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85" r:id="rId3"/>
    <p:sldId id="257" r:id="rId4"/>
    <p:sldId id="258" r:id="rId5"/>
    <p:sldId id="259" r:id="rId6"/>
    <p:sldId id="260" r:id="rId7"/>
    <p:sldId id="261" r:id="rId8"/>
    <p:sldId id="286" r:id="rId9"/>
    <p:sldId id="284" r:id="rId10"/>
    <p:sldId id="262" r:id="rId11"/>
    <p:sldId id="269" r:id="rId12"/>
    <p:sldId id="270" r:id="rId13"/>
    <p:sldId id="282" r:id="rId14"/>
    <p:sldId id="281" r:id="rId15"/>
    <p:sldId id="271" r:id="rId16"/>
    <p:sldId id="272" r:id="rId17"/>
    <p:sldId id="273" r:id="rId18"/>
    <p:sldId id="287" r:id="rId19"/>
    <p:sldId id="274" r:id="rId20"/>
    <p:sldId id="275" r:id="rId21"/>
    <p:sldId id="276" r:id="rId22"/>
    <p:sldId id="277" r:id="rId23"/>
    <p:sldId id="280"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108" y="-1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170896-ECDA-41DB-BE4D-26004311939B}" type="datetimeFigureOut">
              <a:rPr lang="en-US" smtClean="0"/>
              <a:t>6/10/2025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3607CB-4B2B-4282-BD3A-1418730E3F0C}" type="slidenum">
              <a:rPr lang="en-US" smtClean="0"/>
              <a:t>‹#›</a:t>
            </a:fld>
            <a:endParaRPr lang="en-US"/>
          </a:p>
        </p:txBody>
      </p:sp>
    </p:spTree>
    <p:extLst>
      <p:ext uri="{BB962C8B-B14F-4D97-AF65-F5344CB8AC3E}">
        <p14:creationId xmlns:p14="http://schemas.microsoft.com/office/powerpoint/2010/main" val="14630959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A3607CB-4B2B-4282-BD3A-1418730E3F0C}" type="slidenum">
              <a:rPr lang="en-US" smtClean="0"/>
              <a:t>22</a:t>
            </a:fld>
            <a:endParaRPr lang="en-US"/>
          </a:p>
        </p:txBody>
      </p:sp>
    </p:spTree>
    <p:extLst>
      <p:ext uri="{BB962C8B-B14F-4D97-AF65-F5344CB8AC3E}">
        <p14:creationId xmlns:p14="http://schemas.microsoft.com/office/powerpoint/2010/main" val="22437135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2E7F8F3-2300-4D53-BA43-461F178278D7}" type="datetimeFigureOut">
              <a:rPr lang="en-US" smtClean="0"/>
              <a:t>6/10/2025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9089FD-6EF1-481D-A6FE-BBC18C17244E}" type="slidenum">
              <a:rPr lang="en-US" smtClean="0"/>
              <a:t>‹#›</a:t>
            </a:fld>
            <a:endParaRPr lang="en-US"/>
          </a:p>
        </p:txBody>
      </p:sp>
    </p:spTree>
    <p:extLst>
      <p:ext uri="{BB962C8B-B14F-4D97-AF65-F5344CB8AC3E}">
        <p14:creationId xmlns:p14="http://schemas.microsoft.com/office/powerpoint/2010/main" val="27708711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2E7F8F3-2300-4D53-BA43-461F178278D7}" type="datetimeFigureOut">
              <a:rPr lang="en-US" smtClean="0"/>
              <a:t>6/10/2025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9089FD-6EF1-481D-A6FE-BBC18C17244E}" type="slidenum">
              <a:rPr lang="en-US" smtClean="0"/>
              <a:t>‹#›</a:t>
            </a:fld>
            <a:endParaRPr lang="en-US"/>
          </a:p>
        </p:txBody>
      </p:sp>
    </p:spTree>
    <p:extLst>
      <p:ext uri="{BB962C8B-B14F-4D97-AF65-F5344CB8AC3E}">
        <p14:creationId xmlns:p14="http://schemas.microsoft.com/office/powerpoint/2010/main" val="33004908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2E7F8F3-2300-4D53-BA43-461F178278D7}" type="datetimeFigureOut">
              <a:rPr lang="en-US" smtClean="0"/>
              <a:t>6/10/2025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9089FD-6EF1-481D-A6FE-BBC18C17244E}" type="slidenum">
              <a:rPr lang="en-US" smtClean="0"/>
              <a:t>‹#›</a:t>
            </a:fld>
            <a:endParaRPr lang="en-US"/>
          </a:p>
        </p:txBody>
      </p:sp>
    </p:spTree>
    <p:extLst>
      <p:ext uri="{BB962C8B-B14F-4D97-AF65-F5344CB8AC3E}">
        <p14:creationId xmlns:p14="http://schemas.microsoft.com/office/powerpoint/2010/main" val="21219090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2E7F8F3-2300-4D53-BA43-461F178278D7}" type="datetimeFigureOut">
              <a:rPr lang="en-US" smtClean="0"/>
              <a:t>6/10/2025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9089FD-6EF1-481D-A6FE-BBC18C17244E}" type="slidenum">
              <a:rPr lang="en-US" smtClean="0"/>
              <a:t>‹#›</a:t>
            </a:fld>
            <a:endParaRPr lang="en-US"/>
          </a:p>
        </p:txBody>
      </p:sp>
    </p:spTree>
    <p:extLst>
      <p:ext uri="{BB962C8B-B14F-4D97-AF65-F5344CB8AC3E}">
        <p14:creationId xmlns:p14="http://schemas.microsoft.com/office/powerpoint/2010/main" val="20510388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2E7F8F3-2300-4D53-BA43-461F178278D7}" type="datetimeFigureOut">
              <a:rPr lang="en-US" smtClean="0"/>
              <a:t>6/10/2025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9089FD-6EF1-481D-A6FE-BBC18C17244E}" type="slidenum">
              <a:rPr lang="en-US" smtClean="0"/>
              <a:t>‹#›</a:t>
            </a:fld>
            <a:endParaRPr lang="en-US"/>
          </a:p>
        </p:txBody>
      </p:sp>
    </p:spTree>
    <p:extLst>
      <p:ext uri="{BB962C8B-B14F-4D97-AF65-F5344CB8AC3E}">
        <p14:creationId xmlns:p14="http://schemas.microsoft.com/office/powerpoint/2010/main" val="375602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2E7F8F3-2300-4D53-BA43-461F178278D7}" type="datetimeFigureOut">
              <a:rPr lang="en-US" smtClean="0"/>
              <a:t>6/10/2025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9089FD-6EF1-481D-A6FE-BBC18C17244E}" type="slidenum">
              <a:rPr lang="en-US" smtClean="0"/>
              <a:t>‹#›</a:t>
            </a:fld>
            <a:endParaRPr lang="en-US"/>
          </a:p>
        </p:txBody>
      </p:sp>
    </p:spTree>
    <p:extLst>
      <p:ext uri="{BB962C8B-B14F-4D97-AF65-F5344CB8AC3E}">
        <p14:creationId xmlns:p14="http://schemas.microsoft.com/office/powerpoint/2010/main" val="683589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2E7F8F3-2300-4D53-BA43-461F178278D7}" type="datetimeFigureOut">
              <a:rPr lang="en-US" smtClean="0"/>
              <a:t>6/10/2025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F9089FD-6EF1-481D-A6FE-BBC18C17244E}" type="slidenum">
              <a:rPr lang="en-US" smtClean="0"/>
              <a:t>‹#›</a:t>
            </a:fld>
            <a:endParaRPr lang="en-US"/>
          </a:p>
        </p:txBody>
      </p:sp>
    </p:spTree>
    <p:extLst>
      <p:ext uri="{BB962C8B-B14F-4D97-AF65-F5344CB8AC3E}">
        <p14:creationId xmlns:p14="http://schemas.microsoft.com/office/powerpoint/2010/main" val="20800182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2E7F8F3-2300-4D53-BA43-461F178278D7}" type="datetimeFigureOut">
              <a:rPr lang="en-US" smtClean="0"/>
              <a:t>6/10/2025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F9089FD-6EF1-481D-A6FE-BBC18C17244E}" type="slidenum">
              <a:rPr lang="en-US" smtClean="0"/>
              <a:t>‹#›</a:t>
            </a:fld>
            <a:endParaRPr lang="en-US"/>
          </a:p>
        </p:txBody>
      </p:sp>
    </p:spTree>
    <p:extLst>
      <p:ext uri="{BB962C8B-B14F-4D97-AF65-F5344CB8AC3E}">
        <p14:creationId xmlns:p14="http://schemas.microsoft.com/office/powerpoint/2010/main" val="4101967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E7F8F3-2300-4D53-BA43-461F178278D7}" type="datetimeFigureOut">
              <a:rPr lang="en-US" smtClean="0"/>
              <a:t>6/10/2025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F9089FD-6EF1-481D-A6FE-BBC18C17244E}" type="slidenum">
              <a:rPr lang="en-US" smtClean="0"/>
              <a:t>‹#›</a:t>
            </a:fld>
            <a:endParaRPr lang="en-US"/>
          </a:p>
        </p:txBody>
      </p:sp>
    </p:spTree>
    <p:extLst>
      <p:ext uri="{BB962C8B-B14F-4D97-AF65-F5344CB8AC3E}">
        <p14:creationId xmlns:p14="http://schemas.microsoft.com/office/powerpoint/2010/main" val="3208324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2E7F8F3-2300-4D53-BA43-461F178278D7}" type="datetimeFigureOut">
              <a:rPr lang="en-US" smtClean="0"/>
              <a:t>6/10/2025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9089FD-6EF1-481D-A6FE-BBC18C17244E}" type="slidenum">
              <a:rPr lang="en-US" smtClean="0"/>
              <a:t>‹#›</a:t>
            </a:fld>
            <a:endParaRPr lang="en-US"/>
          </a:p>
        </p:txBody>
      </p:sp>
    </p:spTree>
    <p:extLst>
      <p:ext uri="{BB962C8B-B14F-4D97-AF65-F5344CB8AC3E}">
        <p14:creationId xmlns:p14="http://schemas.microsoft.com/office/powerpoint/2010/main" val="2101661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2E7F8F3-2300-4D53-BA43-461F178278D7}" type="datetimeFigureOut">
              <a:rPr lang="en-US" smtClean="0"/>
              <a:t>6/10/2025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9089FD-6EF1-481D-A6FE-BBC18C17244E}" type="slidenum">
              <a:rPr lang="en-US" smtClean="0"/>
              <a:t>‹#›</a:t>
            </a:fld>
            <a:endParaRPr lang="en-US"/>
          </a:p>
        </p:txBody>
      </p:sp>
    </p:spTree>
    <p:extLst>
      <p:ext uri="{BB962C8B-B14F-4D97-AF65-F5344CB8AC3E}">
        <p14:creationId xmlns:p14="http://schemas.microsoft.com/office/powerpoint/2010/main" val="2019152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E7F8F3-2300-4D53-BA43-461F178278D7}" type="datetimeFigureOut">
              <a:rPr lang="en-US" smtClean="0"/>
              <a:t>6/10/2025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9089FD-6EF1-481D-A6FE-BBC18C17244E}" type="slidenum">
              <a:rPr lang="en-US" smtClean="0"/>
              <a:t>‹#›</a:t>
            </a:fld>
            <a:endParaRPr lang="en-US"/>
          </a:p>
        </p:txBody>
      </p:sp>
    </p:spTree>
    <p:extLst>
      <p:ext uri="{BB962C8B-B14F-4D97-AF65-F5344CB8AC3E}">
        <p14:creationId xmlns:p14="http://schemas.microsoft.com/office/powerpoint/2010/main" val="9762126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www.gadoe.org/"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gadoe.org/special-education/implementation/"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6.jp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hyperlink" Target="mailto:tracy.barberjones@doe.k12.ga.us" TargetMode="External"/><Relationship Id="rId4" Type="http://schemas.openxmlformats.org/officeDocument/2006/relationships/hyperlink" Target="mailto:aladd@doe.k12.ga.us"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mailto:tracy.barberjones@doe.k12.ga.us.so"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parentmentors.org/" TargetMode="External"/><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hyperlink" Target="mailto:tracy.barberjones@doe.k12.ga.us"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2819400"/>
            <a:ext cx="7772400" cy="1470025"/>
          </a:xfrm>
        </p:spPr>
        <p:txBody>
          <a:bodyPr>
            <a:normAutofit fontScale="90000"/>
          </a:bodyPr>
          <a:lstStyle/>
          <a:p>
            <a:r>
              <a:rPr lang="en-US" sz="2200" u="dbl" dirty="0">
                <a:solidFill>
                  <a:srgbClr val="00B0F0"/>
                </a:solidFill>
              </a:rPr>
              <a:t>The Georgia Parent Mentor Partnership (</a:t>
            </a:r>
            <a:r>
              <a:rPr lang="en-US" sz="2200" u="dbl" dirty="0" err="1">
                <a:solidFill>
                  <a:srgbClr val="00B0F0"/>
                </a:solidFill>
              </a:rPr>
              <a:t>GaPMP</a:t>
            </a:r>
            <a:r>
              <a:rPr lang="en-US" sz="2200" u="dbl" dirty="0">
                <a:solidFill>
                  <a:srgbClr val="00B0F0"/>
                </a:solidFill>
              </a:rPr>
              <a:t>)</a:t>
            </a:r>
            <a:br>
              <a:rPr lang="en-US" sz="2200" dirty="0">
                <a:solidFill>
                  <a:srgbClr val="00B0F0"/>
                </a:solidFill>
              </a:rPr>
            </a:br>
            <a:r>
              <a:rPr lang="en-US" sz="2200" dirty="0">
                <a:solidFill>
                  <a:srgbClr val="00B0F0"/>
                </a:solidFill>
              </a:rPr>
              <a:t>Led by the Georgia Department of Education, (</a:t>
            </a:r>
            <a:r>
              <a:rPr lang="en-US" sz="2200" dirty="0" err="1">
                <a:solidFill>
                  <a:srgbClr val="00B0F0"/>
                </a:solidFill>
              </a:rPr>
              <a:t>GaDOE</a:t>
            </a:r>
            <a:r>
              <a:rPr lang="en-US" sz="2200" dirty="0">
                <a:solidFill>
                  <a:srgbClr val="00B0F0"/>
                </a:solidFill>
              </a:rPr>
              <a:t>) Division for Exceptional Children/Outreach Unit</a:t>
            </a:r>
            <a:br>
              <a:rPr lang="en-US" sz="2200" dirty="0">
                <a:solidFill>
                  <a:srgbClr val="00B0F0"/>
                </a:solidFill>
              </a:rPr>
            </a:br>
            <a:r>
              <a:rPr lang="en-US" u="heavy" dirty="0">
                <a:solidFill>
                  <a:srgbClr val="FFC000"/>
                </a:solidFill>
              </a:rPr>
              <a:t>Rookie Training Guide</a:t>
            </a:r>
            <a:br>
              <a:rPr lang="en-US" dirty="0">
                <a:solidFill>
                  <a:srgbClr val="FFC000"/>
                </a:solidFill>
              </a:rPr>
            </a:br>
            <a:endParaRPr lang="en-US" dirty="0">
              <a:solidFill>
                <a:srgbClr val="FFC000"/>
              </a:solidFill>
            </a:endParaRPr>
          </a:p>
        </p:txBody>
      </p:sp>
      <p:sp>
        <p:nvSpPr>
          <p:cNvPr id="3" name="Subtitle 2"/>
          <p:cNvSpPr>
            <a:spLocks noGrp="1"/>
          </p:cNvSpPr>
          <p:nvPr>
            <p:ph type="subTitle" idx="1"/>
          </p:nvPr>
        </p:nvSpPr>
        <p:spPr/>
        <p:txBody>
          <a:bodyPr>
            <a:normAutofit/>
          </a:bodyPr>
          <a:lstStyle/>
          <a:p>
            <a:r>
              <a:rPr lang="en-US" b="1" dirty="0">
                <a:solidFill>
                  <a:schemeClr val="accent1">
                    <a:lumMod val="75000"/>
                  </a:schemeClr>
                </a:solidFill>
              </a:rPr>
              <a:t> </a:t>
            </a:r>
          </a:p>
          <a:p>
            <a:r>
              <a:rPr lang="en-US" b="1" dirty="0">
                <a:solidFill>
                  <a:schemeClr val="accent1">
                    <a:lumMod val="75000"/>
                  </a:schemeClr>
                </a:solidFill>
              </a:rPr>
              <a:t> </a:t>
            </a:r>
          </a:p>
          <a:p>
            <a:endParaRPr lang="en-US" dirty="0"/>
          </a:p>
        </p:txBody>
      </p:sp>
      <p:pic>
        <p:nvPicPr>
          <p:cNvPr id="4" name="Picture 3"/>
          <p:cNvPicPr/>
          <p:nvPr/>
        </p:nvPicPr>
        <p:blipFill>
          <a:blip r:embed="rId2">
            <a:extLst>
              <a:ext uri="{28A0092B-C50C-407E-A947-70E740481C1C}">
                <a14:useLocalDpi xmlns:a14="http://schemas.microsoft.com/office/drawing/2010/main" val="0"/>
              </a:ext>
            </a:extLst>
          </a:blip>
          <a:stretch>
            <a:fillRect/>
          </a:stretch>
        </p:blipFill>
        <p:spPr>
          <a:xfrm>
            <a:off x="762000" y="533400"/>
            <a:ext cx="2095500" cy="1009650"/>
          </a:xfrm>
          <a:prstGeom prst="rect">
            <a:avLst/>
          </a:prstGeom>
        </p:spPr>
      </p:pic>
      <p:pic>
        <p:nvPicPr>
          <p:cNvPr id="5" name="Picture 4"/>
          <p:cNvPicPr/>
          <p:nvPr/>
        </p:nvPicPr>
        <p:blipFill>
          <a:blip r:embed="rId3" cstate="print">
            <a:extLst>
              <a:ext uri="{28A0092B-C50C-407E-A947-70E740481C1C}">
                <a14:useLocalDpi xmlns:a14="http://schemas.microsoft.com/office/drawing/2010/main" val="0"/>
              </a:ext>
            </a:extLst>
          </a:blip>
          <a:stretch>
            <a:fillRect/>
          </a:stretch>
        </p:blipFill>
        <p:spPr>
          <a:xfrm>
            <a:off x="6400799" y="605790"/>
            <a:ext cx="1764665" cy="937260"/>
          </a:xfrm>
          <a:prstGeom prst="rect">
            <a:avLst/>
          </a:prstGeom>
        </p:spPr>
      </p:pic>
      <p:pic>
        <p:nvPicPr>
          <p:cNvPr id="7" name="Picture 6">
            <a:extLst>
              <a:ext uri="{FF2B5EF4-FFF2-40B4-BE49-F238E27FC236}">
                <a16:creationId xmlns:a16="http://schemas.microsoft.com/office/drawing/2014/main" id="{BAAFBD52-C161-4D7B-A97E-99C399282F6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657600" y="4876800"/>
            <a:ext cx="1628831" cy="1624026"/>
          </a:xfrm>
          <a:prstGeom prst="rect">
            <a:avLst/>
          </a:prstGeom>
        </p:spPr>
      </p:pic>
    </p:spTree>
    <p:extLst>
      <p:ext uri="{BB962C8B-B14F-4D97-AF65-F5344CB8AC3E}">
        <p14:creationId xmlns:p14="http://schemas.microsoft.com/office/powerpoint/2010/main" val="11757218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a:solidFill>
                  <a:srgbClr val="00B0F0"/>
                </a:solidFill>
              </a:rPr>
              <a:t>Where We Live and Work</a:t>
            </a:r>
          </a:p>
        </p:txBody>
      </p:sp>
      <p:pic>
        <p:nvPicPr>
          <p:cNvPr id="5" name="Picture 4"/>
          <p:cNvPicPr/>
          <p:nvPr/>
        </p:nvPicPr>
        <p:blipFill>
          <a:blip r:embed="rId2" cstate="print">
            <a:extLst>
              <a:ext uri="{28A0092B-C50C-407E-A947-70E740481C1C}">
                <a14:useLocalDpi xmlns:a14="http://schemas.microsoft.com/office/drawing/2010/main" val="0"/>
              </a:ext>
            </a:extLst>
          </a:blip>
          <a:stretch>
            <a:fillRect/>
          </a:stretch>
        </p:blipFill>
        <p:spPr>
          <a:xfrm>
            <a:off x="533401" y="381000"/>
            <a:ext cx="2286000" cy="890270"/>
          </a:xfrm>
          <a:prstGeom prst="rect">
            <a:avLst/>
          </a:prstGeom>
        </p:spPr>
      </p:pic>
      <p:sp>
        <p:nvSpPr>
          <p:cNvPr id="6" name="TextBox 5"/>
          <p:cNvSpPr txBox="1"/>
          <p:nvPr/>
        </p:nvSpPr>
        <p:spPr>
          <a:xfrm>
            <a:off x="457200" y="1981200"/>
            <a:ext cx="3962400" cy="2554545"/>
          </a:xfrm>
          <a:prstGeom prst="rect">
            <a:avLst/>
          </a:prstGeom>
          <a:noFill/>
        </p:spPr>
        <p:txBody>
          <a:bodyPr wrap="square" rtlCol="0">
            <a:spAutoFit/>
          </a:bodyPr>
          <a:lstStyle/>
          <a:p>
            <a:r>
              <a:rPr lang="en-US" dirty="0"/>
              <a:t>The </a:t>
            </a:r>
            <a:r>
              <a:rPr lang="en-US" dirty="0" err="1"/>
              <a:t>GaPMP</a:t>
            </a:r>
            <a:r>
              <a:rPr lang="en-US" dirty="0"/>
              <a:t> consists of six regions served by a regional representative who will help mentors with mandatory accountability reporting and quarterly contacts</a:t>
            </a:r>
          </a:p>
          <a:p>
            <a:endParaRPr lang="en-US" dirty="0"/>
          </a:p>
          <a:p>
            <a:r>
              <a:rPr lang="en-US" dirty="0"/>
              <a:t>Your region rep will keep you advised of upcoming meetings and events. </a:t>
            </a:r>
            <a:endParaRPr lang="en-US" sz="1600" dirty="0"/>
          </a:p>
          <a:p>
            <a:endParaRPr lang="en-US" sz="1600"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43400" y="1143000"/>
            <a:ext cx="4216617" cy="5334274"/>
          </a:xfrm>
          <a:prstGeom prst="rect">
            <a:avLst/>
          </a:prstGeom>
        </p:spPr>
      </p:pic>
    </p:spTree>
    <p:extLst>
      <p:ext uri="{BB962C8B-B14F-4D97-AF65-F5344CB8AC3E}">
        <p14:creationId xmlns:p14="http://schemas.microsoft.com/office/powerpoint/2010/main" val="27331522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a:solidFill>
                  <a:srgbClr val="00B0F0"/>
                </a:solidFill>
              </a:rPr>
              <a:t>Helpful Hints</a:t>
            </a:r>
          </a:p>
        </p:txBody>
      </p:sp>
      <p:sp>
        <p:nvSpPr>
          <p:cNvPr id="3" name="Content Placeholder 2"/>
          <p:cNvSpPr>
            <a:spLocks noGrp="1"/>
          </p:cNvSpPr>
          <p:nvPr>
            <p:ph idx="1"/>
          </p:nvPr>
        </p:nvSpPr>
        <p:spPr>
          <a:xfrm>
            <a:off x="457200" y="1271270"/>
            <a:ext cx="8229600" cy="4854893"/>
          </a:xfrm>
        </p:spPr>
        <p:txBody>
          <a:bodyPr>
            <a:normAutofit fontScale="25000" lnSpcReduction="20000"/>
          </a:bodyPr>
          <a:lstStyle/>
          <a:p>
            <a:pPr marL="0" indent="0">
              <a:buNone/>
            </a:pPr>
            <a:r>
              <a:rPr lang="en-US" sz="4800" b="1" dirty="0"/>
              <a:t>Find your own “mentor” within your department, </a:t>
            </a:r>
            <a:r>
              <a:rPr lang="en-US" sz="4800" dirty="0"/>
              <a:t>someone who can introduce you to key people in the district. If possible, work with the director and this local mentor to make a plan for introductions.</a:t>
            </a:r>
          </a:p>
          <a:p>
            <a:pPr marL="0" indent="0">
              <a:buNone/>
            </a:pPr>
            <a:r>
              <a:rPr lang="en-US" sz="4800" dirty="0"/>
              <a:t> </a:t>
            </a:r>
          </a:p>
          <a:p>
            <a:pPr marL="0" indent="0">
              <a:buNone/>
            </a:pPr>
            <a:r>
              <a:rPr lang="en-US" sz="4800" b="1" dirty="0"/>
              <a:t>Focus on building the important relationships and partnerships</a:t>
            </a:r>
            <a:r>
              <a:rPr lang="en-US" sz="4800" dirty="0"/>
              <a:t>, beginning with everyone in your department and moving out into the schools, the district, and the community. </a:t>
            </a:r>
          </a:p>
          <a:p>
            <a:pPr marL="0" indent="0">
              <a:buNone/>
            </a:pPr>
            <a:r>
              <a:rPr lang="en-US" sz="4800" dirty="0"/>
              <a:t> </a:t>
            </a:r>
          </a:p>
          <a:p>
            <a:pPr marL="0" indent="0">
              <a:buNone/>
            </a:pPr>
            <a:r>
              <a:rPr lang="en-US" sz="4800" b="1" dirty="0"/>
              <a:t>Confidentiality safeguards </a:t>
            </a:r>
            <a:r>
              <a:rPr lang="en-US" sz="4800" dirty="0"/>
              <a:t>are important to remember. As an employee, you may not talk about any students with disabilities with anyone unless that person also works with that student. This includes others within the school district, family or friends. It’s easy to get excited about your work and accidently share confidential information. Be careful!!</a:t>
            </a:r>
          </a:p>
          <a:p>
            <a:pPr marL="0" indent="0">
              <a:buNone/>
            </a:pPr>
            <a:r>
              <a:rPr lang="en-US" sz="4800" dirty="0"/>
              <a:t> </a:t>
            </a:r>
          </a:p>
          <a:p>
            <a:pPr marL="0" indent="0">
              <a:buNone/>
            </a:pPr>
            <a:r>
              <a:rPr lang="en-US" sz="4800" b="1" dirty="0"/>
              <a:t>Boundary setting </a:t>
            </a:r>
            <a:r>
              <a:rPr lang="en-US" sz="4800" dirty="0"/>
              <a:t>is critical. As a professional and a school district employee, you must also stay within the boundaries of your job. You can give advice and suggestions as a parent to other parents, but you are not a counselor, teacher, lawyer, or psychologist. You have an important role as a parent who mentors other parents, but it is important to honor the boundaries and not stray into another’s role.</a:t>
            </a:r>
          </a:p>
          <a:p>
            <a:pPr marL="0" indent="0">
              <a:buNone/>
            </a:pPr>
            <a:r>
              <a:rPr lang="en-US" sz="4800" dirty="0"/>
              <a:t> </a:t>
            </a:r>
          </a:p>
          <a:p>
            <a:pPr marL="0" indent="0">
              <a:buNone/>
            </a:pPr>
            <a:r>
              <a:rPr lang="en-US" sz="4800" b="1" dirty="0">
                <a:solidFill>
                  <a:srgbClr val="FF0000"/>
                </a:solidFill>
              </a:rPr>
              <a:t>Reporting possible or suspected child abuse: </a:t>
            </a:r>
            <a:r>
              <a:rPr lang="en-US" sz="4800" dirty="0">
                <a:solidFill>
                  <a:srgbClr val="FF0000"/>
                </a:solidFill>
              </a:rPr>
              <a:t>Find out what your school district’s procedures are for reporting suspected child abuse.  By state law you are a mandated reporter: http://oca.georgia.gov/mandated-reporter</a:t>
            </a:r>
          </a:p>
          <a:p>
            <a:pPr marL="0" indent="0">
              <a:buNone/>
            </a:pPr>
            <a:r>
              <a:rPr lang="en-US" sz="4800" dirty="0"/>
              <a:t> </a:t>
            </a:r>
          </a:p>
          <a:p>
            <a:pPr marL="0" indent="0">
              <a:buNone/>
            </a:pPr>
            <a:r>
              <a:rPr lang="en-US" sz="4800" b="1" dirty="0"/>
              <a:t>Respect co-workers </a:t>
            </a:r>
            <a:r>
              <a:rPr lang="en-US" sz="4800" dirty="0"/>
              <a:t>by ensuring that you:</a:t>
            </a:r>
          </a:p>
          <a:p>
            <a:pPr marL="0" indent="0">
              <a:buNone/>
            </a:pPr>
            <a:r>
              <a:rPr lang="en-US" sz="4800" dirty="0"/>
              <a:t>Are prepared for meetings with talking points and questions</a:t>
            </a:r>
          </a:p>
          <a:p>
            <a:pPr marL="0" indent="0">
              <a:buNone/>
            </a:pPr>
            <a:r>
              <a:rPr lang="en-US" sz="4800" dirty="0"/>
              <a:t>Arrive on time for meetings and be sure your meetings begin and end on time</a:t>
            </a:r>
          </a:p>
          <a:p>
            <a:pPr marL="0" indent="0">
              <a:buNone/>
            </a:pPr>
            <a:r>
              <a:rPr lang="en-US" sz="4800" dirty="0"/>
              <a:t>Wear district name tag/carry business cards with you</a:t>
            </a:r>
          </a:p>
          <a:p>
            <a:pPr marL="0" indent="0">
              <a:buNone/>
            </a:pPr>
            <a:r>
              <a:rPr lang="en-US" sz="4800" dirty="0"/>
              <a:t>Dress appropriately</a:t>
            </a:r>
          </a:p>
          <a:p>
            <a:pPr marL="0" indent="0">
              <a:buNone/>
            </a:pPr>
            <a:r>
              <a:rPr lang="en-US" sz="4800" dirty="0"/>
              <a:t>Communicate in an open and responsive manner</a:t>
            </a:r>
          </a:p>
          <a:p>
            <a:pPr marL="0" indent="0">
              <a:buNone/>
            </a:pPr>
            <a:r>
              <a:rPr lang="en-US" sz="4800" dirty="0"/>
              <a:t>Respect different perspectives and learn from them</a:t>
            </a:r>
          </a:p>
          <a:p>
            <a:pPr marL="0" indent="0">
              <a:buNone/>
            </a:pPr>
            <a:r>
              <a:rPr lang="en-US" sz="4800" dirty="0"/>
              <a:t>Honor each other’s expertise and experience</a:t>
            </a:r>
          </a:p>
          <a:p>
            <a:pPr marL="0" indent="0">
              <a:buNone/>
            </a:pPr>
            <a:r>
              <a:rPr lang="en-US" sz="4800" dirty="0"/>
              <a:t>Safeguard confidentiality</a:t>
            </a:r>
          </a:p>
          <a:p>
            <a:pPr marL="0" indent="0">
              <a:buNone/>
            </a:pPr>
            <a:r>
              <a:rPr lang="en-US" sz="4800" dirty="0"/>
              <a:t>Maintain accountability at the local and state level</a:t>
            </a:r>
          </a:p>
          <a:p>
            <a:pPr marL="0" indent="0">
              <a:buNone/>
            </a:pPr>
            <a:r>
              <a:rPr lang="en-US" sz="4800" dirty="0"/>
              <a:t> </a:t>
            </a:r>
          </a:p>
          <a:p>
            <a:pPr marL="0" indent="0">
              <a:buNone/>
            </a:pPr>
            <a:r>
              <a:rPr lang="en-US" sz="4800" dirty="0"/>
              <a:t> </a:t>
            </a:r>
          </a:p>
          <a:p>
            <a:pPr marL="0" indent="0">
              <a:buNone/>
            </a:pPr>
            <a:r>
              <a:rPr lang="en-US" sz="4800" dirty="0"/>
              <a:t> </a:t>
            </a:r>
          </a:p>
          <a:p>
            <a:endParaRPr lang="en-US" dirty="0"/>
          </a:p>
        </p:txBody>
      </p:sp>
      <p:pic>
        <p:nvPicPr>
          <p:cNvPr id="4" name="Picture 3"/>
          <p:cNvPicPr/>
          <p:nvPr/>
        </p:nvPicPr>
        <p:blipFill>
          <a:blip r:embed="rId2" cstate="print">
            <a:extLst>
              <a:ext uri="{28A0092B-C50C-407E-A947-70E740481C1C}">
                <a14:useLocalDpi xmlns:a14="http://schemas.microsoft.com/office/drawing/2010/main" val="0"/>
              </a:ext>
            </a:extLst>
          </a:blip>
          <a:stretch>
            <a:fillRect/>
          </a:stretch>
        </p:blipFill>
        <p:spPr>
          <a:xfrm>
            <a:off x="533401" y="381000"/>
            <a:ext cx="2286000" cy="890270"/>
          </a:xfrm>
          <a:prstGeom prst="rect">
            <a:avLst/>
          </a:prstGeom>
        </p:spPr>
      </p:pic>
    </p:spTree>
    <p:extLst>
      <p:ext uri="{BB962C8B-B14F-4D97-AF65-F5344CB8AC3E}">
        <p14:creationId xmlns:p14="http://schemas.microsoft.com/office/powerpoint/2010/main" val="14784280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a:solidFill>
                  <a:srgbClr val="00B0F0"/>
                </a:solidFill>
              </a:rPr>
              <a:t>Taking On Your New Role</a:t>
            </a:r>
          </a:p>
        </p:txBody>
      </p:sp>
      <p:sp>
        <p:nvSpPr>
          <p:cNvPr id="3" name="Content Placeholder 2"/>
          <p:cNvSpPr>
            <a:spLocks noGrp="1"/>
          </p:cNvSpPr>
          <p:nvPr>
            <p:ph idx="1"/>
          </p:nvPr>
        </p:nvSpPr>
        <p:spPr/>
        <p:txBody>
          <a:bodyPr>
            <a:normAutofit fontScale="25000" lnSpcReduction="20000"/>
          </a:bodyPr>
          <a:lstStyle/>
          <a:p>
            <a:pPr marL="0" indent="0">
              <a:buNone/>
            </a:pPr>
            <a:r>
              <a:rPr lang="en-US" sz="7200" b="1" dirty="0"/>
              <a:t>Special Education Family Handbook/Manual</a:t>
            </a:r>
            <a:endParaRPr lang="en-US" sz="7200" dirty="0"/>
          </a:p>
          <a:p>
            <a:pPr marL="0" indent="0">
              <a:buNone/>
            </a:pPr>
            <a:r>
              <a:rPr lang="en-US" sz="7200" dirty="0"/>
              <a:t>Most districts offer a special education manual to families as a valuable resource. This may be on the district website. You should print or obtain a hard copy and keep it for reference. It explains how the Individuals with Disabilities Education Act (IDEA) and the State Board of Education Rules for special education are followed in your school district. It provides the foundation for interactions between the school district and families, as their child is evaluated, eligibility for special education services is considered, the Individualized Education Program is developed, and the IEP is reviewed each year. It also outlines how to handle disagreements between parents and the school district. As a Rookie Parent Mentor, you should be very familiar with everything in this handbook/manual.</a:t>
            </a:r>
          </a:p>
          <a:p>
            <a:pPr marL="0" indent="0">
              <a:buNone/>
            </a:pPr>
            <a:r>
              <a:rPr lang="en-US" sz="7200" dirty="0"/>
              <a:t> </a:t>
            </a:r>
          </a:p>
          <a:p>
            <a:pPr marL="0" indent="0">
              <a:buNone/>
            </a:pPr>
            <a:r>
              <a:rPr lang="en-US" sz="7200" b="1" dirty="0" err="1"/>
              <a:t>GaDOE</a:t>
            </a:r>
            <a:r>
              <a:rPr lang="en-US" sz="7200" b="1" dirty="0"/>
              <a:t> Website</a:t>
            </a:r>
            <a:endParaRPr lang="en-US" sz="7200" dirty="0"/>
          </a:p>
          <a:p>
            <a:pPr marL="0" indent="0">
              <a:buNone/>
            </a:pPr>
            <a:r>
              <a:rPr lang="en-US" sz="7200" dirty="0"/>
              <a:t>If your district does not have an existing handbook, then you may want to go to the </a:t>
            </a:r>
            <a:r>
              <a:rPr lang="en-US" sz="7200" b="1" dirty="0" err="1"/>
              <a:t>GaDOE</a:t>
            </a:r>
            <a:r>
              <a:rPr lang="en-US" sz="7200" b="1" dirty="0"/>
              <a:t> website </a:t>
            </a:r>
            <a:r>
              <a:rPr lang="en-US" sz="7200" dirty="0"/>
              <a:t>to obtain generic information. Go to </a:t>
            </a:r>
            <a:r>
              <a:rPr lang="en-US" sz="7200" u="sng" dirty="0">
                <a:hlinkClick r:id="rId2"/>
              </a:rPr>
              <a:t>www.gadoe.org</a:t>
            </a:r>
            <a:endParaRPr lang="en-US" sz="7200" dirty="0"/>
          </a:p>
          <a:p>
            <a:pPr marL="0" indent="0">
              <a:buNone/>
            </a:pPr>
            <a:r>
              <a:rPr lang="en-US" sz="6200" dirty="0"/>
              <a:t> </a:t>
            </a:r>
          </a:p>
          <a:p>
            <a:pPr marL="0" indent="0">
              <a:buNone/>
            </a:pPr>
            <a:r>
              <a:rPr lang="en-US" dirty="0"/>
              <a:t> </a:t>
            </a:r>
          </a:p>
          <a:p>
            <a:endParaRPr lang="en-US" dirty="0"/>
          </a:p>
        </p:txBody>
      </p:sp>
      <p:pic>
        <p:nvPicPr>
          <p:cNvPr id="4" name="Picture 3"/>
          <p:cNvPicPr/>
          <p:nvPr/>
        </p:nvPicPr>
        <p:blipFill>
          <a:blip r:embed="rId3" cstate="print">
            <a:extLst>
              <a:ext uri="{28A0092B-C50C-407E-A947-70E740481C1C}">
                <a14:useLocalDpi xmlns:a14="http://schemas.microsoft.com/office/drawing/2010/main" val="0"/>
              </a:ext>
            </a:extLst>
          </a:blip>
          <a:stretch>
            <a:fillRect/>
          </a:stretch>
        </p:blipFill>
        <p:spPr>
          <a:xfrm>
            <a:off x="533401" y="381000"/>
            <a:ext cx="2286000" cy="890270"/>
          </a:xfrm>
          <a:prstGeom prst="rect">
            <a:avLst/>
          </a:prstGeom>
        </p:spPr>
      </p:pic>
    </p:spTree>
    <p:extLst>
      <p:ext uri="{BB962C8B-B14F-4D97-AF65-F5344CB8AC3E}">
        <p14:creationId xmlns:p14="http://schemas.microsoft.com/office/powerpoint/2010/main" val="32969020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a:solidFill>
                  <a:srgbClr val="00B0F0"/>
                </a:solidFill>
              </a:rPr>
              <a:t>Taking On Your New Role</a:t>
            </a:r>
          </a:p>
        </p:txBody>
      </p:sp>
      <p:sp>
        <p:nvSpPr>
          <p:cNvPr id="3" name="Content Placeholder 2"/>
          <p:cNvSpPr>
            <a:spLocks noGrp="1"/>
          </p:cNvSpPr>
          <p:nvPr>
            <p:ph idx="1"/>
          </p:nvPr>
        </p:nvSpPr>
        <p:spPr/>
        <p:txBody>
          <a:bodyPr>
            <a:noAutofit/>
          </a:bodyPr>
          <a:lstStyle/>
          <a:p>
            <a:pPr marL="0" indent="0">
              <a:buNone/>
            </a:pPr>
            <a:r>
              <a:rPr lang="en-US" sz="1800" b="1" dirty="0"/>
              <a:t>Georgia Student Success Improvement Plan SSIP also known as Indicator 17 - </a:t>
            </a:r>
            <a:r>
              <a:rPr lang="en-US" sz="1800" dirty="0"/>
              <a:t>The Office of Special Education Programs (OSEP) has required that each State Educational Agency (SEA) develop a State Systemic Improvement Plan that includes a comprehensive, multi-year focus on improving results for Students with Disabilities. Each state must develop a plan that will outline the development of strategies to increase state capacity to structure and lead meaningful change in Local Educational Agencies (LEAs).  </a:t>
            </a:r>
          </a:p>
          <a:p>
            <a:pPr marL="0" indent="0">
              <a:buNone/>
            </a:pPr>
            <a:endParaRPr lang="en-US" sz="1800" dirty="0"/>
          </a:p>
          <a:p>
            <a:pPr marL="0" indent="0">
              <a:buNone/>
            </a:pPr>
            <a:r>
              <a:rPr lang="en-US" sz="1800" i="1" dirty="0">
                <a:solidFill>
                  <a:srgbClr val="00B0F0"/>
                </a:solidFill>
              </a:rPr>
              <a:t>Understanding your local district’s goals to improve services is important so that the family engagement work you do will align with your school district’s improvement plans. </a:t>
            </a:r>
          </a:p>
          <a:p>
            <a:pPr marL="0" indent="0">
              <a:buNone/>
            </a:pPr>
            <a:endParaRPr lang="en-US" sz="1800" dirty="0"/>
          </a:p>
          <a:p>
            <a:pPr marL="0" indent="0">
              <a:buNone/>
            </a:pPr>
            <a:r>
              <a:rPr lang="en-US" sz="1800" dirty="0"/>
              <a:t>     Learn more: https://gadoe.org/special-education/state-performance-plan-annual-performance-results/</a:t>
            </a:r>
          </a:p>
          <a:p>
            <a:pPr marL="0" indent="0">
              <a:buNone/>
            </a:pPr>
            <a:r>
              <a:rPr lang="en-US" sz="1200" i="1" dirty="0"/>
              <a:t> </a:t>
            </a:r>
            <a:endParaRPr lang="en-US" sz="1200" dirty="0"/>
          </a:p>
          <a:p>
            <a:pPr marL="0" indent="0" algn="ctr">
              <a:buNone/>
            </a:pPr>
            <a:endParaRPr lang="en-US" sz="1200" i="1" dirty="0"/>
          </a:p>
          <a:p>
            <a:pPr marL="0" indent="0">
              <a:buNone/>
            </a:pPr>
            <a:endParaRPr lang="en-US" sz="1200" dirty="0"/>
          </a:p>
          <a:p>
            <a:pPr marL="0" indent="0">
              <a:buNone/>
            </a:pPr>
            <a:r>
              <a:rPr lang="en-US" sz="1200" b="1" dirty="0"/>
              <a:t> </a:t>
            </a:r>
            <a:endParaRPr lang="en-US" sz="1200" dirty="0"/>
          </a:p>
        </p:txBody>
      </p:sp>
      <p:pic>
        <p:nvPicPr>
          <p:cNvPr id="4" name="Picture 3"/>
          <p:cNvPicPr/>
          <p:nvPr/>
        </p:nvPicPr>
        <p:blipFill>
          <a:blip r:embed="rId2" cstate="print">
            <a:extLst>
              <a:ext uri="{28A0092B-C50C-407E-A947-70E740481C1C}">
                <a14:useLocalDpi xmlns:a14="http://schemas.microsoft.com/office/drawing/2010/main" val="0"/>
              </a:ext>
            </a:extLst>
          </a:blip>
          <a:stretch>
            <a:fillRect/>
          </a:stretch>
        </p:blipFill>
        <p:spPr>
          <a:xfrm>
            <a:off x="533401" y="381000"/>
            <a:ext cx="2286000" cy="890270"/>
          </a:xfrm>
          <a:prstGeom prst="rect">
            <a:avLst/>
          </a:prstGeom>
        </p:spPr>
      </p:pic>
    </p:spTree>
    <p:extLst>
      <p:ext uri="{BB962C8B-B14F-4D97-AF65-F5344CB8AC3E}">
        <p14:creationId xmlns:p14="http://schemas.microsoft.com/office/powerpoint/2010/main" val="24392167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539932" y="38100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a:r>
              <a:rPr lang="en-US" sz="3100" dirty="0">
                <a:solidFill>
                  <a:srgbClr val="00B0F0"/>
                </a:solidFill>
              </a:rPr>
              <a:t>Where Do You Fit In?</a:t>
            </a:r>
          </a:p>
        </p:txBody>
      </p:sp>
      <p:pic>
        <p:nvPicPr>
          <p:cNvPr id="5" name="Picture 4"/>
          <p:cNvPicPr/>
          <p:nvPr/>
        </p:nvPicPr>
        <p:blipFill>
          <a:blip r:embed="rId2" cstate="print">
            <a:extLst>
              <a:ext uri="{28A0092B-C50C-407E-A947-70E740481C1C}">
                <a14:useLocalDpi xmlns:a14="http://schemas.microsoft.com/office/drawing/2010/main" val="0"/>
              </a:ext>
            </a:extLst>
          </a:blip>
          <a:stretch>
            <a:fillRect/>
          </a:stretch>
        </p:blipFill>
        <p:spPr>
          <a:xfrm>
            <a:off x="533401" y="381000"/>
            <a:ext cx="2286000" cy="890270"/>
          </a:xfrm>
          <a:prstGeom prst="rect">
            <a:avLst/>
          </a:prstGeom>
        </p:spPr>
      </p:pic>
      <p:sp>
        <p:nvSpPr>
          <p:cNvPr id="3" name="TextBox 2"/>
          <p:cNvSpPr txBox="1"/>
          <p:nvPr/>
        </p:nvSpPr>
        <p:spPr>
          <a:xfrm>
            <a:off x="6172200" y="1752600"/>
            <a:ext cx="1905000" cy="3139321"/>
          </a:xfrm>
          <a:prstGeom prst="rect">
            <a:avLst/>
          </a:prstGeom>
          <a:noFill/>
        </p:spPr>
        <p:txBody>
          <a:bodyPr wrap="square" rtlCol="0">
            <a:spAutoFit/>
          </a:bodyPr>
          <a:lstStyle/>
          <a:p>
            <a:r>
              <a:rPr lang="en-US" dirty="0"/>
              <a:t>This graphic shows all the considerations for educating students. Your role may move on this wheel, but it is important to see how Family Engagement and your work fits in. </a:t>
            </a:r>
          </a:p>
        </p:txBody>
      </p:sp>
      <p:pic>
        <p:nvPicPr>
          <p:cNvPr id="8" name="Picture 7">
            <a:extLst>
              <a:ext uri="{FF2B5EF4-FFF2-40B4-BE49-F238E27FC236}">
                <a16:creationId xmlns:a16="http://schemas.microsoft.com/office/drawing/2014/main" id="{7DA4A492-4B37-4E65-94BD-E01A2543523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1034" y="1371600"/>
            <a:ext cx="5355596" cy="4349651"/>
          </a:xfrm>
          <a:prstGeom prst="rect">
            <a:avLst/>
          </a:prstGeom>
        </p:spPr>
      </p:pic>
      <p:sp>
        <p:nvSpPr>
          <p:cNvPr id="9" name="TextBox 8">
            <a:extLst>
              <a:ext uri="{FF2B5EF4-FFF2-40B4-BE49-F238E27FC236}">
                <a16:creationId xmlns:a16="http://schemas.microsoft.com/office/drawing/2014/main" id="{6F50FAED-93D1-4EFB-BDF5-486E42C16076}"/>
              </a:ext>
            </a:extLst>
          </p:cNvPr>
          <p:cNvSpPr txBox="1"/>
          <p:nvPr/>
        </p:nvSpPr>
        <p:spPr>
          <a:xfrm>
            <a:off x="1066800" y="5943600"/>
            <a:ext cx="7467600" cy="646331"/>
          </a:xfrm>
          <a:prstGeom prst="rect">
            <a:avLst/>
          </a:prstGeom>
          <a:noFill/>
        </p:spPr>
        <p:txBody>
          <a:bodyPr wrap="square" rtlCol="0">
            <a:spAutoFit/>
          </a:bodyPr>
          <a:lstStyle/>
          <a:p>
            <a:r>
              <a:rPr lang="en-US" dirty="0"/>
              <a:t>Learn more: https://gadoe.org/school-district-improvement/systems-continuous-improvement/</a:t>
            </a:r>
          </a:p>
        </p:txBody>
      </p:sp>
    </p:spTree>
    <p:extLst>
      <p:ext uri="{BB962C8B-B14F-4D97-AF65-F5344CB8AC3E}">
        <p14:creationId xmlns:p14="http://schemas.microsoft.com/office/powerpoint/2010/main" val="9141088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a:solidFill>
                  <a:srgbClr val="00B0F0"/>
                </a:solidFill>
              </a:rPr>
              <a:t>Taking On Your New Role</a:t>
            </a:r>
          </a:p>
        </p:txBody>
      </p:sp>
      <p:sp>
        <p:nvSpPr>
          <p:cNvPr id="3" name="Content Placeholder 2"/>
          <p:cNvSpPr>
            <a:spLocks noGrp="1"/>
          </p:cNvSpPr>
          <p:nvPr>
            <p:ph idx="1"/>
          </p:nvPr>
        </p:nvSpPr>
        <p:spPr/>
        <p:txBody>
          <a:bodyPr>
            <a:noAutofit/>
          </a:bodyPr>
          <a:lstStyle/>
          <a:p>
            <a:pPr marL="0" indent="0">
              <a:buNone/>
            </a:pPr>
            <a:r>
              <a:rPr lang="en-US" sz="1800" dirty="0"/>
              <a:t>The Implementation Manual explains the state special education rules in parent friendly terms and also provides school districts guidance in how to implement them. Most districts also provide a handbook for teachers that could provide useful information on how teachers are expected to implement special education rules.  </a:t>
            </a:r>
          </a:p>
          <a:p>
            <a:pPr marL="0" indent="0">
              <a:buNone/>
            </a:pPr>
            <a:endParaRPr lang="en-US" sz="1800" dirty="0"/>
          </a:p>
          <a:p>
            <a:pPr marL="0" indent="0">
              <a:buNone/>
            </a:pPr>
            <a:r>
              <a:rPr lang="en-US" sz="1800" dirty="0"/>
              <a:t>Follow this link to learn more: </a:t>
            </a:r>
            <a:r>
              <a:rPr lang="en-US" sz="1800" dirty="0">
                <a:hlinkClick r:id="rId2"/>
              </a:rPr>
              <a:t>https://gadoe.org/special-education/implementation/</a:t>
            </a:r>
            <a:endParaRPr lang="en-US" sz="1800" dirty="0"/>
          </a:p>
          <a:p>
            <a:pPr marL="0" indent="0">
              <a:buNone/>
            </a:pPr>
            <a:endParaRPr lang="en-US" sz="1800" dirty="0"/>
          </a:p>
          <a:p>
            <a:pPr marL="0" indent="0">
              <a:buNone/>
            </a:pPr>
            <a:r>
              <a:rPr lang="en-US" sz="1800" dirty="0"/>
              <a:t>The </a:t>
            </a:r>
            <a:r>
              <a:rPr lang="en-US" sz="1800" dirty="0" err="1"/>
              <a:t>GaDOE</a:t>
            </a:r>
            <a:r>
              <a:rPr lang="en-US" sz="1800" dirty="0"/>
              <a:t> website also includes a wealth of information about education in general and about special education, including eligibility, services, IEPs, assessment, Parents’ Rights, discipline, rules, resources, training etc. </a:t>
            </a:r>
          </a:p>
          <a:p>
            <a:pPr marL="0" indent="0">
              <a:buNone/>
            </a:pPr>
            <a:endParaRPr lang="en-US" sz="1800" dirty="0"/>
          </a:p>
          <a:p>
            <a:pPr marL="0" indent="0">
              <a:buNone/>
            </a:pPr>
            <a:r>
              <a:rPr lang="en-US" sz="1800" dirty="0"/>
              <a:t>Make sure you know how to find the </a:t>
            </a:r>
            <a:r>
              <a:rPr lang="en-US" sz="1800" b="1" dirty="0"/>
              <a:t>Parents’ Rights </a:t>
            </a:r>
            <a:r>
              <a:rPr lang="en-US" sz="1800" dirty="0"/>
              <a:t>(on the Special Education page. Here you’ll find descriptions of Parents’ Rights under the Individuals with Disabilities Education Act (IDEA) in seven different languages, as well as videos in English and Spanish explaining the rights. </a:t>
            </a:r>
          </a:p>
          <a:p>
            <a:pPr marL="0" indent="0">
              <a:buNone/>
            </a:pPr>
            <a:endParaRPr lang="en-US" sz="1400" dirty="0"/>
          </a:p>
          <a:p>
            <a:pPr marL="0" indent="0">
              <a:buNone/>
            </a:pPr>
            <a:endParaRPr lang="en-US" sz="1200" dirty="0"/>
          </a:p>
          <a:p>
            <a:pPr marL="0" indent="0">
              <a:buNone/>
            </a:pPr>
            <a:r>
              <a:rPr lang="en-US" sz="1200" dirty="0"/>
              <a:t> </a:t>
            </a:r>
          </a:p>
        </p:txBody>
      </p:sp>
      <p:pic>
        <p:nvPicPr>
          <p:cNvPr id="4" name="Picture 3"/>
          <p:cNvPicPr/>
          <p:nvPr/>
        </p:nvPicPr>
        <p:blipFill>
          <a:blip r:embed="rId3" cstate="print">
            <a:extLst>
              <a:ext uri="{28A0092B-C50C-407E-A947-70E740481C1C}">
                <a14:useLocalDpi xmlns:a14="http://schemas.microsoft.com/office/drawing/2010/main" val="0"/>
              </a:ext>
            </a:extLst>
          </a:blip>
          <a:stretch>
            <a:fillRect/>
          </a:stretch>
        </p:blipFill>
        <p:spPr>
          <a:xfrm>
            <a:off x="533401" y="381000"/>
            <a:ext cx="2286000" cy="890270"/>
          </a:xfrm>
          <a:prstGeom prst="rect">
            <a:avLst/>
          </a:prstGeom>
        </p:spPr>
      </p:pic>
    </p:spTree>
    <p:extLst>
      <p:ext uri="{BB962C8B-B14F-4D97-AF65-F5344CB8AC3E}">
        <p14:creationId xmlns:p14="http://schemas.microsoft.com/office/powerpoint/2010/main" val="15169898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a:solidFill>
                  <a:srgbClr val="00B0F0"/>
                </a:solidFill>
              </a:rPr>
              <a:t>Taking On Your New Role</a:t>
            </a:r>
          </a:p>
        </p:txBody>
      </p:sp>
      <p:sp>
        <p:nvSpPr>
          <p:cNvPr id="3" name="Content Placeholder 2"/>
          <p:cNvSpPr>
            <a:spLocks noGrp="1"/>
          </p:cNvSpPr>
          <p:nvPr>
            <p:ph idx="1"/>
          </p:nvPr>
        </p:nvSpPr>
        <p:spPr/>
        <p:txBody>
          <a:bodyPr>
            <a:normAutofit fontScale="40000" lnSpcReduction="20000"/>
          </a:bodyPr>
          <a:lstStyle/>
          <a:p>
            <a:pPr marL="0" indent="0">
              <a:buNone/>
            </a:pPr>
            <a:r>
              <a:rPr lang="en-US" sz="5100" dirty="0"/>
              <a:t>The Parent Survey</a:t>
            </a:r>
          </a:p>
          <a:p>
            <a:pPr marL="0" indent="0">
              <a:buNone/>
            </a:pPr>
            <a:r>
              <a:rPr lang="en-US" dirty="0"/>
              <a:t>The Georgia Department of Education distributes an online Parent Survey annually to parents in order to raise success rates for students with disabilities. The </a:t>
            </a:r>
            <a:r>
              <a:rPr lang="en-US" dirty="0" err="1"/>
              <a:t>GaDOE</a:t>
            </a:r>
            <a:r>
              <a:rPr lang="en-US" dirty="0"/>
              <a:t> asks parents to answer the survey to help assist local schools find ways find ways to better partner with families.  All Parent Mentors are asked to assist with informing parents about the surveys and facilitating the return of as many surveys as possible. Parent Mentors view collecting such input as part of their Family Engagement process. Surveys are available in English and Spanish. </a:t>
            </a:r>
          </a:p>
          <a:p>
            <a:pPr marL="0" indent="0">
              <a:buNone/>
            </a:pPr>
            <a:endParaRPr lang="en-US" sz="5100" dirty="0"/>
          </a:p>
          <a:p>
            <a:pPr marL="0" indent="0">
              <a:buNone/>
            </a:pPr>
            <a:r>
              <a:rPr lang="en-US" sz="5100" dirty="0"/>
              <a:t>PTA Family Engagement Standards</a:t>
            </a:r>
          </a:p>
          <a:p>
            <a:pPr marL="0" indent="0">
              <a:buNone/>
            </a:pPr>
            <a:r>
              <a:rPr lang="en-US" dirty="0"/>
              <a:t>The  PTA  Standards  are  a  list  the  six  types  of  involvement  for  successful partnerships with families.  </a:t>
            </a:r>
          </a:p>
          <a:p>
            <a:pPr marL="0" indent="0">
              <a:buNone/>
            </a:pPr>
            <a:r>
              <a:rPr lang="en-US" sz="5100" dirty="0"/>
              <a:t>Welcoming</a:t>
            </a:r>
          </a:p>
          <a:p>
            <a:pPr marL="0" indent="0">
              <a:buNone/>
            </a:pPr>
            <a:r>
              <a:rPr lang="en-US" sz="5100" dirty="0"/>
              <a:t>Communicating</a:t>
            </a:r>
          </a:p>
          <a:p>
            <a:pPr marL="0" indent="0">
              <a:buNone/>
            </a:pPr>
            <a:r>
              <a:rPr lang="en-US" sz="5100" dirty="0"/>
              <a:t>Supporting  all  students  </a:t>
            </a:r>
          </a:p>
          <a:p>
            <a:pPr marL="0" indent="0">
              <a:buNone/>
            </a:pPr>
            <a:r>
              <a:rPr lang="en-US" sz="5100" dirty="0"/>
              <a:t>Speaking  up  for  every child</a:t>
            </a:r>
          </a:p>
          <a:p>
            <a:pPr marL="0" indent="0">
              <a:buNone/>
            </a:pPr>
            <a:r>
              <a:rPr lang="en-US" sz="5100" dirty="0"/>
              <a:t>Sharing Power</a:t>
            </a:r>
          </a:p>
          <a:p>
            <a:pPr marL="0" indent="0">
              <a:buNone/>
            </a:pPr>
            <a:r>
              <a:rPr lang="en-US" sz="5100" dirty="0"/>
              <a:t>Collaborating with the community</a:t>
            </a:r>
          </a:p>
        </p:txBody>
      </p:sp>
      <p:pic>
        <p:nvPicPr>
          <p:cNvPr id="4" name="Picture 3"/>
          <p:cNvPicPr/>
          <p:nvPr/>
        </p:nvPicPr>
        <p:blipFill>
          <a:blip r:embed="rId2" cstate="print">
            <a:extLst>
              <a:ext uri="{28A0092B-C50C-407E-A947-70E740481C1C}">
                <a14:useLocalDpi xmlns:a14="http://schemas.microsoft.com/office/drawing/2010/main" val="0"/>
              </a:ext>
            </a:extLst>
          </a:blip>
          <a:stretch>
            <a:fillRect/>
          </a:stretch>
        </p:blipFill>
        <p:spPr>
          <a:xfrm>
            <a:off x="533401" y="381000"/>
            <a:ext cx="2286000" cy="890270"/>
          </a:xfrm>
          <a:prstGeom prst="rect">
            <a:avLst/>
          </a:prstGeom>
        </p:spPr>
      </p:pic>
    </p:spTree>
    <p:extLst>
      <p:ext uri="{BB962C8B-B14F-4D97-AF65-F5344CB8AC3E}">
        <p14:creationId xmlns:p14="http://schemas.microsoft.com/office/powerpoint/2010/main" val="24602991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a:solidFill>
                  <a:srgbClr val="00B0F0"/>
                </a:solidFill>
              </a:rPr>
              <a:t>A First Month To-Do List</a:t>
            </a:r>
          </a:p>
        </p:txBody>
      </p:sp>
      <p:sp>
        <p:nvSpPr>
          <p:cNvPr id="3" name="Content Placeholder 2"/>
          <p:cNvSpPr>
            <a:spLocks noGrp="1"/>
          </p:cNvSpPr>
          <p:nvPr>
            <p:ph idx="1"/>
          </p:nvPr>
        </p:nvSpPr>
        <p:spPr>
          <a:xfrm>
            <a:off x="457200" y="1371600"/>
            <a:ext cx="8229600" cy="4754563"/>
          </a:xfrm>
        </p:spPr>
        <p:txBody>
          <a:bodyPr>
            <a:normAutofit fontScale="25000" lnSpcReduction="20000"/>
          </a:bodyPr>
          <a:lstStyle/>
          <a:p>
            <a:pPr marL="0" indent="0">
              <a:buNone/>
            </a:pPr>
            <a:r>
              <a:rPr lang="en-US" sz="5500" b="1" dirty="0">
                <a:solidFill>
                  <a:srgbClr val="00B0F0"/>
                </a:solidFill>
              </a:rPr>
              <a:t> In Your District:</a:t>
            </a:r>
          </a:p>
          <a:p>
            <a:pPr marL="742950" indent="-742950">
              <a:buFont typeface="+mj-lt"/>
              <a:buAutoNum type="arabicPeriod"/>
            </a:pPr>
            <a:r>
              <a:rPr lang="en-US" sz="6400" dirty="0"/>
              <a:t>Introductions at Central Office Staff meetings and Coordinator, Lead Teacher meetings.</a:t>
            </a:r>
          </a:p>
          <a:p>
            <a:pPr marL="742950" indent="-742950">
              <a:buFont typeface="+mj-lt"/>
              <a:buAutoNum type="arabicPeriod"/>
            </a:pPr>
            <a:r>
              <a:rPr lang="en-US" sz="6400" dirty="0"/>
              <a:t>Find opportunities to tell your individual story to central office staff so colleagues can understand the challenges a parent faces and feels raising a child with a disability.</a:t>
            </a:r>
          </a:p>
          <a:p>
            <a:pPr marL="742950" indent="-742950">
              <a:buFont typeface="+mj-lt"/>
              <a:buAutoNum type="arabicPeriod"/>
            </a:pPr>
            <a:r>
              <a:rPr lang="en-US" sz="6400" dirty="0"/>
              <a:t>Your local special education director can send information about you to school administrators, counselors, teachers, therapists, psychologists, school district partners, etc., describing your role and providing your contact information.</a:t>
            </a:r>
          </a:p>
          <a:p>
            <a:pPr marL="742950" indent="-742950">
              <a:buFont typeface="+mj-lt"/>
              <a:buAutoNum type="arabicPeriod"/>
            </a:pPr>
            <a:r>
              <a:rPr lang="en-US" sz="6400" dirty="0"/>
              <a:t>Request technical training on platforms the district uses and become familiar with district policy.</a:t>
            </a:r>
          </a:p>
          <a:p>
            <a:pPr marL="742950" indent="-742950">
              <a:buFont typeface="+mj-lt"/>
              <a:buAutoNum type="arabicPeriod"/>
            </a:pPr>
            <a:r>
              <a:rPr lang="en-US" sz="6400" dirty="0"/>
              <a:t>After discussing with supervisor, create online presence on district website, and social media. </a:t>
            </a:r>
          </a:p>
          <a:p>
            <a:pPr marL="742950" indent="-742950">
              <a:buFont typeface="+mj-lt"/>
              <a:buAutoNum type="arabicPeriod"/>
            </a:pPr>
            <a:r>
              <a:rPr lang="en-US" sz="6400" dirty="0"/>
              <a:t>Does your district want you to do virtual meetings and trainings, webinars </a:t>
            </a:r>
            <a:r>
              <a:rPr lang="en-US" sz="6400" dirty="0" err="1"/>
              <a:t>etc</a:t>
            </a:r>
            <a:r>
              <a:rPr lang="en-US" sz="6400" dirty="0"/>
              <a:t>?  Plan contents and frequency and then make sure you have approvals. Invite supervisor to the first few so they can get comfortable with you and offer feedback. </a:t>
            </a:r>
          </a:p>
          <a:p>
            <a:pPr marL="742950" indent="-742950">
              <a:buFont typeface="+mj-lt"/>
              <a:buAutoNum type="arabicPeriod"/>
            </a:pPr>
            <a:r>
              <a:rPr lang="en-US" sz="6400" dirty="0"/>
              <a:t>Ask your supervisor about creating a data base so you can share information with families, via mass emails and texts and through platforms like REMIND </a:t>
            </a:r>
          </a:p>
          <a:p>
            <a:pPr marL="742950" indent="-742950">
              <a:buFont typeface="+mj-lt"/>
              <a:buAutoNum type="arabicPeriod"/>
            </a:pPr>
            <a:r>
              <a:rPr lang="en-US" sz="6400" dirty="0"/>
              <a:t>With your Director’s approval, create some printed and online materials to market your program</a:t>
            </a:r>
          </a:p>
        </p:txBody>
      </p:sp>
      <p:pic>
        <p:nvPicPr>
          <p:cNvPr id="4" name="Picture 3"/>
          <p:cNvPicPr/>
          <p:nvPr/>
        </p:nvPicPr>
        <p:blipFill>
          <a:blip r:embed="rId2" cstate="print">
            <a:extLst>
              <a:ext uri="{28A0092B-C50C-407E-A947-70E740481C1C}">
                <a14:useLocalDpi xmlns:a14="http://schemas.microsoft.com/office/drawing/2010/main" val="0"/>
              </a:ext>
            </a:extLst>
          </a:blip>
          <a:stretch>
            <a:fillRect/>
          </a:stretch>
        </p:blipFill>
        <p:spPr>
          <a:xfrm>
            <a:off x="533401" y="381000"/>
            <a:ext cx="2286000" cy="890270"/>
          </a:xfrm>
          <a:prstGeom prst="rect">
            <a:avLst/>
          </a:prstGeom>
        </p:spPr>
      </p:pic>
    </p:spTree>
    <p:extLst>
      <p:ext uri="{BB962C8B-B14F-4D97-AF65-F5344CB8AC3E}">
        <p14:creationId xmlns:p14="http://schemas.microsoft.com/office/powerpoint/2010/main" val="33726718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274638"/>
            <a:ext cx="5715000" cy="1143000"/>
          </a:xfrm>
        </p:spPr>
        <p:txBody>
          <a:bodyPr>
            <a:normAutofit fontScale="90000"/>
          </a:bodyPr>
          <a:lstStyle/>
          <a:p>
            <a:r>
              <a:rPr lang="en-US" dirty="0">
                <a:solidFill>
                  <a:srgbClr val="00B0F0"/>
                </a:solidFill>
              </a:rPr>
              <a:t>More Things You Can Do</a:t>
            </a:r>
          </a:p>
        </p:txBody>
      </p:sp>
      <p:sp>
        <p:nvSpPr>
          <p:cNvPr id="3" name="Content Placeholder 2"/>
          <p:cNvSpPr>
            <a:spLocks noGrp="1"/>
          </p:cNvSpPr>
          <p:nvPr>
            <p:ph idx="1"/>
          </p:nvPr>
        </p:nvSpPr>
        <p:spPr>
          <a:xfrm>
            <a:off x="457200" y="1195070"/>
            <a:ext cx="8229600" cy="4931093"/>
          </a:xfrm>
        </p:spPr>
        <p:txBody>
          <a:bodyPr>
            <a:noAutofit/>
          </a:bodyPr>
          <a:lstStyle/>
          <a:p>
            <a:pPr marL="0" indent="0">
              <a:buNone/>
            </a:pPr>
            <a:r>
              <a:rPr lang="en-US" sz="1800" b="1" dirty="0">
                <a:solidFill>
                  <a:srgbClr val="00B0F0"/>
                </a:solidFill>
              </a:rPr>
              <a:t>In Your District</a:t>
            </a:r>
          </a:p>
          <a:p>
            <a:pPr marL="742950" indent="-742950">
              <a:buFont typeface="+mj-lt"/>
              <a:buAutoNum type="arabicPeriod"/>
            </a:pPr>
            <a:r>
              <a:rPr lang="en-US" sz="1400" dirty="0"/>
              <a:t>Ask your supervisor to include you in district team meetings so you can meet with principals, counselors, and social workers in each school. Plan visits based on your district’s goals and priorities. </a:t>
            </a:r>
          </a:p>
          <a:p>
            <a:pPr marL="742950" indent="-742950">
              <a:buFont typeface="+mj-lt"/>
              <a:buAutoNum type="arabicPeriod"/>
            </a:pPr>
            <a:r>
              <a:rPr lang="en-US" sz="1400" dirty="0"/>
              <a:t>Join social media groups  relating to families who receive sped services, attend family and community meetings and listen. Make sure you introduce yourself at the meetings.</a:t>
            </a:r>
          </a:p>
          <a:p>
            <a:pPr marL="742950" indent="-742950">
              <a:buFont typeface="+mj-lt"/>
              <a:buAutoNum type="arabicPeriod"/>
            </a:pPr>
            <a:r>
              <a:rPr lang="en-US" sz="1400" dirty="0"/>
              <a:t>Meet with individual school PTA/PTOs. Determine if ALL parents are being included and how you can help. </a:t>
            </a:r>
          </a:p>
          <a:p>
            <a:pPr marL="742950" indent="-742950">
              <a:buFont typeface="+mj-lt"/>
              <a:buAutoNum type="arabicPeriod"/>
            </a:pPr>
            <a:r>
              <a:rPr lang="en-US" sz="1400" dirty="0"/>
              <a:t>Build relationships and partnerships with leaders to work towards including ALL parents in their activities – especially Title I and English Language Learners programs.</a:t>
            </a:r>
          </a:p>
          <a:p>
            <a:pPr marL="742950" indent="-742950">
              <a:buFont typeface="+mj-lt"/>
              <a:buAutoNum type="arabicPeriod"/>
            </a:pPr>
            <a:r>
              <a:rPr lang="en-US" sz="1400" dirty="0"/>
              <a:t>Provide information about the Parent Mentor program to local newspapers, with prior approval from your Director and district Media Coordinator/Public Relations Director. Learn the approval protocol for any flyer, news item etc. and never distribute any information without first obtaining approval according to the local policy. Also find out what to do if a member of the media contacts you directly. Often you will need to refer the call to the Media Coordinator/Public Relations Director before responding to any requests for information or interviews.</a:t>
            </a:r>
          </a:p>
          <a:p>
            <a:pPr marL="742950" indent="-742950">
              <a:buFont typeface="+mj-lt"/>
              <a:buAutoNum type="arabicPeriod"/>
            </a:pPr>
            <a:r>
              <a:rPr lang="en-US" sz="1400" dirty="0"/>
              <a:t>Send an approved  introduction letter to every family with a student who has an IEP and  one to every teacher. </a:t>
            </a:r>
          </a:p>
          <a:p>
            <a:pPr marL="742950" indent="-742950">
              <a:buFont typeface="+mj-lt"/>
              <a:buAutoNum type="arabicPeriod"/>
            </a:pPr>
            <a:r>
              <a:rPr lang="en-US" sz="1400" dirty="0"/>
              <a:t>Decide with your director what services you are able to provide the first six months. Don’t promise services you are not yet ready to provide.</a:t>
            </a:r>
          </a:p>
          <a:p>
            <a:pPr marL="742950" indent="-742950">
              <a:buFont typeface="+mj-lt"/>
              <a:buAutoNum type="arabicPeriod"/>
            </a:pPr>
            <a:r>
              <a:rPr lang="en-US" sz="1400" dirty="0"/>
              <a:t>Distribute your contact information to intake staff, social workers, psychologists, counselors and diagnosticians to be given to parents at the time of referral or evaluation.</a:t>
            </a:r>
          </a:p>
          <a:p>
            <a:endParaRPr lang="en-US" sz="1400" dirty="0"/>
          </a:p>
        </p:txBody>
      </p:sp>
      <p:pic>
        <p:nvPicPr>
          <p:cNvPr id="4" name="Picture 3"/>
          <p:cNvPicPr/>
          <p:nvPr/>
        </p:nvPicPr>
        <p:blipFill>
          <a:blip r:embed="rId2" cstate="print">
            <a:extLst>
              <a:ext uri="{28A0092B-C50C-407E-A947-70E740481C1C}">
                <a14:useLocalDpi xmlns:a14="http://schemas.microsoft.com/office/drawing/2010/main" val="0"/>
              </a:ext>
            </a:extLst>
          </a:blip>
          <a:stretch>
            <a:fillRect/>
          </a:stretch>
        </p:blipFill>
        <p:spPr>
          <a:xfrm>
            <a:off x="381000" y="304800"/>
            <a:ext cx="2286000" cy="890270"/>
          </a:xfrm>
          <a:prstGeom prst="rect">
            <a:avLst/>
          </a:prstGeom>
        </p:spPr>
      </p:pic>
    </p:spTree>
    <p:extLst>
      <p:ext uri="{BB962C8B-B14F-4D97-AF65-F5344CB8AC3E}">
        <p14:creationId xmlns:p14="http://schemas.microsoft.com/office/powerpoint/2010/main" val="36204485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a:solidFill>
                  <a:srgbClr val="00B0F0"/>
                </a:solidFill>
              </a:rPr>
              <a:t>Taking On Your New Role</a:t>
            </a:r>
          </a:p>
        </p:txBody>
      </p:sp>
      <p:sp>
        <p:nvSpPr>
          <p:cNvPr id="3" name="Content Placeholder 2"/>
          <p:cNvSpPr>
            <a:spLocks noGrp="1"/>
          </p:cNvSpPr>
          <p:nvPr>
            <p:ph idx="1"/>
          </p:nvPr>
        </p:nvSpPr>
        <p:spPr>
          <a:xfrm>
            <a:off x="457200" y="1371600"/>
            <a:ext cx="8229600" cy="4754563"/>
          </a:xfrm>
        </p:spPr>
        <p:txBody>
          <a:bodyPr>
            <a:normAutofit fontScale="25000" lnSpcReduction="20000"/>
          </a:bodyPr>
          <a:lstStyle/>
          <a:p>
            <a:pPr marL="0" indent="0">
              <a:buNone/>
            </a:pPr>
            <a:r>
              <a:rPr lang="en-US" sz="6400" b="1" dirty="0"/>
              <a:t>Partnerships with Other Agencies within the Community</a:t>
            </a:r>
            <a:endParaRPr lang="en-US" sz="6400" dirty="0"/>
          </a:p>
          <a:p>
            <a:pPr marL="0" indent="0">
              <a:buNone/>
            </a:pPr>
            <a:r>
              <a:rPr lang="en-US" sz="6400" dirty="0">
                <a:solidFill>
                  <a:schemeClr val="tx2">
                    <a:lumMod val="60000"/>
                    <a:lumOff val="40000"/>
                  </a:schemeClr>
                </a:solidFill>
              </a:rPr>
              <a:t>Parent to Parent of Georgia (GaP2P) – </a:t>
            </a:r>
            <a:r>
              <a:rPr lang="en-US" sz="6400" dirty="0"/>
              <a:t>Georgia’s federally funded Parent Information and Training Center. This is a key partner and a great source of information for parents. Please spend some time on their excellent website to familiarize yourself with GaP2P and the services and resources available. Most important to begin is to travel on their</a:t>
            </a:r>
          </a:p>
          <a:p>
            <a:pPr marL="0" indent="0">
              <a:buNone/>
            </a:pPr>
            <a:r>
              <a:rPr lang="en-US" sz="6400" dirty="0"/>
              <a:t> </a:t>
            </a:r>
          </a:p>
          <a:p>
            <a:pPr marL="0" indent="0">
              <a:buNone/>
            </a:pPr>
            <a:r>
              <a:rPr lang="en-US" sz="6400" b="1" dirty="0"/>
              <a:t>Parent Leadership Coalition Agencies: Sharing information and resources to create better outcomes for children</a:t>
            </a:r>
            <a:endParaRPr lang="en-US" sz="6400" dirty="0"/>
          </a:p>
          <a:p>
            <a:pPr marL="0" indent="0">
              <a:buNone/>
            </a:pPr>
            <a:r>
              <a:rPr lang="en-US" sz="6400" dirty="0"/>
              <a:t>Bright from the Start - Georgia Department of Early Care and Learning, Childcare</a:t>
            </a:r>
          </a:p>
          <a:p>
            <a:pPr marL="0" indent="0">
              <a:buNone/>
            </a:pPr>
            <a:r>
              <a:rPr lang="en-US" sz="6400" dirty="0"/>
              <a:t>Inclusion and Pre-K Coordinators</a:t>
            </a:r>
          </a:p>
          <a:p>
            <a:pPr marL="0" indent="0">
              <a:buNone/>
            </a:pPr>
            <a:r>
              <a:rPr lang="en-US" sz="6400" dirty="0"/>
              <a:t>Children with Special Needs, Babies Can't Wait, Project SCEIs, Parent Educators, Georgia Department of Education, Division for Special Education Services and Supports and Title I Parent Outreach</a:t>
            </a:r>
          </a:p>
          <a:p>
            <a:pPr marL="0" indent="0">
              <a:buNone/>
            </a:pPr>
            <a:r>
              <a:rPr lang="en-US" sz="6400" dirty="0"/>
              <a:t>Georgia Council on Developmental Disabilities (GCDD)</a:t>
            </a:r>
          </a:p>
          <a:p>
            <a:pPr marL="0" indent="0">
              <a:buNone/>
            </a:pPr>
            <a:r>
              <a:rPr lang="en-US" sz="6400" dirty="0"/>
              <a:t>Georgia Department or Behavioral Health &amp; Developmental Disabilities (DBHDD)</a:t>
            </a:r>
          </a:p>
          <a:p>
            <a:pPr marL="0" indent="0">
              <a:buNone/>
            </a:pPr>
            <a:r>
              <a:rPr lang="en-US" sz="6400" dirty="0"/>
              <a:t>Georgia Family Connection Partnership</a:t>
            </a:r>
          </a:p>
          <a:p>
            <a:pPr marL="0" indent="0">
              <a:buNone/>
            </a:pPr>
            <a:r>
              <a:rPr lang="en-US" sz="6400" dirty="0"/>
              <a:t>Institute on Human Development and Disability (IHDD)</a:t>
            </a:r>
          </a:p>
          <a:p>
            <a:pPr marL="0" indent="0">
              <a:buNone/>
            </a:pPr>
            <a:r>
              <a:rPr lang="en-US" sz="6400" dirty="0"/>
              <a:t>Leadership Institute on Developmental Disabilities, Georgia State University</a:t>
            </a:r>
          </a:p>
          <a:p>
            <a:pPr marL="0" indent="0">
              <a:buNone/>
            </a:pPr>
            <a:r>
              <a:rPr lang="en-US" sz="6400" dirty="0"/>
              <a:t>State PTA</a:t>
            </a:r>
          </a:p>
          <a:p>
            <a:pPr marL="0" indent="0">
              <a:buNone/>
            </a:pPr>
            <a:r>
              <a:rPr lang="en-US" sz="6400" dirty="0"/>
              <a:t>State Parent Information Resource Center (PIRC)</a:t>
            </a:r>
          </a:p>
          <a:p>
            <a:pPr marL="0" indent="0">
              <a:buNone/>
            </a:pPr>
            <a:r>
              <a:rPr lang="en-US" sz="6400" dirty="0"/>
              <a:t> </a:t>
            </a:r>
          </a:p>
          <a:p>
            <a:endParaRPr lang="en-US" dirty="0"/>
          </a:p>
        </p:txBody>
      </p:sp>
      <p:pic>
        <p:nvPicPr>
          <p:cNvPr id="4" name="Picture 3"/>
          <p:cNvPicPr/>
          <p:nvPr/>
        </p:nvPicPr>
        <p:blipFill>
          <a:blip r:embed="rId2" cstate="print">
            <a:extLst>
              <a:ext uri="{28A0092B-C50C-407E-A947-70E740481C1C}">
                <a14:useLocalDpi xmlns:a14="http://schemas.microsoft.com/office/drawing/2010/main" val="0"/>
              </a:ext>
            </a:extLst>
          </a:blip>
          <a:stretch>
            <a:fillRect/>
          </a:stretch>
        </p:blipFill>
        <p:spPr>
          <a:xfrm>
            <a:off x="533401" y="381000"/>
            <a:ext cx="2286000" cy="890270"/>
          </a:xfrm>
          <a:prstGeom prst="rect">
            <a:avLst/>
          </a:prstGeom>
        </p:spPr>
      </p:pic>
    </p:spTree>
    <p:extLst>
      <p:ext uri="{BB962C8B-B14F-4D97-AF65-F5344CB8AC3E}">
        <p14:creationId xmlns:p14="http://schemas.microsoft.com/office/powerpoint/2010/main" val="24296113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a:solidFill>
                  <a:srgbClr val="00B0F0"/>
                </a:solidFill>
              </a:rPr>
              <a:t>Mission and Vision</a:t>
            </a:r>
            <a:endParaRPr lang="en-US" dirty="0"/>
          </a:p>
        </p:txBody>
      </p:sp>
      <p:sp>
        <p:nvSpPr>
          <p:cNvPr id="3" name="Content Placeholder 2"/>
          <p:cNvSpPr>
            <a:spLocks noGrp="1"/>
          </p:cNvSpPr>
          <p:nvPr>
            <p:ph idx="1"/>
          </p:nvPr>
        </p:nvSpPr>
        <p:spPr/>
        <p:txBody>
          <a:bodyPr>
            <a:normAutofit lnSpcReduction="10000"/>
          </a:bodyPr>
          <a:lstStyle/>
          <a:p>
            <a:r>
              <a:rPr lang="en-US" b="1" dirty="0">
                <a:solidFill>
                  <a:srgbClr val="FFC000"/>
                </a:solidFill>
              </a:rPr>
              <a:t>Mission Statement:</a:t>
            </a:r>
            <a:r>
              <a:rPr lang="en-US" dirty="0">
                <a:solidFill>
                  <a:srgbClr val="FFC000"/>
                </a:solidFill>
              </a:rPr>
              <a:t>     Build effective family, school and community partnerships which lead to greater student achievement for all students, especially those with disabilities.</a:t>
            </a:r>
          </a:p>
          <a:p>
            <a:pPr marL="0" indent="0">
              <a:buNone/>
            </a:pPr>
            <a:r>
              <a:rPr lang="en-US" dirty="0"/>
              <a:t> </a:t>
            </a:r>
          </a:p>
          <a:p>
            <a:r>
              <a:rPr lang="en-US" b="1" dirty="0">
                <a:solidFill>
                  <a:schemeClr val="tx2">
                    <a:lumMod val="60000"/>
                    <a:lumOff val="40000"/>
                  </a:schemeClr>
                </a:solidFill>
              </a:rPr>
              <a:t>Vision Statement:     </a:t>
            </a:r>
            <a:r>
              <a:rPr lang="en-US" dirty="0">
                <a:solidFill>
                  <a:schemeClr val="tx2">
                    <a:lumMod val="60000"/>
                    <a:lumOff val="40000"/>
                  </a:schemeClr>
                </a:solidFill>
              </a:rPr>
              <a:t>Parent mentors and special education administrators will lead the way in Georgia to bridge the gap between home, school and community partnerships.</a:t>
            </a:r>
          </a:p>
          <a:p>
            <a:endParaRPr lang="en-US" dirty="0"/>
          </a:p>
        </p:txBody>
      </p:sp>
      <p:pic>
        <p:nvPicPr>
          <p:cNvPr id="4" name="Picture 3"/>
          <p:cNvPicPr/>
          <p:nvPr/>
        </p:nvPicPr>
        <p:blipFill>
          <a:blip r:embed="rId2" cstate="print">
            <a:extLst>
              <a:ext uri="{28A0092B-C50C-407E-A947-70E740481C1C}">
                <a14:useLocalDpi xmlns:a14="http://schemas.microsoft.com/office/drawing/2010/main" val="0"/>
              </a:ext>
            </a:extLst>
          </a:blip>
          <a:stretch>
            <a:fillRect/>
          </a:stretch>
        </p:blipFill>
        <p:spPr>
          <a:xfrm>
            <a:off x="685800" y="381000"/>
            <a:ext cx="2186305" cy="897890"/>
          </a:xfrm>
          <a:prstGeom prst="rect">
            <a:avLst/>
          </a:prstGeom>
        </p:spPr>
      </p:pic>
    </p:spTree>
    <p:extLst>
      <p:ext uri="{BB962C8B-B14F-4D97-AF65-F5344CB8AC3E}">
        <p14:creationId xmlns:p14="http://schemas.microsoft.com/office/powerpoint/2010/main" val="13213112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nvSpPr>
        <p:spPr>
          <a:xfrm>
            <a:off x="457200" y="503237"/>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a:r>
              <a:rPr lang="en-US" sz="3600" dirty="0">
                <a:solidFill>
                  <a:srgbClr val="00B0F0"/>
                </a:solidFill>
              </a:rPr>
              <a:t>Parent Mentor Accountability</a:t>
            </a:r>
          </a:p>
        </p:txBody>
      </p:sp>
      <p:sp>
        <p:nvSpPr>
          <p:cNvPr id="8" name="Content Placeholder 2"/>
          <p:cNvSpPr>
            <a:spLocks noGrp="1"/>
          </p:cNvSpPr>
          <p:nvPr/>
        </p:nvSpPr>
        <p:spPr>
          <a:xfrm>
            <a:off x="504218" y="1447800"/>
            <a:ext cx="8229600" cy="4525963"/>
          </a:xfrm>
          <a:prstGeom prst="rect">
            <a:avLst/>
          </a:prstGeom>
        </p:spPr>
        <p:txBody>
          <a:bodyPr vert="horz" lIns="91440" tIns="45720" rIns="91440" bIns="45720" rtlCol="0">
            <a:normAutofit fontScale="25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5600" dirty="0"/>
              <a:t>There are several statewide expectations for all Parent Mentors. </a:t>
            </a:r>
            <a:r>
              <a:rPr lang="en-US" sz="5600" b="1" dirty="0"/>
              <a:t>The Georgia Parent Mentor Partnership (</a:t>
            </a:r>
            <a:r>
              <a:rPr lang="en-US" sz="5600" b="1" dirty="0" err="1"/>
              <a:t>GaPMP</a:t>
            </a:r>
            <a:r>
              <a:rPr lang="en-US" sz="5600" b="1" dirty="0"/>
              <a:t>) is accountable for meeting statewide expectations because the Partnership is partially funded through the </a:t>
            </a:r>
            <a:r>
              <a:rPr lang="en-US" sz="5600" b="1" dirty="0" err="1"/>
              <a:t>GaDOE</a:t>
            </a:r>
            <a:r>
              <a:rPr lang="en-US" sz="5600" b="1" dirty="0"/>
              <a:t>.</a:t>
            </a:r>
            <a:r>
              <a:rPr lang="en-US" sz="5600" dirty="0"/>
              <a:t> </a:t>
            </a:r>
          </a:p>
          <a:p>
            <a:pPr marL="0" indent="0">
              <a:buNone/>
            </a:pPr>
            <a:r>
              <a:rPr lang="en-US" sz="5600" dirty="0"/>
              <a:t> </a:t>
            </a:r>
          </a:p>
          <a:p>
            <a:pPr marL="0" indent="0">
              <a:buNone/>
            </a:pPr>
            <a:r>
              <a:rPr lang="en-US" sz="5600" dirty="0"/>
              <a:t>Parent Mentors work to engage all partners during family engagement initiatives, pursuing positive outcomes for students and their families, while reaching system related objectives.  </a:t>
            </a:r>
            <a:r>
              <a:rPr lang="en-US" sz="5600" b="1" dirty="0"/>
              <a:t>Parent Mentors and their administrative supervisor work together </a:t>
            </a:r>
            <a:r>
              <a:rPr lang="en-US" sz="5600" dirty="0"/>
              <a:t>to plan for the upcoming year, using provided </a:t>
            </a:r>
            <a:r>
              <a:rPr lang="en-US" sz="5600" dirty="0" err="1"/>
              <a:t>GaPMP</a:t>
            </a:r>
            <a:r>
              <a:rPr lang="en-US" sz="5600" dirty="0"/>
              <a:t> implementation tools and resources.  </a:t>
            </a:r>
          </a:p>
          <a:p>
            <a:pPr marL="0" indent="0">
              <a:buNone/>
            </a:pPr>
            <a:r>
              <a:rPr lang="en-US" sz="5600" dirty="0"/>
              <a:t> </a:t>
            </a:r>
          </a:p>
          <a:p>
            <a:pPr marL="0" indent="0">
              <a:buNone/>
            </a:pPr>
            <a:r>
              <a:rPr lang="en-US" sz="5600" dirty="0"/>
              <a:t>Each school district and their Parent Mentor are accountable for:</a:t>
            </a:r>
          </a:p>
          <a:p>
            <a:pPr marL="514350" indent="-514350">
              <a:buNone/>
            </a:pPr>
            <a:r>
              <a:rPr lang="en-US" sz="5600" b="1" dirty="0"/>
              <a:t>1. Completing Quarterly Reporting Forms. This is the report that details what you have been doing with family engagement training. </a:t>
            </a:r>
            <a:r>
              <a:rPr lang="en-US" sz="5600" dirty="0"/>
              <a:t>These are due on Oct. 15, Jan. 15, and  April 15.</a:t>
            </a:r>
          </a:p>
          <a:p>
            <a:pPr marL="514350" lvl="0" indent="-514350">
              <a:buNone/>
            </a:pPr>
            <a:endParaRPr lang="en-US" sz="5600" dirty="0"/>
          </a:p>
          <a:p>
            <a:pPr marL="0" lvl="0" indent="0">
              <a:buNone/>
            </a:pPr>
            <a:r>
              <a:rPr lang="en-US" sz="5600" b="1" dirty="0"/>
              <a:t>2. FY Pre and Post  Surveys  These surveys are what mentors use to determine the Family Engagement satisfaction status of your target group. </a:t>
            </a:r>
            <a:r>
              <a:rPr lang="en-US" sz="5600" dirty="0"/>
              <a:t>Pre surveys should be entered by Jan. 15 and Post surveys are due on April 15. </a:t>
            </a:r>
          </a:p>
          <a:p>
            <a:pPr marL="0" lvl="0" indent="0">
              <a:buNone/>
            </a:pPr>
            <a:endParaRPr lang="en-US" sz="5600" b="1" dirty="0">
              <a:solidFill>
                <a:schemeClr val="tx2">
                  <a:lumMod val="60000"/>
                  <a:lumOff val="40000"/>
                </a:schemeClr>
              </a:solidFill>
            </a:endParaRPr>
          </a:p>
          <a:p>
            <a:pPr marL="0" lvl="0" indent="0">
              <a:buNone/>
            </a:pPr>
            <a:r>
              <a:rPr lang="en-US" sz="5600" b="1" dirty="0"/>
              <a:t>3. Quarterly Contact Tracking – </a:t>
            </a:r>
            <a:r>
              <a:rPr lang="en-US" sz="5600" dirty="0"/>
              <a:t>Parent Mentors report their collaborative contacts related to family, school, and community engagement work each quarter. These are due on Oct. 15, Jan. 15, April 15 and May 30 or before you leave for the summer. </a:t>
            </a:r>
          </a:p>
          <a:p>
            <a:pPr marL="0" lvl="0" indent="0">
              <a:buNone/>
            </a:pPr>
            <a:endParaRPr lang="en-US" sz="5600" dirty="0"/>
          </a:p>
          <a:p>
            <a:pPr marL="0" indent="0">
              <a:buNone/>
            </a:pPr>
            <a:endParaRPr lang="en-US" dirty="0"/>
          </a:p>
        </p:txBody>
      </p:sp>
      <p:pic>
        <p:nvPicPr>
          <p:cNvPr id="9" name="Picture 8"/>
          <p:cNvPicPr/>
          <p:nvPr/>
        </p:nvPicPr>
        <p:blipFill>
          <a:blip r:embed="rId2" cstate="print">
            <a:extLst>
              <a:ext uri="{28A0092B-C50C-407E-A947-70E740481C1C}">
                <a14:useLocalDpi xmlns:a14="http://schemas.microsoft.com/office/drawing/2010/main" val="0"/>
              </a:ext>
            </a:extLst>
          </a:blip>
          <a:stretch>
            <a:fillRect/>
          </a:stretch>
        </p:blipFill>
        <p:spPr>
          <a:xfrm>
            <a:off x="533401" y="609599"/>
            <a:ext cx="2286000" cy="890270"/>
          </a:xfrm>
          <a:prstGeom prst="rect">
            <a:avLst/>
          </a:prstGeom>
        </p:spPr>
      </p:pic>
    </p:spTree>
    <p:extLst>
      <p:ext uri="{BB962C8B-B14F-4D97-AF65-F5344CB8AC3E}">
        <p14:creationId xmlns:p14="http://schemas.microsoft.com/office/powerpoint/2010/main" val="26832474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304800" y="251619"/>
            <a:ext cx="8458200" cy="1020762"/>
          </a:xfrm>
          <a:prstGeom prst="rect">
            <a:avLst/>
          </a:prstGeom>
        </p:spPr>
        <p:txBody>
          <a:bodyPr vert="horz" lIns="91440" tIns="45720" rIns="91440" bIns="45720" rtlCol="0" anchor="ctr">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3600" dirty="0">
                <a:solidFill>
                  <a:srgbClr val="00B0F0"/>
                </a:solidFill>
              </a:rPr>
              <a:t>Collaboration and Tools</a:t>
            </a:r>
          </a:p>
        </p:txBody>
      </p:sp>
      <p:pic>
        <p:nvPicPr>
          <p:cNvPr id="10" name="Picture 9"/>
          <p:cNvPicPr/>
          <p:nvPr/>
        </p:nvPicPr>
        <p:blipFill>
          <a:blip r:embed="rId2" cstate="print">
            <a:extLst>
              <a:ext uri="{28A0092B-C50C-407E-A947-70E740481C1C}">
                <a14:useLocalDpi xmlns:a14="http://schemas.microsoft.com/office/drawing/2010/main" val="0"/>
              </a:ext>
            </a:extLst>
          </a:blip>
          <a:stretch>
            <a:fillRect/>
          </a:stretch>
        </p:blipFill>
        <p:spPr>
          <a:xfrm>
            <a:off x="381000" y="357981"/>
            <a:ext cx="2286000" cy="890270"/>
          </a:xfrm>
          <a:prstGeom prst="rect">
            <a:avLst/>
          </a:prstGeom>
        </p:spPr>
      </p:pic>
      <p:pic>
        <p:nvPicPr>
          <p:cNvPr id="11" name="Picture 10" descr="E2P Graduation.jpg"/>
          <p:cNvPicPr>
            <a:picLocks noChangeAspect="1"/>
          </p:cNvPicPr>
          <p:nvPr/>
        </p:nvPicPr>
        <p:blipFill>
          <a:blip r:embed="rId3" cstate="print"/>
          <a:stretch>
            <a:fillRect/>
          </a:stretch>
        </p:blipFill>
        <p:spPr>
          <a:xfrm>
            <a:off x="76200" y="2643981"/>
            <a:ext cx="4267200" cy="3505200"/>
          </a:xfrm>
          <a:prstGeom prst="rect">
            <a:avLst/>
          </a:prstGeom>
        </p:spPr>
      </p:pic>
      <p:sp>
        <p:nvSpPr>
          <p:cNvPr id="12" name="TextBox 8"/>
          <p:cNvSpPr txBox="1"/>
          <p:nvPr/>
        </p:nvSpPr>
        <p:spPr>
          <a:xfrm>
            <a:off x="190500" y="1262856"/>
            <a:ext cx="8763000" cy="116955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t>Parent Mentors have several opportunities to collaborate with one another during the school year. Parent Mentors are required to attend professional development opportunities once a quarter in their regions and once a year at the </a:t>
            </a:r>
            <a:r>
              <a:rPr lang="en-US" sz="1400" b="1" dirty="0" err="1"/>
              <a:t>GaPMP</a:t>
            </a:r>
            <a:r>
              <a:rPr lang="en-US" sz="1400" b="1" dirty="0"/>
              <a:t> Kickoff event in the fall. Other opportunities to collaborate together may include online learning opportunities, webinars, and/or other system or state related conferences you may attend as part of your local school system. </a:t>
            </a:r>
            <a:endParaRPr lang="en-US" dirty="0"/>
          </a:p>
        </p:txBody>
      </p:sp>
      <p:sp>
        <p:nvSpPr>
          <p:cNvPr id="2" name="TextBox 1">
            <a:extLst>
              <a:ext uri="{FF2B5EF4-FFF2-40B4-BE49-F238E27FC236}">
                <a16:creationId xmlns:a16="http://schemas.microsoft.com/office/drawing/2014/main" id="{2CD09AAA-9E3C-4ED1-8209-017C98D3F171}"/>
              </a:ext>
            </a:extLst>
          </p:cNvPr>
          <p:cNvSpPr txBox="1"/>
          <p:nvPr/>
        </p:nvSpPr>
        <p:spPr>
          <a:xfrm>
            <a:off x="4495800" y="2819400"/>
            <a:ext cx="3962400" cy="3139321"/>
          </a:xfrm>
          <a:prstGeom prst="rect">
            <a:avLst/>
          </a:prstGeom>
          <a:noFill/>
        </p:spPr>
        <p:txBody>
          <a:bodyPr wrap="square" rtlCol="0">
            <a:spAutoFit/>
          </a:bodyPr>
          <a:lstStyle/>
          <a:p>
            <a:r>
              <a:rPr lang="en-US" dirty="0"/>
              <a:t>There are many research based Family Engagement Data Collection Tools that you will use to create your plan and collect data on the progress you are making with your target group. </a:t>
            </a:r>
          </a:p>
          <a:p>
            <a:endParaRPr lang="en-US" dirty="0"/>
          </a:p>
          <a:p>
            <a:r>
              <a:rPr lang="en-US" b="1" dirty="0"/>
              <a:t>Evidence to Practice or E2P Guides </a:t>
            </a:r>
            <a:r>
              <a:rPr lang="en-US" dirty="0"/>
              <a:t>are created to give you ideas on what you want to train your families and how to show the impact of those trainings. </a:t>
            </a:r>
          </a:p>
          <a:p>
            <a:endParaRPr lang="en-US" dirty="0"/>
          </a:p>
        </p:txBody>
      </p:sp>
    </p:spTree>
    <p:extLst>
      <p:ext uri="{BB962C8B-B14F-4D97-AF65-F5344CB8AC3E}">
        <p14:creationId xmlns:p14="http://schemas.microsoft.com/office/powerpoint/2010/main" val="20851188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nvSpPr>
        <p:spPr>
          <a:xfrm>
            <a:off x="457200" y="266689"/>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a:r>
              <a:rPr lang="en-US" sz="3600" dirty="0">
                <a:solidFill>
                  <a:srgbClr val="00B0F0"/>
                </a:solidFill>
              </a:rPr>
              <a:t>Online and Ongoing Support</a:t>
            </a:r>
            <a:endParaRPr lang="en-US" sz="3600" dirty="0"/>
          </a:p>
        </p:txBody>
      </p:sp>
      <p:sp>
        <p:nvSpPr>
          <p:cNvPr id="9" name="Content Placeholder 2"/>
          <p:cNvSpPr>
            <a:spLocks noGrp="1"/>
          </p:cNvSpPr>
          <p:nvPr/>
        </p:nvSpPr>
        <p:spPr>
          <a:xfrm>
            <a:off x="450850" y="1219201"/>
            <a:ext cx="8229600" cy="471645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endParaRPr lang="en-US" sz="1600" b="1" dirty="0"/>
          </a:p>
          <a:p>
            <a:pPr marL="0" indent="0">
              <a:buNone/>
            </a:pPr>
            <a:r>
              <a:rPr lang="en-US" sz="2400" dirty="0">
                <a:solidFill>
                  <a:schemeClr val="tx2">
                    <a:lumMod val="60000"/>
                    <a:lumOff val="40000"/>
                  </a:schemeClr>
                </a:solidFill>
              </a:rPr>
              <a:t>The Community of Practice or COP, is there to assist you throughout the year with getting your reports organized and completed. The COP is made up of Parent Mentors and they volunteer to complete peer reviews of reports and assist new mentors and their region with reporting .</a:t>
            </a:r>
          </a:p>
          <a:p>
            <a:pPr marL="0" indent="0">
              <a:buNone/>
            </a:pPr>
            <a:endParaRPr lang="en-US" sz="2400" dirty="0">
              <a:solidFill>
                <a:schemeClr val="tx2">
                  <a:lumMod val="60000"/>
                  <a:lumOff val="40000"/>
                </a:schemeClr>
              </a:solidFill>
            </a:endParaRPr>
          </a:p>
          <a:p>
            <a:pPr marL="0" lvl="0" indent="0">
              <a:buNone/>
            </a:pPr>
            <a:r>
              <a:rPr lang="en-US" sz="2000" b="1" dirty="0"/>
              <a:t>Other ways new mentors can find support:</a:t>
            </a:r>
          </a:p>
          <a:p>
            <a:r>
              <a:rPr lang="en-US" sz="1600" b="1" dirty="0"/>
              <a:t>Connect with seasoned mentors to help you.  </a:t>
            </a:r>
            <a:endParaRPr lang="en-US" sz="1600" dirty="0"/>
          </a:p>
          <a:p>
            <a:r>
              <a:rPr lang="en-US" sz="1600" b="1" dirty="0"/>
              <a:t>Attend regional meetings and trainings for professional development and reporting support. </a:t>
            </a:r>
          </a:p>
          <a:p>
            <a:r>
              <a:rPr lang="en-US" sz="1600" b="1" dirty="0"/>
              <a:t>All tools mentors need for fulfilling their contract requirements can be found on the Learning Curve under the Reporting tab.  </a:t>
            </a:r>
          </a:p>
          <a:p>
            <a:pPr marL="0" indent="0">
              <a:buNone/>
            </a:pPr>
            <a:endParaRPr lang="en-US" sz="1600" dirty="0"/>
          </a:p>
          <a:p>
            <a:pPr marL="0" indent="0">
              <a:buNone/>
            </a:pPr>
            <a:endParaRPr lang="en-US" sz="1600" dirty="0"/>
          </a:p>
        </p:txBody>
      </p:sp>
      <p:pic>
        <p:nvPicPr>
          <p:cNvPr id="11" name="Picture 10"/>
          <p:cNvPicPr/>
          <p:nvPr/>
        </p:nvPicPr>
        <p:blipFill>
          <a:blip r:embed="rId3" cstate="print">
            <a:extLst>
              <a:ext uri="{28A0092B-C50C-407E-A947-70E740481C1C}">
                <a14:useLocalDpi xmlns:a14="http://schemas.microsoft.com/office/drawing/2010/main" val="0"/>
              </a:ext>
            </a:extLst>
          </a:blip>
          <a:stretch>
            <a:fillRect/>
          </a:stretch>
        </p:blipFill>
        <p:spPr>
          <a:xfrm>
            <a:off x="533401" y="373051"/>
            <a:ext cx="2286000" cy="890270"/>
          </a:xfrm>
          <a:prstGeom prst="rect">
            <a:avLst/>
          </a:prstGeom>
        </p:spPr>
      </p:pic>
    </p:spTree>
    <p:extLst>
      <p:ext uri="{BB962C8B-B14F-4D97-AF65-F5344CB8AC3E}">
        <p14:creationId xmlns:p14="http://schemas.microsoft.com/office/powerpoint/2010/main" val="36037405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sz="4000" dirty="0">
                <a:solidFill>
                  <a:srgbClr val="00B0F0"/>
                </a:solidFill>
              </a:rPr>
              <a:t>Participation &amp; Leadership</a:t>
            </a:r>
          </a:p>
        </p:txBody>
      </p:sp>
      <p:sp>
        <p:nvSpPr>
          <p:cNvPr id="3" name="Content Placeholder 2"/>
          <p:cNvSpPr>
            <a:spLocks noGrp="1"/>
          </p:cNvSpPr>
          <p:nvPr>
            <p:ph idx="1"/>
          </p:nvPr>
        </p:nvSpPr>
        <p:spPr>
          <a:xfrm>
            <a:off x="457200" y="1371600"/>
            <a:ext cx="7924800" cy="4754563"/>
          </a:xfrm>
          <a:solidFill>
            <a:schemeClr val="accent1">
              <a:lumMod val="40000"/>
              <a:lumOff val="60000"/>
            </a:schemeClr>
          </a:solidFill>
        </p:spPr>
        <p:txBody>
          <a:bodyPr>
            <a:normAutofit fontScale="77500" lnSpcReduction="20000"/>
          </a:bodyPr>
          <a:lstStyle/>
          <a:p>
            <a:pPr marL="0" indent="0">
              <a:buNone/>
            </a:pPr>
            <a:r>
              <a:rPr lang="en-US" sz="11200" b="1" dirty="0"/>
              <a:t>Leadership Council </a:t>
            </a:r>
            <a:endParaRPr lang="en-US" sz="4400" b="1" dirty="0"/>
          </a:p>
          <a:p>
            <a:pPr marL="0" indent="0">
              <a:buNone/>
            </a:pPr>
            <a:r>
              <a:rPr lang="en-US" sz="4400" b="1" dirty="0"/>
              <a:t> </a:t>
            </a:r>
            <a:r>
              <a:rPr lang="en-US" sz="4000" dirty="0"/>
              <a:t>The Georgia Parent Mentor Partnership Leadership Council membership is made up of seasoned mentors who  understand the mission and vision of the </a:t>
            </a:r>
            <a:r>
              <a:rPr lang="en-US" sz="4000" dirty="0" err="1"/>
              <a:t>GaPMP</a:t>
            </a:r>
            <a:r>
              <a:rPr lang="en-US" sz="4000" dirty="0"/>
              <a:t> and wish to help strengthen and improve  this initiative.</a:t>
            </a:r>
          </a:p>
          <a:p>
            <a:pPr marL="0" indent="0">
              <a:buNone/>
            </a:pPr>
            <a:endParaRPr lang="en-US" sz="4000" dirty="0"/>
          </a:p>
          <a:p>
            <a:endParaRPr lang="en-US" sz="4000" b="1" u="sng" dirty="0"/>
          </a:p>
          <a:p>
            <a:endParaRPr lang="en-US" sz="4000" b="1" u="sng" dirty="0"/>
          </a:p>
          <a:p>
            <a:pPr marL="971550" lvl="1" indent="-571500">
              <a:buFont typeface="Arial" panose="020B0604020202020204" pitchFamily="34" charset="0"/>
              <a:buChar char="•"/>
            </a:pPr>
            <a:endParaRPr lang="en-US" sz="4400" dirty="0"/>
          </a:p>
          <a:p>
            <a:pPr marL="0" indent="0">
              <a:buNone/>
            </a:pPr>
            <a:endParaRPr lang="en-US" sz="4000" dirty="0"/>
          </a:p>
          <a:p>
            <a:pPr marL="0" indent="0">
              <a:buNone/>
            </a:pPr>
            <a:endParaRPr lang="en-US" sz="4000" dirty="0"/>
          </a:p>
          <a:p>
            <a:pPr marL="0" indent="0">
              <a:buNone/>
            </a:pPr>
            <a:endParaRPr lang="en-US" sz="4000" dirty="0"/>
          </a:p>
          <a:p>
            <a:pPr marL="0" indent="0">
              <a:buNone/>
            </a:pPr>
            <a:endParaRPr lang="en-US" sz="4000" dirty="0"/>
          </a:p>
          <a:p>
            <a:pPr marL="0" indent="0">
              <a:buNone/>
            </a:pPr>
            <a:endParaRPr lang="en-US" sz="4000" dirty="0"/>
          </a:p>
          <a:p>
            <a:pPr marL="0" indent="0">
              <a:buNone/>
            </a:pPr>
            <a:endParaRPr lang="en-US" sz="4000" dirty="0"/>
          </a:p>
        </p:txBody>
      </p:sp>
      <p:pic>
        <p:nvPicPr>
          <p:cNvPr id="4" name="Picture 3"/>
          <p:cNvPicPr/>
          <p:nvPr/>
        </p:nvPicPr>
        <p:blipFill>
          <a:blip r:embed="rId2" cstate="print">
            <a:extLst>
              <a:ext uri="{28A0092B-C50C-407E-A947-70E740481C1C}">
                <a14:useLocalDpi xmlns:a14="http://schemas.microsoft.com/office/drawing/2010/main" val="0"/>
              </a:ext>
            </a:extLst>
          </a:blip>
          <a:stretch>
            <a:fillRect/>
          </a:stretch>
        </p:blipFill>
        <p:spPr>
          <a:xfrm>
            <a:off x="533401" y="381000"/>
            <a:ext cx="2286000" cy="890270"/>
          </a:xfrm>
          <a:prstGeom prst="rect">
            <a:avLst/>
          </a:prstGeom>
        </p:spPr>
      </p:pic>
    </p:spTree>
    <p:extLst>
      <p:ext uri="{BB962C8B-B14F-4D97-AF65-F5344CB8AC3E}">
        <p14:creationId xmlns:p14="http://schemas.microsoft.com/office/powerpoint/2010/main" val="42098824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9400" y="220345"/>
            <a:ext cx="4191000" cy="1143000"/>
          </a:xfrm>
        </p:spPr>
        <p:txBody>
          <a:bodyPr/>
          <a:lstStyle/>
          <a:p>
            <a:r>
              <a:rPr lang="en-US" dirty="0">
                <a:solidFill>
                  <a:srgbClr val="00B0F0"/>
                </a:solidFill>
              </a:rPr>
              <a:t>Our Story</a:t>
            </a:r>
          </a:p>
        </p:txBody>
      </p:sp>
      <p:sp>
        <p:nvSpPr>
          <p:cNvPr id="3" name="Content Placeholder 2"/>
          <p:cNvSpPr>
            <a:spLocks noGrp="1"/>
          </p:cNvSpPr>
          <p:nvPr>
            <p:ph idx="1"/>
          </p:nvPr>
        </p:nvSpPr>
        <p:spPr>
          <a:xfrm>
            <a:off x="457200" y="1447800"/>
            <a:ext cx="8229600" cy="4678363"/>
          </a:xfrm>
        </p:spPr>
        <p:txBody>
          <a:bodyPr>
            <a:normAutofit fontScale="25000" lnSpcReduction="20000"/>
          </a:bodyPr>
          <a:lstStyle/>
          <a:p>
            <a:pPr marL="0" indent="0">
              <a:buNone/>
            </a:pPr>
            <a:r>
              <a:rPr lang="en-US" sz="4800" dirty="0"/>
              <a:t>The Georgia Parent Mentor Partnership (</a:t>
            </a:r>
            <a:r>
              <a:rPr lang="en-US" sz="4800" dirty="0" err="1"/>
              <a:t>GaPMP</a:t>
            </a:r>
            <a:r>
              <a:rPr lang="en-US" sz="4800" dirty="0"/>
              <a:t>) is celebrating over 20 years of working together to increase achievement for all students, especially those with disabilities. </a:t>
            </a:r>
          </a:p>
          <a:p>
            <a:pPr marL="0" indent="0">
              <a:buNone/>
            </a:pPr>
            <a:r>
              <a:rPr lang="en-US" sz="4800" dirty="0"/>
              <a:t>The Partnership, started in early 2002 by Phil Pickens, Special Education Director, Georgia Department of Education, (</a:t>
            </a:r>
            <a:r>
              <a:rPr lang="en-US" sz="4800" dirty="0" err="1"/>
              <a:t>GaDOE</a:t>
            </a:r>
            <a:r>
              <a:rPr lang="en-US" sz="4800" dirty="0"/>
              <a:t>), with Family Engagement Specialist Patti Solomon and a small group of parents and administrators, now boasts more than 100 parent mentors helping families raising children with learning, behavioral and/or physical challenges. Parent Mentors have charted more than one million contacts.</a:t>
            </a:r>
          </a:p>
          <a:p>
            <a:pPr marL="0" indent="0">
              <a:buNone/>
            </a:pPr>
            <a:endParaRPr lang="en-US" sz="4800" dirty="0"/>
          </a:p>
          <a:p>
            <a:pPr marL="0" indent="0">
              <a:buNone/>
            </a:pPr>
            <a:r>
              <a:rPr lang="en-US" sz="6400" dirty="0">
                <a:solidFill>
                  <a:srgbClr val="00B0F0"/>
                </a:solidFill>
              </a:rPr>
              <a:t>Mentors listen to both parents and educators, and use their unique knowledge of both worlds to overcome obstacles in communication and build a bridge of communication between home and school that leads to more successful outcomes for students. </a:t>
            </a:r>
          </a:p>
          <a:p>
            <a:pPr marL="0" indent="0">
              <a:buNone/>
            </a:pPr>
            <a:endParaRPr lang="en-US" sz="4800" dirty="0"/>
          </a:p>
          <a:p>
            <a:pPr marL="0" indent="0">
              <a:buNone/>
            </a:pPr>
            <a:r>
              <a:rPr lang="en-US" sz="4800" dirty="0"/>
              <a:t>The </a:t>
            </a:r>
            <a:r>
              <a:rPr lang="en-US" sz="4800" dirty="0" err="1"/>
              <a:t>GaPMP</a:t>
            </a:r>
            <a:r>
              <a:rPr lang="en-US" sz="4800" dirty="0"/>
              <a:t> is supported by the Division for Exceptional Children/Outreach Unit. The parent leaders, moms and dads of children with disabilities, are hired by local school districts, state schools and the Department of Juvenile Justice to work with families, school teams, teachers, and the community. </a:t>
            </a:r>
            <a:r>
              <a:rPr lang="en-US" sz="4800" b="1" dirty="0"/>
              <a:t>The goal is to build a bridge of communication between home and school that leads to more successful outcomes for students. </a:t>
            </a:r>
          </a:p>
          <a:p>
            <a:pPr marL="0" indent="0">
              <a:buNone/>
            </a:pPr>
            <a:r>
              <a:rPr lang="en-US" sz="4800" dirty="0"/>
              <a:t>Parent Mentors partner with families to increase their engagement in education, address individual concerns and also to support initiatives designed to improve all children’s achievement levels. The Parent Mentor agenda is locally driven, which allows each program to meet the needs of its unique area.  </a:t>
            </a:r>
          </a:p>
          <a:p>
            <a:pPr marL="0" indent="0">
              <a:buNone/>
            </a:pPr>
            <a:r>
              <a:rPr lang="en-US" sz="4800" dirty="0"/>
              <a:t> </a:t>
            </a:r>
          </a:p>
          <a:p>
            <a:pPr marL="0" indent="0">
              <a:buNone/>
            </a:pPr>
            <a:r>
              <a:rPr lang="en-US" sz="5600" dirty="0">
                <a:solidFill>
                  <a:schemeClr val="tx2">
                    <a:lumMod val="60000"/>
                    <a:lumOff val="40000"/>
                  </a:schemeClr>
                </a:solidFill>
              </a:rPr>
              <a:t>Mentors do many things such as: build connections for families in the community; concentrate on the transition needs of middle and high school students as well as pre- kindergarten students; lead task forces; organize training sessions; collaborate with teachers; serve as leaders on community boards;  stakeholder groups; collaborate with Title I Parent Involvement Coordinators; and create family engagement activities in schools.</a:t>
            </a:r>
          </a:p>
          <a:p>
            <a:pPr marL="0" indent="0">
              <a:buNone/>
            </a:pPr>
            <a:r>
              <a:rPr lang="en-US" sz="5600" dirty="0">
                <a:solidFill>
                  <a:schemeClr val="tx2">
                    <a:lumMod val="60000"/>
                    <a:lumOff val="40000"/>
                  </a:schemeClr>
                </a:solidFill>
              </a:rPr>
              <a:t> </a:t>
            </a:r>
          </a:p>
          <a:p>
            <a:pPr marL="0" indent="0">
              <a:buNone/>
            </a:pPr>
            <a:r>
              <a:rPr lang="en-US" sz="4800" dirty="0"/>
              <a:t> </a:t>
            </a:r>
            <a:endParaRPr lang="en-US" dirty="0"/>
          </a:p>
        </p:txBody>
      </p:sp>
      <p:pic>
        <p:nvPicPr>
          <p:cNvPr id="4" name="Picture 3"/>
          <p:cNvPicPr/>
          <p:nvPr/>
        </p:nvPicPr>
        <p:blipFill>
          <a:blip r:embed="rId2" cstate="print">
            <a:extLst>
              <a:ext uri="{28A0092B-C50C-407E-A947-70E740481C1C}">
                <a14:useLocalDpi xmlns:a14="http://schemas.microsoft.com/office/drawing/2010/main" val="0"/>
              </a:ext>
            </a:extLst>
          </a:blip>
          <a:stretch>
            <a:fillRect/>
          </a:stretch>
        </p:blipFill>
        <p:spPr>
          <a:xfrm>
            <a:off x="685800" y="381000"/>
            <a:ext cx="2186305" cy="897890"/>
          </a:xfrm>
          <a:prstGeom prst="rect">
            <a:avLst/>
          </a:prstGeom>
        </p:spPr>
      </p:pic>
      <p:pic>
        <p:nvPicPr>
          <p:cNvPr id="6" name="Picture 5">
            <a:extLst>
              <a:ext uri="{FF2B5EF4-FFF2-40B4-BE49-F238E27FC236}">
                <a16:creationId xmlns:a16="http://schemas.microsoft.com/office/drawing/2014/main" id="{29BDDE2A-3C84-449F-9770-E28DC0C9C19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86600" y="141631"/>
            <a:ext cx="1295400" cy="1291578"/>
          </a:xfrm>
          <a:prstGeom prst="rect">
            <a:avLst/>
          </a:prstGeom>
        </p:spPr>
      </p:pic>
    </p:spTree>
    <p:extLst>
      <p:ext uri="{BB962C8B-B14F-4D97-AF65-F5344CB8AC3E}">
        <p14:creationId xmlns:p14="http://schemas.microsoft.com/office/powerpoint/2010/main" val="6447990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B0F0"/>
                </a:solidFill>
              </a:rPr>
              <a:t>Getting Started</a:t>
            </a:r>
          </a:p>
        </p:txBody>
      </p:sp>
      <p:sp>
        <p:nvSpPr>
          <p:cNvPr id="3" name="Content Placeholder 2"/>
          <p:cNvSpPr>
            <a:spLocks noGrp="1"/>
          </p:cNvSpPr>
          <p:nvPr>
            <p:ph idx="1"/>
          </p:nvPr>
        </p:nvSpPr>
        <p:spPr>
          <a:xfrm>
            <a:off x="409135" y="4789487"/>
            <a:ext cx="8229599" cy="1858963"/>
          </a:xfrm>
        </p:spPr>
        <p:txBody>
          <a:bodyPr>
            <a:normAutofit fontScale="25000" lnSpcReduction="20000"/>
          </a:bodyPr>
          <a:lstStyle/>
          <a:p>
            <a:pPr marL="0" indent="0">
              <a:buNone/>
            </a:pPr>
            <a:endParaRPr lang="en-US" sz="7200" b="1" u="heavy" dirty="0"/>
          </a:p>
          <a:p>
            <a:pPr marL="0" indent="0">
              <a:buNone/>
            </a:pPr>
            <a:r>
              <a:rPr lang="en-US" sz="7200" b="1" u="heavy" dirty="0"/>
              <a:t>Other Names to Know:</a:t>
            </a:r>
            <a:endParaRPr lang="en-US" sz="7200" dirty="0"/>
          </a:p>
          <a:p>
            <a:pPr marL="0" indent="0">
              <a:buNone/>
            </a:pPr>
            <a:r>
              <a:rPr lang="en-US" sz="7200" b="1" dirty="0"/>
              <a:t>Richard Woods</a:t>
            </a:r>
            <a:endParaRPr lang="en-US" sz="7200" dirty="0"/>
          </a:p>
          <a:p>
            <a:pPr marL="0" indent="0">
              <a:buNone/>
            </a:pPr>
            <a:r>
              <a:rPr lang="en-US" sz="7200" dirty="0"/>
              <a:t>State Superintendent of Schools</a:t>
            </a:r>
          </a:p>
          <a:p>
            <a:pPr marL="0" indent="0">
              <a:buNone/>
            </a:pPr>
            <a:r>
              <a:rPr lang="en-US" sz="7200" b="1" dirty="0"/>
              <a:t>Charity Roberts</a:t>
            </a:r>
            <a:endParaRPr lang="en-US" sz="7200" dirty="0"/>
          </a:p>
          <a:p>
            <a:pPr marL="0" indent="0">
              <a:buNone/>
            </a:pPr>
            <a:r>
              <a:rPr lang="en-US" sz="7200" dirty="0"/>
              <a:t>Director, Division for Exceptional Children/Outreach Unit</a:t>
            </a:r>
          </a:p>
          <a:p>
            <a:pPr marL="0" indent="0">
              <a:buNone/>
            </a:pPr>
            <a:r>
              <a:rPr lang="en-US" sz="7200" b="1" dirty="0"/>
              <a:t>Belinda Tiller</a:t>
            </a:r>
          </a:p>
          <a:p>
            <a:pPr marL="0" indent="0">
              <a:buNone/>
            </a:pPr>
            <a:r>
              <a:rPr lang="en-US" sz="7200" dirty="0"/>
              <a:t>Program Manager</a:t>
            </a:r>
          </a:p>
          <a:p>
            <a:pPr marL="0" indent="0">
              <a:buNone/>
            </a:pPr>
            <a:br>
              <a:rPr lang="en-US" sz="7200" dirty="0"/>
            </a:br>
            <a:endParaRPr lang="en-US" sz="7200" dirty="0"/>
          </a:p>
          <a:p>
            <a:pPr marL="0" indent="0">
              <a:buNone/>
            </a:pPr>
            <a:r>
              <a:rPr lang="en-US" dirty="0"/>
              <a:t> </a:t>
            </a:r>
          </a:p>
          <a:p>
            <a:pPr marL="0" indent="0">
              <a:buNone/>
            </a:pPr>
            <a:r>
              <a:rPr lang="en-US" dirty="0"/>
              <a:t> </a:t>
            </a:r>
          </a:p>
          <a:p>
            <a:pPr marL="0" indent="0">
              <a:buNone/>
            </a:pPr>
            <a:r>
              <a:rPr lang="en-US" dirty="0"/>
              <a:t> </a:t>
            </a:r>
          </a:p>
          <a:p>
            <a:pPr marL="0" indent="0">
              <a:buNone/>
            </a:pPr>
            <a:r>
              <a:rPr lang="en-US" dirty="0"/>
              <a:t> </a:t>
            </a:r>
          </a:p>
          <a:p>
            <a:pPr marL="0" indent="0">
              <a:buNone/>
            </a:pPr>
            <a:r>
              <a:rPr lang="en-US" dirty="0"/>
              <a:t> </a:t>
            </a:r>
          </a:p>
          <a:p>
            <a:pPr marL="0" indent="0">
              <a:buNone/>
            </a:pPr>
            <a:r>
              <a:rPr lang="en-US" dirty="0"/>
              <a:t> </a:t>
            </a:r>
          </a:p>
          <a:p>
            <a:pPr marL="0" indent="0">
              <a:buNone/>
            </a:pPr>
            <a:r>
              <a:rPr lang="en-US" dirty="0"/>
              <a:t> </a:t>
            </a:r>
          </a:p>
          <a:p>
            <a:pPr marL="0" indent="0">
              <a:buNone/>
            </a:pPr>
            <a:r>
              <a:rPr lang="en-US" dirty="0" err="1"/>
              <a:t>GaDOE</a:t>
            </a:r>
            <a:endParaRPr lang="en-US" dirty="0"/>
          </a:p>
          <a:p>
            <a:pPr marL="0" indent="0">
              <a:buNone/>
            </a:pPr>
            <a:r>
              <a:rPr lang="en-US" dirty="0"/>
              <a:t>404-656-2800</a:t>
            </a:r>
          </a:p>
          <a:p>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381000"/>
            <a:ext cx="2057506" cy="838200"/>
          </a:xfrm>
          <a:prstGeom prst="rect">
            <a:avLst/>
          </a:prstGeom>
        </p:spPr>
      </p:pic>
      <p:pic>
        <p:nvPicPr>
          <p:cNvPr id="6" name="Picture 5"/>
          <p:cNvPicPr/>
          <p:nvPr/>
        </p:nvPicPr>
        <p:blipFill>
          <a:blip r:embed="rId3">
            <a:extLst>
              <a:ext uri="{28A0092B-C50C-407E-A947-70E740481C1C}">
                <a14:useLocalDpi xmlns:a14="http://schemas.microsoft.com/office/drawing/2010/main" val="0"/>
              </a:ext>
            </a:extLst>
          </a:blip>
          <a:stretch>
            <a:fillRect/>
          </a:stretch>
        </p:blipFill>
        <p:spPr>
          <a:xfrm>
            <a:off x="6629400" y="209550"/>
            <a:ext cx="2095500" cy="1009650"/>
          </a:xfrm>
          <a:prstGeom prst="rect">
            <a:avLst/>
          </a:prstGeom>
        </p:spPr>
      </p:pic>
      <p:sp>
        <p:nvSpPr>
          <p:cNvPr id="8" name="TextBox 7"/>
          <p:cNvSpPr txBox="1"/>
          <p:nvPr/>
        </p:nvSpPr>
        <p:spPr>
          <a:xfrm>
            <a:off x="1600200" y="1676400"/>
            <a:ext cx="5943600" cy="2862322"/>
          </a:xfrm>
          <a:prstGeom prst="rect">
            <a:avLst/>
          </a:prstGeom>
          <a:noFill/>
        </p:spPr>
        <p:txBody>
          <a:bodyPr wrap="square" rtlCol="0">
            <a:spAutoFit/>
          </a:bodyPr>
          <a:lstStyle/>
          <a:p>
            <a:endParaRPr lang="en-US" b="1" dirty="0"/>
          </a:p>
          <a:p>
            <a:r>
              <a:rPr lang="en-US" b="1" dirty="0"/>
              <a:t>Anne Ladd, Family Engagement Specialist Office</a:t>
            </a:r>
            <a:endParaRPr lang="en-US" dirty="0"/>
          </a:p>
          <a:p>
            <a:r>
              <a:rPr lang="en-US" dirty="0"/>
              <a:t>404-423-6987</a:t>
            </a:r>
          </a:p>
          <a:p>
            <a:r>
              <a:rPr lang="en-US" dirty="0">
                <a:hlinkClick r:id="rId4"/>
              </a:rPr>
              <a:t>aladd@doe.k12.ga.us</a:t>
            </a:r>
            <a:endParaRPr lang="en-US" dirty="0"/>
          </a:p>
          <a:p>
            <a:endParaRPr lang="en-US" dirty="0"/>
          </a:p>
          <a:p>
            <a:endParaRPr lang="en-US" dirty="0"/>
          </a:p>
          <a:p>
            <a:r>
              <a:rPr lang="en-US" b="1" dirty="0"/>
              <a:t>Tracy Barber Jones, Family Engagement Specialist Office</a:t>
            </a:r>
          </a:p>
          <a:p>
            <a:r>
              <a:rPr lang="en-US" dirty="0"/>
              <a:t>404-844-8741</a:t>
            </a:r>
          </a:p>
          <a:p>
            <a:r>
              <a:rPr lang="en-US" dirty="0">
                <a:hlinkClick r:id="rId5"/>
              </a:rPr>
              <a:t>tracy.barberjones@doe.k12.ga.us</a:t>
            </a:r>
            <a:endParaRPr lang="en-US" dirty="0"/>
          </a:p>
          <a:p>
            <a:endParaRPr lang="en-US" dirty="0"/>
          </a:p>
        </p:txBody>
      </p:sp>
      <p:pic>
        <p:nvPicPr>
          <p:cNvPr id="10" name="Picture 9">
            <a:extLst>
              <a:ext uri="{FF2B5EF4-FFF2-40B4-BE49-F238E27FC236}">
                <a16:creationId xmlns:a16="http://schemas.microsoft.com/office/drawing/2014/main" id="{513D3250-74AF-48B0-A8EB-2F5F6FE37C56}"/>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58372" y="1752600"/>
            <a:ext cx="989428" cy="1316865"/>
          </a:xfrm>
          <a:prstGeom prst="rect">
            <a:avLst/>
          </a:prstGeom>
        </p:spPr>
      </p:pic>
      <p:pic>
        <p:nvPicPr>
          <p:cNvPr id="7" name="Picture 6">
            <a:extLst>
              <a:ext uri="{FF2B5EF4-FFF2-40B4-BE49-F238E27FC236}">
                <a16:creationId xmlns:a16="http://schemas.microsoft.com/office/drawing/2014/main" id="{28664CB2-D739-4639-AF95-E269D5CF381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44304" y="3271043"/>
            <a:ext cx="999127" cy="1316865"/>
          </a:xfrm>
          <a:prstGeom prst="rect">
            <a:avLst/>
          </a:prstGeom>
        </p:spPr>
      </p:pic>
    </p:spTree>
    <p:extLst>
      <p:ext uri="{BB962C8B-B14F-4D97-AF65-F5344CB8AC3E}">
        <p14:creationId xmlns:p14="http://schemas.microsoft.com/office/powerpoint/2010/main" val="16481458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B0F0"/>
                </a:solidFill>
              </a:rPr>
              <a:t>Next Steps</a:t>
            </a:r>
          </a:p>
        </p:txBody>
      </p:sp>
      <p:sp>
        <p:nvSpPr>
          <p:cNvPr id="3" name="Content Placeholder 2"/>
          <p:cNvSpPr>
            <a:spLocks noGrp="1"/>
          </p:cNvSpPr>
          <p:nvPr>
            <p:ph idx="1"/>
          </p:nvPr>
        </p:nvSpPr>
        <p:spPr>
          <a:xfrm>
            <a:off x="457200" y="1752600"/>
            <a:ext cx="8229600" cy="4373563"/>
          </a:xfrm>
        </p:spPr>
        <p:txBody>
          <a:bodyPr>
            <a:noAutofit/>
          </a:bodyPr>
          <a:lstStyle/>
          <a:p>
            <a:pPr marL="0" indent="0">
              <a:buNone/>
            </a:pPr>
            <a:r>
              <a:rPr lang="en-US" sz="1400" b="1" dirty="0"/>
              <a:t>Send all your contact information </a:t>
            </a:r>
            <a:r>
              <a:rPr lang="en-US" sz="1400" dirty="0"/>
              <a:t> include your name, title, email address, office phone number  and photo as well as your director’s name and office phone and email </a:t>
            </a:r>
            <a:r>
              <a:rPr lang="en-US" sz="1400" dirty="0">
                <a:hlinkClick r:id="rId2"/>
              </a:rPr>
              <a:t>tracy.barberjones@doe.k12.ga.us.so</a:t>
            </a:r>
            <a:r>
              <a:rPr lang="en-US" sz="1400" dirty="0"/>
              <a:t> that your name will be included in the email list. </a:t>
            </a:r>
          </a:p>
          <a:p>
            <a:pPr marL="0" indent="0">
              <a:buNone/>
            </a:pPr>
            <a:r>
              <a:rPr lang="en-US" sz="1400" dirty="0"/>
              <a:t> </a:t>
            </a:r>
          </a:p>
          <a:p>
            <a:pPr marL="0" indent="0">
              <a:buNone/>
            </a:pPr>
            <a:r>
              <a:rPr lang="en-US" sz="1400" b="1" dirty="0"/>
              <a:t>Locate office space, set up the office, telephone, computer, email etc.</a:t>
            </a:r>
            <a:endParaRPr lang="en-US" sz="1400" dirty="0"/>
          </a:p>
          <a:p>
            <a:pPr marL="0" indent="0">
              <a:buNone/>
            </a:pPr>
            <a:r>
              <a:rPr lang="en-US" sz="1400" dirty="0"/>
              <a:t>Facilities vary widely based on factors such as the district size, tax base, location, demographics, etc. It is generally expected that there will be office space in the district for the Parent Mentor; it is helpful if it is near other staff who may be working with families. It is best if parents can call a private voicemail message box so parents may call you directly. </a:t>
            </a:r>
          </a:p>
          <a:p>
            <a:pPr marL="0" indent="0">
              <a:buNone/>
            </a:pPr>
            <a:r>
              <a:rPr lang="en-US" sz="1400" dirty="0"/>
              <a:t> </a:t>
            </a:r>
          </a:p>
          <a:p>
            <a:pPr marL="0" indent="0">
              <a:buNone/>
            </a:pPr>
            <a:r>
              <a:rPr lang="en-US" sz="1400" b="1" dirty="0"/>
              <a:t>Read the school district’s </a:t>
            </a:r>
            <a:r>
              <a:rPr lang="en-US" sz="1400" dirty="0"/>
              <a:t>Policies &amp; Procedures Manual. Discuss the local district’s policies and procedures for: attendance, work hours, personnel actions, phone and email use, dress codes, internet use, travel approval, reporting suspected child abuse, and expense reporting. Some of it may apply only to full time employees, but the information will still be useful. You now represent your school district and professional conduct is expected.</a:t>
            </a:r>
          </a:p>
          <a:p>
            <a:pPr marL="0" indent="0">
              <a:buNone/>
            </a:pPr>
            <a:r>
              <a:rPr lang="en-US" sz="1400" dirty="0"/>
              <a:t> </a:t>
            </a:r>
          </a:p>
          <a:p>
            <a:pPr marL="0" indent="0">
              <a:buNone/>
            </a:pPr>
            <a:r>
              <a:rPr lang="en-US" sz="1400" b="1" dirty="0"/>
              <a:t>Discuss professional protocols with your Special Education Director</a:t>
            </a:r>
            <a:r>
              <a:rPr lang="en-US" sz="1400" dirty="0"/>
              <a:t>. For example, how are media contacts to be managed, who needs to approve emails, group texts, social media postings, letters, brochures, or other materials before they are distributed, who approves travel requests, how is time documented, the dress code, managing schedule changes, reporting deadlines, travel and expense reports, call-in procedures etc.</a:t>
            </a:r>
          </a:p>
          <a:p>
            <a:pPr marL="0" indent="0">
              <a:buNone/>
            </a:pPr>
            <a:endParaRPr lang="en-US" sz="1400" dirty="0"/>
          </a:p>
        </p:txBody>
      </p:sp>
      <p:pic>
        <p:nvPicPr>
          <p:cNvPr id="4" name="Picture 3"/>
          <p:cNvPicPr/>
          <p:nvPr/>
        </p:nvPicPr>
        <p:blipFill>
          <a:blip r:embed="rId3" cstate="print">
            <a:extLst>
              <a:ext uri="{28A0092B-C50C-407E-A947-70E740481C1C}">
                <a14:useLocalDpi xmlns:a14="http://schemas.microsoft.com/office/drawing/2010/main" val="0"/>
              </a:ext>
            </a:extLst>
          </a:blip>
          <a:stretch>
            <a:fillRect/>
          </a:stretch>
        </p:blipFill>
        <p:spPr>
          <a:xfrm>
            <a:off x="533400" y="381000"/>
            <a:ext cx="2527935" cy="890270"/>
          </a:xfrm>
          <a:prstGeom prst="rect">
            <a:avLst/>
          </a:prstGeom>
        </p:spPr>
      </p:pic>
    </p:spTree>
    <p:extLst>
      <p:ext uri="{BB962C8B-B14F-4D97-AF65-F5344CB8AC3E}">
        <p14:creationId xmlns:p14="http://schemas.microsoft.com/office/powerpoint/2010/main" val="22388503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a:solidFill>
                  <a:srgbClr val="00B0F0"/>
                </a:solidFill>
              </a:rPr>
              <a:t>Mandatory Trainings</a:t>
            </a:r>
          </a:p>
        </p:txBody>
      </p:sp>
      <p:sp>
        <p:nvSpPr>
          <p:cNvPr id="3" name="Content Placeholder 2"/>
          <p:cNvSpPr>
            <a:spLocks noGrp="1"/>
          </p:cNvSpPr>
          <p:nvPr>
            <p:ph idx="1"/>
          </p:nvPr>
        </p:nvSpPr>
        <p:spPr/>
        <p:txBody>
          <a:bodyPr>
            <a:normAutofit fontScale="40000" lnSpcReduction="20000"/>
          </a:bodyPr>
          <a:lstStyle/>
          <a:p>
            <a:pPr marL="0" indent="0">
              <a:buNone/>
            </a:pPr>
            <a:endParaRPr lang="en-US" sz="5900" dirty="0"/>
          </a:p>
          <a:p>
            <a:r>
              <a:rPr lang="en-US" sz="5900" b="1" dirty="0"/>
              <a:t>Annual </a:t>
            </a:r>
            <a:r>
              <a:rPr lang="en-US" sz="5900" b="1" dirty="0" err="1"/>
              <a:t>GaPMP</a:t>
            </a:r>
            <a:r>
              <a:rPr lang="en-US" sz="5900" b="1" dirty="0"/>
              <a:t> Kick-Off Event</a:t>
            </a:r>
            <a:endParaRPr lang="en-US" sz="5900" b="1" dirty="0">
              <a:solidFill>
                <a:srgbClr val="00B0F0"/>
              </a:solidFill>
            </a:endParaRPr>
          </a:p>
          <a:p>
            <a:pPr marL="0" indent="0">
              <a:buNone/>
            </a:pPr>
            <a:endParaRPr lang="en-US" sz="5900" dirty="0"/>
          </a:p>
          <a:p>
            <a:r>
              <a:rPr lang="en-US" sz="5900" b="1" dirty="0"/>
              <a:t>Four Regional Meetings </a:t>
            </a:r>
            <a:r>
              <a:rPr lang="en-US" sz="5900" dirty="0"/>
              <a:t>- scheduled throughout the school year, your Region Rep will inform you about when and where</a:t>
            </a:r>
          </a:p>
          <a:p>
            <a:endParaRPr lang="en-US" sz="5900" dirty="0"/>
          </a:p>
          <a:p>
            <a:r>
              <a:rPr lang="en-US" sz="5900" b="1" dirty="0"/>
              <a:t>Parent Mentor online training and webinars</a:t>
            </a:r>
          </a:p>
          <a:p>
            <a:endParaRPr lang="en-US" sz="2600" b="1" dirty="0"/>
          </a:p>
          <a:p>
            <a:pPr marL="0" indent="0">
              <a:buNone/>
            </a:pPr>
            <a:r>
              <a:rPr lang="en-US" sz="2600" b="1" dirty="0"/>
              <a:t>*</a:t>
            </a:r>
            <a:r>
              <a:rPr lang="en-US" sz="3600" b="1" dirty="0"/>
              <a:t>Administrators have an open invitation to attend all mentor trainings and meetings. Directors are encouraged to attend the Orientation session or send another administrator with the mentor. Directors are strongly encouraged to attend the Annual </a:t>
            </a:r>
            <a:r>
              <a:rPr lang="en-US" sz="3600" b="1" dirty="0" err="1"/>
              <a:t>GaPMP</a:t>
            </a:r>
            <a:r>
              <a:rPr lang="en-US" sz="3600" b="1" dirty="0"/>
              <a:t> Kick-Off Event.</a:t>
            </a:r>
          </a:p>
          <a:p>
            <a:pPr marL="0" indent="0">
              <a:buNone/>
            </a:pPr>
            <a:r>
              <a:rPr lang="en-US" sz="3600" dirty="0"/>
              <a:t>The more you know about what is expected and about mentors’ successes and challenges, the better you can support your mentor and the more your district will benefit from having a mentor.</a:t>
            </a:r>
          </a:p>
        </p:txBody>
      </p:sp>
      <p:pic>
        <p:nvPicPr>
          <p:cNvPr id="4" name="Picture 3"/>
          <p:cNvPicPr/>
          <p:nvPr/>
        </p:nvPicPr>
        <p:blipFill>
          <a:blip r:embed="rId2" cstate="print">
            <a:extLst>
              <a:ext uri="{28A0092B-C50C-407E-A947-70E740481C1C}">
                <a14:useLocalDpi xmlns:a14="http://schemas.microsoft.com/office/drawing/2010/main" val="0"/>
              </a:ext>
            </a:extLst>
          </a:blip>
          <a:stretch>
            <a:fillRect/>
          </a:stretch>
        </p:blipFill>
        <p:spPr>
          <a:xfrm>
            <a:off x="533400" y="381000"/>
            <a:ext cx="2527935" cy="890270"/>
          </a:xfrm>
          <a:prstGeom prst="rect">
            <a:avLst/>
          </a:prstGeom>
        </p:spPr>
      </p:pic>
    </p:spTree>
    <p:extLst>
      <p:ext uri="{BB962C8B-B14F-4D97-AF65-F5344CB8AC3E}">
        <p14:creationId xmlns:p14="http://schemas.microsoft.com/office/powerpoint/2010/main" val="11392411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a:solidFill>
                  <a:srgbClr val="00B0F0"/>
                </a:solidFill>
              </a:rPr>
              <a:t>Introducing Yourself</a:t>
            </a:r>
          </a:p>
        </p:txBody>
      </p:sp>
      <p:pic>
        <p:nvPicPr>
          <p:cNvPr id="4" name="Picture 3"/>
          <p:cNvPicPr/>
          <p:nvPr/>
        </p:nvPicPr>
        <p:blipFill>
          <a:blip r:embed="rId2" cstate="print">
            <a:extLst>
              <a:ext uri="{28A0092B-C50C-407E-A947-70E740481C1C}">
                <a14:useLocalDpi xmlns:a14="http://schemas.microsoft.com/office/drawing/2010/main" val="0"/>
              </a:ext>
            </a:extLst>
          </a:blip>
          <a:stretch>
            <a:fillRect/>
          </a:stretch>
        </p:blipFill>
        <p:spPr>
          <a:xfrm>
            <a:off x="533401" y="381000"/>
            <a:ext cx="2362200" cy="890270"/>
          </a:xfrm>
          <a:prstGeom prst="rect">
            <a:avLst/>
          </a:prstGeom>
        </p:spPr>
      </p:pic>
      <p:sp>
        <p:nvSpPr>
          <p:cNvPr id="8" name="Content Placeholder 7"/>
          <p:cNvSpPr>
            <a:spLocks noGrp="1"/>
          </p:cNvSpPr>
          <p:nvPr>
            <p:ph idx="1"/>
          </p:nvPr>
        </p:nvSpPr>
        <p:spPr>
          <a:xfrm>
            <a:off x="457200" y="1371600"/>
            <a:ext cx="8229600" cy="4754563"/>
          </a:xfrm>
        </p:spPr>
        <p:txBody>
          <a:bodyPr>
            <a:normAutofit fontScale="70000" lnSpcReduction="20000"/>
          </a:bodyPr>
          <a:lstStyle/>
          <a:p>
            <a:pPr marL="0" indent="0">
              <a:buNone/>
            </a:pPr>
            <a:endParaRPr lang="en-US" dirty="0"/>
          </a:p>
          <a:p>
            <a:pPr marL="0" indent="0">
              <a:buNone/>
            </a:pPr>
            <a:r>
              <a:rPr lang="en-US" b="1" dirty="0" err="1"/>
              <a:t>GaPMP</a:t>
            </a:r>
            <a:r>
              <a:rPr lang="en-US" b="1" dirty="0"/>
              <a:t> website</a:t>
            </a:r>
            <a:r>
              <a:rPr lang="en-US" dirty="0"/>
              <a:t> </a:t>
            </a:r>
            <a:r>
              <a:rPr lang="en-US" u="sng" dirty="0">
                <a:hlinkClick r:id="rId3"/>
              </a:rPr>
              <a:t>www.parentmentors.org</a:t>
            </a:r>
            <a:r>
              <a:rPr lang="en-US" dirty="0"/>
              <a:t> Send a professional photo and contact information to  </a:t>
            </a:r>
            <a:r>
              <a:rPr lang="en-US" dirty="0">
                <a:hlinkClick r:id="rId4"/>
              </a:rPr>
              <a:t>tracy.barberjones@doe.k12.ga.us</a:t>
            </a:r>
            <a:r>
              <a:rPr lang="en-US" u="sng" dirty="0"/>
              <a:t>/</a:t>
            </a:r>
            <a:r>
              <a:rPr lang="en-US" dirty="0"/>
              <a:t> Your name will be added to the Find a Mentor listing. </a:t>
            </a:r>
            <a:endParaRPr lang="en-US" b="1" dirty="0"/>
          </a:p>
          <a:p>
            <a:pPr marL="0" indent="0">
              <a:buNone/>
            </a:pPr>
            <a:endParaRPr lang="en-US" b="1" dirty="0"/>
          </a:p>
          <a:p>
            <a:pPr marL="0" indent="0">
              <a:buNone/>
            </a:pPr>
            <a:endParaRPr lang="en-US" sz="3300" b="1" dirty="0"/>
          </a:p>
          <a:p>
            <a:pPr marL="0" indent="0">
              <a:buNone/>
            </a:pPr>
            <a:r>
              <a:rPr lang="en-US" sz="3300" b="1" dirty="0"/>
              <a:t>Link </a:t>
            </a:r>
            <a:r>
              <a:rPr lang="en-US" sz="3300" u="sng" dirty="0">
                <a:hlinkClick r:id="rId3"/>
              </a:rPr>
              <a:t>www.parentmentors.org</a:t>
            </a:r>
            <a:r>
              <a:rPr lang="en-US" sz="3300" b="1" dirty="0"/>
              <a:t>, the official web site, </a:t>
            </a:r>
          </a:p>
          <a:p>
            <a:pPr marL="0" indent="0">
              <a:buNone/>
            </a:pPr>
            <a:r>
              <a:rPr lang="en-US" sz="3300" b="1" dirty="0"/>
              <a:t>to your school district’s special education page.</a:t>
            </a:r>
          </a:p>
          <a:p>
            <a:pPr marL="0" indent="0">
              <a:buNone/>
            </a:pPr>
            <a:r>
              <a:rPr lang="en-US" sz="3300" b="1" dirty="0"/>
              <a:t> </a:t>
            </a:r>
            <a:r>
              <a:rPr lang="en-US" sz="3300" b="1" dirty="0">
                <a:solidFill>
                  <a:schemeClr val="accent1">
                    <a:lumMod val="75000"/>
                  </a:schemeClr>
                </a:solidFill>
              </a:rPr>
              <a:t>What kind of social media does your district use</a:t>
            </a:r>
          </a:p>
          <a:p>
            <a:pPr marL="0" indent="0">
              <a:buNone/>
            </a:pPr>
            <a:r>
              <a:rPr lang="en-US" sz="3300" b="1" dirty="0">
                <a:solidFill>
                  <a:schemeClr val="accent1">
                    <a:lumMod val="75000"/>
                  </a:schemeClr>
                </a:solidFill>
              </a:rPr>
              <a:t>and what are the protocols for use of social media </a:t>
            </a:r>
          </a:p>
          <a:p>
            <a:pPr marL="0" indent="0">
              <a:buNone/>
            </a:pPr>
            <a:r>
              <a:rPr lang="en-US" sz="3300" b="1" dirty="0">
                <a:solidFill>
                  <a:schemeClr val="accent1">
                    <a:lumMod val="75000"/>
                  </a:schemeClr>
                </a:solidFill>
              </a:rPr>
              <a:t>and virtual platforms?</a:t>
            </a:r>
          </a:p>
          <a:p>
            <a:pPr marL="0" indent="0">
              <a:buNone/>
            </a:pPr>
            <a:r>
              <a:rPr lang="en-US" sz="3300" b="1" dirty="0"/>
              <a:t>Work with the district to promote the </a:t>
            </a:r>
          </a:p>
          <a:p>
            <a:pPr marL="0" indent="0">
              <a:buNone/>
            </a:pPr>
            <a:r>
              <a:rPr lang="en-US" sz="3300" b="1" dirty="0"/>
              <a:t>parent mentor on the district’s special education page, </a:t>
            </a:r>
          </a:p>
          <a:p>
            <a:pPr marL="0" indent="0">
              <a:buNone/>
            </a:pPr>
            <a:r>
              <a:rPr lang="en-US" sz="3300" b="1" dirty="0"/>
              <a:t>staff directories, and parent resource information sources </a:t>
            </a:r>
            <a:endParaRPr lang="en-US" sz="3300" dirty="0"/>
          </a:p>
        </p:txBody>
      </p:sp>
    </p:spTree>
    <p:extLst>
      <p:ext uri="{BB962C8B-B14F-4D97-AF65-F5344CB8AC3E}">
        <p14:creationId xmlns:p14="http://schemas.microsoft.com/office/powerpoint/2010/main" val="5208448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a:solidFill>
                  <a:srgbClr val="00B0F0"/>
                </a:solidFill>
              </a:rPr>
              <a:t>Being a Professional</a:t>
            </a:r>
            <a:endParaRPr lang="en-US" dirty="0"/>
          </a:p>
        </p:txBody>
      </p:sp>
      <p:sp>
        <p:nvSpPr>
          <p:cNvPr id="3" name="Content Placeholder 2"/>
          <p:cNvSpPr>
            <a:spLocks noGrp="1"/>
          </p:cNvSpPr>
          <p:nvPr>
            <p:ph idx="1"/>
          </p:nvPr>
        </p:nvSpPr>
        <p:spPr/>
        <p:txBody>
          <a:bodyPr>
            <a:normAutofit fontScale="92500" lnSpcReduction="10000"/>
          </a:bodyPr>
          <a:lstStyle/>
          <a:p>
            <a:r>
              <a:rPr lang="en-US" b="1" dirty="0">
                <a:solidFill>
                  <a:schemeClr val="tx2">
                    <a:lumMod val="60000"/>
                    <a:lumOff val="40000"/>
                  </a:schemeClr>
                </a:solidFill>
              </a:rPr>
              <a:t>Unlike volunteers, Parent Mentors are trained professionals working with families in your district. </a:t>
            </a:r>
            <a:r>
              <a:rPr lang="en-US" b="1" i="1" u="sng" dirty="0">
                <a:solidFill>
                  <a:schemeClr val="tx2">
                    <a:lumMod val="60000"/>
                    <a:lumOff val="40000"/>
                  </a:schemeClr>
                </a:solidFill>
              </a:rPr>
              <a:t>Confidentiality and trust are key. </a:t>
            </a:r>
          </a:p>
          <a:p>
            <a:r>
              <a:rPr lang="en-US" dirty="0">
                <a:solidFill>
                  <a:srgbClr val="FFC000"/>
                </a:solidFill>
              </a:rPr>
              <a:t>ALWAYS re-read texts, </a:t>
            </a:r>
            <a:r>
              <a:rPr lang="en-US" dirty="0" err="1">
                <a:solidFill>
                  <a:srgbClr val="FFC000"/>
                </a:solidFill>
              </a:rPr>
              <a:t>facebook</a:t>
            </a:r>
            <a:r>
              <a:rPr lang="en-US" dirty="0">
                <a:solidFill>
                  <a:srgbClr val="FFC000"/>
                </a:solidFill>
              </a:rPr>
              <a:t> posts, emails and other correspondence as though the family involved or your director are looking at it.  Make sure you spell check and read for continuity and clarity. It’s hard to take it back once it goes out there. </a:t>
            </a:r>
            <a:r>
              <a:rPr lang="en-US" b="1" u="sng" dirty="0">
                <a:solidFill>
                  <a:srgbClr val="FFC000"/>
                </a:solidFill>
              </a:rPr>
              <a:t>Don’t share confidential information!!!</a:t>
            </a:r>
          </a:p>
          <a:p>
            <a:r>
              <a:rPr lang="en-US" b="1" dirty="0">
                <a:solidFill>
                  <a:schemeClr val="tx2">
                    <a:lumMod val="60000"/>
                    <a:lumOff val="40000"/>
                  </a:schemeClr>
                </a:solidFill>
              </a:rPr>
              <a:t>You will also need to earn the trust of staff. </a:t>
            </a:r>
          </a:p>
          <a:p>
            <a:endParaRPr lang="en-US" dirty="0"/>
          </a:p>
          <a:p>
            <a:endParaRPr lang="en-US" dirty="0"/>
          </a:p>
        </p:txBody>
      </p:sp>
      <p:pic>
        <p:nvPicPr>
          <p:cNvPr id="4" name="Picture 3"/>
          <p:cNvPicPr/>
          <p:nvPr/>
        </p:nvPicPr>
        <p:blipFill>
          <a:blip r:embed="rId2" cstate="print">
            <a:extLst>
              <a:ext uri="{28A0092B-C50C-407E-A947-70E740481C1C}">
                <a14:useLocalDpi xmlns:a14="http://schemas.microsoft.com/office/drawing/2010/main" val="0"/>
              </a:ext>
            </a:extLst>
          </a:blip>
          <a:stretch>
            <a:fillRect/>
          </a:stretch>
        </p:blipFill>
        <p:spPr>
          <a:xfrm>
            <a:off x="685800" y="381000"/>
            <a:ext cx="2186305" cy="897890"/>
          </a:xfrm>
          <a:prstGeom prst="rect">
            <a:avLst/>
          </a:prstGeom>
        </p:spPr>
      </p:pic>
    </p:spTree>
    <p:extLst>
      <p:ext uri="{BB962C8B-B14F-4D97-AF65-F5344CB8AC3E}">
        <p14:creationId xmlns:p14="http://schemas.microsoft.com/office/powerpoint/2010/main" val="5609361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a:solidFill>
                  <a:srgbClr val="00B0F0"/>
                </a:solidFill>
              </a:rPr>
              <a:t> Elevator Speech Activity</a:t>
            </a:r>
            <a:endParaRPr lang="en-US" dirty="0"/>
          </a:p>
        </p:txBody>
      </p:sp>
      <p:sp>
        <p:nvSpPr>
          <p:cNvPr id="3" name="Content Placeholder 2"/>
          <p:cNvSpPr>
            <a:spLocks noGrp="1"/>
          </p:cNvSpPr>
          <p:nvPr>
            <p:ph idx="1"/>
          </p:nvPr>
        </p:nvSpPr>
        <p:spPr>
          <a:xfrm>
            <a:off x="457200" y="1600200"/>
            <a:ext cx="8229600" cy="4525963"/>
          </a:xfrm>
          <a:solidFill>
            <a:schemeClr val="accent6">
              <a:lumMod val="40000"/>
              <a:lumOff val="60000"/>
            </a:schemeClr>
          </a:solidFill>
        </p:spPr>
        <p:txBody>
          <a:bodyPr>
            <a:normAutofit fontScale="62500" lnSpcReduction="20000"/>
          </a:bodyPr>
          <a:lstStyle/>
          <a:p>
            <a:pPr marL="0" indent="0">
              <a:buNone/>
            </a:pPr>
            <a:endParaRPr lang="en-US" dirty="0"/>
          </a:p>
          <a:p>
            <a:r>
              <a:rPr lang="en-US" dirty="0"/>
              <a:t>Your elevator speech should answer three questions: </a:t>
            </a:r>
          </a:p>
          <a:p>
            <a:r>
              <a:rPr lang="en-US" b="1" dirty="0"/>
              <a:t>Who are you? </a:t>
            </a:r>
            <a:endParaRPr lang="en-US" dirty="0"/>
          </a:p>
          <a:p>
            <a:r>
              <a:rPr lang="en-US" b="1" dirty="0"/>
              <a:t>What do you do? </a:t>
            </a:r>
            <a:endParaRPr lang="en-US" dirty="0"/>
          </a:p>
          <a:p>
            <a:r>
              <a:rPr lang="en-US" b="1" dirty="0"/>
              <a:t>Where do you want to go, or what are you looking for? </a:t>
            </a:r>
            <a:endParaRPr lang="en-US" dirty="0"/>
          </a:p>
          <a:p>
            <a:r>
              <a:rPr lang="en-US" dirty="0"/>
              <a:t>You need to know exactly what you want to achieve or no one can help you get there.</a:t>
            </a:r>
          </a:p>
          <a:p>
            <a:r>
              <a:rPr lang="en-US" u="sng" dirty="0"/>
              <a:t>Take a minute to jot down some bullet points to practice: (use the back if needed)</a:t>
            </a:r>
            <a:endParaRPr lang="en-US" dirty="0"/>
          </a:p>
          <a:p>
            <a:r>
              <a:rPr lang="en-US" dirty="0"/>
              <a:t>My name is: </a:t>
            </a:r>
          </a:p>
          <a:p>
            <a:r>
              <a:rPr lang="en-US" dirty="0"/>
              <a:t>I am the parent mentor for: ______________________________________</a:t>
            </a:r>
          </a:p>
          <a:p>
            <a:r>
              <a:rPr lang="en-US" dirty="0"/>
              <a:t>My job is to: _______________________________________________</a:t>
            </a:r>
          </a:p>
          <a:p>
            <a:pPr marL="0" indent="0">
              <a:buNone/>
            </a:pPr>
            <a:r>
              <a:rPr lang="en-US" dirty="0"/>
              <a:t>__________________________________________</a:t>
            </a:r>
          </a:p>
          <a:p>
            <a:pPr marL="0" indent="0">
              <a:buNone/>
            </a:pPr>
            <a:endParaRPr lang="en-US" dirty="0"/>
          </a:p>
          <a:p>
            <a:endParaRPr lang="en-US" dirty="0"/>
          </a:p>
        </p:txBody>
      </p:sp>
      <p:pic>
        <p:nvPicPr>
          <p:cNvPr id="4" name="Picture 3"/>
          <p:cNvPicPr/>
          <p:nvPr/>
        </p:nvPicPr>
        <p:blipFill>
          <a:blip r:embed="rId2" cstate="print">
            <a:extLst>
              <a:ext uri="{28A0092B-C50C-407E-A947-70E740481C1C}">
                <a14:useLocalDpi xmlns:a14="http://schemas.microsoft.com/office/drawing/2010/main" val="0"/>
              </a:ext>
            </a:extLst>
          </a:blip>
          <a:stretch>
            <a:fillRect/>
          </a:stretch>
        </p:blipFill>
        <p:spPr>
          <a:xfrm>
            <a:off x="533401" y="381000"/>
            <a:ext cx="2286000" cy="890270"/>
          </a:xfrm>
          <a:prstGeom prst="rect">
            <a:avLst/>
          </a:prstGeom>
        </p:spPr>
      </p:pic>
    </p:spTree>
    <p:extLst>
      <p:ext uri="{BB962C8B-B14F-4D97-AF65-F5344CB8AC3E}">
        <p14:creationId xmlns:p14="http://schemas.microsoft.com/office/powerpoint/2010/main" val="14575662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1659</TotalTime>
  <Words>3462</Words>
  <Application>Microsoft Office PowerPoint</Application>
  <PresentationFormat>On-screen Show (4:3)</PresentationFormat>
  <Paragraphs>239</Paragraphs>
  <Slides>23</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23</vt:i4>
      </vt:variant>
    </vt:vector>
  </HeadingPairs>
  <TitlesOfParts>
    <vt:vector size="26" baseType="lpstr">
      <vt:lpstr>Arial</vt:lpstr>
      <vt:lpstr>Calibri</vt:lpstr>
      <vt:lpstr>Office Theme</vt:lpstr>
      <vt:lpstr>The Georgia Parent Mentor Partnership (GaPMP) Led by the Georgia Department of Education, (GaDOE) Division for Exceptional Children/Outreach Unit Rookie Training Guide </vt:lpstr>
      <vt:lpstr>Mission and Vision</vt:lpstr>
      <vt:lpstr>Our Story</vt:lpstr>
      <vt:lpstr>Getting Started</vt:lpstr>
      <vt:lpstr>Next Steps</vt:lpstr>
      <vt:lpstr>Mandatory Trainings</vt:lpstr>
      <vt:lpstr>Introducing Yourself</vt:lpstr>
      <vt:lpstr>Being a Professional</vt:lpstr>
      <vt:lpstr> Elevator Speech Activity</vt:lpstr>
      <vt:lpstr>Where We Live and Work</vt:lpstr>
      <vt:lpstr>Helpful Hints</vt:lpstr>
      <vt:lpstr>Taking On Your New Role</vt:lpstr>
      <vt:lpstr>Taking On Your New Role</vt:lpstr>
      <vt:lpstr>PowerPoint Presentation</vt:lpstr>
      <vt:lpstr>Taking On Your New Role</vt:lpstr>
      <vt:lpstr>Taking On Your New Role</vt:lpstr>
      <vt:lpstr>A First Month To-Do List</vt:lpstr>
      <vt:lpstr>More Things You Can Do</vt:lpstr>
      <vt:lpstr>Taking On Your New Role</vt:lpstr>
      <vt:lpstr>PowerPoint Presentation</vt:lpstr>
      <vt:lpstr>PowerPoint Presentation</vt:lpstr>
      <vt:lpstr>PowerPoint Presentation</vt:lpstr>
      <vt:lpstr>Participation &amp; Leadership</vt:lpstr>
    </vt:vector>
  </TitlesOfParts>
  <Company>White County Schools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Georgia Parent Mentor Partnership (GaPMP) Led by the Georgia Department of Education, (GaDOE) Division for Special Education Services and Supports Rookie Training Guide</dc:title>
  <dc:creator>Jane Grillo</dc:creator>
  <cp:lastModifiedBy>jane.grillo</cp:lastModifiedBy>
  <cp:revision>107</cp:revision>
  <dcterms:created xsi:type="dcterms:W3CDTF">2015-08-04T14:47:52Z</dcterms:created>
  <dcterms:modified xsi:type="dcterms:W3CDTF">2025-06-10T12:53:57Z</dcterms:modified>
</cp:coreProperties>
</file>