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EA7_8284B870.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EAF_B2A8B8A5.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E93_D5689B43.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E97_32A796B4.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9"/>
  </p:notesMasterIdLst>
  <p:sldIdLst>
    <p:sldId id="257" r:id="rId5"/>
    <p:sldId id="3761" r:id="rId6"/>
    <p:sldId id="263" r:id="rId7"/>
    <p:sldId id="1737" r:id="rId8"/>
    <p:sldId id="3725" r:id="rId9"/>
    <p:sldId id="1755" r:id="rId10"/>
    <p:sldId id="3732" r:id="rId11"/>
    <p:sldId id="3738" r:id="rId12"/>
    <p:sldId id="3740" r:id="rId13"/>
    <p:sldId id="3747" r:id="rId14"/>
    <p:sldId id="3749" r:id="rId15"/>
    <p:sldId id="3751" r:id="rId16"/>
    <p:sldId id="3752" r:id="rId17"/>
    <p:sldId id="3759" r:id="rId18"/>
    <p:sldId id="3741" r:id="rId19"/>
    <p:sldId id="3731" r:id="rId20"/>
    <p:sldId id="3734" r:id="rId21"/>
    <p:sldId id="3742" r:id="rId22"/>
    <p:sldId id="3750" r:id="rId23"/>
    <p:sldId id="1751" r:id="rId24"/>
    <p:sldId id="264" r:id="rId25"/>
    <p:sldId id="267" r:id="rId26"/>
    <p:sldId id="3757" r:id="rId27"/>
    <p:sldId id="3746" r:id="rId28"/>
    <p:sldId id="3758" r:id="rId29"/>
    <p:sldId id="3735" r:id="rId30"/>
    <p:sldId id="3756" r:id="rId31"/>
    <p:sldId id="265" r:id="rId32"/>
    <p:sldId id="3760" r:id="rId33"/>
    <p:sldId id="3753" r:id="rId34"/>
    <p:sldId id="3755" r:id="rId35"/>
    <p:sldId id="3754" r:id="rId36"/>
    <p:sldId id="1746" r:id="rId37"/>
    <p:sldId id="1754"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00080E-B1CC-51D8-6157-65222859AFE1}" name="Mandi Griffin" initials="MG" userId="S::Mandi.Griffin@doe.k12.ga.us::0c50fc0c-72f8-40a3-adef-bfe44ec7004f" providerId="AD"/>
  <p188:author id="{11916E19-7970-4ED2-4E3E-1D53371675BF}" name="Kathleen Yarbrough" initials="KY" userId="S::kathleen.yarbrough@doe.k12.ga.us::5680afbb-b7e2-4066-ab48-498e325af329" providerId="AD"/>
  <p188:author id="{A586B389-2CA7-0596-05FE-FC2EC50C075C}" name="Sunita Holloway" initials="SH" userId="S::Sunita.Holloway@doe.k12.ga.us::e50e54f1-f415-44ca-82b0-de14545ef0df" providerId="AD"/>
  <p188:author id="{D03274D0-E44B-7FBF-90A0-CD0117CF389A}" name="Sunita Holloway" initials="SH" userId="S::sunita.holloway@doe.k12.ga.us::e50e54f1-f415-44ca-82b0-de14545ef0df" providerId="AD"/>
  <p188:author id="{EB9EEEDA-CCFC-2C8E-E109-A0198C742FEE}" name="Mandi Griffin" initials="MG" userId="S::mandi.griffin@doe.k12.ga.us::0c50fc0c-72f8-40a3-adef-bfe44ec7004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B5AF36-2213-9C56-43E5-3E9CB4997CDF}" v="105" dt="2024-09-06T21:54:27.4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viewProps" Target="viewProps.xml"/></Relationships>
</file>

<file path=ppt/comments/modernComment_E93_D5689B43.xml><?xml version="1.0" encoding="utf-8"?>
<p188:cmLst xmlns:a="http://schemas.openxmlformats.org/drawingml/2006/main" xmlns:r="http://schemas.openxmlformats.org/officeDocument/2006/relationships" xmlns:p188="http://schemas.microsoft.com/office/powerpoint/2018/8/main">
  <p188:cm id="{FDFCFF66-246E-4553-B6A9-3F8D2C7D975A}" authorId="{3C00080E-B1CC-51D8-6157-65222859AFE1}" created="2024-04-12T15:59:00.682">
    <ac:txMkLst xmlns:ac="http://schemas.microsoft.com/office/drawing/2013/main/command">
      <pc:docMk xmlns:pc="http://schemas.microsoft.com/office/powerpoint/2013/main/command"/>
      <pc:sldMk xmlns:pc="http://schemas.microsoft.com/office/powerpoint/2013/main/command" cId="3580402499" sldId="3731"/>
      <ac:spMk id="2" creationId="{3B1C5BC2-0857-879D-D5A4-B7687228D114}"/>
      <ac:txMk cp="15" len="8">
        <ac:context len="25" hash="636089096"/>
      </ac:txMk>
    </ac:txMkLst>
    <p188:pos x="7083706" y="558800"/>
    <p188:txBody>
      <a:bodyPr/>
      <a:lstStyle/>
      <a:p>
        <a:r>
          <a:rPr lang="en-US"/>
          <a:t>Sticky note, large poster chart</a:t>
        </a:r>
      </a:p>
    </p188:txBody>
  </p188:cm>
</p188:cmLst>
</file>

<file path=ppt/comments/modernComment_E97_32A796B4.xml><?xml version="1.0" encoding="utf-8"?>
<p188:cmLst xmlns:a="http://schemas.openxmlformats.org/drawingml/2006/main" xmlns:r="http://schemas.openxmlformats.org/officeDocument/2006/relationships" xmlns:p188="http://schemas.microsoft.com/office/powerpoint/2018/8/main">
  <p188:cm id="{A6B763B2-81BD-42ED-B927-878A5F7461D2}" authorId="{A586B389-2CA7-0596-05FE-FC2EC50C075C}" created="2024-04-15T15:46:42.238">
    <ac:txMkLst xmlns:ac="http://schemas.microsoft.com/office/drawing/2013/main/command">
      <pc:docMk xmlns:pc="http://schemas.microsoft.com/office/powerpoint/2013/main/command"/>
      <pc:sldMk xmlns:pc="http://schemas.microsoft.com/office/powerpoint/2013/main/command" cId="849843892" sldId="3735"/>
      <ac:spMk id="3" creationId="{F3CAE598-7C25-1C7C-08C0-D0068A6B9381}"/>
      <ac:txMk cp="0" len="106">
        <ac:context len="107" hash="2739553976"/>
      </ac:txMk>
    </ac:txMkLst>
    <p188:pos x="4437784" y="1044035"/>
    <p188:txBody>
      <a:bodyPr/>
      <a:lstStyle/>
      <a:p>
        <a:r>
          <a:rPr lang="en-US"/>
          <a:t>Note to reviewer: the word template will be hyperlinked to the template used once it is developed.</a:t>
        </a:r>
      </a:p>
    </p188:txBody>
  </p188:cm>
  <p188:cm id="{0EC81F77-5547-4501-A9DC-9CADD7F9BCAD}" authorId="{11916E19-7970-4ED2-4E3E-1D53371675BF}" created="2024-04-19T19:55:23.758">
    <ac:txMkLst xmlns:ac="http://schemas.microsoft.com/office/drawing/2013/main/command">
      <pc:docMk xmlns:pc="http://schemas.microsoft.com/office/powerpoint/2013/main/command"/>
      <pc:sldMk xmlns:pc="http://schemas.microsoft.com/office/powerpoint/2013/main/command" cId="849843892" sldId="3735"/>
      <ac:spMk id="3" creationId="{F3CAE598-7C25-1C7C-08C0-D0068A6B9381}"/>
      <ac:txMk cp="0" len="106">
        <ac:context len="107" hash="2739553976"/>
      </ac:txMk>
    </ac:txMkLst>
    <p188:pos x="4850647" y="272682"/>
    <p188:txBody>
      <a:bodyPr/>
      <a:lstStyle/>
      <a:p>
        <a:r>
          <a:rPr lang="en-US"/>
          <a:t>Made all text boxes before 0pt after 0pt and line spacing single</a:t>
        </a:r>
      </a:p>
    </p188:txBody>
  </p188:cm>
</p188:cmLst>
</file>

<file path=ppt/comments/modernComment_EA7_8284B870.xml><?xml version="1.0" encoding="utf-8"?>
<p188:cmLst xmlns:a="http://schemas.openxmlformats.org/drawingml/2006/main" xmlns:r="http://schemas.openxmlformats.org/officeDocument/2006/relationships" xmlns:p188="http://schemas.microsoft.com/office/powerpoint/2018/8/main">
  <p188:cm id="{18E4265D-D2B3-4DAC-9E65-3FC2E30DCEFF}" authorId="{D03274D0-E44B-7FBF-90A0-CD0117CF389A}" status="resolved" created="2024-04-19T15:48:09.357" complete="100000">
    <ac:deMkLst xmlns:ac="http://schemas.microsoft.com/office/drawing/2013/main/command">
      <pc:docMk xmlns:pc="http://schemas.microsoft.com/office/powerpoint/2013/main/command"/>
      <pc:sldMk xmlns:pc="http://schemas.microsoft.com/office/powerpoint/2013/main/command" cId="2189736048" sldId="3751"/>
      <ac:picMk id="5122" creationId="{69705F83-7C83-63C6-489B-5DD66753334B}"/>
    </ac:deMkLst>
    <p188:txBody>
      <a:bodyPr/>
      <a:lstStyle/>
      <a:p>
        <a:r>
          <a:rPr lang="en-US"/>
          <a:t>Note; The shadows surrounding the post-its go away when the PowerPoint is in present mode. </a:t>
        </a:r>
      </a:p>
    </p188:txBody>
  </p188:cm>
  <p188:cm id="{05CDCA56-3E76-43B4-A440-0225F0D67DB4}" authorId="{A586B389-2CA7-0596-05FE-FC2EC50C075C}" status="resolved" created="2024-06-10T16:48:56.242" complete="100000">
    <pc:sldMkLst xmlns:pc="http://schemas.microsoft.com/office/powerpoint/2013/main/command">
      <pc:docMk/>
      <pc:sldMk cId="2189736048" sldId="3751"/>
    </pc:sldMkLst>
    <p188:txBody>
      <a:bodyPr/>
      <a:lstStyle/>
      <a:p>
        <a:r>
          <a:rPr lang="en-US"/>
          <a:t>How much time do we have? Should I reference the resource on slide 32?</a:t>
        </a:r>
      </a:p>
    </p188:txBody>
  </p188:cm>
  <p188:cm id="{840F9FC4-708F-429D-BF47-95258E8FCB77}" authorId="{A586B389-2CA7-0596-05FE-FC2EC50C075C}" status="resolved" created="2024-06-10T17:57:40.862" complete="100000">
    <pc:sldMkLst xmlns:pc="http://schemas.microsoft.com/office/powerpoint/2013/main/command">
      <pc:docMk/>
      <pc:sldMk cId="2189736048" sldId="3751"/>
    </pc:sldMkLst>
    <p188:txBody>
      <a:bodyPr/>
      <a:lstStyle/>
      <a:p>
        <a:r>
          <a:rPr lang="en-US"/>
          <a:t>Mandi - Help needed here with the directions. Chart Paper?</a:t>
        </a:r>
      </a:p>
    </p188:txBody>
  </p188:cm>
</p188:cmLst>
</file>

<file path=ppt/comments/modernComment_EAF_B2A8B8A5.xml><?xml version="1.0" encoding="utf-8"?>
<p188:cmLst xmlns:a="http://schemas.openxmlformats.org/drawingml/2006/main" xmlns:r="http://schemas.openxmlformats.org/officeDocument/2006/relationships" xmlns:p188="http://schemas.microsoft.com/office/powerpoint/2018/8/main">
  <p188:cm id="{18710720-41AA-47EC-B52A-E2B139A6F890}" authorId="{A586B389-2CA7-0596-05FE-FC2EC50C075C}" status="resolved" created="2024-06-10T17:02:32.452" complete="100000">
    <pc:sldMkLst xmlns:pc="http://schemas.microsoft.com/office/powerpoint/2013/main/command">
      <pc:docMk/>
      <pc:sldMk cId="2997401765" sldId="3759"/>
    </pc:sldMkLst>
    <p188:txBody>
      <a:bodyPr/>
      <a:lstStyle/>
      <a:p>
        <a:r>
          <a:rPr lang="en-US"/>
          <a:t>I anticipate questions - what are your thoughts? How would you answer these questions?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E7BEEB5-1189-0F47-85AE-A195F49F1D47}" type="datetimeFigureOut">
              <a:rPr lang="en-US" smtClean="0"/>
              <a:t>9/6/2024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3393D03-D739-414F-B15C-2D698D18CB01}" type="slidenum">
              <a:rPr lang="en-US" smtClean="0"/>
              <a:t>‹#›</a:t>
            </a:fld>
            <a:endParaRPr lang="en-US"/>
          </a:p>
        </p:txBody>
      </p:sp>
    </p:spTree>
    <p:extLst>
      <p:ext uri="{BB962C8B-B14F-4D97-AF65-F5344CB8AC3E}">
        <p14:creationId xmlns:p14="http://schemas.microsoft.com/office/powerpoint/2010/main" val="179034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a:t>
            </a:r>
          </a:p>
        </p:txBody>
      </p:sp>
      <p:sp>
        <p:nvSpPr>
          <p:cNvPr id="4" name="Slide Number Placeholder 3"/>
          <p:cNvSpPr>
            <a:spLocks noGrp="1"/>
          </p:cNvSpPr>
          <p:nvPr>
            <p:ph type="sldNum" sz="quarter" idx="5"/>
          </p:nvPr>
        </p:nvSpPr>
        <p:spPr/>
        <p:txBody>
          <a:bodyPr/>
          <a:lstStyle/>
          <a:p>
            <a:fld id="{83393D03-D739-414F-B15C-2D698D18CB01}" type="slidenum">
              <a:rPr lang="en-US" smtClean="0"/>
              <a:t>1</a:t>
            </a:fld>
            <a:endParaRPr lang="en-US"/>
          </a:p>
        </p:txBody>
      </p:sp>
    </p:spTree>
    <p:extLst>
      <p:ext uri="{BB962C8B-B14F-4D97-AF65-F5344CB8AC3E}">
        <p14:creationId xmlns:p14="http://schemas.microsoft.com/office/powerpoint/2010/main" val="3000665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latin typeface="Arial" panose="020B0604020202020204" pitchFamily="34" charset="0"/>
                <a:cs typeface="Arial" panose="020B0604020202020204" pitchFamily="34" charset="0"/>
              </a:rPr>
              <a:t>Sunita- </a:t>
            </a:r>
          </a:p>
          <a:p>
            <a:pPr marL="232943" indent="-232943">
              <a:buFont typeface="+mj-lt"/>
              <a:buAutoNum type="arabicPeriod"/>
            </a:pPr>
            <a:r>
              <a:rPr lang="en-US" sz="1300">
                <a:latin typeface="Arial" panose="020B0604020202020204" pitchFamily="34" charset="0"/>
                <a:cs typeface="Arial" panose="020B0604020202020204" pitchFamily="34" charset="0"/>
              </a:rPr>
              <a:t>When we think of Communications, we often think of (read screen). These types of communications provide an easy way to encourage reading at home. </a:t>
            </a:r>
          </a:p>
          <a:p>
            <a:pPr marL="0" indent="0">
              <a:buFont typeface="+mj-lt"/>
              <a:buNone/>
            </a:pPr>
            <a:endParaRPr lang="en-US" sz="1300">
              <a:latin typeface="Arial" panose="020B0604020202020204" pitchFamily="34" charset="0"/>
              <a:cs typeface="Arial" panose="020B0604020202020204" pitchFamily="34" charset="0"/>
            </a:endParaRPr>
          </a:p>
          <a:p>
            <a:pPr fontAlgn="base"/>
            <a:r>
              <a:rPr lang="en-US" sz="1300">
                <a:latin typeface="Arial" panose="020B0604020202020204" pitchFamily="34" charset="0"/>
                <a:cs typeface="Arial" panose="020B0604020202020204" pitchFamily="34" charset="0"/>
              </a:rPr>
              <a:t>2. So, how many times do we need to send a message before the recipient gets the message? This is a common question in the world of advertising, which is what you are doing when you communicate with parents.  In an article by Red Crow Incorporated, the author shares information from Historic businessman, Thomas Smith who indicates just how much ad </a:t>
            </a:r>
            <a:r>
              <a:rPr lang="en-US" sz="1300">
                <a:solidFill>
                  <a:srgbClr val="555555"/>
                </a:solidFill>
                <a:highlight>
                  <a:srgbClr val="FFFFFF"/>
                </a:highlight>
                <a:latin typeface="Arial" panose="020B0604020202020204" pitchFamily="34" charset="0"/>
                <a:ea typeface="Times New Roman" panose="02020603050405020304" pitchFamily="18" charset="0"/>
                <a:cs typeface="Arial" panose="020B0604020202020204" pitchFamily="34" charset="0"/>
              </a:rPr>
              <a:t>frequency may be necessary:</a:t>
            </a:r>
          </a:p>
          <a:p>
            <a:pPr fontAlgn="base"/>
            <a:endParaRPr lang="en-US" sz="130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en-US" sz="1300">
                <a:solidFill>
                  <a:srgbClr val="555555"/>
                </a:solidFill>
                <a:highlight>
                  <a:srgbClr val="FFFFFF"/>
                </a:highlight>
                <a:latin typeface="Arial" panose="020B0604020202020204" pitchFamily="34" charset="0"/>
                <a:ea typeface="Times New Roman" panose="02020603050405020304" pitchFamily="18" charset="0"/>
                <a:cs typeface="Arial" panose="020B0604020202020204" pitchFamily="34" charset="0"/>
              </a:rPr>
              <a:t>The first 4 times you see an advertisement, you hardly notice it – it’s just entering your radar.</a:t>
            </a:r>
          </a:p>
          <a:p>
            <a:pPr fontAlgn="base"/>
            <a:endParaRPr lang="en-US" sz="130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en-US" sz="1300">
                <a:solidFill>
                  <a:srgbClr val="555555"/>
                </a:solidFill>
                <a:highlight>
                  <a:srgbClr val="FFFFFF"/>
                </a:highlight>
                <a:latin typeface="Arial" panose="020B0604020202020204" pitchFamily="34" charset="0"/>
                <a:ea typeface="Times New Roman" panose="02020603050405020304" pitchFamily="18" charset="0"/>
                <a:cs typeface="Arial" panose="020B0604020202020204" pitchFamily="34" charset="0"/>
              </a:rPr>
              <a:t>The fifth time you see it, you finally read it.</a:t>
            </a:r>
          </a:p>
          <a:p>
            <a:pPr fontAlgn="base"/>
            <a:endParaRPr lang="en-US" sz="130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en-US" sz="1300">
                <a:solidFill>
                  <a:srgbClr val="555555"/>
                </a:solidFill>
                <a:highlight>
                  <a:srgbClr val="FFFFFF"/>
                </a:highlight>
                <a:latin typeface="Arial" panose="020B0604020202020204" pitchFamily="34" charset="0"/>
                <a:ea typeface="Times New Roman" panose="02020603050405020304" pitchFamily="18" charset="0"/>
                <a:cs typeface="Arial" panose="020B0604020202020204" pitchFamily="34" charset="0"/>
              </a:rPr>
              <a:t>The 6th – 8th times it appears, it starts to annoy you.</a:t>
            </a:r>
          </a:p>
          <a:p>
            <a:pPr fontAlgn="base"/>
            <a:endParaRPr lang="en-US" sz="130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en-US" sz="1300">
                <a:solidFill>
                  <a:srgbClr val="555555"/>
                </a:solidFill>
                <a:highlight>
                  <a:srgbClr val="FFFFFF"/>
                </a:highlight>
                <a:latin typeface="Arial" panose="020B0604020202020204" pitchFamily="34" charset="0"/>
                <a:ea typeface="Times New Roman" panose="02020603050405020304" pitchFamily="18" charset="0"/>
                <a:cs typeface="Arial" panose="020B0604020202020204" pitchFamily="34" charset="0"/>
              </a:rPr>
              <a:t>By the 9th time, you start to wonder if there’s maybe something to it.</a:t>
            </a:r>
          </a:p>
          <a:p>
            <a:pPr fontAlgn="base"/>
            <a:endParaRPr lang="en-US" sz="130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en-US" sz="1300">
                <a:solidFill>
                  <a:srgbClr val="555555"/>
                </a:solidFill>
                <a:highlight>
                  <a:srgbClr val="FFFFFF"/>
                </a:highlight>
                <a:latin typeface="Arial" panose="020B0604020202020204" pitchFamily="34" charset="0"/>
                <a:ea typeface="Times New Roman" panose="02020603050405020304" pitchFamily="18" charset="0"/>
                <a:cs typeface="Arial" panose="020B0604020202020204" pitchFamily="34" charset="0"/>
              </a:rPr>
              <a:t>Views 10, 11, and 12 prompt you to casually think about it. Maybe you ask a friend about it or do a quick scan through their website, and the rest is history.</a:t>
            </a:r>
          </a:p>
          <a:p>
            <a:pPr fontAlgn="base"/>
            <a:endParaRPr lang="en-US" sz="130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en-US" sz="1300">
                <a:solidFill>
                  <a:srgbClr val="555555"/>
                </a:solidFill>
                <a:highlight>
                  <a:srgbClr val="FFFFFF"/>
                </a:highlight>
                <a:latin typeface="Arial" panose="020B0604020202020204" pitchFamily="34" charset="0"/>
                <a:ea typeface="Times New Roman" panose="02020603050405020304" pitchFamily="18" charset="0"/>
                <a:cs typeface="Arial" panose="020B0604020202020204" pitchFamily="34" charset="0"/>
              </a:rPr>
              <a:t>By the 13th time you see an advertisement, the product or service is worth something.</a:t>
            </a:r>
          </a:p>
          <a:p>
            <a:pPr fontAlgn="base"/>
            <a:endParaRPr lang="en-US" sz="130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en-US" sz="1300">
                <a:solidFill>
                  <a:srgbClr val="555555"/>
                </a:solidFill>
                <a:highlight>
                  <a:srgbClr val="FFFFFF"/>
                </a:highlight>
                <a:latin typeface="Arial" panose="020B0604020202020204" pitchFamily="34" charset="0"/>
                <a:ea typeface="Times New Roman" panose="02020603050405020304" pitchFamily="18" charset="0"/>
                <a:cs typeface="Arial" panose="020B0604020202020204" pitchFamily="34" charset="0"/>
              </a:rPr>
              <a:t>In views 14-19 you slowly convince yourself to make a purchase and start saving for it.</a:t>
            </a:r>
          </a:p>
          <a:p>
            <a:pPr fontAlgn="base"/>
            <a:endParaRPr lang="en-US" sz="1300">
              <a:highlight>
                <a:srgbClr val="FFFFFF"/>
              </a:highlight>
              <a:latin typeface="Arial" panose="020B0604020202020204" pitchFamily="34" charset="0"/>
              <a:ea typeface="Times New Roman" panose="02020603050405020304" pitchFamily="18" charset="0"/>
              <a:cs typeface="Arial" panose="020B0604020202020204" pitchFamily="34" charset="0"/>
            </a:endParaRPr>
          </a:p>
          <a:p>
            <a:pPr fontAlgn="base"/>
            <a:r>
              <a:rPr lang="en-US" sz="1300">
                <a:solidFill>
                  <a:srgbClr val="555555"/>
                </a:solidFill>
                <a:highlight>
                  <a:srgbClr val="FFFFFF"/>
                </a:highlight>
                <a:latin typeface="Arial" panose="020B0604020202020204" pitchFamily="34" charset="0"/>
                <a:ea typeface="Times New Roman" panose="02020603050405020304" pitchFamily="18" charset="0"/>
                <a:cs typeface="Arial" panose="020B0604020202020204" pitchFamily="34" charset="0"/>
              </a:rPr>
              <a:t>By the 20th time you see the same advertisement, sold.</a:t>
            </a:r>
          </a:p>
          <a:p>
            <a:pPr fontAlgn="base"/>
            <a:endParaRPr lang="en-US" sz="1300">
              <a:highlight>
                <a:srgbClr val="FFFFFF"/>
              </a:highlight>
              <a:latin typeface="Arial" panose="020B0604020202020204" pitchFamily="34" charset="0"/>
              <a:ea typeface="Times New Roman" panose="02020603050405020304" pitchFamily="18" charset="0"/>
              <a:cs typeface="Arial" panose="020B0604020202020204" pitchFamily="34" charset="0"/>
            </a:endParaRPr>
          </a:p>
          <a:p>
            <a:r>
              <a:rPr lang="en-US" sz="1300">
                <a:solidFill>
                  <a:srgbClr val="555555"/>
                </a:solidFill>
                <a:latin typeface="Arial" panose="020B0604020202020204" pitchFamily="34" charset="0"/>
                <a:ea typeface="Aptos" panose="020B0004020202020204" pitchFamily="34" charset="0"/>
                <a:cs typeface="Arial" panose="020B0604020202020204" pitchFamily="34" charset="0"/>
              </a:rPr>
              <a:t>The psychology behind this is pretty straightforward. The brain needs clear, frequent messages to be stored in long-term memory.</a:t>
            </a:r>
          </a:p>
          <a:p>
            <a:endParaRPr lang="en-US" sz="1300">
              <a:solidFill>
                <a:srgbClr val="555555"/>
              </a:solidFill>
              <a:latin typeface="Arial" panose="020B0604020202020204" pitchFamily="34" charset="0"/>
              <a:ea typeface="Aptos" panose="020B0004020202020204" pitchFamily="34" charset="0"/>
              <a:cs typeface="Arial" panose="020B0604020202020204" pitchFamily="34" charset="0"/>
            </a:endParaRPr>
          </a:p>
          <a:p>
            <a:r>
              <a:rPr lang="en-US" sz="1300">
                <a:solidFill>
                  <a:srgbClr val="555555"/>
                </a:solidFill>
                <a:latin typeface="Arial" panose="020B0604020202020204" pitchFamily="34" charset="0"/>
                <a:ea typeface="Aptos" panose="020B0004020202020204" pitchFamily="34" charset="0"/>
                <a:cs typeface="Arial" panose="020B0604020202020204" pitchFamily="34" charset="0"/>
              </a:rPr>
              <a:t>I recall when my daughter was in elementary school and there was an upcoming parent activity, I received numerous flyers leading up to the parent night and saw the advertisement written on a stand in the front office each time I picked up my daughter from after school care. By the time I had seen the advertisement for the parent activity countless times, I thought, they really want me to go to this parent night, which I did, and it was wonderful. </a:t>
            </a:r>
          </a:p>
          <a:p>
            <a:endParaRPr lang="en-US" sz="1300">
              <a:solidFill>
                <a:srgbClr val="555555"/>
              </a:solidFill>
              <a:latin typeface="Arial" panose="020B0604020202020204" pitchFamily="34" charset="0"/>
              <a:ea typeface="Aptos" panose="020B0004020202020204" pitchFamily="34" charset="0"/>
              <a:cs typeface="Arial" panose="020B0604020202020204" pitchFamily="34" charset="0"/>
            </a:endParaRPr>
          </a:p>
          <a:p>
            <a:r>
              <a:rPr lang="en-US" sz="1300">
                <a:solidFill>
                  <a:srgbClr val="555555"/>
                </a:solidFill>
                <a:latin typeface="Arial" panose="020B0604020202020204" pitchFamily="34" charset="0"/>
                <a:ea typeface="Aptos" panose="020B0004020202020204" pitchFamily="34" charset="0"/>
                <a:cs typeface="Arial" panose="020B0604020202020204" pitchFamily="34" charset="0"/>
              </a:rPr>
              <a:t>Activity: With a partner or group of three, in ten words or less, write down the gist of what I shared about frequency. You have two minutes. </a:t>
            </a:r>
          </a:p>
          <a:p>
            <a:endParaRPr lang="en-US" sz="1300">
              <a:solidFill>
                <a:srgbClr val="555555"/>
              </a:solidFill>
              <a:latin typeface="Arial" panose="020B0604020202020204" pitchFamily="34" charset="0"/>
              <a:ea typeface="Aptos" panose="020B0004020202020204" pitchFamily="34" charset="0"/>
              <a:cs typeface="Arial" panose="020B0604020202020204" pitchFamily="34" charset="0"/>
            </a:endParaRPr>
          </a:p>
          <a:p>
            <a:r>
              <a:rPr lang="en-US" sz="1300">
                <a:solidFill>
                  <a:srgbClr val="555555"/>
                </a:solidFill>
                <a:latin typeface="Arial" panose="020B0604020202020204" pitchFamily="34" charset="0"/>
                <a:ea typeface="Aptos" panose="020B0004020202020204" pitchFamily="34" charset="0"/>
                <a:cs typeface="Arial" panose="020B0604020202020204" pitchFamily="34" charset="0"/>
              </a:rPr>
              <a:t>Who would like to share? </a:t>
            </a:r>
          </a:p>
          <a:p>
            <a:endParaRPr lang="en-US" sz="1300">
              <a:solidFill>
                <a:srgbClr val="555555"/>
              </a:solidFill>
              <a:latin typeface="Arial" panose="020B0604020202020204" pitchFamily="34" charset="0"/>
              <a:cs typeface="Arial" panose="020B0604020202020204" pitchFamily="34" charset="0"/>
            </a:endParaRPr>
          </a:p>
          <a:p>
            <a:r>
              <a:rPr lang="en-US" sz="1300">
                <a:solidFill>
                  <a:srgbClr val="555555"/>
                </a:solidFill>
                <a:latin typeface="Arial" panose="020B0604020202020204" pitchFamily="34" charset="0"/>
                <a:cs typeface="Arial" panose="020B0604020202020204" pitchFamily="34" charset="0"/>
              </a:rPr>
              <a:t>As we think about communicating with parents, frequency is oh-so-important. </a:t>
            </a:r>
            <a:endParaRPr lang="en-US" sz="13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3393D03-D739-414F-B15C-2D698D18CB01}" type="slidenum">
              <a:rPr lang="en-US" smtClean="0"/>
              <a:t>10</a:t>
            </a:fld>
            <a:endParaRPr lang="en-US"/>
          </a:p>
        </p:txBody>
      </p:sp>
    </p:spTree>
    <p:extLst>
      <p:ext uri="{BB962C8B-B14F-4D97-AF65-F5344CB8AC3E}">
        <p14:creationId xmlns:p14="http://schemas.microsoft.com/office/powerpoint/2010/main" val="2783902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Sunita – Now let’s think about your communications. (Read screen)</a:t>
            </a:r>
          </a:p>
        </p:txBody>
      </p:sp>
      <p:sp>
        <p:nvSpPr>
          <p:cNvPr id="4" name="Slide Number Placeholder 3"/>
          <p:cNvSpPr>
            <a:spLocks noGrp="1"/>
          </p:cNvSpPr>
          <p:nvPr>
            <p:ph type="sldNum" sz="quarter" idx="5"/>
          </p:nvPr>
        </p:nvSpPr>
        <p:spPr/>
        <p:txBody>
          <a:bodyPr/>
          <a:lstStyle/>
          <a:p>
            <a:fld id="{83393D03-D739-414F-B15C-2D698D18CB01}" type="slidenum">
              <a:rPr lang="en-US" smtClean="0"/>
              <a:t>11</a:t>
            </a:fld>
            <a:endParaRPr lang="en-US"/>
          </a:p>
        </p:txBody>
      </p:sp>
    </p:spTree>
    <p:extLst>
      <p:ext uri="{BB962C8B-B14F-4D97-AF65-F5344CB8AC3E}">
        <p14:creationId xmlns:p14="http://schemas.microsoft.com/office/powerpoint/2010/main" val="3115275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Sunita- (read screen) If you finish with your thought, grab another sticky note. See if you can complete 2-5 sticky notes. Also, consider checking the web for ideas. Place these in the middle of your table and snap a picture. </a:t>
            </a:r>
          </a:p>
          <a:p>
            <a:endParaRPr lang="en-US"/>
          </a:p>
          <a:p>
            <a:r>
              <a:rPr lang="en-US"/>
              <a:t>(10 minutes)</a:t>
            </a:r>
          </a:p>
        </p:txBody>
      </p:sp>
      <p:sp>
        <p:nvSpPr>
          <p:cNvPr id="4" name="Slide Number Placeholder 3"/>
          <p:cNvSpPr>
            <a:spLocks noGrp="1"/>
          </p:cNvSpPr>
          <p:nvPr>
            <p:ph type="sldNum" sz="quarter" idx="5"/>
          </p:nvPr>
        </p:nvSpPr>
        <p:spPr/>
        <p:txBody>
          <a:bodyPr/>
          <a:lstStyle/>
          <a:p>
            <a:fld id="{83393D03-D739-414F-B15C-2D698D18CB01}" type="slidenum">
              <a:rPr lang="en-US" smtClean="0"/>
              <a:t>12</a:t>
            </a:fld>
            <a:endParaRPr lang="en-US"/>
          </a:p>
        </p:txBody>
      </p:sp>
    </p:spTree>
    <p:extLst>
      <p:ext uri="{BB962C8B-B14F-4D97-AF65-F5344CB8AC3E}">
        <p14:creationId xmlns:p14="http://schemas.microsoft.com/office/powerpoint/2010/main" val="1232833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Sunita- In addition to newsletters, web pages, and social media accounts, flyers are another way to communicate with parents. Here are two examples of flyers. The one on the left is from Reading Rockets, a valuable resource worth checking out. The one on the right is one I created from experiences I had with my own children. I used this flyer as part of a parent engagement activity during a Thanksgiving lunch. As parents were waiting in line, our media specialist went over the tips with parents and each parent received a copy. This flyer was also shared in our parent-family engagement corner in the front lobby and was linked to our electronic newsletter.  </a:t>
            </a:r>
          </a:p>
        </p:txBody>
      </p:sp>
      <p:sp>
        <p:nvSpPr>
          <p:cNvPr id="4" name="Slide Number Placeholder 3"/>
          <p:cNvSpPr>
            <a:spLocks noGrp="1"/>
          </p:cNvSpPr>
          <p:nvPr>
            <p:ph type="sldNum" sz="quarter" idx="5"/>
          </p:nvPr>
        </p:nvSpPr>
        <p:spPr/>
        <p:txBody>
          <a:bodyPr/>
          <a:lstStyle/>
          <a:p>
            <a:fld id="{83393D03-D739-414F-B15C-2D698D18CB01}" type="slidenum">
              <a:rPr lang="en-US" smtClean="0"/>
              <a:t>13</a:t>
            </a:fld>
            <a:endParaRPr lang="en-US"/>
          </a:p>
        </p:txBody>
      </p:sp>
    </p:spTree>
    <p:extLst>
      <p:ext uri="{BB962C8B-B14F-4D97-AF65-F5344CB8AC3E}">
        <p14:creationId xmlns:p14="http://schemas.microsoft.com/office/powerpoint/2010/main" val="2441737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Sunita- With all communications, it is important to make sure that the information is accessible to all parents. Take a few minutes to turn and talk with those at your table and answer the following questions (read the screen). If you have a great idea or hear a great idea, please put it on a post-it note and place it on a chart. </a:t>
            </a:r>
          </a:p>
          <a:p>
            <a:endParaRPr lang="en-US"/>
          </a:p>
          <a:p>
            <a:r>
              <a:rPr lang="en-US"/>
              <a:t>Did anyone hear a great idea worth sharing with the room? </a:t>
            </a:r>
          </a:p>
          <a:p>
            <a:endParaRPr lang="en-US"/>
          </a:p>
          <a:p>
            <a:r>
              <a:rPr lang="en-US"/>
              <a:t>My thoughts:</a:t>
            </a:r>
          </a:p>
          <a:p>
            <a:r>
              <a:rPr lang="en-US"/>
              <a:t>It’s important to know who your parents are. When practicable, translate the document. Have the teacher call the parent and read the flyer, newsletter, or notification. </a:t>
            </a:r>
          </a:p>
          <a:p>
            <a:endParaRPr lang="en-US"/>
          </a:p>
          <a:p>
            <a:pPr>
              <a:lnSpc>
                <a:spcPct val="110000"/>
              </a:lnSpc>
              <a:spcBef>
                <a:spcPts val="0"/>
              </a:spcBef>
            </a:pPr>
            <a:r>
              <a:rPr lang="en-US"/>
              <a:t>How can you make newsletters and flyers accessible to all parents? </a:t>
            </a:r>
          </a:p>
          <a:p>
            <a:pPr>
              <a:lnSpc>
                <a:spcPct val="110000"/>
              </a:lnSpc>
              <a:spcBef>
                <a:spcPts val="0"/>
              </a:spcBef>
            </a:pPr>
            <a:r>
              <a:rPr lang="en-US"/>
              <a:t>How would you communicate with parents who can’t read, have visual impairments, or who can’t access English print? </a:t>
            </a:r>
          </a:p>
          <a:p>
            <a:pPr>
              <a:lnSpc>
                <a:spcPct val="110000"/>
              </a:lnSpc>
              <a:spcBef>
                <a:spcPts val="0"/>
              </a:spcBef>
            </a:pPr>
            <a:r>
              <a:rPr lang="en-US"/>
              <a:t>How can you ensure that the communication is in a language and format the parents can understand?</a:t>
            </a:r>
          </a:p>
          <a:p>
            <a:pPr>
              <a:lnSpc>
                <a:spcPct val="110000"/>
              </a:lnSpc>
              <a:spcBef>
                <a:spcPts val="0"/>
              </a:spcBef>
            </a:pPr>
            <a:endParaRPr lang="en-US"/>
          </a:p>
          <a:p>
            <a:pPr>
              <a:lnSpc>
                <a:spcPct val="110000"/>
              </a:lnSpc>
              <a:spcBef>
                <a:spcPts val="0"/>
              </a:spcBef>
            </a:pPr>
            <a:r>
              <a:rPr lang="en-US"/>
              <a:t>For example, if you have a digital copy, a parent could zoom in or have the digital device read it to them. Consider an App that could translate or read it to them. </a:t>
            </a:r>
          </a:p>
          <a:p>
            <a:endParaRPr lang="en-US"/>
          </a:p>
        </p:txBody>
      </p:sp>
      <p:sp>
        <p:nvSpPr>
          <p:cNvPr id="4" name="Slide Number Placeholder 3"/>
          <p:cNvSpPr>
            <a:spLocks noGrp="1"/>
          </p:cNvSpPr>
          <p:nvPr>
            <p:ph type="sldNum" sz="quarter" idx="5"/>
          </p:nvPr>
        </p:nvSpPr>
        <p:spPr/>
        <p:txBody>
          <a:bodyPr/>
          <a:lstStyle/>
          <a:p>
            <a:fld id="{83393D03-D739-414F-B15C-2D698D18CB01}" type="slidenum">
              <a:rPr lang="en-US" smtClean="0"/>
              <a:t>14</a:t>
            </a:fld>
            <a:endParaRPr lang="en-US"/>
          </a:p>
        </p:txBody>
      </p:sp>
    </p:spTree>
    <p:extLst>
      <p:ext uri="{BB962C8B-B14F-4D97-AF65-F5344CB8AC3E}">
        <p14:creationId xmlns:p14="http://schemas.microsoft.com/office/powerpoint/2010/main" val="871960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Another way to infuse reading into the homes of our students is book challenges.</a:t>
            </a:r>
          </a:p>
        </p:txBody>
      </p:sp>
      <p:sp>
        <p:nvSpPr>
          <p:cNvPr id="4" name="Slide Number Placeholder 3"/>
          <p:cNvSpPr>
            <a:spLocks noGrp="1"/>
          </p:cNvSpPr>
          <p:nvPr>
            <p:ph type="sldNum" sz="quarter" idx="5"/>
          </p:nvPr>
        </p:nvSpPr>
        <p:spPr/>
        <p:txBody>
          <a:bodyPr/>
          <a:lstStyle/>
          <a:p>
            <a:fld id="{83393D03-D739-414F-B15C-2D698D18CB01}" type="slidenum">
              <a:rPr lang="en-US" smtClean="0"/>
              <a:t>15</a:t>
            </a:fld>
            <a:endParaRPr lang="en-US"/>
          </a:p>
        </p:txBody>
      </p:sp>
    </p:spTree>
    <p:extLst>
      <p:ext uri="{BB962C8B-B14F-4D97-AF65-F5344CB8AC3E}">
        <p14:creationId xmlns:p14="http://schemas.microsoft.com/office/powerpoint/2010/main" val="1305751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Here you can see a few examples of monthly book challenges. You can design these types of challenges any way you choose; have a monthly theme, have students complete them in a pattern, complete the whole board, have parents initial each task completed, etc. (POINT OUT SOME OF THE ACTIVITIES IN THE EXAMPLES)</a:t>
            </a:r>
          </a:p>
        </p:txBody>
      </p:sp>
      <p:sp>
        <p:nvSpPr>
          <p:cNvPr id="4" name="Slide Number Placeholder 3"/>
          <p:cNvSpPr>
            <a:spLocks noGrp="1"/>
          </p:cNvSpPr>
          <p:nvPr>
            <p:ph type="sldNum" sz="quarter" idx="5"/>
          </p:nvPr>
        </p:nvSpPr>
        <p:spPr/>
        <p:txBody>
          <a:bodyPr/>
          <a:lstStyle/>
          <a:p>
            <a:fld id="{83393D03-D739-414F-B15C-2D698D18CB01}" type="slidenum">
              <a:rPr lang="en-US" smtClean="0"/>
              <a:t>16</a:t>
            </a:fld>
            <a:endParaRPr lang="en-US"/>
          </a:p>
        </p:txBody>
      </p:sp>
    </p:spTree>
    <p:extLst>
      <p:ext uri="{BB962C8B-B14F-4D97-AF65-F5344CB8AC3E}">
        <p14:creationId xmlns:p14="http://schemas.microsoft.com/office/powerpoint/2010/main" val="950592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Explain the activity to participants (10 minute activity)</a:t>
            </a:r>
          </a:p>
        </p:txBody>
      </p:sp>
      <p:sp>
        <p:nvSpPr>
          <p:cNvPr id="4" name="Slide Number Placeholder 3"/>
          <p:cNvSpPr>
            <a:spLocks noGrp="1"/>
          </p:cNvSpPr>
          <p:nvPr>
            <p:ph type="sldNum" sz="quarter" idx="5"/>
          </p:nvPr>
        </p:nvSpPr>
        <p:spPr/>
        <p:txBody>
          <a:bodyPr/>
          <a:lstStyle/>
          <a:p>
            <a:fld id="{83393D03-D739-414F-B15C-2D698D18CB01}" type="slidenum">
              <a:rPr lang="en-US" smtClean="0"/>
              <a:t>17</a:t>
            </a:fld>
            <a:endParaRPr lang="en-US"/>
          </a:p>
        </p:txBody>
      </p:sp>
    </p:spTree>
    <p:extLst>
      <p:ext uri="{BB962C8B-B14F-4D97-AF65-F5344CB8AC3E}">
        <p14:creationId xmlns:p14="http://schemas.microsoft.com/office/powerpoint/2010/main" val="4039517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The last way to infuse reading into the homes of our students is through literacy events.</a:t>
            </a:r>
          </a:p>
        </p:txBody>
      </p:sp>
      <p:sp>
        <p:nvSpPr>
          <p:cNvPr id="4" name="Slide Number Placeholder 3"/>
          <p:cNvSpPr>
            <a:spLocks noGrp="1"/>
          </p:cNvSpPr>
          <p:nvPr>
            <p:ph type="sldNum" sz="quarter" idx="5"/>
          </p:nvPr>
        </p:nvSpPr>
        <p:spPr/>
        <p:txBody>
          <a:bodyPr/>
          <a:lstStyle/>
          <a:p>
            <a:fld id="{83393D03-D739-414F-B15C-2D698D18CB01}" type="slidenum">
              <a:rPr lang="en-US" smtClean="0"/>
              <a:t>18</a:t>
            </a:fld>
            <a:endParaRPr lang="en-US"/>
          </a:p>
        </p:txBody>
      </p:sp>
    </p:spTree>
    <p:extLst>
      <p:ext uri="{BB962C8B-B14F-4D97-AF65-F5344CB8AC3E}">
        <p14:creationId xmlns:p14="http://schemas.microsoft.com/office/powerpoint/2010/main" val="690978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These events can look different from district to district, school to school, grade level to grade level. I am going to share an example of a literacy event that I attended at Fair Oaks Elementary School in Cobb County. (DESCRIBE EVENT)</a:t>
            </a:r>
          </a:p>
        </p:txBody>
      </p:sp>
      <p:sp>
        <p:nvSpPr>
          <p:cNvPr id="4" name="Slide Number Placeholder 3"/>
          <p:cNvSpPr>
            <a:spLocks noGrp="1"/>
          </p:cNvSpPr>
          <p:nvPr>
            <p:ph type="sldNum" sz="quarter" idx="5"/>
          </p:nvPr>
        </p:nvSpPr>
        <p:spPr/>
        <p:txBody>
          <a:bodyPr/>
          <a:lstStyle/>
          <a:p>
            <a:fld id="{83393D03-D739-414F-B15C-2D698D18CB01}" type="slidenum">
              <a:rPr lang="en-US" smtClean="0"/>
              <a:t>19</a:t>
            </a:fld>
            <a:endParaRPr lang="en-US"/>
          </a:p>
        </p:txBody>
      </p:sp>
    </p:spTree>
    <p:extLst>
      <p:ext uri="{BB962C8B-B14F-4D97-AF65-F5344CB8AC3E}">
        <p14:creationId xmlns:p14="http://schemas.microsoft.com/office/powerpoint/2010/main" val="242612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a:t>
            </a:r>
          </a:p>
        </p:txBody>
      </p:sp>
      <p:sp>
        <p:nvSpPr>
          <p:cNvPr id="4" name="Slide Number Placeholder 3"/>
          <p:cNvSpPr>
            <a:spLocks noGrp="1"/>
          </p:cNvSpPr>
          <p:nvPr>
            <p:ph type="sldNum" sz="quarter" idx="5"/>
          </p:nvPr>
        </p:nvSpPr>
        <p:spPr/>
        <p:txBody>
          <a:bodyPr/>
          <a:lstStyle/>
          <a:p>
            <a:fld id="{83393D03-D739-414F-B15C-2D698D18CB01}" type="slidenum">
              <a:rPr lang="en-US" smtClean="0"/>
              <a:t>2</a:t>
            </a:fld>
            <a:endParaRPr lang="en-US"/>
          </a:p>
        </p:txBody>
      </p:sp>
    </p:spTree>
    <p:extLst>
      <p:ext uri="{BB962C8B-B14F-4D97-AF65-F5344CB8AC3E}">
        <p14:creationId xmlns:p14="http://schemas.microsoft.com/office/powerpoint/2010/main" val="954793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Why literacy events? Some sample family literacy event objectives could be (READ SLIDE). I am now going to pass it over to Tammie to discuss some ways to make sure you are supporting English learners and their families at home. </a:t>
            </a:r>
          </a:p>
        </p:txBody>
      </p:sp>
      <p:sp>
        <p:nvSpPr>
          <p:cNvPr id="4" name="Slide Number Placeholder 3"/>
          <p:cNvSpPr>
            <a:spLocks noGrp="1"/>
          </p:cNvSpPr>
          <p:nvPr>
            <p:ph type="sldNum" sz="quarter" idx="5"/>
          </p:nvPr>
        </p:nvSpPr>
        <p:spPr/>
        <p:txBody>
          <a:bodyPr/>
          <a:lstStyle/>
          <a:p>
            <a:fld id="{83393D03-D739-414F-B15C-2D698D18CB01}" type="slidenum">
              <a:rPr lang="en-US" smtClean="0"/>
              <a:t>20</a:t>
            </a:fld>
            <a:endParaRPr lang="en-US"/>
          </a:p>
        </p:txBody>
      </p:sp>
    </p:spTree>
    <p:extLst>
      <p:ext uri="{BB962C8B-B14F-4D97-AF65-F5344CB8AC3E}">
        <p14:creationId xmlns:p14="http://schemas.microsoft.com/office/powerpoint/2010/main" val="3377544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Tammie- How can you personal learning at home activities for English learners? I am going to quickly share a resource available to each of you for supporting young ELs at home. All of these resources and many more can be found on the REL website.  We will make the link available to you. </a:t>
            </a:r>
          </a:p>
        </p:txBody>
      </p:sp>
      <p:sp>
        <p:nvSpPr>
          <p:cNvPr id="4" name="Slide Number Placeholder 3"/>
          <p:cNvSpPr>
            <a:spLocks noGrp="1"/>
          </p:cNvSpPr>
          <p:nvPr>
            <p:ph type="sldNum" sz="quarter" idx="5"/>
          </p:nvPr>
        </p:nvSpPr>
        <p:spPr/>
        <p:txBody>
          <a:bodyPr/>
          <a:lstStyle/>
          <a:p>
            <a:fld id="{83393D03-D739-414F-B15C-2D698D18CB01}" type="slidenum">
              <a:rPr lang="en-US" smtClean="0"/>
              <a:t>21</a:t>
            </a:fld>
            <a:endParaRPr lang="en-US"/>
          </a:p>
        </p:txBody>
      </p:sp>
    </p:spTree>
    <p:extLst>
      <p:ext uri="{BB962C8B-B14F-4D97-AF65-F5344CB8AC3E}">
        <p14:creationId xmlns:p14="http://schemas.microsoft.com/office/powerpoint/2010/main" val="4010308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Tammie- In an effort to make learning together fun </a:t>
            </a:r>
            <a:r>
              <a:rPr lang="en-US"/>
              <a:t>REL has developed a </a:t>
            </a:r>
            <a:r>
              <a:rPr lang="en-US" i="1"/>
              <a:t>Family and Caregiver Activities </a:t>
            </a:r>
            <a:r>
              <a:rPr lang="en-US"/>
              <a:t>(they refer to them as FCAs) resource.</a:t>
            </a:r>
          </a:p>
          <a:p>
            <a:endParaRPr lang="en-US"/>
          </a:p>
          <a:p>
            <a:r>
              <a:rPr lang="en-US">
                <a:latin typeface="Arial" panose="020B0604020202020204" pitchFamily="34" charset="0"/>
                <a:cs typeface="Arial" panose="020B0604020202020204" pitchFamily="34" charset="0"/>
              </a:rPr>
              <a:t>These family and caregiver activities (FCAs) are designed to provide simple, fun activities families and caregivers can use with young English learner children at home to leverage cultural and linguistic assets and knowledge to strengthen language development in either the home language or English. The resources are based on the What Works Clearinghouse practice guide "Teaching Academic Content and Literacy to English Learners in Elementary and Middle School. These are available in multiple languages.</a:t>
            </a:r>
            <a:endParaRPr lang="en-US"/>
          </a:p>
        </p:txBody>
      </p:sp>
      <p:sp>
        <p:nvSpPr>
          <p:cNvPr id="4" name="Slide Number Placeholder 3"/>
          <p:cNvSpPr>
            <a:spLocks noGrp="1"/>
          </p:cNvSpPr>
          <p:nvPr>
            <p:ph type="sldNum" sz="quarter" idx="5"/>
          </p:nvPr>
        </p:nvSpPr>
        <p:spPr/>
        <p:txBody>
          <a:bodyPr/>
          <a:lstStyle/>
          <a:p>
            <a:fld id="{83393D03-D739-414F-B15C-2D698D18CB01}" type="slidenum">
              <a:rPr lang="en-US" smtClean="0"/>
              <a:t>22</a:t>
            </a:fld>
            <a:endParaRPr lang="en-US"/>
          </a:p>
        </p:txBody>
      </p:sp>
    </p:spTree>
    <p:extLst>
      <p:ext uri="{BB962C8B-B14F-4D97-AF65-F5344CB8AC3E}">
        <p14:creationId xmlns:p14="http://schemas.microsoft.com/office/powerpoint/2010/main" val="2261920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Tammie- </a:t>
            </a:r>
          </a:p>
        </p:txBody>
      </p:sp>
      <p:sp>
        <p:nvSpPr>
          <p:cNvPr id="4" name="Slide Number Placeholder 3"/>
          <p:cNvSpPr>
            <a:spLocks noGrp="1"/>
          </p:cNvSpPr>
          <p:nvPr>
            <p:ph type="sldNum" sz="quarter" idx="5"/>
          </p:nvPr>
        </p:nvSpPr>
        <p:spPr/>
        <p:txBody>
          <a:bodyPr/>
          <a:lstStyle/>
          <a:p>
            <a:fld id="{83393D03-D739-414F-B15C-2D698D18CB01}" type="slidenum">
              <a:rPr lang="en-US" smtClean="0"/>
              <a:t>23</a:t>
            </a:fld>
            <a:endParaRPr lang="en-US"/>
          </a:p>
        </p:txBody>
      </p:sp>
    </p:spTree>
    <p:extLst>
      <p:ext uri="{BB962C8B-B14F-4D97-AF65-F5344CB8AC3E}">
        <p14:creationId xmlns:p14="http://schemas.microsoft.com/office/powerpoint/2010/main" val="251844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Tammie- </a:t>
            </a:r>
          </a:p>
        </p:txBody>
      </p:sp>
      <p:sp>
        <p:nvSpPr>
          <p:cNvPr id="4" name="Slide Number Placeholder 3"/>
          <p:cNvSpPr>
            <a:spLocks noGrp="1"/>
          </p:cNvSpPr>
          <p:nvPr>
            <p:ph type="sldNum" sz="quarter" idx="5"/>
          </p:nvPr>
        </p:nvSpPr>
        <p:spPr/>
        <p:txBody>
          <a:bodyPr/>
          <a:lstStyle/>
          <a:p>
            <a:fld id="{83393D03-D739-414F-B15C-2D698D18CB01}" type="slidenum">
              <a:rPr lang="en-US" smtClean="0"/>
              <a:t>24</a:t>
            </a:fld>
            <a:endParaRPr lang="en-US"/>
          </a:p>
        </p:txBody>
      </p:sp>
    </p:spTree>
    <p:extLst>
      <p:ext uri="{BB962C8B-B14F-4D97-AF65-F5344CB8AC3E}">
        <p14:creationId xmlns:p14="http://schemas.microsoft.com/office/powerpoint/2010/main" val="2271799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Table Talk activity (3 MINUTES)</a:t>
            </a:r>
          </a:p>
        </p:txBody>
      </p:sp>
      <p:sp>
        <p:nvSpPr>
          <p:cNvPr id="4" name="Slide Number Placeholder 3"/>
          <p:cNvSpPr>
            <a:spLocks noGrp="1"/>
          </p:cNvSpPr>
          <p:nvPr>
            <p:ph type="sldNum" sz="quarter" idx="5"/>
          </p:nvPr>
        </p:nvSpPr>
        <p:spPr/>
        <p:txBody>
          <a:bodyPr/>
          <a:lstStyle/>
          <a:p>
            <a:fld id="{83393D03-D739-414F-B15C-2D698D18CB01}" type="slidenum">
              <a:rPr lang="en-US" smtClean="0"/>
              <a:t>25</a:t>
            </a:fld>
            <a:endParaRPr lang="en-US"/>
          </a:p>
        </p:txBody>
      </p:sp>
    </p:spTree>
    <p:extLst>
      <p:ext uri="{BB962C8B-B14F-4D97-AF65-F5344CB8AC3E}">
        <p14:creationId xmlns:p14="http://schemas.microsoft.com/office/powerpoint/2010/main" val="2478568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Explain activity (45 minutes)</a:t>
            </a:r>
          </a:p>
        </p:txBody>
      </p:sp>
      <p:sp>
        <p:nvSpPr>
          <p:cNvPr id="4" name="Slide Number Placeholder 3"/>
          <p:cNvSpPr>
            <a:spLocks noGrp="1"/>
          </p:cNvSpPr>
          <p:nvPr>
            <p:ph type="sldNum" sz="quarter" idx="5"/>
          </p:nvPr>
        </p:nvSpPr>
        <p:spPr/>
        <p:txBody>
          <a:bodyPr/>
          <a:lstStyle/>
          <a:p>
            <a:fld id="{83393D03-D739-414F-B15C-2D698D18CB01}" type="slidenum">
              <a:rPr lang="en-US" smtClean="0"/>
              <a:t>26</a:t>
            </a:fld>
            <a:endParaRPr lang="en-US"/>
          </a:p>
        </p:txBody>
      </p:sp>
    </p:spTree>
    <p:extLst>
      <p:ext uri="{BB962C8B-B14F-4D97-AF65-F5344CB8AC3E}">
        <p14:creationId xmlns:p14="http://schemas.microsoft.com/office/powerpoint/2010/main" val="33897827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a:t>
            </a:r>
          </a:p>
        </p:txBody>
      </p:sp>
      <p:sp>
        <p:nvSpPr>
          <p:cNvPr id="4" name="Slide Number Placeholder 3"/>
          <p:cNvSpPr>
            <a:spLocks noGrp="1"/>
          </p:cNvSpPr>
          <p:nvPr>
            <p:ph type="sldNum" sz="quarter" idx="5"/>
          </p:nvPr>
        </p:nvSpPr>
        <p:spPr/>
        <p:txBody>
          <a:bodyPr/>
          <a:lstStyle/>
          <a:p>
            <a:fld id="{83393D03-D739-414F-B15C-2D698D18CB01}" type="slidenum">
              <a:rPr lang="en-US" smtClean="0"/>
              <a:t>27</a:t>
            </a:fld>
            <a:endParaRPr lang="en-US"/>
          </a:p>
        </p:txBody>
      </p:sp>
    </p:spTree>
    <p:extLst>
      <p:ext uri="{BB962C8B-B14F-4D97-AF65-F5344CB8AC3E}">
        <p14:creationId xmlns:p14="http://schemas.microsoft.com/office/powerpoint/2010/main" val="20191983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Tammie- Educator resources are available to support teachers and parent coordinators make the most of these activities. REL has provided an Educator’s Guide, an Introductory Webinar, and a Video collection of the activities in action. </a:t>
            </a:r>
          </a:p>
        </p:txBody>
      </p:sp>
      <p:sp>
        <p:nvSpPr>
          <p:cNvPr id="4" name="Slide Number Placeholder 3"/>
          <p:cNvSpPr>
            <a:spLocks noGrp="1"/>
          </p:cNvSpPr>
          <p:nvPr>
            <p:ph type="sldNum" sz="quarter" idx="5"/>
          </p:nvPr>
        </p:nvSpPr>
        <p:spPr/>
        <p:txBody>
          <a:bodyPr/>
          <a:lstStyle/>
          <a:p>
            <a:fld id="{83393D03-D739-414F-B15C-2D698D18CB01}" type="slidenum">
              <a:rPr lang="en-US" smtClean="0"/>
              <a:t>28</a:t>
            </a:fld>
            <a:endParaRPr lang="en-US"/>
          </a:p>
        </p:txBody>
      </p:sp>
    </p:spTree>
    <p:extLst>
      <p:ext uri="{BB962C8B-B14F-4D97-AF65-F5344CB8AC3E}">
        <p14:creationId xmlns:p14="http://schemas.microsoft.com/office/powerpoint/2010/main" val="1627834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Tammie- </a:t>
            </a:r>
          </a:p>
        </p:txBody>
      </p:sp>
      <p:sp>
        <p:nvSpPr>
          <p:cNvPr id="4" name="Slide Number Placeholder 3"/>
          <p:cNvSpPr>
            <a:spLocks noGrp="1"/>
          </p:cNvSpPr>
          <p:nvPr>
            <p:ph type="sldNum" sz="quarter" idx="5"/>
          </p:nvPr>
        </p:nvSpPr>
        <p:spPr/>
        <p:txBody>
          <a:bodyPr/>
          <a:lstStyle/>
          <a:p>
            <a:fld id="{83393D03-D739-414F-B15C-2D698D18CB01}" type="slidenum">
              <a:rPr lang="en-US" smtClean="0"/>
              <a:t>29</a:t>
            </a:fld>
            <a:endParaRPr lang="en-US"/>
          </a:p>
        </p:txBody>
      </p:sp>
    </p:spTree>
    <p:extLst>
      <p:ext uri="{BB962C8B-B14F-4D97-AF65-F5344CB8AC3E}">
        <p14:creationId xmlns:p14="http://schemas.microsoft.com/office/powerpoint/2010/main" val="711876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a:t>
            </a:r>
          </a:p>
          <a:p>
            <a:r>
              <a:rPr lang="en-US"/>
              <a:t>Before we get started, I would like to know who is in the room today. Today’s learning targets are (READ SLIDE) Great idea stations—chart paper</a:t>
            </a:r>
          </a:p>
        </p:txBody>
      </p:sp>
      <p:sp>
        <p:nvSpPr>
          <p:cNvPr id="4" name="Slide Number Placeholder 3"/>
          <p:cNvSpPr>
            <a:spLocks noGrp="1"/>
          </p:cNvSpPr>
          <p:nvPr>
            <p:ph type="sldNum" sz="quarter" idx="5"/>
          </p:nvPr>
        </p:nvSpPr>
        <p:spPr/>
        <p:txBody>
          <a:bodyPr/>
          <a:lstStyle/>
          <a:p>
            <a:fld id="{83393D03-D739-414F-B15C-2D698D18CB01}" type="slidenum">
              <a:rPr lang="en-US" smtClean="0"/>
              <a:t>3</a:t>
            </a:fld>
            <a:endParaRPr lang="en-US"/>
          </a:p>
        </p:txBody>
      </p:sp>
    </p:spTree>
    <p:extLst>
      <p:ext uri="{BB962C8B-B14F-4D97-AF65-F5344CB8AC3E}">
        <p14:creationId xmlns:p14="http://schemas.microsoft.com/office/powerpoint/2010/main" val="3570209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Sunita- (read screen) Not only that, if you have not taught reading, it will build your capacity as you help promote literacy in the home. </a:t>
            </a:r>
          </a:p>
        </p:txBody>
      </p:sp>
      <p:sp>
        <p:nvSpPr>
          <p:cNvPr id="4" name="Slide Number Placeholder 3"/>
          <p:cNvSpPr>
            <a:spLocks noGrp="1"/>
          </p:cNvSpPr>
          <p:nvPr>
            <p:ph type="sldNum" sz="quarter" idx="5"/>
          </p:nvPr>
        </p:nvSpPr>
        <p:spPr/>
        <p:txBody>
          <a:bodyPr/>
          <a:lstStyle/>
          <a:p>
            <a:fld id="{83393D03-D739-414F-B15C-2D698D18CB01}" type="slidenum">
              <a:rPr lang="en-US" smtClean="0"/>
              <a:t>30</a:t>
            </a:fld>
            <a:endParaRPr lang="en-US"/>
          </a:p>
        </p:txBody>
      </p:sp>
    </p:spTree>
    <p:extLst>
      <p:ext uri="{BB962C8B-B14F-4D97-AF65-F5344CB8AC3E}">
        <p14:creationId xmlns:p14="http://schemas.microsoft.com/office/powerpoint/2010/main" val="1119973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Sunita- This is the resource I mentioned earlier and is a resource definitely worth exploring. </a:t>
            </a:r>
          </a:p>
        </p:txBody>
      </p:sp>
      <p:sp>
        <p:nvSpPr>
          <p:cNvPr id="4" name="Slide Number Placeholder 3"/>
          <p:cNvSpPr>
            <a:spLocks noGrp="1"/>
          </p:cNvSpPr>
          <p:nvPr>
            <p:ph type="sldNum" sz="quarter" idx="5"/>
          </p:nvPr>
        </p:nvSpPr>
        <p:spPr/>
        <p:txBody>
          <a:bodyPr/>
          <a:lstStyle/>
          <a:p>
            <a:fld id="{83393D03-D739-414F-B15C-2D698D18CB01}" type="slidenum">
              <a:rPr lang="en-US" smtClean="0"/>
              <a:t>31</a:t>
            </a:fld>
            <a:endParaRPr lang="en-US"/>
          </a:p>
        </p:txBody>
      </p:sp>
    </p:spTree>
    <p:extLst>
      <p:ext uri="{BB962C8B-B14F-4D97-AF65-F5344CB8AC3E}">
        <p14:creationId xmlns:p14="http://schemas.microsoft.com/office/powerpoint/2010/main" val="40878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Sunita- Lastly, we have A Parent Guide. This guide gives practical and simple tips for parents to support reading at home. For example, </a:t>
            </a:r>
          </a:p>
          <a:p>
            <a:endParaRPr lang="en-US"/>
          </a:p>
          <a:p>
            <a:r>
              <a:rPr lang="en-US"/>
              <a:t>● Rereading familiar books. Children need practice in reading comfortably and with expression using books they know. </a:t>
            </a:r>
          </a:p>
          <a:p>
            <a:r>
              <a:rPr lang="en-US"/>
              <a:t>● Building reading comprehension. Talk with your child about what she is reading. Ask about new words. Talk about what happened in a story. Ask about the characters, places , and events that took place. Ask what new information she has learned from the book. Encourage her to read on her own.</a:t>
            </a:r>
          </a:p>
          <a:p>
            <a:endParaRPr lang="en-US"/>
          </a:p>
          <a:p>
            <a:r>
              <a:rPr lang="en-US"/>
              <a:t>NOTE: If time allows, have participants explore the different resources. </a:t>
            </a:r>
          </a:p>
        </p:txBody>
      </p:sp>
      <p:sp>
        <p:nvSpPr>
          <p:cNvPr id="4" name="Slide Number Placeholder 3"/>
          <p:cNvSpPr>
            <a:spLocks noGrp="1"/>
          </p:cNvSpPr>
          <p:nvPr>
            <p:ph type="sldNum" sz="quarter" idx="5"/>
          </p:nvPr>
        </p:nvSpPr>
        <p:spPr/>
        <p:txBody>
          <a:bodyPr/>
          <a:lstStyle/>
          <a:p>
            <a:fld id="{83393D03-D739-414F-B15C-2D698D18CB01}" type="slidenum">
              <a:rPr lang="en-US" smtClean="0"/>
              <a:t>32</a:t>
            </a:fld>
            <a:endParaRPr lang="en-US"/>
          </a:p>
        </p:txBody>
      </p:sp>
    </p:spTree>
    <p:extLst>
      <p:ext uri="{BB962C8B-B14F-4D97-AF65-F5344CB8AC3E}">
        <p14:creationId xmlns:p14="http://schemas.microsoft.com/office/powerpoint/2010/main" val="1585481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Sunita </a:t>
            </a:r>
          </a:p>
        </p:txBody>
      </p:sp>
      <p:sp>
        <p:nvSpPr>
          <p:cNvPr id="4" name="Slide Number Placeholder 3"/>
          <p:cNvSpPr>
            <a:spLocks noGrp="1"/>
          </p:cNvSpPr>
          <p:nvPr>
            <p:ph type="sldNum" sz="quarter" idx="5"/>
          </p:nvPr>
        </p:nvSpPr>
        <p:spPr/>
        <p:txBody>
          <a:bodyPr/>
          <a:lstStyle/>
          <a:p>
            <a:fld id="{83393D03-D739-414F-B15C-2D698D18CB01}" type="slidenum">
              <a:rPr lang="en-US" smtClean="0"/>
              <a:t>33</a:t>
            </a:fld>
            <a:endParaRPr lang="en-US"/>
          </a:p>
        </p:txBody>
      </p:sp>
    </p:spTree>
    <p:extLst>
      <p:ext uri="{BB962C8B-B14F-4D97-AF65-F5344CB8AC3E}">
        <p14:creationId xmlns:p14="http://schemas.microsoft.com/office/powerpoint/2010/main" val="2753615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393D03-D739-414F-B15C-2D698D18CB01}" type="slidenum">
              <a:rPr lang="en-US" smtClean="0"/>
              <a:t>34</a:t>
            </a:fld>
            <a:endParaRPr lang="en-US"/>
          </a:p>
        </p:txBody>
      </p:sp>
    </p:spTree>
    <p:extLst>
      <p:ext uri="{BB962C8B-B14F-4D97-AF65-F5344CB8AC3E}">
        <p14:creationId xmlns:p14="http://schemas.microsoft.com/office/powerpoint/2010/main" val="3438179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Here on the screen you will see Georgia Department of Education’s Systems of Continuous Improvement. Today we will be focusing on the highlighted section of Family and Community Engagement. This area is a (READ BLACK BOX).      </a:t>
            </a:r>
          </a:p>
        </p:txBody>
      </p:sp>
      <p:sp>
        <p:nvSpPr>
          <p:cNvPr id="4" name="Slide Number Placeholder 3"/>
          <p:cNvSpPr>
            <a:spLocks noGrp="1"/>
          </p:cNvSpPr>
          <p:nvPr>
            <p:ph type="sldNum" sz="quarter" idx="5"/>
          </p:nvPr>
        </p:nvSpPr>
        <p:spPr/>
        <p:txBody>
          <a:bodyPr/>
          <a:lstStyle/>
          <a:p>
            <a:fld id="{83393D03-D739-414F-B15C-2D698D18CB01}" type="slidenum">
              <a:rPr lang="en-US" smtClean="0"/>
              <a:t>4</a:t>
            </a:fld>
            <a:endParaRPr lang="en-US"/>
          </a:p>
        </p:txBody>
      </p:sp>
    </p:spTree>
    <p:extLst>
      <p:ext uri="{BB962C8B-B14F-4D97-AF65-F5344CB8AC3E}">
        <p14:creationId xmlns:p14="http://schemas.microsoft.com/office/powerpoint/2010/main" val="392945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28289-4D8B-96F0-2E2A-5D73402EB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2823C-5AD5-FEA0-038C-BCA36D83A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9F61D-66F8-7362-D0EB-FDC65C6272DC}"/>
              </a:ext>
            </a:extLst>
          </p:cNvPr>
          <p:cNvSpPr>
            <a:spLocks noGrp="1"/>
          </p:cNvSpPr>
          <p:nvPr>
            <p:ph type="body" idx="1"/>
          </p:nvPr>
        </p:nvSpPr>
        <p:spPr/>
        <p:txBody>
          <a:bodyPr/>
          <a:lstStyle/>
          <a:p>
            <a:r>
              <a:rPr lang="en-US" sz="1400"/>
              <a:t>Mandi- Raise your hand if you have ever heard of the Reading Rope? </a:t>
            </a:r>
            <a:r>
              <a:rPr lang="en-US" sz="2000">
                <a:solidFill>
                  <a:srgbClr val="202124"/>
                </a:solidFill>
                <a:highlight>
                  <a:srgbClr val="FFFFFF"/>
                </a:highlight>
                <a:latin typeface="Google Sans"/>
              </a:rPr>
              <a:t>Scarborough's Rope captures the complexity of learning to read. Scarborough's Reading Rope is </a:t>
            </a:r>
            <a:r>
              <a:rPr lang="en-US" sz="2000">
                <a:solidFill>
                  <a:srgbClr val="040C28"/>
                </a:solidFill>
                <a:latin typeface="Google Sans"/>
              </a:rPr>
              <a:t>made up of lower and upper strands</a:t>
            </a:r>
            <a:r>
              <a:rPr lang="en-US" sz="2000">
                <a:solidFill>
                  <a:srgbClr val="202124"/>
                </a:solidFill>
                <a:highlight>
                  <a:srgbClr val="FFFFFF"/>
                </a:highlight>
                <a:latin typeface="Google Sans"/>
              </a:rPr>
              <a:t>. When all these component parts intertwine it results in skilled and accurate, fluent reading with strong comprehension.</a:t>
            </a:r>
            <a:endParaRPr lang="en-US" sz="1400">
              <a:latin typeface="Calibri" panose="020F0502020204030204" pitchFamily="34" charset="0"/>
              <a:ea typeface="Calibri" panose="020F0502020204030204" pitchFamily="34" charset="0"/>
            </a:endParaRPr>
          </a:p>
          <a:p>
            <a:endParaRPr lang="en-US" sz="1400"/>
          </a:p>
        </p:txBody>
      </p:sp>
      <p:sp>
        <p:nvSpPr>
          <p:cNvPr id="4" name="Slide Number Placeholder 3">
            <a:extLst>
              <a:ext uri="{FF2B5EF4-FFF2-40B4-BE49-F238E27FC236}">
                <a16:creationId xmlns:a16="http://schemas.microsoft.com/office/drawing/2014/main" id="{FC28B86A-F303-6752-8895-15F5419BC155}"/>
              </a:ext>
            </a:extLst>
          </p:cNvPr>
          <p:cNvSpPr>
            <a:spLocks noGrp="1"/>
          </p:cNvSpPr>
          <p:nvPr>
            <p:ph type="sldNum" sz="quarter" idx="5"/>
          </p:nvPr>
        </p:nvSpPr>
        <p:spPr/>
        <p:txBody>
          <a:bodyPr/>
          <a:lstStyle/>
          <a:p>
            <a:fld id="{51AC52E3-1D11-42CE-89DD-EA0980D3181C}" type="slidenum">
              <a:rPr lang="en-US" smtClean="0"/>
              <a:t>5</a:t>
            </a:fld>
            <a:endParaRPr lang="en-US"/>
          </a:p>
        </p:txBody>
      </p:sp>
    </p:spTree>
    <p:extLst>
      <p:ext uri="{BB962C8B-B14F-4D97-AF65-F5344CB8AC3E}">
        <p14:creationId xmlns:p14="http://schemas.microsoft.com/office/powerpoint/2010/main" val="58472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(SHOW VIDEO- 4 minutes 38 seconds)</a:t>
            </a:r>
          </a:p>
        </p:txBody>
      </p:sp>
      <p:sp>
        <p:nvSpPr>
          <p:cNvPr id="4" name="Slide Number Placeholder 3"/>
          <p:cNvSpPr>
            <a:spLocks noGrp="1"/>
          </p:cNvSpPr>
          <p:nvPr>
            <p:ph type="sldNum" sz="quarter" idx="5"/>
          </p:nvPr>
        </p:nvSpPr>
        <p:spPr/>
        <p:txBody>
          <a:bodyPr/>
          <a:lstStyle/>
          <a:p>
            <a:fld id="{83393D03-D739-414F-B15C-2D698D18CB01}" type="slidenum">
              <a:rPr lang="en-US" smtClean="0"/>
              <a:t>6</a:t>
            </a:fld>
            <a:endParaRPr lang="en-US"/>
          </a:p>
        </p:txBody>
      </p:sp>
    </p:spTree>
    <p:extLst>
      <p:ext uri="{BB962C8B-B14F-4D97-AF65-F5344CB8AC3E}">
        <p14:creationId xmlns:p14="http://schemas.microsoft.com/office/powerpoint/2010/main" val="979092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READ SLIDE (3 minute discussion)</a:t>
            </a:r>
          </a:p>
        </p:txBody>
      </p:sp>
      <p:sp>
        <p:nvSpPr>
          <p:cNvPr id="4" name="Slide Number Placeholder 3"/>
          <p:cNvSpPr>
            <a:spLocks noGrp="1"/>
          </p:cNvSpPr>
          <p:nvPr>
            <p:ph type="sldNum" sz="quarter" idx="5"/>
          </p:nvPr>
        </p:nvSpPr>
        <p:spPr/>
        <p:txBody>
          <a:bodyPr/>
          <a:lstStyle/>
          <a:p>
            <a:fld id="{83393D03-D739-414F-B15C-2D698D18CB01}" type="slidenum">
              <a:rPr lang="en-US" smtClean="0"/>
              <a:t>7</a:t>
            </a:fld>
            <a:endParaRPr lang="en-US"/>
          </a:p>
        </p:txBody>
      </p:sp>
    </p:spTree>
    <p:extLst>
      <p:ext uri="{BB962C8B-B14F-4D97-AF65-F5344CB8AC3E}">
        <p14:creationId xmlns:p14="http://schemas.microsoft.com/office/powerpoint/2010/main" val="172760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Mandi- Today we are going to talk about ways that we can build the capacity of our parents and assist with infusing reading in our students’ homes. We are going to discuss three ways to get our families reading together; communications, book challenges, and literacy events. I am going to pass it over to Sunita to discuss communications. </a:t>
            </a:r>
          </a:p>
        </p:txBody>
      </p:sp>
      <p:sp>
        <p:nvSpPr>
          <p:cNvPr id="4" name="Slide Number Placeholder 3"/>
          <p:cNvSpPr>
            <a:spLocks noGrp="1"/>
          </p:cNvSpPr>
          <p:nvPr>
            <p:ph type="sldNum" sz="quarter" idx="5"/>
          </p:nvPr>
        </p:nvSpPr>
        <p:spPr/>
        <p:txBody>
          <a:bodyPr/>
          <a:lstStyle/>
          <a:p>
            <a:fld id="{83393D03-D739-414F-B15C-2D698D18CB01}" type="slidenum">
              <a:rPr lang="en-US" smtClean="0"/>
              <a:t>8</a:t>
            </a:fld>
            <a:endParaRPr lang="en-US"/>
          </a:p>
        </p:txBody>
      </p:sp>
    </p:spTree>
    <p:extLst>
      <p:ext uri="{BB962C8B-B14F-4D97-AF65-F5344CB8AC3E}">
        <p14:creationId xmlns:p14="http://schemas.microsoft.com/office/powerpoint/2010/main" val="2246474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Sunita- Next, we are going to talk about Communications</a:t>
            </a:r>
          </a:p>
        </p:txBody>
      </p:sp>
      <p:sp>
        <p:nvSpPr>
          <p:cNvPr id="4" name="Slide Number Placeholder 3"/>
          <p:cNvSpPr>
            <a:spLocks noGrp="1"/>
          </p:cNvSpPr>
          <p:nvPr>
            <p:ph type="sldNum" sz="quarter" idx="5"/>
          </p:nvPr>
        </p:nvSpPr>
        <p:spPr/>
        <p:txBody>
          <a:bodyPr/>
          <a:lstStyle/>
          <a:p>
            <a:fld id="{83393D03-D739-414F-B15C-2D698D18CB01}" type="slidenum">
              <a:rPr lang="en-US" smtClean="0"/>
              <a:t>9</a:t>
            </a:fld>
            <a:endParaRPr lang="en-US"/>
          </a:p>
        </p:txBody>
      </p:sp>
    </p:spTree>
    <p:extLst>
      <p:ext uri="{BB962C8B-B14F-4D97-AF65-F5344CB8AC3E}">
        <p14:creationId xmlns:p14="http://schemas.microsoft.com/office/powerpoint/2010/main" val="38780121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lain">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CD33D8D-2AE0-1242-AE06-6B40B1F6442E}"/>
              </a:ext>
            </a:extLst>
          </p:cNvPr>
          <p:cNvPicPr>
            <a:picLocks noChangeAspect="1"/>
          </p:cNvPicPr>
          <p:nvPr userDrawn="1"/>
        </p:nvPicPr>
        <p:blipFill rotWithShape="1">
          <a:blip r:embed="rId2"/>
          <a:srcRect r="4456"/>
          <a:stretch/>
        </p:blipFill>
        <p:spPr>
          <a:xfrm>
            <a:off x="1" y="0"/>
            <a:ext cx="667638" cy="6858000"/>
          </a:xfrm>
          <a:prstGeom prst="rect">
            <a:avLst/>
          </a:prstGeom>
        </p:spPr>
      </p:pic>
      <p:sp>
        <p:nvSpPr>
          <p:cNvPr id="2" name="Title 1">
            <a:extLst>
              <a:ext uri="{FF2B5EF4-FFF2-40B4-BE49-F238E27FC236}">
                <a16:creationId xmlns:a16="http://schemas.microsoft.com/office/drawing/2014/main" id="{FB179657-2069-F447-8141-E4DFD444FEEE}"/>
              </a:ext>
            </a:extLst>
          </p:cNvPr>
          <p:cNvSpPr>
            <a:spLocks noGrp="1"/>
          </p:cNvSpPr>
          <p:nvPr>
            <p:ph type="ctrTitle"/>
          </p:nvPr>
        </p:nvSpPr>
        <p:spPr>
          <a:xfrm>
            <a:off x="1285103" y="308919"/>
            <a:ext cx="10109771" cy="3139259"/>
          </a:xfrm>
        </p:spPr>
        <p:txBody>
          <a:bodyPr anchor="b" anchorCtr="0"/>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39591D-FD30-DA4A-9960-35B7116A8B55}"/>
              </a:ext>
            </a:extLst>
          </p:cNvPr>
          <p:cNvSpPr>
            <a:spLocks noGrp="1"/>
          </p:cNvSpPr>
          <p:nvPr>
            <p:ph type="subTitle" idx="1" hasCustomPrompt="1"/>
          </p:nvPr>
        </p:nvSpPr>
        <p:spPr>
          <a:xfrm>
            <a:off x="1285103" y="3602037"/>
            <a:ext cx="10109771"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br>
              <a:rPr lang="en-US"/>
            </a:br>
            <a:r>
              <a:rPr lang="en-US"/>
              <a:t>Include current date here</a:t>
            </a:r>
          </a:p>
        </p:txBody>
      </p:sp>
      <p:grpSp>
        <p:nvGrpSpPr>
          <p:cNvPr id="7" name="Group 6">
            <a:extLst>
              <a:ext uri="{FF2B5EF4-FFF2-40B4-BE49-F238E27FC236}">
                <a16:creationId xmlns:a16="http://schemas.microsoft.com/office/drawing/2014/main" id="{918CBC52-6530-314A-A122-86F461DE64DC}"/>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5ABA626F-0360-B049-B513-BD8E2BBBBEBB}"/>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49F8A3-6F6B-6D46-B9A4-E1C19702D98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0F61DC3-9D1B-714F-B210-BCA30A4217AB}"/>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6E58E05-B6C9-3A4C-82A6-5FA3E744B351}"/>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72D61F54-3B12-194D-873E-CCB90FFCC8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B76A559-EDFE-2C40-8470-D8C650891B7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7372149-325C-9345-88B6-7B5DFBFFDBFB}"/>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388301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Middle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3" name="Picture 2" descr="A picture containing text&#10;&#10;Description automatically generated">
            <a:extLst>
              <a:ext uri="{FF2B5EF4-FFF2-40B4-BE49-F238E27FC236}">
                <a16:creationId xmlns:a16="http://schemas.microsoft.com/office/drawing/2014/main" id="{FD36227E-182E-2670-12E4-8E8898F9ED3A}"/>
              </a:ext>
            </a:extLst>
          </p:cNvPr>
          <p:cNvPicPr>
            <a:picLocks noChangeAspect="1"/>
          </p:cNvPicPr>
          <p:nvPr userDrawn="1"/>
        </p:nvPicPr>
        <p:blipFill>
          <a:blip r:embed="rId3"/>
          <a:stretch>
            <a:fillRect/>
          </a:stretch>
        </p:blipFill>
        <p:spPr>
          <a:xfrm>
            <a:off x="218363" y="980435"/>
            <a:ext cx="2895578" cy="5506862"/>
          </a:xfrm>
          <a:prstGeom prst="rect">
            <a:avLst/>
          </a:prstGeom>
        </p:spPr>
      </p:pic>
    </p:spTree>
    <p:extLst>
      <p:ext uri="{BB962C8B-B14F-4D97-AF65-F5344CB8AC3E}">
        <p14:creationId xmlns:p14="http://schemas.microsoft.com/office/powerpoint/2010/main" val="1602814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Middle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descr="A picture containing text&#10;&#10;Description automatically generated">
            <a:extLst>
              <a:ext uri="{FF2B5EF4-FFF2-40B4-BE49-F238E27FC236}">
                <a16:creationId xmlns:a16="http://schemas.microsoft.com/office/drawing/2014/main" id="{D2F50904-0D63-38A5-9E5F-3EFB24087B3D}"/>
              </a:ext>
            </a:extLst>
          </p:cNvPr>
          <p:cNvPicPr>
            <a:picLocks noChangeAspect="1"/>
          </p:cNvPicPr>
          <p:nvPr userDrawn="1"/>
        </p:nvPicPr>
        <p:blipFill>
          <a:blip r:embed="rId3"/>
          <a:stretch>
            <a:fillRect/>
          </a:stretch>
        </p:blipFill>
        <p:spPr>
          <a:xfrm>
            <a:off x="309007" y="907530"/>
            <a:ext cx="2179653" cy="5532966"/>
          </a:xfrm>
          <a:prstGeom prst="rect">
            <a:avLst/>
          </a:prstGeom>
        </p:spPr>
      </p:pic>
    </p:spTree>
    <p:extLst>
      <p:ext uri="{BB962C8B-B14F-4D97-AF65-F5344CB8AC3E}">
        <p14:creationId xmlns:p14="http://schemas.microsoft.com/office/powerpoint/2010/main" val="3696921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High #1">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6" name="Picture 5">
            <a:extLst>
              <a:ext uri="{FF2B5EF4-FFF2-40B4-BE49-F238E27FC236}">
                <a16:creationId xmlns:a16="http://schemas.microsoft.com/office/drawing/2014/main" id="{6C0A453F-6500-75C0-56B0-B337C3E6C01C}"/>
              </a:ext>
            </a:extLst>
          </p:cNvPr>
          <p:cNvPicPr>
            <a:picLocks noChangeAspect="1"/>
          </p:cNvPicPr>
          <p:nvPr userDrawn="1"/>
        </p:nvPicPr>
        <p:blipFill rotWithShape="1">
          <a:blip r:embed="rId3"/>
          <a:srcRect b="3796"/>
          <a:stretch/>
        </p:blipFill>
        <p:spPr>
          <a:xfrm>
            <a:off x="216524" y="504599"/>
            <a:ext cx="2725969" cy="5808981"/>
          </a:xfrm>
          <a:prstGeom prst="rect">
            <a:avLst/>
          </a:prstGeom>
        </p:spPr>
      </p:pic>
    </p:spTree>
    <p:extLst>
      <p:ext uri="{BB962C8B-B14F-4D97-AF65-F5344CB8AC3E}">
        <p14:creationId xmlns:p14="http://schemas.microsoft.com/office/powerpoint/2010/main" val="2320377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High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pic>
        <p:nvPicPr>
          <p:cNvPr id="8" name="Picture 7" descr="A picture containing text, vector graphics&#10;&#10;Description automatically generated">
            <a:extLst>
              <a:ext uri="{FF2B5EF4-FFF2-40B4-BE49-F238E27FC236}">
                <a16:creationId xmlns:a16="http://schemas.microsoft.com/office/drawing/2014/main" id="{D41AB71C-EF26-AB40-B6A5-1A01E518095F}"/>
              </a:ext>
            </a:extLst>
          </p:cNvPr>
          <p:cNvPicPr>
            <a:picLocks noChangeAspect="1"/>
          </p:cNvPicPr>
          <p:nvPr userDrawn="1"/>
        </p:nvPicPr>
        <p:blipFill rotWithShape="1">
          <a:blip r:embed="rId3"/>
          <a:srcRect b="3733"/>
          <a:stretch/>
        </p:blipFill>
        <p:spPr>
          <a:xfrm>
            <a:off x="101600" y="599440"/>
            <a:ext cx="2874458" cy="5714140"/>
          </a:xfrm>
          <a:prstGeom prst="rect">
            <a:avLst/>
          </a:prstGeom>
        </p:spPr>
      </p:pic>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2976255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Disabilities #1">
    <p:spTree>
      <p:nvGrpSpPr>
        <p:cNvPr id="1" name=""/>
        <p:cNvGrpSpPr/>
        <p:nvPr/>
      </p:nvGrpSpPr>
      <p:grpSpPr>
        <a:xfrm>
          <a:off x="0" y="0"/>
          <a:ext cx="0" cy="0"/>
          <a:chOff x="0" y="0"/>
          <a:chExt cx="0" cy="0"/>
        </a:xfrm>
      </p:grpSpPr>
      <p:pic>
        <p:nvPicPr>
          <p:cNvPr id="14" name="Picture 13" descr="A picture containing umbrella, hat&#10;&#10;Description automatically generated">
            <a:extLst>
              <a:ext uri="{FF2B5EF4-FFF2-40B4-BE49-F238E27FC236}">
                <a16:creationId xmlns:a16="http://schemas.microsoft.com/office/drawing/2014/main" id="{5FD7F6A4-D639-1D44-AFE9-CC0FCEC403D5}"/>
              </a:ext>
            </a:extLst>
          </p:cNvPr>
          <p:cNvPicPr>
            <a:picLocks noChangeAspect="1"/>
          </p:cNvPicPr>
          <p:nvPr userDrawn="1"/>
        </p:nvPicPr>
        <p:blipFill rotWithShape="1">
          <a:blip r:embed="rId2"/>
          <a:srcRect l="11539"/>
          <a:stretch/>
        </p:blipFill>
        <p:spPr>
          <a:xfrm>
            <a:off x="0" y="1135338"/>
            <a:ext cx="4184374" cy="5193186"/>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3995530" y="665047"/>
            <a:ext cx="7443800"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3995529" y="2841946"/>
            <a:ext cx="7443801"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4290630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Disabilities #2">
    <p:spTree>
      <p:nvGrpSpPr>
        <p:cNvPr id="1" name=""/>
        <p:cNvGrpSpPr/>
        <p:nvPr/>
      </p:nvGrpSpPr>
      <p:grpSpPr>
        <a:xfrm>
          <a:off x="0" y="0"/>
          <a:ext cx="0" cy="0"/>
          <a:chOff x="0" y="0"/>
          <a:chExt cx="0" cy="0"/>
        </a:xfrm>
      </p:grpSpPr>
      <p:pic>
        <p:nvPicPr>
          <p:cNvPr id="14" name="Picture 13" descr="A picture containing umbrella, helmet, hat&#10;&#10;Description automatically generated">
            <a:extLst>
              <a:ext uri="{FF2B5EF4-FFF2-40B4-BE49-F238E27FC236}">
                <a16:creationId xmlns:a16="http://schemas.microsoft.com/office/drawing/2014/main" id="{89D7C78A-6854-A849-A801-294A1C0AE861}"/>
              </a:ext>
            </a:extLst>
          </p:cNvPr>
          <p:cNvPicPr>
            <a:picLocks noChangeAspect="1"/>
          </p:cNvPicPr>
          <p:nvPr userDrawn="1"/>
        </p:nvPicPr>
        <p:blipFill rotWithShape="1">
          <a:blip r:embed="rId2"/>
          <a:srcRect r="3857"/>
          <a:stretch/>
        </p:blipFill>
        <p:spPr>
          <a:xfrm>
            <a:off x="7790996" y="1068288"/>
            <a:ext cx="4401004" cy="5249055"/>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892165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Disabilities #3">
    <p:spTree>
      <p:nvGrpSpPr>
        <p:cNvPr id="1" name=""/>
        <p:cNvGrpSpPr/>
        <p:nvPr/>
      </p:nvGrpSpPr>
      <p:grpSpPr>
        <a:xfrm>
          <a:off x="0" y="0"/>
          <a:ext cx="0" cy="0"/>
          <a:chOff x="0" y="0"/>
          <a:chExt cx="0" cy="0"/>
        </a:xfrm>
      </p:grpSpPr>
      <p:pic>
        <p:nvPicPr>
          <p:cNvPr id="16" name="Picture 15" descr="A picture containing umbrella&#10;&#10;Description automatically generated">
            <a:extLst>
              <a:ext uri="{FF2B5EF4-FFF2-40B4-BE49-F238E27FC236}">
                <a16:creationId xmlns:a16="http://schemas.microsoft.com/office/drawing/2014/main" id="{9B7BB8DA-5F63-A042-B256-EB375975B9BD}"/>
              </a:ext>
            </a:extLst>
          </p:cNvPr>
          <p:cNvPicPr>
            <a:picLocks noChangeAspect="1"/>
          </p:cNvPicPr>
          <p:nvPr userDrawn="1"/>
        </p:nvPicPr>
        <p:blipFill>
          <a:blip r:embed="rId2"/>
          <a:stretch>
            <a:fillRect/>
          </a:stretch>
        </p:blipFill>
        <p:spPr>
          <a:xfrm>
            <a:off x="7855482" y="979995"/>
            <a:ext cx="4158908" cy="5348527"/>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77404"/>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1330432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Disabilities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1047919" y="3634136"/>
            <a:ext cx="10096161" cy="1318041"/>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1047920" y="5035704"/>
            <a:ext cx="10096160" cy="998101"/>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descr="A picture containing umbrella&#10;&#10;Description automatically generated">
            <a:extLst>
              <a:ext uri="{FF2B5EF4-FFF2-40B4-BE49-F238E27FC236}">
                <a16:creationId xmlns:a16="http://schemas.microsoft.com/office/drawing/2014/main" id="{35025F92-6F17-8C4F-811D-EC87709161F9}"/>
              </a:ext>
            </a:extLst>
          </p:cNvPr>
          <p:cNvPicPr>
            <a:picLocks noChangeAspect="1"/>
          </p:cNvPicPr>
          <p:nvPr userDrawn="1"/>
        </p:nvPicPr>
        <p:blipFill rotWithShape="1">
          <a:blip r:embed="rId3"/>
          <a:srcRect r="220"/>
          <a:stretch/>
        </p:blipFill>
        <p:spPr>
          <a:xfrm>
            <a:off x="3379142" y="9474"/>
            <a:ext cx="5433716" cy="3584105"/>
          </a:xfrm>
          <a:prstGeom prst="rect">
            <a:avLst/>
          </a:prstGeom>
        </p:spPr>
      </p:pic>
    </p:spTree>
    <p:extLst>
      <p:ext uri="{BB962C8B-B14F-4D97-AF65-F5344CB8AC3E}">
        <p14:creationId xmlns:p14="http://schemas.microsoft.com/office/powerpoint/2010/main" val="2012729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Disabilities #5">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D045FCEF-7DD3-FA43-BD20-737F7CEEE6C5}"/>
              </a:ext>
            </a:extLst>
          </p:cNvPr>
          <p:cNvPicPr>
            <a:picLocks noChangeAspect="1"/>
          </p:cNvPicPr>
          <p:nvPr userDrawn="1"/>
        </p:nvPicPr>
        <p:blipFill rotWithShape="1">
          <a:blip r:embed="rId2"/>
          <a:srcRect r="11520"/>
          <a:stretch/>
        </p:blipFill>
        <p:spPr>
          <a:xfrm>
            <a:off x="7630268" y="1393822"/>
            <a:ext cx="4561732" cy="5021518"/>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4" y="640333"/>
            <a:ext cx="7198799"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916088"/>
            <a:ext cx="7198799"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35549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6980-D001-A04C-A711-17C6436B89A7}"/>
              </a:ext>
            </a:extLst>
          </p:cNvPr>
          <p:cNvSpPr>
            <a:spLocks noGrp="1"/>
          </p:cNvSpPr>
          <p:nvPr>
            <p:ph type="title"/>
          </p:nvPr>
        </p:nvSpPr>
        <p:spPr>
          <a:xfrm>
            <a:off x="1192192" y="725764"/>
            <a:ext cx="10155258" cy="2852737"/>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59AA0E84-26B4-CF4A-9B8A-8FE4CE88B904}"/>
              </a:ext>
            </a:extLst>
          </p:cNvPr>
          <p:cNvSpPr>
            <a:spLocks noGrp="1"/>
          </p:cNvSpPr>
          <p:nvPr>
            <p:ph type="body" idx="1"/>
          </p:nvPr>
        </p:nvSpPr>
        <p:spPr>
          <a:xfrm>
            <a:off x="1192192" y="3702952"/>
            <a:ext cx="10155258" cy="1236700"/>
          </a:xfrm>
        </p:spPr>
        <p:txBody>
          <a:bodyPr>
            <a:normAutofit/>
          </a:bodyPr>
          <a:lstStyle>
            <a:lvl1pPr marL="0" indent="0">
              <a:buNone/>
              <a:defRPr sz="3200" b="1">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23" name="Picture 22">
            <a:extLst>
              <a:ext uri="{FF2B5EF4-FFF2-40B4-BE49-F238E27FC236}">
                <a16:creationId xmlns:a16="http://schemas.microsoft.com/office/drawing/2014/main" id="{311CDB5D-E207-2542-BDCE-33614D184A51}"/>
              </a:ext>
            </a:extLst>
          </p:cNvPr>
          <p:cNvPicPr>
            <a:picLocks noChangeAspect="1"/>
          </p:cNvPicPr>
          <p:nvPr userDrawn="1"/>
        </p:nvPicPr>
        <p:blipFill rotWithShape="1">
          <a:blip r:embed="rId2"/>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1677C477-C855-B04D-A35A-996E84E00F05}"/>
              </a:ext>
            </a:extLst>
          </p:cNvPr>
          <p:cNvGrpSpPr/>
          <p:nvPr userDrawn="1"/>
        </p:nvGrpSpPr>
        <p:grpSpPr>
          <a:xfrm>
            <a:off x="667639" y="6313581"/>
            <a:ext cx="8518401" cy="45719"/>
            <a:chOff x="667640" y="6313581"/>
            <a:chExt cx="7276742" cy="45719"/>
          </a:xfrm>
        </p:grpSpPr>
        <p:sp>
          <p:nvSpPr>
            <p:cNvPr id="34" name="Rectangle 33">
              <a:extLst>
                <a:ext uri="{FF2B5EF4-FFF2-40B4-BE49-F238E27FC236}">
                  <a16:creationId xmlns:a16="http://schemas.microsoft.com/office/drawing/2014/main" id="{79586D58-39F8-5E46-A02D-39EE80D2F178}"/>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785722B-B8C5-8F41-8376-79561CFA8C14}"/>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6BB8C3B-1B16-3C48-8DBD-5CB463ECF8BC}"/>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6B9F5C-6C72-ED4D-9E0A-B11647644EB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67B858D0-0FA5-4745-BFCB-6DD69CAB5FC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pic>
        <p:nvPicPr>
          <p:cNvPr id="13" name="Picture 12">
            <a:extLst>
              <a:ext uri="{FF2B5EF4-FFF2-40B4-BE49-F238E27FC236}">
                <a16:creationId xmlns:a16="http://schemas.microsoft.com/office/drawing/2014/main" id="{3283FE05-0BCE-124A-92FC-D7CD1D09A9FC}"/>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5" name="TextBox 14">
            <a:extLst>
              <a:ext uri="{FF2B5EF4-FFF2-40B4-BE49-F238E27FC236}">
                <a16:creationId xmlns:a16="http://schemas.microsoft.com/office/drawing/2014/main" id="{081C573A-B6AA-AD44-A246-E9B309C2CFE1}"/>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56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315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8B70E16-E646-A842-945B-CC0849DCD81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1" name="Picture 20">
            <a:extLst>
              <a:ext uri="{FF2B5EF4-FFF2-40B4-BE49-F238E27FC236}">
                <a16:creationId xmlns:a16="http://schemas.microsoft.com/office/drawing/2014/main" id="{5346F0A3-27A7-D946-8A9D-84D6C05D6051}"/>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4" name="Group 23">
            <a:extLst>
              <a:ext uri="{FF2B5EF4-FFF2-40B4-BE49-F238E27FC236}">
                <a16:creationId xmlns:a16="http://schemas.microsoft.com/office/drawing/2014/main" id="{DC35F5A8-7B72-C840-B7FB-643C09A11EFB}"/>
              </a:ext>
            </a:extLst>
          </p:cNvPr>
          <p:cNvGrpSpPr/>
          <p:nvPr userDrawn="1"/>
        </p:nvGrpSpPr>
        <p:grpSpPr>
          <a:xfrm>
            <a:off x="667639" y="6313581"/>
            <a:ext cx="8518401" cy="45719"/>
            <a:chOff x="667640" y="6313581"/>
            <a:chExt cx="7276742" cy="45719"/>
          </a:xfrm>
        </p:grpSpPr>
        <p:sp>
          <p:nvSpPr>
            <p:cNvPr id="25" name="Rectangle 24">
              <a:extLst>
                <a:ext uri="{FF2B5EF4-FFF2-40B4-BE49-F238E27FC236}">
                  <a16:creationId xmlns:a16="http://schemas.microsoft.com/office/drawing/2014/main" id="{EF65F714-91C2-814E-B057-4D55B33450E7}"/>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B213A6A-7E76-3042-834C-825CE97144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394062-B705-DF48-B693-61F07BBE74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65F638D-F77C-5C42-BC39-2A64B6B44C1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0EAAB75B-0332-8843-BEB0-BE9E2727A0AA}"/>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1" name="TextBox 10">
            <a:extLst>
              <a:ext uri="{FF2B5EF4-FFF2-40B4-BE49-F238E27FC236}">
                <a16:creationId xmlns:a16="http://schemas.microsoft.com/office/drawing/2014/main" id="{9881F22B-A32A-9449-9F86-A8788A4D69D3}"/>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078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B641-817A-354F-9ADD-1E67E822341E}"/>
              </a:ext>
            </a:extLst>
          </p:cNvPr>
          <p:cNvSpPr>
            <a:spLocks noGrp="1"/>
          </p:cNvSpPr>
          <p:nvPr>
            <p:ph type="title"/>
          </p:nvPr>
        </p:nvSpPr>
        <p:spPr>
          <a:xfrm>
            <a:off x="1018573" y="365125"/>
            <a:ext cx="10335228"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DC306BF7-0B31-9D48-8985-A79867633DC4}"/>
              </a:ext>
            </a:extLst>
          </p:cNvPr>
          <p:cNvSpPr>
            <a:spLocks noGrp="1"/>
          </p:cNvSpPr>
          <p:nvPr>
            <p:ph sz="half" idx="1"/>
          </p:nvPr>
        </p:nvSpPr>
        <p:spPr>
          <a:xfrm>
            <a:off x="1018574" y="1825625"/>
            <a:ext cx="4899949"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179FB-AE92-AF4C-89CC-B01B8FA7551F}"/>
              </a:ext>
            </a:extLst>
          </p:cNvPr>
          <p:cNvSpPr>
            <a:spLocks noGrp="1"/>
          </p:cNvSpPr>
          <p:nvPr>
            <p:ph sz="half" idx="2"/>
          </p:nvPr>
        </p:nvSpPr>
        <p:spPr>
          <a:xfrm>
            <a:off x="6096000" y="1825625"/>
            <a:ext cx="5257800"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AA74E512-2892-954C-8A0B-0EDD95590BAA}"/>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7" name="Picture 16">
            <a:extLst>
              <a:ext uri="{FF2B5EF4-FFF2-40B4-BE49-F238E27FC236}">
                <a16:creationId xmlns:a16="http://schemas.microsoft.com/office/drawing/2014/main" id="{97DB970E-79C8-D74D-BFCC-444D5F9B4587}"/>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8" name="Group 17">
            <a:extLst>
              <a:ext uri="{FF2B5EF4-FFF2-40B4-BE49-F238E27FC236}">
                <a16:creationId xmlns:a16="http://schemas.microsoft.com/office/drawing/2014/main" id="{00A55FC2-6AD0-9644-B0F2-A09BF6FDE9B7}"/>
              </a:ext>
            </a:extLst>
          </p:cNvPr>
          <p:cNvGrpSpPr/>
          <p:nvPr userDrawn="1"/>
        </p:nvGrpSpPr>
        <p:grpSpPr>
          <a:xfrm>
            <a:off x="667639" y="6313581"/>
            <a:ext cx="8518401" cy="45719"/>
            <a:chOff x="667640" y="6313581"/>
            <a:chExt cx="7276742" cy="45719"/>
          </a:xfrm>
        </p:grpSpPr>
        <p:sp>
          <p:nvSpPr>
            <p:cNvPr id="19" name="Rectangle 18">
              <a:extLst>
                <a:ext uri="{FF2B5EF4-FFF2-40B4-BE49-F238E27FC236}">
                  <a16:creationId xmlns:a16="http://schemas.microsoft.com/office/drawing/2014/main" id="{B0942E08-2E08-6E46-8D1F-B96E29B550DC}"/>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2D4B15-1B3A-A340-A117-2069694508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803A9C-D477-9E42-BDFF-6825F91E2FC8}"/>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0924F1A-DDED-E143-946C-381E1C934C8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6BE71CCE-6C58-FD4E-A946-4CD6715915DF}"/>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A93A56F7-04D2-9E40-89C3-CEFC15FBFC39}"/>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0316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FBA3B-A499-2E47-8150-D181B46A38D1}"/>
              </a:ext>
            </a:extLst>
          </p:cNvPr>
          <p:cNvSpPr>
            <a:spLocks noGrp="1"/>
          </p:cNvSpPr>
          <p:nvPr>
            <p:ph type="title"/>
          </p:nvPr>
        </p:nvSpPr>
        <p:spPr>
          <a:xfrm>
            <a:off x="1018570" y="365125"/>
            <a:ext cx="10336818" cy="1325563"/>
          </a:xfrm>
        </p:spPr>
        <p:txBody>
          <a:bodyPr anchor="ctr"/>
          <a:lstStyle/>
          <a:p>
            <a:r>
              <a:rPr lang="en-US"/>
              <a:t>Click to edit Master title style</a:t>
            </a:r>
          </a:p>
        </p:txBody>
      </p:sp>
      <p:sp>
        <p:nvSpPr>
          <p:cNvPr id="3" name="Text Placeholder 2">
            <a:extLst>
              <a:ext uri="{FF2B5EF4-FFF2-40B4-BE49-F238E27FC236}">
                <a16:creationId xmlns:a16="http://schemas.microsoft.com/office/drawing/2014/main" id="{23E83529-DAFC-1147-A5D6-70E708ABC04B}"/>
              </a:ext>
            </a:extLst>
          </p:cNvPr>
          <p:cNvSpPr>
            <a:spLocks noGrp="1"/>
          </p:cNvSpPr>
          <p:nvPr>
            <p:ph type="body" idx="1"/>
          </p:nvPr>
        </p:nvSpPr>
        <p:spPr>
          <a:xfrm>
            <a:off x="1018572" y="1681163"/>
            <a:ext cx="497900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B63D84-4173-B044-B43C-57F1E2B2461A}"/>
              </a:ext>
            </a:extLst>
          </p:cNvPr>
          <p:cNvSpPr>
            <a:spLocks noGrp="1"/>
          </p:cNvSpPr>
          <p:nvPr>
            <p:ph sz="half" idx="2"/>
          </p:nvPr>
        </p:nvSpPr>
        <p:spPr>
          <a:xfrm>
            <a:off x="1018570" y="2505075"/>
            <a:ext cx="4979005"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DCEEE3-B129-2241-8865-37C8D5BFCD44}"/>
              </a:ext>
            </a:extLst>
          </p:cNvPr>
          <p:cNvSpPr>
            <a:spLocks noGrp="1"/>
          </p:cNvSpPr>
          <p:nvPr>
            <p:ph type="body" sz="quarter" idx="3"/>
          </p:nvPr>
        </p:nvSpPr>
        <p:spPr>
          <a:xfrm>
            <a:off x="6194427" y="1681163"/>
            <a:ext cx="51609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ED83B2E-7114-A944-8756-A48A33684788}"/>
              </a:ext>
            </a:extLst>
          </p:cNvPr>
          <p:cNvSpPr>
            <a:spLocks noGrp="1"/>
          </p:cNvSpPr>
          <p:nvPr>
            <p:ph sz="quarter" idx="4"/>
          </p:nvPr>
        </p:nvSpPr>
        <p:spPr>
          <a:xfrm>
            <a:off x="6194426" y="2505075"/>
            <a:ext cx="5160961" cy="34562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6B6A9678-B7BA-8147-A2C1-D57175E9A457}"/>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954F96D9-83CF-3F4C-B2D8-64A40D438E1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9" name="Group 28">
            <a:extLst>
              <a:ext uri="{FF2B5EF4-FFF2-40B4-BE49-F238E27FC236}">
                <a16:creationId xmlns:a16="http://schemas.microsoft.com/office/drawing/2014/main" id="{52E748F2-67A8-8140-A236-9274093CD681}"/>
              </a:ext>
            </a:extLst>
          </p:cNvPr>
          <p:cNvGrpSpPr/>
          <p:nvPr userDrawn="1"/>
        </p:nvGrpSpPr>
        <p:grpSpPr>
          <a:xfrm>
            <a:off x="667639" y="6313581"/>
            <a:ext cx="8518401" cy="45719"/>
            <a:chOff x="667640" y="6313581"/>
            <a:chExt cx="7276742" cy="45719"/>
          </a:xfrm>
        </p:grpSpPr>
        <p:sp>
          <p:nvSpPr>
            <p:cNvPr id="30" name="Rectangle 29">
              <a:extLst>
                <a:ext uri="{FF2B5EF4-FFF2-40B4-BE49-F238E27FC236}">
                  <a16:creationId xmlns:a16="http://schemas.microsoft.com/office/drawing/2014/main" id="{F2387102-CA84-2C4E-BB9B-197A478CAD6D}"/>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9115AF3-4CC3-5D4B-8908-34F013BA13DE}"/>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362F276-5889-4C41-A34E-25278A62131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3F5D4A8-0CD2-5F49-B6DE-5C7BD562943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BDB6EC88-6276-4742-9984-EE9C534D83A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6" name="TextBox 15">
            <a:extLst>
              <a:ext uri="{FF2B5EF4-FFF2-40B4-BE49-F238E27FC236}">
                <a16:creationId xmlns:a16="http://schemas.microsoft.com/office/drawing/2014/main" id="{61828883-381B-D647-84FA-CBFC528EEAE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744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8B60-4320-BD41-A23D-9881A7DDCC86}"/>
              </a:ext>
            </a:extLst>
          </p:cNvPr>
          <p:cNvSpPr>
            <a:spLocks noGrp="1"/>
          </p:cNvSpPr>
          <p:nvPr>
            <p:ph type="title"/>
          </p:nvPr>
        </p:nvSpPr>
        <p:spPr>
          <a:xfrm>
            <a:off x="1006997" y="365125"/>
            <a:ext cx="10346803" cy="1325563"/>
          </a:xfrm>
        </p:spPr>
        <p:txBody>
          <a:bodyPr anchor="ctr"/>
          <a:lstStyle/>
          <a:p>
            <a:r>
              <a:rPr lang="en-US"/>
              <a:t>Click to edit Master title style</a:t>
            </a:r>
          </a:p>
        </p:txBody>
      </p:sp>
      <p:pic>
        <p:nvPicPr>
          <p:cNvPr id="13" name="Picture 12">
            <a:extLst>
              <a:ext uri="{FF2B5EF4-FFF2-40B4-BE49-F238E27FC236}">
                <a16:creationId xmlns:a16="http://schemas.microsoft.com/office/drawing/2014/main" id="{9CED1145-C602-C24B-B1AB-F385B8A3417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5" name="Picture 14">
            <a:extLst>
              <a:ext uri="{FF2B5EF4-FFF2-40B4-BE49-F238E27FC236}">
                <a16:creationId xmlns:a16="http://schemas.microsoft.com/office/drawing/2014/main" id="{A39A0B55-BA00-394D-92D2-AB7833C6D8BC}"/>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5" name="Group 24">
            <a:extLst>
              <a:ext uri="{FF2B5EF4-FFF2-40B4-BE49-F238E27FC236}">
                <a16:creationId xmlns:a16="http://schemas.microsoft.com/office/drawing/2014/main" id="{85B08848-CECB-E748-A3CA-CE695AFBE475}"/>
              </a:ext>
            </a:extLst>
          </p:cNvPr>
          <p:cNvGrpSpPr/>
          <p:nvPr userDrawn="1"/>
        </p:nvGrpSpPr>
        <p:grpSpPr>
          <a:xfrm>
            <a:off x="667639" y="6313581"/>
            <a:ext cx="8518401" cy="45719"/>
            <a:chOff x="667640" y="6313581"/>
            <a:chExt cx="7276742" cy="45719"/>
          </a:xfrm>
        </p:grpSpPr>
        <p:sp>
          <p:nvSpPr>
            <p:cNvPr id="26" name="Rectangle 25">
              <a:extLst>
                <a:ext uri="{FF2B5EF4-FFF2-40B4-BE49-F238E27FC236}">
                  <a16:creationId xmlns:a16="http://schemas.microsoft.com/office/drawing/2014/main" id="{60CCB325-71CD-8E4B-A00D-622871C4211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F771F7-8F1C-A044-94C0-679FEE50F013}"/>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D224A36-1EDE-3349-8FF6-84C64F5AB1A4}"/>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28717E4-FB0F-1143-AB47-C4A364C045B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C8F01FBF-C4DA-414C-9226-A13CF75D190C}"/>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F3CB88EA-E652-8C43-AF58-F9F7C4005AD0}"/>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3342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5A93-23C3-0746-A715-D64C3AD28BAE}"/>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61BE06-20B9-5947-B648-4DF552BBB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4A443-8FC6-1342-B280-DB3551A6312B}"/>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18" name="Picture 17">
            <a:extLst>
              <a:ext uri="{FF2B5EF4-FFF2-40B4-BE49-F238E27FC236}">
                <a16:creationId xmlns:a16="http://schemas.microsoft.com/office/drawing/2014/main" id="{6F0EED81-B82A-B747-AE28-CB73B8C2E50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20" name="Picture 19">
            <a:extLst>
              <a:ext uri="{FF2B5EF4-FFF2-40B4-BE49-F238E27FC236}">
                <a16:creationId xmlns:a16="http://schemas.microsoft.com/office/drawing/2014/main" id="{E0E93CD1-E881-424A-B8FF-22DB41E08584}"/>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1" name="Group 20">
            <a:extLst>
              <a:ext uri="{FF2B5EF4-FFF2-40B4-BE49-F238E27FC236}">
                <a16:creationId xmlns:a16="http://schemas.microsoft.com/office/drawing/2014/main" id="{678F804A-2072-1D44-8377-B5662A69B560}"/>
              </a:ext>
            </a:extLst>
          </p:cNvPr>
          <p:cNvGrpSpPr/>
          <p:nvPr userDrawn="1"/>
        </p:nvGrpSpPr>
        <p:grpSpPr>
          <a:xfrm>
            <a:off x="667639" y="6313581"/>
            <a:ext cx="8518401" cy="45719"/>
            <a:chOff x="667640" y="6313581"/>
            <a:chExt cx="7276742" cy="45719"/>
          </a:xfrm>
        </p:grpSpPr>
        <p:sp>
          <p:nvSpPr>
            <p:cNvPr id="22" name="Rectangle 21">
              <a:extLst>
                <a:ext uri="{FF2B5EF4-FFF2-40B4-BE49-F238E27FC236}">
                  <a16:creationId xmlns:a16="http://schemas.microsoft.com/office/drawing/2014/main" id="{4AF60F1C-6E2D-2542-B253-365280E7CE06}"/>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51B1AF-95E6-9B43-AB7C-104D79B69FDB}"/>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449035B-37ED-9946-B912-A069C9028A02}"/>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A931A9-D254-C04D-BB0A-5B6E8F37C019}"/>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00BC07F-CD45-234D-9E2F-BE3563A28625}"/>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3DEBA5B8-6C4F-4344-92B1-FC67CC88F8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3209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A7C0B69-71D6-4445-AF21-1F5367AC9F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18" name="Picture 17">
            <a:extLst>
              <a:ext uri="{FF2B5EF4-FFF2-40B4-BE49-F238E27FC236}">
                <a16:creationId xmlns:a16="http://schemas.microsoft.com/office/drawing/2014/main" id="{B68F0B79-0C5F-C446-A2DD-FD0EBFCBB7D5}"/>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35" name="Title 1">
            <a:extLst>
              <a:ext uri="{FF2B5EF4-FFF2-40B4-BE49-F238E27FC236}">
                <a16:creationId xmlns:a16="http://schemas.microsoft.com/office/drawing/2014/main" id="{1428C91C-012E-9445-80D1-A3C3DF892D6F}"/>
              </a:ext>
            </a:extLst>
          </p:cNvPr>
          <p:cNvSpPr>
            <a:spLocks noGrp="1"/>
          </p:cNvSpPr>
          <p:nvPr>
            <p:ph type="title"/>
          </p:nvPr>
        </p:nvSpPr>
        <p:spPr>
          <a:xfrm>
            <a:off x="1013413" y="457200"/>
            <a:ext cx="3932237" cy="1600200"/>
          </a:xfrm>
        </p:spPr>
        <p:txBody>
          <a:bodyPr anchor="ctr"/>
          <a:lstStyle>
            <a:lvl1pPr>
              <a:defRPr sz="3200"/>
            </a:lvl1pPr>
          </a:lstStyle>
          <a:p>
            <a:r>
              <a:rPr lang="en-US"/>
              <a:t>Click to edit Master title style</a:t>
            </a:r>
          </a:p>
        </p:txBody>
      </p:sp>
      <p:sp>
        <p:nvSpPr>
          <p:cNvPr id="36" name="Text Placeholder 3">
            <a:extLst>
              <a:ext uri="{FF2B5EF4-FFF2-40B4-BE49-F238E27FC236}">
                <a16:creationId xmlns:a16="http://schemas.microsoft.com/office/drawing/2014/main" id="{4735E7FF-08F1-C14B-8703-3F75F329583F}"/>
              </a:ext>
            </a:extLst>
          </p:cNvPr>
          <p:cNvSpPr>
            <a:spLocks noGrp="1"/>
          </p:cNvSpPr>
          <p:nvPr>
            <p:ph type="body" sz="half" idx="2"/>
          </p:nvPr>
        </p:nvSpPr>
        <p:spPr>
          <a:xfrm>
            <a:off x="101341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7" name="Picture 26">
            <a:extLst>
              <a:ext uri="{FF2B5EF4-FFF2-40B4-BE49-F238E27FC236}">
                <a16:creationId xmlns:a16="http://schemas.microsoft.com/office/drawing/2014/main" id="{E6A0C610-EB47-4143-AA2A-BA7BADD522BF}"/>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37" name="Group 36">
            <a:extLst>
              <a:ext uri="{FF2B5EF4-FFF2-40B4-BE49-F238E27FC236}">
                <a16:creationId xmlns:a16="http://schemas.microsoft.com/office/drawing/2014/main" id="{4CB1FFBC-61FF-9A41-B6A9-0733BB47074F}"/>
              </a:ext>
            </a:extLst>
          </p:cNvPr>
          <p:cNvGrpSpPr/>
          <p:nvPr userDrawn="1"/>
        </p:nvGrpSpPr>
        <p:grpSpPr>
          <a:xfrm>
            <a:off x="667639" y="6313581"/>
            <a:ext cx="8518401" cy="45719"/>
            <a:chOff x="667640" y="6313581"/>
            <a:chExt cx="7276742" cy="45719"/>
          </a:xfrm>
        </p:grpSpPr>
        <p:sp>
          <p:nvSpPr>
            <p:cNvPr id="38" name="Rectangle 37">
              <a:extLst>
                <a:ext uri="{FF2B5EF4-FFF2-40B4-BE49-F238E27FC236}">
                  <a16:creationId xmlns:a16="http://schemas.microsoft.com/office/drawing/2014/main" id="{10563FDA-9870-154E-90CD-D8BF9E46762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146C673-354A-5A45-A2DE-5B707450E5F9}"/>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29C93BD-1BE7-DB43-9F49-3FA711B2CE33}"/>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62B19FE-AF25-EE4E-81D5-C5A12A9EE31D}"/>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EB3BBD5-88DD-C344-A0A0-AC41198C631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4" name="TextBox 13">
            <a:extLst>
              <a:ext uri="{FF2B5EF4-FFF2-40B4-BE49-F238E27FC236}">
                <a16:creationId xmlns:a16="http://schemas.microsoft.com/office/drawing/2014/main" id="{F0F03FD2-8155-3641-85C5-8F6BEF86AAB6}"/>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710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0C99-323D-B54B-977E-C6B2D8A1EB4B}"/>
              </a:ext>
            </a:extLst>
          </p:cNvPr>
          <p:cNvSpPr>
            <a:spLocks noGrp="1"/>
          </p:cNvSpPr>
          <p:nvPr>
            <p:ph type="title"/>
          </p:nvPr>
        </p:nvSpPr>
        <p:spPr>
          <a:xfrm>
            <a:off x="1018572" y="365125"/>
            <a:ext cx="10335228" cy="1325563"/>
          </a:xfrm>
        </p:spPr>
        <p:txBody>
          <a:bodyPr anchor="ctr"/>
          <a:lstStyle/>
          <a:p>
            <a:r>
              <a:rPr lang="en-US"/>
              <a:t>Click to edit Master title style</a:t>
            </a:r>
          </a:p>
        </p:txBody>
      </p:sp>
      <p:sp>
        <p:nvSpPr>
          <p:cNvPr id="3" name="Vertical Text Placeholder 2">
            <a:extLst>
              <a:ext uri="{FF2B5EF4-FFF2-40B4-BE49-F238E27FC236}">
                <a16:creationId xmlns:a16="http://schemas.microsoft.com/office/drawing/2014/main" id="{0F499C75-9876-0B46-AEC2-8E12066D4AE0}"/>
              </a:ext>
            </a:extLst>
          </p:cNvPr>
          <p:cNvSpPr>
            <a:spLocks noGrp="1"/>
          </p:cNvSpPr>
          <p:nvPr>
            <p:ph type="body" orient="vert" idx="1"/>
          </p:nvPr>
        </p:nvSpPr>
        <p:spPr>
          <a:xfrm>
            <a:off x="1018570" y="1825625"/>
            <a:ext cx="10335229" cy="4048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270535AB-C9B3-2448-A691-A060D8085B52}"/>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2D242A62-A080-0747-BEFD-E28A32789A9E}"/>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6" name="Group 25">
            <a:extLst>
              <a:ext uri="{FF2B5EF4-FFF2-40B4-BE49-F238E27FC236}">
                <a16:creationId xmlns:a16="http://schemas.microsoft.com/office/drawing/2014/main" id="{D1AA8735-EC2F-2842-81EB-3E8B021C521A}"/>
              </a:ext>
            </a:extLst>
          </p:cNvPr>
          <p:cNvGrpSpPr/>
          <p:nvPr userDrawn="1"/>
        </p:nvGrpSpPr>
        <p:grpSpPr>
          <a:xfrm>
            <a:off x="667639" y="6313581"/>
            <a:ext cx="8518401" cy="45719"/>
            <a:chOff x="667640" y="6313581"/>
            <a:chExt cx="7276742" cy="45719"/>
          </a:xfrm>
        </p:grpSpPr>
        <p:sp>
          <p:nvSpPr>
            <p:cNvPr id="27" name="Rectangle 26">
              <a:extLst>
                <a:ext uri="{FF2B5EF4-FFF2-40B4-BE49-F238E27FC236}">
                  <a16:creationId xmlns:a16="http://schemas.microsoft.com/office/drawing/2014/main" id="{7B6AB9FD-17D2-7147-B0EB-37687BCF258A}"/>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4BB6FD5-4B6B-AA4F-BAC6-4B90AAA4CCDA}"/>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0E99926-89B7-9941-B16D-9DC3C9A4259A}"/>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9843EEC-4B42-054E-A1A3-C944651ACB3C}"/>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9D9615E6-08EC-9F46-A83B-290507DACCE8}"/>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164F6C23-B09A-CC47-A01E-71D0078947F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511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02BF20-1D85-0340-896C-175051B23473}"/>
              </a:ext>
            </a:extLst>
          </p:cNvPr>
          <p:cNvSpPr>
            <a:spLocks noGrp="1"/>
          </p:cNvSpPr>
          <p:nvPr>
            <p:ph type="title" orient="vert"/>
          </p:nvPr>
        </p:nvSpPr>
        <p:spPr>
          <a:xfrm>
            <a:off x="8724900" y="365125"/>
            <a:ext cx="2628900" cy="5529440"/>
          </a:xfrm>
        </p:spPr>
        <p:txBody>
          <a:bodyPr vert="eaVert" anchor="ctr"/>
          <a:lstStyle/>
          <a:p>
            <a:r>
              <a:rPr lang="en-US"/>
              <a:t>Click to edit Master title style</a:t>
            </a:r>
          </a:p>
        </p:txBody>
      </p:sp>
      <p:sp>
        <p:nvSpPr>
          <p:cNvPr id="3" name="Vertical Text Placeholder 2">
            <a:extLst>
              <a:ext uri="{FF2B5EF4-FFF2-40B4-BE49-F238E27FC236}">
                <a16:creationId xmlns:a16="http://schemas.microsoft.com/office/drawing/2014/main" id="{DD7F3749-B231-4344-BD8F-44301C84DD0F}"/>
              </a:ext>
            </a:extLst>
          </p:cNvPr>
          <p:cNvSpPr>
            <a:spLocks noGrp="1"/>
          </p:cNvSpPr>
          <p:nvPr>
            <p:ph type="body" orient="vert" idx="1"/>
          </p:nvPr>
        </p:nvSpPr>
        <p:spPr>
          <a:xfrm>
            <a:off x="1006996" y="365125"/>
            <a:ext cx="7565503" cy="552944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43548ACB-CE25-5747-95D3-4D92963AA041}"/>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9" name="Picture 18">
            <a:extLst>
              <a:ext uri="{FF2B5EF4-FFF2-40B4-BE49-F238E27FC236}">
                <a16:creationId xmlns:a16="http://schemas.microsoft.com/office/drawing/2014/main" id="{5D6425B4-BE9D-AC47-8A12-2F41D2F8D363}"/>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20" name="Group 19">
            <a:extLst>
              <a:ext uri="{FF2B5EF4-FFF2-40B4-BE49-F238E27FC236}">
                <a16:creationId xmlns:a16="http://schemas.microsoft.com/office/drawing/2014/main" id="{BE1CA8C8-F587-2148-B835-FE8EFB9CD2F0}"/>
              </a:ext>
            </a:extLst>
          </p:cNvPr>
          <p:cNvGrpSpPr/>
          <p:nvPr userDrawn="1"/>
        </p:nvGrpSpPr>
        <p:grpSpPr>
          <a:xfrm>
            <a:off x="667639" y="6313581"/>
            <a:ext cx="8518401" cy="45719"/>
            <a:chOff x="667640" y="6313581"/>
            <a:chExt cx="7276742" cy="45719"/>
          </a:xfrm>
        </p:grpSpPr>
        <p:sp>
          <p:nvSpPr>
            <p:cNvPr id="21" name="Rectangle 20">
              <a:extLst>
                <a:ext uri="{FF2B5EF4-FFF2-40B4-BE49-F238E27FC236}">
                  <a16:creationId xmlns:a16="http://schemas.microsoft.com/office/drawing/2014/main" id="{C379A7F5-1E38-1442-A70A-77374F052959}"/>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827568B-5692-B744-BE33-34339ADF1CCC}"/>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3E0D8E0-D7A2-0B41-AFED-AC34D6C32C8D}"/>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6FFCEF-FF59-EE47-8918-A6147954A3EE}"/>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5466509F-4920-C648-B878-22C63E68DBC6}"/>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3" name="TextBox 12">
            <a:extLst>
              <a:ext uri="{FF2B5EF4-FFF2-40B4-BE49-F238E27FC236}">
                <a16:creationId xmlns:a16="http://schemas.microsoft.com/office/drawing/2014/main" id="{8799ED43-E454-FF47-A65F-17A947FA3458}"/>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704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Contact Inform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hasCustomPrompt="1"/>
          </p:nvPr>
        </p:nvSpPr>
        <p:spPr>
          <a:xfrm>
            <a:off x="1020198" y="742728"/>
            <a:ext cx="6198020" cy="1325563"/>
          </a:xfrm>
        </p:spPr>
        <p:txBody>
          <a:bodyPr anchor="ctr"/>
          <a:lstStyle/>
          <a:p>
            <a:r>
              <a:rPr lang="en-US"/>
              <a:t>Contact Information (Optional)</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hasCustomPrompt="1"/>
          </p:nvPr>
        </p:nvSpPr>
        <p:spPr>
          <a:xfrm>
            <a:off x="1020197" y="2244435"/>
            <a:ext cx="6198020" cy="3716859"/>
          </a:xfrm>
        </p:spPr>
        <p:txBody>
          <a:bodyPr>
            <a:normAutofit/>
          </a:bodyPr>
          <a:lstStyle>
            <a:lvl1pPr marL="0" indent="0">
              <a:lnSpc>
                <a:spcPct val="100000"/>
              </a:lnSpc>
              <a:spcBef>
                <a:spcPts val="0"/>
              </a:spcBef>
              <a:buNone/>
              <a:defRPr sz="2400"/>
            </a:lvl1pPr>
          </a:lstStyle>
          <a:p>
            <a:pPr lvl="0"/>
            <a:r>
              <a:rPr lang="en-US" err="1"/>
              <a:t>Firstname</a:t>
            </a:r>
            <a:r>
              <a:rPr lang="en-US"/>
              <a:t> </a:t>
            </a:r>
            <a:r>
              <a:rPr lang="en-US" err="1"/>
              <a:t>Lastname</a:t>
            </a:r>
            <a:br>
              <a:rPr lang="en-US"/>
            </a:br>
            <a:r>
              <a:rPr lang="en-US"/>
              <a:t>Title/Position</a:t>
            </a:r>
            <a:br>
              <a:rPr lang="en-US"/>
            </a:br>
            <a:r>
              <a:rPr lang="en-US"/>
              <a:t>Office/Division/Program</a:t>
            </a:r>
            <a:br>
              <a:rPr lang="en-US"/>
            </a:br>
            <a:r>
              <a:rPr lang="en-US"/>
              <a:t>Phone: 404.XXX.XXXX</a:t>
            </a:r>
            <a:br>
              <a:rPr lang="en-US"/>
            </a:br>
            <a:r>
              <a:rPr lang="en-US"/>
              <a:t>Cell Phone: 404.XXX.XXXX</a:t>
            </a:r>
            <a:br>
              <a:rPr lang="en-US"/>
            </a:br>
            <a:r>
              <a:rPr lang="en-US"/>
              <a:t>email@doe.k12.ga.us</a:t>
            </a:r>
            <a:br>
              <a:rPr lang="en-US"/>
            </a:br>
            <a:r>
              <a:rPr lang="en-US"/>
              <a:t>Optional social media information</a:t>
            </a:r>
            <a:br>
              <a:rPr lang="en-US"/>
            </a:br>
            <a:r>
              <a:rPr lang="en-US"/>
              <a:t>Optional photo – place in space to right</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272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ECACE1D-D749-1448-B288-BA41DDD90FEB}"/>
              </a:ext>
            </a:extLst>
          </p:cNvPr>
          <p:cNvPicPr>
            <a:picLocks noChangeAspect="1"/>
          </p:cNvPicPr>
          <p:nvPr userDrawn="1"/>
        </p:nvPicPr>
        <p:blipFill rotWithShape="1">
          <a:blip r:embed="rId2"/>
          <a:srcRect t="11558" r="5772" b="22682"/>
          <a:stretch/>
        </p:blipFill>
        <p:spPr>
          <a:xfrm>
            <a:off x="4409667" y="0"/>
            <a:ext cx="7782333" cy="6858000"/>
          </a:xfrm>
          <a:prstGeom prst="rect">
            <a:avLst/>
          </a:prstGeom>
        </p:spPr>
      </p:pic>
      <p:sp>
        <p:nvSpPr>
          <p:cNvPr id="26" name="TextBox 25">
            <a:extLst>
              <a:ext uri="{FF2B5EF4-FFF2-40B4-BE49-F238E27FC236}">
                <a16:creationId xmlns:a16="http://schemas.microsoft.com/office/drawing/2014/main" id="{16A4B0FC-CEDC-2F4F-B098-8ABDDCD6AE74}"/>
              </a:ext>
            </a:extLst>
          </p:cNvPr>
          <p:cNvSpPr txBox="1"/>
          <p:nvPr userDrawn="1"/>
        </p:nvSpPr>
        <p:spPr>
          <a:xfrm>
            <a:off x="6073138" y="5303447"/>
            <a:ext cx="5737412" cy="1200329"/>
          </a:xfrm>
          <a:prstGeom prst="rect">
            <a:avLst/>
          </a:prstGeom>
          <a:noFill/>
        </p:spPr>
        <p:txBody>
          <a:bodyPr wrap="square" rtlCol="0">
            <a:spAutoFit/>
          </a:bodyPr>
          <a:lstStyle/>
          <a:p>
            <a:pPr algn="ctr"/>
            <a:r>
              <a:rPr lang="en-US" sz="3600" b="1" i="0">
                <a:solidFill>
                  <a:srgbClr val="44883E"/>
                </a:solidFill>
                <a:latin typeface="Arial Black" panose="020B0604020202020204" pitchFamily="34" charset="0"/>
                <a:cs typeface="Arial Black" panose="020B0604020202020204" pitchFamily="34" charset="0"/>
              </a:rPr>
              <a:t>EDUCATING </a:t>
            </a:r>
          </a:p>
          <a:p>
            <a:pPr algn="ctr"/>
            <a:r>
              <a:rPr lang="en-US" sz="3600" b="1" i="0">
                <a:solidFill>
                  <a:srgbClr val="44883E"/>
                </a:solidFill>
                <a:latin typeface="Arial Black" panose="020B0604020202020204" pitchFamily="34" charset="0"/>
                <a:cs typeface="Arial Black" panose="020B0604020202020204" pitchFamily="34" charset="0"/>
              </a:rPr>
              <a:t>GEORGIA’S FUTURE</a:t>
            </a:r>
          </a:p>
        </p:txBody>
      </p:sp>
      <p:sp>
        <p:nvSpPr>
          <p:cNvPr id="27" name="TextBox 26">
            <a:extLst>
              <a:ext uri="{FF2B5EF4-FFF2-40B4-BE49-F238E27FC236}">
                <a16:creationId xmlns:a16="http://schemas.microsoft.com/office/drawing/2014/main" id="{60FB2617-9E97-5F41-AC27-C280E9EB05CC}"/>
              </a:ext>
            </a:extLst>
          </p:cNvPr>
          <p:cNvSpPr txBox="1"/>
          <p:nvPr userDrawn="1"/>
        </p:nvSpPr>
        <p:spPr>
          <a:xfrm>
            <a:off x="6055208" y="5285517"/>
            <a:ext cx="5737412" cy="1200329"/>
          </a:xfrm>
          <a:prstGeom prst="rect">
            <a:avLst/>
          </a:prstGeom>
          <a:noFill/>
        </p:spPr>
        <p:txBody>
          <a:bodyPr wrap="square" rtlCol="0">
            <a:spAutoFit/>
          </a:bodyPr>
          <a:lstStyle/>
          <a:p>
            <a:pPr algn="ctr"/>
            <a:r>
              <a:rPr lang="en-US" sz="3600" b="1" i="0">
                <a:solidFill>
                  <a:schemeClr val="bg1"/>
                </a:solidFill>
                <a:latin typeface="Arial Black" panose="020B0604020202020204" pitchFamily="34" charset="0"/>
                <a:cs typeface="Arial Black" panose="020B0604020202020204" pitchFamily="34" charset="0"/>
              </a:rPr>
              <a:t>EDUCATING </a:t>
            </a:r>
          </a:p>
          <a:p>
            <a:pPr algn="ctr"/>
            <a:r>
              <a:rPr lang="en-US" sz="3600" b="1" i="0">
                <a:solidFill>
                  <a:schemeClr val="bg1"/>
                </a:solidFill>
                <a:latin typeface="Arial Black" panose="020B0604020202020204" pitchFamily="34" charset="0"/>
                <a:cs typeface="Arial Black" panose="020B0604020202020204" pitchFamily="34" charset="0"/>
              </a:rPr>
              <a:t>GEORGIA’S FUTURE</a:t>
            </a:r>
          </a:p>
        </p:txBody>
      </p:sp>
      <p:pic>
        <p:nvPicPr>
          <p:cNvPr id="28" name="Picture 27">
            <a:extLst>
              <a:ext uri="{FF2B5EF4-FFF2-40B4-BE49-F238E27FC236}">
                <a16:creationId xmlns:a16="http://schemas.microsoft.com/office/drawing/2014/main" id="{53018D3C-8322-3948-8F89-460A1FE1CCDD}"/>
              </a:ext>
            </a:extLst>
          </p:cNvPr>
          <p:cNvPicPr>
            <a:picLocks noChangeAspect="1"/>
          </p:cNvPicPr>
          <p:nvPr userDrawn="1"/>
        </p:nvPicPr>
        <p:blipFill>
          <a:blip r:embed="rId3"/>
          <a:stretch>
            <a:fillRect/>
          </a:stretch>
        </p:blipFill>
        <p:spPr>
          <a:xfrm>
            <a:off x="563129" y="4916135"/>
            <a:ext cx="2621923" cy="1436781"/>
          </a:xfrm>
          <a:prstGeom prst="rect">
            <a:avLst/>
          </a:prstGeom>
        </p:spPr>
      </p:pic>
      <p:sp>
        <p:nvSpPr>
          <p:cNvPr id="29" name="TextBox 28">
            <a:extLst>
              <a:ext uri="{FF2B5EF4-FFF2-40B4-BE49-F238E27FC236}">
                <a16:creationId xmlns:a16="http://schemas.microsoft.com/office/drawing/2014/main" id="{AFDFCB34-42B9-ED45-AEBD-6EF6958D13AA}"/>
              </a:ext>
            </a:extLst>
          </p:cNvPr>
          <p:cNvSpPr txBox="1"/>
          <p:nvPr userDrawn="1"/>
        </p:nvSpPr>
        <p:spPr>
          <a:xfrm>
            <a:off x="502528" y="1084109"/>
            <a:ext cx="2887655" cy="477054"/>
          </a:xfrm>
          <a:prstGeom prst="rect">
            <a:avLst/>
          </a:prstGeom>
          <a:noFill/>
        </p:spPr>
        <p:txBody>
          <a:bodyPr wrap="square" rtlCol="0">
            <a:spAutoFit/>
          </a:bodyPr>
          <a:lstStyle/>
          <a:p>
            <a:pPr algn="l"/>
            <a:r>
              <a:rPr lang="en-US" sz="2500" b="1" i="0" err="1">
                <a:solidFill>
                  <a:srgbClr val="44883E"/>
                </a:solidFill>
                <a:latin typeface="Arial" panose="020B0604020202020204" pitchFamily="34" charset="0"/>
                <a:cs typeface="Arial" panose="020B0604020202020204" pitchFamily="34" charset="0"/>
              </a:rPr>
              <a:t>www.gadoe.org</a:t>
            </a:r>
            <a:endParaRPr lang="en-US" sz="2500" b="1" i="0">
              <a:solidFill>
                <a:srgbClr val="44883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1FA931C-229E-6649-96CF-CD2E46ACEB6F}"/>
              </a:ext>
            </a:extLst>
          </p:cNvPr>
          <p:cNvSpPr txBox="1"/>
          <p:nvPr userDrawn="1"/>
        </p:nvSpPr>
        <p:spPr>
          <a:xfrm>
            <a:off x="2208279" y="1773621"/>
            <a:ext cx="2195848" cy="369332"/>
          </a:xfrm>
          <a:prstGeom prst="rect">
            <a:avLst/>
          </a:prstGeom>
          <a:noFill/>
        </p:spPr>
        <p:txBody>
          <a:bodyPr wrap="square" rtlCol="0">
            <a:spAutoFit/>
          </a:bodyPr>
          <a:lstStyle/>
          <a:p>
            <a:pPr algn="l"/>
            <a:r>
              <a:rPr lang="en-US" sz="1800">
                <a:solidFill>
                  <a:srgbClr val="44883E"/>
                </a:solidFill>
                <a:latin typeface="Arial" panose="020B0604020202020204" pitchFamily="34" charset="0"/>
                <a:cs typeface="Arial" panose="020B0604020202020204" pitchFamily="34" charset="0"/>
              </a:rPr>
              <a:t>@</a:t>
            </a:r>
            <a:r>
              <a:rPr lang="en-US" sz="1800" err="1">
                <a:solidFill>
                  <a:srgbClr val="44883E"/>
                </a:solidFill>
                <a:latin typeface="Arial" panose="020B0604020202020204" pitchFamily="34" charset="0"/>
                <a:cs typeface="Arial" panose="020B0604020202020204" pitchFamily="34" charset="0"/>
              </a:rPr>
              <a:t>georgiadeptofed</a:t>
            </a:r>
            <a:endParaRPr lang="en-US" sz="1800">
              <a:solidFill>
                <a:srgbClr val="44883E"/>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534DB3-4BB3-EE4A-81E3-882C0321E4A5}"/>
              </a:ext>
            </a:extLst>
          </p:cNvPr>
          <p:cNvSpPr txBox="1"/>
          <p:nvPr userDrawn="1"/>
        </p:nvSpPr>
        <p:spPr>
          <a:xfrm>
            <a:off x="1065278" y="2401594"/>
            <a:ext cx="5139061" cy="369332"/>
          </a:xfrm>
          <a:prstGeom prst="rect">
            <a:avLst/>
          </a:prstGeom>
          <a:noFill/>
        </p:spPr>
        <p:txBody>
          <a:bodyPr wrap="square" rtlCol="0">
            <a:spAutoFit/>
          </a:bodyPr>
          <a:lstStyle/>
          <a:p>
            <a:pPr algn="l"/>
            <a:r>
              <a:rPr lang="en-US" sz="1800" err="1">
                <a:solidFill>
                  <a:srgbClr val="44883E"/>
                </a:solidFill>
                <a:latin typeface="Arial" panose="020B0604020202020204" pitchFamily="34" charset="0"/>
                <a:cs typeface="Arial" panose="020B0604020202020204" pitchFamily="34" charset="0"/>
              </a:rPr>
              <a:t>youtube.com</a:t>
            </a:r>
            <a:r>
              <a:rPr lang="en-US" sz="1800">
                <a:solidFill>
                  <a:srgbClr val="44883E"/>
                </a:solidFill>
                <a:latin typeface="Arial" panose="020B0604020202020204" pitchFamily="34" charset="0"/>
                <a:cs typeface="Arial" panose="020B0604020202020204" pitchFamily="34" charset="0"/>
              </a:rPr>
              <a:t>/user/</a:t>
            </a:r>
            <a:r>
              <a:rPr lang="en-US" sz="1800" err="1">
                <a:solidFill>
                  <a:srgbClr val="44883E"/>
                </a:solidFill>
                <a:latin typeface="Arial" panose="020B0604020202020204" pitchFamily="34" charset="0"/>
                <a:cs typeface="Arial" panose="020B0604020202020204" pitchFamily="34" charset="0"/>
              </a:rPr>
              <a:t>GaDOEmedia</a:t>
            </a:r>
            <a:endParaRPr lang="en-US" sz="1800">
              <a:solidFill>
                <a:srgbClr val="44883E"/>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5A856A19-2FF6-DA43-88D4-5AAA6D0F13EA}"/>
              </a:ext>
            </a:extLst>
          </p:cNvPr>
          <p:cNvPicPr>
            <a:picLocks noChangeAspect="1"/>
          </p:cNvPicPr>
          <p:nvPr userDrawn="1"/>
        </p:nvPicPr>
        <p:blipFill>
          <a:blip r:embed="rId4"/>
          <a:stretch>
            <a:fillRect/>
          </a:stretch>
        </p:blipFill>
        <p:spPr>
          <a:xfrm>
            <a:off x="565421" y="1649807"/>
            <a:ext cx="1648437" cy="576153"/>
          </a:xfrm>
          <a:prstGeom prst="rect">
            <a:avLst/>
          </a:prstGeom>
        </p:spPr>
      </p:pic>
      <p:pic>
        <p:nvPicPr>
          <p:cNvPr id="33" name="Picture 32">
            <a:extLst>
              <a:ext uri="{FF2B5EF4-FFF2-40B4-BE49-F238E27FC236}">
                <a16:creationId xmlns:a16="http://schemas.microsoft.com/office/drawing/2014/main" id="{4E510AEB-0251-6F4D-BEF3-1734B0E0F734}"/>
              </a:ext>
            </a:extLst>
          </p:cNvPr>
          <p:cNvPicPr>
            <a:picLocks noChangeAspect="1"/>
          </p:cNvPicPr>
          <p:nvPr userDrawn="1"/>
        </p:nvPicPr>
        <p:blipFill>
          <a:blip r:embed="rId5"/>
          <a:stretch>
            <a:fillRect/>
          </a:stretch>
        </p:blipFill>
        <p:spPr>
          <a:xfrm>
            <a:off x="563129" y="2287976"/>
            <a:ext cx="538810" cy="554814"/>
          </a:xfrm>
          <a:prstGeom prst="rect">
            <a:avLst/>
          </a:prstGeom>
        </p:spPr>
      </p:pic>
    </p:spTree>
    <p:extLst>
      <p:ext uri="{BB962C8B-B14F-4D97-AF65-F5344CB8AC3E}">
        <p14:creationId xmlns:p14="http://schemas.microsoft.com/office/powerpoint/2010/main" val="3769242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Layout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B9C602-1F54-BC4B-878D-16CEED62114E}"/>
              </a:ext>
            </a:extLst>
          </p:cNvPr>
          <p:cNvPicPr>
            <a:picLocks noChangeAspect="1"/>
          </p:cNvPicPr>
          <p:nvPr userDrawn="1"/>
        </p:nvPicPr>
        <p:blipFill rotWithShape="1">
          <a:blip r:embed="rId2"/>
          <a:srcRect b="11570"/>
          <a:stretch/>
        </p:blipFill>
        <p:spPr>
          <a:xfrm>
            <a:off x="-682" y="-46652"/>
            <a:ext cx="2900189" cy="6360231"/>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grpSp>
        <p:nvGrpSpPr>
          <p:cNvPr id="6" name="Group 5">
            <a:extLst>
              <a:ext uri="{FF2B5EF4-FFF2-40B4-BE49-F238E27FC236}">
                <a16:creationId xmlns:a16="http://schemas.microsoft.com/office/drawing/2014/main" id="{B0E20EC4-CD97-1846-9B01-3F910711F97B}"/>
              </a:ext>
            </a:extLst>
          </p:cNvPr>
          <p:cNvGrpSpPr/>
          <p:nvPr userDrawn="1"/>
        </p:nvGrpSpPr>
        <p:grpSpPr>
          <a:xfrm>
            <a:off x="1" y="6313580"/>
            <a:ext cx="9186039" cy="45719"/>
            <a:chOff x="1" y="6313580"/>
            <a:chExt cx="9186039" cy="45719"/>
          </a:xfrm>
        </p:grpSpPr>
        <p:sp>
          <p:nvSpPr>
            <p:cNvPr id="19" name="Rectangle 18">
              <a:extLst>
                <a:ext uri="{FF2B5EF4-FFF2-40B4-BE49-F238E27FC236}">
                  <a16:creationId xmlns:a16="http://schemas.microsoft.com/office/drawing/2014/main" id="{ECCD7AC2-036B-6941-BDDB-7EEFFED4CE51}"/>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7653C6B-8C66-7C42-A4A6-5162664D9D69}"/>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04F5DC4-64C1-C844-9C9A-C89E3FCF5A7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AC47C-F1BA-D743-A543-17ABCF4819E7}"/>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4007DE16-227F-C245-83D4-CA66BC7F6F40}"/>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4D73B606-9F07-6C45-A475-C6E521888B0D}"/>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700A692-BFE5-BF43-B58F-BD71ECFD968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1151240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ding Slid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8E2EA7-9B0A-F74C-A822-40A3E7DBDB7C}"/>
              </a:ext>
            </a:extLst>
          </p:cNvPr>
          <p:cNvPicPr>
            <a:picLocks noChangeAspect="1"/>
          </p:cNvPicPr>
          <p:nvPr userDrawn="1"/>
        </p:nvPicPr>
        <p:blipFill rotWithShape="1">
          <a:blip r:embed="rId2"/>
          <a:srcRect l="323" b="10499"/>
          <a:stretch/>
        </p:blipFill>
        <p:spPr>
          <a:xfrm>
            <a:off x="249383" y="100457"/>
            <a:ext cx="4588888" cy="6757543"/>
          </a:xfrm>
          <a:prstGeom prst="rect">
            <a:avLst/>
          </a:prstGeom>
        </p:spPr>
      </p:pic>
      <p:sp>
        <p:nvSpPr>
          <p:cNvPr id="19" name="TextBox 18">
            <a:extLst>
              <a:ext uri="{FF2B5EF4-FFF2-40B4-BE49-F238E27FC236}">
                <a16:creationId xmlns:a16="http://schemas.microsoft.com/office/drawing/2014/main" id="{87FD2752-9C3D-D24A-8560-57C632C9E58E}"/>
              </a:ext>
            </a:extLst>
          </p:cNvPr>
          <p:cNvSpPr txBox="1"/>
          <p:nvPr userDrawn="1"/>
        </p:nvSpPr>
        <p:spPr>
          <a:xfrm>
            <a:off x="4791920" y="1492304"/>
            <a:ext cx="6233879"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2">
                    <a:lumMod val="50000"/>
                  </a:schemeClr>
                </a:solidFill>
                <a:latin typeface="Arial Black" panose="020B0A04020102020204" pitchFamily="34" charset="0"/>
              </a:rPr>
              <a:t>Offering a holistic education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3DB8CF"/>
                </a:solidFill>
                <a:latin typeface="Arial Black" panose="020B0A04020102020204" pitchFamily="34" charset="0"/>
              </a:rPr>
              <a:t>each and every child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chemeClr val="bg2">
                    <a:lumMod val="50000"/>
                  </a:schemeClr>
                </a:solidFill>
                <a:latin typeface="Arial Black" panose="020B0A04020102020204" pitchFamily="34" charset="0"/>
              </a:rPr>
              <a:t>in our state.</a:t>
            </a:r>
          </a:p>
          <a:p>
            <a:pPr algn="l"/>
            <a:endParaRPr lang="en-US" sz="2400">
              <a:solidFill>
                <a:srgbClr val="44883E"/>
              </a:solidFill>
            </a:endParaRPr>
          </a:p>
        </p:txBody>
      </p:sp>
      <p:sp>
        <p:nvSpPr>
          <p:cNvPr id="20" name="TextBox 19">
            <a:extLst>
              <a:ext uri="{FF2B5EF4-FFF2-40B4-BE49-F238E27FC236}">
                <a16:creationId xmlns:a16="http://schemas.microsoft.com/office/drawing/2014/main" id="{82F83A88-BE27-FE4D-9A58-5536A430F353}"/>
              </a:ext>
            </a:extLst>
          </p:cNvPr>
          <p:cNvSpPr txBox="1"/>
          <p:nvPr userDrawn="1"/>
        </p:nvSpPr>
        <p:spPr>
          <a:xfrm>
            <a:off x="4429005" y="4969573"/>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3AB7B59-DF88-0C44-9399-1C0861BBB9F6}"/>
              </a:ext>
            </a:extLst>
          </p:cNvPr>
          <p:cNvSpPr txBox="1"/>
          <p:nvPr userDrawn="1"/>
        </p:nvSpPr>
        <p:spPr>
          <a:xfrm>
            <a:off x="5882508" y="5583943"/>
            <a:ext cx="1903050" cy="338554"/>
          </a:xfrm>
          <a:prstGeom prst="rect">
            <a:avLst/>
          </a:prstGeom>
          <a:noFill/>
        </p:spPr>
        <p:txBody>
          <a:bodyPr wrap="square" rtlCol="0">
            <a:spAutoFit/>
          </a:bodyPr>
          <a:lstStyle/>
          <a:p>
            <a:pPr algn="r"/>
            <a:r>
              <a:rPr lang="en-US" sz="1600">
                <a:solidFill>
                  <a:srgbClr val="44883E"/>
                </a:solidFill>
                <a:latin typeface="Arial" panose="020B0604020202020204" pitchFamily="34" charset="0"/>
                <a:cs typeface="Arial" panose="020B0604020202020204" pitchFamily="34" charset="0"/>
              </a:rPr>
              <a:t>@</a:t>
            </a:r>
            <a:r>
              <a:rPr lang="en-US" sz="1600" err="1">
                <a:solidFill>
                  <a:srgbClr val="44883E"/>
                </a:solidFill>
                <a:latin typeface="Arial" panose="020B0604020202020204" pitchFamily="34" charset="0"/>
                <a:cs typeface="Arial" panose="020B0604020202020204" pitchFamily="34" charset="0"/>
              </a:rPr>
              <a:t>georgiadeptofed</a:t>
            </a:r>
            <a:endParaRPr lang="en-US" sz="160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EA32536-CB82-6C40-BA18-133C8317701D}"/>
              </a:ext>
            </a:extLst>
          </p:cNvPr>
          <p:cNvSpPr txBox="1"/>
          <p:nvPr userDrawn="1"/>
        </p:nvSpPr>
        <p:spPr>
          <a:xfrm>
            <a:off x="4920192" y="6076845"/>
            <a:ext cx="3136407" cy="338554"/>
          </a:xfrm>
          <a:prstGeom prst="rect">
            <a:avLst/>
          </a:prstGeom>
          <a:noFill/>
        </p:spPr>
        <p:txBody>
          <a:bodyPr wrap="square" rtlCol="0">
            <a:spAutoFit/>
          </a:bodyPr>
          <a:lstStyle/>
          <a:p>
            <a:pPr algn="l"/>
            <a:r>
              <a:rPr lang="en-US" sz="1600" err="1">
                <a:solidFill>
                  <a:srgbClr val="44883E"/>
                </a:solidFill>
                <a:latin typeface="Arial" panose="020B0604020202020204" pitchFamily="34" charset="0"/>
                <a:cs typeface="Arial" panose="020B0604020202020204" pitchFamily="34" charset="0"/>
              </a:rPr>
              <a:t>youtube.com</a:t>
            </a:r>
            <a:r>
              <a:rPr lang="en-US" sz="1600">
                <a:solidFill>
                  <a:srgbClr val="44883E"/>
                </a:solidFill>
                <a:latin typeface="Arial" panose="020B0604020202020204" pitchFamily="34" charset="0"/>
                <a:cs typeface="Arial" panose="020B0604020202020204" pitchFamily="34" charset="0"/>
              </a:rPr>
              <a:t>/user/</a:t>
            </a:r>
            <a:r>
              <a:rPr lang="en-US" sz="1600" err="1">
                <a:solidFill>
                  <a:srgbClr val="44883E"/>
                </a:solidFill>
                <a:latin typeface="Arial" panose="020B0604020202020204" pitchFamily="34" charset="0"/>
                <a:cs typeface="Arial" panose="020B0604020202020204" pitchFamily="34" charset="0"/>
              </a:rPr>
              <a:t>GaDOEmedia</a:t>
            </a:r>
            <a:endParaRPr lang="en-US" sz="1600">
              <a:solidFill>
                <a:srgbClr val="44883E"/>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783A3B4-65C2-B841-ABCB-556BC839D80C}"/>
              </a:ext>
            </a:extLst>
          </p:cNvPr>
          <p:cNvPicPr>
            <a:picLocks noChangeAspect="1"/>
          </p:cNvPicPr>
          <p:nvPr userDrawn="1"/>
        </p:nvPicPr>
        <p:blipFill>
          <a:blip r:embed="rId3"/>
          <a:stretch>
            <a:fillRect/>
          </a:stretch>
        </p:blipFill>
        <p:spPr>
          <a:xfrm>
            <a:off x="8598538" y="4969574"/>
            <a:ext cx="2806185" cy="1537754"/>
          </a:xfrm>
          <a:prstGeom prst="rect">
            <a:avLst/>
          </a:prstGeom>
        </p:spPr>
      </p:pic>
      <p:pic>
        <p:nvPicPr>
          <p:cNvPr id="25" name="Picture 24">
            <a:extLst>
              <a:ext uri="{FF2B5EF4-FFF2-40B4-BE49-F238E27FC236}">
                <a16:creationId xmlns:a16="http://schemas.microsoft.com/office/drawing/2014/main" id="{97E41D77-5E70-8A40-8333-FCB105C655D6}"/>
              </a:ext>
            </a:extLst>
          </p:cNvPr>
          <p:cNvPicPr>
            <a:picLocks noChangeAspect="1"/>
          </p:cNvPicPr>
          <p:nvPr userDrawn="1"/>
        </p:nvPicPr>
        <p:blipFill>
          <a:blip r:embed="rId4"/>
          <a:stretch>
            <a:fillRect/>
          </a:stretch>
        </p:blipFill>
        <p:spPr>
          <a:xfrm>
            <a:off x="4442796" y="5488432"/>
            <a:ext cx="1462862" cy="511292"/>
          </a:xfrm>
          <a:prstGeom prst="rect">
            <a:avLst/>
          </a:prstGeom>
        </p:spPr>
      </p:pic>
      <p:pic>
        <p:nvPicPr>
          <p:cNvPr id="27" name="Picture 26">
            <a:extLst>
              <a:ext uri="{FF2B5EF4-FFF2-40B4-BE49-F238E27FC236}">
                <a16:creationId xmlns:a16="http://schemas.microsoft.com/office/drawing/2014/main" id="{B28DA98D-B8E9-2A47-8143-28D49C551F59}"/>
              </a:ext>
            </a:extLst>
          </p:cNvPr>
          <p:cNvPicPr>
            <a:picLocks noChangeAspect="1"/>
          </p:cNvPicPr>
          <p:nvPr userDrawn="1"/>
        </p:nvPicPr>
        <p:blipFill>
          <a:blip r:embed="rId5"/>
          <a:stretch>
            <a:fillRect/>
          </a:stretch>
        </p:blipFill>
        <p:spPr>
          <a:xfrm>
            <a:off x="4442899" y="5995822"/>
            <a:ext cx="478153" cy="492355"/>
          </a:xfrm>
          <a:prstGeom prst="rect">
            <a:avLst/>
          </a:prstGeom>
        </p:spPr>
      </p:pic>
    </p:spTree>
    <p:extLst>
      <p:ext uri="{BB962C8B-B14F-4D97-AF65-F5344CB8AC3E}">
        <p14:creationId xmlns:p14="http://schemas.microsoft.com/office/powerpoint/2010/main" val="731901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ding Slide #3">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F8EA9F8-4EB4-4141-A55A-AFFD7351C26B}"/>
              </a:ext>
            </a:extLst>
          </p:cNvPr>
          <p:cNvSpPr txBox="1"/>
          <p:nvPr userDrawn="1"/>
        </p:nvSpPr>
        <p:spPr>
          <a:xfrm>
            <a:off x="823947" y="647661"/>
            <a:ext cx="623387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chemeClr val="bg2">
                    <a:lumMod val="50000"/>
                  </a:schemeClr>
                </a:solidFill>
                <a:latin typeface="Arial Black" panose="020B0A04020102020204" pitchFamily="34" charset="0"/>
              </a:rPr>
              <a:t>Preparing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7200">
                <a:solidFill>
                  <a:srgbClr val="3DB8CF"/>
                </a:solidFill>
                <a:latin typeface="Arial Black" panose="020B0A04020102020204" pitchFamily="34" charset="0"/>
              </a:rPr>
              <a:t>for life</a:t>
            </a:r>
            <a:r>
              <a:rPr lang="en-US" sz="5400">
                <a:solidFill>
                  <a:srgbClr val="3DB8CF"/>
                </a:solidFill>
                <a:latin typeface="Arial Black" panose="020B0A04020102020204" pitchFamily="34" charset="0"/>
              </a:rPr>
              <a:t>.</a:t>
            </a:r>
            <a:endParaRPr lang="en-US" sz="8800">
              <a:solidFill>
                <a:srgbClr val="3DB8CF"/>
              </a:solidFill>
              <a:latin typeface="Arial Black" panose="020B0A04020102020204" pitchFamily="34" charset="0"/>
            </a:endParaRPr>
          </a:p>
        </p:txBody>
      </p:sp>
      <p:pic>
        <p:nvPicPr>
          <p:cNvPr id="12" name="Picture 11">
            <a:extLst>
              <a:ext uri="{FF2B5EF4-FFF2-40B4-BE49-F238E27FC236}">
                <a16:creationId xmlns:a16="http://schemas.microsoft.com/office/drawing/2014/main" id="{AC466700-001A-1944-9CB8-C38F1267CFD3}"/>
              </a:ext>
            </a:extLst>
          </p:cNvPr>
          <p:cNvPicPr>
            <a:picLocks noChangeAspect="1"/>
          </p:cNvPicPr>
          <p:nvPr userDrawn="1"/>
        </p:nvPicPr>
        <p:blipFill>
          <a:blip r:embed="rId2"/>
          <a:stretch>
            <a:fillRect/>
          </a:stretch>
        </p:blipFill>
        <p:spPr>
          <a:xfrm>
            <a:off x="867691" y="4969574"/>
            <a:ext cx="2806185" cy="1537754"/>
          </a:xfrm>
          <a:prstGeom prst="rect">
            <a:avLst/>
          </a:prstGeom>
        </p:spPr>
      </p:pic>
      <p:pic>
        <p:nvPicPr>
          <p:cNvPr id="13" name="Picture 12">
            <a:extLst>
              <a:ext uri="{FF2B5EF4-FFF2-40B4-BE49-F238E27FC236}">
                <a16:creationId xmlns:a16="http://schemas.microsoft.com/office/drawing/2014/main" id="{FE49CB94-2EA3-EA4E-A3E8-31D86DBED039}"/>
              </a:ext>
            </a:extLst>
          </p:cNvPr>
          <p:cNvPicPr>
            <a:picLocks noChangeAspect="1"/>
          </p:cNvPicPr>
          <p:nvPr userDrawn="1"/>
        </p:nvPicPr>
        <p:blipFill rotWithShape="1">
          <a:blip r:embed="rId3"/>
          <a:srcRect r="637" b="9350"/>
          <a:stretch/>
        </p:blipFill>
        <p:spPr>
          <a:xfrm>
            <a:off x="8057020" y="142096"/>
            <a:ext cx="3927162" cy="6715904"/>
          </a:xfrm>
          <a:prstGeom prst="rect">
            <a:avLst/>
          </a:prstGeom>
        </p:spPr>
      </p:pic>
      <p:sp>
        <p:nvSpPr>
          <p:cNvPr id="15" name="TextBox 14">
            <a:extLst>
              <a:ext uri="{FF2B5EF4-FFF2-40B4-BE49-F238E27FC236}">
                <a16:creationId xmlns:a16="http://schemas.microsoft.com/office/drawing/2014/main" id="{10CC7ABE-AE1E-5147-8902-937CDCDE3AFC}"/>
              </a:ext>
            </a:extLst>
          </p:cNvPr>
          <p:cNvSpPr txBox="1"/>
          <p:nvPr userDrawn="1"/>
        </p:nvSpPr>
        <p:spPr>
          <a:xfrm>
            <a:off x="867691" y="2936238"/>
            <a:ext cx="2887655" cy="461665"/>
          </a:xfrm>
          <a:prstGeom prst="rect">
            <a:avLst/>
          </a:prstGeom>
          <a:noFill/>
        </p:spPr>
        <p:txBody>
          <a:bodyPr wrap="square" rtlCol="0">
            <a:spAutoFit/>
          </a:bodyPr>
          <a:lstStyle/>
          <a:p>
            <a:pPr algn="l"/>
            <a:r>
              <a:rPr lang="en-US" sz="2400" b="1" i="0" err="1">
                <a:solidFill>
                  <a:srgbClr val="44883E"/>
                </a:solidFill>
                <a:latin typeface="Arial" panose="020B0604020202020204" pitchFamily="34" charset="0"/>
                <a:cs typeface="Arial" panose="020B0604020202020204" pitchFamily="34" charset="0"/>
              </a:rPr>
              <a:t>www.gadoe.org</a:t>
            </a:r>
            <a:endParaRPr lang="en-US" sz="2400" b="1" i="0">
              <a:solidFill>
                <a:srgbClr val="44883E"/>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7CDB1F1-E1A3-294F-B166-8DD886BD96FA}"/>
              </a:ext>
            </a:extLst>
          </p:cNvPr>
          <p:cNvSpPr txBox="1"/>
          <p:nvPr userDrawn="1"/>
        </p:nvSpPr>
        <p:spPr>
          <a:xfrm>
            <a:off x="2444834" y="3503800"/>
            <a:ext cx="2887654" cy="400110"/>
          </a:xfrm>
          <a:prstGeom prst="rect">
            <a:avLst/>
          </a:prstGeom>
          <a:noFill/>
        </p:spPr>
        <p:txBody>
          <a:bodyPr wrap="square" rtlCol="0">
            <a:spAutoFit/>
          </a:bodyPr>
          <a:lstStyle/>
          <a:p>
            <a:pPr algn="l"/>
            <a:r>
              <a:rPr lang="en-US" sz="2000">
                <a:solidFill>
                  <a:srgbClr val="44883E"/>
                </a:solidFill>
                <a:latin typeface="Arial" panose="020B0604020202020204" pitchFamily="34" charset="0"/>
                <a:cs typeface="Arial" panose="020B0604020202020204" pitchFamily="34" charset="0"/>
              </a:rPr>
              <a:t>@</a:t>
            </a:r>
            <a:r>
              <a:rPr lang="en-US" sz="2000" err="1">
                <a:solidFill>
                  <a:srgbClr val="44883E"/>
                </a:solidFill>
                <a:latin typeface="Arial" panose="020B0604020202020204" pitchFamily="34" charset="0"/>
                <a:cs typeface="Arial" panose="020B0604020202020204" pitchFamily="34" charset="0"/>
              </a:rPr>
              <a:t>georgiadeptofed</a:t>
            </a:r>
            <a:endParaRPr lang="en-US" sz="2000">
              <a:solidFill>
                <a:srgbClr val="44883E"/>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AC2528-BBA1-FA40-94D3-AC9BD46C7885}"/>
              </a:ext>
            </a:extLst>
          </p:cNvPr>
          <p:cNvSpPr txBox="1"/>
          <p:nvPr userDrawn="1"/>
        </p:nvSpPr>
        <p:spPr>
          <a:xfrm>
            <a:off x="1386525" y="3996856"/>
            <a:ext cx="5665282" cy="400110"/>
          </a:xfrm>
          <a:prstGeom prst="rect">
            <a:avLst/>
          </a:prstGeom>
          <a:noFill/>
        </p:spPr>
        <p:txBody>
          <a:bodyPr wrap="square" rtlCol="0">
            <a:spAutoFit/>
          </a:bodyPr>
          <a:lstStyle/>
          <a:p>
            <a:pPr algn="l"/>
            <a:r>
              <a:rPr lang="en-US" sz="2000" err="1">
                <a:solidFill>
                  <a:srgbClr val="44883E"/>
                </a:solidFill>
                <a:latin typeface="Arial" panose="020B0604020202020204" pitchFamily="34" charset="0"/>
                <a:cs typeface="Arial" panose="020B0604020202020204" pitchFamily="34" charset="0"/>
              </a:rPr>
              <a:t>youtube.com</a:t>
            </a:r>
            <a:r>
              <a:rPr lang="en-US" sz="2000">
                <a:solidFill>
                  <a:srgbClr val="44883E"/>
                </a:solidFill>
                <a:latin typeface="Arial" panose="020B0604020202020204" pitchFamily="34" charset="0"/>
                <a:cs typeface="Arial" panose="020B0604020202020204" pitchFamily="34" charset="0"/>
              </a:rPr>
              <a:t>/user/</a:t>
            </a:r>
            <a:r>
              <a:rPr lang="en-US" sz="2000" err="1">
                <a:solidFill>
                  <a:srgbClr val="44883E"/>
                </a:solidFill>
                <a:latin typeface="Arial" panose="020B0604020202020204" pitchFamily="34" charset="0"/>
                <a:cs typeface="Arial" panose="020B0604020202020204" pitchFamily="34" charset="0"/>
              </a:rPr>
              <a:t>GaDOEmedia</a:t>
            </a:r>
            <a:endParaRPr lang="en-US" sz="2000">
              <a:solidFill>
                <a:srgbClr val="44883E"/>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499CE37-65B0-4940-BA7B-E1091D7E11E6}"/>
              </a:ext>
            </a:extLst>
          </p:cNvPr>
          <p:cNvPicPr>
            <a:picLocks noChangeAspect="1"/>
          </p:cNvPicPr>
          <p:nvPr userDrawn="1"/>
        </p:nvPicPr>
        <p:blipFill>
          <a:blip r:embed="rId4"/>
          <a:stretch>
            <a:fillRect/>
          </a:stretch>
        </p:blipFill>
        <p:spPr>
          <a:xfrm>
            <a:off x="909129" y="3455097"/>
            <a:ext cx="1462862" cy="511292"/>
          </a:xfrm>
          <a:prstGeom prst="rect">
            <a:avLst/>
          </a:prstGeom>
        </p:spPr>
      </p:pic>
      <p:pic>
        <p:nvPicPr>
          <p:cNvPr id="20" name="Picture 19">
            <a:extLst>
              <a:ext uri="{FF2B5EF4-FFF2-40B4-BE49-F238E27FC236}">
                <a16:creationId xmlns:a16="http://schemas.microsoft.com/office/drawing/2014/main" id="{00BAB10A-A074-074B-B3E2-497C2826E4BC}"/>
              </a:ext>
            </a:extLst>
          </p:cNvPr>
          <p:cNvPicPr>
            <a:picLocks noChangeAspect="1"/>
          </p:cNvPicPr>
          <p:nvPr userDrawn="1"/>
        </p:nvPicPr>
        <p:blipFill>
          <a:blip r:embed="rId5"/>
          <a:stretch>
            <a:fillRect/>
          </a:stretch>
        </p:blipFill>
        <p:spPr>
          <a:xfrm>
            <a:off x="909232" y="3962487"/>
            <a:ext cx="478153" cy="492355"/>
          </a:xfrm>
          <a:prstGeom prst="rect">
            <a:avLst/>
          </a:prstGeom>
        </p:spPr>
      </p:pic>
    </p:spTree>
    <p:extLst>
      <p:ext uri="{BB962C8B-B14F-4D97-AF65-F5344CB8AC3E}">
        <p14:creationId xmlns:p14="http://schemas.microsoft.com/office/powerpoint/2010/main" val="1306804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Layout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81A20-A2BE-4B42-8064-F9B450D08318}"/>
              </a:ext>
            </a:extLst>
          </p:cNvPr>
          <p:cNvPicPr>
            <a:picLocks noChangeAspect="1"/>
          </p:cNvPicPr>
          <p:nvPr userDrawn="1"/>
        </p:nvPicPr>
        <p:blipFill rotWithShape="1">
          <a:blip r:embed="rId2"/>
          <a:srcRect l="10731"/>
          <a:stretch/>
        </p:blipFill>
        <p:spPr>
          <a:xfrm>
            <a:off x="0" y="661645"/>
            <a:ext cx="3201730" cy="5882026"/>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36765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Layou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53EC34-2F36-E44A-9A57-AD70BB3D4934}"/>
              </a:ext>
            </a:extLst>
          </p:cNvPr>
          <p:cNvPicPr>
            <a:picLocks noChangeAspect="1"/>
          </p:cNvPicPr>
          <p:nvPr userDrawn="1"/>
        </p:nvPicPr>
        <p:blipFill rotWithShape="1">
          <a:blip r:embed="rId2"/>
          <a:srcRect r="12629"/>
          <a:stretch/>
        </p:blipFill>
        <p:spPr>
          <a:xfrm>
            <a:off x="9451240" y="575421"/>
            <a:ext cx="2740760" cy="5880100"/>
          </a:xfrm>
          <a:prstGeom prst="rect">
            <a:avLst/>
          </a:prstGeom>
        </p:spPr>
      </p:pic>
      <p:sp>
        <p:nvSpPr>
          <p:cNvPr id="6" name="Rectangle 5">
            <a:extLst>
              <a:ext uri="{FF2B5EF4-FFF2-40B4-BE49-F238E27FC236}">
                <a16:creationId xmlns:a16="http://schemas.microsoft.com/office/drawing/2014/main" id="{EEC1DC9E-E8B2-D747-A215-2B86C89FCFE5}"/>
              </a:ext>
            </a:extLst>
          </p:cNvPr>
          <p:cNvSpPr/>
          <p:nvPr userDrawn="1"/>
        </p:nvSpPr>
        <p:spPr>
          <a:xfrm>
            <a:off x="8407897"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52503" y="665047"/>
            <a:ext cx="8372835"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752505" y="2841946"/>
            <a:ext cx="837283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7" name="TextBox 26">
            <a:extLst>
              <a:ext uri="{FF2B5EF4-FFF2-40B4-BE49-F238E27FC236}">
                <a16:creationId xmlns:a16="http://schemas.microsoft.com/office/drawing/2014/main" id="{7DE45EDE-C757-6544-A7DD-F5A4716C796F}"/>
              </a:ext>
            </a:extLst>
          </p:cNvPr>
          <p:cNvSpPr txBox="1"/>
          <p:nvPr userDrawn="1"/>
        </p:nvSpPr>
        <p:spPr>
          <a:xfrm>
            <a:off x="2915206"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C094C8D7-CE32-CE44-AA98-755454A3A1C2}"/>
              </a:ext>
            </a:extLst>
          </p:cNvPr>
          <p:cNvGrpSpPr/>
          <p:nvPr userDrawn="1"/>
        </p:nvGrpSpPr>
        <p:grpSpPr>
          <a:xfrm rot="10800000">
            <a:off x="3005961" y="6313578"/>
            <a:ext cx="9186039" cy="45719"/>
            <a:chOff x="1" y="6313580"/>
            <a:chExt cx="9186039" cy="45719"/>
          </a:xfrm>
        </p:grpSpPr>
        <p:sp>
          <p:nvSpPr>
            <p:cNvPr id="19" name="Rectangle 18">
              <a:extLst>
                <a:ext uri="{FF2B5EF4-FFF2-40B4-BE49-F238E27FC236}">
                  <a16:creationId xmlns:a16="http://schemas.microsoft.com/office/drawing/2014/main" id="{285DE533-51EA-3D49-9C03-14DC69679354}"/>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E12ED5D-7CD9-5741-B9D5-5B76973F24E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D4DA276-7B32-684F-88ED-9DCC6143510D}"/>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E86B2FB-C4DF-DF4C-9237-74F5513C2B4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59E8E7B1-79ED-E949-8233-3435A7912CA1}"/>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4BBB21C-8A8F-4D43-9986-4863EF0784C5}"/>
              </a:ext>
            </a:extLst>
          </p:cNvPr>
          <p:cNvPicPr>
            <a:picLocks noChangeAspect="1"/>
          </p:cNvPicPr>
          <p:nvPr userDrawn="1"/>
        </p:nvPicPr>
        <p:blipFill>
          <a:blip r:embed="rId3"/>
          <a:stretch>
            <a:fillRect/>
          </a:stretch>
        </p:blipFill>
        <p:spPr>
          <a:xfrm>
            <a:off x="721694" y="5900336"/>
            <a:ext cx="1310904" cy="718360"/>
          </a:xfrm>
          <a:prstGeom prst="rect">
            <a:avLst/>
          </a:prstGeom>
        </p:spPr>
      </p:pic>
    </p:spTree>
    <p:extLst>
      <p:ext uri="{BB962C8B-B14F-4D97-AF65-F5344CB8AC3E}">
        <p14:creationId xmlns:p14="http://schemas.microsoft.com/office/powerpoint/2010/main" val="2434570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Layout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5C45B6-46B0-184E-B18F-A2920A9AB4AB}"/>
              </a:ext>
            </a:extLst>
          </p:cNvPr>
          <p:cNvPicPr>
            <a:picLocks noChangeAspect="1"/>
          </p:cNvPicPr>
          <p:nvPr userDrawn="1"/>
        </p:nvPicPr>
        <p:blipFill rotWithShape="1">
          <a:blip r:embed="rId2"/>
          <a:srcRect r="14973"/>
          <a:stretch/>
        </p:blipFill>
        <p:spPr>
          <a:xfrm>
            <a:off x="8359316" y="1166200"/>
            <a:ext cx="3832684" cy="569180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482511" y="665047"/>
            <a:ext cx="8156392" cy="19873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2511" y="2841946"/>
            <a:ext cx="8156392" cy="1887372"/>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5" name="Rectangle 34">
            <a:extLst>
              <a:ext uri="{FF2B5EF4-FFF2-40B4-BE49-F238E27FC236}">
                <a16:creationId xmlns:a16="http://schemas.microsoft.com/office/drawing/2014/main" id="{FE285805-BC06-6048-92FB-92AA0CDB2774}"/>
              </a:ext>
            </a:extLst>
          </p:cNvPr>
          <p:cNvSpPr/>
          <p:nvPr userDrawn="1"/>
        </p:nvSpPr>
        <p:spPr>
          <a:xfrm>
            <a:off x="5643182" y="6354188"/>
            <a:ext cx="2968534"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61E1373-7937-2D41-AA02-6110B044F58F}"/>
              </a:ext>
            </a:extLst>
          </p:cNvPr>
          <p:cNvSpPr/>
          <p:nvPr userDrawn="1"/>
        </p:nvSpPr>
        <p:spPr>
          <a:xfrm>
            <a:off x="5643181" y="6354188"/>
            <a:ext cx="3073873" cy="319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43CA85-BDBA-ED4E-A0FE-4908A66332BA}"/>
              </a:ext>
            </a:extLst>
          </p:cNvPr>
          <p:cNvSpPr txBox="1"/>
          <p:nvPr userDrawn="1"/>
        </p:nvSpPr>
        <p:spPr>
          <a:xfrm>
            <a:off x="379090" y="6354188"/>
            <a:ext cx="8555100" cy="307777"/>
          </a:xfrm>
          <a:prstGeom prst="rect">
            <a:avLst/>
          </a:prstGeom>
          <a:noFill/>
        </p:spPr>
        <p:txBody>
          <a:bodyPr wrap="square" rtlCol="0">
            <a:spAutoFit/>
          </a:bodyPr>
          <a:lstStyle/>
          <a:p>
            <a:r>
              <a:rPr lang="en-US" sz="1200">
                <a:solidFill>
                  <a:srgbClr val="3DB8CF"/>
                </a:solidFill>
                <a:latin typeface="Arial Black" panose="020B0A04020102020204" pitchFamily="34" charset="0"/>
              </a:rPr>
              <a:t>Educating Georgia's Future </a:t>
            </a:r>
            <a:r>
              <a:rPr lang="en-US" sz="1400" b="1" i="1">
                <a:solidFill>
                  <a:schemeClr val="bg2">
                    <a:lumMod val="50000"/>
                  </a:schemeClr>
                </a:solidFill>
              </a:rPr>
              <a:t>by graduating students who are ready to learn, ready to live, and ready to lead.</a:t>
            </a:r>
          </a:p>
        </p:txBody>
      </p:sp>
      <p:grpSp>
        <p:nvGrpSpPr>
          <p:cNvPr id="18" name="Group 17">
            <a:extLst>
              <a:ext uri="{FF2B5EF4-FFF2-40B4-BE49-F238E27FC236}">
                <a16:creationId xmlns:a16="http://schemas.microsoft.com/office/drawing/2014/main" id="{085BEC16-9E99-3A47-9C9B-240C70D382D9}"/>
              </a:ext>
            </a:extLst>
          </p:cNvPr>
          <p:cNvGrpSpPr/>
          <p:nvPr userDrawn="1"/>
        </p:nvGrpSpPr>
        <p:grpSpPr>
          <a:xfrm>
            <a:off x="2" y="6313580"/>
            <a:ext cx="8638902" cy="45719"/>
            <a:chOff x="1" y="6313580"/>
            <a:chExt cx="9186039" cy="45719"/>
          </a:xfrm>
        </p:grpSpPr>
        <p:sp>
          <p:nvSpPr>
            <p:cNvPr id="19" name="Rectangle 18">
              <a:extLst>
                <a:ext uri="{FF2B5EF4-FFF2-40B4-BE49-F238E27FC236}">
                  <a16:creationId xmlns:a16="http://schemas.microsoft.com/office/drawing/2014/main" id="{ED6E2621-548B-B248-A4EE-018114110B86}"/>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7EDAD6-2D3C-D54A-BB31-5AEEA25107FF}"/>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6E636B7-92A6-EA45-8DB5-6BABC9AF0A89}"/>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028E30D-8498-324D-B321-3E24F0817316}"/>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9C944A91-C8AA-2847-85D3-78555ABC02CF}"/>
              </a:ext>
            </a:extLst>
          </p:cNvPr>
          <p:cNvSpPr txBox="1"/>
          <p:nvPr userDrawn="1"/>
        </p:nvSpPr>
        <p:spPr>
          <a:xfrm>
            <a:off x="11475605"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5C8894F-E7BD-F947-8561-68BB5B9E3C98}"/>
              </a:ext>
            </a:extLst>
          </p:cNvPr>
          <p:cNvPicPr>
            <a:picLocks noChangeAspect="1"/>
          </p:cNvPicPr>
          <p:nvPr userDrawn="1"/>
        </p:nvPicPr>
        <p:blipFill>
          <a:blip r:embed="rId3"/>
          <a:stretch>
            <a:fillRect/>
          </a:stretch>
        </p:blipFill>
        <p:spPr>
          <a:xfrm>
            <a:off x="452694" y="5467482"/>
            <a:ext cx="1310904" cy="718360"/>
          </a:xfrm>
          <a:prstGeom prst="rect">
            <a:avLst/>
          </a:prstGeom>
        </p:spPr>
      </p:pic>
    </p:spTree>
    <p:extLst>
      <p:ext uri="{BB962C8B-B14F-4D97-AF65-F5344CB8AC3E}">
        <p14:creationId xmlns:p14="http://schemas.microsoft.com/office/powerpoint/2010/main" val="1868762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Layout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973EFB-3179-894F-AF60-3B5447DFF3ED}"/>
              </a:ext>
            </a:extLst>
          </p:cNvPr>
          <p:cNvPicPr>
            <a:picLocks noChangeAspect="1"/>
          </p:cNvPicPr>
          <p:nvPr userDrawn="1"/>
        </p:nvPicPr>
        <p:blipFill rotWithShape="1">
          <a:blip r:embed="rId2"/>
          <a:srcRect l="8888" b="13764"/>
          <a:stretch/>
        </p:blipFill>
        <p:spPr>
          <a:xfrm>
            <a:off x="0" y="1484521"/>
            <a:ext cx="5243802" cy="4829060"/>
          </a:xfrm>
          <a:prstGeom prst="rect">
            <a:avLst/>
          </a:prstGeom>
        </p:spPr>
      </p:pic>
      <p:sp>
        <p:nvSpPr>
          <p:cNvPr id="2" name="Title 1">
            <a:extLst>
              <a:ext uri="{FF2B5EF4-FFF2-40B4-BE49-F238E27FC236}">
                <a16:creationId xmlns:a16="http://schemas.microsoft.com/office/drawing/2014/main" id="{17A5B066-8059-C949-AEA0-571E7B4D7771}"/>
              </a:ext>
            </a:extLst>
          </p:cNvPr>
          <p:cNvSpPr>
            <a:spLocks noGrp="1"/>
          </p:cNvSpPr>
          <p:nvPr>
            <p:ph type="title"/>
          </p:nvPr>
        </p:nvSpPr>
        <p:spPr>
          <a:xfrm>
            <a:off x="785191" y="333633"/>
            <a:ext cx="10664079" cy="1679836"/>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6652442A-998D-BA4A-B87F-38712FA6CF5E}"/>
              </a:ext>
            </a:extLst>
          </p:cNvPr>
          <p:cNvSpPr>
            <a:spLocks noGrp="1"/>
          </p:cNvSpPr>
          <p:nvPr>
            <p:ph type="body" sz="quarter" idx="13" hasCustomPrompt="1"/>
          </p:nvPr>
        </p:nvSpPr>
        <p:spPr>
          <a:xfrm>
            <a:off x="4817311" y="2272081"/>
            <a:ext cx="6622020" cy="245723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21" name="TextBox 20">
            <a:extLst>
              <a:ext uri="{FF2B5EF4-FFF2-40B4-BE49-F238E27FC236}">
                <a16:creationId xmlns:a16="http://schemas.microsoft.com/office/drawing/2014/main" id="{D6CE7E7B-4B24-094C-871A-7212D713BF16}"/>
              </a:ext>
            </a:extLst>
          </p:cNvPr>
          <p:cNvSpPr txBox="1"/>
          <p:nvPr userDrawn="1"/>
        </p:nvSpPr>
        <p:spPr>
          <a:xfrm>
            <a:off x="762179" y="6360437"/>
            <a:ext cx="6778566" cy="307777"/>
          </a:xfrm>
          <a:prstGeom prst="rect">
            <a:avLst/>
          </a:prstGeom>
          <a:noFill/>
        </p:spPr>
        <p:txBody>
          <a:bodyPr wrap="square" rtlCol="0">
            <a:spAutoFit/>
          </a:bodyPr>
          <a:lstStyle/>
          <a:p>
            <a:r>
              <a:rPr lang="en-US" sz="1400" b="1" i="1">
                <a:solidFill>
                  <a:schemeClr val="bg2">
                    <a:lumMod val="50000"/>
                  </a:schemeClr>
                </a:solidFill>
              </a:rPr>
              <a:t>Offering a holistic education to </a:t>
            </a:r>
            <a:r>
              <a:rPr lang="en-US" sz="1400">
                <a:solidFill>
                  <a:srgbClr val="3DB8CF"/>
                </a:solidFill>
                <a:latin typeface="Arial Black" panose="020B0A04020102020204" pitchFamily="34" charset="0"/>
              </a:rPr>
              <a:t>each and every child </a:t>
            </a:r>
            <a:r>
              <a:rPr lang="en-US" sz="1400" b="1" i="1">
                <a:solidFill>
                  <a:schemeClr val="bg2">
                    <a:lumMod val="50000"/>
                  </a:schemeClr>
                </a:solidFill>
              </a:rPr>
              <a:t>in our state.</a:t>
            </a:r>
          </a:p>
        </p:txBody>
      </p:sp>
      <p:grpSp>
        <p:nvGrpSpPr>
          <p:cNvPr id="17" name="Group 16">
            <a:extLst>
              <a:ext uri="{FF2B5EF4-FFF2-40B4-BE49-F238E27FC236}">
                <a16:creationId xmlns:a16="http://schemas.microsoft.com/office/drawing/2014/main" id="{77A57C96-3294-4645-BCFF-553D44360C35}"/>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721E0B0A-46A3-3244-95AE-9E847C9A2AA5}"/>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F75C0E-7DC7-074E-9B0E-3DD130488456}"/>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FF0CB4E-DC96-B846-B0AE-8FF4E69FDEF7}"/>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955CAB-B66C-164E-B593-B44C8B1DF111}"/>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94180BD-900A-F64B-B2AA-1F2A94E9B167}"/>
              </a:ext>
            </a:extLst>
          </p:cNvPr>
          <p:cNvSpPr txBox="1"/>
          <p:nvPr userDrawn="1"/>
        </p:nvSpPr>
        <p:spPr>
          <a:xfrm>
            <a:off x="0" y="6360565"/>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444E6F59-9F9A-504E-BA04-B332BBD2B972}"/>
              </a:ext>
            </a:extLst>
          </p:cNvPr>
          <p:cNvPicPr>
            <a:picLocks noChangeAspect="1"/>
          </p:cNvPicPr>
          <p:nvPr userDrawn="1"/>
        </p:nvPicPr>
        <p:blipFill>
          <a:blip r:embed="rId3"/>
          <a:stretch>
            <a:fillRect/>
          </a:stretch>
        </p:blipFill>
        <p:spPr>
          <a:xfrm>
            <a:off x="10083970" y="5961295"/>
            <a:ext cx="1310904" cy="718360"/>
          </a:xfrm>
          <a:prstGeom prst="rect">
            <a:avLst/>
          </a:prstGeom>
        </p:spPr>
      </p:pic>
    </p:spTree>
    <p:extLst>
      <p:ext uri="{BB962C8B-B14F-4D97-AF65-F5344CB8AC3E}">
        <p14:creationId xmlns:p14="http://schemas.microsoft.com/office/powerpoint/2010/main" val="256193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Elemen #1">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A2A2C214-9B58-89D9-CC3F-918EFF5B649C}"/>
              </a:ext>
            </a:extLst>
          </p:cNvPr>
          <p:cNvPicPr>
            <a:picLocks noChangeAspect="1"/>
          </p:cNvPicPr>
          <p:nvPr userDrawn="1"/>
        </p:nvPicPr>
        <p:blipFill>
          <a:blip r:embed="rId2"/>
          <a:stretch>
            <a:fillRect/>
          </a:stretch>
        </p:blipFill>
        <p:spPr>
          <a:xfrm>
            <a:off x="88656" y="1371599"/>
            <a:ext cx="3092939" cy="5115697"/>
          </a:xfrm>
          <a:prstGeom prst="rect">
            <a:avLst/>
          </a:prstGeom>
        </p:spPr>
      </p:pic>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3"/>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Tree>
    <p:extLst>
      <p:ext uri="{BB962C8B-B14F-4D97-AF65-F5344CB8AC3E}">
        <p14:creationId xmlns:p14="http://schemas.microsoft.com/office/powerpoint/2010/main" val="518899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Elemen #2">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1499443D-2D5E-2442-88F8-55635781510F}"/>
              </a:ext>
            </a:extLst>
          </p:cNvPr>
          <p:cNvGrpSpPr/>
          <p:nvPr userDrawn="1"/>
        </p:nvGrpSpPr>
        <p:grpSpPr>
          <a:xfrm>
            <a:off x="1" y="6313580"/>
            <a:ext cx="9186039" cy="45719"/>
            <a:chOff x="1" y="6313580"/>
            <a:chExt cx="9186039" cy="45719"/>
          </a:xfrm>
        </p:grpSpPr>
        <p:sp>
          <p:nvSpPr>
            <p:cNvPr id="26" name="Rectangle 25">
              <a:extLst>
                <a:ext uri="{FF2B5EF4-FFF2-40B4-BE49-F238E27FC236}">
                  <a16:creationId xmlns:a16="http://schemas.microsoft.com/office/drawing/2014/main" id="{320B8F4B-A8C1-E34E-BE9C-E19725BF69FD}"/>
                </a:ext>
              </a:extLst>
            </p:cNvPr>
            <p:cNvSpPr/>
            <p:nvPr userDrawn="1"/>
          </p:nvSpPr>
          <p:spPr>
            <a:xfrm flipV="1">
              <a:off x="1" y="6313580"/>
              <a:ext cx="456173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0F98552-52F4-9047-AF2B-B564254B6122}"/>
                </a:ext>
              </a:extLst>
            </p:cNvPr>
            <p:cNvSpPr/>
            <p:nvPr userDrawn="1"/>
          </p:nvSpPr>
          <p:spPr>
            <a:xfrm flipV="1">
              <a:off x="4561730" y="6313582"/>
              <a:ext cx="2224017"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2832512-5415-9F4A-B3DE-A1835FD042C1}"/>
                </a:ext>
              </a:extLst>
            </p:cNvPr>
            <p:cNvSpPr/>
            <p:nvPr userDrawn="1"/>
          </p:nvSpPr>
          <p:spPr>
            <a:xfrm flipV="1">
              <a:off x="6785748" y="6313582"/>
              <a:ext cx="1418031"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512A3A-AA39-464C-BDFF-3917ADF83DE3}"/>
                </a:ext>
              </a:extLst>
            </p:cNvPr>
            <p:cNvSpPr/>
            <p:nvPr userDrawn="1"/>
          </p:nvSpPr>
          <p:spPr>
            <a:xfrm flipV="1">
              <a:off x="8203779" y="6313583"/>
              <a:ext cx="982261"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02746B0C-6E9A-E349-9824-476F78973D02}"/>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A4CE7F4F-2521-264B-94DA-13FD797D5CD4}"/>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a:solidFill>
                <a:schemeClr val="tx1"/>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1B8F853-AAA8-934F-A2D7-7F2745DB8659}"/>
              </a:ext>
            </a:extLst>
          </p:cNvPr>
          <p:cNvPicPr>
            <a:picLocks noChangeAspect="1"/>
          </p:cNvPicPr>
          <p:nvPr userDrawn="1"/>
        </p:nvPicPr>
        <p:blipFill>
          <a:blip r:embed="rId2"/>
          <a:stretch>
            <a:fillRect/>
          </a:stretch>
        </p:blipFill>
        <p:spPr>
          <a:xfrm>
            <a:off x="10083970" y="5961295"/>
            <a:ext cx="1310904" cy="718360"/>
          </a:xfrm>
          <a:prstGeom prst="rect">
            <a:avLst/>
          </a:prstGeom>
        </p:spPr>
      </p:pic>
      <p:sp>
        <p:nvSpPr>
          <p:cNvPr id="14" name="Title 1">
            <a:extLst>
              <a:ext uri="{FF2B5EF4-FFF2-40B4-BE49-F238E27FC236}">
                <a16:creationId xmlns:a16="http://schemas.microsoft.com/office/drawing/2014/main" id="{9B3A2279-D152-8B4B-BC54-45EC55B9CC11}"/>
              </a:ext>
            </a:extLst>
          </p:cNvPr>
          <p:cNvSpPr>
            <a:spLocks noGrp="1"/>
          </p:cNvSpPr>
          <p:nvPr>
            <p:ph type="title"/>
          </p:nvPr>
        </p:nvSpPr>
        <p:spPr>
          <a:xfrm>
            <a:off x="2942493" y="370703"/>
            <a:ext cx="8487507" cy="2294037"/>
          </a:xfrm>
        </p:spPr>
        <p:txBody>
          <a:bodyPr anchor="b" anchorCtr="0">
            <a:normAutofit/>
          </a:bodyPr>
          <a:lstStyle>
            <a:lvl1pPr algn="ctr">
              <a:defRPr sz="4800">
                <a:solidFill>
                  <a:srgbClr val="44883E"/>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Text Placeholder 9">
            <a:extLst>
              <a:ext uri="{FF2B5EF4-FFF2-40B4-BE49-F238E27FC236}">
                <a16:creationId xmlns:a16="http://schemas.microsoft.com/office/drawing/2014/main" id="{B0021164-9EA7-1847-8908-C5880460C7D7}"/>
              </a:ext>
            </a:extLst>
          </p:cNvPr>
          <p:cNvSpPr>
            <a:spLocks noGrp="1"/>
          </p:cNvSpPr>
          <p:nvPr>
            <p:ph type="body" sz="quarter" idx="13" hasCustomPrompt="1"/>
          </p:nvPr>
        </p:nvSpPr>
        <p:spPr>
          <a:xfrm>
            <a:off x="2942493" y="2841945"/>
            <a:ext cx="8487507" cy="2137827"/>
          </a:xfrm>
        </p:spPr>
        <p:txBody>
          <a:bodyPr>
            <a:normAutofit/>
          </a:bodyPr>
          <a:lstStyle>
            <a:lvl1pPr marL="0" indent="0" algn="ctr">
              <a:buNone/>
              <a:defRPr sz="32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pic>
        <p:nvPicPr>
          <p:cNvPr id="4" name="Picture 3">
            <a:extLst>
              <a:ext uri="{FF2B5EF4-FFF2-40B4-BE49-F238E27FC236}">
                <a16:creationId xmlns:a16="http://schemas.microsoft.com/office/drawing/2014/main" id="{D5FCC496-56AE-D7BA-E5A3-ADDAD05BD032}"/>
              </a:ext>
            </a:extLst>
          </p:cNvPr>
          <p:cNvPicPr>
            <a:picLocks noChangeAspect="1"/>
          </p:cNvPicPr>
          <p:nvPr userDrawn="1"/>
        </p:nvPicPr>
        <p:blipFill>
          <a:blip r:embed="rId3"/>
          <a:stretch>
            <a:fillRect/>
          </a:stretch>
        </p:blipFill>
        <p:spPr>
          <a:xfrm>
            <a:off x="41516" y="1265063"/>
            <a:ext cx="3077604" cy="5222233"/>
          </a:xfrm>
          <a:prstGeom prst="rect">
            <a:avLst/>
          </a:prstGeom>
        </p:spPr>
      </p:pic>
    </p:spTree>
    <p:extLst>
      <p:ext uri="{BB962C8B-B14F-4D97-AF65-F5344CB8AC3E}">
        <p14:creationId xmlns:p14="http://schemas.microsoft.com/office/powerpoint/2010/main" val="3938930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F79BD0-8707-0E44-988E-38DBD59EB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B678A1-AE6C-BC48-91DE-D41D7CA160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56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5" r:id="rId8"/>
    <p:sldLayoutId id="2147483686" r:id="rId9"/>
    <p:sldLayoutId id="2147483687" r:id="rId10"/>
    <p:sldLayoutId id="2147483689" r:id="rId11"/>
    <p:sldLayoutId id="2147483690" r:id="rId12"/>
    <p:sldLayoutId id="2147483688" r:id="rId13"/>
    <p:sldLayoutId id="2147483680" r:id="rId14"/>
    <p:sldLayoutId id="2147483681" r:id="rId15"/>
    <p:sldLayoutId id="2147483682" r:id="rId16"/>
    <p:sldLayoutId id="2147483683" r:id="rId17"/>
    <p:sldLayoutId id="2147483684"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91" r:id="rId28"/>
    <p:sldLayoutId id="2147483677" r:id="rId29"/>
    <p:sldLayoutId id="2147483678" r:id="rId30"/>
    <p:sldLayoutId id="2147483679" r:id="rId31"/>
  </p:sldLayoutIdLst>
  <p:hf sldNum="0" hdr="0" ftr="0"/>
  <p:txStyles>
    <p:title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EA7_8284B870.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EAF_B2A8B8A5.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E93_D5689B4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ies.ed.gov/ncee/rel/Products/Region/west/Resource/10065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ies.ed.gov/ncee/rel/Products/Region/west/Resource/100653#fca_video_collection"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msaCcNhMSrA?start=426&amp;feature=oembed" TargetMode="Externa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18/10/relationships/comments" Target="../comments/modernComment_E97_32A796B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url.gadoe.org/128jw"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s://ies.ed.gov/ncee/rel/regions/west/pdf/4-2-3-15_IESbranded_Educators_Guide_FINAL_508.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ies.ed.gov/ncee/rel/Products/Region/west/Resource/100653#fca_video_collection" TargetMode="External"/><Relationship Id="rId4" Type="http://schemas.openxmlformats.org/officeDocument/2006/relationships/hyperlink" Target="https://ies.ed.gov/ncee/rel/Products/Event/100201"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colorincolorado.org/guide/fact-sheet-information-limited-english-proficient-parents-and-schools-and-school-district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klearns.org/wp-content/uploads/2022/02/AlaskasReadingPlaybook.ac-1.pdf"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hyperlink" Target="https://www.readingrockets.org/literacy-home/reading-101-guide-parent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www.nichd.nih.gov/sites/default/files/publications/pubs/documents/PRFbrochure.pdf"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gpb.org/education/production/reading-rop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A3E8-57FC-1143-B912-B2FAC43E4571}"/>
              </a:ext>
            </a:extLst>
          </p:cNvPr>
          <p:cNvSpPr>
            <a:spLocks noGrp="1"/>
          </p:cNvSpPr>
          <p:nvPr>
            <p:ph type="ctrTitle"/>
          </p:nvPr>
        </p:nvSpPr>
        <p:spPr/>
        <p:txBody>
          <a:bodyPr>
            <a:normAutofit fontScale="90000"/>
          </a:bodyPr>
          <a:lstStyle/>
          <a:p>
            <a:r>
              <a:rPr lang="en-US"/>
              <a:t>Linking the Classroom to the Living Room: Literacy and Home Learning Connections</a:t>
            </a:r>
          </a:p>
        </p:txBody>
      </p:sp>
      <p:sp>
        <p:nvSpPr>
          <p:cNvPr id="3" name="Subtitle 2">
            <a:extLst>
              <a:ext uri="{FF2B5EF4-FFF2-40B4-BE49-F238E27FC236}">
                <a16:creationId xmlns:a16="http://schemas.microsoft.com/office/drawing/2014/main" id="{F74D1F68-F0CA-584E-9CC7-504294CC5024}"/>
              </a:ext>
            </a:extLst>
          </p:cNvPr>
          <p:cNvSpPr>
            <a:spLocks noGrp="1"/>
          </p:cNvSpPr>
          <p:nvPr>
            <p:ph type="subTitle" idx="1"/>
          </p:nvPr>
        </p:nvSpPr>
        <p:spPr/>
        <p:txBody>
          <a:bodyPr/>
          <a:lstStyle/>
          <a:p>
            <a:r>
              <a:rPr lang="en-US"/>
              <a:t>Parent Mentor Conference </a:t>
            </a:r>
          </a:p>
          <a:p>
            <a:r>
              <a:rPr lang="en-US"/>
              <a:t>September 12, 2024</a:t>
            </a:r>
          </a:p>
          <a:p>
            <a:r>
              <a:rPr lang="en-US"/>
              <a:t>Outreach Unit- Family School Partnership</a:t>
            </a:r>
          </a:p>
        </p:txBody>
      </p:sp>
    </p:spTree>
    <p:extLst>
      <p:ext uri="{BB962C8B-B14F-4D97-AF65-F5344CB8AC3E}">
        <p14:creationId xmlns:p14="http://schemas.microsoft.com/office/powerpoint/2010/main" val="2515158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E28E98-1D65-9C9C-1EDB-40C96BBC8CBF}"/>
              </a:ext>
            </a:extLst>
          </p:cNvPr>
          <p:cNvSpPr>
            <a:spLocks noGrp="1"/>
          </p:cNvSpPr>
          <p:nvPr>
            <p:ph type="title"/>
          </p:nvPr>
        </p:nvSpPr>
        <p:spPr/>
        <p:txBody>
          <a:bodyPr/>
          <a:lstStyle/>
          <a:p>
            <a:r>
              <a:rPr lang="en-US"/>
              <a:t>Types of Communications</a:t>
            </a:r>
          </a:p>
        </p:txBody>
      </p:sp>
      <p:sp>
        <p:nvSpPr>
          <p:cNvPr id="7" name="Content Placeholder 6">
            <a:extLst>
              <a:ext uri="{FF2B5EF4-FFF2-40B4-BE49-F238E27FC236}">
                <a16:creationId xmlns:a16="http://schemas.microsoft.com/office/drawing/2014/main" id="{050CBCCA-8185-8E59-07C8-2CB71004ECA4}"/>
              </a:ext>
            </a:extLst>
          </p:cNvPr>
          <p:cNvSpPr>
            <a:spLocks noGrp="1"/>
          </p:cNvSpPr>
          <p:nvPr>
            <p:ph idx="1"/>
          </p:nvPr>
        </p:nvSpPr>
        <p:spPr>
          <a:xfrm>
            <a:off x="1371033" y="1909709"/>
            <a:ext cx="10207907" cy="4135670"/>
          </a:xfrm>
        </p:spPr>
        <p:txBody>
          <a:bodyPr/>
          <a:lstStyle/>
          <a:p>
            <a:pPr>
              <a:lnSpc>
                <a:spcPct val="100000"/>
              </a:lnSpc>
              <a:spcBef>
                <a:spcPts val="0"/>
              </a:spcBef>
            </a:pPr>
            <a:r>
              <a:rPr lang="en-US"/>
              <a:t>Newsletters</a:t>
            </a:r>
          </a:p>
          <a:p>
            <a:pPr>
              <a:lnSpc>
                <a:spcPct val="100000"/>
              </a:lnSpc>
              <a:spcBef>
                <a:spcPts val="0"/>
              </a:spcBef>
            </a:pPr>
            <a:r>
              <a:rPr lang="en-US"/>
              <a:t>Flyers</a:t>
            </a:r>
          </a:p>
          <a:p>
            <a:pPr>
              <a:lnSpc>
                <a:spcPct val="100000"/>
              </a:lnSpc>
              <a:spcBef>
                <a:spcPts val="0"/>
              </a:spcBef>
            </a:pPr>
            <a:r>
              <a:rPr lang="en-US"/>
              <a:t>Social Media</a:t>
            </a:r>
          </a:p>
          <a:p>
            <a:pPr>
              <a:lnSpc>
                <a:spcPct val="100000"/>
              </a:lnSpc>
              <a:spcBef>
                <a:spcPts val="0"/>
              </a:spcBef>
            </a:pPr>
            <a:r>
              <a:rPr lang="en-US"/>
              <a:t>Class Communication Platforms </a:t>
            </a:r>
          </a:p>
          <a:p>
            <a:pPr marL="0" indent="0">
              <a:lnSpc>
                <a:spcPct val="100000"/>
              </a:lnSpc>
              <a:spcBef>
                <a:spcPts val="0"/>
              </a:spcBef>
              <a:buNone/>
            </a:pPr>
            <a:r>
              <a:rPr lang="en-US"/>
              <a:t>  (e.g., DOJO/Seesaw)</a:t>
            </a:r>
          </a:p>
        </p:txBody>
      </p:sp>
      <p:pic>
        <p:nvPicPr>
          <p:cNvPr id="3074" name="Picture 2" descr="Diversity marketing abstract concept">
            <a:extLst>
              <a:ext uri="{FF2B5EF4-FFF2-40B4-BE49-F238E27FC236}">
                <a16:creationId xmlns:a16="http://schemas.microsoft.com/office/drawing/2014/main" id="{D4BC0BBC-5F0E-CA4A-1028-7D132FB6A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6319" y="1800520"/>
            <a:ext cx="3514648" cy="35146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95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5D8E9-0336-54BC-6452-1CB6CBB3AE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4D968-AC2A-5458-CBB6-D3CED63A4C9A}"/>
              </a:ext>
            </a:extLst>
          </p:cNvPr>
          <p:cNvSpPr>
            <a:spLocks noGrp="1"/>
          </p:cNvSpPr>
          <p:nvPr>
            <p:ph type="title"/>
          </p:nvPr>
        </p:nvSpPr>
        <p:spPr/>
        <p:txBody>
          <a:bodyPr/>
          <a:lstStyle/>
          <a:p>
            <a:r>
              <a:rPr lang="en-US"/>
              <a:t>Encouraging Reading at Home</a:t>
            </a:r>
          </a:p>
        </p:txBody>
      </p:sp>
      <p:sp>
        <p:nvSpPr>
          <p:cNvPr id="3" name="Content Placeholder 2">
            <a:extLst>
              <a:ext uri="{FF2B5EF4-FFF2-40B4-BE49-F238E27FC236}">
                <a16:creationId xmlns:a16="http://schemas.microsoft.com/office/drawing/2014/main" id="{97E7FF1B-AE04-396A-F090-A696431F7369}"/>
              </a:ext>
            </a:extLst>
          </p:cNvPr>
          <p:cNvSpPr>
            <a:spLocks noGrp="1"/>
          </p:cNvSpPr>
          <p:nvPr>
            <p:ph idx="1"/>
          </p:nvPr>
        </p:nvSpPr>
        <p:spPr>
          <a:xfrm>
            <a:off x="1145892" y="1495425"/>
            <a:ext cx="6359808" cy="4781550"/>
          </a:xfrm>
        </p:spPr>
        <p:txBody>
          <a:bodyPr>
            <a:normAutofit lnSpcReduction="10000"/>
          </a:bodyPr>
          <a:lstStyle/>
          <a:p>
            <a:pPr marL="0" indent="0">
              <a:lnSpc>
                <a:spcPct val="100000"/>
              </a:lnSpc>
              <a:spcBef>
                <a:spcPts val="0"/>
              </a:spcBef>
              <a:buNone/>
            </a:pPr>
            <a:r>
              <a:rPr lang="en-US"/>
              <a:t>If you had a Reading Corner on your newsletter, web page, or social media account, what are some reading highlights that you could include in your communications to encourage reading at home?</a:t>
            </a:r>
          </a:p>
          <a:p>
            <a:pPr marL="0" indent="0">
              <a:lnSpc>
                <a:spcPct val="100000"/>
              </a:lnSpc>
              <a:spcBef>
                <a:spcPts val="0"/>
              </a:spcBef>
              <a:buNone/>
            </a:pPr>
            <a:endParaRPr lang="en-US"/>
          </a:p>
          <a:p>
            <a:pPr marL="0" indent="0">
              <a:lnSpc>
                <a:spcPct val="100000"/>
              </a:lnSpc>
              <a:spcBef>
                <a:spcPts val="0"/>
              </a:spcBef>
              <a:buNone/>
            </a:pPr>
            <a:r>
              <a:rPr lang="en-US"/>
              <a:t>Consider writing the reading highlights in such a way that a parent or family member can read them in less than 45 seconds.</a:t>
            </a:r>
          </a:p>
        </p:txBody>
      </p:sp>
      <p:pic>
        <p:nvPicPr>
          <p:cNvPr id="4100" name="Picture 4" descr="Organic flat public relations concept illustrated">
            <a:extLst>
              <a:ext uri="{FF2B5EF4-FFF2-40B4-BE49-F238E27FC236}">
                <a16:creationId xmlns:a16="http://schemas.microsoft.com/office/drawing/2014/main" id="{63D68721-0F80-017D-6769-89DB2CCD2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0682" y="2279200"/>
            <a:ext cx="3984505" cy="2654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167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Yellow note paper with red pin">
            <a:extLst>
              <a:ext uri="{FF2B5EF4-FFF2-40B4-BE49-F238E27FC236}">
                <a16:creationId xmlns:a16="http://schemas.microsoft.com/office/drawing/2014/main" id="{0FBB6449-1F52-4A32-EB3C-91D530D09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6466" y="1712228"/>
            <a:ext cx="3172172" cy="307692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Yellow note paper with red pin">
            <a:extLst>
              <a:ext uri="{FF2B5EF4-FFF2-40B4-BE49-F238E27FC236}">
                <a16:creationId xmlns:a16="http://schemas.microsoft.com/office/drawing/2014/main" id="{69705F83-7C83-63C6-489B-5DD6675333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401" y="1747257"/>
            <a:ext cx="3017391" cy="30173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ECC41F-2F4E-E7F6-2164-248F00BF67E2}"/>
              </a:ext>
            </a:extLst>
          </p:cNvPr>
          <p:cNvSpPr>
            <a:spLocks noGrp="1"/>
          </p:cNvSpPr>
          <p:nvPr>
            <p:ph type="title"/>
          </p:nvPr>
        </p:nvSpPr>
        <p:spPr/>
        <p:txBody>
          <a:bodyPr/>
          <a:lstStyle/>
          <a:p>
            <a:r>
              <a:rPr lang="en-US"/>
              <a:t>Reading Highlights - Your Turn</a:t>
            </a:r>
          </a:p>
        </p:txBody>
      </p:sp>
      <p:sp>
        <p:nvSpPr>
          <p:cNvPr id="3" name="Content Placeholder 2">
            <a:extLst>
              <a:ext uri="{FF2B5EF4-FFF2-40B4-BE49-F238E27FC236}">
                <a16:creationId xmlns:a16="http://schemas.microsoft.com/office/drawing/2014/main" id="{1B5DB513-BE08-6A82-DFD6-D050857FE0FF}"/>
              </a:ext>
            </a:extLst>
          </p:cNvPr>
          <p:cNvSpPr>
            <a:spLocks noGrp="1"/>
          </p:cNvSpPr>
          <p:nvPr>
            <p:ph idx="1"/>
          </p:nvPr>
        </p:nvSpPr>
        <p:spPr>
          <a:xfrm>
            <a:off x="1249683" y="1690688"/>
            <a:ext cx="5140607" cy="4135670"/>
          </a:xfrm>
        </p:spPr>
        <p:txBody>
          <a:bodyPr>
            <a:noAutofit/>
          </a:bodyPr>
          <a:lstStyle/>
          <a:p>
            <a:pPr marL="0" indent="0">
              <a:lnSpc>
                <a:spcPct val="100000"/>
              </a:lnSpc>
              <a:spcBef>
                <a:spcPts val="0"/>
              </a:spcBef>
              <a:buNone/>
            </a:pPr>
            <a:r>
              <a:rPr lang="en-US"/>
              <a:t>On a sticky note, write an advertisement, a reading tip, </a:t>
            </a:r>
          </a:p>
          <a:p>
            <a:pPr marL="0" indent="0">
              <a:lnSpc>
                <a:spcPct val="100000"/>
              </a:lnSpc>
              <a:spcBef>
                <a:spcPts val="0"/>
              </a:spcBef>
              <a:buNone/>
            </a:pPr>
            <a:r>
              <a:rPr lang="en-US"/>
              <a:t>a quote, or a provoking thought that you could include in your school’s communications.</a:t>
            </a:r>
          </a:p>
          <a:p>
            <a:pPr marL="0" indent="0">
              <a:lnSpc>
                <a:spcPct val="100000"/>
              </a:lnSpc>
              <a:spcBef>
                <a:spcPts val="0"/>
              </a:spcBef>
              <a:buNone/>
            </a:pPr>
            <a:endParaRPr lang="en-US"/>
          </a:p>
          <a:p>
            <a:pPr marL="0" indent="0">
              <a:lnSpc>
                <a:spcPct val="100000"/>
              </a:lnSpc>
              <a:spcBef>
                <a:spcPts val="0"/>
              </a:spcBef>
              <a:buNone/>
            </a:pPr>
            <a:r>
              <a:rPr lang="en-US"/>
              <a:t>You could also highlight a book, an author, or a QR code with someone reading a book. </a:t>
            </a:r>
          </a:p>
        </p:txBody>
      </p:sp>
      <p:sp>
        <p:nvSpPr>
          <p:cNvPr id="5" name="TextBox 4">
            <a:extLst>
              <a:ext uri="{FF2B5EF4-FFF2-40B4-BE49-F238E27FC236}">
                <a16:creationId xmlns:a16="http://schemas.microsoft.com/office/drawing/2014/main" id="{1D93A5C2-7D4A-34B1-5DF2-70E65D575C46}"/>
              </a:ext>
            </a:extLst>
          </p:cNvPr>
          <p:cNvSpPr txBox="1"/>
          <p:nvPr/>
        </p:nvSpPr>
        <p:spPr>
          <a:xfrm>
            <a:off x="6894647" y="2655787"/>
            <a:ext cx="1894787" cy="1200329"/>
          </a:xfrm>
          <a:prstGeom prst="rect">
            <a:avLst/>
          </a:prstGeom>
          <a:noFill/>
        </p:spPr>
        <p:txBody>
          <a:bodyPr wrap="square" rtlCol="0">
            <a:spAutoFit/>
          </a:bodyPr>
          <a:lstStyle/>
          <a:p>
            <a:pPr algn="ctr"/>
            <a:r>
              <a:rPr lang="en-US" sz="2400" b="1">
                <a:latin typeface="Bradley Hand ITC" panose="03070402050302030203" pitchFamily="66" charset="0"/>
              </a:rPr>
              <a:t>Read! </a:t>
            </a:r>
          </a:p>
          <a:p>
            <a:pPr algn="ctr"/>
            <a:r>
              <a:rPr lang="en-US" sz="2400" b="1">
                <a:latin typeface="Bradley Hand ITC" panose="03070402050302030203" pitchFamily="66" charset="0"/>
              </a:rPr>
              <a:t>Read! </a:t>
            </a:r>
          </a:p>
          <a:p>
            <a:pPr algn="ctr"/>
            <a:r>
              <a:rPr lang="en-US" sz="2400" b="1">
                <a:latin typeface="Bradley Hand ITC" panose="03070402050302030203" pitchFamily="66" charset="0"/>
              </a:rPr>
              <a:t>Read!</a:t>
            </a:r>
          </a:p>
        </p:txBody>
      </p:sp>
      <p:sp>
        <p:nvSpPr>
          <p:cNvPr id="7" name="TextBox 6">
            <a:extLst>
              <a:ext uri="{FF2B5EF4-FFF2-40B4-BE49-F238E27FC236}">
                <a16:creationId xmlns:a16="http://schemas.microsoft.com/office/drawing/2014/main" id="{1629E564-A5A4-41C0-1560-4166DC0333C9}"/>
              </a:ext>
            </a:extLst>
          </p:cNvPr>
          <p:cNvSpPr txBox="1"/>
          <p:nvPr/>
        </p:nvSpPr>
        <p:spPr>
          <a:xfrm>
            <a:off x="9611238" y="2380034"/>
            <a:ext cx="1894787" cy="1754326"/>
          </a:xfrm>
          <a:prstGeom prst="rect">
            <a:avLst/>
          </a:prstGeom>
          <a:noFill/>
        </p:spPr>
        <p:txBody>
          <a:bodyPr wrap="square" rtlCol="0">
            <a:spAutoFit/>
          </a:bodyPr>
          <a:lstStyle/>
          <a:p>
            <a:pPr algn="ctr"/>
            <a:r>
              <a:rPr lang="en-US" b="1" i="0">
                <a:solidFill>
                  <a:srgbClr val="1F1F1F"/>
                </a:solidFill>
                <a:effectLst/>
                <a:latin typeface="Ink Free" panose="03080402000500000000" pitchFamily="66" charset="0"/>
              </a:rPr>
              <a:t>“Reading is a way for me to expand my mind, open my eyes, and fill up my heart.” – Oprah Winfrey.</a:t>
            </a:r>
            <a:endParaRPr lang="en-US" b="1">
              <a:latin typeface="Ink Free" panose="03080402000500000000" pitchFamily="66" charset="0"/>
            </a:endParaRPr>
          </a:p>
        </p:txBody>
      </p:sp>
    </p:spTree>
    <p:extLst>
      <p:ext uri="{BB962C8B-B14F-4D97-AF65-F5344CB8AC3E}">
        <p14:creationId xmlns:p14="http://schemas.microsoft.com/office/powerpoint/2010/main" val="218973604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17BC-2ECE-5F95-D1E4-736CE77E0A8D}"/>
              </a:ext>
            </a:extLst>
          </p:cNvPr>
          <p:cNvSpPr>
            <a:spLocks noGrp="1"/>
          </p:cNvSpPr>
          <p:nvPr>
            <p:ph type="title"/>
          </p:nvPr>
        </p:nvSpPr>
        <p:spPr>
          <a:xfrm>
            <a:off x="1145894" y="158648"/>
            <a:ext cx="10207906" cy="710486"/>
          </a:xfrm>
        </p:spPr>
        <p:txBody>
          <a:bodyPr>
            <a:normAutofit fontScale="90000"/>
          </a:bodyPr>
          <a:lstStyle/>
          <a:p>
            <a:r>
              <a:rPr lang="en-US"/>
              <a:t>Flyers</a:t>
            </a:r>
          </a:p>
        </p:txBody>
      </p:sp>
      <p:pic>
        <p:nvPicPr>
          <p:cNvPr id="5" name="Content Placeholder 4">
            <a:extLst>
              <a:ext uri="{FF2B5EF4-FFF2-40B4-BE49-F238E27FC236}">
                <a16:creationId xmlns:a16="http://schemas.microsoft.com/office/drawing/2014/main" id="{8DA3440C-D239-892E-9287-EE4BBA82FBE5}"/>
              </a:ext>
            </a:extLst>
          </p:cNvPr>
          <p:cNvPicPr>
            <a:picLocks noGrp="1" noChangeAspect="1"/>
          </p:cNvPicPr>
          <p:nvPr>
            <p:ph idx="1"/>
          </p:nvPr>
        </p:nvPicPr>
        <p:blipFill>
          <a:blip r:embed="rId3"/>
          <a:stretch>
            <a:fillRect/>
          </a:stretch>
        </p:blipFill>
        <p:spPr>
          <a:xfrm>
            <a:off x="1143186" y="879056"/>
            <a:ext cx="4952814" cy="497336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A9D4428-B482-A492-2084-41295C6E85E8}"/>
              </a:ext>
            </a:extLst>
          </p:cNvPr>
          <p:cNvPicPr>
            <a:picLocks noChangeAspect="1"/>
          </p:cNvPicPr>
          <p:nvPr/>
        </p:nvPicPr>
        <p:blipFill>
          <a:blip r:embed="rId4"/>
          <a:stretch>
            <a:fillRect/>
          </a:stretch>
        </p:blipFill>
        <p:spPr>
          <a:xfrm>
            <a:off x="6430917" y="252100"/>
            <a:ext cx="4088234" cy="56003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7978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27E4-9322-5D1F-B903-14809804642A}"/>
              </a:ext>
            </a:extLst>
          </p:cNvPr>
          <p:cNvSpPr>
            <a:spLocks noGrp="1"/>
          </p:cNvSpPr>
          <p:nvPr>
            <p:ph type="title"/>
          </p:nvPr>
        </p:nvSpPr>
        <p:spPr/>
        <p:txBody>
          <a:bodyPr/>
          <a:lstStyle/>
          <a:p>
            <a:r>
              <a:rPr lang="en-US"/>
              <a:t>Turn and Talk</a:t>
            </a:r>
          </a:p>
        </p:txBody>
      </p:sp>
      <p:sp>
        <p:nvSpPr>
          <p:cNvPr id="3" name="Content Placeholder 2">
            <a:extLst>
              <a:ext uri="{FF2B5EF4-FFF2-40B4-BE49-F238E27FC236}">
                <a16:creationId xmlns:a16="http://schemas.microsoft.com/office/drawing/2014/main" id="{EF42FFFE-1498-1CF8-5E0F-776FA25D67D6}"/>
              </a:ext>
            </a:extLst>
          </p:cNvPr>
          <p:cNvSpPr>
            <a:spLocks noGrp="1"/>
          </p:cNvSpPr>
          <p:nvPr>
            <p:ph idx="1"/>
          </p:nvPr>
        </p:nvSpPr>
        <p:spPr>
          <a:xfrm>
            <a:off x="1145892" y="1825625"/>
            <a:ext cx="5381367" cy="3456644"/>
          </a:xfrm>
        </p:spPr>
        <p:txBody>
          <a:bodyPr>
            <a:normAutofit fontScale="85000" lnSpcReduction="10000"/>
          </a:bodyPr>
          <a:lstStyle/>
          <a:p>
            <a:pPr>
              <a:lnSpc>
                <a:spcPct val="110000"/>
              </a:lnSpc>
              <a:spcBef>
                <a:spcPts val="0"/>
              </a:spcBef>
            </a:pPr>
            <a:r>
              <a:rPr lang="en-US"/>
              <a:t>How can you make newsletters and flyers accessible to all parents? </a:t>
            </a:r>
          </a:p>
          <a:p>
            <a:pPr>
              <a:lnSpc>
                <a:spcPct val="110000"/>
              </a:lnSpc>
              <a:spcBef>
                <a:spcPts val="0"/>
              </a:spcBef>
            </a:pPr>
            <a:r>
              <a:rPr lang="en-US"/>
              <a:t>How would you communicate with parents who can’t read, have visual impairments, or who can’t access English print? </a:t>
            </a:r>
          </a:p>
          <a:p>
            <a:pPr>
              <a:lnSpc>
                <a:spcPct val="110000"/>
              </a:lnSpc>
              <a:spcBef>
                <a:spcPts val="0"/>
              </a:spcBef>
            </a:pPr>
            <a:r>
              <a:rPr lang="en-US"/>
              <a:t>How can you ensure that the communication is in a language and format the parents can understand?</a:t>
            </a:r>
          </a:p>
        </p:txBody>
      </p:sp>
      <p:pic>
        <p:nvPicPr>
          <p:cNvPr id="4" name="Picture 3">
            <a:extLst>
              <a:ext uri="{FF2B5EF4-FFF2-40B4-BE49-F238E27FC236}">
                <a16:creationId xmlns:a16="http://schemas.microsoft.com/office/drawing/2014/main" id="{72241C7C-3A11-BD83-FBFC-BC9632D8A49F}"/>
              </a:ext>
            </a:extLst>
          </p:cNvPr>
          <p:cNvPicPr>
            <a:picLocks noChangeAspect="1"/>
          </p:cNvPicPr>
          <p:nvPr/>
        </p:nvPicPr>
        <p:blipFill>
          <a:blip r:embed="rId4"/>
          <a:stretch>
            <a:fillRect/>
          </a:stretch>
        </p:blipFill>
        <p:spPr>
          <a:xfrm>
            <a:off x="7775039" y="2122214"/>
            <a:ext cx="3160055" cy="3160055"/>
          </a:xfrm>
          <a:prstGeom prst="rect">
            <a:avLst/>
          </a:prstGeom>
        </p:spPr>
      </p:pic>
    </p:spTree>
    <p:extLst>
      <p:ext uri="{BB962C8B-B14F-4D97-AF65-F5344CB8AC3E}">
        <p14:creationId xmlns:p14="http://schemas.microsoft.com/office/powerpoint/2010/main" val="2997401765"/>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620D-BE16-E4D7-12FA-ACEEE24DB3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D4794C-0F1D-F6B9-DD54-9C2FB3B0ABCC}"/>
              </a:ext>
            </a:extLst>
          </p:cNvPr>
          <p:cNvSpPr>
            <a:spLocks noGrp="1"/>
          </p:cNvSpPr>
          <p:nvPr>
            <p:ph type="title"/>
          </p:nvPr>
        </p:nvSpPr>
        <p:spPr/>
        <p:txBody>
          <a:bodyPr/>
          <a:lstStyle/>
          <a:p>
            <a:r>
              <a:rPr lang="en-US"/>
              <a:t>Book Challenges</a:t>
            </a:r>
          </a:p>
        </p:txBody>
      </p:sp>
    </p:spTree>
    <p:extLst>
      <p:ext uri="{BB962C8B-B14F-4D97-AF65-F5344CB8AC3E}">
        <p14:creationId xmlns:p14="http://schemas.microsoft.com/office/powerpoint/2010/main" val="3868304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1A429-12A2-4EE6-A05B-5E2C735B9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1C5BC2-0857-879D-D5A4-B7687228D114}"/>
              </a:ext>
            </a:extLst>
          </p:cNvPr>
          <p:cNvSpPr>
            <a:spLocks noGrp="1"/>
          </p:cNvSpPr>
          <p:nvPr>
            <p:ph type="title"/>
          </p:nvPr>
        </p:nvSpPr>
        <p:spPr>
          <a:xfrm>
            <a:off x="688694" y="0"/>
            <a:ext cx="10207906" cy="1325563"/>
          </a:xfrm>
        </p:spPr>
        <p:txBody>
          <a:bodyPr/>
          <a:lstStyle/>
          <a:p>
            <a:r>
              <a:rPr lang="en-US"/>
              <a:t>Book Challenge Activity </a:t>
            </a:r>
          </a:p>
        </p:txBody>
      </p:sp>
      <p:pic>
        <p:nvPicPr>
          <p:cNvPr id="5" name="Content Placeholder 4">
            <a:extLst>
              <a:ext uri="{FF2B5EF4-FFF2-40B4-BE49-F238E27FC236}">
                <a16:creationId xmlns:a16="http://schemas.microsoft.com/office/drawing/2014/main" id="{44CA1EA0-AF64-DF7F-B09A-2456AF45535D}"/>
              </a:ext>
            </a:extLst>
          </p:cNvPr>
          <p:cNvPicPr>
            <a:picLocks noGrp="1" noChangeAspect="1"/>
          </p:cNvPicPr>
          <p:nvPr>
            <p:ph idx="1"/>
          </p:nvPr>
        </p:nvPicPr>
        <p:blipFill>
          <a:blip r:embed="rId4"/>
          <a:stretch>
            <a:fillRect/>
          </a:stretch>
        </p:blipFill>
        <p:spPr>
          <a:xfrm>
            <a:off x="688694" y="1247775"/>
            <a:ext cx="3544661" cy="468312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56B99BA3-A9F8-969E-61E9-FECB4513E9E8}"/>
              </a:ext>
            </a:extLst>
          </p:cNvPr>
          <p:cNvPicPr>
            <a:picLocks noChangeAspect="1"/>
          </p:cNvPicPr>
          <p:nvPr/>
        </p:nvPicPr>
        <p:blipFill>
          <a:blip r:embed="rId5"/>
          <a:stretch>
            <a:fillRect/>
          </a:stretch>
        </p:blipFill>
        <p:spPr>
          <a:xfrm>
            <a:off x="4413986" y="1247775"/>
            <a:ext cx="3544661" cy="468312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4F9DAA8E-9468-209E-560C-5962C0A20FB6}"/>
              </a:ext>
            </a:extLst>
          </p:cNvPr>
          <p:cNvPicPr>
            <a:picLocks noChangeAspect="1"/>
          </p:cNvPicPr>
          <p:nvPr/>
        </p:nvPicPr>
        <p:blipFill>
          <a:blip r:embed="rId6"/>
          <a:stretch>
            <a:fillRect/>
          </a:stretch>
        </p:blipFill>
        <p:spPr>
          <a:xfrm>
            <a:off x="8139278" y="1247775"/>
            <a:ext cx="3544661" cy="4683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0402499"/>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7E5E4-1CD5-909B-C03F-B7732D640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A7B4A-BC44-8EEC-E78D-5936A94665A1}"/>
              </a:ext>
            </a:extLst>
          </p:cNvPr>
          <p:cNvSpPr>
            <a:spLocks noGrp="1"/>
          </p:cNvSpPr>
          <p:nvPr>
            <p:ph type="title"/>
          </p:nvPr>
        </p:nvSpPr>
        <p:spPr/>
        <p:txBody>
          <a:bodyPr/>
          <a:lstStyle/>
          <a:p>
            <a:r>
              <a:rPr lang="en-US"/>
              <a:t>Book Challenge Activity </a:t>
            </a:r>
          </a:p>
        </p:txBody>
      </p:sp>
      <p:sp>
        <p:nvSpPr>
          <p:cNvPr id="3" name="Content Placeholder 2">
            <a:extLst>
              <a:ext uri="{FF2B5EF4-FFF2-40B4-BE49-F238E27FC236}">
                <a16:creationId xmlns:a16="http://schemas.microsoft.com/office/drawing/2014/main" id="{9EAE4A36-DAC6-F4C3-CD06-DDE4C332276B}"/>
              </a:ext>
            </a:extLst>
          </p:cNvPr>
          <p:cNvSpPr>
            <a:spLocks noGrp="1"/>
          </p:cNvSpPr>
          <p:nvPr>
            <p:ph idx="1"/>
          </p:nvPr>
        </p:nvSpPr>
        <p:spPr/>
        <p:txBody>
          <a:bodyPr/>
          <a:lstStyle/>
          <a:p>
            <a:pPr>
              <a:lnSpc>
                <a:spcPct val="100000"/>
              </a:lnSpc>
              <a:spcBef>
                <a:spcPts val="0"/>
              </a:spcBef>
            </a:pPr>
            <a:r>
              <a:rPr lang="en-US"/>
              <a:t>Think about your student population and use the sticky notes at your table to write down a reading challenge activity that students can complete. (1 activity per sticky note)</a:t>
            </a:r>
          </a:p>
          <a:p>
            <a:pPr>
              <a:lnSpc>
                <a:spcPct val="100000"/>
              </a:lnSpc>
              <a:spcBef>
                <a:spcPts val="0"/>
              </a:spcBef>
            </a:pPr>
            <a:r>
              <a:rPr lang="en-US"/>
              <a:t>Post your activities on the large poster paper to create a completed book challenge for students.</a:t>
            </a:r>
          </a:p>
          <a:p>
            <a:pPr>
              <a:lnSpc>
                <a:spcPct val="100000"/>
              </a:lnSpc>
              <a:spcBef>
                <a:spcPts val="0"/>
              </a:spcBef>
            </a:pPr>
            <a:r>
              <a:rPr lang="en-US"/>
              <a:t>Check out the posters around the room and feel free to take pictures of the posters to use for inspiration when you return to your district/schools. </a:t>
            </a:r>
          </a:p>
        </p:txBody>
      </p:sp>
    </p:spTree>
    <p:extLst>
      <p:ext uri="{BB962C8B-B14F-4D97-AF65-F5344CB8AC3E}">
        <p14:creationId xmlns:p14="http://schemas.microsoft.com/office/powerpoint/2010/main" val="248890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5A624-9C44-E7E4-D8FF-77AEFD89275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6954C6-6788-A720-3EA1-E3884DA9008D}"/>
              </a:ext>
            </a:extLst>
          </p:cNvPr>
          <p:cNvSpPr>
            <a:spLocks noGrp="1"/>
          </p:cNvSpPr>
          <p:nvPr>
            <p:ph type="title"/>
          </p:nvPr>
        </p:nvSpPr>
        <p:spPr/>
        <p:txBody>
          <a:bodyPr/>
          <a:lstStyle/>
          <a:p>
            <a:r>
              <a:rPr lang="en-US"/>
              <a:t>Literacy Events</a:t>
            </a:r>
          </a:p>
        </p:txBody>
      </p:sp>
    </p:spTree>
    <p:extLst>
      <p:ext uri="{BB962C8B-B14F-4D97-AF65-F5344CB8AC3E}">
        <p14:creationId xmlns:p14="http://schemas.microsoft.com/office/powerpoint/2010/main" val="893134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9735-9F56-4A01-9F84-FE2DE78AEF35}"/>
              </a:ext>
            </a:extLst>
          </p:cNvPr>
          <p:cNvSpPr>
            <a:spLocks noGrp="1"/>
          </p:cNvSpPr>
          <p:nvPr>
            <p:ph type="title"/>
          </p:nvPr>
        </p:nvSpPr>
        <p:spPr/>
        <p:txBody>
          <a:bodyPr/>
          <a:lstStyle/>
          <a:p>
            <a:r>
              <a:rPr lang="en-US"/>
              <a:t>Literacy Event School Spotlight </a:t>
            </a:r>
          </a:p>
        </p:txBody>
      </p:sp>
      <p:graphicFrame>
        <p:nvGraphicFramePr>
          <p:cNvPr id="4" name="Content Placeholder 3">
            <a:extLst>
              <a:ext uri="{FF2B5EF4-FFF2-40B4-BE49-F238E27FC236}">
                <a16:creationId xmlns:a16="http://schemas.microsoft.com/office/drawing/2014/main" id="{6BE9C762-27AA-0A3B-FD7C-B30B4248084B}"/>
              </a:ext>
            </a:extLst>
          </p:cNvPr>
          <p:cNvGraphicFramePr>
            <a:graphicFrameLocks noGrp="1"/>
          </p:cNvGraphicFramePr>
          <p:nvPr>
            <p:ph idx="1"/>
            <p:extLst>
              <p:ext uri="{D42A27DB-BD31-4B8C-83A1-F6EECF244321}">
                <p14:modId xmlns:p14="http://schemas.microsoft.com/office/powerpoint/2010/main" val="1175466187"/>
              </p:ext>
            </p:extLst>
          </p:nvPr>
        </p:nvGraphicFramePr>
        <p:xfrm>
          <a:off x="1146175" y="1527969"/>
          <a:ext cx="10207625" cy="4458273"/>
        </p:xfrm>
        <a:graphic>
          <a:graphicData uri="http://schemas.openxmlformats.org/drawingml/2006/table">
            <a:tbl>
              <a:tblPr firstRow="1" bandRow="1">
                <a:tableStyleId>{93296810-A885-4BE3-A3E7-6D5BEEA58F35}</a:tableStyleId>
              </a:tblPr>
              <a:tblGrid>
                <a:gridCol w="10207625">
                  <a:extLst>
                    <a:ext uri="{9D8B030D-6E8A-4147-A177-3AD203B41FA5}">
                      <a16:colId xmlns:a16="http://schemas.microsoft.com/office/drawing/2014/main" val="2941458166"/>
                    </a:ext>
                  </a:extLst>
                </a:gridCol>
              </a:tblGrid>
              <a:tr h="8484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latin typeface="Arial"/>
                          <a:cs typeface="Arial"/>
                        </a:rPr>
                        <a:t>Reading Skills Family Dinner Night</a:t>
                      </a:r>
                    </a:p>
                  </a:txBody>
                  <a:tcPr/>
                </a:tc>
                <a:extLst>
                  <a:ext uri="{0D108BD9-81ED-4DB2-BD59-A6C34878D82A}">
                    <a16:rowId xmlns:a16="http://schemas.microsoft.com/office/drawing/2014/main" val="391955470"/>
                  </a:ext>
                </a:extLst>
              </a:tr>
              <a:tr h="3609870">
                <a:tc>
                  <a:txBody>
                    <a:bodyPr/>
                    <a:lstStyle/>
                    <a:p>
                      <a:endParaRPr lang="en-US"/>
                    </a:p>
                    <a:p>
                      <a:endParaRPr lang="en-US"/>
                    </a:p>
                  </a:txBody>
                  <a:tcPr/>
                </a:tc>
                <a:extLst>
                  <a:ext uri="{0D108BD9-81ED-4DB2-BD59-A6C34878D82A}">
                    <a16:rowId xmlns:a16="http://schemas.microsoft.com/office/drawing/2014/main" val="1274282794"/>
                  </a:ext>
                </a:extLst>
              </a:tr>
            </a:tbl>
          </a:graphicData>
        </a:graphic>
      </p:graphicFrame>
      <p:pic>
        <p:nvPicPr>
          <p:cNvPr id="6" name="Picture 5" descr="A person and person reading a book&#10;&#10;Description automatically generated">
            <a:extLst>
              <a:ext uri="{FF2B5EF4-FFF2-40B4-BE49-F238E27FC236}">
                <a16:creationId xmlns:a16="http://schemas.microsoft.com/office/drawing/2014/main" id="{A61DC2A7-B376-3E13-A7A5-11249FAFED3E}"/>
              </a:ext>
            </a:extLst>
          </p:cNvPr>
          <p:cNvPicPr>
            <a:picLocks noChangeAspect="1"/>
          </p:cNvPicPr>
          <p:nvPr/>
        </p:nvPicPr>
        <p:blipFill>
          <a:blip r:embed="rId3"/>
          <a:stretch>
            <a:fillRect/>
          </a:stretch>
        </p:blipFill>
        <p:spPr>
          <a:xfrm>
            <a:off x="3984446" y="2612326"/>
            <a:ext cx="4223107" cy="31382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3413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p:txBody>
          <a:bodyPr/>
          <a:lstStyle/>
          <a:p>
            <a:r>
              <a:rPr lang="en-US">
                <a:latin typeface="Arial"/>
                <a:cs typeface="Arial"/>
              </a:rPr>
              <a:t>Presenter</a:t>
            </a:r>
            <a:endParaRPr lang="en-US"/>
          </a:p>
        </p:txBody>
      </p:sp>
      <p:pic>
        <p:nvPicPr>
          <p:cNvPr id="4" name="Picture 3">
            <a:extLst>
              <a:ext uri="{FF2B5EF4-FFF2-40B4-BE49-F238E27FC236}">
                <a16:creationId xmlns:a16="http://schemas.microsoft.com/office/drawing/2014/main" id="{A12C9497-BE8D-E667-8536-E21C4C7717DC}"/>
              </a:ext>
            </a:extLst>
          </p:cNvPr>
          <p:cNvPicPr>
            <a:picLocks noChangeAspect="1"/>
          </p:cNvPicPr>
          <p:nvPr/>
        </p:nvPicPr>
        <p:blipFill>
          <a:blip r:embed="rId3"/>
          <a:stretch>
            <a:fillRect/>
          </a:stretch>
        </p:blipFill>
        <p:spPr>
          <a:xfrm>
            <a:off x="3051068" y="1799244"/>
            <a:ext cx="2695961" cy="35588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392BF92-78E1-6900-470A-96BB36ADA6B5}"/>
              </a:ext>
            </a:extLst>
          </p:cNvPr>
          <p:cNvSpPr txBox="1"/>
          <p:nvPr/>
        </p:nvSpPr>
        <p:spPr>
          <a:xfrm>
            <a:off x="6248400" y="2519680"/>
            <a:ext cx="5110480"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latin typeface="Arial"/>
                <a:cs typeface="Segoe UI"/>
              </a:rPr>
              <a:t>Mandi Griffin​</a:t>
            </a:r>
          </a:p>
          <a:p>
            <a:pPr algn="ctr"/>
            <a:r>
              <a:rPr lang="en-US" sz="3200" i="1">
                <a:latin typeface="Arial"/>
                <a:cs typeface="Segoe UI"/>
              </a:rPr>
              <a:t>Office of Federal Programs</a:t>
            </a:r>
          </a:p>
          <a:p>
            <a:pPr algn="ctr"/>
            <a:r>
              <a:rPr lang="en-US" sz="3200" i="1">
                <a:latin typeface="Arial"/>
                <a:cs typeface="Segoe UI"/>
              </a:rPr>
              <a:t>ESSA Outreach Unit​</a:t>
            </a:r>
            <a:endParaRPr lang="en-US"/>
          </a:p>
          <a:p>
            <a:pPr algn="ctr"/>
            <a:r>
              <a:rPr lang="en-US" sz="3200" i="1">
                <a:latin typeface="Arial"/>
                <a:cs typeface="Segoe UI"/>
              </a:rPr>
              <a:t>Program Specialist​</a:t>
            </a:r>
          </a:p>
        </p:txBody>
      </p:sp>
    </p:spTree>
    <p:extLst>
      <p:ext uri="{BB962C8B-B14F-4D97-AF65-F5344CB8AC3E}">
        <p14:creationId xmlns:p14="http://schemas.microsoft.com/office/powerpoint/2010/main" val="546000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1B12-5D5D-F49B-17E6-F74DDC9ECBF0}"/>
              </a:ext>
            </a:extLst>
          </p:cNvPr>
          <p:cNvSpPr>
            <a:spLocks noGrp="1"/>
          </p:cNvSpPr>
          <p:nvPr>
            <p:ph type="title"/>
          </p:nvPr>
        </p:nvSpPr>
        <p:spPr/>
        <p:txBody>
          <a:bodyPr/>
          <a:lstStyle/>
          <a:p>
            <a:r>
              <a:rPr lang="en-US"/>
              <a:t>Literacy Event for Families</a:t>
            </a:r>
          </a:p>
        </p:txBody>
      </p:sp>
      <p:sp>
        <p:nvSpPr>
          <p:cNvPr id="3" name="Content Placeholder 2">
            <a:extLst>
              <a:ext uri="{FF2B5EF4-FFF2-40B4-BE49-F238E27FC236}">
                <a16:creationId xmlns:a16="http://schemas.microsoft.com/office/drawing/2014/main" id="{4B5661EF-193B-62D7-0673-9DF6AE49285F}"/>
              </a:ext>
            </a:extLst>
          </p:cNvPr>
          <p:cNvSpPr>
            <a:spLocks noGrp="1"/>
          </p:cNvSpPr>
          <p:nvPr>
            <p:ph idx="1"/>
          </p:nvPr>
        </p:nvSpPr>
        <p:spPr>
          <a:xfrm>
            <a:off x="1145892" y="1825625"/>
            <a:ext cx="10578057" cy="4135670"/>
          </a:xfrm>
        </p:spPr>
        <p:txBody>
          <a:bodyPr>
            <a:normAutofit/>
          </a:bodyPr>
          <a:lstStyle/>
          <a:p>
            <a:pPr marL="0" indent="0">
              <a:lnSpc>
                <a:spcPct val="100000"/>
              </a:lnSpc>
              <a:spcBef>
                <a:spcPts val="0"/>
              </a:spcBef>
              <a:buNone/>
            </a:pPr>
            <a:r>
              <a:rPr lang="en-US"/>
              <a:t>Sample Family Literacy Event Objectives:</a:t>
            </a:r>
            <a:endParaRPr lang="en-US" sz="1800" b="0" i="0" u="none" strike="noStrike" baseline="0">
              <a:solidFill>
                <a:srgbClr val="000000"/>
              </a:solidFill>
              <a:latin typeface="Segoe UI" panose="020B0502040204020203" pitchFamily="34" charset="0"/>
            </a:endParaRPr>
          </a:p>
          <a:p>
            <a:pPr>
              <a:lnSpc>
                <a:spcPct val="100000"/>
              </a:lnSpc>
              <a:spcBef>
                <a:spcPts val="0"/>
              </a:spcBef>
            </a:pPr>
            <a:r>
              <a:rPr lang="en-US" b="0" i="0" u="none" strike="noStrike" baseline="0">
                <a:solidFill>
                  <a:srgbClr val="000000"/>
                </a:solidFill>
              </a:rPr>
              <a:t>Increase the knowledge level of parents and family members about things they can do at home to help nurture readers. </a:t>
            </a:r>
          </a:p>
          <a:p>
            <a:pPr>
              <a:lnSpc>
                <a:spcPct val="100000"/>
              </a:lnSpc>
              <a:spcBef>
                <a:spcPts val="0"/>
              </a:spcBef>
            </a:pPr>
            <a:r>
              <a:rPr lang="en-US" b="0" i="0" u="none" strike="noStrike" baseline="0">
                <a:solidFill>
                  <a:srgbClr val="000000"/>
                </a:solidFill>
              </a:rPr>
              <a:t>Involve more parents and family members in the education of their children and help them feel welcome as learning partners. </a:t>
            </a:r>
          </a:p>
          <a:p>
            <a:pPr>
              <a:lnSpc>
                <a:spcPct val="100000"/>
              </a:lnSpc>
              <a:spcBef>
                <a:spcPts val="0"/>
              </a:spcBef>
            </a:pPr>
            <a:r>
              <a:rPr lang="en-US" b="0" i="0" u="none" strike="noStrike" baseline="0">
                <a:solidFill>
                  <a:srgbClr val="000000"/>
                </a:solidFill>
              </a:rPr>
              <a:t>Host a fun, free, multi-generational activity where families and teaching staff can show students that they value reading and learning. </a:t>
            </a:r>
          </a:p>
          <a:p>
            <a:endParaRPr lang="en-US"/>
          </a:p>
        </p:txBody>
      </p:sp>
    </p:spTree>
    <p:extLst>
      <p:ext uri="{BB962C8B-B14F-4D97-AF65-F5344CB8AC3E}">
        <p14:creationId xmlns:p14="http://schemas.microsoft.com/office/powerpoint/2010/main" val="3472545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8915-47AA-FFE9-39C3-583063D5F382}"/>
              </a:ext>
            </a:extLst>
          </p:cNvPr>
          <p:cNvSpPr>
            <a:spLocks noGrp="1"/>
          </p:cNvSpPr>
          <p:nvPr>
            <p:ph type="title"/>
          </p:nvPr>
        </p:nvSpPr>
        <p:spPr/>
        <p:txBody>
          <a:bodyPr>
            <a:normAutofit fontScale="90000"/>
          </a:bodyPr>
          <a:lstStyle/>
          <a:p>
            <a:r>
              <a:rPr lang="en-US">
                <a:latin typeface="Arial"/>
                <a:cs typeface="Arial"/>
              </a:rPr>
              <a:t>Supporting Young English Learners (ELs) at Home</a:t>
            </a:r>
            <a:endParaRPr lang="en-US"/>
          </a:p>
        </p:txBody>
      </p:sp>
      <p:pic>
        <p:nvPicPr>
          <p:cNvPr id="5" name="Content Placeholder 4" descr="Woman helping girl with homework">
            <a:extLst>
              <a:ext uri="{FF2B5EF4-FFF2-40B4-BE49-F238E27FC236}">
                <a16:creationId xmlns:a16="http://schemas.microsoft.com/office/drawing/2014/main" id="{71E48712-CFE7-119F-9D95-829D2A9B4314}"/>
              </a:ext>
            </a:extLst>
          </p:cNvPr>
          <p:cNvPicPr>
            <a:picLocks noGrp="1" noChangeAspect="1"/>
          </p:cNvPicPr>
          <p:nvPr>
            <p:ph idx="1"/>
          </p:nvPr>
        </p:nvPicPr>
        <p:blipFill>
          <a:blip r:embed="rId3"/>
          <a:stretch>
            <a:fillRect/>
          </a:stretch>
        </p:blipFill>
        <p:spPr>
          <a:xfrm>
            <a:off x="2875016" y="1664983"/>
            <a:ext cx="6042742" cy="402849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8433D4B5-DE47-B44F-3F51-D2B4FB3F8BC6}"/>
              </a:ext>
            </a:extLst>
          </p:cNvPr>
          <p:cNvSpPr txBox="1"/>
          <p:nvPr/>
        </p:nvSpPr>
        <p:spPr>
          <a:xfrm>
            <a:off x="1913642" y="5778630"/>
            <a:ext cx="8125904"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hlinkClick r:id="rId4"/>
              </a:rPr>
              <a:t>REL: Regional Educational Laboratory Program</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73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DFC64-3AC8-BE24-FD78-69BF7BC8D022}"/>
              </a:ext>
            </a:extLst>
          </p:cNvPr>
          <p:cNvSpPr>
            <a:spLocks noGrp="1"/>
          </p:cNvSpPr>
          <p:nvPr>
            <p:ph type="title"/>
          </p:nvPr>
        </p:nvSpPr>
        <p:spPr>
          <a:xfrm>
            <a:off x="885217" y="12700"/>
            <a:ext cx="10914433" cy="1325563"/>
          </a:xfrm>
        </p:spPr>
        <p:txBody>
          <a:bodyPr>
            <a:normAutofit fontScale="90000"/>
          </a:bodyPr>
          <a:lstStyle/>
          <a:p>
            <a:r>
              <a:rPr lang="en-US"/>
              <a:t>Family and Caregiver Activities (FCA)</a:t>
            </a:r>
          </a:p>
        </p:txBody>
      </p:sp>
      <p:sp>
        <p:nvSpPr>
          <p:cNvPr id="4" name="TextBox 3">
            <a:extLst>
              <a:ext uri="{FF2B5EF4-FFF2-40B4-BE49-F238E27FC236}">
                <a16:creationId xmlns:a16="http://schemas.microsoft.com/office/drawing/2014/main" id="{1345C356-CA79-8E63-D8C8-6395D02C9926}"/>
              </a:ext>
            </a:extLst>
          </p:cNvPr>
          <p:cNvSpPr txBox="1"/>
          <p:nvPr/>
        </p:nvSpPr>
        <p:spPr>
          <a:xfrm>
            <a:off x="4107543" y="1452545"/>
            <a:ext cx="7387771" cy="440120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latin typeface="Arial" panose="020B0604020202020204" pitchFamily="34" charset="0"/>
                <a:cs typeface="Arial" panose="020B0604020202020204" pitchFamily="34" charset="0"/>
              </a:rPr>
              <a:t>Includes simple, fun activities that families and caregivers can use with young English learner children at home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latin typeface="Arial" panose="020B0604020202020204" pitchFamily="34" charset="0"/>
                <a:cs typeface="Arial" panose="020B0604020202020204" pitchFamily="34" charset="0"/>
              </a:rPr>
              <a:t>Strengthens language development in either the home language or English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latin typeface="Arial" panose="020B0604020202020204" pitchFamily="34" charset="0"/>
                <a:cs typeface="Arial" panose="020B0604020202020204" pitchFamily="34" charset="0"/>
              </a:rPr>
              <a:t>Aligned to the What Works Clearinghouse practice guide "Teaching Academic Content and Literacy to English Learners in Elementary and Middle School"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a:latin typeface="Arial" panose="020B0604020202020204" pitchFamily="34" charset="0"/>
                <a:cs typeface="Arial" panose="020B0604020202020204" pitchFamily="34" charset="0"/>
              </a:rPr>
              <a:t>Is available in multiple languages</a:t>
            </a:r>
          </a:p>
        </p:txBody>
      </p:sp>
      <p:pic>
        <p:nvPicPr>
          <p:cNvPr id="8" name="Content Placeholder 7">
            <a:extLst>
              <a:ext uri="{FF2B5EF4-FFF2-40B4-BE49-F238E27FC236}">
                <a16:creationId xmlns:a16="http://schemas.microsoft.com/office/drawing/2014/main" id="{CA576324-8680-764D-5336-D6B447FA3C6A}"/>
              </a:ext>
            </a:extLst>
          </p:cNvPr>
          <p:cNvPicPr>
            <a:picLocks noGrp="1" noChangeAspect="1"/>
          </p:cNvPicPr>
          <p:nvPr>
            <p:ph idx="1"/>
          </p:nvPr>
        </p:nvPicPr>
        <p:blipFill>
          <a:blip r:embed="rId3"/>
          <a:stretch>
            <a:fillRect/>
          </a:stretch>
        </p:blipFill>
        <p:spPr>
          <a:xfrm>
            <a:off x="982270" y="1725104"/>
            <a:ext cx="3014318" cy="3901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5226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E28D-FEDB-9DF2-5C50-B41ACCF65DFC}"/>
              </a:ext>
            </a:extLst>
          </p:cNvPr>
          <p:cNvSpPr>
            <a:spLocks noGrp="1"/>
          </p:cNvSpPr>
          <p:nvPr>
            <p:ph type="title"/>
          </p:nvPr>
        </p:nvSpPr>
        <p:spPr>
          <a:xfrm>
            <a:off x="810705" y="0"/>
            <a:ext cx="10812544" cy="1325563"/>
          </a:xfrm>
        </p:spPr>
        <p:txBody>
          <a:bodyPr>
            <a:normAutofit/>
          </a:bodyPr>
          <a:lstStyle/>
          <a:p>
            <a:r>
              <a:rPr lang="en-US" sz="3600"/>
              <a:t>Family and Caregiver Activities (FCA), continued</a:t>
            </a:r>
          </a:p>
        </p:txBody>
      </p:sp>
      <p:pic>
        <p:nvPicPr>
          <p:cNvPr id="4" name="Content Placeholder 4">
            <a:extLst>
              <a:ext uri="{FF2B5EF4-FFF2-40B4-BE49-F238E27FC236}">
                <a16:creationId xmlns:a16="http://schemas.microsoft.com/office/drawing/2014/main" id="{3E363D20-8182-C6A2-8AFA-E9C6F0AE6BD4}"/>
              </a:ext>
            </a:extLst>
          </p:cNvPr>
          <p:cNvPicPr>
            <a:picLocks noGrp="1" noChangeAspect="1"/>
          </p:cNvPicPr>
          <p:nvPr>
            <p:ph idx="1"/>
          </p:nvPr>
        </p:nvPicPr>
        <p:blipFill>
          <a:blip r:embed="rId3">
            <a:alphaModFix/>
          </a:blip>
          <a:stretch>
            <a:fillRect/>
          </a:stretch>
        </p:blipFill>
        <p:spPr>
          <a:xfrm>
            <a:off x="3494202" y="1073406"/>
            <a:ext cx="5203595" cy="4522644"/>
          </a:xfrm>
        </p:spPr>
      </p:pic>
      <p:sp>
        <p:nvSpPr>
          <p:cNvPr id="6" name="TextBox 5">
            <a:extLst>
              <a:ext uri="{FF2B5EF4-FFF2-40B4-BE49-F238E27FC236}">
                <a16:creationId xmlns:a16="http://schemas.microsoft.com/office/drawing/2014/main" id="{D7E90B18-D08D-D837-1654-BECEBA70D326}"/>
              </a:ext>
            </a:extLst>
          </p:cNvPr>
          <p:cNvSpPr txBox="1"/>
          <p:nvPr/>
        </p:nvSpPr>
        <p:spPr>
          <a:xfrm>
            <a:off x="2578230" y="5695163"/>
            <a:ext cx="7277493"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hlinkClick r:id="rId4"/>
              </a:rPr>
              <a:t>Link to Web Page – Family and Caregiver Activities</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351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BD35-0A28-7C22-4FED-27EA4B2BE8D6}"/>
              </a:ext>
            </a:extLst>
          </p:cNvPr>
          <p:cNvSpPr>
            <a:spLocks noGrp="1"/>
          </p:cNvSpPr>
          <p:nvPr>
            <p:ph type="title"/>
          </p:nvPr>
        </p:nvSpPr>
        <p:spPr>
          <a:xfrm>
            <a:off x="787676" y="72894"/>
            <a:ext cx="10207906" cy="1325563"/>
          </a:xfrm>
        </p:spPr>
        <p:txBody>
          <a:bodyPr/>
          <a:lstStyle/>
          <a:p>
            <a:r>
              <a:rPr lang="en-US"/>
              <a:t>Living Room Activity in Action</a:t>
            </a:r>
          </a:p>
        </p:txBody>
      </p:sp>
      <p:pic>
        <p:nvPicPr>
          <p:cNvPr id="4" name="Online Media 3" title="Connecting Classroom to Learning at Home: Building Oral &amp; Written Language Skills (REL West)">
            <a:hlinkClick r:id="" action="ppaction://media"/>
            <a:extLst>
              <a:ext uri="{FF2B5EF4-FFF2-40B4-BE49-F238E27FC236}">
                <a16:creationId xmlns:a16="http://schemas.microsoft.com/office/drawing/2014/main" id="{32FB1B2F-33A3-8463-3796-22B9F636668B}"/>
              </a:ext>
            </a:extLst>
          </p:cNvPr>
          <p:cNvPicPr>
            <a:picLocks noGrp="1" noRot="1" noChangeAspect="1"/>
          </p:cNvPicPr>
          <p:nvPr>
            <p:ph idx="1"/>
            <a:videoFile r:link="rId1"/>
          </p:nvPr>
        </p:nvPicPr>
        <p:blipFill>
          <a:blip r:embed="rId4"/>
          <a:stretch>
            <a:fillRect/>
          </a:stretch>
        </p:blipFill>
        <p:spPr>
          <a:xfrm>
            <a:off x="1088764" y="1225484"/>
            <a:ext cx="8771673" cy="4937527"/>
          </a:xfrm>
          <a:prstGeom prst="rect">
            <a:avLst/>
          </a:prstGeom>
          <a:ln>
            <a:solidFill>
              <a:schemeClr val="tx1"/>
            </a:solidFill>
          </a:ln>
        </p:spPr>
      </p:pic>
    </p:spTree>
    <p:extLst>
      <p:ext uri="{BB962C8B-B14F-4D97-AF65-F5344CB8AC3E}">
        <p14:creationId xmlns:p14="http://schemas.microsoft.com/office/powerpoint/2010/main" val="25956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801B1-7895-AB0E-1E95-20DC6D475ABA}"/>
              </a:ext>
            </a:extLst>
          </p:cNvPr>
          <p:cNvSpPr>
            <a:spLocks noGrp="1"/>
          </p:cNvSpPr>
          <p:nvPr>
            <p:ph type="title"/>
          </p:nvPr>
        </p:nvSpPr>
        <p:spPr/>
        <p:txBody>
          <a:bodyPr/>
          <a:lstStyle/>
          <a:p>
            <a:r>
              <a:rPr lang="en-US"/>
              <a:t>Table Talk</a:t>
            </a:r>
          </a:p>
        </p:txBody>
      </p:sp>
      <p:sp>
        <p:nvSpPr>
          <p:cNvPr id="3" name="Content Placeholder 2">
            <a:extLst>
              <a:ext uri="{FF2B5EF4-FFF2-40B4-BE49-F238E27FC236}">
                <a16:creationId xmlns:a16="http://schemas.microsoft.com/office/drawing/2014/main" id="{7DB9332C-9832-5DD5-3ABF-3EA99420F640}"/>
              </a:ext>
            </a:extLst>
          </p:cNvPr>
          <p:cNvSpPr>
            <a:spLocks noGrp="1"/>
          </p:cNvSpPr>
          <p:nvPr>
            <p:ph idx="1"/>
          </p:nvPr>
        </p:nvSpPr>
        <p:spPr>
          <a:xfrm>
            <a:off x="1145892" y="1825625"/>
            <a:ext cx="5122933" cy="1860550"/>
          </a:xfrm>
        </p:spPr>
        <p:txBody>
          <a:bodyPr/>
          <a:lstStyle/>
          <a:p>
            <a:pPr marL="0" indent="0">
              <a:lnSpc>
                <a:spcPct val="100000"/>
              </a:lnSpc>
              <a:spcBef>
                <a:spcPts val="0"/>
              </a:spcBef>
              <a:buNone/>
            </a:pPr>
            <a:r>
              <a:rPr lang="en-US"/>
              <a:t>Share literacy events that have taken place at your school, events you have observed, or events have heard about.</a:t>
            </a:r>
          </a:p>
        </p:txBody>
      </p:sp>
      <p:pic>
        <p:nvPicPr>
          <p:cNvPr id="4" name="Picture 3">
            <a:extLst>
              <a:ext uri="{FF2B5EF4-FFF2-40B4-BE49-F238E27FC236}">
                <a16:creationId xmlns:a16="http://schemas.microsoft.com/office/drawing/2014/main" id="{4F0CDA29-DEF1-0648-E0D4-7D6D1C2CCC82}"/>
              </a:ext>
            </a:extLst>
          </p:cNvPr>
          <p:cNvPicPr>
            <a:picLocks noChangeAspect="1"/>
          </p:cNvPicPr>
          <p:nvPr/>
        </p:nvPicPr>
        <p:blipFill>
          <a:blip r:embed="rId3"/>
          <a:stretch>
            <a:fillRect/>
          </a:stretch>
        </p:blipFill>
        <p:spPr>
          <a:xfrm>
            <a:off x="6862176" y="1558712"/>
            <a:ext cx="4183930" cy="34866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29691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F94AF-8B50-81C3-5EBD-D419842C4681}"/>
              </a:ext>
            </a:extLst>
          </p:cNvPr>
          <p:cNvSpPr>
            <a:spLocks noGrp="1"/>
          </p:cNvSpPr>
          <p:nvPr>
            <p:ph type="title"/>
          </p:nvPr>
        </p:nvSpPr>
        <p:spPr/>
        <p:txBody>
          <a:bodyPr/>
          <a:lstStyle/>
          <a:p>
            <a:r>
              <a:rPr lang="en-US"/>
              <a:t>Literacy Event Planning</a:t>
            </a:r>
          </a:p>
        </p:txBody>
      </p:sp>
      <p:sp>
        <p:nvSpPr>
          <p:cNvPr id="3" name="Content Placeholder 2">
            <a:extLst>
              <a:ext uri="{FF2B5EF4-FFF2-40B4-BE49-F238E27FC236}">
                <a16:creationId xmlns:a16="http://schemas.microsoft.com/office/drawing/2014/main" id="{F3CAE598-7C25-1C7C-08C0-D0068A6B9381}"/>
              </a:ext>
            </a:extLst>
          </p:cNvPr>
          <p:cNvSpPr>
            <a:spLocks noGrp="1"/>
          </p:cNvSpPr>
          <p:nvPr>
            <p:ph idx="1"/>
          </p:nvPr>
        </p:nvSpPr>
        <p:spPr>
          <a:xfrm>
            <a:off x="1145892" y="1825625"/>
            <a:ext cx="4950108" cy="1793474"/>
          </a:xfrm>
        </p:spPr>
        <p:txBody>
          <a:bodyPr>
            <a:normAutofit lnSpcReduction="10000"/>
          </a:bodyPr>
          <a:lstStyle/>
          <a:p>
            <a:pPr marL="0" indent="0">
              <a:lnSpc>
                <a:spcPct val="100000"/>
              </a:lnSpc>
              <a:spcBef>
                <a:spcPts val="0"/>
              </a:spcBef>
              <a:buNone/>
            </a:pPr>
            <a:r>
              <a:rPr lang="en-US"/>
              <a:t>Use the </a:t>
            </a:r>
            <a:r>
              <a:rPr lang="en-US">
                <a:hlinkClick r:id="rId4"/>
              </a:rPr>
              <a:t>template</a:t>
            </a:r>
            <a:r>
              <a:rPr lang="en-US"/>
              <a:t> provided or the QR code below to plan a literacy event for your school, district, or LEA.</a:t>
            </a:r>
          </a:p>
        </p:txBody>
      </p:sp>
      <p:pic>
        <p:nvPicPr>
          <p:cNvPr id="4" name="Content Placeholder 3">
            <a:extLst>
              <a:ext uri="{FF2B5EF4-FFF2-40B4-BE49-F238E27FC236}">
                <a16:creationId xmlns:a16="http://schemas.microsoft.com/office/drawing/2014/main" id="{F18E9DE9-F1AD-AC0D-1289-9092F0A064A2}"/>
              </a:ext>
            </a:extLst>
          </p:cNvPr>
          <p:cNvPicPr>
            <a:picLocks noChangeAspect="1"/>
          </p:cNvPicPr>
          <p:nvPr/>
        </p:nvPicPr>
        <p:blipFill>
          <a:blip r:embed="rId5"/>
          <a:stretch>
            <a:fillRect/>
          </a:stretch>
        </p:blipFill>
        <p:spPr>
          <a:xfrm>
            <a:off x="6249847" y="1825625"/>
            <a:ext cx="5469087" cy="36506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111A8E0-849A-B2E1-BDCD-58E9F0B34929}"/>
              </a:ext>
            </a:extLst>
          </p:cNvPr>
          <p:cNvPicPr>
            <a:picLocks noChangeAspect="1"/>
          </p:cNvPicPr>
          <p:nvPr/>
        </p:nvPicPr>
        <p:blipFill>
          <a:blip r:embed="rId6"/>
          <a:stretch>
            <a:fillRect/>
          </a:stretch>
        </p:blipFill>
        <p:spPr>
          <a:xfrm>
            <a:off x="1997335" y="3538425"/>
            <a:ext cx="2697213" cy="2680355"/>
          </a:xfrm>
          <a:prstGeom prst="rect">
            <a:avLst/>
          </a:prstGeom>
        </p:spPr>
      </p:pic>
    </p:spTree>
    <p:extLst>
      <p:ext uri="{BB962C8B-B14F-4D97-AF65-F5344CB8AC3E}">
        <p14:creationId xmlns:p14="http://schemas.microsoft.com/office/powerpoint/2010/main" val="849843892"/>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BF5CA3-CBA1-2089-669B-D427A77942CD}"/>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733439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4087BE7-B11A-136D-AF2B-49B1C0C5570B}"/>
              </a:ext>
            </a:extLst>
          </p:cNvPr>
          <p:cNvSpPr>
            <a:spLocks noGrp="1" noChangeArrowheads="1"/>
          </p:cNvSpPr>
          <p:nvPr>
            <p:ph idx="1"/>
          </p:nvPr>
        </p:nvSpPr>
        <p:spPr bwMode="auto">
          <a:xfrm>
            <a:off x="838200" y="1324066"/>
            <a:ext cx="10207906" cy="463203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212529"/>
                </a:solidFill>
                <a:effectLst/>
              </a:rPr>
              <a:t>These resources support educators in helping families and caregivers make the most of the activities: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a:ln>
                  <a:noFill/>
                </a:ln>
                <a:solidFill>
                  <a:srgbClr val="3333FF"/>
                </a:solidFill>
                <a:effectLst/>
                <a:hlinkClick r:id="rId3"/>
              </a:rPr>
              <a:t>TOOL: Educators' Guide</a:t>
            </a:r>
            <a:br>
              <a:rPr kumimoji="0" lang="en-US" altLang="en-US" sz="2000" b="0" i="0" u="none" strike="noStrike" cap="none" normalizeH="0" baseline="0">
                <a:ln>
                  <a:noFill/>
                </a:ln>
                <a:solidFill>
                  <a:srgbClr val="212529"/>
                </a:solidFill>
                <a:effectLst/>
              </a:rPr>
            </a:br>
            <a:r>
              <a:rPr kumimoji="0" lang="en-US" altLang="en-US" sz="2000" b="0" i="0" u="none" strike="noStrike" cap="none" normalizeH="0" baseline="0">
                <a:ln>
                  <a:noFill/>
                </a:ln>
                <a:solidFill>
                  <a:srgbClr val="212529"/>
                </a:solidFill>
                <a:effectLst/>
              </a:rPr>
              <a:t>Read the Educators' Guide to learn more about the activities as well as tips to help families and caregivers make the most out of them.</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2000" b="0" i="0" u="none" strike="noStrike" cap="none" normalizeH="0" baseline="0">
              <a:ln>
                <a:noFill/>
              </a:ln>
              <a:solidFill>
                <a:srgbClr val="212529"/>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a:ln>
                  <a:noFill/>
                </a:ln>
                <a:solidFill>
                  <a:srgbClr val="3333FF"/>
                </a:solidFill>
                <a:effectLst/>
                <a:hlinkClick r:id="rId4"/>
              </a:rPr>
              <a:t>VIDEO: Introductory Webinar</a:t>
            </a:r>
            <a:br>
              <a:rPr kumimoji="0" lang="en-US" altLang="en-US" sz="2000" b="0" i="0" u="none" strike="noStrike" cap="none" normalizeH="0" baseline="0">
                <a:ln>
                  <a:noFill/>
                </a:ln>
                <a:solidFill>
                  <a:srgbClr val="212529"/>
                </a:solidFill>
                <a:effectLst/>
              </a:rPr>
            </a:br>
            <a:r>
              <a:rPr kumimoji="0" lang="en-US" altLang="en-US" sz="2000" b="0" i="0" u="none" strike="noStrike" cap="none" normalizeH="0" baseline="0">
                <a:ln>
                  <a:noFill/>
                </a:ln>
                <a:solidFill>
                  <a:srgbClr val="212529"/>
                </a:solidFill>
                <a:effectLst/>
              </a:rPr>
              <a:t>Watch a webinar that introduces the research behind the activities and provides suggestions to maximize learning and fun while families, caregivers, and children engage with the FCAs.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000" b="0" i="0" u="none" strike="noStrike" cap="none" normalizeH="0" baseline="0">
              <a:ln>
                <a:noFill/>
              </a:ln>
              <a:solidFill>
                <a:srgbClr val="212529"/>
              </a:solidFill>
              <a:effectLst/>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000" b="1" i="0" u="none" strike="noStrike" cap="none" normalizeH="0" baseline="0">
                <a:ln>
                  <a:noFill/>
                </a:ln>
                <a:solidFill>
                  <a:srgbClr val="3333FF"/>
                </a:solidFill>
                <a:effectLst/>
                <a:hlinkClick r:id="rId5"/>
              </a:rPr>
              <a:t>VIDEO COLLECTION: Activities in Action</a:t>
            </a:r>
            <a:br>
              <a:rPr kumimoji="0" lang="en-US" altLang="en-US" sz="2000" b="0" i="0" u="none" strike="noStrike" cap="none" normalizeH="0" baseline="0">
                <a:ln>
                  <a:noFill/>
                </a:ln>
                <a:solidFill>
                  <a:srgbClr val="212529"/>
                </a:solidFill>
                <a:effectLst/>
              </a:rPr>
            </a:br>
            <a:r>
              <a:rPr kumimoji="0" lang="en-US" altLang="en-US" sz="2000" b="0" i="0" u="none" strike="noStrike" cap="none" normalizeH="0" baseline="0">
                <a:ln>
                  <a:noFill/>
                </a:ln>
                <a:solidFill>
                  <a:srgbClr val="212529"/>
                </a:solidFill>
                <a:effectLst/>
              </a:rPr>
              <a:t>See educators and families in action! View three videos that connect classroom instruction with use of the family and caregiver activities at home.</a:t>
            </a:r>
          </a:p>
        </p:txBody>
      </p:sp>
      <p:sp>
        <p:nvSpPr>
          <p:cNvPr id="2" name="Title 1">
            <a:extLst>
              <a:ext uri="{FF2B5EF4-FFF2-40B4-BE49-F238E27FC236}">
                <a16:creationId xmlns:a16="http://schemas.microsoft.com/office/drawing/2014/main" id="{1167FBFA-0302-6B31-9A35-82B322E5E94B}"/>
              </a:ext>
            </a:extLst>
          </p:cNvPr>
          <p:cNvSpPr>
            <a:spLocks noGrp="1"/>
          </p:cNvSpPr>
          <p:nvPr>
            <p:ph type="title"/>
          </p:nvPr>
        </p:nvSpPr>
        <p:spPr>
          <a:xfrm>
            <a:off x="838200" y="126862"/>
            <a:ext cx="10207906" cy="1197204"/>
          </a:xfrm>
        </p:spPr>
        <p:txBody>
          <a:bodyPr>
            <a:normAutofit fontScale="90000"/>
          </a:bodyPr>
          <a:lstStyle/>
          <a:p>
            <a:r>
              <a:rPr lang="en-US"/>
              <a:t>Educator Resources for </a:t>
            </a:r>
            <a:br>
              <a:rPr lang="en-US"/>
            </a:br>
            <a:r>
              <a:rPr lang="en-US"/>
              <a:t>English Learners</a:t>
            </a:r>
          </a:p>
        </p:txBody>
      </p:sp>
    </p:spTree>
    <p:extLst>
      <p:ext uri="{BB962C8B-B14F-4D97-AF65-F5344CB8AC3E}">
        <p14:creationId xmlns:p14="http://schemas.microsoft.com/office/powerpoint/2010/main" val="1608304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9442D-ACDB-8FA5-61B4-31B7C0872EAF}"/>
              </a:ext>
            </a:extLst>
          </p:cNvPr>
          <p:cNvSpPr>
            <a:spLocks noGrp="1"/>
          </p:cNvSpPr>
          <p:nvPr>
            <p:ph type="title"/>
          </p:nvPr>
        </p:nvSpPr>
        <p:spPr>
          <a:xfrm>
            <a:off x="738909" y="365125"/>
            <a:ext cx="11286836" cy="1325563"/>
          </a:xfrm>
        </p:spPr>
        <p:txBody>
          <a:bodyPr>
            <a:normAutofit fontScale="90000"/>
          </a:bodyPr>
          <a:lstStyle/>
          <a:p>
            <a:r>
              <a:rPr lang="en-US"/>
              <a:t>Resource for Communicating with Parents with Limited English Proficient (LEP)</a:t>
            </a:r>
          </a:p>
        </p:txBody>
      </p:sp>
      <p:sp>
        <p:nvSpPr>
          <p:cNvPr id="3" name="Content Placeholder 2">
            <a:extLst>
              <a:ext uri="{FF2B5EF4-FFF2-40B4-BE49-F238E27FC236}">
                <a16:creationId xmlns:a16="http://schemas.microsoft.com/office/drawing/2014/main" id="{E6B5DFF3-0A5C-C199-2D39-B1B1A7C28796}"/>
              </a:ext>
            </a:extLst>
          </p:cNvPr>
          <p:cNvSpPr>
            <a:spLocks noGrp="1"/>
          </p:cNvSpPr>
          <p:nvPr>
            <p:ph idx="1"/>
          </p:nvPr>
        </p:nvSpPr>
        <p:spPr>
          <a:xfrm>
            <a:off x="822036" y="1825625"/>
            <a:ext cx="10531763" cy="4135670"/>
          </a:xfrm>
        </p:spPr>
        <p:txBody>
          <a:bodyPr/>
          <a:lstStyle/>
          <a:p>
            <a:pPr marL="0" indent="0">
              <a:buNone/>
            </a:pPr>
            <a:endParaRPr lang="en-US">
              <a:hlinkClick r:id="rId3"/>
            </a:endParaRPr>
          </a:p>
          <a:p>
            <a:pPr marL="0" indent="0">
              <a:buNone/>
            </a:pPr>
            <a:r>
              <a:rPr lang="en-US">
                <a:hlinkClick r:id="rId3"/>
              </a:rPr>
              <a:t>Information for Limited English Proficient (LEP) Parents and Guardians and for Schools and School Districts that Communicate with Them</a:t>
            </a:r>
            <a:endParaRPr lang="en-US"/>
          </a:p>
        </p:txBody>
      </p:sp>
      <p:pic>
        <p:nvPicPr>
          <p:cNvPr id="5" name="Picture 4">
            <a:extLst>
              <a:ext uri="{FF2B5EF4-FFF2-40B4-BE49-F238E27FC236}">
                <a16:creationId xmlns:a16="http://schemas.microsoft.com/office/drawing/2014/main" id="{15FFAB03-8D5E-E368-1D02-965EA56FBEED}"/>
              </a:ext>
            </a:extLst>
          </p:cNvPr>
          <p:cNvPicPr>
            <a:picLocks noChangeAspect="1"/>
          </p:cNvPicPr>
          <p:nvPr/>
        </p:nvPicPr>
        <p:blipFill>
          <a:blip r:embed="rId4"/>
          <a:stretch>
            <a:fillRect/>
          </a:stretch>
        </p:blipFill>
        <p:spPr>
          <a:xfrm>
            <a:off x="2890837" y="4033982"/>
            <a:ext cx="6410325" cy="152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65359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8915-47AA-FFE9-39C3-583063D5F382}"/>
              </a:ext>
            </a:extLst>
          </p:cNvPr>
          <p:cNvSpPr>
            <a:spLocks noGrp="1"/>
          </p:cNvSpPr>
          <p:nvPr>
            <p:ph type="title"/>
          </p:nvPr>
        </p:nvSpPr>
        <p:spPr/>
        <p:txBody>
          <a:bodyPr/>
          <a:lstStyle/>
          <a:p>
            <a:r>
              <a:rPr lang="en-US">
                <a:latin typeface="Arial"/>
                <a:cs typeface="Arial"/>
              </a:rPr>
              <a:t>Learning Targets</a:t>
            </a:r>
            <a:endParaRPr lang="en-US"/>
          </a:p>
        </p:txBody>
      </p:sp>
      <p:sp>
        <p:nvSpPr>
          <p:cNvPr id="3" name="Content Placeholder 2">
            <a:extLst>
              <a:ext uri="{FF2B5EF4-FFF2-40B4-BE49-F238E27FC236}">
                <a16:creationId xmlns:a16="http://schemas.microsoft.com/office/drawing/2014/main" id="{BB2F69C8-BE77-36B2-229D-26F4DE84B865}"/>
              </a:ext>
            </a:extLst>
          </p:cNvPr>
          <p:cNvSpPr>
            <a:spLocks noGrp="1"/>
          </p:cNvSpPr>
          <p:nvPr>
            <p:ph idx="1"/>
          </p:nvPr>
        </p:nvSpPr>
        <p:spPr>
          <a:xfrm>
            <a:off x="1145893" y="1825625"/>
            <a:ext cx="5499352" cy="4135670"/>
          </a:xfrm>
        </p:spPr>
        <p:txBody>
          <a:bodyPr>
            <a:normAutofit/>
          </a:bodyPr>
          <a:lstStyle/>
          <a:p>
            <a:pPr>
              <a:lnSpc>
                <a:spcPct val="100000"/>
              </a:lnSpc>
              <a:spcBef>
                <a:spcPts val="0"/>
              </a:spcBef>
            </a:pPr>
            <a:r>
              <a:rPr lang="en-US"/>
              <a:t>Identify tips to encourage reading at home, which could be infused into communications</a:t>
            </a:r>
          </a:p>
          <a:p>
            <a:pPr>
              <a:lnSpc>
                <a:spcPct val="100000"/>
              </a:lnSpc>
              <a:spcBef>
                <a:spcPts val="0"/>
              </a:spcBef>
            </a:pPr>
            <a:r>
              <a:rPr lang="en-US"/>
              <a:t>Identify book challenge activities to encourage students to read at home</a:t>
            </a:r>
          </a:p>
          <a:p>
            <a:pPr>
              <a:lnSpc>
                <a:spcPct val="100000"/>
              </a:lnSpc>
              <a:spcBef>
                <a:spcPts val="0"/>
              </a:spcBef>
            </a:pPr>
            <a:r>
              <a:rPr lang="en-US"/>
              <a:t>Plan an effective literacy event</a:t>
            </a:r>
          </a:p>
          <a:p>
            <a:pPr marL="0" indent="0">
              <a:lnSpc>
                <a:spcPct val="100000"/>
              </a:lnSpc>
              <a:spcBef>
                <a:spcPts val="0"/>
              </a:spcBef>
              <a:buNone/>
            </a:pPr>
            <a:endParaRPr lang="en-US"/>
          </a:p>
          <a:p>
            <a:endParaRPr lang="en-US"/>
          </a:p>
        </p:txBody>
      </p:sp>
      <p:pic>
        <p:nvPicPr>
          <p:cNvPr id="5" name="Picture 4">
            <a:extLst>
              <a:ext uri="{FF2B5EF4-FFF2-40B4-BE49-F238E27FC236}">
                <a16:creationId xmlns:a16="http://schemas.microsoft.com/office/drawing/2014/main" id="{E8751444-5D29-1F73-06EC-845178242AB4}"/>
              </a:ext>
            </a:extLst>
          </p:cNvPr>
          <p:cNvPicPr>
            <a:picLocks noChangeAspect="1"/>
          </p:cNvPicPr>
          <p:nvPr/>
        </p:nvPicPr>
        <p:blipFill>
          <a:blip r:embed="rId3"/>
          <a:stretch>
            <a:fillRect/>
          </a:stretch>
        </p:blipFill>
        <p:spPr>
          <a:xfrm>
            <a:off x="7178911" y="1690688"/>
            <a:ext cx="3436825" cy="3234659"/>
          </a:xfrm>
          <a:prstGeom prst="rect">
            <a:avLst/>
          </a:prstGeom>
        </p:spPr>
      </p:pic>
    </p:spTree>
    <p:extLst>
      <p:ext uri="{BB962C8B-B14F-4D97-AF65-F5344CB8AC3E}">
        <p14:creationId xmlns:p14="http://schemas.microsoft.com/office/powerpoint/2010/main" val="2026859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A4A26-F4E3-835F-65A1-E1551A7C875A}"/>
              </a:ext>
            </a:extLst>
          </p:cNvPr>
          <p:cNvSpPr>
            <a:spLocks noGrp="1"/>
          </p:cNvSpPr>
          <p:nvPr>
            <p:ph type="title"/>
          </p:nvPr>
        </p:nvSpPr>
        <p:spPr>
          <a:xfrm>
            <a:off x="1145893" y="-73240"/>
            <a:ext cx="10207906" cy="1325563"/>
          </a:xfrm>
        </p:spPr>
        <p:txBody>
          <a:bodyPr/>
          <a:lstStyle/>
          <a:p>
            <a:r>
              <a:rPr lang="en-US"/>
              <a:t>A Guide for Teaching Reading</a:t>
            </a:r>
          </a:p>
        </p:txBody>
      </p:sp>
      <p:sp>
        <p:nvSpPr>
          <p:cNvPr id="3" name="Content Placeholder 2">
            <a:extLst>
              <a:ext uri="{FF2B5EF4-FFF2-40B4-BE49-F238E27FC236}">
                <a16:creationId xmlns:a16="http://schemas.microsoft.com/office/drawing/2014/main" id="{601377A5-E7EE-7828-4258-587414BF4DCB}"/>
              </a:ext>
            </a:extLst>
          </p:cNvPr>
          <p:cNvSpPr>
            <a:spLocks noGrp="1"/>
          </p:cNvSpPr>
          <p:nvPr>
            <p:ph idx="1"/>
          </p:nvPr>
        </p:nvSpPr>
        <p:spPr>
          <a:xfrm>
            <a:off x="1222093" y="1155476"/>
            <a:ext cx="5883558" cy="4135670"/>
          </a:xfrm>
        </p:spPr>
        <p:txBody>
          <a:bodyPr>
            <a:normAutofit fontScale="77500" lnSpcReduction="20000"/>
          </a:bodyPr>
          <a:lstStyle/>
          <a:p>
            <a:pPr marL="0" indent="0">
              <a:lnSpc>
                <a:spcPct val="120000"/>
              </a:lnSpc>
              <a:spcBef>
                <a:spcPts val="0"/>
              </a:spcBef>
              <a:buNone/>
            </a:pPr>
            <a:r>
              <a:rPr lang="en-US"/>
              <a:t>“Our role as educators is to inform parents of the great value in both talking to and reading to their children. We should also consider how we ensure all families have access to the materials they need.” </a:t>
            </a:r>
            <a:r>
              <a:rPr lang="en-US" sz="1800"/>
              <a:t>(Alaska’s Reading Playbook, p. 30)</a:t>
            </a:r>
          </a:p>
          <a:p>
            <a:pPr marL="0" indent="0">
              <a:lnSpc>
                <a:spcPct val="120000"/>
              </a:lnSpc>
              <a:spcBef>
                <a:spcPts val="0"/>
              </a:spcBef>
              <a:buNone/>
            </a:pPr>
            <a:endParaRPr lang="en-US"/>
          </a:p>
          <a:p>
            <a:pPr marL="0" indent="0">
              <a:lnSpc>
                <a:spcPct val="120000"/>
              </a:lnSpc>
              <a:spcBef>
                <a:spcPts val="0"/>
              </a:spcBef>
              <a:buNone/>
            </a:pPr>
            <a:r>
              <a:rPr lang="en-US"/>
              <a:t>Note: This resource is primarily for Reading Teachers but has some ideas and thoughts worth considering. </a:t>
            </a:r>
          </a:p>
          <a:p>
            <a:pPr marL="0" indent="0">
              <a:lnSpc>
                <a:spcPct val="120000"/>
              </a:lnSpc>
              <a:spcBef>
                <a:spcPts val="0"/>
              </a:spcBef>
              <a:buNone/>
            </a:pPr>
            <a:endParaRPr lang="en-US"/>
          </a:p>
          <a:p>
            <a:pPr marL="0" indent="0">
              <a:lnSpc>
                <a:spcPct val="120000"/>
              </a:lnSpc>
              <a:spcBef>
                <a:spcPts val="0"/>
              </a:spcBef>
              <a:buNone/>
            </a:pPr>
            <a:r>
              <a:rPr lang="en-US">
                <a:hlinkClick r:id="rId3"/>
              </a:rPr>
              <a:t>Alaska’ Reading Playbook</a:t>
            </a:r>
            <a:endParaRPr lang="en-US"/>
          </a:p>
        </p:txBody>
      </p:sp>
      <p:pic>
        <p:nvPicPr>
          <p:cNvPr id="7" name="Picture 6">
            <a:extLst>
              <a:ext uri="{FF2B5EF4-FFF2-40B4-BE49-F238E27FC236}">
                <a16:creationId xmlns:a16="http://schemas.microsoft.com/office/drawing/2014/main" id="{69A9914F-0D2B-6ECC-A40B-8D52FC7021CD}"/>
              </a:ext>
            </a:extLst>
          </p:cNvPr>
          <p:cNvPicPr>
            <a:picLocks noChangeAspect="1"/>
          </p:cNvPicPr>
          <p:nvPr/>
        </p:nvPicPr>
        <p:blipFill>
          <a:blip r:embed="rId4"/>
          <a:stretch>
            <a:fillRect/>
          </a:stretch>
        </p:blipFill>
        <p:spPr>
          <a:xfrm>
            <a:off x="7804444" y="1155476"/>
            <a:ext cx="3337438" cy="43844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2459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20245-7574-1823-8C42-47934AE77033}"/>
              </a:ext>
            </a:extLst>
          </p:cNvPr>
          <p:cNvSpPr>
            <a:spLocks noGrp="1"/>
          </p:cNvSpPr>
          <p:nvPr>
            <p:ph type="title"/>
          </p:nvPr>
        </p:nvSpPr>
        <p:spPr>
          <a:xfrm>
            <a:off x="1145892" y="0"/>
            <a:ext cx="10207906" cy="1325563"/>
          </a:xfrm>
        </p:spPr>
        <p:txBody>
          <a:bodyPr>
            <a:normAutofit/>
          </a:bodyPr>
          <a:lstStyle/>
          <a:p>
            <a:r>
              <a:rPr lang="en-US"/>
              <a:t>A Web Page Worth Exploring</a:t>
            </a:r>
          </a:p>
        </p:txBody>
      </p:sp>
      <p:sp>
        <p:nvSpPr>
          <p:cNvPr id="3" name="Content Placeholder 2">
            <a:extLst>
              <a:ext uri="{FF2B5EF4-FFF2-40B4-BE49-F238E27FC236}">
                <a16:creationId xmlns:a16="http://schemas.microsoft.com/office/drawing/2014/main" id="{EC1A764D-070B-F247-2E7B-5419E77B1203}"/>
              </a:ext>
            </a:extLst>
          </p:cNvPr>
          <p:cNvSpPr>
            <a:spLocks noGrp="1"/>
          </p:cNvSpPr>
          <p:nvPr>
            <p:ph idx="1"/>
          </p:nvPr>
        </p:nvSpPr>
        <p:spPr>
          <a:xfrm>
            <a:off x="1818554" y="5388048"/>
            <a:ext cx="10484665" cy="567897"/>
          </a:xfrm>
        </p:spPr>
        <p:txBody>
          <a:bodyPr>
            <a:normAutofit/>
          </a:bodyPr>
          <a:lstStyle/>
          <a:p>
            <a:pPr marL="0" indent="0">
              <a:buNone/>
            </a:pPr>
            <a:r>
              <a:rPr lang="en-US">
                <a:hlinkClick r:id="rId3" tooltip="https://www.readingrockets.org/literacy-home/reading-101-guide-parents"/>
              </a:rPr>
              <a:t>Reading Rockets, Reading 101: A Guide for Parents</a:t>
            </a:r>
            <a:endParaRPr lang="en-US"/>
          </a:p>
          <a:p>
            <a:endParaRPr lang="en-US"/>
          </a:p>
        </p:txBody>
      </p:sp>
      <p:pic>
        <p:nvPicPr>
          <p:cNvPr id="5" name="Picture 4">
            <a:extLst>
              <a:ext uri="{FF2B5EF4-FFF2-40B4-BE49-F238E27FC236}">
                <a16:creationId xmlns:a16="http://schemas.microsoft.com/office/drawing/2014/main" id="{2C04AD07-5565-F70F-A76E-ABDC1A7D24F8}"/>
              </a:ext>
            </a:extLst>
          </p:cNvPr>
          <p:cNvPicPr>
            <a:picLocks noChangeAspect="1"/>
          </p:cNvPicPr>
          <p:nvPr/>
        </p:nvPicPr>
        <p:blipFill>
          <a:blip r:embed="rId4"/>
          <a:stretch>
            <a:fillRect/>
          </a:stretch>
        </p:blipFill>
        <p:spPr>
          <a:xfrm>
            <a:off x="2363523" y="1186003"/>
            <a:ext cx="7464953" cy="3860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0965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35FD5-FBF1-B352-3A5C-344173C628D1}"/>
              </a:ext>
            </a:extLst>
          </p:cNvPr>
          <p:cNvSpPr>
            <a:spLocks noGrp="1"/>
          </p:cNvSpPr>
          <p:nvPr>
            <p:ph type="title"/>
          </p:nvPr>
        </p:nvSpPr>
        <p:spPr/>
        <p:txBody>
          <a:bodyPr/>
          <a:lstStyle/>
          <a:p>
            <a:r>
              <a:rPr lang="en-US"/>
              <a:t>A Parent Guide</a:t>
            </a:r>
          </a:p>
        </p:txBody>
      </p:sp>
      <p:pic>
        <p:nvPicPr>
          <p:cNvPr id="5" name="Content Placeholder 4">
            <a:extLst>
              <a:ext uri="{FF2B5EF4-FFF2-40B4-BE49-F238E27FC236}">
                <a16:creationId xmlns:a16="http://schemas.microsoft.com/office/drawing/2014/main" id="{2F7B7DAA-302E-E587-4C6F-02E94E1823D2}"/>
              </a:ext>
            </a:extLst>
          </p:cNvPr>
          <p:cNvPicPr>
            <a:picLocks noGrp="1" noChangeAspect="1"/>
          </p:cNvPicPr>
          <p:nvPr>
            <p:ph idx="1"/>
          </p:nvPr>
        </p:nvPicPr>
        <p:blipFill>
          <a:blip r:embed="rId3"/>
          <a:stretch>
            <a:fillRect/>
          </a:stretch>
        </p:blipFill>
        <p:spPr>
          <a:xfrm>
            <a:off x="6991350" y="365125"/>
            <a:ext cx="3675177" cy="549275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64D96470-4DB2-A8D8-7243-07B7E719F43E}"/>
              </a:ext>
            </a:extLst>
          </p:cNvPr>
          <p:cNvSpPr txBox="1"/>
          <p:nvPr/>
        </p:nvSpPr>
        <p:spPr>
          <a:xfrm>
            <a:off x="1145894" y="2275987"/>
            <a:ext cx="4508672" cy="1815882"/>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hlinkClick r:id="rId4"/>
              </a:rPr>
              <a:t>Put Reading First, Helping Your Child Learn to Read, A Parent Guide</a:t>
            </a:r>
            <a:endParaRPr lang="en-US" sz="2800">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81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C877FA-E666-C439-DBAF-1264E05768FB}"/>
              </a:ext>
            </a:extLst>
          </p:cNvPr>
          <p:cNvSpPr>
            <a:spLocks noGrp="1"/>
          </p:cNvSpPr>
          <p:nvPr>
            <p:ph idx="1"/>
          </p:nvPr>
        </p:nvSpPr>
        <p:spPr>
          <a:xfrm>
            <a:off x="1263975" y="3624442"/>
            <a:ext cx="10207907" cy="4135670"/>
          </a:xfrm>
        </p:spPr>
        <p:txBody>
          <a:bodyPr>
            <a:normAutofit/>
          </a:bodyPr>
          <a:lstStyle/>
          <a:p>
            <a:pPr marL="0" indent="0" algn="ctr">
              <a:buNone/>
            </a:pPr>
            <a:r>
              <a:rPr lang="en-US" sz="3600" i="1"/>
              <a:t>“At the heart of family engagement is an opportunity for parents and children to spend quality time together focused on developing a life-long love of learning.” </a:t>
            </a:r>
          </a:p>
          <a:p>
            <a:pPr marL="0" indent="0" algn="ctr">
              <a:buNone/>
            </a:pPr>
            <a:r>
              <a:rPr lang="en-US" sz="2000"/>
              <a:t>(Paraphrased from a conversation with Dr. Maria Paredes)</a:t>
            </a:r>
          </a:p>
        </p:txBody>
      </p:sp>
      <p:pic>
        <p:nvPicPr>
          <p:cNvPr id="1026" name="Picture 2" descr="Big family meeting">
            <a:extLst>
              <a:ext uri="{FF2B5EF4-FFF2-40B4-BE49-F238E27FC236}">
                <a16:creationId xmlns:a16="http://schemas.microsoft.com/office/drawing/2014/main" id="{1A6A9145-24F1-B46B-482F-568002260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052" y="406618"/>
            <a:ext cx="5299751" cy="30223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176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353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diagram of a child's development&#10;&#10;Description automatically generated">
            <a:extLst>
              <a:ext uri="{FF2B5EF4-FFF2-40B4-BE49-F238E27FC236}">
                <a16:creationId xmlns:a16="http://schemas.microsoft.com/office/drawing/2014/main" id="{64284CCD-6688-D104-1E64-916B0F0AD474}"/>
              </a:ext>
            </a:extLst>
          </p:cNvPr>
          <p:cNvPicPr>
            <a:picLocks noGrp="1" noChangeAspect="1"/>
          </p:cNvPicPr>
          <p:nvPr>
            <p:ph idx="1"/>
          </p:nvPr>
        </p:nvPicPr>
        <p:blipFill>
          <a:blip r:embed="rId3"/>
          <a:stretch>
            <a:fillRect/>
          </a:stretch>
        </p:blipFill>
        <p:spPr>
          <a:xfrm>
            <a:off x="3264310" y="1215354"/>
            <a:ext cx="5865608" cy="5084849"/>
          </a:xfrm>
        </p:spPr>
      </p:pic>
      <p:sp>
        <p:nvSpPr>
          <p:cNvPr id="6" name="Title 5">
            <a:extLst>
              <a:ext uri="{FF2B5EF4-FFF2-40B4-BE49-F238E27FC236}">
                <a16:creationId xmlns:a16="http://schemas.microsoft.com/office/drawing/2014/main" id="{B1F871EB-196F-53C6-0A39-728B02694491}"/>
              </a:ext>
            </a:extLst>
          </p:cNvPr>
          <p:cNvSpPr>
            <a:spLocks noGrp="1"/>
          </p:cNvSpPr>
          <p:nvPr>
            <p:ph type="title"/>
          </p:nvPr>
        </p:nvSpPr>
        <p:spPr>
          <a:xfrm>
            <a:off x="815658" y="0"/>
            <a:ext cx="11246132" cy="1348653"/>
          </a:xfrm>
        </p:spPr>
        <p:txBody>
          <a:bodyPr>
            <a:noAutofit/>
          </a:bodyPr>
          <a:lstStyle/>
          <a:p>
            <a:r>
              <a:rPr lang="en-US" sz="4000">
                <a:latin typeface="Arial"/>
                <a:cs typeface="Arial"/>
              </a:rPr>
              <a:t>Georgia’s Systems of </a:t>
            </a:r>
            <a:br>
              <a:rPr lang="en-US" sz="4000">
                <a:latin typeface="Arial"/>
                <a:cs typeface="Arial"/>
              </a:rPr>
            </a:br>
            <a:r>
              <a:rPr lang="en-US" sz="4000">
                <a:latin typeface="Arial"/>
                <a:cs typeface="Arial"/>
              </a:rPr>
              <a:t>Continuous Improvement</a:t>
            </a:r>
            <a:endParaRPr lang="en-US" sz="4000"/>
          </a:p>
        </p:txBody>
      </p:sp>
    </p:spTree>
    <p:extLst>
      <p:ext uri="{BB962C8B-B14F-4D97-AF65-F5344CB8AC3E}">
        <p14:creationId xmlns:p14="http://schemas.microsoft.com/office/powerpoint/2010/main" val="975318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686D2-1F0F-B3DB-36D0-9BC0EA1B1BDA}"/>
            </a:ext>
          </a:extLst>
        </p:cNvPr>
        <p:cNvGrpSpPr/>
        <p:nvPr/>
      </p:nvGrpSpPr>
      <p:grpSpPr>
        <a:xfrm>
          <a:off x="0" y="0"/>
          <a:ext cx="0" cy="0"/>
          <a:chOff x="0" y="0"/>
          <a:chExt cx="0" cy="0"/>
        </a:xfrm>
      </p:grpSpPr>
      <p:pic>
        <p:nvPicPr>
          <p:cNvPr id="1026" name="Picture 2" descr="A 20th Year Celebration of Scarborough's Reading Rope - International  Dyslexia Association">
            <a:extLst>
              <a:ext uri="{FF2B5EF4-FFF2-40B4-BE49-F238E27FC236}">
                <a16:creationId xmlns:a16="http://schemas.microsoft.com/office/drawing/2014/main" id="{F7670B3B-6CF3-7DD1-23B2-F3DAE2766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48" y="1070980"/>
            <a:ext cx="9207241" cy="4905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375D5F4-D477-3C1D-4F45-6E8CFEC2DB0B}"/>
              </a:ext>
            </a:extLst>
          </p:cNvPr>
          <p:cNvSpPr txBox="1"/>
          <p:nvPr/>
        </p:nvSpPr>
        <p:spPr>
          <a:xfrm>
            <a:off x="971550" y="105741"/>
            <a:ext cx="10750386" cy="830997"/>
          </a:xfrm>
          <a:prstGeom prst="rect">
            <a:avLst/>
          </a:prstGeom>
          <a:noFill/>
        </p:spPr>
        <p:txBody>
          <a:bodyPr wrap="square" rtlCol="0">
            <a:spAutoFit/>
          </a:bodyPr>
          <a:lstStyle/>
          <a:p>
            <a:r>
              <a:rPr lang="en-US" sz="4800" b="1">
                <a:solidFill>
                  <a:schemeClr val="accent6">
                    <a:lumMod val="75000"/>
                  </a:schemeClr>
                </a:solidFill>
                <a:latin typeface="Arial" panose="020B0604020202020204" pitchFamily="34" charset="0"/>
                <a:cs typeface="Arial" panose="020B0604020202020204" pitchFamily="34" charset="0"/>
              </a:rPr>
              <a:t>The Science of Reading</a:t>
            </a:r>
          </a:p>
        </p:txBody>
      </p:sp>
    </p:spTree>
    <p:extLst>
      <p:ext uri="{BB962C8B-B14F-4D97-AF65-F5344CB8AC3E}">
        <p14:creationId xmlns:p14="http://schemas.microsoft.com/office/powerpoint/2010/main" val="602791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F986-55EE-414A-E030-6DD180650BCF}"/>
              </a:ext>
            </a:extLst>
          </p:cNvPr>
          <p:cNvSpPr>
            <a:spLocks noGrp="1"/>
          </p:cNvSpPr>
          <p:nvPr>
            <p:ph type="title"/>
          </p:nvPr>
        </p:nvSpPr>
        <p:spPr/>
        <p:txBody>
          <a:bodyPr/>
          <a:lstStyle/>
          <a:p>
            <a:r>
              <a:rPr lang="en-US"/>
              <a:t>The Reading Rope</a:t>
            </a:r>
          </a:p>
        </p:txBody>
      </p:sp>
      <p:pic>
        <p:nvPicPr>
          <p:cNvPr id="5" name="Content Placeholder 4">
            <a:extLst>
              <a:ext uri="{FF2B5EF4-FFF2-40B4-BE49-F238E27FC236}">
                <a16:creationId xmlns:a16="http://schemas.microsoft.com/office/drawing/2014/main" id="{6CE36DDC-DEF6-B7AD-F8EA-91DD512C0919}"/>
              </a:ext>
            </a:extLst>
          </p:cNvPr>
          <p:cNvPicPr>
            <a:picLocks noGrp="1" noChangeAspect="1"/>
          </p:cNvPicPr>
          <p:nvPr>
            <p:ph idx="1"/>
          </p:nvPr>
        </p:nvPicPr>
        <p:blipFill>
          <a:blip r:embed="rId3"/>
          <a:stretch>
            <a:fillRect/>
          </a:stretch>
        </p:blipFill>
        <p:spPr>
          <a:xfrm>
            <a:off x="1495578" y="1500480"/>
            <a:ext cx="7469319" cy="471549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B21BB35-42F9-68B7-1A00-296488BF1715}"/>
              </a:ext>
            </a:extLst>
          </p:cNvPr>
          <p:cNvSpPr txBox="1"/>
          <p:nvPr/>
        </p:nvSpPr>
        <p:spPr>
          <a:xfrm>
            <a:off x="9182911" y="2324911"/>
            <a:ext cx="2723744" cy="1384995"/>
          </a:xfrm>
          <a:prstGeom prst="rect">
            <a:avLst/>
          </a:prstGeom>
          <a:noFill/>
        </p:spPr>
        <p:txBody>
          <a:bodyPr wrap="square" rtlCol="0">
            <a:spAutoFit/>
          </a:bodyPr>
          <a:lstStyle/>
          <a:p>
            <a:pPr algn="ctr"/>
            <a:r>
              <a:rPr lang="en-US" sz="2800" b="1">
                <a:latin typeface="Arial" panose="020B0604020202020204" pitchFamily="34" charset="0"/>
                <a:cs typeface="Arial" panose="020B0604020202020204" pitchFamily="34" charset="0"/>
              </a:rPr>
              <a:t>Literacy Short</a:t>
            </a:r>
            <a:r>
              <a:rPr lang="en-US" sz="2800">
                <a:latin typeface="Arial" panose="020B0604020202020204" pitchFamily="34" charset="0"/>
                <a:cs typeface="Arial" panose="020B0604020202020204" pitchFamily="34" charset="0"/>
              </a:rPr>
              <a:t>:</a:t>
            </a:r>
          </a:p>
          <a:p>
            <a:pPr algn="ctr"/>
            <a:r>
              <a:rPr lang="en-US" sz="2800">
                <a:latin typeface="Arial" panose="020B0604020202020204" pitchFamily="34" charset="0"/>
                <a:cs typeface="Arial" panose="020B0604020202020204" pitchFamily="34" charset="0"/>
                <a:hlinkClick r:id="rId4"/>
              </a:rPr>
              <a:t>Scarborough’s Reading Rope</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181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98F3C-EFD8-B54E-2218-7E4C1C2E8899}"/>
              </a:ext>
            </a:extLst>
          </p:cNvPr>
          <p:cNvSpPr>
            <a:spLocks noGrp="1"/>
          </p:cNvSpPr>
          <p:nvPr>
            <p:ph type="title"/>
          </p:nvPr>
        </p:nvSpPr>
        <p:spPr/>
        <p:txBody>
          <a:bodyPr/>
          <a:lstStyle/>
          <a:p>
            <a:r>
              <a:rPr lang="en-US"/>
              <a:t>Turn and Talk</a:t>
            </a:r>
          </a:p>
        </p:txBody>
      </p:sp>
      <p:sp>
        <p:nvSpPr>
          <p:cNvPr id="3" name="Content Placeholder 2">
            <a:extLst>
              <a:ext uri="{FF2B5EF4-FFF2-40B4-BE49-F238E27FC236}">
                <a16:creationId xmlns:a16="http://schemas.microsoft.com/office/drawing/2014/main" id="{86C65EFD-D59C-DEA1-51E6-A6CC8F7D4470}"/>
              </a:ext>
            </a:extLst>
          </p:cNvPr>
          <p:cNvSpPr>
            <a:spLocks noGrp="1"/>
          </p:cNvSpPr>
          <p:nvPr>
            <p:ph idx="1"/>
          </p:nvPr>
        </p:nvSpPr>
        <p:spPr>
          <a:xfrm>
            <a:off x="1145892" y="1615313"/>
            <a:ext cx="5756353" cy="2443340"/>
          </a:xfrm>
        </p:spPr>
        <p:txBody>
          <a:bodyPr>
            <a:normAutofit/>
          </a:bodyPr>
          <a:lstStyle/>
          <a:p>
            <a:pPr marL="0" indent="0">
              <a:lnSpc>
                <a:spcPct val="100000"/>
              </a:lnSpc>
              <a:spcBef>
                <a:spcPts val="0"/>
              </a:spcBef>
              <a:buNone/>
            </a:pPr>
            <a:r>
              <a:rPr lang="en-US"/>
              <a:t>If you were to use this video as a launchpad and focus on one or two elements during a family engagement event, what would that look like? </a:t>
            </a:r>
          </a:p>
          <a:p>
            <a:pPr marL="0" indent="0">
              <a:buNone/>
            </a:pPr>
            <a:endParaRPr lang="en-US" sz="3600"/>
          </a:p>
        </p:txBody>
      </p:sp>
      <p:pic>
        <p:nvPicPr>
          <p:cNvPr id="1028" name="Picture 4" descr="Illustration of an arrow sign">
            <a:extLst>
              <a:ext uri="{FF2B5EF4-FFF2-40B4-BE49-F238E27FC236}">
                <a16:creationId xmlns:a16="http://schemas.microsoft.com/office/drawing/2014/main" id="{67E30E3F-B075-2CC6-0795-DBE81C99D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5506" y="1690688"/>
            <a:ext cx="2967037" cy="296703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68216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98D8B-45B5-B78C-DF7E-1EFB2E08BEC3}"/>
              </a:ext>
            </a:extLst>
          </p:cNvPr>
          <p:cNvSpPr>
            <a:spLocks noGrp="1"/>
          </p:cNvSpPr>
          <p:nvPr>
            <p:ph type="title"/>
          </p:nvPr>
        </p:nvSpPr>
        <p:spPr/>
        <p:txBody>
          <a:bodyPr/>
          <a:lstStyle/>
          <a:p>
            <a:r>
              <a:rPr lang="en-US"/>
              <a:t>Infusing Reading into the Home</a:t>
            </a:r>
          </a:p>
        </p:txBody>
      </p:sp>
      <p:sp>
        <p:nvSpPr>
          <p:cNvPr id="3" name="Content Placeholder 2">
            <a:extLst>
              <a:ext uri="{FF2B5EF4-FFF2-40B4-BE49-F238E27FC236}">
                <a16:creationId xmlns:a16="http://schemas.microsoft.com/office/drawing/2014/main" id="{8C72DDFD-89C1-A4F2-77FE-C0D21551FC6C}"/>
              </a:ext>
            </a:extLst>
          </p:cNvPr>
          <p:cNvSpPr>
            <a:spLocks noGrp="1"/>
          </p:cNvSpPr>
          <p:nvPr>
            <p:ph idx="1"/>
          </p:nvPr>
        </p:nvSpPr>
        <p:spPr>
          <a:xfrm>
            <a:off x="1275068" y="1946385"/>
            <a:ext cx="10207907" cy="4135670"/>
          </a:xfrm>
        </p:spPr>
        <p:txBody>
          <a:bodyPr/>
          <a:lstStyle/>
          <a:p>
            <a:pPr>
              <a:lnSpc>
                <a:spcPct val="100000"/>
              </a:lnSpc>
              <a:spcBef>
                <a:spcPts val="0"/>
              </a:spcBef>
            </a:pPr>
            <a:r>
              <a:rPr lang="en-US"/>
              <a:t>Communications</a:t>
            </a:r>
          </a:p>
          <a:p>
            <a:pPr>
              <a:lnSpc>
                <a:spcPct val="100000"/>
              </a:lnSpc>
              <a:spcBef>
                <a:spcPts val="0"/>
              </a:spcBef>
            </a:pPr>
            <a:r>
              <a:rPr lang="en-US"/>
              <a:t>Book Challenges</a:t>
            </a:r>
          </a:p>
          <a:p>
            <a:pPr>
              <a:lnSpc>
                <a:spcPct val="100000"/>
              </a:lnSpc>
              <a:spcBef>
                <a:spcPts val="0"/>
              </a:spcBef>
            </a:pPr>
            <a:r>
              <a:rPr lang="en-US"/>
              <a:t>Literacy Events</a:t>
            </a:r>
          </a:p>
        </p:txBody>
      </p:sp>
      <p:pic>
        <p:nvPicPr>
          <p:cNvPr id="2054" name="Picture 6" descr="Stay home concept. Mother reading to kids in cozy modern interior.">
            <a:extLst>
              <a:ext uri="{FF2B5EF4-FFF2-40B4-BE49-F238E27FC236}">
                <a16:creationId xmlns:a16="http://schemas.microsoft.com/office/drawing/2014/main" id="{80FF95DE-B873-AFB4-B954-3CE845F18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90688"/>
            <a:ext cx="4291739" cy="3510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53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BFF10B-AD69-182B-6BA5-195C08F5FE8B}"/>
              </a:ext>
            </a:extLst>
          </p:cNvPr>
          <p:cNvSpPr>
            <a:spLocks noGrp="1"/>
          </p:cNvSpPr>
          <p:nvPr>
            <p:ph type="title"/>
          </p:nvPr>
        </p:nvSpPr>
        <p:spPr/>
        <p:txBody>
          <a:bodyPr/>
          <a:lstStyle/>
          <a:p>
            <a:r>
              <a:rPr lang="en-US"/>
              <a:t>Communications</a:t>
            </a:r>
          </a:p>
        </p:txBody>
      </p:sp>
      <p:sp>
        <p:nvSpPr>
          <p:cNvPr id="5" name="Text Placeholder 4">
            <a:extLst>
              <a:ext uri="{FF2B5EF4-FFF2-40B4-BE49-F238E27FC236}">
                <a16:creationId xmlns:a16="http://schemas.microsoft.com/office/drawing/2014/main" id="{D0939221-288C-3576-F55C-035845B9BD0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010045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97C2ABECFD0046B426C99DD397BA78" ma:contentTypeVersion="15" ma:contentTypeDescription="Create a new document." ma:contentTypeScope="" ma:versionID="3bec8c00f043cb759742dc62dc00a0e5">
  <xsd:schema xmlns:xsd="http://www.w3.org/2001/XMLSchema" xmlns:xs="http://www.w3.org/2001/XMLSchema" xmlns:p="http://schemas.microsoft.com/office/2006/metadata/properties" xmlns:ns2="0787bb0b-f02e-460c-b0a6-b5f4992c3720" xmlns:ns3="06391337-6a0d-4fd4-950f-f11797168876" targetNamespace="http://schemas.microsoft.com/office/2006/metadata/properties" ma:root="true" ma:fieldsID="c52c0b50a1a6605ec632304e9c49973b" ns2:_="" ns3:_="">
    <xsd:import namespace="0787bb0b-f02e-460c-b0a6-b5f4992c3720"/>
    <xsd:import namespace="06391337-6a0d-4fd4-950f-f1179716887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87bb0b-f02e-460c-b0a6-b5f4992c37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21972d4-a1fe-45f5-bf00-df2efbce1a0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391337-6a0d-4fd4-950f-f1179716887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bef3f74-37ba-41f5-83ae-9778d1af5fa3}" ma:internalName="TaxCatchAll" ma:showField="CatchAllData" ma:web="06391337-6a0d-4fd4-950f-f1179716887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6391337-6a0d-4fd4-950f-f11797168876" xsi:nil="true"/>
    <lcf76f155ced4ddcb4097134ff3c332f xmlns="0787bb0b-f02e-460c-b0a6-b5f4992c3720">
      <Terms xmlns="http://schemas.microsoft.com/office/infopath/2007/PartnerControls"/>
    </lcf76f155ced4ddcb4097134ff3c332f>
    <SharedWithUsers xmlns="06391337-6a0d-4fd4-950f-f11797168876">
      <UserInfo>
        <DisplayName>Mandi Griffin</DisplayName>
        <AccountId>14</AccountId>
        <AccountType/>
      </UserInfo>
      <UserInfo>
        <DisplayName>Sunita Holloway</DisplayName>
        <AccountId>146</AccountId>
        <AccountType/>
      </UserInfo>
      <UserInfo>
        <DisplayName>Tammie Smith</DisplayName>
        <AccountId>217</AccountId>
        <AccountType/>
      </UserInfo>
    </SharedWithUsers>
  </documentManagement>
</p:properties>
</file>

<file path=customXml/itemProps1.xml><?xml version="1.0" encoding="utf-8"?>
<ds:datastoreItem xmlns:ds="http://schemas.openxmlformats.org/officeDocument/2006/customXml" ds:itemID="{C306C529-651D-420C-BF56-61956F889F6D}">
  <ds:schemaRefs>
    <ds:schemaRef ds:uri="06391337-6a0d-4fd4-950f-f11797168876"/>
    <ds:schemaRef ds:uri="0787bb0b-f02e-460c-b0a6-b5f4992c37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0F38D81-4C64-44BE-8502-68EC23F91EAB}">
  <ds:schemaRefs>
    <ds:schemaRef ds:uri="http://schemas.microsoft.com/sharepoint/v3/contenttype/forms"/>
  </ds:schemaRefs>
</ds:datastoreItem>
</file>

<file path=customXml/itemProps3.xml><?xml version="1.0" encoding="utf-8"?>
<ds:datastoreItem xmlns:ds="http://schemas.openxmlformats.org/officeDocument/2006/customXml" ds:itemID="{4558C2A5-6E07-42AB-9338-AF81098D3B7B}">
  <ds:schemaRefs>
    <ds:schemaRef ds:uri="http://purl.org/dc/dcmitype/"/>
    <ds:schemaRef ds:uri="06391337-6a0d-4fd4-950f-f11797168876"/>
    <ds:schemaRef ds:uri="http://purl.org/dc/elements/1.1/"/>
    <ds:schemaRef ds:uri="0787bb0b-f02e-460c-b0a6-b5f4992c3720"/>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2633</Words>
  <Application>Microsoft Office PowerPoint</Application>
  <PresentationFormat>Widescreen</PresentationFormat>
  <Paragraphs>218</Paragraphs>
  <Slides>34</Slides>
  <Notes>34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Arial Black</vt:lpstr>
      <vt:lpstr>Bradley Hand ITC</vt:lpstr>
      <vt:lpstr>Calibri</vt:lpstr>
      <vt:lpstr>Google Sans</vt:lpstr>
      <vt:lpstr>Ink Free</vt:lpstr>
      <vt:lpstr>Segoe UI</vt:lpstr>
      <vt:lpstr>1_Office Theme</vt:lpstr>
      <vt:lpstr>Linking the Classroom to the Living Room: Literacy and Home Learning Connections</vt:lpstr>
      <vt:lpstr>Presenter</vt:lpstr>
      <vt:lpstr>Learning Targets</vt:lpstr>
      <vt:lpstr>Georgia’s Systems of  Continuous Improvement</vt:lpstr>
      <vt:lpstr>PowerPoint Presentation</vt:lpstr>
      <vt:lpstr>The Reading Rope</vt:lpstr>
      <vt:lpstr>Turn and Talk</vt:lpstr>
      <vt:lpstr>Infusing Reading into the Home</vt:lpstr>
      <vt:lpstr>Communications</vt:lpstr>
      <vt:lpstr>Types of Communications</vt:lpstr>
      <vt:lpstr>Encouraging Reading at Home</vt:lpstr>
      <vt:lpstr>Reading Highlights - Your Turn</vt:lpstr>
      <vt:lpstr>Flyers</vt:lpstr>
      <vt:lpstr>Turn and Talk</vt:lpstr>
      <vt:lpstr>Book Challenges</vt:lpstr>
      <vt:lpstr>Book Challenge Activity </vt:lpstr>
      <vt:lpstr>Book Challenge Activity </vt:lpstr>
      <vt:lpstr>Literacy Events</vt:lpstr>
      <vt:lpstr>Literacy Event School Spotlight </vt:lpstr>
      <vt:lpstr>Literacy Event for Families</vt:lpstr>
      <vt:lpstr>Supporting Young English Learners (ELs) at Home</vt:lpstr>
      <vt:lpstr>Family and Caregiver Activities (FCA)</vt:lpstr>
      <vt:lpstr>Family and Caregiver Activities (FCA), continued</vt:lpstr>
      <vt:lpstr>Living Room Activity in Action</vt:lpstr>
      <vt:lpstr>Table Talk</vt:lpstr>
      <vt:lpstr>Literacy Event Planning</vt:lpstr>
      <vt:lpstr>Resources</vt:lpstr>
      <vt:lpstr>Educator Resources for  English Learners</vt:lpstr>
      <vt:lpstr>Resource for Communicating with Parents with Limited English Proficient (LEP)</vt:lpstr>
      <vt:lpstr>A Guide for Teaching Reading</vt:lpstr>
      <vt:lpstr>A Web Page Worth Exploring</vt:lpstr>
      <vt:lpstr>A Parent Guide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Clay</dc:creator>
  <cp:lastModifiedBy>Anne Ladd</cp:lastModifiedBy>
  <cp:revision>2</cp:revision>
  <cp:lastPrinted>2024-06-10T20:07:45Z</cp:lastPrinted>
  <dcterms:created xsi:type="dcterms:W3CDTF">2019-04-12T18:00:08Z</dcterms:created>
  <dcterms:modified xsi:type="dcterms:W3CDTF">2024-09-06T22:36:57Z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0x0101003F97C2ABECFD0046B426C99DD397BA78</vt:lpwstr>
  </property>
  <property fmtid="{D5CDD505-2E9C-101B-9397-08002B2CF9AE}" pid="3" name="MediaServiceImageTags">
    <vt:lpwstr/>
  </property>
</Properties>
</file>