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notesSlides/notesSlide9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_rels/notesSlide9.xml.rels" ContentType="application/vnd.openxmlformats-package.relationships+xml"/>
  <Override PartName="/ppt/notesSlides/_rels/notesSlide1.xml.rels" ContentType="application/vnd.openxmlformats-package.relationships+xml"/>
  <Override PartName="/ppt/notesSlides/_rels/notesSlide2.xml.rels" ContentType="application/vnd.openxmlformats-package.relationships+xml"/>
  <Override PartName="/ppt/notesSlides/_rels/notesSlide3.xml.rels" ContentType="application/vnd.openxmlformats-package.relationships+xml"/>
  <Override PartName="/ppt/notesSlides/_rels/notesSlide4.xml.rels" ContentType="application/vnd.openxmlformats-package.relationships+xml"/>
  <Override PartName="/ppt/notesSlides/_rels/notesSlide5.xml.rels" ContentType="application/vnd.openxmlformats-package.relationships+xml"/>
  <Override PartName="/ppt/notesSlides/_rels/notesSlide6.xml.rels" ContentType="application/vnd.openxmlformats-package.relationships+xml"/>
  <Override PartName="/ppt/notesSlides/_rels/notesSlide7.xml.rels" ContentType="application/vnd.openxmlformats-package.relationships+xml"/>
  <Override PartName="/ppt/notesSlides/_rels/notesSlide8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media/image3.png" ContentType="image/png"/>
  <Override PartName="/ppt/media/image1.jpeg" ContentType="image/jpeg"/>
  <Override PartName="/ppt/media/image2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51435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Click to move the slide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2000" spc="-1" strike="noStrike">
                <a:latin typeface="Arial"/>
              </a:rPr>
              <a:t>Click to edit the notes format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1400" spc="-1" strike="noStrike">
                <a:latin typeface="Times New Roman"/>
              </a:rPr>
              <a:t>&lt;header&gt;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83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en-US" sz="1400" spc="-1" strike="noStrike">
                <a:latin typeface="Times New Roman"/>
              </a:rPr>
              <a:t>&lt;date/time&gt;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84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en-US" sz="1400" spc="-1" strike="noStrike">
                <a:latin typeface="Times New Roman"/>
              </a:rPr>
              <a:t>&lt;footer&gt;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85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106892D8-FC63-4C7F-A56C-7B61B0BA9D45}" type="slidenum">
              <a:rPr b="0" lang="en-US" sz="1400" spc="-1" strike="noStrike">
                <a:latin typeface="Times New Roman"/>
              </a:rPr>
              <a:t>&lt;number&gt;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sldImg"/>
          </p:nvPr>
        </p:nvSpPr>
        <p:spPr>
          <a:xfrm>
            <a:off x="381240" y="685800"/>
            <a:ext cx="6095520" cy="3428280"/>
          </a:xfrm>
          <a:prstGeom prst="rect">
            <a:avLst/>
          </a:prstGeom>
        </p:spPr>
      </p:sp>
      <p:sp>
        <p:nvSpPr>
          <p:cNvPr id="11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rIns="0" tIns="91440" bIns="91440">
            <a:noAutofit/>
          </a:bodyPr>
          <a:p>
            <a:pPr>
              <a:lnSpc>
                <a:spcPct val="100000"/>
              </a:lnSpc>
            </a:pPr>
            <a:r>
              <a:rPr b="0" lang="en-US" sz="1100" spc="-1" strike="noStrike">
                <a:latin typeface="Arial"/>
                <a:ea typeface="Arial"/>
              </a:rPr>
              <a:t>In this session, we will delve into the Facilitated IEP (FIEP) process, a powerful approach designed to foster collaboration, prevent conflicts, and lead to meaningful IEPs that truly support students' needs.</a:t>
            </a:r>
            <a:endParaRPr b="0" lang="en-US" sz="1100" spc="-1" strike="noStrike">
              <a:latin typeface="Arial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sldImg"/>
          </p:nvPr>
        </p:nvSpPr>
        <p:spPr>
          <a:xfrm>
            <a:off x="381240" y="685800"/>
            <a:ext cx="6095160" cy="3428280"/>
          </a:xfrm>
          <a:prstGeom prst="rect">
            <a:avLst/>
          </a:prstGeom>
        </p:spPr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rIns="0" tIns="91440" bIns="91440">
            <a:noAutofit/>
          </a:bodyPr>
          <a:p>
            <a:pPr>
              <a:lnSpc>
                <a:spcPct val="100000"/>
              </a:lnSpc>
            </a:pPr>
            <a:r>
              <a:rPr b="0" lang="en-US" sz="1100" spc="-1" strike="noStrike">
                <a:latin typeface="Arial"/>
                <a:ea typeface="Arial"/>
              </a:rPr>
              <a:t>Define what FIEP is and how it differs from a traditional IEP process.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100" spc="-1" strike="noStrike">
                <a:latin typeface="Arial"/>
                <a:ea typeface="Arial"/>
              </a:rPr>
              <a:t>Highlight the importance of facilitation in promoting collaboration and reducing conflict.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100" spc="-1" strike="noStrike">
                <a:latin typeface="Arial"/>
                <a:ea typeface="Arial"/>
              </a:rPr>
              <a:t>Set the stage for how FIEP will be discussed in relation to supporting families, best practices, and building trust.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100" spc="-1" strike="noStrike">
              <a:latin typeface="Arial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 type="sldImg"/>
          </p:nvPr>
        </p:nvSpPr>
        <p:spPr>
          <a:xfrm>
            <a:off x="381240" y="685800"/>
            <a:ext cx="6095160" cy="3428280"/>
          </a:xfrm>
          <a:prstGeom prst="rect">
            <a:avLst/>
          </a:prstGeom>
        </p:spPr>
      </p:sp>
      <p:sp>
        <p:nvSpPr>
          <p:cNvPr id="119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rIns="0" tIns="91440" bIns="91440">
            <a:noAutofit/>
          </a:bodyPr>
          <a:p>
            <a:pPr>
              <a:lnSpc>
                <a:spcPct val="100000"/>
              </a:lnSpc>
            </a:pPr>
            <a:r>
              <a:rPr b="0" lang="en-US" sz="1100" spc="-1" strike="noStrike">
                <a:latin typeface="Arial"/>
                <a:ea typeface="Arial"/>
              </a:rPr>
              <a:t>Emphasize the importance of families feeling confident, informed, and supported during the IEP process.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100" spc="-1" strike="noStrike">
                <a:latin typeface="Arial"/>
                <a:ea typeface="Arial"/>
              </a:rPr>
              <a:t>Discuss the role of administrators and mentors in preparing families for these meetings.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100" spc="-1" strike="noStrike">
                <a:latin typeface="Arial"/>
                <a:ea typeface="Arial"/>
              </a:rPr>
              <a:t>Share how providing resources and clear communication can alleviate family stress and lead to better outcomes.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100" spc="-1" strike="noStrike">
              <a:latin typeface="Arial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sldImg"/>
          </p:nvPr>
        </p:nvSpPr>
        <p:spPr>
          <a:xfrm>
            <a:off x="381240" y="685800"/>
            <a:ext cx="6095160" cy="3428280"/>
          </a:xfrm>
          <a:prstGeom prst="rect">
            <a:avLst/>
          </a:prstGeom>
        </p:spPr>
      </p:sp>
      <p:sp>
        <p:nvSpPr>
          <p:cNvPr id="121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rIns="0" tIns="91440" bIns="91440">
            <a:noAutofit/>
          </a:bodyPr>
          <a:p>
            <a:pPr>
              <a:lnSpc>
                <a:spcPct val="100000"/>
              </a:lnSpc>
            </a:pPr>
            <a:r>
              <a:rPr b="0" lang="en-US" sz="1100" spc="-1" strike="noStrike">
                <a:latin typeface="Arial"/>
                <a:ea typeface="Arial"/>
              </a:rPr>
              <a:t>Discuss the value of engaging with families early in the process.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100" spc="-1" strike="noStrike">
                <a:latin typeface="Arial"/>
                <a:ea typeface="Arial"/>
              </a:rPr>
              <a:t>Provide examples of materials and resources that can help families understand their role in the IEP.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100" spc="-1" strike="noStrike">
                <a:latin typeface="Arial"/>
                <a:ea typeface="Arial"/>
              </a:rPr>
              <a:t>Suggest hosting pre-meeting consultations to set expectations and answer questions.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100" spc="-1" strike="noStrike">
              <a:latin typeface="Arial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sldImg"/>
          </p:nvPr>
        </p:nvSpPr>
        <p:spPr>
          <a:xfrm>
            <a:off x="381240" y="685800"/>
            <a:ext cx="6095160" cy="3428280"/>
          </a:xfrm>
          <a:prstGeom prst="rect">
            <a:avLst/>
          </a:prstGeom>
        </p:spPr>
      </p:sp>
      <p:sp>
        <p:nvSpPr>
          <p:cNvPr id="123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rIns="0" tIns="91440" bIns="91440">
            <a:noAutofit/>
          </a:bodyPr>
          <a:p>
            <a:pPr>
              <a:lnSpc>
                <a:spcPct val="100000"/>
              </a:lnSpc>
            </a:pPr>
            <a:r>
              <a:rPr b="0" lang="en-US" sz="1100" spc="-1" strike="noStrike">
                <a:latin typeface="Arial"/>
                <a:ea typeface="Arial"/>
              </a:rPr>
              <a:t>Outline actionable best practices that make FIEP meetings more productive. (Agreements, ASPIRE, Agendas)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100" spc="-1" strike="noStrike">
                <a:latin typeface="Arial"/>
                <a:ea typeface="Arial"/>
              </a:rPr>
              <a:t>Discuss the importance of a structured agenda to keep meetings focused and efficient.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100" spc="-1" strike="noStrike">
                <a:latin typeface="Arial"/>
                <a:ea typeface="Arial"/>
              </a:rPr>
              <a:t>Highlight active listening and problem solving key tools to foster collaboration and resolve conflicts.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100" spc="-1" strike="noStrike">
              <a:latin typeface="Arial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 type="sldImg"/>
          </p:nvPr>
        </p:nvSpPr>
        <p:spPr>
          <a:xfrm>
            <a:off x="381240" y="685800"/>
            <a:ext cx="6095160" cy="3428280"/>
          </a:xfrm>
          <a:prstGeom prst="rect">
            <a:avLst/>
          </a:prstGeom>
        </p:spPr>
      </p:sp>
      <p:sp>
        <p:nvSpPr>
          <p:cNvPr id="12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rIns="0" tIns="91440" bIns="91440">
            <a:noAutofit/>
          </a:bodyPr>
          <a:p>
            <a:pPr>
              <a:lnSpc>
                <a:spcPct val="100000"/>
              </a:lnSpc>
            </a:pPr>
            <a:r>
              <a:rPr b="0" lang="en-US" sz="1100" spc="-1" strike="noStrike">
                <a:latin typeface="Arial"/>
                <a:ea typeface="Arial"/>
              </a:rPr>
              <a:t>Mention region IEP team members being trained in the FIEP process.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100" spc="-1" strike="noStrike">
                <a:latin typeface="Arial"/>
                <a:ea typeface="Arial"/>
              </a:rPr>
              <a:t>Discuss the creation of resources and GaDOE materials that support FIEP.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100" spc="-1" strike="noStrike">
                <a:latin typeface="Arial"/>
                <a:ea typeface="Arial"/>
              </a:rPr>
              <a:t>Encourage continuous improvement through feedback from team members and families.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100" spc="-1" strike="noStrike">
              <a:latin typeface="Arial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 type="sldImg"/>
          </p:nvPr>
        </p:nvSpPr>
        <p:spPr>
          <a:xfrm>
            <a:off x="381240" y="685800"/>
            <a:ext cx="6095160" cy="3428280"/>
          </a:xfrm>
          <a:prstGeom prst="rect">
            <a:avLst/>
          </a:prstGeom>
        </p:spPr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rIns="0" tIns="91440" bIns="91440">
            <a:noAutofit/>
          </a:bodyPr>
          <a:p>
            <a:pPr>
              <a:lnSpc>
                <a:spcPct val="100000"/>
              </a:lnSpc>
            </a:pPr>
            <a:r>
              <a:rPr b="0" lang="en-US" sz="1100" spc="-1" strike="noStrike">
                <a:latin typeface="Arial"/>
                <a:ea typeface="Arial"/>
              </a:rPr>
              <a:t>Explain how FIEP can build trust between families and school teams.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100" spc="-1" strike="noStrike">
                <a:latin typeface="Arial"/>
                <a:ea typeface="Arial"/>
              </a:rPr>
              <a:t>Discuss the importance of transparency and clear communication throughout the process.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100" spc="-1" strike="noStrike">
                <a:latin typeface="Arial"/>
                <a:ea typeface="Arial"/>
              </a:rPr>
              <a:t>Highlight how demonstrating empathy and understanding can strengthen relationships and lead to better educational outcomes.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100" spc="-1" strike="noStrike">
              <a:latin typeface="Arial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sldImg"/>
          </p:nvPr>
        </p:nvSpPr>
        <p:spPr>
          <a:xfrm>
            <a:off x="381240" y="685800"/>
            <a:ext cx="6095160" cy="3428280"/>
          </a:xfrm>
          <a:prstGeom prst="rect">
            <a:avLst/>
          </a:prstGeom>
        </p:spPr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rIns="0" tIns="91440" bIns="91440">
            <a:noAutofit/>
          </a:bodyPr>
          <a:p>
            <a:pPr>
              <a:lnSpc>
                <a:spcPct val="100000"/>
              </a:lnSpc>
            </a:pPr>
            <a:r>
              <a:rPr b="0" lang="en-US" sz="1100" spc="-1" strike="noStrike">
                <a:latin typeface="Arial"/>
                <a:ea typeface="Arial"/>
              </a:rPr>
              <a:t>Share real-world examples of how FIEP has positively impacted families and schools.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100" spc="-1" strike="noStrike">
                <a:latin typeface="Arial"/>
                <a:ea typeface="Arial"/>
              </a:rPr>
              <a:t>Discuss specific cases where FIEP led to improved outcomes, reduced conflict, or strengthened relationships.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100" spc="-1" strike="noStrike">
                <a:latin typeface="Arial"/>
                <a:ea typeface="Arial"/>
              </a:rPr>
              <a:t>Use these stories to illustrate the tangible benefits of adopting FIEP practices.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100" spc="-1" strike="noStrike">
              <a:latin typeface="Arial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 type="sldImg"/>
          </p:nvPr>
        </p:nvSpPr>
        <p:spPr>
          <a:xfrm>
            <a:off x="381240" y="685800"/>
            <a:ext cx="6095160" cy="3428280"/>
          </a:xfrm>
          <a:prstGeom prst="rect">
            <a:avLst/>
          </a:prstGeom>
        </p:spPr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rIns="0" tIns="91440" bIns="91440">
            <a:noAutofit/>
          </a:bodyPr>
          <a:p>
            <a:pPr>
              <a:lnSpc>
                <a:spcPct val="100000"/>
              </a:lnSpc>
            </a:pPr>
            <a:r>
              <a:rPr b="0" lang="en-US" sz="1100" spc="-1" strike="noStrike">
                <a:latin typeface="Arial"/>
                <a:ea typeface="Arial"/>
              </a:rPr>
              <a:t>Recap the key takeaways from the session.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100" spc="-1" strike="noStrike">
                <a:latin typeface="Arial"/>
                <a:ea typeface="Arial"/>
              </a:rPr>
              <a:t>Encourage attendees to consider how they can apply these strategies and best practices in their own districts.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en-US" sz="1100" spc="-1" strike="noStrike">
                <a:latin typeface="Arial"/>
                <a:ea typeface="Arial"/>
              </a:rPr>
              <a:t>Provide a few actionable tips they can start implementing immediately.</a:t>
            </a:r>
            <a:endParaRPr b="0" lang="en-US" sz="11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en-US" sz="11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71960" y="693000"/>
            <a:ext cx="8221320" cy="858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71960" y="1919160"/>
            <a:ext cx="8221320" cy="1292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71960" y="3334320"/>
            <a:ext cx="8221320" cy="1292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71960" y="693000"/>
            <a:ext cx="8221320" cy="858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71960" y="1919160"/>
            <a:ext cx="4011840" cy="1292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84680" y="1919160"/>
            <a:ext cx="4011840" cy="1292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71960" y="3334320"/>
            <a:ext cx="4011840" cy="1292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4684680" y="3334320"/>
            <a:ext cx="4011840" cy="1292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71960" y="693000"/>
            <a:ext cx="8221320" cy="858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71960" y="1919160"/>
            <a:ext cx="2647080" cy="1292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3251880" y="1919160"/>
            <a:ext cx="2647080" cy="1292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031440" y="1919160"/>
            <a:ext cx="2647080" cy="1292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71960" y="3334320"/>
            <a:ext cx="2647080" cy="1292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3251880" y="3334320"/>
            <a:ext cx="2647080" cy="1292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6031440" y="3334320"/>
            <a:ext cx="2647080" cy="1292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471960" y="693000"/>
            <a:ext cx="8221320" cy="858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subTitle"/>
          </p:nvPr>
        </p:nvSpPr>
        <p:spPr>
          <a:xfrm>
            <a:off x="471960" y="1919160"/>
            <a:ext cx="8221320" cy="27093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71960" y="693000"/>
            <a:ext cx="8221320" cy="858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471960" y="1919160"/>
            <a:ext cx="8221320" cy="270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471960" y="693000"/>
            <a:ext cx="8221320" cy="858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471960" y="1919160"/>
            <a:ext cx="4011840" cy="270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PlaceHolder 3"/>
          <p:cNvSpPr>
            <a:spLocks noGrp="1"/>
          </p:cNvSpPr>
          <p:nvPr>
            <p:ph type="body"/>
          </p:nvPr>
        </p:nvSpPr>
        <p:spPr>
          <a:xfrm>
            <a:off x="4684680" y="1919160"/>
            <a:ext cx="4011840" cy="270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471960" y="693000"/>
            <a:ext cx="8221320" cy="858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subTitle"/>
          </p:nvPr>
        </p:nvSpPr>
        <p:spPr>
          <a:xfrm>
            <a:off x="471960" y="693000"/>
            <a:ext cx="8221320" cy="3983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471960" y="693000"/>
            <a:ext cx="8221320" cy="858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471960" y="1919160"/>
            <a:ext cx="4011840" cy="1292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4684680" y="1919160"/>
            <a:ext cx="4011840" cy="270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471960" y="3334320"/>
            <a:ext cx="4011840" cy="1292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71960" y="693000"/>
            <a:ext cx="8221320" cy="858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71960" y="1919160"/>
            <a:ext cx="8221320" cy="27093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71960" y="693000"/>
            <a:ext cx="8221320" cy="858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471960" y="1919160"/>
            <a:ext cx="4011840" cy="270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4684680" y="1919160"/>
            <a:ext cx="4011840" cy="1292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4684680" y="3334320"/>
            <a:ext cx="4011840" cy="1292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471960" y="693000"/>
            <a:ext cx="8221320" cy="858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471960" y="1919160"/>
            <a:ext cx="4011840" cy="1292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4684680" y="1919160"/>
            <a:ext cx="4011840" cy="1292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4"/>
          <p:cNvSpPr>
            <a:spLocks noGrp="1"/>
          </p:cNvSpPr>
          <p:nvPr>
            <p:ph type="body"/>
          </p:nvPr>
        </p:nvSpPr>
        <p:spPr>
          <a:xfrm>
            <a:off x="471960" y="3334320"/>
            <a:ext cx="8221320" cy="1292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471960" y="693000"/>
            <a:ext cx="8221320" cy="858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471960" y="1919160"/>
            <a:ext cx="8221320" cy="1292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471960" y="3334320"/>
            <a:ext cx="8221320" cy="1292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PlaceHolder 1"/>
          <p:cNvSpPr>
            <a:spLocks noGrp="1"/>
          </p:cNvSpPr>
          <p:nvPr>
            <p:ph type="title"/>
          </p:nvPr>
        </p:nvSpPr>
        <p:spPr>
          <a:xfrm>
            <a:off x="471960" y="693000"/>
            <a:ext cx="8221320" cy="858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2"/>
          <p:cNvSpPr>
            <a:spLocks noGrp="1"/>
          </p:cNvSpPr>
          <p:nvPr>
            <p:ph type="body"/>
          </p:nvPr>
        </p:nvSpPr>
        <p:spPr>
          <a:xfrm>
            <a:off x="471960" y="1919160"/>
            <a:ext cx="4011840" cy="1292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3"/>
          <p:cNvSpPr>
            <a:spLocks noGrp="1"/>
          </p:cNvSpPr>
          <p:nvPr>
            <p:ph type="body"/>
          </p:nvPr>
        </p:nvSpPr>
        <p:spPr>
          <a:xfrm>
            <a:off x="4684680" y="1919160"/>
            <a:ext cx="4011840" cy="1292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1" name="PlaceHolder 4"/>
          <p:cNvSpPr>
            <a:spLocks noGrp="1"/>
          </p:cNvSpPr>
          <p:nvPr>
            <p:ph type="body"/>
          </p:nvPr>
        </p:nvSpPr>
        <p:spPr>
          <a:xfrm>
            <a:off x="471960" y="3334320"/>
            <a:ext cx="4011840" cy="1292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5"/>
          <p:cNvSpPr>
            <a:spLocks noGrp="1"/>
          </p:cNvSpPr>
          <p:nvPr>
            <p:ph type="body"/>
          </p:nvPr>
        </p:nvSpPr>
        <p:spPr>
          <a:xfrm>
            <a:off x="4684680" y="3334320"/>
            <a:ext cx="4011840" cy="1292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471960" y="693000"/>
            <a:ext cx="8221320" cy="858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 type="body"/>
          </p:nvPr>
        </p:nvSpPr>
        <p:spPr>
          <a:xfrm>
            <a:off x="471960" y="1919160"/>
            <a:ext cx="2647080" cy="1292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5" name="PlaceHolder 3"/>
          <p:cNvSpPr>
            <a:spLocks noGrp="1"/>
          </p:cNvSpPr>
          <p:nvPr>
            <p:ph type="body"/>
          </p:nvPr>
        </p:nvSpPr>
        <p:spPr>
          <a:xfrm>
            <a:off x="3251880" y="1919160"/>
            <a:ext cx="2647080" cy="1292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4"/>
          <p:cNvSpPr>
            <a:spLocks noGrp="1"/>
          </p:cNvSpPr>
          <p:nvPr>
            <p:ph type="body"/>
          </p:nvPr>
        </p:nvSpPr>
        <p:spPr>
          <a:xfrm>
            <a:off x="6031440" y="1919160"/>
            <a:ext cx="2647080" cy="1292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5"/>
          <p:cNvSpPr>
            <a:spLocks noGrp="1"/>
          </p:cNvSpPr>
          <p:nvPr>
            <p:ph type="body"/>
          </p:nvPr>
        </p:nvSpPr>
        <p:spPr>
          <a:xfrm>
            <a:off x="471960" y="3334320"/>
            <a:ext cx="2647080" cy="1292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6"/>
          <p:cNvSpPr>
            <a:spLocks noGrp="1"/>
          </p:cNvSpPr>
          <p:nvPr>
            <p:ph type="body"/>
          </p:nvPr>
        </p:nvSpPr>
        <p:spPr>
          <a:xfrm>
            <a:off x="3251880" y="3334320"/>
            <a:ext cx="2647080" cy="1292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7"/>
          <p:cNvSpPr>
            <a:spLocks noGrp="1"/>
          </p:cNvSpPr>
          <p:nvPr>
            <p:ph type="body"/>
          </p:nvPr>
        </p:nvSpPr>
        <p:spPr>
          <a:xfrm>
            <a:off x="6031440" y="3334320"/>
            <a:ext cx="2647080" cy="1292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71960" y="693000"/>
            <a:ext cx="8221320" cy="858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71960" y="1919160"/>
            <a:ext cx="8221320" cy="270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71960" y="693000"/>
            <a:ext cx="8221320" cy="858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71960" y="1919160"/>
            <a:ext cx="4011840" cy="270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4684680" y="1919160"/>
            <a:ext cx="4011840" cy="270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71960" y="693000"/>
            <a:ext cx="8221320" cy="858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471960" y="693000"/>
            <a:ext cx="8221320" cy="398304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71960" y="693000"/>
            <a:ext cx="8221320" cy="858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71960" y="1919160"/>
            <a:ext cx="4011840" cy="1292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84680" y="1919160"/>
            <a:ext cx="4011840" cy="270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471960" y="3334320"/>
            <a:ext cx="4011840" cy="1292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71960" y="693000"/>
            <a:ext cx="8221320" cy="858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71960" y="1919160"/>
            <a:ext cx="4011840" cy="270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84680" y="1919160"/>
            <a:ext cx="4011840" cy="1292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84680" y="3334320"/>
            <a:ext cx="4011840" cy="1292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71960" y="693000"/>
            <a:ext cx="8221320" cy="858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71960" y="1919160"/>
            <a:ext cx="4011840" cy="1292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84680" y="1919160"/>
            <a:ext cx="4011840" cy="1292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71960" y="3334320"/>
            <a:ext cx="8221320" cy="12920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4285f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 flipH="1">
            <a:off x="8245800" y="4245840"/>
            <a:ext cx="896760" cy="89676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 flipH="1">
            <a:off x="8245800" y="4245840"/>
            <a:ext cx="896760" cy="896760"/>
          </a:xfrm>
          <a:prstGeom prst="round1Rect">
            <a:avLst>
              <a:gd name="adj" fmla="val 16667"/>
            </a:avLst>
          </a:prstGeom>
          <a:solidFill>
            <a:schemeClr val="lt1">
              <a:alpha val="69000"/>
            </a:schemeClr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2" name="PlaceHolder 3"/>
          <p:cNvSpPr>
            <a:spLocks noGrp="1"/>
          </p:cNvSpPr>
          <p:nvPr>
            <p:ph type="title"/>
          </p:nvPr>
        </p:nvSpPr>
        <p:spPr>
          <a:xfrm>
            <a:off x="471960" y="693000"/>
            <a:ext cx="8221320" cy="858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4285f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 flipH="1" rot="10800000">
            <a:off x="0" y="1686960"/>
            <a:ext cx="9143280" cy="345672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1" name="CustomShape 2"/>
          <p:cNvSpPr/>
          <p:nvPr/>
        </p:nvSpPr>
        <p:spPr>
          <a:xfrm>
            <a:off x="0" y="1685880"/>
            <a:ext cx="9143280" cy="108000"/>
          </a:xfrm>
          <a:prstGeom prst="rect">
            <a:avLst/>
          </a:prstGeom>
          <a:gradFill rotWithShape="0">
            <a:gsLst>
              <a:gs pos="0">
                <a:srgbClr val="f9f9f9"/>
              </a:gs>
              <a:gs pos="100000">
                <a:srgbClr val="dedede"/>
              </a:gs>
            </a:gsLst>
            <a:lin ang="16200000"/>
          </a:gradFill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2" name="PlaceHolder 3"/>
          <p:cNvSpPr>
            <a:spLocks noGrp="1"/>
          </p:cNvSpPr>
          <p:nvPr>
            <p:ph type="title"/>
          </p:nvPr>
        </p:nvSpPr>
        <p:spPr>
          <a:xfrm>
            <a:off x="471960" y="693000"/>
            <a:ext cx="8221320" cy="85896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title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4"/>
          <p:cNvSpPr>
            <a:spLocks noGrp="1"/>
          </p:cNvSpPr>
          <p:nvPr>
            <p:ph type="body"/>
          </p:nvPr>
        </p:nvSpPr>
        <p:spPr>
          <a:xfrm>
            <a:off x="471960" y="1919160"/>
            <a:ext cx="8221320" cy="27093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US" sz="1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390600" y="1819440"/>
            <a:ext cx="8221320" cy="932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b">
            <a:noAutofit/>
          </a:bodyPr>
          <a:p>
            <a:pPr>
              <a:lnSpc>
                <a:spcPct val="100000"/>
              </a:lnSpc>
            </a:pPr>
            <a:r>
              <a:rPr b="0" lang="en-US" sz="2929" spc="-1" strike="noStrike">
                <a:solidFill>
                  <a:srgbClr val="ffffff"/>
                </a:solidFill>
                <a:latin typeface="Roboto"/>
                <a:ea typeface="Roboto"/>
              </a:rPr>
              <a:t>Power of Preparation: Driving Effective IEPs with FIEP Best Practices</a:t>
            </a:r>
            <a:endParaRPr b="0" lang="en-US" sz="2929" spc="-1" strike="noStrike">
              <a:latin typeface="Arial"/>
            </a:endParaRPr>
          </a:p>
        </p:txBody>
      </p:sp>
      <p:sp>
        <p:nvSpPr>
          <p:cNvPr id="87" name="CustomShape 2"/>
          <p:cNvSpPr/>
          <p:nvPr/>
        </p:nvSpPr>
        <p:spPr>
          <a:xfrm>
            <a:off x="390600" y="2789280"/>
            <a:ext cx="8221320" cy="432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normAutofit fontScale="33000"/>
          </a:bodyPr>
          <a:p>
            <a:pPr>
              <a:lnSpc>
                <a:spcPct val="100000"/>
              </a:lnSpc>
            </a:pPr>
            <a:r>
              <a:rPr b="0" lang="en-US" sz="2650" spc="-1" strike="noStrike">
                <a:solidFill>
                  <a:srgbClr val="ffffff"/>
                </a:solidFill>
                <a:latin typeface="Roboto"/>
                <a:ea typeface="Roboto"/>
              </a:rPr>
              <a:t>April Lee - Facilitator</a:t>
            </a:r>
            <a:endParaRPr b="0" lang="en-US" sz="265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CustomShape 1"/>
          <p:cNvSpPr/>
          <p:nvPr/>
        </p:nvSpPr>
        <p:spPr>
          <a:xfrm>
            <a:off x="471960" y="738720"/>
            <a:ext cx="8221320" cy="767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b">
            <a:normAutofit fontScale="88000"/>
          </a:bodyPr>
          <a:p>
            <a:pPr>
              <a:lnSpc>
                <a:spcPct val="100000"/>
              </a:lnSpc>
            </a:pPr>
            <a:r>
              <a:rPr b="0" lang="en-US" sz="3200" spc="-1" strike="noStrike">
                <a:solidFill>
                  <a:srgbClr val="ffffff"/>
                </a:solidFill>
                <a:latin typeface="Roboto"/>
                <a:ea typeface="Roboto"/>
              </a:rPr>
              <a:t> 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12" name="CustomShape 2"/>
          <p:cNvSpPr/>
          <p:nvPr/>
        </p:nvSpPr>
        <p:spPr>
          <a:xfrm>
            <a:off x="471960" y="1919160"/>
            <a:ext cx="8221320" cy="2709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13" name="Google Shape;184;p10" descr=""/>
          <p:cNvPicPr/>
          <p:nvPr/>
        </p:nvPicPr>
        <p:blipFill>
          <a:blip r:embed="rId1"/>
          <a:stretch/>
        </p:blipFill>
        <p:spPr>
          <a:xfrm>
            <a:off x="2484720" y="2059560"/>
            <a:ext cx="3989160" cy="23932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290880" y="738720"/>
            <a:ext cx="8402400" cy="767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b">
            <a:normAutofit fontScale="88000"/>
          </a:bodyPr>
          <a:p>
            <a:pPr>
              <a:lnSpc>
                <a:spcPct val="100000"/>
              </a:lnSpc>
            </a:pPr>
            <a:r>
              <a:rPr b="0" lang="en-US" sz="3200" spc="-1" strike="noStrike">
                <a:solidFill>
                  <a:srgbClr val="ffffff"/>
                </a:solidFill>
                <a:latin typeface="Roboto"/>
                <a:ea typeface="Roboto"/>
              </a:rPr>
              <a:t>Introduction to FIEPs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89" name="CustomShape 2"/>
          <p:cNvSpPr/>
          <p:nvPr/>
        </p:nvSpPr>
        <p:spPr>
          <a:xfrm>
            <a:off x="290880" y="1919160"/>
            <a:ext cx="3843360" cy="3094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normAutofit fontScale="1000"/>
          </a:bodyPr>
          <a:p>
            <a:pPr>
              <a:lnSpc>
                <a:spcPct val="115000"/>
              </a:lnSpc>
            </a:pPr>
            <a:r>
              <a:rPr b="0" lang="en-US" sz="5290" spc="-1" strike="noStrike">
                <a:solidFill>
                  <a:srgbClr val="001c3b"/>
                </a:solidFill>
                <a:latin typeface="Roboto"/>
                <a:ea typeface="Roboto"/>
              </a:rPr>
              <a:t>A Facilitated Individualized Education Program (FIEP)  is a “collaborative dispute prevention and resolution process used when members of an IEP Team agree that the presence of a third party would help facilitate communication and problem solving.”</a:t>
            </a:r>
            <a:endParaRPr b="0" lang="en-US" sz="5290" spc="-1" strike="noStrike"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r>
              <a:rPr b="0" lang="en-US" sz="5290" spc="-1" strike="noStrike">
                <a:solidFill>
                  <a:srgbClr val="001c3b"/>
                </a:solidFill>
                <a:latin typeface="Roboto"/>
                <a:ea typeface="Roboto"/>
              </a:rPr>
              <a:t>FIEP is the same as any other IEP Team meeting, except that a facilitator joins the meeting.</a:t>
            </a:r>
            <a:endParaRPr b="0" lang="en-US" sz="5290" spc="-1" strike="noStrike">
              <a:latin typeface="Arial"/>
            </a:endParaRPr>
          </a:p>
        </p:txBody>
      </p:sp>
      <p:pic>
        <p:nvPicPr>
          <p:cNvPr id="90" name="Google Shape;129;p2" descr=""/>
          <p:cNvPicPr/>
          <p:nvPr/>
        </p:nvPicPr>
        <p:blipFill>
          <a:blip r:embed="rId1"/>
          <a:stretch/>
        </p:blipFill>
        <p:spPr>
          <a:xfrm>
            <a:off x="4217040" y="1850760"/>
            <a:ext cx="4401000" cy="30207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CustomShape 1"/>
          <p:cNvSpPr/>
          <p:nvPr/>
        </p:nvSpPr>
        <p:spPr>
          <a:xfrm>
            <a:off x="471960" y="738720"/>
            <a:ext cx="8221320" cy="767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b">
            <a:normAutofit fontScale="88000"/>
          </a:bodyPr>
          <a:p>
            <a:pPr>
              <a:lnSpc>
                <a:spcPct val="100000"/>
              </a:lnSpc>
            </a:pPr>
            <a:r>
              <a:rPr b="0" lang="en-US" sz="3200" spc="-1" strike="noStrike">
                <a:solidFill>
                  <a:srgbClr val="ffffff"/>
                </a:solidFill>
                <a:latin typeface="Roboto"/>
                <a:ea typeface="Roboto"/>
              </a:rPr>
              <a:t>The Role of Supporting Families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92" name="CustomShape 2"/>
          <p:cNvSpPr/>
          <p:nvPr/>
        </p:nvSpPr>
        <p:spPr>
          <a:xfrm>
            <a:off x="471960" y="1919160"/>
            <a:ext cx="8221320" cy="2709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normAutofit/>
          </a:bodyPr>
          <a:p>
            <a:pPr>
              <a:lnSpc>
                <a:spcPct val="115000"/>
              </a:lnSpc>
            </a:pPr>
            <a:r>
              <a:rPr b="0" lang="en-US" sz="2800" spc="-1" strike="noStrike">
                <a:solidFill>
                  <a:srgbClr val="737373"/>
                </a:solidFill>
                <a:latin typeface="Roboto"/>
                <a:ea typeface="Roboto"/>
              </a:rPr>
              <a:t>Confidence</a:t>
            </a:r>
            <a:endParaRPr b="0" lang="en-US" sz="2800" spc="-1" strike="noStrike"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r>
              <a:rPr b="0" lang="en-US" sz="2800" spc="-1" strike="noStrike">
                <a:solidFill>
                  <a:srgbClr val="737373"/>
                </a:solidFill>
                <a:latin typeface="Roboto"/>
                <a:ea typeface="Roboto"/>
              </a:rPr>
              <a:t>Information</a:t>
            </a:r>
            <a:endParaRPr b="0" lang="en-US" sz="2800" spc="-1" strike="noStrike"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r>
              <a:rPr b="0" lang="en-US" sz="2800" spc="-1" strike="noStrike">
                <a:solidFill>
                  <a:srgbClr val="737373"/>
                </a:solidFill>
                <a:latin typeface="Roboto"/>
                <a:ea typeface="Roboto"/>
              </a:rPr>
              <a:t>Support</a:t>
            </a:r>
            <a:endParaRPr b="0" lang="en-US" sz="2800" spc="-1" strike="noStrike">
              <a:latin typeface="Arial"/>
            </a:endParaRPr>
          </a:p>
        </p:txBody>
      </p:sp>
      <p:pic>
        <p:nvPicPr>
          <p:cNvPr id="93" name="Google Shape;136;p3" descr=""/>
          <p:cNvPicPr/>
          <p:nvPr/>
        </p:nvPicPr>
        <p:blipFill>
          <a:blip r:embed="rId1"/>
          <a:stretch/>
        </p:blipFill>
        <p:spPr>
          <a:xfrm>
            <a:off x="4572000" y="1772640"/>
            <a:ext cx="3756240" cy="32151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CustomShape 1"/>
          <p:cNvSpPr/>
          <p:nvPr/>
        </p:nvSpPr>
        <p:spPr>
          <a:xfrm>
            <a:off x="471960" y="738720"/>
            <a:ext cx="8221320" cy="767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b">
            <a:normAutofit fontScale="88000"/>
          </a:bodyPr>
          <a:p>
            <a:pPr>
              <a:lnSpc>
                <a:spcPct val="100000"/>
              </a:lnSpc>
            </a:pPr>
            <a:r>
              <a:rPr b="0" lang="en-US" sz="3200" spc="-1" strike="noStrike">
                <a:solidFill>
                  <a:srgbClr val="ffffff"/>
                </a:solidFill>
                <a:latin typeface="Roboto"/>
                <a:ea typeface="Roboto"/>
              </a:rPr>
              <a:t>Strategies for Preparing Families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95" name="CustomShape 2"/>
          <p:cNvSpPr/>
          <p:nvPr/>
        </p:nvSpPr>
        <p:spPr>
          <a:xfrm>
            <a:off x="471960" y="1919160"/>
            <a:ext cx="8221320" cy="2709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normAutofit/>
          </a:bodyPr>
          <a:p>
            <a:pPr>
              <a:lnSpc>
                <a:spcPct val="115000"/>
              </a:lnSpc>
            </a:pPr>
            <a:r>
              <a:rPr b="0" lang="en-US" sz="2100" spc="-1" strike="noStrike">
                <a:solidFill>
                  <a:srgbClr val="737373"/>
                </a:solidFill>
                <a:latin typeface="Roboto"/>
                <a:ea typeface="Roboto"/>
              </a:rPr>
              <a:t>Early engagement and communication</a:t>
            </a:r>
            <a:endParaRPr b="0" lang="en-US" sz="2100" spc="-1" strike="noStrike"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r>
              <a:rPr b="0" lang="en-US" sz="2100" spc="-1" strike="noStrike">
                <a:solidFill>
                  <a:srgbClr val="737373"/>
                </a:solidFill>
                <a:latin typeface="Roboto"/>
                <a:ea typeface="Roboto"/>
              </a:rPr>
              <a:t>Providing accessible resources and materials</a:t>
            </a:r>
            <a:endParaRPr b="0" lang="en-US" sz="2100" spc="-1" strike="noStrike"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r>
              <a:rPr b="0" lang="en-US" sz="2100" spc="-1" strike="noStrike">
                <a:solidFill>
                  <a:srgbClr val="737373"/>
                </a:solidFill>
                <a:latin typeface="Roboto"/>
                <a:ea typeface="Roboto"/>
              </a:rPr>
              <a:t>Pre-meeting consultations or workshops</a:t>
            </a:r>
            <a:endParaRPr b="0" lang="en-US" sz="2100" spc="-1" strike="noStrike"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endParaRPr b="0" lang="en-US" sz="21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CustomShape 1"/>
          <p:cNvSpPr/>
          <p:nvPr/>
        </p:nvSpPr>
        <p:spPr>
          <a:xfrm>
            <a:off x="471960" y="738720"/>
            <a:ext cx="8221320" cy="767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b">
            <a:normAutofit fontScale="88000"/>
          </a:bodyPr>
          <a:p>
            <a:pPr>
              <a:lnSpc>
                <a:spcPct val="100000"/>
              </a:lnSpc>
            </a:pPr>
            <a:r>
              <a:rPr b="0" lang="en-US" sz="3200" spc="-1" strike="noStrike">
                <a:solidFill>
                  <a:srgbClr val="ffffff"/>
                </a:solidFill>
                <a:latin typeface="Roboto"/>
                <a:ea typeface="Roboto"/>
              </a:rPr>
              <a:t>Best Practices for FIEP Implementation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97" name="CustomShape 2"/>
          <p:cNvSpPr/>
          <p:nvPr/>
        </p:nvSpPr>
        <p:spPr>
          <a:xfrm>
            <a:off x="471960" y="1919160"/>
            <a:ext cx="4455720" cy="2709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normAutofit/>
          </a:bodyPr>
          <a:p>
            <a:pPr>
              <a:lnSpc>
                <a:spcPct val="115000"/>
              </a:lnSpc>
            </a:pPr>
            <a:r>
              <a:rPr b="0" lang="en-US" sz="2100" spc="-1" strike="noStrike">
                <a:solidFill>
                  <a:srgbClr val="737373"/>
                </a:solidFill>
                <a:latin typeface="Roboto"/>
                <a:ea typeface="Roboto"/>
              </a:rPr>
              <a:t>Structured meeting agendas</a:t>
            </a:r>
            <a:endParaRPr b="0" lang="en-US" sz="2100" spc="-1" strike="noStrike"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r>
              <a:rPr b="0" lang="en-US" sz="2100" spc="-1" strike="noStrike">
                <a:solidFill>
                  <a:srgbClr val="737373"/>
                </a:solidFill>
                <a:latin typeface="Roboto"/>
                <a:ea typeface="Roboto"/>
              </a:rPr>
              <a:t>Active listening and problem solving techniques</a:t>
            </a:r>
            <a:endParaRPr b="0" lang="en-US" sz="2100" spc="-1" strike="noStrike"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r>
              <a:rPr b="0" lang="en-US" sz="2100" spc="-1" strike="noStrike">
                <a:solidFill>
                  <a:srgbClr val="737373"/>
                </a:solidFill>
                <a:latin typeface="Roboto"/>
                <a:ea typeface="Roboto"/>
              </a:rPr>
              <a:t>Collaborative goal setting</a:t>
            </a:r>
            <a:endParaRPr b="0" lang="en-US" sz="2100" spc="-1" strike="noStrike"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endParaRPr b="0" lang="en-US" sz="2100" spc="-1" strike="noStrike">
              <a:latin typeface="Arial"/>
            </a:endParaRPr>
          </a:p>
        </p:txBody>
      </p:sp>
      <p:pic>
        <p:nvPicPr>
          <p:cNvPr id="98" name="Google Shape;149;p5" descr=""/>
          <p:cNvPicPr/>
          <p:nvPr/>
        </p:nvPicPr>
        <p:blipFill>
          <a:blip r:embed="rId1"/>
          <a:stretch/>
        </p:blipFill>
        <p:spPr>
          <a:xfrm>
            <a:off x="4991760" y="2045880"/>
            <a:ext cx="3763440" cy="258300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CustomShape 1"/>
          <p:cNvSpPr/>
          <p:nvPr/>
        </p:nvSpPr>
        <p:spPr>
          <a:xfrm>
            <a:off x="471960" y="738720"/>
            <a:ext cx="8221320" cy="767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b">
            <a:normAutofit fontScale="2000"/>
          </a:bodyPr>
          <a:p>
            <a:pPr>
              <a:lnSpc>
                <a:spcPct val="100000"/>
              </a:lnSpc>
            </a:pPr>
            <a:r>
              <a:rPr b="0" lang="en-US" sz="7719" spc="-1" strike="noStrike">
                <a:solidFill>
                  <a:srgbClr val="ffffff"/>
                </a:solidFill>
                <a:latin typeface="Roboto"/>
                <a:ea typeface="Roboto"/>
              </a:rPr>
              <a:t>Integrating FIEP Best Practices into Your District</a:t>
            </a:r>
            <a:endParaRPr b="0" lang="en-US" sz="7719" spc="-1" strike="noStrike">
              <a:latin typeface="Arial"/>
            </a:endParaRPr>
          </a:p>
        </p:txBody>
      </p:sp>
      <p:sp>
        <p:nvSpPr>
          <p:cNvPr id="100" name="CustomShape 2"/>
          <p:cNvSpPr/>
          <p:nvPr/>
        </p:nvSpPr>
        <p:spPr>
          <a:xfrm>
            <a:off x="471960" y="1919160"/>
            <a:ext cx="6234120" cy="1821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normAutofit fontScale="86000"/>
          </a:bodyPr>
          <a:p>
            <a:pPr>
              <a:lnSpc>
                <a:spcPct val="115000"/>
              </a:lnSpc>
            </a:pPr>
            <a:r>
              <a:rPr b="0" lang="en-US" sz="2200" spc="-1" strike="noStrike">
                <a:solidFill>
                  <a:srgbClr val="737373"/>
                </a:solidFill>
                <a:latin typeface="Roboto"/>
                <a:ea typeface="Roboto"/>
              </a:rPr>
              <a:t>Training staff on FIEP principles</a:t>
            </a:r>
            <a:endParaRPr b="0" lang="en-US" sz="2200" spc="-1" strike="noStrike"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r>
              <a:rPr b="0" lang="en-US" sz="2200" spc="-1" strike="noStrike">
                <a:solidFill>
                  <a:srgbClr val="737373"/>
                </a:solidFill>
                <a:latin typeface="Roboto"/>
                <a:ea typeface="Roboto"/>
              </a:rPr>
              <a:t>Creating and using FIEP-friendly resources</a:t>
            </a:r>
            <a:endParaRPr b="0" lang="en-US" sz="2200" spc="-1" strike="noStrike"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r>
              <a:rPr b="0" lang="en-US" sz="2200" spc="-1" strike="noStrike">
                <a:solidFill>
                  <a:srgbClr val="737373"/>
                </a:solidFill>
                <a:latin typeface="Roboto"/>
                <a:ea typeface="Roboto"/>
              </a:rPr>
              <a:t>Regular review and feedback loops</a:t>
            </a:r>
            <a:endParaRPr b="0" lang="en-US" sz="2200" spc="-1" strike="noStrike"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endParaRPr b="0" lang="en-US" sz="2200" spc="-1" strike="noStrike">
              <a:latin typeface="Arial"/>
            </a:endParaRPr>
          </a:p>
        </p:txBody>
      </p:sp>
      <p:pic>
        <p:nvPicPr>
          <p:cNvPr id="101" name="Google Shape;156;p6" descr=""/>
          <p:cNvPicPr/>
          <p:nvPr/>
        </p:nvPicPr>
        <p:blipFill>
          <a:blip r:embed="rId1"/>
          <a:stretch/>
        </p:blipFill>
        <p:spPr>
          <a:xfrm>
            <a:off x="3095280" y="3298320"/>
            <a:ext cx="5923080" cy="17560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471960" y="738720"/>
            <a:ext cx="8221320" cy="767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b">
            <a:normAutofit fontScale="88000"/>
          </a:bodyPr>
          <a:p>
            <a:pPr>
              <a:lnSpc>
                <a:spcPct val="100000"/>
              </a:lnSpc>
            </a:pPr>
            <a:r>
              <a:rPr b="0" lang="en-US" sz="3200" spc="-1" strike="noStrike">
                <a:solidFill>
                  <a:srgbClr val="ffffff"/>
                </a:solidFill>
                <a:latin typeface="Roboto"/>
                <a:ea typeface="Roboto"/>
              </a:rPr>
              <a:t>Building Trust through FIEP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03" name="CustomShape 2"/>
          <p:cNvSpPr/>
          <p:nvPr/>
        </p:nvSpPr>
        <p:spPr>
          <a:xfrm>
            <a:off x="471960" y="1919160"/>
            <a:ext cx="3703320" cy="2709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normAutofit/>
          </a:bodyPr>
          <a:p>
            <a:pPr>
              <a:lnSpc>
                <a:spcPct val="115000"/>
              </a:lnSpc>
            </a:pPr>
            <a:r>
              <a:rPr b="0" lang="en-US" sz="2200" spc="-1" strike="noStrike">
                <a:solidFill>
                  <a:srgbClr val="737373"/>
                </a:solidFill>
                <a:latin typeface="Roboto"/>
                <a:ea typeface="Roboto"/>
              </a:rPr>
              <a:t>Pillars of Trust:</a:t>
            </a:r>
            <a:endParaRPr b="0" lang="en-US" sz="2200" spc="-1" strike="noStrike">
              <a:latin typeface="Arial"/>
            </a:endParaRPr>
          </a:p>
          <a:p>
            <a:pPr marL="457200" indent="-323280">
              <a:lnSpc>
                <a:spcPct val="115000"/>
              </a:lnSpc>
              <a:spcBef>
                <a:spcPts val="1199"/>
              </a:spcBef>
              <a:buClr>
                <a:srgbClr val="000000"/>
              </a:buClr>
              <a:buFont typeface="Arial"/>
              <a:buChar char="●"/>
            </a:pPr>
            <a:r>
              <a:rPr b="0" lang="en-US" sz="2200" spc="-1" strike="noStrike">
                <a:solidFill>
                  <a:srgbClr val="737373"/>
                </a:solidFill>
                <a:latin typeface="Roboto"/>
                <a:ea typeface="Roboto"/>
              </a:rPr>
              <a:t>Transparency</a:t>
            </a:r>
            <a:endParaRPr b="0" lang="en-US" sz="2200" spc="-1" strike="noStrike">
              <a:latin typeface="Arial"/>
            </a:endParaRPr>
          </a:p>
          <a:p>
            <a:pPr marL="457200" indent="-323280">
              <a:lnSpc>
                <a:spcPct val="115000"/>
              </a:lnSpc>
              <a:buClr>
                <a:srgbClr val="000000"/>
              </a:buClr>
              <a:buFont typeface="Arial"/>
              <a:buChar char="●"/>
            </a:pPr>
            <a:r>
              <a:rPr b="0" lang="en-US" sz="2200" spc="-1" strike="noStrike">
                <a:solidFill>
                  <a:srgbClr val="737373"/>
                </a:solidFill>
                <a:latin typeface="Roboto"/>
                <a:ea typeface="Roboto"/>
              </a:rPr>
              <a:t>Consistency</a:t>
            </a:r>
            <a:endParaRPr b="0" lang="en-US" sz="2200" spc="-1" strike="noStrike">
              <a:latin typeface="Arial"/>
            </a:endParaRPr>
          </a:p>
          <a:p>
            <a:pPr marL="457200" indent="-323280">
              <a:lnSpc>
                <a:spcPct val="115000"/>
              </a:lnSpc>
              <a:buClr>
                <a:srgbClr val="000000"/>
              </a:buClr>
              <a:buFont typeface="Arial"/>
              <a:buChar char="●"/>
            </a:pPr>
            <a:r>
              <a:rPr b="0" lang="en-US" sz="2200" spc="-1" strike="noStrike">
                <a:solidFill>
                  <a:srgbClr val="737373"/>
                </a:solidFill>
                <a:latin typeface="Roboto"/>
                <a:ea typeface="Roboto"/>
              </a:rPr>
              <a:t>Empathy</a:t>
            </a:r>
            <a:endParaRPr b="0" lang="en-US" sz="2200" spc="-1" strike="noStrike"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endParaRPr b="0" lang="en-US" sz="2200" spc="-1" strike="noStrike">
              <a:latin typeface="Arial"/>
            </a:endParaRPr>
          </a:p>
        </p:txBody>
      </p:sp>
      <p:pic>
        <p:nvPicPr>
          <p:cNvPr id="104" name="Google Shape;163;p7" descr=""/>
          <p:cNvPicPr/>
          <p:nvPr/>
        </p:nvPicPr>
        <p:blipFill>
          <a:blip r:embed="rId1"/>
          <a:stretch/>
        </p:blipFill>
        <p:spPr>
          <a:xfrm>
            <a:off x="4250880" y="2193480"/>
            <a:ext cx="3603960" cy="25606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CustomShape 1"/>
          <p:cNvSpPr/>
          <p:nvPr/>
        </p:nvSpPr>
        <p:spPr>
          <a:xfrm>
            <a:off x="471960" y="738720"/>
            <a:ext cx="8221320" cy="767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b">
            <a:normAutofit fontScale="88000"/>
          </a:bodyPr>
          <a:p>
            <a:pPr>
              <a:lnSpc>
                <a:spcPct val="100000"/>
              </a:lnSpc>
            </a:pPr>
            <a:r>
              <a:rPr b="0" lang="en-US" sz="3200" spc="-1" strike="noStrike">
                <a:solidFill>
                  <a:srgbClr val="ffffff"/>
                </a:solidFill>
                <a:latin typeface="Roboto"/>
                <a:ea typeface="Roboto"/>
              </a:rPr>
              <a:t>Success Stories and Impact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06" name="CustomShape 2"/>
          <p:cNvSpPr/>
          <p:nvPr/>
        </p:nvSpPr>
        <p:spPr>
          <a:xfrm>
            <a:off x="471960" y="1919160"/>
            <a:ext cx="6028920" cy="2709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normAutofit/>
          </a:bodyPr>
          <a:p>
            <a:pPr>
              <a:lnSpc>
                <a:spcPct val="115000"/>
              </a:lnSpc>
            </a:pPr>
            <a:r>
              <a:rPr b="0" lang="en-US" sz="2100" spc="-1" strike="noStrike">
                <a:solidFill>
                  <a:srgbClr val="737373"/>
                </a:solidFill>
                <a:latin typeface="Roboto"/>
                <a:ea typeface="Roboto"/>
              </a:rPr>
              <a:t>Examples of successful FIEP implementations</a:t>
            </a:r>
            <a:endParaRPr b="0" lang="en-US" sz="2100" spc="-1" strike="noStrike"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r>
              <a:rPr b="0" lang="en-US" sz="2100" spc="-1" strike="noStrike">
                <a:solidFill>
                  <a:srgbClr val="737373"/>
                </a:solidFill>
                <a:latin typeface="Roboto"/>
                <a:ea typeface="Roboto"/>
              </a:rPr>
              <a:t> </a:t>
            </a:r>
            <a:r>
              <a:rPr b="0" lang="en-US" sz="2100" spc="-1" strike="noStrike">
                <a:solidFill>
                  <a:srgbClr val="737373"/>
                </a:solidFill>
                <a:latin typeface="Roboto"/>
                <a:ea typeface="Roboto"/>
              </a:rPr>
              <a:t>Hall County</a:t>
            </a:r>
            <a:endParaRPr b="0" lang="en-US" sz="2100" spc="-1" strike="noStrike"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r>
              <a:rPr b="0" lang="en-US" sz="2100" spc="-1" strike="noStrike">
                <a:solidFill>
                  <a:srgbClr val="737373"/>
                </a:solidFill>
                <a:latin typeface="Roboto"/>
                <a:ea typeface="Roboto"/>
              </a:rPr>
              <a:t> </a:t>
            </a:r>
            <a:r>
              <a:rPr b="0" lang="en-US" sz="2100" spc="-1" strike="noStrike">
                <a:solidFill>
                  <a:srgbClr val="737373"/>
                </a:solidFill>
                <a:latin typeface="Roboto"/>
                <a:ea typeface="Roboto"/>
              </a:rPr>
              <a:t>GaDOE </a:t>
            </a:r>
            <a:endParaRPr b="0" lang="en-US" sz="2100" spc="-1" strike="noStrike">
              <a:latin typeface="Arial"/>
            </a:endParaRPr>
          </a:p>
        </p:txBody>
      </p:sp>
      <p:pic>
        <p:nvPicPr>
          <p:cNvPr id="107" name="Google Shape;170;p8" descr=""/>
          <p:cNvPicPr/>
          <p:nvPr/>
        </p:nvPicPr>
        <p:blipFill>
          <a:blip r:embed="rId1"/>
          <a:stretch/>
        </p:blipFill>
        <p:spPr>
          <a:xfrm>
            <a:off x="6284520" y="2018520"/>
            <a:ext cx="2539440" cy="25394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471960" y="738720"/>
            <a:ext cx="8221320" cy="767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b">
            <a:normAutofit fontScale="88000"/>
          </a:bodyPr>
          <a:p>
            <a:pPr>
              <a:lnSpc>
                <a:spcPct val="100000"/>
              </a:lnSpc>
            </a:pPr>
            <a:r>
              <a:rPr b="0" lang="en-US" sz="3200" spc="-1" strike="noStrike">
                <a:solidFill>
                  <a:srgbClr val="ffffff"/>
                </a:solidFill>
                <a:latin typeface="Roboto"/>
                <a:ea typeface="Roboto"/>
              </a:rPr>
              <a:t>Practical Tips and Takeaways</a:t>
            </a:r>
            <a:endParaRPr b="0" lang="en-US" sz="3200" spc="-1" strike="noStrike">
              <a:latin typeface="Arial"/>
            </a:endParaRPr>
          </a:p>
        </p:txBody>
      </p:sp>
      <p:sp>
        <p:nvSpPr>
          <p:cNvPr id="109" name="CustomShape 2"/>
          <p:cNvSpPr/>
          <p:nvPr/>
        </p:nvSpPr>
        <p:spPr>
          <a:xfrm>
            <a:off x="471960" y="1919160"/>
            <a:ext cx="5851080" cy="27093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>
            <a:normAutofit/>
          </a:bodyPr>
          <a:p>
            <a:pPr>
              <a:lnSpc>
                <a:spcPct val="115000"/>
              </a:lnSpc>
            </a:pPr>
            <a:r>
              <a:rPr b="0" lang="en-US" sz="2100" spc="-1" strike="noStrike">
                <a:solidFill>
                  <a:srgbClr val="737373"/>
                </a:solidFill>
                <a:latin typeface="Roboto"/>
                <a:ea typeface="Roboto"/>
              </a:rPr>
              <a:t>Key Takeaways:</a:t>
            </a:r>
            <a:endParaRPr b="0" lang="en-US" sz="2100" spc="-1" strike="noStrike">
              <a:latin typeface="Arial"/>
            </a:endParaRPr>
          </a:p>
          <a:p>
            <a:pPr marL="457200" indent="-316800">
              <a:lnSpc>
                <a:spcPct val="115000"/>
              </a:lnSpc>
              <a:spcBef>
                <a:spcPts val="1199"/>
              </a:spcBef>
              <a:buClr>
                <a:srgbClr val="000000"/>
              </a:buClr>
              <a:buFont typeface="Arial"/>
              <a:buChar char="●"/>
            </a:pPr>
            <a:r>
              <a:rPr b="0" lang="en-US" sz="2100" spc="-1" strike="noStrike">
                <a:solidFill>
                  <a:srgbClr val="737373"/>
                </a:solidFill>
                <a:latin typeface="Roboto"/>
                <a:ea typeface="Roboto"/>
              </a:rPr>
              <a:t>Engage early and often with families</a:t>
            </a:r>
            <a:endParaRPr b="0" lang="en-US" sz="2100" spc="-1" strike="noStrike">
              <a:latin typeface="Arial"/>
            </a:endParaRPr>
          </a:p>
          <a:p>
            <a:pPr marL="457200" indent="-316800">
              <a:lnSpc>
                <a:spcPct val="115000"/>
              </a:lnSpc>
              <a:buClr>
                <a:srgbClr val="000000"/>
              </a:buClr>
              <a:buFont typeface="Arial"/>
              <a:buChar char="●"/>
            </a:pPr>
            <a:r>
              <a:rPr b="0" lang="en-US" sz="2100" spc="-1" strike="noStrike">
                <a:solidFill>
                  <a:srgbClr val="737373"/>
                </a:solidFill>
                <a:latin typeface="Roboto"/>
                <a:ea typeface="Roboto"/>
              </a:rPr>
              <a:t>Use structured agendas and active listening</a:t>
            </a:r>
            <a:endParaRPr b="0" lang="en-US" sz="2100" spc="-1" strike="noStrike">
              <a:latin typeface="Arial"/>
            </a:endParaRPr>
          </a:p>
          <a:p>
            <a:pPr marL="457200" indent="-316800">
              <a:lnSpc>
                <a:spcPct val="115000"/>
              </a:lnSpc>
              <a:buClr>
                <a:srgbClr val="000000"/>
              </a:buClr>
              <a:buFont typeface="Arial"/>
              <a:buChar char="●"/>
            </a:pPr>
            <a:r>
              <a:rPr b="0" lang="en-US" sz="2100" spc="-1" strike="noStrike">
                <a:solidFill>
                  <a:srgbClr val="737373"/>
                </a:solidFill>
                <a:latin typeface="Roboto"/>
                <a:ea typeface="Roboto"/>
              </a:rPr>
              <a:t>Focus on building and maintaining trust</a:t>
            </a:r>
            <a:endParaRPr b="0" lang="en-US" sz="2100" spc="-1" strike="noStrike">
              <a:latin typeface="Arial"/>
            </a:endParaRPr>
          </a:p>
          <a:p>
            <a:pPr>
              <a:lnSpc>
                <a:spcPct val="115000"/>
              </a:lnSpc>
              <a:spcBef>
                <a:spcPts val="1199"/>
              </a:spcBef>
            </a:pPr>
            <a:endParaRPr b="0" lang="en-US" sz="2100" spc="-1" strike="noStrike">
              <a:latin typeface="Arial"/>
            </a:endParaRPr>
          </a:p>
        </p:txBody>
      </p:sp>
      <p:pic>
        <p:nvPicPr>
          <p:cNvPr id="110" name="Google Shape;177;p9" descr=""/>
          <p:cNvPicPr/>
          <p:nvPr/>
        </p:nvPicPr>
        <p:blipFill>
          <a:blip r:embed="rId1"/>
          <a:stretch/>
        </p:blipFill>
        <p:spPr>
          <a:xfrm>
            <a:off x="6321960" y="2045880"/>
            <a:ext cx="2709360" cy="27093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1a237e"/>
      </a:accent5>
      <a:accent6>
        <a:srgbClr val="f4b400"/>
      </a:accent6>
      <a:hlink>
        <a:srgbClr val="1a237e"/>
      </a:hlink>
      <a:folHlink>
        <a:srgbClr val="1a237e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1a237e"/>
      </a:accent5>
      <a:accent6>
        <a:srgbClr val="f4b400"/>
      </a:accent6>
      <a:hlink>
        <a:srgbClr val="1a237e"/>
      </a:hlink>
      <a:folHlink>
        <a:srgbClr val="1a237e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1a237e"/>
      </a:accent5>
      <a:accent6>
        <a:srgbClr val="f4b400"/>
      </a:accent6>
      <a:hlink>
        <a:srgbClr val="1a237e"/>
      </a:hlink>
      <a:folHlink>
        <a:srgbClr val="1a237e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Neat_Office/6.2.8.2$Windows_x86 LibreOffice_project/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en-US</dc:language>
  <cp:lastModifiedBy/>
  <cp:revision>0</cp:revision>
  <dc:subject/>
  <dc:title/>
</cp:coreProperties>
</file>