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6" r:id="rId2"/>
    <p:sldId id="261" r:id="rId3"/>
    <p:sldId id="257" r:id="rId4"/>
    <p:sldId id="260" r:id="rId5"/>
    <p:sldId id="258" r:id="rId6"/>
    <p:sldId id="259" r:id="rId7"/>
    <p:sldId id="262" r:id="rId8"/>
    <p:sldId id="263" r:id="rId9"/>
    <p:sldId id="268" r:id="rId10"/>
    <p:sldId id="264" r:id="rId11"/>
    <p:sldId id="265" r:id="rId12"/>
    <p:sldId id="266" r:id="rId13"/>
    <p:sldId id="267" r:id="rId1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6C150C-C206-460E-B9BB-C3EEC26F50C3}" v="4" dt="2024-09-12T15:23:20.9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741" autoAdjust="0"/>
  </p:normalViewPr>
  <p:slideViewPr>
    <p:cSldViewPr snapToGrid="0">
      <p:cViewPr>
        <p:scale>
          <a:sx n="49" d="100"/>
          <a:sy n="49" d="100"/>
        </p:scale>
        <p:origin x="13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ster, Kim" userId="50beceeb-f8b5-4fd3-bf8a-124fab703f66" providerId="ADAL" clId="{ED6C150C-C206-460E-B9BB-C3EEC26F50C3}"/>
    <pc:docChg chg="undo custSel addSld modSld">
      <pc:chgData name="Chester, Kim" userId="50beceeb-f8b5-4fd3-bf8a-124fab703f66" providerId="ADAL" clId="{ED6C150C-C206-460E-B9BB-C3EEC26F50C3}" dt="2024-09-12T15:25:06.503" v="293" actId="20577"/>
      <pc:docMkLst>
        <pc:docMk/>
      </pc:docMkLst>
      <pc:sldChg chg="modSp mod">
        <pc:chgData name="Chester, Kim" userId="50beceeb-f8b5-4fd3-bf8a-124fab703f66" providerId="ADAL" clId="{ED6C150C-C206-460E-B9BB-C3EEC26F50C3}" dt="2024-09-12T15:23:57.884" v="285" actId="255"/>
        <pc:sldMkLst>
          <pc:docMk/>
          <pc:sldMk cId="958348165" sldId="263"/>
        </pc:sldMkLst>
        <pc:spChg chg="mod">
          <ac:chgData name="Chester, Kim" userId="50beceeb-f8b5-4fd3-bf8a-124fab703f66" providerId="ADAL" clId="{ED6C150C-C206-460E-B9BB-C3EEC26F50C3}" dt="2024-09-12T14:57:40.715" v="136" actId="115"/>
          <ac:spMkLst>
            <pc:docMk/>
            <pc:sldMk cId="958348165" sldId="263"/>
            <ac:spMk id="2" creationId="{8630E034-16E0-5D4F-F84D-52DA5F7E64AD}"/>
          </ac:spMkLst>
        </pc:spChg>
        <pc:spChg chg="mod">
          <ac:chgData name="Chester, Kim" userId="50beceeb-f8b5-4fd3-bf8a-124fab703f66" providerId="ADAL" clId="{ED6C150C-C206-460E-B9BB-C3EEC26F50C3}" dt="2024-09-12T15:23:57.884" v="285" actId="255"/>
          <ac:spMkLst>
            <pc:docMk/>
            <pc:sldMk cId="958348165" sldId="263"/>
            <ac:spMk id="3" creationId="{5DF88772-96F4-36EE-3930-6AB79A4D7EA0}"/>
          </ac:spMkLst>
        </pc:spChg>
      </pc:sldChg>
      <pc:sldChg chg="modSp mod">
        <pc:chgData name="Chester, Kim" userId="50beceeb-f8b5-4fd3-bf8a-124fab703f66" providerId="ADAL" clId="{ED6C150C-C206-460E-B9BB-C3EEC26F50C3}" dt="2024-09-12T15:24:41.580" v="287" actId="255"/>
        <pc:sldMkLst>
          <pc:docMk/>
          <pc:sldMk cId="762463746" sldId="264"/>
        </pc:sldMkLst>
        <pc:spChg chg="mod">
          <ac:chgData name="Chester, Kim" userId="50beceeb-f8b5-4fd3-bf8a-124fab703f66" providerId="ADAL" clId="{ED6C150C-C206-460E-B9BB-C3EEC26F50C3}" dt="2024-09-12T15:24:41.580" v="287" actId="255"/>
          <ac:spMkLst>
            <pc:docMk/>
            <pc:sldMk cId="762463746" sldId="264"/>
            <ac:spMk id="3" creationId="{989B54CA-181F-A0A8-72B6-6EC19CC55418}"/>
          </ac:spMkLst>
        </pc:spChg>
      </pc:sldChg>
      <pc:sldChg chg="modSp mod">
        <pc:chgData name="Chester, Kim" userId="50beceeb-f8b5-4fd3-bf8a-124fab703f66" providerId="ADAL" clId="{ED6C150C-C206-460E-B9BB-C3EEC26F50C3}" dt="2024-09-12T15:02:31.093" v="184" actId="20577"/>
        <pc:sldMkLst>
          <pc:docMk/>
          <pc:sldMk cId="1627610533" sldId="265"/>
        </pc:sldMkLst>
        <pc:spChg chg="mod">
          <ac:chgData name="Chester, Kim" userId="50beceeb-f8b5-4fd3-bf8a-124fab703f66" providerId="ADAL" clId="{ED6C150C-C206-460E-B9BB-C3EEC26F50C3}" dt="2024-09-12T15:02:12.501" v="178" actId="6549"/>
          <ac:spMkLst>
            <pc:docMk/>
            <pc:sldMk cId="1627610533" sldId="265"/>
            <ac:spMk id="2" creationId="{9F5F8BAE-966E-26B5-5166-91B0A75376AB}"/>
          </ac:spMkLst>
        </pc:spChg>
        <pc:spChg chg="mod">
          <ac:chgData name="Chester, Kim" userId="50beceeb-f8b5-4fd3-bf8a-124fab703f66" providerId="ADAL" clId="{ED6C150C-C206-460E-B9BB-C3EEC26F50C3}" dt="2024-09-12T15:02:31.093" v="184" actId="20577"/>
          <ac:spMkLst>
            <pc:docMk/>
            <pc:sldMk cId="1627610533" sldId="265"/>
            <ac:spMk id="3" creationId="{20EAEFF2-7B0D-D5D8-A707-C9A2B70433EE}"/>
          </ac:spMkLst>
        </pc:spChg>
      </pc:sldChg>
      <pc:sldChg chg="modSp mod">
        <pc:chgData name="Chester, Kim" userId="50beceeb-f8b5-4fd3-bf8a-124fab703f66" providerId="ADAL" clId="{ED6C150C-C206-460E-B9BB-C3EEC26F50C3}" dt="2024-09-12T15:25:06.503" v="293" actId="20577"/>
        <pc:sldMkLst>
          <pc:docMk/>
          <pc:sldMk cId="3672288665" sldId="267"/>
        </pc:sldMkLst>
        <pc:spChg chg="mod">
          <ac:chgData name="Chester, Kim" userId="50beceeb-f8b5-4fd3-bf8a-124fab703f66" providerId="ADAL" clId="{ED6C150C-C206-460E-B9BB-C3EEC26F50C3}" dt="2024-09-12T15:25:06.503" v="293" actId="20577"/>
          <ac:spMkLst>
            <pc:docMk/>
            <pc:sldMk cId="3672288665" sldId="267"/>
            <ac:spMk id="2" creationId="{32FE2729-C93A-856B-C559-71C8E24C0C4B}"/>
          </ac:spMkLst>
        </pc:spChg>
        <pc:spChg chg="mod">
          <ac:chgData name="Chester, Kim" userId="50beceeb-f8b5-4fd3-bf8a-124fab703f66" providerId="ADAL" clId="{ED6C150C-C206-460E-B9BB-C3EEC26F50C3}" dt="2024-09-12T15:24:55.272" v="288" actId="255"/>
          <ac:spMkLst>
            <pc:docMk/>
            <pc:sldMk cId="3672288665" sldId="267"/>
            <ac:spMk id="3" creationId="{2333D3A2-48E2-B53C-E2A8-51ADDA779E1D}"/>
          </ac:spMkLst>
        </pc:spChg>
      </pc:sldChg>
      <pc:sldChg chg="modSp add mod">
        <pc:chgData name="Chester, Kim" userId="50beceeb-f8b5-4fd3-bf8a-124fab703f66" providerId="ADAL" clId="{ED6C150C-C206-460E-B9BB-C3EEC26F50C3}" dt="2024-09-12T15:18:43.119" v="229" actId="1076"/>
        <pc:sldMkLst>
          <pc:docMk/>
          <pc:sldMk cId="3132275408" sldId="268"/>
        </pc:sldMkLst>
        <pc:spChg chg="mod">
          <ac:chgData name="Chester, Kim" userId="50beceeb-f8b5-4fd3-bf8a-124fab703f66" providerId="ADAL" clId="{ED6C150C-C206-460E-B9BB-C3EEC26F50C3}" dt="2024-09-12T15:18:43.119" v="229" actId="1076"/>
          <ac:spMkLst>
            <pc:docMk/>
            <pc:sldMk cId="3132275408" sldId="268"/>
            <ac:spMk id="3" creationId="{5DF88772-96F4-36EE-3930-6AB79A4D7EA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E368E9-A01F-4DA2-B9E4-F6A318C6FD26}" type="doc">
      <dgm:prSet loTypeId="urn:microsoft.com/office/officeart/2005/8/layout/cycle2" loCatId="cycle" qsTypeId="urn:microsoft.com/office/officeart/2005/8/quickstyle/simple3" qsCatId="simple" csTypeId="urn:microsoft.com/office/officeart/2005/8/colors/colorful1" csCatId="colorful" phldr="1"/>
      <dgm:spPr/>
      <dgm:t>
        <a:bodyPr/>
        <a:lstStyle/>
        <a:p>
          <a:endParaRPr lang="en-US"/>
        </a:p>
      </dgm:t>
    </dgm:pt>
    <dgm:pt modelId="{CC5382E3-A2D5-4395-9F4B-D3945FD316D4}">
      <dgm:prSet custT="1"/>
      <dgm:spPr/>
      <dgm:t>
        <a:bodyPr/>
        <a:lstStyle/>
        <a:p>
          <a:r>
            <a:rPr lang="en-US" sz="1500" dirty="0"/>
            <a:t>“Sounding out words” is just a small part of becoming a successful reader.</a:t>
          </a:r>
        </a:p>
      </dgm:t>
    </dgm:pt>
    <dgm:pt modelId="{2429B3DF-6FED-472F-9088-0E422BA80132}" type="parTrans" cxnId="{F51F1A91-7146-4B20-B5D6-93D6AB40E84E}">
      <dgm:prSet/>
      <dgm:spPr/>
      <dgm:t>
        <a:bodyPr/>
        <a:lstStyle/>
        <a:p>
          <a:endParaRPr lang="en-US"/>
        </a:p>
      </dgm:t>
    </dgm:pt>
    <dgm:pt modelId="{BDBD02DD-9AA8-46D8-B1CC-35ECB6447D03}" type="sibTrans" cxnId="{F51F1A91-7146-4B20-B5D6-93D6AB40E84E}">
      <dgm:prSet/>
      <dgm:spPr/>
      <dgm:t>
        <a:bodyPr/>
        <a:lstStyle/>
        <a:p>
          <a:endParaRPr lang="en-US"/>
        </a:p>
      </dgm:t>
    </dgm:pt>
    <dgm:pt modelId="{E261EDAD-BF88-409B-B483-0FB844B78082}">
      <dgm:prSet custT="1"/>
      <dgm:spPr/>
      <dgm:t>
        <a:bodyPr/>
        <a:lstStyle/>
        <a:p>
          <a:r>
            <a:rPr lang="en-US" sz="1500" dirty="0"/>
            <a:t>Understanding that there are many components to being a skilled reader allows teachers and parents to see where a child is struggling.</a:t>
          </a:r>
        </a:p>
      </dgm:t>
    </dgm:pt>
    <dgm:pt modelId="{DA7AA959-25EE-4629-9C0A-20417E0C8C36}" type="parTrans" cxnId="{27BA13CE-5BEC-4DEF-8814-A8E43ECEA7DF}">
      <dgm:prSet/>
      <dgm:spPr/>
      <dgm:t>
        <a:bodyPr/>
        <a:lstStyle/>
        <a:p>
          <a:endParaRPr lang="en-US"/>
        </a:p>
      </dgm:t>
    </dgm:pt>
    <dgm:pt modelId="{0D27C13C-8584-4F6E-9887-EDE223F80D9D}" type="sibTrans" cxnId="{27BA13CE-5BEC-4DEF-8814-A8E43ECEA7DF}">
      <dgm:prSet/>
      <dgm:spPr/>
      <dgm:t>
        <a:bodyPr/>
        <a:lstStyle/>
        <a:p>
          <a:endParaRPr lang="en-US"/>
        </a:p>
      </dgm:t>
    </dgm:pt>
    <dgm:pt modelId="{220272B2-7FB8-4D9F-BD02-11486D9EF236}">
      <dgm:prSet custT="1"/>
      <dgm:spPr/>
      <dgm:t>
        <a:bodyPr/>
        <a:lstStyle/>
        <a:p>
          <a:r>
            <a:rPr lang="en-US" sz="1500" dirty="0"/>
            <a:t>Reading at home is a CRITICAL COMPONENT to becoming a SKILLED READER. </a:t>
          </a:r>
        </a:p>
      </dgm:t>
    </dgm:pt>
    <dgm:pt modelId="{48295C54-9830-405A-800F-67116106740A}" type="parTrans" cxnId="{F34446F1-1C3A-4E21-A13D-904A26FE613E}">
      <dgm:prSet/>
      <dgm:spPr/>
      <dgm:t>
        <a:bodyPr/>
        <a:lstStyle/>
        <a:p>
          <a:endParaRPr lang="en-US"/>
        </a:p>
      </dgm:t>
    </dgm:pt>
    <dgm:pt modelId="{FE4C6C6E-4018-4146-AEBE-4FD895BD56D4}" type="sibTrans" cxnId="{F34446F1-1C3A-4E21-A13D-904A26FE613E}">
      <dgm:prSet/>
      <dgm:spPr/>
      <dgm:t>
        <a:bodyPr/>
        <a:lstStyle/>
        <a:p>
          <a:endParaRPr lang="en-US"/>
        </a:p>
      </dgm:t>
    </dgm:pt>
    <dgm:pt modelId="{40B14B38-A2C1-41DC-8652-C703BF9D4A7E}" type="pres">
      <dgm:prSet presAssocID="{C1E368E9-A01F-4DA2-B9E4-F6A318C6FD26}" presName="cycle" presStyleCnt="0">
        <dgm:presLayoutVars>
          <dgm:dir/>
          <dgm:resizeHandles val="exact"/>
        </dgm:presLayoutVars>
      </dgm:prSet>
      <dgm:spPr/>
    </dgm:pt>
    <dgm:pt modelId="{26E5B018-A097-4FD5-9B79-CFDA7416838E}" type="pres">
      <dgm:prSet presAssocID="{CC5382E3-A2D5-4395-9F4B-D3945FD316D4}" presName="node" presStyleLbl="node1" presStyleIdx="0" presStyleCnt="3">
        <dgm:presLayoutVars>
          <dgm:bulletEnabled val="1"/>
        </dgm:presLayoutVars>
      </dgm:prSet>
      <dgm:spPr/>
    </dgm:pt>
    <dgm:pt modelId="{078ACF95-AD6A-4F4C-B4A0-B561FB62274B}" type="pres">
      <dgm:prSet presAssocID="{BDBD02DD-9AA8-46D8-B1CC-35ECB6447D03}" presName="sibTrans" presStyleLbl="sibTrans2D1" presStyleIdx="0" presStyleCnt="3"/>
      <dgm:spPr/>
    </dgm:pt>
    <dgm:pt modelId="{FF992E1D-B94A-4565-B0EC-AF28179BAB33}" type="pres">
      <dgm:prSet presAssocID="{BDBD02DD-9AA8-46D8-B1CC-35ECB6447D03}" presName="connectorText" presStyleLbl="sibTrans2D1" presStyleIdx="0" presStyleCnt="3"/>
      <dgm:spPr/>
    </dgm:pt>
    <dgm:pt modelId="{35739761-BC33-46CF-BF4F-E657E79376D9}" type="pres">
      <dgm:prSet presAssocID="{E261EDAD-BF88-409B-B483-0FB844B78082}" presName="node" presStyleLbl="node1" presStyleIdx="1" presStyleCnt="3" custScaleX="105389">
        <dgm:presLayoutVars>
          <dgm:bulletEnabled val="1"/>
        </dgm:presLayoutVars>
      </dgm:prSet>
      <dgm:spPr/>
    </dgm:pt>
    <dgm:pt modelId="{DC884E5F-9D1C-4B81-BB83-42F8A746221A}" type="pres">
      <dgm:prSet presAssocID="{0D27C13C-8584-4F6E-9887-EDE223F80D9D}" presName="sibTrans" presStyleLbl="sibTrans2D1" presStyleIdx="1" presStyleCnt="3"/>
      <dgm:spPr/>
    </dgm:pt>
    <dgm:pt modelId="{9F926976-C004-4060-90C7-BC29CEA41F94}" type="pres">
      <dgm:prSet presAssocID="{0D27C13C-8584-4F6E-9887-EDE223F80D9D}" presName="connectorText" presStyleLbl="sibTrans2D1" presStyleIdx="1" presStyleCnt="3"/>
      <dgm:spPr/>
    </dgm:pt>
    <dgm:pt modelId="{CB9BAFF5-1967-4DEC-AEAD-C9D314AC2821}" type="pres">
      <dgm:prSet presAssocID="{220272B2-7FB8-4D9F-BD02-11486D9EF236}" presName="node" presStyleLbl="node1" presStyleIdx="2" presStyleCnt="3">
        <dgm:presLayoutVars>
          <dgm:bulletEnabled val="1"/>
        </dgm:presLayoutVars>
      </dgm:prSet>
      <dgm:spPr/>
    </dgm:pt>
    <dgm:pt modelId="{9CD317F6-A992-4655-9097-1870E44567FE}" type="pres">
      <dgm:prSet presAssocID="{FE4C6C6E-4018-4146-AEBE-4FD895BD56D4}" presName="sibTrans" presStyleLbl="sibTrans2D1" presStyleIdx="2" presStyleCnt="3"/>
      <dgm:spPr/>
    </dgm:pt>
    <dgm:pt modelId="{D34211AA-2E3B-4D72-9C5C-7962C61D50A0}" type="pres">
      <dgm:prSet presAssocID="{FE4C6C6E-4018-4146-AEBE-4FD895BD56D4}" presName="connectorText" presStyleLbl="sibTrans2D1" presStyleIdx="2" presStyleCnt="3"/>
      <dgm:spPr/>
    </dgm:pt>
  </dgm:ptLst>
  <dgm:cxnLst>
    <dgm:cxn modelId="{44B1700A-5801-459B-9514-C6D76093ECDB}" type="presOf" srcId="{0D27C13C-8584-4F6E-9887-EDE223F80D9D}" destId="{DC884E5F-9D1C-4B81-BB83-42F8A746221A}" srcOrd="0" destOrd="0" presId="urn:microsoft.com/office/officeart/2005/8/layout/cycle2"/>
    <dgm:cxn modelId="{B9205F1E-B070-44C1-92D4-D2377B396121}" type="presOf" srcId="{0D27C13C-8584-4F6E-9887-EDE223F80D9D}" destId="{9F926976-C004-4060-90C7-BC29CEA41F94}" srcOrd="1" destOrd="0" presId="urn:microsoft.com/office/officeart/2005/8/layout/cycle2"/>
    <dgm:cxn modelId="{947B3832-9B11-46EC-9F9C-946255328F86}" type="presOf" srcId="{BDBD02DD-9AA8-46D8-B1CC-35ECB6447D03}" destId="{078ACF95-AD6A-4F4C-B4A0-B561FB62274B}" srcOrd="0" destOrd="0" presId="urn:microsoft.com/office/officeart/2005/8/layout/cycle2"/>
    <dgm:cxn modelId="{D6F8213B-0A7B-4CC6-B280-03135425C8CD}" type="presOf" srcId="{BDBD02DD-9AA8-46D8-B1CC-35ECB6447D03}" destId="{FF992E1D-B94A-4565-B0EC-AF28179BAB33}" srcOrd="1" destOrd="0" presId="urn:microsoft.com/office/officeart/2005/8/layout/cycle2"/>
    <dgm:cxn modelId="{85C2BE5C-E96D-4E73-8DC3-AE9A0287CBA1}" type="presOf" srcId="{220272B2-7FB8-4D9F-BD02-11486D9EF236}" destId="{CB9BAFF5-1967-4DEC-AEAD-C9D314AC2821}" srcOrd="0" destOrd="0" presId="urn:microsoft.com/office/officeart/2005/8/layout/cycle2"/>
    <dgm:cxn modelId="{10BFF268-4757-43A8-9EDF-350D4349EFE9}" type="presOf" srcId="{FE4C6C6E-4018-4146-AEBE-4FD895BD56D4}" destId="{D34211AA-2E3B-4D72-9C5C-7962C61D50A0}" srcOrd="1" destOrd="0" presId="urn:microsoft.com/office/officeart/2005/8/layout/cycle2"/>
    <dgm:cxn modelId="{3E06034B-95E6-465C-8CC7-19D4FBD3A663}" type="presOf" srcId="{C1E368E9-A01F-4DA2-B9E4-F6A318C6FD26}" destId="{40B14B38-A2C1-41DC-8652-C703BF9D4A7E}" srcOrd="0" destOrd="0" presId="urn:microsoft.com/office/officeart/2005/8/layout/cycle2"/>
    <dgm:cxn modelId="{E245F26C-96FB-4366-B6D6-7BACB85B307A}" type="presOf" srcId="{FE4C6C6E-4018-4146-AEBE-4FD895BD56D4}" destId="{9CD317F6-A992-4655-9097-1870E44567FE}" srcOrd="0" destOrd="0" presId="urn:microsoft.com/office/officeart/2005/8/layout/cycle2"/>
    <dgm:cxn modelId="{F51F1A91-7146-4B20-B5D6-93D6AB40E84E}" srcId="{C1E368E9-A01F-4DA2-B9E4-F6A318C6FD26}" destId="{CC5382E3-A2D5-4395-9F4B-D3945FD316D4}" srcOrd="0" destOrd="0" parTransId="{2429B3DF-6FED-472F-9088-0E422BA80132}" sibTransId="{BDBD02DD-9AA8-46D8-B1CC-35ECB6447D03}"/>
    <dgm:cxn modelId="{1C53C0C2-D703-482E-A849-3E38410C1849}" type="presOf" srcId="{E261EDAD-BF88-409B-B483-0FB844B78082}" destId="{35739761-BC33-46CF-BF4F-E657E79376D9}" srcOrd="0" destOrd="0" presId="urn:microsoft.com/office/officeart/2005/8/layout/cycle2"/>
    <dgm:cxn modelId="{27BA13CE-5BEC-4DEF-8814-A8E43ECEA7DF}" srcId="{C1E368E9-A01F-4DA2-B9E4-F6A318C6FD26}" destId="{E261EDAD-BF88-409B-B483-0FB844B78082}" srcOrd="1" destOrd="0" parTransId="{DA7AA959-25EE-4629-9C0A-20417E0C8C36}" sibTransId="{0D27C13C-8584-4F6E-9887-EDE223F80D9D}"/>
    <dgm:cxn modelId="{F34446F1-1C3A-4E21-A13D-904A26FE613E}" srcId="{C1E368E9-A01F-4DA2-B9E4-F6A318C6FD26}" destId="{220272B2-7FB8-4D9F-BD02-11486D9EF236}" srcOrd="2" destOrd="0" parTransId="{48295C54-9830-405A-800F-67116106740A}" sibTransId="{FE4C6C6E-4018-4146-AEBE-4FD895BD56D4}"/>
    <dgm:cxn modelId="{248FE3F6-A9AF-42BB-B4A1-EF5B6C0447DB}" type="presOf" srcId="{CC5382E3-A2D5-4395-9F4B-D3945FD316D4}" destId="{26E5B018-A097-4FD5-9B79-CFDA7416838E}" srcOrd="0" destOrd="0" presId="urn:microsoft.com/office/officeart/2005/8/layout/cycle2"/>
    <dgm:cxn modelId="{C29CB071-4F68-41A7-BB84-7D883CFFD5D4}" type="presParOf" srcId="{40B14B38-A2C1-41DC-8652-C703BF9D4A7E}" destId="{26E5B018-A097-4FD5-9B79-CFDA7416838E}" srcOrd="0" destOrd="0" presId="urn:microsoft.com/office/officeart/2005/8/layout/cycle2"/>
    <dgm:cxn modelId="{CFCFC7A4-85EE-43CF-8141-695ECF7A1ED0}" type="presParOf" srcId="{40B14B38-A2C1-41DC-8652-C703BF9D4A7E}" destId="{078ACF95-AD6A-4F4C-B4A0-B561FB62274B}" srcOrd="1" destOrd="0" presId="urn:microsoft.com/office/officeart/2005/8/layout/cycle2"/>
    <dgm:cxn modelId="{9DFA47FB-0124-4A37-A1EA-C26D9EB9D951}" type="presParOf" srcId="{078ACF95-AD6A-4F4C-B4A0-B561FB62274B}" destId="{FF992E1D-B94A-4565-B0EC-AF28179BAB33}" srcOrd="0" destOrd="0" presId="urn:microsoft.com/office/officeart/2005/8/layout/cycle2"/>
    <dgm:cxn modelId="{9C04E557-3D75-48ED-B289-50FB547035FF}" type="presParOf" srcId="{40B14B38-A2C1-41DC-8652-C703BF9D4A7E}" destId="{35739761-BC33-46CF-BF4F-E657E79376D9}" srcOrd="2" destOrd="0" presId="urn:microsoft.com/office/officeart/2005/8/layout/cycle2"/>
    <dgm:cxn modelId="{02A35037-9F4F-4669-B496-FA34C5497B46}" type="presParOf" srcId="{40B14B38-A2C1-41DC-8652-C703BF9D4A7E}" destId="{DC884E5F-9D1C-4B81-BB83-42F8A746221A}" srcOrd="3" destOrd="0" presId="urn:microsoft.com/office/officeart/2005/8/layout/cycle2"/>
    <dgm:cxn modelId="{87DD3120-800B-475A-BA39-9744316F684C}" type="presParOf" srcId="{DC884E5F-9D1C-4B81-BB83-42F8A746221A}" destId="{9F926976-C004-4060-90C7-BC29CEA41F94}" srcOrd="0" destOrd="0" presId="urn:microsoft.com/office/officeart/2005/8/layout/cycle2"/>
    <dgm:cxn modelId="{4D63FAE2-7601-4226-9ED3-54113343628E}" type="presParOf" srcId="{40B14B38-A2C1-41DC-8652-C703BF9D4A7E}" destId="{CB9BAFF5-1967-4DEC-AEAD-C9D314AC2821}" srcOrd="4" destOrd="0" presId="urn:microsoft.com/office/officeart/2005/8/layout/cycle2"/>
    <dgm:cxn modelId="{C1015673-FB05-4FD5-9992-D9263D211D51}" type="presParOf" srcId="{40B14B38-A2C1-41DC-8652-C703BF9D4A7E}" destId="{9CD317F6-A992-4655-9097-1870E44567FE}" srcOrd="5" destOrd="0" presId="urn:microsoft.com/office/officeart/2005/8/layout/cycle2"/>
    <dgm:cxn modelId="{7FD1AEAD-B9DF-4BE0-8875-64531111610B}" type="presParOf" srcId="{9CD317F6-A992-4655-9097-1870E44567FE}" destId="{D34211AA-2E3B-4D72-9C5C-7962C61D50A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5B018-A097-4FD5-9B79-CFDA7416838E}">
      <dsp:nvSpPr>
        <dsp:cNvPr id="0" name=""/>
        <dsp:cNvSpPr/>
      </dsp:nvSpPr>
      <dsp:spPr>
        <a:xfrm>
          <a:off x="2538055" y="1074"/>
          <a:ext cx="2979424" cy="2979424"/>
        </a:xfrm>
        <a:prstGeom prst="ellipse">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“Sounding out words” is just a small part of becoming a successful reader.</a:t>
          </a:r>
        </a:p>
      </dsp:txBody>
      <dsp:txXfrm>
        <a:off x="2974382" y="437401"/>
        <a:ext cx="2106770" cy="2106770"/>
      </dsp:txXfrm>
    </dsp:sp>
    <dsp:sp modelId="{078ACF95-AD6A-4F4C-B4A0-B561FB62274B}">
      <dsp:nvSpPr>
        <dsp:cNvPr id="0" name=""/>
        <dsp:cNvSpPr/>
      </dsp:nvSpPr>
      <dsp:spPr>
        <a:xfrm rot="3600000">
          <a:off x="4739373" y="2898836"/>
          <a:ext cx="783221" cy="100555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lang="en-US" sz="4300" kern="1200"/>
        </a:p>
      </dsp:txBody>
      <dsp:txXfrm>
        <a:off x="4798115" y="2998204"/>
        <a:ext cx="548255" cy="603333"/>
      </dsp:txXfrm>
    </dsp:sp>
    <dsp:sp modelId="{35739761-BC33-46CF-BF4F-E657E79376D9}">
      <dsp:nvSpPr>
        <dsp:cNvPr id="0" name=""/>
        <dsp:cNvSpPr/>
      </dsp:nvSpPr>
      <dsp:spPr>
        <a:xfrm>
          <a:off x="4695830" y="3877500"/>
          <a:ext cx="3139986" cy="2979424"/>
        </a:xfrm>
        <a:prstGeom prst="ellipse">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Understanding that there are many components to being a skilled reader allows teachers and parents to see where a child is struggling.</a:t>
          </a:r>
        </a:p>
      </dsp:txBody>
      <dsp:txXfrm>
        <a:off x="5155670" y="4313827"/>
        <a:ext cx="2220306" cy="2106770"/>
      </dsp:txXfrm>
    </dsp:sp>
    <dsp:sp modelId="{DC884E5F-9D1C-4B81-BB83-42F8A746221A}">
      <dsp:nvSpPr>
        <dsp:cNvPr id="0" name=""/>
        <dsp:cNvSpPr/>
      </dsp:nvSpPr>
      <dsp:spPr>
        <a:xfrm rot="10800000">
          <a:off x="3633525" y="4864435"/>
          <a:ext cx="750695" cy="100555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lang="en-US" sz="4300" kern="1200"/>
        </a:p>
      </dsp:txBody>
      <dsp:txXfrm rot="10800000">
        <a:off x="3858733" y="5065546"/>
        <a:ext cx="525487" cy="603333"/>
      </dsp:txXfrm>
    </dsp:sp>
    <dsp:sp modelId="{CB9BAFF5-1967-4DEC-AEAD-C9D314AC2821}">
      <dsp:nvSpPr>
        <dsp:cNvPr id="0" name=""/>
        <dsp:cNvSpPr/>
      </dsp:nvSpPr>
      <dsp:spPr>
        <a:xfrm>
          <a:off x="299999" y="3877500"/>
          <a:ext cx="2979424" cy="2979424"/>
        </a:xfrm>
        <a:prstGeom prst="ellipse">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Reading at home is a CRITICAL COMPONENT to becoming a SKILLED READER. </a:t>
          </a:r>
        </a:p>
      </dsp:txBody>
      <dsp:txXfrm>
        <a:off x="736326" y="4313827"/>
        <a:ext cx="2106770" cy="2106770"/>
      </dsp:txXfrm>
    </dsp:sp>
    <dsp:sp modelId="{9CD317F6-A992-4655-9097-1870E44567FE}">
      <dsp:nvSpPr>
        <dsp:cNvPr id="0" name=""/>
        <dsp:cNvSpPr/>
      </dsp:nvSpPr>
      <dsp:spPr>
        <a:xfrm rot="18000000">
          <a:off x="2500892" y="2945664"/>
          <a:ext cx="793244" cy="100555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lang="en-US" sz="4300" kern="1200"/>
        </a:p>
      </dsp:txBody>
      <dsp:txXfrm>
        <a:off x="2560385" y="3249820"/>
        <a:ext cx="555271" cy="60333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06C6D53-4A3C-4049-98E7-1936D6D42DE1}" type="datetimeFigureOut">
              <a:rPr lang="en-US" smtClean="0"/>
              <a:t>9/12/2024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2E71CD56-447F-4EE6-8584-119A7BC6CD3C}" type="slidenum">
              <a:rPr lang="en-US" smtClean="0"/>
              <a:t>‹#›</a:t>
            </a:fld>
            <a:endParaRPr lang="en-US"/>
          </a:p>
        </p:txBody>
      </p:sp>
    </p:spTree>
    <p:extLst>
      <p:ext uri="{BB962C8B-B14F-4D97-AF65-F5344CB8AC3E}">
        <p14:creationId xmlns:p14="http://schemas.microsoft.com/office/powerpoint/2010/main" val="2830640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Leading Schools of Thought in the Area of </a:t>
            </a:r>
            <a:r>
              <a:rPr lang="en-US"/>
              <a:t>Literacy: </a:t>
            </a:r>
            <a:br>
              <a:rPr lang="en-US"/>
            </a:br>
            <a:r>
              <a:rPr lang="en-US"/>
              <a:t>Science </a:t>
            </a:r>
            <a:r>
              <a:rPr lang="en-US" dirty="0"/>
              <a:t>of Reading – Laura Stewart – National Director for The Reading League – vast, interdisciplinary body of scientifically based research about reading and issues related to reading and writing. Teaching based on the 5 BIG IDEAS of READING: phonemic awareness, phonics, fluency, vocabulary, and Comprehension. </a:t>
            </a:r>
          </a:p>
        </p:txBody>
      </p:sp>
      <p:sp>
        <p:nvSpPr>
          <p:cNvPr id="4" name="Slide Number Placeholder 3"/>
          <p:cNvSpPr>
            <a:spLocks noGrp="1"/>
          </p:cNvSpPr>
          <p:nvPr>
            <p:ph type="sldNum" sz="quarter" idx="5"/>
          </p:nvPr>
        </p:nvSpPr>
        <p:spPr/>
        <p:txBody>
          <a:bodyPr/>
          <a:lstStyle/>
          <a:p>
            <a:fld id="{2E71CD56-447F-4EE6-8584-119A7BC6CD3C}" type="slidenum">
              <a:rPr lang="en-US" smtClean="0"/>
              <a:t>1</a:t>
            </a:fld>
            <a:endParaRPr lang="en-US"/>
          </a:p>
        </p:txBody>
      </p:sp>
    </p:spTree>
    <p:extLst>
      <p:ext uri="{BB962C8B-B14F-4D97-AF65-F5344CB8AC3E}">
        <p14:creationId xmlns:p14="http://schemas.microsoft.com/office/powerpoint/2010/main" val="525023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1CD56-447F-4EE6-8584-119A7BC6CD3C}" type="slidenum">
              <a:rPr lang="en-US" smtClean="0"/>
              <a:t>12</a:t>
            </a:fld>
            <a:endParaRPr lang="en-US"/>
          </a:p>
        </p:txBody>
      </p:sp>
    </p:spTree>
    <p:extLst>
      <p:ext uri="{BB962C8B-B14F-4D97-AF65-F5344CB8AC3E}">
        <p14:creationId xmlns:p14="http://schemas.microsoft.com/office/powerpoint/2010/main" val="685181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Dr. Hollis Scarborough invented the concept of the Reading Rope in the early 1990s. She used it to help parents understand the various skills their children needed to master to become proficient readers. Originally, she twisted together a model made of pipe cleaners to demonstrate her point. In 2001, the model was published in the Handbook of Early Literacy Research (Neuman/Dickinson). Reading teachers immediately saw how useful it was, and it became a staple for educating new teachers and parents alike.</a:t>
            </a:r>
          </a:p>
          <a:p>
            <a:endParaRPr lang="en-US" dirty="0"/>
          </a:p>
          <a:p>
            <a:r>
              <a:rPr lang="en-US" dirty="0"/>
              <a:t>Scarborough’s Reading Rope contains two main sections: Word Recognition and Language Comprehension. Each of these comprises several smaller strands. Woven together, these strands become the rope that represents complete skilled reading. All the components are interconnected and interdependent. If just one strand is weak, it affects the rope (and the reader) as a whole.</a:t>
            </a:r>
          </a:p>
          <a:p>
            <a:endParaRPr lang="en-US" dirty="0"/>
          </a:p>
          <a:p>
            <a:r>
              <a:rPr lang="en-US" dirty="0"/>
              <a:t>*I WOULD ASK PARENTS TO NOTE WHO CAN WORK ON THESE: (T) Teacher only (P) Parent only (T&amp;P) Teacher and Parent – like a pretest to the information and then ask again at the end to show that parents understand how they can impact many of these strands which will directly impact students’ ability to read successfully.</a:t>
            </a:r>
          </a:p>
          <a:p>
            <a:endParaRPr lang="en-US" dirty="0"/>
          </a:p>
          <a:p>
            <a:r>
              <a:rPr lang="en-US" dirty="0"/>
              <a:t>https://www.weareteachers.com/scarboroughs-rope/#:~:text=Word%20recognition%20on%20its%20own%20doesn%E2%80%99t%20create</a:t>
            </a:r>
          </a:p>
          <a:p>
            <a:endParaRPr lang="en-US" dirty="0"/>
          </a:p>
          <a:p>
            <a:endParaRPr lang="en-US" dirty="0"/>
          </a:p>
        </p:txBody>
      </p:sp>
      <p:sp>
        <p:nvSpPr>
          <p:cNvPr id="4" name="Slide Number Placeholder 3"/>
          <p:cNvSpPr>
            <a:spLocks noGrp="1"/>
          </p:cNvSpPr>
          <p:nvPr>
            <p:ph type="sldNum" sz="quarter" idx="5"/>
          </p:nvPr>
        </p:nvSpPr>
        <p:spPr/>
        <p:txBody>
          <a:bodyPr/>
          <a:lstStyle/>
          <a:p>
            <a:fld id="{2E71CD56-447F-4EE6-8584-119A7BC6CD3C}" type="slidenum">
              <a:rPr lang="en-US" smtClean="0"/>
              <a:t>2</a:t>
            </a:fld>
            <a:endParaRPr lang="en-US"/>
          </a:p>
        </p:txBody>
      </p:sp>
    </p:spTree>
    <p:extLst>
      <p:ext uri="{BB962C8B-B14F-4D97-AF65-F5344CB8AC3E}">
        <p14:creationId xmlns:p14="http://schemas.microsoft.com/office/powerpoint/2010/main" val="75088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Hollis Scarborough invented the concept of the Reading Rope in the early 1990s. She used it to help parents understand the various skills their children needed to master to become proficient readers. Originally, she twisted together a model made of pipe cleaners to demonstrate her point.</a:t>
            </a:r>
          </a:p>
          <a:p>
            <a:endParaRPr lang="en-US" dirty="0"/>
          </a:p>
          <a:p>
            <a:r>
              <a:rPr lang="en-US" dirty="0"/>
              <a:t>In 2001, the model was published in the Handbook of Early Literacy Research (Neuman/Dickinson). Reading teachers immediately saw how useful it was, and it became a staple for educating new teachers and parents alike.</a:t>
            </a:r>
          </a:p>
          <a:p>
            <a:endParaRPr lang="en-US" dirty="0"/>
          </a:p>
          <a:p>
            <a:r>
              <a:rPr lang="en-US" dirty="0"/>
              <a:t>Scarborough’s Reading Rope contains two main sections: Word Recognition and Language Comprehension. Each of these comprises several smaller strands. Woven together, these strands become the rope that represents complete skilled reading. All the components are interconnected and interdependent. If just one strand is weak, it affects the rope (and the reader) as a whole.</a:t>
            </a:r>
          </a:p>
          <a:p>
            <a:endParaRPr lang="en-US" dirty="0"/>
          </a:p>
          <a:p>
            <a:r>
              <a:rPr lang="en-US" dirty="0"/>
              <a:t>https://www.weareteachers.com/scarboroughs-rope/#:~:text=Word%20recognition%20on%20its%20own%20doesn%E2%80%99t%20create</a:t>
            </a:r>
          </a:p>
          <a:p>
            <a:endParaRPr lang="en-US" dirty="0"/>
          </a:p>
          <a:p>
            <a:endParaRPr lang="en-US" dirty="0"/>
          </a:p>
        </p:txBody>
      </p:sp>
      <p:sp>
        <p:nvSpPr>
          <p:cNvPr id="4" name="Slide Number Placeholder 3"/>
          <p:cNvSpPr>
            <a:spLocks noGrp="1"/>
          </p:cNvSpPr>
          <p:nvPr>
            <p:ph type="sldNum" sz="quarter" idx="5"/>
          </p:nvPr>
        </p:nvSpPr>
        <p:spPr/>
        <p:txBody>
          <a:bodyPr/>
          <a:lstStyle/>
          <a:p>
            <a:fld id="{2E71CD56-447F-4EE6-8584-119A7BC6CD3C}" type="slidenum">
              <a:rPr lang="en-US" smtClean="0"/>
              <a:t>3</a:t>
            </a:fld>
            <a:endParaRPr lang="en-US"/>
          </a:p>
        </p:txBody>
      </p:sp>
    </p:spTree>
    <p:extLst>
      <p:ext uri="{BB962C8B-B14F-4D97-AF65-F5344CB8AC3E}">
        <p14:creationId xmlns:p14="http://schemas.microsoft.com/office/powerpoint/2010/main" val="995042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Knowledge Example…  Reading a novel about WWII Germany will be more meaningful if the reader knows about WWII in general.</a:t>
            </a:r>
          </a:p>
          <a:p>
            <a:r>
              <a:rPr lang="en-US" dirty="0"/>
              <a:t>Vocabulary - It is important to know multiple meanings of words as well. Example: “Curious” can mean inquisitive or peculiar.</a:t>
            </a:r>
          </a:p>
          <a:p>
            <a:endParaRPr lang="en-US" dirty="0"/>
          </a:p>
        </p:txBody>
      </p:sp>
      <p:sp>
        <p:nvSpPr>
          <p:cNvPr id="4" name="Slide Number Placeholder 3"/>
          <p:cNvSpPr>
            <a:spLocks noGrp="1"/>
          </p:cNvSpPr>
          <p:nvPr>
            <p:ph type="sldNum" sz="quarter" idx="5"/>
          </p:nvPr>
        </p:nvSpPr>
        <p:spPr/>
        <p:txBody>
          <a:bodyPr/>
          <a:lstStyle/>
          <a:p>
            <a:fld id="{2E71CD56-447F-4EE6-8584-119A7BC6CD3C}" type="slidenum">
              <a:rPr lang="en-US" smtClean="0"/>
              <a:t>4</a:t>
            </a:fld>
            <a:endParaRPr lang="en-US"/>
          </a:p>
        </p:txBody>
      </p:sp>
    </p:spTree>
    <p:extLst>
      <p:ext uri="{BB962C8B-B14F-4D97-AF65-F5344CB8AC3E}">
        <p14:creationId xmlns:p14="http://schemas.microsoft.com/office/powerpoint/2010/main" val="3643213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Woven together, these strands become the rope that represents complete skilled reading. All the components are interconnected and interdependent. SEE the BIG PICTURE and then SEE each strand that is woven together </a:t>
            </a:r>
            <a:br>
              <a:rPr lang="en-US" dirty="0"/>
            </a:br>
            <a:r>
              <a:rPr lang="en-US" dirty="0"/>
              <a:t>to make the READING ROPE strong and secure for skilled readers! If just one strand is weak, it affects the rope (and the reader) as a whole. </a:t>
            </a:r>
          </a:p>
        </p:txBody>
      </p:sp>
      <p:sp>
        <p:nvSpPr>
          <p:cNvPr id="4" name="Slide Number Placeholder 3"/>
          <p:cNvSpPr>
            <a:spLocks noGrp="1"/>
          </p:cNvSpPr>
          <p:nvPr>
            <p:ph type="sldNum" sz="quarter" idx="5"/>
          </p:nvPr>
        </p:nvSpPr>
        <p:spPr/>
        <p:txBody>
          <a:bodyPr/>
          <a:lstStyle/>
          <a:p>
            <a:fld id="{2E71CD56-447F-4EE6-8584-119A7BC6CD3C}" type="slidenum">
              <a:rPr lang="en-US" smtClean="0"/>
              <a:t>5</a:t>
            </a:fld>
            <a:endParaRPr lang="en-US"/>
          </a:p>
        </p:txBody>
      </p:sp>
    </p:spTree>
    <p:extLst>
      <p:ext uri="{BB962C8B-B14F-4D97-AF65-F5344CB8AC3E}">
        <p14:creationId xmlns:p14="http://schemas.microsoft.com/office/powerpoint/2010/main" val="1250396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at home will directly impact both LANGUAGE COMPREHENSION and WORDS RECOGNITION. A child’s teacher has the tools to assist in determining appropriate levels of reading materials for parents to read with their child at home. Many methods can be used to strengthen students’ literacy skills if they are strategically paired with a student’s weakness.</a:t>
            </a:r>
          </a:p>
          <a:p>
            <a:endParaRPr lang="en-US" dirty="0"/>
          </a:p>
          <a:p>
            <a:endParaRPr lang="en-US" dirty="0"/>
          </a:p>
        </p:txBody>
      </p:sp>
      <p:sp>
        <p:nvSpPr>
          <p:cNvPr id="4" name="Slide Number Placeholder 3"/>
          <p:cNvSpPr>
            <a:spLocks noGrp="1"/>
          </p:cNvSpPr>
          <p:nvPr>
            <p:ph type="sldNum" sz="quarter" idx="5"/>
          </p:nvPr>
        </p:nvSpPr>
        <p:spPr/>
        <p:txBody>
          <a:bodyPr/>
          <a:lstStyle/>
          <a:p>
            <a:fld id="{2E71CD56-447F-4EE6-8584-119A7BC6CD3C}" type="slidenum">
              <a:rPr lang="en-US" smtClean="0"/>
              <a:t>6</a:t>
            </a:fld>
            <a:endParaRPr lang="en-US"/>
          </a:p>
        </p:txBody>
      </p:sp>
    </p:spTree>
    <p:extLst>
      <p:ext uri="{BB962C8B-B14F-4D97-AF65-F5344CB8AC3E}">
        <p14:creationId xmlns:p14="http://schemas.microsoft.com/office/powerpoint/2010/main" val="1369364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p>
          <a:p>
            <a:endParaRPr lang="en-US" dirty="0"/>
          </a:p>
          <a:p>
            <a:r>
              <a:rPr lang="en-US" dirty="0"/>
              <a:t>Scarborough’s Reading Rope contains two main sections: Word Recognition and Language Comprehension. Each of these comprises several smaller strands. Woven together, these strands become the rope that represents complete skilled reading. All the components are interconnected and interdependent. If just one strand is weak, it affects the rope (and the reader) as a whole.</a:t>
            </a:r>
          </a:p>
          <a:p>
            <a:endParaRPr lang="en-US" dirty="0"/>
          </a:p>
          <a:p>
            <a:r>
              <a:rPr lang="en-US" dirty="0"/>
              <a:t>*I WOULD ASK PARENTS TO NOTE WHICH COMPONENTS THEY PERSONALLY FEEL THEY CAN WORK ON AT HOME… CAN YOU USE SAME CODING AS ON 2</a:t>
            </a:r>
            <a:r>
              <a:rPr lang="en-US" baseline="30000" dirty="0"/>
              <a:t>nd</a:t>
            </a:r>
            <a:r>
              <a:rPr lang="en-US" dirty="0"/>
              <a:t> SLIDE: (T) Teacher only (P) Parent only (T&amp;P) Teacher and Parent – like a post test to the information … to show that parents understand how they can impact many of these strands which will directly impact students’ ability to read successfully.</a:t>
            </a:r>
          </a:p>
          <a:p>
            <a:endParaRPr lang="en-US" dirty="0"/>
          </a:p>
          <a:p>
            <a:r>
              <a:rPr lang="en-US" dirty="0"/>
              <a:t>https://www.weareteachers.com/scarboroughs-rope/#:~:text=Word%20recognition%20on%20its%20own%20doesn%E2%80%99t%20create</a:t>
            </a:r>
          </a:p>
          <a:p>
            <a:endParaRPr lang="en-US" dirty="0"/>
          </a:p>
          <a:p>
            <a:endParaRPr lang="en-US" dirty="0"/>
          </a:p>
        </p:txBody>
      </p:sp>
      <p:sp>
        <p:nvSpPr>
          <p:cNvPr id="4" name="Slide Number Placeholder 3"/>
          <p:cNvSpPr>
            <a:spLocks noGrp="1"/>
          </p:cNvSpPr>
          <p:nvPr>
            <p:ph type="sldNum" sz="quarter" idx="5"/>
          </p:nvPr>
        </p:nvSpPr>
        <p:spPr/>
        <p:txBody>
          <a:bodyPr/>
          <a:lstStyle/>
          <a:p>
            <a:fld id="{2E71CD56-447F-4EE6-8584-119A7BC6CD3C}" type="slidenum">
              <a:rPr lang="en-US" smtClean="0"/>
              <a:t>7</a:t>
            </a:fld>
            <a:endParaRPr lang="en-US"/>
          </a:p>
        </p:txBody>
      </p:sp>
    </p:spTree>
    <p:extLst>
      <p:ext uri="{BB962C8B-B14F-4D97-AF65-F5344CB8AC3E}">
        <p14:creationId xmlns:p14="http://schemas.microsoft.com/office/powerpoint/2010/main" val="3192184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1CD56-447F-4EE6-8584-119A7BC6CD3C}" type="slidenum">
              <a:rPr lang="en-US" smtClean="0"/>
              <a:t>8</a:t>
            </a:fld>
            <a:endParaRPr lang="en-US"/>
          </a:p>
        </p:txBody>
      </p:sp>
    </p:spTree>
    <p:extLst>
      <p:ext uri="{BB962C8B-B14F-4D97-AF65-F5344CB8AC3E}">
        <p14:creationId xmlns:p14="http://schemas.microsoft.com/office/powerpoint/2010/main" val="125207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1CD56-447F-4EE6-8584-119A7BC6CD3C}" type="slidenum">
              <a:rPr lang="en-US" smtClean="0"/>
              <a:t>9</a:t>
            </a:fld>
            <a:endParaRPr lang="en-US"/>
          </a:p>
        </p:txBody>
      </p:sp>
    </p:spTree>
    <p:extLst>
      <p:ext uri="{BB962C8B-B14F-4D97-AF65-F5344CB8AC3E}">
        <p14:creationId xmlns:p14="http://schemas.microsoft.com/office/powerpoint/2010/main" val="2481836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95C5C9-164C-46B3-A87E-7660D39D3106}" type="datetime2">
              <a:rPr lang="en-US" smtClean="0"/>
              <a:t>Thursday, September 12, 2024</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13618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A2CF1-0EB2-4673-802D-3371233E4A77}" type="datetime2">
              <a:rPr lang="en-US" smtClean="0"/>
              <a:t>Thursday, September 12, 2024</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266964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A2CF1-0EB2-4673-802D-3371233E4A77}" type="datetime2">
              <a:rPr lang="en-US" smtClean="0"/>
              <a:t>Thursday, September 12, 2024</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21B6DD-29C1-4FEA-923F-71EA1347694C}"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4362946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DEA2CF1-0EB2-4673-802D-3371233E4A77}" type="datetime2">
              <a:rPr lang="en-US" smtClean="0"/>
              <a:t>Thursday, September 12, 2024</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06916628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DEA2CF1-0EB2-4673-802D-3371233E4A77}" type="datetime2">
              <a:rPr lang="en-US" smtClean="0"/>
              <a:t>Thursday, September 12, 2024</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21B6DD-29C1-4FEA-923F-71EA1347694C}"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8862004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DEA2CF1-0EB2-4673-802D-3371233E4A77}" type="datetime2">
              <a:rPr lang="en-US" smtClean="0"/>
              <a:t>Thursday, September 12, 2024</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25101425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75179A-1E2B-41AB-B400-4F1B4022FAEE}" type="datetime2">
              <a:rPr lang="en-US" smtClean="0"/>
              <a:t>Thursday, September 12, 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267287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681D0F-6595-4F14-8EF3-954CD87C797B}" type="datetime2">
              <a:rPr lang="en-US" smtClean="0"/>
              <a:t>Thursday, September 12, 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139725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DCFF8A-AAF8-4A12-8A91-9CA0EAF6CBB9}" type="datetime2">
              <a:rPr lang="en-US" smtClean="0"/>
              <a:t>Thursday, September 12, 2024</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65773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CC25C3-021A-4B0B-8F70-0C181FE1CF45}" type="datetime2">
              <a:rPr lang="en-US" smtClean="0"/>
              <a:t>Thursday, September 12, 2024</a:t>
            </a:fld>
            <a:endParaRPr lang="en-US"/>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716498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23D88D-8CEC-4ED9-A53B-5596187D9A16}" type="datetime2">
              <a:rPr lang="en-US" smtClean="0"/>
              <a:t>Thursday, September 12, 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32058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CCD382-DFDA-4722-A27A-59C21AD112F2}" type="datetime2">
              <a:rPr lang="en-US" smtClean="0"/>
              <a:t>Thursday, September 12, 2024</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05305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F2A30D-1C09-413F-AAB1-38F366000715}" type="datetime2">
              <a:rPr lang="en-US" smtClean="0"/>
              <a:t>Thursday, September 12, 2024</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57420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82B9C-D65E-4F64-95C3-B10F3B00F0D9}" type="datetime2">
              <a:rPr lang="en-US" smtClean="0"/>
              <a:t>Thursday, September 12, 2024</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8325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F5FDCC-6AAC-4A08-B9E0-3793AB5E64C3}" type="datetime2">
              <a:rPr lang="en-US" smtClean="0"/>
              <a:t>Thursday, September 12, 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937651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FE94D-439C-40F1-900E-BC07940E3988}" type="datetime2">
              <a:rPr lang="en-US" smtClean="0"/>
              <a:t>Thursday, September 12, 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577445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DEA2CF1-0EB2-4673-802D-3371233E4A77}" type="datetime2">
              <a:rPr lang="en-US" smtClean="0"/>
              <a:t>Thursday, September 12, 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l"/>
            <a:r>
              <a:rPr lang="en-US"/>
              <a:t>Sample Footer Text</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5795704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gadoesa.jotform.com/24224667224915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arentmentors.org/learning-curve/gapmp-toolkit/literac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nichd.nih.gov/sites/default/files/publications/pubs/Documents/PRFbrochure.pdf#:~:text=F%20o%20rt%20u%20n%20a%20t%20e%20ly,%20research" TargetMode="External"/><Relationship Id="rId5" Type="http://schemas.openxmlformats.org/officeDocument/2006/relationships/hyperlink" Target="https://www.readingrockets.org/topics/about-reading/articles/10-things-you-can-do-raise-reader#:~:text=10%20Things%20You%20Can%20Do%20to%20Raise%20a%20Reader.%20Read" TargetMode="External"/><Relationship Id="rId4" Type="http://schemas.openxmlformats.org/officeDocument/2006/relationships/hyperlink" Target="https://www.gpb.org/education/learn/lets-learn-ga/instructional-support/literacy-shorts/reading-rop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gadoesa.jotform.com/24224667224915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9740D-B6BD-0AFA-919B-B5EFAC2D17CE}"/>
              </a:ext>
            </a:extLst>
          </p:cNvPr>
          <p:cNvSpPr>
            <a:spLocks noGrp="1"/>
          </p:cNvSpPr>
          <p:nvPr>
            <p:ph type="ctrTitle"/>
          </p:nvPr>
        </p:nvSpPr>
        <p:spPr>
          <a:xfrm>
            <a:off x="1349567" y="619199"/>
            <a:ext cx="9492866" cy="492443"/>
          </a:xfrm>
        </p:spPr>
        <p:txBody>
          <a:bodyPr wrap="square" anchor="t">
            <a:noAutofit/>
          </a:bodyPr>
          <a:lstStyle/>
          <a:p>
            <a:r>
              <a:rPr lang="en-US" sz="4400" dirty="0"/>
              <a:t>Literacy </a:t>
            </a:r>
          </a:p>
        </p:txBody>
      </p:sp>
      <p:sp>
        <p:nvSpPr>
          <p:cNvPr id="3" name="Subtitle 2">
            <a:extLst>
              <a:ext uri="{FF2B5EF4-FFF2-40B4-BE49-F238E27FC236}">
                <a16:creationId xmlns:a16="http://schemas.microsoft.com/office/drawing/2014/main" id="{715AF5FC-0AF3-DCB7-1DE0-F20B5BA70F87}"/>
              </a:ext>
            </a:extLst>
          </p:cNvPr>
          <p:cNvSpPr>
            <a:spLocks noGrp="1"/>
          </p:cNvSpPr>
          <p:nvPr>
            <p:ph type="subTitle" idx="1"/>
          </p:nvPr>
        </p:nvSpPr>
        <p:spPr>
          <a:xfrm>
            <a:off x="1349567" y="1417285"/>
            <a:ext cx="10197664" cy="340414"/>
          </a:xfrm>
        </p:spPr>
        <p:txBody>
          <a:bodyPr wrap="square">
            <a:noAutofit/>
          </a:bodyPr>
          <a:lstStyle/>
          <a:p>
            <a:r>
              <a:rPr lang="en-US" sz="2400" dirty="0">
                <a:solidFill>
                  <a:schemeClr val="tx2">
                    <a:lumMod val="90000"/>
                  </a:schemeClr>
                </a:solidFill>
              </a:rPr>
              <a:t>Families Can Play a Vital Role in Improving Literacy at Home</a:t>
            </a:r>
          </a:p>
        </p:txBody>
      </p:sp>
      <p:pic>
        <p:nvPicPr>
          <p:cNvPr id="4" name="Video 3" descr="Floating Numbers And Letters On Top Of A Book">
            <a:extLst>
              <a:ext uri="{FF2B5EF4-FFF2-40B4-BE49-F238E27FC236}">
                <a16:creationId xmlns:a16="http://schemas.microsoft.com/office/drawing/2014/main" id="{BFBA2DB0-92EB-D07F-E76B-134E109E0169}"/>
              </a:ext>
            </a:extLst>
          </p:cNvPr>
          <p:cNvPicPr>
            <a:picLocks noChangeAspect="1"/>
          </p:cNvPicPr>
          <p:nvPr>
            <a:videoFile r:link="rId2"/>
            <p:extLst>
              <p:ext uri="{DAA4B4D4-6D71-4841-9C94-3DE7FCFB9230}">
                <p14:media xmlns:p14="http://schemas.microsoft.com/office/powerpoint/2010/main" r:embed="rId1"/>
              </p:ext>
            </p:extLst>
          </p:nvPr>
        </p:nvPicPr>
        <p:blipFill>
          <a:blip r:embed="rId5"/>
          <a:srcRect r="1" b="285"/>
          <a:stretch/>
        </p:blipFill>
        <p:spPr>
          <a:xfrm>
            <a:off x="3292112" y="1887415"/>
            <a:ext cx="6920204" cy="3881560"/>
          </a:xfrm>
          <a:custGeom>
            <a:avLst/>
            <a:gdLst/>
            <a:ahLst/>
            <a:cxnLst/>
            <a:rect l="l" t="t" r="r" b="b"/>
            <a:pathLst>
              <a:path w="10728325" h="3132136">
                <a:moveTo>
                  <a:pt x="0" y="0"/>
                </a:moveTo>
                <a:lnTo>
                  <a:pt x="10728325" y="0"/>
                </a:lnTo>
                <a:lnTo>
                  <a:pt x="10728325" y="3132136"/>
                </a:lnTo>
                <a:lnTo>
                  <a:pt x="0" y="3132136"/>
                </a:lnTo>
                <a:close/>
              </a:path>
            </a:pathLst>
          </a:custGeom>
        </p:spPr>
      </p:pic>
    </p:spTree>
    <p:extLst>
      <p:ext uri="{BB962C8B-B14F-4D97-AF65-F5344CB8AC3E}">
        <p14:creationId xmlns:p14="http://schemas.microsoft.com/office/powerpoint/2010/main" val="31728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81237-EA79-87C8-6BAF-063D41679729}"/>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989B54CA-181F-A0A8-72B6-6EC19CC55418}"/>
              </a:ext>
            </a:extLst>
          </p:cNvPr>
          <p:cNvSpPr>
            <a:spLocks noGrp="1"/>
          </p:cNvSpPr>
          <p:nvPr>
            <p:ph idx="1"/>
          </p:nvPr>
        </p:nvSpPr>
        <p:spPr/>
        <p:txBody>
          <a:bodyPr>
            <a:normAutofit/>
          </a:bodyPr>
          <a:lstStyle/>
          <a:p>
            <a:r>
              <a:rPr lang="en-US" sz="3600" dirty="0"/>
              <a:t>What additional information do you need as a parent mentor?</a:t>
            </a:r>
          </a:p>
          <a:p>
            <a:r>
              <a:rPr lang="en-US" sz="3600" dirty="0"/>
              <a:t>Follow-Up Affinity Group Meetings</a:t>
            </a:r>
          </a:p>
        </p:txBody>
      </p:sp>
    </p:spTree>
    <p:extLst>
      <p:ext uri="{BB962C8B-B14F-4D97-AF65-F5344CB8AC3E}">
        <p14:creationId xmlns:p14="http://schemas.microsoft.com/office/powerpoint/2010/main" val="762463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F8BAE-966E-26B5-5166-91B0A75376AB}"/>
              </a:ext>
            </a:extLst>
          </p:cNvPr>
          <p:cNvSpPr>
            <a:spLocks noGrp="1"/>
          </p:cNvSpPr>
          <p:nvPr>
            <p:ph type="title"/>
          </p:nvPr>
        </p:nvSpPr>
        <p:spPr>
          <a:xfrm>
            <a:off x="1822217" y="175846"/>
            <a:ext cx="8911687" cy="1280890"/>
          </a:xfrm>
        </p:spPr>
        <p:txBody>
          <a:bodyPr/>
          <a:lstStyle/>
          <a:p>
            <a:r>
              <a:rPr lang="en-US" dirty="0"/>
              <a:t>Literacy Data :</a:t>
            </a:r>
          </a:p>
        </p:txBody>
      </p:sp>
      <p:sp>
        <p:nvSpPr>
          <p:cNvPr id="3" name="Content Placeholder 2">
            <a:extLst>
              <a:ext uri="{FF2B5EF4-FFF2-40B4-BE49-F238E27FC236}">
                <a16:creationId xmlns:a16="http://schemas.microsoft.com/office/drawing/2014/main" id="{20EAEFF2-7B0D-D5D8-A707-C9A2B70433EE}"/>
              </a:ext>
            </a:extLst>
          </p:cNvPr>
          <p:cNvSpPr>
            <a:spLocks noGrp="1"/>
          </p:cNvSpPr>
          <p:nvPr>
            <p:ph idx="1"/>
          </p:nvPr>
        </p:nvSpPr>
        <p:spPr>
          <a:xfrm>
            <a:off x="1458096" y="901337"/>
            <a:ext cx="10046515" cy="5780817"/>
          </a:xfrm>
        </p:spPr>
        <p:txBody>
          <a:bodyPr>
            <a:normAutofit/>
          </a:bodyPr>
          <a:lstStyle/>
          <a:p>
            <a:r>
              <a:rPr lang="en-US" b="1" dirty="0"/>
              <a:t>Ideas for Learning Targets (Remember they need to match up with your Action/VB Outcomes and Student Outcomes)</a:t>
            </a:r>
          </a:p>
          <a:p>
            <a:pPr lvl="1"/>
            <a:r>
              <a:rPr lang="en-US" dirty="0"/>
              <a:t>I can list two benefits of reading with my child each night</a:t>
            </a:r>
          </a:p>
          <a:p>
            <a:pPr lvl="1"/>
            <a:r>
              <a:rPr lang="en-US" dirty="0"/>
              <a:t>I can name 2 ways my child’s reading skills improve with regular attendance.</a:t>
            </a:r>
          </a:p>
          <a:p>
            <a:pPr lvl="1"/>
            <a:r>
              <a:rPr lang="en-US" dirty="0"/>
              <a:t>I can identify 3 strategies to make reading time more engaging for my child.</a:t>
            </a:r>
          </a:p>
          <a:p>
            <a:pPr lvl="1"/>
            <a:r>
              <a:rPr lang="en-US" dirty="0"/>
              <a:t>I can explain how reading for 20 minutes daily can impact my child’s academic performance.</a:t>
            </a:r>
          </a:p>
          <a:p>
            <a:pPr lvl="1"/>
            <a:r>
              <a:rPr lang="en-US" dirty="0"/>
              <a:t>I can describe 2 ways that limiting absences improves my child’s literacy progress</a:t>
            </a:r>
          </a:p>
          <a:p>
            <a:pPr lvl="1"/>
            <a:r>
              <a:rPr lang="en-US" dirty="0"/>
              <a:t>Other:</a:t>
            </a:r>
          </a:p>
          <a:p>
            <a:r>
              <a:rPr lang="en-US" b="1" dirty="0"/>
              <a:t>Ideas for Student Outcome Data to share in your Final Reports</a:t>
            </a:r>
          </a:p>
          <a:p>
            <a:pPr lvl="1"/>
            <a:r>
              <a:rPr lang="en-US" dirty="0"/>
              <a:t>Absenteeism decreases</a:t>
            </a:r>
          </a:p>
          <a:p>
            <a:pPr lvl="1"/>
            <a:r>
              <a:rPr lang="en-US" dirty="0"/>
              <a:t>Student finishes more books</a:t>
            </a:r>
          </a:p>
          <a:p>
            <a:pPr lvl="1"/>
            <a:r>
              <a:rPr lang="en-US" dirty="0"/>
              <a:t>Student fluency scores improve</a:t>
            </a:r>
          </a:p>
          <a:p>
            <a:pPr lvl="1"/>
            <a:r>
              <a:rPr lang="en-US" dirty="0"/>
              <a:t>Other:</a:t>
            </a:r>
          </a:p>
          <a:p>
            <a:r>
              <a:rPr lang="en-US" b="1" dirty="0"/>
              <a:t>Link to Pre/Post Survey for Parents</a:t>
            </a:r>
          </a:p>
          <a:p>
            <a:pPr lvl="1"/>
            <a:r>
              <a:rPr lang="en-US" dirty="0">
                <a:hlinkClick r:id="rId2"/>
              </a:rPr>
              <a:t>https://gadoesa.jotform.com/242246672249158</a:t>
            </a:r>
            <a:r>
              <a:rPr lang="en-US" dirty="0"/>
              <a:t>  </a:t>
            </a:r>
          </a:p>
          <a:p>
            <a:endParaRPr lang="en-US" dirty="0"/>
          </a:p>
          <a:p>
            <a:endParaRPr lang="en-US" dirty="0"/>
          </a:p>
        </p:txBody>
      </p:sp>
    </p:spTree>
    <p:extLst>
      <p:ext uri="{BB962C8B-B14F-4D97-AF65-F5344CB8AC3E}">
        <p14:creationId xmlns:p14="http://schemas.microsoft.com/office/powerpoint/2010/main" val="1627610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CCB41-BAE5-423D-85AA-8D2F175283ED}"/>
              </a:ext>
            </a:extLst>
          </p:cNvPr>
          <p:cNvSpPr>
            <a:spLocks noGrp="1"/>
          </p:cNvSpPr>
          <p:nvPr>
            <p:ph type="title"/>
          </p:nvPr>
        </p:nvSpPr>
        <p:spPr/>
        <p:txBody>
          <a:bodyPr/>
          <a:lstStyle/>
          <a:p>
            <a:endParaRPr lang="en-US"/>
          </a:p>
        </p:txBody>
      </p:sp>
      <p:pic>
        <p:nvPicPr>
          <p:cNvPr id="7" name="Content Placeholder 6" descr="A chart of a variety of colored squares&#10;&#10;Description automatically generated with medium confidence">
            <a:extLst>
              <a:ext uri="{FF2B5EF4-FFF2-40B4-BE49-F238E27FC236}">
                <a16:creationId xmlns:a16="http://schemas.microsoft.com/office/drawing/2014/main" id="{CDB39E2F-3D10-5EB6-0B45-DD1649530B4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5292" y="320255"/>
            <a:ext cx="8088923" cy="6217490"/>
          </a:xfrm>
        </p:spPr>
      </p:pic>
    </p:spTree>
    <p:extLst>
      <p:ext uri="{BB962C8B-B14F-4D97-AF65-F5344CB8AC3E}">
        <p14:creationId xmlns:p14="http://schemas.microsoft.com/office/powerpoint/2010/main" val="1375252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2729-C93A-856B-C559-71C8E24C0C4B}"/>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2333D3A2-48E2-B53C-E2A8-51ADDA779E1D}"/>
              </a:ext>
            </a:extLst>
          </p:cNvPr>
          <p:cNvSpPr>
            <a:spLocks noGrp="1"/>
          </p:cNvSpPr>
          <p:nvPr>
            <p:ph idx="1"/>
          </p:nvPr>
        </p:nvSpPr>
        <p:spPr/>
        <p:txBody>
          <a:bodyPr>
            <a:normAutofit/>
          </a:bodyPr>
          <a:lstStyle/>
          <a:p>
            <a:r>
              <a:rPr lang="en-US" sz="3200" dirty="0"/>
              <a:t>Parent Mentor Experience with Literacy</a:t>
            </a:r>
          </a:p>
          <a:p>
            <a:r>
              <a:rPr lang="en-US" sz="3200" dirty="0"/>
              <a:t>Story Sharing</a:t>
            </a:r>
          </a:p>
          <a:p>
            <a:r>
              <a:rPr lang="en-US" sz="3200" dirty="0"/>
              <a:t>Resources</a:t>
            </a:r>
          </a:p>
          <a:p>
            <a:r>
              <a:rPr lang="en-US" sz="3200" dirty="0"/>
              <a:t>Next Meeting Dates</a:t>
            </a:r>
          </a:p>
        </p:txBody>
      </p:sp>
    </p:spTree>
    <p:extLst>
      <p:ext uri="{BB962C8B-B14F-4D97-AF65-F5344CB8AC3E}">
        <p14:creationId xmlns:p14="http://schemas.microsoft.com/office/powerpoint/2010/main" val="3672288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13BA6-5F9F-607D-C27E-709BA051A703}"/>
              </a:ext>
            </a:extLst>
          </p:cNvPr>
          <p:cNvSpPr>
            <a:spLocks noGrp="1"/>
          </p:cNvSpPr>
          <p:nvPr>
            <p:ph type="title"/>
          </p:nvPr>
        </p:nvSpPr>
        <p:spPr>
          <a:xfrm>
            <a:off x="1183297" y="1521878"/>
            <a:ext cx="3095626" cy="3238964"/>
          </a:xfrm>
        </p:spPr>
        <p:txBody>
          <a:bodyPr>
            <a:normAutofit/>
          </a:bodyPr>
          <a:lstStyle/>
          <a:p>
            <a:r>
              <a:rPr lang="en-US" dirty="0"/>
              <a:t>What makes a skilled reader?</a:t>
            </a:r>
          </a:p>
        </p:txBody>
      </p:sp>
      <p:sp>
        <p:nvSpPr>
          <p:cNvPr id="3" name="Content Placeholder 2">
            <a:extLst>
              <a:ext uri="{FF2B5EF4-FFF2-40B4-BE49-F238E27FC236}">
                <a16:creationId xmlns:a16="http://schemas.microsoft.com/office/drawing/2014/main" id="{1B973912-8589-031D-75EF-AF4FD1154A99}"/>
              </a:ext>
            </a:extLst>
          </p:cNvPr>
          <p:cNvSpPr>
            <a:spLocks noGrp="1"/>
          </p:cNvSpPr>
          <p:nvPr>
            <p:ph idx="1"/>
          </p:nvPr>
        </p:nvSpPr>
        <p:spPr>
          <a:xfrm>
            <a:off x="4067909" y="633600"/>
            <a:ext cx="7971692" cy="6095446"/>
          </a:xfrm>
        </p:spPr>
        <p:txBody>
          <a:bodyPr>
            <a:normAutofit lnSpcReduction="10000"/>
          </a:bodyPr>
          <a:lstStyle/>
          <a:p>
            <a:pPr>
              <a:lnSpc>
                <a:spcPct val="110000"/>
              </a:lnSpc>
            </a:pPr>
            <a:r>
              <a:rPr lang="en-US" sz="2000" b="1" dirty="0"/>
              <a:t>Skilled readers need to be able to master </a:t>
            </a:r>
            <a:r>
              <a:rPr lang="en-US" sz="2000" b="1" u="sng" dirty="0"/>
              <a:t>both</a:t>
            </a:r>
            <a:r>
              <a:rPr lang="en-US" sz="2000" b="1" dirty="0"/>
              <a:t>:</a:t>
            </a:r>
            <a:br>
              <a:rPr lang="en-US" sz="2000" dirty="0"/>
            </a:br>
            <a:endParaRPr lang="en-US" sz="2000" dirty="0"/>
          </a:p>
          <a:p>
            <a:pPr lvl="1">
              <a:lnSpc>
                <a:spcPct val="110000"/>
              </a:lnSpc>
            </a:pPr>
            <a:r>
              <a:rPr lang="en-US" sz="2000" b="1" dirty="0"/>
              <a:t>Word Recognition:</a:t>
            </a:r>
            <a:r>
              <a:rPr lang="en-US" sz="1700" b="1" dirty="0"/>
              <a:t> </a:t>
            </a:r>
            <a:r>
              <a:rPr lang="en-US" sz="1700" dirty="0"/>
              <a:t>What the words are </a:t>
            </a:r>
          </a:p>
          <a:p>
            <a:pPr lvl="2">
              <a:lnSpc>
                <a:spcPct val="110000"/>
              </a:lnSpc>
            </a:pPr>
            <a:r>
              <a:rPr lang="en-US" sz="1700" i="1" dirty="0"/>
              <a:t>Phonological Awareness</a:t>
            </a:r>
          </a:p>
          <a:p>
            <a:pPr lvl="2">
              <a:lnSpc>
                <a:spcPct val="110000"/>
              </a:lnSpc>
            </a:pPr>
            <a:r>
              <a:rPr lang="en-US" sz="1700" i="1" dirty="0"/>
              <a:t>Decoding</a:t>
            </a:r>
          </a:p>
          <a:p>
            <a:pPr lvl="2">
              <a:lnSpc>
                <a:spcPct val="110000"/>
              </a:lnSpc>
            </a:pPr>
            <a:r>
              <a:rPr lang="en-US" sz="1700" i="1" dirty="0"/>
              <a:t>Sight Recognition</a:t>
            </a:r>
          </a:p>
          <a:p>
            <a:pPr lvl="3">
              <a:lnSpc>
                <a:spcPct val="110000"/>
              </a:lnSpc>
            </a:pPr>
            <a:endParaRPr lang="en-US" sz="1700" i="1" dirty="0"/>
          </a:p>
          <a:p>
            <a:pPr lvl="1">
              <a:lnSpc>
                <a:spcPct val="110000"/>
              </a:lnSpc>
            </a:pPr>
            <a:r>
              <a:rPr lang="en-US" sz="2000" b="1" dirty="0"/>
              <a:t>Language Comprehension: </a:t>
            </a:r>
            <a:r>
              <a:rPr lang="en-US" sz="1700" dirty="0"/>
              <a:t>What the words mean</a:t>
            </a:r>
          </a:p>
          <a:p>
            <a:pPr lvl="2">
              <a:lnSpc>
                <a:spcPct val="110000"/>
              </a:lnSpc>
            </a:pPr>
            <a:r>
              <a:rPr lang="en-US" sz="1700" i="1" dirty="0"/>
              <a:t>Background Knowledge</a:t>
            </a:r>
          </a:p>
          <a:p>
            <a:pPr lvl="2">
              <a:lnSpc>
                <a:spcPct val="110000"/>
              </a:lnSpc>
            </a:pPr>
            <a:r>
              <a:rPr lang="en-US" sz="1700" i="1" dirty="0"/>
              <a:t>Vocabulary</a:t>
            </a:r>
          </a:p>
          <a:p>
            <a:pPr lvl="2">
              <a:lnSpc>
                <a:spcPct val="110000"/>
              </a:lnSpc>
            </a:pPr>
            <a:r>
              <a:rPr lang="en-US" sz="1700" i="1" dirty="0"/>
              <a:t>Language Structure</a:t>
            </a:r>
          </a:p>
          <a:p>
            <a:pPr lvl="2">
              <a:lnSpc>
                <a:spcPct val="110000"/>
              </a:lnSpc>
            </a:pPr>
            <a:r>
              <a:rPr lang="en-US" sz="1700" i="1" dirty="0"/>
              <a:t>Verbal Reasoning</a:t>
            </a:r>
          </a:p>
          <a:p>
            <a:pPr lvl="2">
              <a:lnSpc>
                <a:spcPct val="110000"/>
              </a:lnSpc>
            </a:pPr>
            <a:r>
              <a:rPr lang="en-US" sz="1700" i="1" dirty="0"/>
              <a:t>Literacy Knowledge</a:t>
            </a:r>
          </a:p>
          <a:p>
            <a:pPr lvl="2">
              <a:lnSpc>
                <a:spcPct val="110000"/>
              </a:lnSpc>
            </a:pPr>
            <a:endParaRPr lang="en-US" sz="1700" i="1" dirty="0"/>
          </a:p>
          <a:p>
            <a:pPr lvl="2">
              <a:lnSpc>
                <a:spcPct val="110000"/>
              </a:lnSpc>
            </a:pPr>
            <a:r>
              <a:rPr lang="en-US" sz="1700" i="1" dirty="0"/>
              <a:t>Above is based on Scarborough’s Reading Rope</a:t>
            </a:r>
          </a:p>
          <a:p>
            <a:pPr lvl="1">
              <a:lnSpc>
                <a:spcPct val="110000"/>
              </a:lnSpc>
            </a:pPr>
            <a:endParaRPr lang="en-US" sz="1700" dirty="0"/>
          </a:p>
        </p:txBody>
      </p:sp>
    </p:spTree>
    <p:extLst>
      <p:ext uri="{BB962C8B-B14F-4D97-AF65-F5344CB8AC3E}">
        <p14:creationId xmlns:p14="http://schemas.microsoft.com/office/powerpoint/2010/main" val="133148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13BA6-5F9F-607D-C27E-709BA051A703}"/>
              </a:ext>
            </a:extLst>
          </p:cNvPr>
          <p:cNvSpPr>
            <a:spLocks noGrp="1"/>
          </p:cNvSpPr>
          <p:nvPr>
            <p:ph type="title"/>
          </p:nvPr>
        </p:nvSpPr>
        <p:spPr>
          <a:xfrm>
            <a:off x="1125414" y="159879"/>
            <a:ext cx="6923813" cy="1477328"/>
          </a:xfrm>
        </p:spPr>
        <p:txBody>
          <a:bodyPr>
            <a:normAutofit/>
          </a:bodyPr>
          <a:lstStyle/>
          <a:p>
            <a:r>
              <a:rPr lang="en-US" dirty="0"/>
              <a:t>What makes a skilled reader?</a:t>
            </a:r>
          </a:p>
        </p:txBody>
      </p:sp>
      <p:sp>
        <p:nvSpPr>
          <p:cNvPr id="3" name="Content Placeholder 2">
            <a:extLst>
              <a:ext uri="{FF2B5EF4-FFF2-40B4-BE49-F238E27FC236}">
                <a16:creationId xmlns:a16="http://schemas.microsoft.com/office/drawing/2014/main" id="{1B973912-8589-031D-75EF-AF4FD1154A99}"/>
              </a:ext>
            </a:extLst>
          </p:cNvPr>
          <p:cNvSpPr>
            <a:spLocks noGrp="1"/>
          </p:cNvSpPr>
          <p:nvPr>
            <p:ph idx="1"/>
          </p:nvPr>
        </p:nvSpPr>
        <p:spPr>
          <a:xfrm>
            <a:off x="1125414" y="1101970"/>
            <a:ext cx="10761785" cy="5596152"/>
          </a:xfrm>
        </p:spPr>
        <p:txBody>
          <a:bodyPr>
            <a:noAutofit/>
          </a:bodyPr>
          <a:lstStyle/>
          <a:p>
            <a:pPr>
              <a:lnSpc>
                <a:spcPct val="110000"/>
              </a:lnSpc>
            </a:pPr>
            <a:r>
              <a:rPr lang="en-US" sz="2000" b="1" dirty="0"/>
              <a:t>Skilled readers need to be able to master :</a:t>
            </a:r>
            <a:br>
              <a:rPr lang="en-US" sz="2000" dirty="0"/>
            </a:br>
            <a:endParaRPr lang="en-US" sz="2000" dirty="0"/>
          </a:p>
          <a:p>
            <a:pPr lvl="1">
              <a:lnSpc>
                <a:spcPct val="110000"/>
              </a:lnSpc>
            </a:pPr>
            <a:r>
              <a:rPr lang="en-US" sz="2000" b="1" dirty="0"/>
              <a:t>Word Recognition: </a:t>
            </a:r>
            <a:r>
              <a:rPr lang="en-US" sz="2000" dirty="0"/>
              <a:t>What the words are </a:t>
            </a:r>
          </a:p>
          <a:p>
            <a:pPr lvl="2">
              <a:lnSpc>
                <a:spcPct val="110000"/>
              </a:lnSpc>
            </a:pPr>
            <a:r>
              <a:rPr lang="en-US" sz="2000" i="1" dirty="0"/>
              <a:t>Phonological Awareness</a:t>
            </a:r>
          </a:p>
          <a:p>
            <a:pPr lvl="3">
              <a:lnSpc>
                <a:spcPct val="110000"/>
              </a:lnSpc>
            </a:pPr>
            <a:r>
              <a:rPr lang="en-US" sz="2000" i="1" dirty="0"/>
              <a:t>understanding that spoken words are made up of sounds</a:t>
            </a:r>
          </a:p>
          <a:p>
            <a:pPr lvl="2">
              <a:lnSpc>
                <a:spcPct val="110000"/>
              </a:lnSpc>
            </a:pPr>
            <a:r>
              <a:rPr lang="en-US" sz="2000" i="1" dirty="0"/>
              <a:t>Decoding</a:t>
            </a:r>
          </a:p>
          <a:p>
            <a:pPr lvl="3">
              <a:lnSpc>
                <a:spcPct val="110000"/>
              </a:lnSpc>
            </a:pPr>
            <a:r>
              <a:rPr lang="en-US" sz="2000" i="1" dirty="0"/>
              <a:t>using the sounds of letters to read words – progresses to blends, digraphs, silent letters, and vowel teams – “sounding out words”</a:t>
            </a:r>
          </a:p>
          <a:p>
            <a:pPr lvl="2">
              <a:lnSpc>
                <a:spcPct val="110000"/>
              </a:lnSpc>
            </a:pPr>
            <a:r>
              <a:rPr lang="en-US" sz="2000" i="1" dirty="0"/>
              <a:t>Sight Recognition</a:t>
            </a:r>
          </a:p>
          <a:p>
            <a:pPr lvl="3">
              <a:lnSpc>
                <a:spcPct val="110000"/>
              </a:lnSpc>
            </a:pPr>
            <a:r>
              <a:rPr lang="en-US" sz="2000" i="1" dirty="0"/>
              <a:t>The brain recognizes and stores words as a whole —“sight words” or words they recognize automatically without having to decode them.</a:t>
            </a:r>
          </a:p>
          <a:p>
            <a:pPr lvl="3">
              <a:lnSpc>
                <a:spcPct val="110000"/>
              </a:lnSpc>
            </a:pPr>
            <a:endParaRPr lang="en-US" sz="2000" i="1" dirty="0"/>
          </a:p>
          <a:p>
            <a:pPr marL="914400" lvl="2" indent="0">
              <a:lnSpc>
                <a:spcPct val="110000"/>
              </a:lnSpc>
              <a:buNone/>
            </a:pPr>
            <a:r>
              <a:rPr lang="en-US" sz="2000" i="1" dirty="0"/>
              <a:t>Above is based on Scarborough’s Reading Rope</a:t>
            </a:r>
            <a:endParaRPr lang="en-US" sz="2000" dirty="0"/>
          </a:p>
        </p:txBody>
      </p:sp>
    </p:spTree>
    <p:extLst>
      <p:ext uri="{BB962C8B-B14F-4D97-AF65-F5344CB8AC3E}">
        <p14:creationId xmlns:p14="http://schemas.microsoft.com/office/powerpoint/2010/main" val="2564979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13BA6-5F9F-607D-C27E-709BA051A703}"/>
              </a:ext>
            </a:extLst>
          </p:cNvPr>
          <p:cNvSpPr>
            <a:spLocks noGrp="1"/>
          </p:cNvSpPr>
          <p:nvPr>
            <p:ph type="title"/>
          </p:nvPr>
        </p:nvSpPr>
        <p:spPr>
          <a:xfrm>
            <a:off x="426923" y="0"/>
            <a:ext cx="6923813" cy="1477328"/>
          </a:xfrm>
        </p:spPr>
        <p:txBody>
          <a:bodyPr>
            <a:normAutofit/>
          </a:bodyPr>
          <a:lstStyle/>
          <a:p>
            <a:r>
              <a:rPr lang="en-US" dirty="0"/>
              <a:t>What makes a skilled reader?</a:t>
            </a:r>
          </a:p>
        </p:txBody>
      </p:sp>
      <p:sp>
        <p:nvSpPr>
          <p:cNvPr id="3" name="Content Placeholder 2">
            <a:extLst>
              <a:ext uri="{FF2B5EF4-FFF2-40B4-BE49-F238E27FC236}">
                <a16:creationId xmlns:a16="http://schemas.microsoft.com/office/drawing/2014/main" id="{1B973912-8589-031D-75EF-AF4FD1154A99}"/>
              </a:ext>
            </a:extLst>
          </p:cNvPr>
          <p:cNvSpPr>
            <a:spLocks noGrp="1"/>
          </p:cNvSpPr>
          <p:nvPr>
            <p:ph idx="1"/>
          </p:nvPr>
        </p:nvSpPr>
        <p:spPr>
          <a:xfrm>
            <a:off x="1676400" y="832338"/>
            <a:ext cx="10334862" cy="6142893"/>
          </a:xfrm>
        </p:spPr>
        <p:txBody>
          <a:bodyPr>
            <a:normAutofit fontScale="55000" lnSpcReduction="20000"/>
          </a:bodyPr>
          <a:lstStyle/>
          <a:p>
            <a:pPr>
              <a:lnSpc>
                <a:spcPct val="110000"/>
              </a:lnSpc>
            </a:pPr>
            <a:r>
              <a:rPr lang="en-US" sz="2900" b="1" dirty="0"/>
              <a:t>Skilled readers need to be able to master :</a:t>
            </a:r>
            <a:br>
              <a:rPr lang="en-US" sz="2900" dirty="0"/>
            </a:br>
            <a:endParaRPr lang="en-US" sz="2900" dirty="0"/>
          </a:p>
          <a:p>
            <a:pPr lvl="1">
              <a:lnSpc>
                <a:spcPct val="110000"/>
              </a:lnSpc>
            </a:pPr>
            <a:r>
              <a:rPr lang="en-US" sz="2900" b="1" dirty="0"/>
              <a:t>Language Comprehension: </a:t>
            </a:r>
            <a:r>
              <a:rPr lang="en-US" sz="2900" dirty="0"/>
              <a:t>What the words mean</a:t>
            </a:r>
          </a:p>
          <a:p>
            <a:pPr lvl="2">
              <a:lnSpc>
                <a:spcPct val="110000"/>
              </a:lnSpc>
            </a:pPr>
            <a:r>
              <a:rPr lang="en-US" sz="2900" i="1" dirty="0"/>
              <a:t>Background Knowledge</a:t>
            </a:r>
          </a:p>
          <a:p>
            <a:pPr lvl="3">
              <a:lnSpc>
                <a:spcPct val="110000"/>
              </a:lnSpc>
            </a:pPr>
            <a:r>
              <a:rPr lang="en-US" sz="2900" i="1" dirty="0"/>
              <a:t>Everything a reader knows impacts their understanding of what they are reading</a:t>
            </a:r>
          </a:p>
          <a:p>
            <a:pPr lvl="2">
              <a:lnSpc>
                <a:spcPct val="110000"/>
              </a:lnSpc>
            </a:pPr>
            <a:r>
              <a:rPr lang="en-US" sz="2900" i="1" dirty="0"/>
              <a:t>Vocabulary</a:t>
            </a:r>
          </a:p>
          <a:p>
            <a:pPr lvl="3">
              <a:lnSpc>
                <a:spcPct val="110000"/>
              </a:lnSpc>
            </a:pPr>
            <a:r>
              <a:rPr lang="en-US" sz="2900" i="1" dirty="0"/>
              <a:t>Students become fatigued and discouraged if they keep having to stop to determine the meaning of a word.  </a:t>
            </a:r>
          </a:p>
          <a:p>
            <a:pPr lvl="2">
              <a:lnSpc>
                <a:spcPct val="110000"/>
              </a:lnSpc>
            </a:pPr>
            <a:r>
              <a:rPr lang="en-US" sz="2900" i="1" dirty="0"/>
              <a:t>Language Structure</a:t>
            </a:r>
          </a:p>
          <a:p>
            <a:pPr lvl="3">
              <a:lnSpc>
                <a:spcPct val="110000"/>
              </a:lnSpc>
            </a:pPr>
            <a:r>
              <a:rPr lang="en-US" sz="2900" i="1" dirty="0"/>
              <a:t>The English language has many rules regarding syntax (order of words) and semantics(meaning of text). </a:t>
            </a:r>
          </a:p>
          <a:p>
            <a:pPr lvl="2">
              <a:lnSpc>
                <a:spcPct val="110000"/>
              </a:lnSpc>
            </a:pPr>
            <a:r>
              <a:rPr lang="en-US" sz="2900" i="1" dirty="0"/>
              <a:t>Verbal Reasoning</a:t>
            </a:r>
          </a:p>
          <a:p>
            <a:pPr lvl="3">
              <a:lnSpc>
                <a:spcPct val="110000"/>
              </a:lnSpc>
            </a:pPr>
            <a:r>
              <a:rPr lang="en-US" sz="2900" i="1" dirty="0"/>
              <a:t>Understanding the many ways that words can be used literally and figuratively – metaphors, analogies, idioms, and figurative language</a:t>
            </a:r>
          </a:p>
          <a:p>
            <a:pPr lvl="2">
              <a:lnSpc>
                <a:spcPct val="110000"/>
              </a:lnSpc>
            </a:pPr>
            <a:r>
              <a:rPr lang="en-US" sz="2900" i="1" dirty="0"/>
              <a:t>Literacy Knowledge</a:t>
            </a:r>
          </a:p>
          <a:p>
            <a:pPr lvl="3">
              <a:lnSpc>
                <a:spcPct val="110000"/>
              </a:lnSpc>
            </a:pPr>
            <a:r>
              <a:rPr lang="en-US" sz="2900" i="1" dirty="0"/>
              <a:t>This includes print alignment, as well as exposure to literary genres and styles – fiction, nonfiction, poetry, etc.</a:t>
            </a:r>
          </a:p>
          <a:p>
            <a:pPr lvl="2">
              <a:lnSpc>
                <a:spcPct val="110000"/>
              </a:lnSpc>
            </a:pPr>
            <a:endParaRPr lang="en-US" sz="2900" i="1" dirty="0"/>
          </a:p>
          <a:p>
            <a:pPr marL="914400" lvl="2" indent="0">
              <a:lnSpc>
                <a:spcPct val="110000"/>
              </a:lnSpc>
              <a:buNone/>
            </a:pPr>
            <a:r>
              <a:rPr lang="en-US" sz="2900" i="1" dirty="0"/>
              <a:t>Above is based on Scarborough’s Reading Rope</a:t>
            </a:r>
          </a:p>
          <a:p>
            <a:pPr lvl="1">
              <a:lnSpc>
                <a:spcPct val="110000"/>
              </a:lnSpc>
            </a:pPr>
            <a:endParaRPr lang="en-US" sz="1200" dirty="0"/>
          </a:p>
        </p:txBody>
      </p:sp>
    </p:spTree>
    <p:extLst>
      <p:ext uri="{BB962C8B-B14F-4D97-AF65-F5344CB8AC3E}">
        <p14:creationId xmlns:p14="http://schemas.microsoft.com/office/powerpoint/2010/main" val="4216681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diagram of a reading process&#10;&#10;Description automatically generated with medium confidence">
            <a:extLst>
              <a:ext uri="{FF2B5EF4-FFF2-40B4-BE49-F238E27FC236}">
                <a16:creationId xmlns:a16="http://schemas.microsoft.com/office/drawing/2014/main" id="{547E99D1-150D-FDE7-E320-272C5A71A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865" y="457200"/>
            <a:ext cx="8904269" cy="5943600"/>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08151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523C8-8374-AB14-9065-8A0B39604074}"/>
              </a:ext>
            </a:extLst>
          </p:cNvPr>
          <p:cNvSpPr>
            <a:spLocks noGrp="1"/>
          </p:cNvSpPr>
          <p:nvPr>
            <p:ph type="title"/>
          </p:nvPr>
        </p:nvSpPr>
        <p:spPr>
          <a:xfrm>
            <a:off x="719999" y="1922584"/>
            <a:ext cx="3580917" cy="4206753"/>
          </a:xfrm>
        </p:spPr>
        <p:txBody>
          <a:bodyPr>
            <a:normAutofit/>
          </a:bodyPr>
          <a:lstStyle/>
          <a:p>
            <a:pPr algn="ctr"/>
            <a:r>
              <a:rPr lang="en-US" sz="4200" dirty="0"/>
              <a:t>Connections for the Family:</a:t>
            </a:r>
          </a:p>
        </p:txBody>
      </p:sp>
      <p:graphicFrame>
        <p:nvGraphicFramePr>
          <p:cNvPr id="40" name="Content Placeholder 2">
            <a:extLst>
              <a:ext uri="{FF2B5EF4-FFF2-40B4-BE49-F238E27FC236}">
                <a16:creationId xmlns:a16="http://schemas.microsoft.com/office/drawing/2014/main" id="{38B030D5-CABD-38A6-2E84-49CAE95F596B}"/>
              </a:ext>
            </a:extLst>
          </p:cNvPr>
          <p:cNvGraphicFramePr>
            <a:graphicFrameLocks noGrp="1"/>
          </p:cNvGraphicFramePr>
          <p:nvPr>
            <p:ph idx="1"/>
            <p:extLst>
              <p:ext uri="{D42A27DB-BD31-4B8C-83A1-F6EECF244321}">
                <p14:modId xmlns:p14="http://schemas.microsoft.com/office/powerpoint/2010/main" val="509619957"/>
              </p:ext>
            </p:extLst>
          </p:nvPr>
        </p:nvGraphicFramePr>
        <p:xfrm>
          <a:off x="3974123" y="0"/>
          <a:ext cx="8135816"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5324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13BA6-5F9F-607D-C27E-709BA051A703}"/>
              </a:ext>
            </a:extLst>
          </p:cNvPr>
          <p:cNvSpPr>
            <a:spLocks noGrp="1"/>
          </p:cNvSpPr>
          <p:nvPr>
            <p:ph type="title"/>
          </p:nvPr>
        </p:nvSpPr>
        <p:spPr>
          <a:xfrm>
            <a:off x="1183297" y="1521878"/>
            <a:ext cx="3095626" cy="3238964"/>
          </a:xfrm>
        </p:spPr>
        <p:txBody>
          <a:bodyPr>
            <a:normAutofit/>
          </a:bodyPr>
          <a:lstStyle/>
          <a:p>
            <a:r>
              <a:rPr lang="en-US" dirty="0"/>
              <a:t>What makes a skilled reader?</a:t>
            </a:r>
          </a:p>
        </p:txBody>
      </p:sp>
      <p:sp>
        <p:nvSpPr>
          <p:cNvPr id="3" name="Content Placeholder 2">
            <a:extLst>
              <a:ext uri="{FF2B5EF4-FFF2-40B4-BE49-F238E27FC236}">
                <a16:creationId xmlns:a16="http://schemas.microsoft.com/office/drawing/2014/main" id="{1B973912-8589-031D-75EF-AF4FD1154A99}"/>
              </a:ext>
            </a:extLst>
          </p:cNvPr>
          <p:cNvSpPr>
            <a:spLocks noGrp="1"/>
          </p:cNvSpPr>
          <p:nvPr>
            <p:ph idx="1"/>
          </p:nvPr>
        </p:nvSpPr>
        <p:spPr>
          <a:xfrm>
            <a:off x="4126525" y="1521878"/>
            <a:ext cx="7971692" cy="5603077"/>
          </a:xfrm>
        </p:spPr>
        <p:txBody>
          <a:bodyPr>
            <a:normAutofit/>
          </a:bodyPr>
          <a:lstStyle/>
          <a:p>
            <a:pPr>
              <a:lnSpc>
                <a:spcPct val="110000"/>
              </a:lnSpc>
            </a:pPr>
            <a:r>
              <a:rPr lang="en-US" sz="2000" b="1" dirty="0"/>
              <a:t>Skilled readers need to be able to master </a:t>
            </a:r>
            <a:r>
              <a:rPr lang="en-US" sz="2000" b="1" u="sng" dirty="0"/>
              <a:t>both</a:t>
            </a:r>
            <a:r>
              <a:rPr lang="en-US" sz="2000" b="1" dirty="0"/>
              <a:t>:</a:t>
            </a:r>
            <a:br>
              <a:rPr lang="en-US" sz="2000" dirty="0"/>
            </a:br>
            <a:endParaRPr lang="en-US" sz="2000" dirty="0"/>
          </a:p>
          <a:p>
            <a:pPr lvl="1">
              <a:lnSpc>
                <a:spcPct val="110000"/>
              </a:lnSpc>
            </a:pPr>
            <a:r>
              <a:rPr lang="en-US" sz="2000" b="1" dirty="0"/>
              <a:t>Word Recognition:</a:t>
            </a:r>
            <a:r>
              <a:rPr lang="en-US" sz="1700" b="1" dirty="0"/>
              <a:t> </a:t>
            </a:r>
            <a:r>
              <a:rPr lang="en-US" sz="1700" dirty="0"/>
              <a:t>What the words are </a:t>
            </a:r>
          </a:p>
          <a:p>
            <a:pPr lvl="2">
              <a:lnSpc>
                <a:spcPct val="110000"/>
              </a:lnSpc>
            </a:pPr>
            <a:r>
              <a:rPr lang="en-US" sz="1600" i="1" dirty="0"/>
              <a:t>Phonological Awareness</a:t>
            </a:r>
          </a:p>
          <a:p>
            <a:pPr lvl="2">
              <a:lnSpc>
                <a:spcPct val="110000"/>
              </a:lnSpc>
            </a:pPr>
            <a:r>
              <a:rPr lang="en-US" sz="1600" i="1" dirty="0"/>
              <a:t>Decoding</a:t>
            </a:r>
          </a:p>
          <a:p>
            <a:pPr lvl="2">
              <a:lnSpc>
                <a:spcPct val="110000"/>
              </a:lnSpc>
            </a:pPr>
            <a:r>
              <a:rPr lang="en-US" sz="1600" i="1" dirty="0"/>
              <a:t>Sight Recognition</a:t>
            </a:r>
          </a:p>
          <a:p>
            <a:pPr lvl="1">
              <a:lnSpc>
                <a:spcPct val="110000"/>
              </a:lnSpc>
            </a:pPr>
            <a:r>
              <a:rPr lang="en-US" sz="2000" b="1" dirty="0"/>
              <a:t>Language Comprehension: </a:t>
            </a:r>
            <a:r>
              <a:rPr lang="en-US" sz="1700" dirty="0"/>
              <a:t>What the words mean</a:t>
            </a:r>
          </a:p>
          <a:p>
            <a:pPr lvl="2">
              <a:lnSpc>
                <a:spcPct val="110000"/>
              </a:lnSpc>
            </a:pPr>
            <a:r>
              <a:rPr lang="en-US" sz="1600" i="1" dirty="0"/>
              <a:t>Background Knowledge</a:t>
            </a:r>
          </a:p>
          <a:p>
            <a:pPr lvl="2">
              <a:lnSpc>
                <a:spcPct val="110000"/>
              </a:lnSpc>
            </a:pPr>
            <a:r>
              <a:rPr lang="en-US" sz="1600" i="1" dirty="0"/>
              <a:t>Vocabulary</a:t>
            </a:r>
          </a:p>
          <a:p>
            <a:pPr lvl="2">
              <a:lnSpc>
                <a:spcPct val="110000"/>
              </a:lnSpc>
            </a:pPr>
            <a:r>
              <a:rPr lang="en-US" sz="1600" i="1" dirty="0"/>
              <a:t>Language Structure</a:t>
            </a:r>
          </a:p>
          <a:p>
            <a:pPr lvl="2">
              <a:lnSpc>
                <a:spcPct val="110000"/>
              </a:lnSpc>
            </a:pPr>
            <a:r>
              <a:rPr lang="en-US" sz="1600" i="1" dirty="0"/>
              <a:t>Verbal Reasoning</a:t>
            </a:r>
          </a:p>
          <a:p>
            <a:pPr lvl="2">
              <a:lnSpc>
                <a:spcPct val="110000"/>
              </a:lnSpc>
            </a:pPr>
            <a:r>
              <a:rPr lang="en-US" sz="1600" i="1" dirty="0"/>
              <a:t>Literacy Knowledge</a:t>
            </a:r>
            <a:br>
              <a:rPr lang="en-US" sz="1600" i="1" dirty="0"/>
            </a:br>
            <a:br>
              <a:rPr lang="en-US" sz="1600" i="1" dirty="0"/>
            </a:br>
            <a:r>
              <a:rPr lang="en-US" sz="1600" i="1" dirty="0"/>
              <a:t>*The above is based on Scarborough’s Reading Rope</a:t>
            </a:r>
          </a:p>
          <a:p>
            <a:pPr lvl="1">
              <a:lnSpc>
                <a:spcPct val="110000"/>
              </a:lnSpc>
            </a:pPr>
            <a:endParaRPr lang="en-US" sz="1700" dirty="0"/>
          </a:p>
        </p:txBody>
      </p:sp>
      <p:sp>
        <p:nvSpPr>
          <p:cNvPr id="4" name="TextBox 3">
            <a:extLst>
              <a:ext uri="{FF2B5EF4-FFF2-40B4-BE49-F238E27FC236}">
                <a16:creationId xmlns:a16="http://schemas.microsoft.com/office/drawing/2014/main" id="{8EA22AAD-F7F9-290D-314D-23720672BC71}"/>
              </a:ext>
            </a:extLst>
          </p:cNvPr>
          <p:cNvSpPr txBox="1"/>
          <p:nvPr/>
        </p:nvSpPr>
        <p:spPr>
          <a:xfrm>
            <a:off x="1570892" y="724258"/>
            <a:ext cx="10386647" cy="461665"/>
          </a:xfrm>
          <a:prstGeom prst="rect">
            <a:avLst/>
          </a:prstGeom>
          <a:solidFill>
            <a:schemeClr val="accent1"/>
          </a:solidFill>
        </p:spPr>
        <p:txBody>
          <a:bodyPr wrap="square" rtlCol="0">
            <a:spAutoFit/>
          </a:bodyPr>
          <a:lstStyle/>
          <a:p>
            <a:r>
              <a:rPr lang="en-US" sz="2400" b="1" dirty="0">
                <a:effectLst>
                  <a:outerShdw blurRad="50800" dist="50800" dir="5400000" algn="ctr" rotWithShape="0">
                    <a:schemeClr val="bg2"/>
                  </a:outerShdw>
                </a:effectLst>
              </a:rPr>
              <a:t>Summary: In which of these areas can parents make an impact?</a:t>
            </a:r>
          </a:p>
        </p:txBody>
      </p:sp>
    </p:spTree>
    <p:extLst>
      <p:ext uri="{BB962C8B-B14F-4D97-AF65-F5344CB8AC3E}">
        <p14:creationId xmlns:p14="http://schemas.microsoft.com/office/powerpoint/2010/main" val="752371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0E034-16E0-5D4F-F84D-52DA5F7E64AD}"/>
              </a:ext>
            </a:extLst>
          </p:cNvPr>
          <p:cNvSpPr>
            <a:spLocks noGrp="1"/>
          </p:cNvSpPr>
          <p:nvPr>
            <p:ph type="title"/>
          </p:nvPr>
        </p:nvSpPr>
        <p:spPr>
          <a:xfrm>
            <a:off x="1861405" y="0"/>
            <a:ext cx="8911687" cy="1280890"/>
          </a:xfrm>
        </p:spPr>
        <p:txBody>
          <a:bodyPr/>
          <a:lstStyle/>
          <a:p>
            <a:r>
              <a:rPr lang="en-US" u="sng" dirty="0"/>
              <a:t>Literacy Resources:</a:t>
            </a:r>
          </a:p>
        </p:txBody>
      </p:sp>
      <p:sp>
        <p:nvSpPr>
          <p:cNvPr id="3" name="Content Placeholder 2">
            <a:extLst>
              <a:ext uri="{FF2B5EF4-FFF2-40B4-BE49-F238E27FC236}">
                <a16:creationId xmlns:a16="http://schemas.microsoft.com/office/drawing/2014/main" id="{5DF88772-96F4-36EE-3930-6AB79A4D7EA0}"/>
              </a:ext>
            </a:extLst>
          </p:cNvPr>
          <p:cNvSpPr>
            <a:spLocks noGrp="1"/>
          </p:cNvSpPr>
          <p:nvPr>
            <p:ph idx="1"/>
          </p:nvPr>
        </p:nvSpPr>
        <p:spPr>
          <a:xfrm>
            <a:off x="1418909" y="757281"/>
            <a:ext cx="10773092" cy="5656582"/>
          </a:xfrm>
        </p:spPr>
        <p:txBody>
          <a:bodyPr>
            <a:noAutofit/>
          </a:bodyPr>
          <a:lstStyle/>
          <a:p>
            <a:r>
              <a:rPr lang="en-US" sz="2300" dirty="0">
                <a:solidFill>
                  <a:schemeClr val="tx1"/>
                </a:solidFill>
                <a:hlinkClick r:id="rId3">
                  <a:extLst>
                    <a:ext uri="{A12FA001-AC4F-418D-AE19-62706E023703}">
                      <ahyp:hlinkClr xmlns:ahyp="http://schemas.microsoft.com/office/drawing/2018/hyperlinkcolor" val="tx"/>
                    </a:ext>
                  </a:extLst>
                </a:hlinkClick>
              </a:rPr>
              <a:t>Literacy Resources for Parent Mentors to Consider:</a:t>
            </a:r>
          </a:p>
          <a:p>
            <a:pPr lvl="1"/>
            <a:r>
              <a:rPr lang="en-US" sz="2300" dirty="0">
                <a:solidFill>
                  <a:schemeClr val="tx1"/>
                </a:solidFill>
                <a:hlinkClick r:id="rId3">
                  <a:extLst>
                    <a:ext uri="{A12FA001-AC4F-418D-AE19-62706E023703}">
                      <ahyp:hlinkClr xmlns:ahyp="http://schemas.microsoft.com/office/drawing/2018/hyperlinkcolor" val="tx"/>
                    </a:ext>
                  </a:extLst>
                </a:hlinkClick>
              </a:rPr>
              <a:t>https://parentmentors.org/learning-curve/gapmp-toolkit/literacy/</a:t>
            </a:r>
            <a:r>
              <a:rPr lang="en-US" sz="2300" dirty="0">
                <a:solidFill>
                  <a:schemeClr val="tx1"/>
                </a:solidFill>
              </a:rPr>
              <a:t> </a:t>
            </a:r>
          </a:p>
          <a:p>
            <a:r>
              <a:rPr lang="en-US" sz="2300" u="sng" dirty="0">
                <a:solidFill>
                  <a:schemeClr val="tx1"/>
                </a:solidFill>
                <a:hlinkClick r:id="rId4">
                  <a:extLst>
                    <a:ext uri="{A12FA001-AC4F-418D-AE19-62706E023703}">
                      <ahyp:hlinkClr xmlns:ahyp="http://schemas.microsoft.com/office/drawing/2018/hyperlinkcolor" val="tx"/>
                    </a:ext>
                  </a:extLst>
                </a:hlinkClick>
              </a:rPr>
              <a:t>GPB Reading Rope: </a:t>
            </a:r>
          </a:p>
          <a:p>
            <a:pPr lvl="1"/>
            <a:r>
              <a:rPr lang="en-US" sz="2300" dirty="0">
                <a:solidFill>
                  <a:schemeClr val="tx1"/>
                </a:solidFill>
                <a:hlinkClick r:id="rId4">
                  <a:extLst>
                    <a:ext uri="{A12FA001-AC4F-418D-AE19-62706E023703}">
                      <ahyp:hlinkClr xmlns:ahyp="http://schemas.microsoft.com/office/drawing/2018/hyperlinkcolor" val="tx"/>
                    </a:ext>
                  </a:extLst>
                </a:hlinkClick>
              </a:rPr>
              <a:t>https://www.gpb.org/education/learn/</a:t>
            </a:r>
            <a:r>
              <a:rPr lang="en-US" sz="2300" u="sng" dirty="0">
                <a:solidFill>
                  <a:schemeClr val="tx1"/>
                </a:solidFill>
                <a:hlinkClick r:id="rId4">
                  <a:extLst>
                    <a:ext uri="{A12FA001-AC4F-418D-AE19-62706E023703}">
                      <ahyp:hlinkClr xmlns:ahyp="http://schemas.microsoft.com/office/drawing/2018/hyperlinkcolor" val="tx"/>
                    </a:ext>
                  </a:extLst>
                </a:hlinkClick>
              </a:rPr>
              <a:t>lets-learn-ga/instructional-support/literacy-shorts/reading-rope</a:t>
            </a:r>
            <a:r>
              <a:rPr lang="en-US" sz="2300" u="sng" dirty="0">
                <a:solidFill>
                  <a:schemeClr val="tx1"/>
                </a:solidFill>
              </a:rPr>
              <a:t>  </a:t>
            </a:r>
          </a:p>
          <a:p>
            <a:r>
              <a:rPr lang="en-US" sz="2300" u="sng" dirty="0">
                <a:solidFill>
                  <a:schemeClr val="tx1"/>
                </a:solidFill>
              </a:rPr>
              <a:t>Reading Rockets: Ten Things You Can Do To Raise a Reader</a:t>
            </a:r>
          </a:p>
          <a:p>
            <a:pPr lvl="1"/>
            <a:r>
              <a:rPr lang="en-US" sz="2300" u="sng" dirty="0">
                <a:solidFill>
                  <a:schemeClr val="tx1"/>
                </a:solidFill>
                <a:hlinkClick r:id="rId5">
                  <a:extLst>
                    <a:ext uri="{A12FA001-AC4F-418D-AE19-62706E023703}">
                      <ahyp:hlinkClr xmlns:ahyp="http://schemas.microsoft.com/office/drawing/2018/hyperlinkcolor" val="tx"/>
                    </a:ext>
                  </a:extLst>
                </a:hlinkClick>
              </a:rPr>
              <a:t>https://www.readingrockets.org/topics/about-reading/articles/10-things-you-can-do-raise-reader#:~:text=10%20Things%20You%20Can%20Do%20to%20Raise%20a%20Reader.%20Read</a:t>
            </a:r>
            <a:endParaRPr lang="en-US" sz="2300" u="sng" dirty="0">
              <a:solidFill>
                <a:schemeClr val="tx1"/>
              </a:solidFill>
            </a:endParaRPr>
          </a:p>
          <a:p>
            <a:r>
              <a:rPr lang="en-US" sz="2300" u="sng" dirty="0">
                <a:solidFill>
                  <a:schemeClr val="tx1"/>
                </a:solidFill>
              </a:rPr>
              <a:t>Put Reading First Helping Your Child to Read</a:t>
            </a:r>
          </a:p>
          <a:p>
            <a:pPr lvl="1"/>
            <a:r>
              <a:rPr lang="en-US" sz="2300" u="sng" dirty="0">
                <a:solidFill>
                  <a:schemeClr val="tx1"/>
                </a:solidFill>
                <a:hlinkClick r:id="rId6">
                  <a:extLst>
                    <a:ext uri="{A12FA001-AC4F-418D-AE19-62706E023703}">
                      <ahyp:hlinkClr xmlns:ahyp="http://schemas.microsoft.com/office/drawing/2018/hyperlinkcolor" val="tx"/>
                    </a:ext>
                  </a:extLst>
                </a:hlinkClick>
              </a:rPr>
              <a:t>https://www.nichd.nih.gov/sites/default/files/publications/pubs/Documents/PRFbrochure.pdf#:~:text=F%20o%20rt%20u%20n%20a%20t%20e%20ly,%20research</a:t>
            </a:r>
            <a:r>
              <a:rPr lang="en-US" sz="2300" u="sng" dirty="0">
                <a:solidFill>
                  <a:schemeClr val="tx1"/>
                </a:solidFill>
              </a:rPr>
              <a:t> </a:t>
            </a:r>
          </a:p>
        </p:txBody>
      </p:sp>
    </p:spTree>
    <p:extLst>
      <p:ext uri="{BB962C8B-B14F-4D97-AF65-F5344CB8AC3E}">
        <p14:creationId xmlns:p14="http://schemas.microsoft.com/office/powerpoint/2010/main" val="958348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0E034-16E0-5D4F-F84D-52DA5F7E64AD}"/>
              </a:ext>
            </a:extLst>
          </p:cNvPr>
          <p:cNvSpPr>
            <a:spLocks noGrp="1"/>
          </p:cNvSpPr>
          <p:nvPr>
            <p:ph type="title"/>
          </p:nvPr>
        </p:nvSpPr>
        <p:spPr>
          <a:xfrm>
            <a:off x="1861405" y="0"/>
            <a:ext cx="8911687" cy="1280890"/>
          </a:xfrm>
        </p:spPr>
        <p:txBody>
          <a:bodyPr/>
          <a:lstStyle/>
          <a:p>
            <a:r>
              <a:rPr lang="en-US" u="sng" dirty="0"/>
              <a:t>Literacy Resources:</a:t>
            </a:r>
          </a:p>
        </p:txBody>
      </p:sp>
      <p:sp>
        <p:nvSpPr>
          <p:cNvPr id="3" name="Content Placeholder 2">
            <a:extLst>
              <a:ext uri="{FF2B5EF4-FFF2-40B4-BE49-F238E27FC236}">
                <a16:creationId xmlns:a16="http://schemas.microsoft.com/office/drawing/2014/main" id="{5DF88772-96F4-36EE-3930-6AB79A4D7EA0}"/>
              </a:ext>
            </a:extLst>
          </p:cNvPr>
          <p:cNvSpPr>
            <a:spLocks noGrp="1"/>
          </p:cNvSpPr>
          <p:nvPr>
            <p:ph idx="1"/>
          </p:nvPr>
        </p:nvSpPr>
        <p:spPr>
          <a:xfrm>
            <a:off x="1541417" y="1201418"/>
            <a:ext cx="10650583" cy="5656582"/>
          </a:xfrm>
        </p:spPr>
        <p:txBody>
          <a:bodyPr>
            <a:noAutofit/>
          </a:bodyPr>
          <a:lstStyle/>
          <a:p>
            <a:r>
              <a:rPr lang="en-US" sz="2400" dirty="0">
                <a:solidFill>
                  <a:schemeClr val="tx1"/>
                </a:solidFill>
                <a:hlinkClick r:id="rId3">
                  <a:extLst>
                    <a:ext uri="{A12FA001-AC4F-418D-AE19-62706E023703}">
                      <ahyp:hlinkClr xmlns:ahyp="http://schemas.microsoft.com/office/drawing/2018/hyperlinkcolor" val="tx"/>
                    </a:ext>
                  </a:extLst>
                </a:hlinkClick>
              </a:rPr>
              <a:t>GaDOE Reading Resources:</a:t>
            </a:r>
          </a:p>
          <a:p>
            <a:pPr lvl="1"/>
            <a:r>
              <a:rPr lang="en-US" sz="2400" dirty="0">
                <a:solidFill>
                  <a:schemeClr val="tx1"/>
                </a:solidFill>
                <a:hlinkClick r:id="rId3">
                  <a:extLst>
                    <a:ext uri="{A12FA001-AC4F-418D-AE19-62706E023703}">
                      <ahyp:hlinkClr xmlns:ahyp="http://schemas.microsoft.com/office/drawing/2018/hyperlinkcolor" val="tx"/>
                    </a:ext>
                  </a:extLst>
                </a:hlinkClick>
              </a:rPr>
              <a:t>https://www.gadoe.org/School-Improvement/Documents/Learning%20Loss%20Support/Reading%20Resource%20Hub.pdf#:~:text=Reading%20Rockets%20provides%20a%20tool%20for%20identifying%20the%20target</a:t>
            </a:r>
          </a:p>
          <a:p>
            <a:pPr lvl="1"/>
            <a:r>
              <a:rPr lang="en-US" sz="2400" dirty="0">
                <a:solidFill>
                  <a:schemeClr val="tx1"/>
                </a:solidFill>
                <a:hlinkClick r:id="rId3">
                  <a:extLst>
                    <a:ext uri="{A12FA001-AC4F-418D-AE19-62706E023703}">
                      <ahyp:hlinkClr xmlns:ahyp="http://schemas.microsoft.com/office/drawing/2018/hyperlinkcolor" val="tx"/>
                    </a:ext>
                  </a:extLst>
                </a:hlinkClick>
              </a:rPr>
              <a:t>Free Kids Books:</a:t>
            </a:r>
          </a:p>
          <a:p>
            <a:pPr lvl="2"/>
            <a:r>
              <a:rPr lang="en-US" sz="2400" dirty="0">
                <a:solidFill>
                  <a:schemeClr val="tx1"/>
                </a:solidFill>
                <a:hlinkClick r:id="rId3">
                  <a:extLst>
                    <a:ext uri="{A12FA001-AC4F-418D-AE19-62706E023703}">
                      <ahyp:hlinkClr xmlns:ahyp="http://schemas.microsoft.com/office/drawing/2018/hyperlinkcolor" val="tx"/>
                    </a:ext>
                  </a:extLst>
                </a:hlinkClick>
              </a:rPr>
              <a:t>https://freekidsbooks.org/ </a:t>
            </a:r>
          </a:p>
          <a:p>
            <a:pPr lvl="1"/>
            <a:r>
              <a:rPr lang="en-US" sz="2400" dirty="0">
                <a:solidFill>
                  <a:schemeClr val="tx1"/>
                </a:solidFill>
                <a:hlinkClick r:id="rId3">
                  <a:extLst>
                    <a:ext uri="{A12FA001-AC4F-418D-AE19-62706E023703}">
                      <ahyp:hlinkClr xmlns:ahyp="http://schemas.microsoft.com/office/drawing/2018/hyperlinkcolor" val="tx"/>
                    </a:ext>
                  </a:extLst>
                </a:hlinkClick>
              </a:rPr>
              <a:t>Supporting Young English Learners at Home</a:t>
            </a:r>
          </a:p>
          <a:p>
            <a:pPr lvl="2"/>
            <a:r>
              <a:rPr lang="en-US" sz="2400" dirty="0">
                <a:solidFill>
                  <a:schemeClr val="tx1"/>
                </a:solidFill>
                <a:hlinkClick r:id="rId3">
                  <a:extLst>
                    <a:ext uri="{A12FA001-AC4F-418D-AE19-62706E023703}">
                      <ahyp:hlinkClr xmlns:ahyp="http://schemas.microsoft.com/office/drawing/2018/hyperlinkcolor" val="tx"/>
                    </a:ext>
                  </a:extLst>
                </a:hlinkClick>
              </a:rPr>
              <a:t>https://ies.ed.gov/ncee/rel/Products/Region/west/Resource/100653 </a:t>
            </a:r>
          </a:p>
          <a:p>
            <a:r>
              <a:rPr lang="en-US" sz="2400" dirty="0">
                <a:solidFill>
                  <a:schemeClr val="tx1"/>
                </a:solidFill>
              </a:rPr>
              <a:t>Let’s add to this…  </a:t>
            </a:r>
          </a:p>
        </p:txBody>
      </p:sp>
    </p:spTree>
    <p:extLst>
      <p:ext uri="{BB962C8B-B14F-4D97-AF65-F5344CB8AC3E}">
        <p14:creationId xmlns:p14="http://schemas.microsoft.com/office/powerpoint/2010/main" val="313227540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2163</TotalTime>
  <Words>1691</Words>
  <Application>Microsoft Office PowerPoint</Application>
  <PresentationFormat>Widescreen</PresentationFormat>
  <Paragraphs>136</Paragraphs>
  <Slides>13</Slides>
  <Notes>10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Arial</vt:lpstr>
      <vt:lpstr>Century Gothic</vt:lpstr>
      <vt:lpstr>Wingdings 3</vt:lpstr>
      <vt:lpstr>Wisp</vt:lpstr>
      <vt:lpstr>Literacy </vt:lpstr>
      <vt:lpstr>What makes a skilled reader?</vt:lpstr>
      <vt:lpstr>What makes a skilled reader?</vt:lpstr>
      <vt:lpstr>What makes a skilled reader?</vt:lpstr>
      <vt:lpstr>PowerPoint Presentation</vt:lpstr>
      <vt:lpstr>Connections for the Family:</vt:lpstr>
      <vt:lpstr>What makes a skilled reader?</vt:lpstr>
      <vt:lpstr>Literacy Resources:</vt:lpstr>
      <vt:lpstr>Literacy Resources:</vt:lpstr>
      <vt:lpstr>Next Steps:</vt:lpstr>
      <vt:lpstr>Literacy Data :</vt:lpstr>
      <vt:lpstr>PowerPoint Presentation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 Chester</dc:creator>
  <cp:lastModifiedBy>Chester, Kim</cp:lastModifiedBy>
  <cp:revision>2</cp:revision>
  <cp:lastPrinted>2024-09-10T16:34:26Z</cp:lastPrinted>
  <dcterms:created xsi:type="dcterms:W3CDTF">2024-09-09T18:50:53Z</dcterms:created>
  <dcterms:modified xsi:type="dcterms:W3CDTF">2024-09-12T15:25:10Z</dcterms:modified>
</cp:coreProperties>
</file>