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80_95C150DF.xml" ContentType="application/vnd.ms-powerpoint.comments+xml"/>
  <Override PartName="/ppt/notesSlides/notesSlide7.xml" ContentType="application/vnd.openxmlformats-officedocument.presentationml.notesSlide+xml"/>
  <Override PartName="/ppt/comments/modernComment_281_45570254.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3"/>
  </p:notesMasterIdLst>
  <p:sldIdLst>
    <p:sldId id="651" r:id="rId5"/>
    <p:sldId id="634" r:id="rId6"/>
    <p:sldId id="635" r:id="rId7"/>
    <p:sldId id="636" r:id="rId8"/>
    <p:sldId id="637" r:id="rId9"/>
    <p:sldId id="638" r:id="rId10"/>
    <p:sldId id="640" r:id="rId11"/>
    <p:sldId id="641" r:id="rId12"/>
    <p:sldId id="652" r:id="rId13"/>
    <p:sldId id="643" r:id="rId14"/>
    <p:sldId id="644" r:id="rId15"/>
    <p:sldId id="645" r:id="rId16"/>
    <p:sldId id="646" r:id="rId17"/>
    <p:sldId id="647" r:id="rId18"/>
    <p:sldId id="649" r:id="rId19"/>
    <p:sldId id="615" r:id="rId20"/>
    <p:sldId id="648" r:id="rId21"/>
    <p:sldId id="654" r:id="rId22"/>
    <p:sldId id="653" r:id="rId23"/>
    <p:sldId id="256" r:id="rId24"/>
    <p:sldId id="579" r:id="rId25"/>
    <p:sldId id="590" r:id="rId26"/>
    <p:sldId id="591" r:id="rId27"/>
    <p:sldId id="584" r:id="rId28"/>
    <p:sldId id="655" r:id="rId29"/>
    <p:sldId id="266" r:id="rId30"/>
    <p:sldId id="274" r:id="rId31"/>
    <p:sldId id="260" r:id="rId32"/>
    <p:sldId id="257" r:id="rId33"/>
    <p:sldId id="265" r:id="rId34"/>
    <p:sldId id="267" r:id="rId35"/>
    <p:sldId id="273" r:id="rId36"/>
    <p:sldId id="258" r:id="rId37"/>
    <p:sldId id="262" r:id="rId38"/>
    <p:sldId id="268" r:id="rId39"/>
    <p:sldId id="269" r:id="rId40"/>
    <p:sldId id="270" r:id="rId41"/>
    <p:sldId id="26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3E67BB-5A59-92E4-40B2-3F7EDEDCA641}" name="Baulkmon, Earnest" initials="EB" userId="S::Earnest.Baulkmon@gvs.ga.gov::49eebf73-9f37-493f-ac75-48a8295f97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1AA32-E9AB-4A98-BD62-DE57A84B314E}" v="40" dt="2024-09-04T20:38:49.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74282" autoAdjust="0"/>
  </p:normalViewPr>
  <p:slideViewPr>
    <p:cSldViewPr snapToGrid="0">
      <p:cViewPr varScale="1">
        <p:scale>
          <a:sx n="62" d="100"/>
          <a:sy n="62" d="100"/>
        </p:scale>
        <p:origin x="998"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280_95C150DF.xml><?xml version="1.0" encoding="utf-8"?>
<p188:cmLst xmlns:a="http://schemas.openxmlformats.org/drawingml/2006/main" xmlns:r="http://schemas.openxmlformats.org/officeDocument/2006/relationships" xmlns:p188="http://schemas.microsoft.com/office/powerpoint/2018/8/main">
  <p188:cm id="{BED43DE7-DE4D-4C4A-86E2-98E5235F52DA}" authorId="{863E67BB-5A59-92E4-40B2-3F7EDEDCA641}" created="2024-04-25T17:53:35.660">
    <pc:sldMkLst xmlns:pc="http://schemas.microsoft.com/office/powerpoint/2013/main/command">
      <pc:docMk/>
      <pc:sldMk cId="2512474335" sldId="640"/>
    </pc:sldMkLst>
    <p188:txBody>
      <a:bodyPr/>
      <a:lstStyle/>
      <a:p>
        <a:r>
          <a:rPr lang="en-US"/>
          <a:t> Title?</a:t>
        </a:r>
      </a:p>
    </p188:txBody>
  </p188:cm>
</p188:cmLst>
</file>

<file path=ppt/comments/modernComment_281_45570254.xml><?xml version="1.0" encoding="utf-8"?>
<p188:cmLst xmlns:a="http://schemas.openxmlformats.org/drawingml/2006/main" xmlns:r="http://schemas.openxmlformats.org/officeDocument/2006/relationships" xmlns:p188="http://schemas.microsoft.com/office/powerpoint/2018/8/main">
  <p188:cm id="{791C47E2-77CB-4FEC-8DD5-26C68515C9B6}" authorId="{863E67BB-5A59-92E4-40B2-3F7EDEDCA641}" created="2024-04-25T17:54:31.262">
    <ac:deMkLst xmlns:ac="http://schemas.microsoft.com/office/drawing/2013/main/command">
      <pc:docMk xmlns:pc="http://schemas.microsoft.com/office/powerpoint/2013/main/command"/>
      <pc:sldMk xmlns:pc="http://schemas.microsoft.com/office/powerpoint/2013/main/command" cId="1163330132" sldId="641"/>
      <ac:spMk id="4" creationId="{3D35F1BE-6674-7BFA-1645-C28955806DAF}"/>
    </ac:deMkLst>
    <p188:txBody>
      <a:bodyPr/>
      <a:lstStyle/>
      <a:p>
        <a:r>
          <a:rPr lang="en-US"/>
          <a:t> title?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BC840-7613-415C-B04F-91BE5C33FF83}"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DDC74-B5F6-4269-BF29-1376522550B0}" type="slidenum">
              <a:rPr lang="en-US" smtClean="0"/>
              <a:t>‹#›</a:t>
            </a:fld>
            <a:endParaRPr lang="en-US"/>
          </a:p>
        </p:txBody>
      </p:sp>
    </p:spTree>
    <p:extLst>
      <p:ext uri="{BB962C8B-B14F-4D97-AF65-F5344CB8AC3E}">
        <p14:creationId xmlns:p14="http://schemas.microsoft.com/office/powerpoint/2010/main" val="77353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goal with this presentation is to address these most frequently asked questions, and state the questions.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2</a:t>
            </a:fld>
            <a:endParaRPr lang="en-US"/>
          </a:p>
        </p:txBody>
      </p:sp>
    </p:spTree>
    <p:extLst>
      <p:ext uri="{BB962C8B-B14F-4D97-AF65-F5344CB8AC3E}">
        <p14:creationId xmlns:p14="http://schemas.microsoft.com/office/powerpoint/2010/main" val="354408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highlight process, required documentation, etc.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12</a:t>
            </a:fld>
            <a:endParaRPr lang="en-US"/>
          </a:p>
        </p:txBody>
      </p:sp>
    </p:spTree>
    <p:extLst>
      <p:ext uri="{BB962C8B-B14F-4D97-AF65-F5344CB8AC3E}">
        <p14:creationId xmlns:p14="http://schemas.microsoft.com/office/powerpoint/2010/main" val="425706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that this is not an exhaustive list, but some of the most frequently used services. </a:t>
            </a:r>
          </a:p>
          <a:p>
            <a:endParaRPr lang="en-US" dirty="0"/>
          </a:p>
          <a:p>
            <a:r>
              <a:rPr lang="en-US" dirty="0"/>
              <a:t>Give a short description of each one</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13</a:t>
            </a:fld>
            <a:endParaRPr lang="en-US"/>
          </a:p>
        </p:txBody>
      </p:sp>
    </p:spTree>
    <p:extLst>
      <p:ext uri="{BB962C8B-B14F-4D97-AF65-F5344CB8AC3E}">
        <p14:creationId xmlns:p14="http://schemas.microsoft.com/office/powerpoint/2010/main" val="28773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clients will transition to college programs.  They go through the regular college application and admissions process and can request VR support for their programs.  VR support may be approved for clients if the program is needed for the client to reach their job goal.  When VR supports a client in college programming, the client and VR counselor work together to identify support needs and services, track educational progress, document their credential attainment/getting their diploma or degree, and at least annually assess their financial aid and funding options.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14</a:t>
            </a:fld>
            <a:endParaRPr lang="en-US"/>
          </a:p>
        </p:txBody>
      </p:sp>
    </p:spTree>
    <p:extLst>
      <p:ext uri="{BB962C8B-B14F-4D97-AF65-F5344CB8AC3E}">
        <p14:creationId xmlns:p14="http://schemas.microsoft.com/office/powerpoint/2010/main" val="108267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Inclusive Post-Secondary Education/Certified Transition Programs are college and university programs designed to give students who don’t meet the academic requirements to be considered for college admission to enroll in a college experience on campus that allows them to audit some college classes, have college peers, participate in college activities, &amp; prepare for employment.  These programs can be very costly to families, but are one additional options for students considering post HS options for further education and training. </a:t>
            </a:r>
          </a:p>
          <a:p>
            <a:endParaRPr lang="en-US" dirty="0"/>
          </a:p>
          <a:p>
            <a:r>
              <a:rPr lang="en-US" dirty="0"/>
              <a:t>BE SURE TO EMPHASIZE: talk with the school you plan to attend on how they apply GVRA funding.  </a:t>
            </a:r>
          </a:p>
        </p:txBody>
      </p:sp>
      <p:sp>
        <p:nvSpPr>
          <p:cNvPr id="4" name="Slide Number Placeholder 3"/>
          <p:cNvSpPr>
            <a:spLocks noGrp="1"/>
          </p:cNvSpPr>
          <p:nvPr>
            <p:ph type="sldNum" sz="quarter" idx="5"/>
          </p:nvPr>
        </p:nvSpPr>
        <p:spPr/>
        <p:txBody>
          <a:bodyPr/>
          <a:lstStyle/>
          <a:p>
            <a:fld id="{1C8DDC74-B5F6-4269-BF29-1376522550B0}" type="slidenum">
              <a:rPr lang="en-US" smtClean="0"/>
              <a:t>15</a:t>
            </a:fld>
            <a:endParaRPr lang="en-US"/>
          </a:p>
        </p:txBody>
      </p:sp>
    </p:spTree>
    <p:extLst>
      <p:ext uri="{BB962C8B-B14F-4D97-AF65-F5344CB8AC3E}">
        <p14:creationId xmlns:p14="http://schemas.microsoft.com/office/powerpoint/2010/main" val="1694326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93D03-D739-414F-B15C-2D698D18CB01}" type="slidenum">
              <a:rPr lang="en-US" smtClean="0"/>
              <a:t>16</a:t>
            </a:fld>
            <a:endParaRPr lang="en-US"/>
          </a:p>
        </p:txBody>
      </p:sp>
    </p:spTree>
    <p:extLst>
      <p:ext uri="{BB962C8B-B14F-4D97-AF65-F5344CB8AC3E}">
        <p14:creationId xmlns:p14="http://schemas.microsoft.com/office/powerpoint/2010/main" val="422682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17</a:t>
            </a:fld>
            <a:endParaRPr lang="en-US"/>
          </a:p>
        </p:txBody>
      </p:sp>
    </p:spTree>
    <p:extLst>
      <p:ext uri="{BB962C8B-B14F-4D97-AF65-F5344CB8AC3E}">
        <p14:creationId xmlns:p14="http://schemas.microsoft.com/office/powerpoint/2010/main" val="142895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category of services on the continuum and is available to VR clients.  These services are not related to student status of an individual and typically occur toward the end of a VR case.  Successful VR cases proceed until the client has obtained competitive integrated employment in their vocational goal area and have maintained employment for at least 90 days.   </a:t>
            </a:r>
          </a:p>
        </p:txBody>
      </p:sp>
      <p:sp>
        <p:nvSpPr>
          <p:cNvPr id="4" name="Slide Number Placeholder 3"/>
          <p:cNvSpPr>
            <a:spLocks noGrp="1"/>
          </p:cNvSpPr>
          <p:nvPr>
            <p:ph type="sldNum" sz="quarter" idx="5"/>
          </p:nvPr>
        </p:nvSpPr>
        <p:spPr/>
        <p:txBody>
          <a:bodyPr/>
          <a:lstStyle/>
          <a:p>
            <a:fld id="{1C8DDC74-B5F6-4269-BF29-1376522550B0}" type="slidenum">
              <a:rPr lang="en-US" smtClean="0"/>
              <a:t>18</a:t>
            </a:fld>
            <a:endParaRPr lang="en-US"/>
          </a:p>
        </p:txBody>
      </p:sp>
    </p:spTree>
    <p:extLst>
      <p:ext uri="{BB962C8B-B14F-4D97-AF65-F5344CB8AC3E}">
        <p14:creationId xmlns:p14="http://schemas.microsoft.com/office/powerpoint/2010/main" val="65815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Introductions- Shannah, Vince, and Leigh introduce themselves</a:t>
            </a:r>
          </a:p>
        </p:txBody>
      </p:sp>
      <p:sp>
        <p:nvSpPr>
          <p:cNvPr id="4" name="Slide Number Placeholder 3"/>
          <p:cNvSpPr>
            <a:spLocks noGrp="1"/>
          </p:cNvSpPr>
          <p:nvPr>
            <p:ph type="sldNum" sz="quarter" idx="5"/>
          </p:nvPr>
        </p:nvSpPr>
        <p:spPr/>
        <p:txBody>
          <a:bodyPr/>
          <a:lstStyle/>
          <a:p>
            <a:fld id="{48D2C9FD-7185-4F53-9AB5-854C33FCD284}" type="slidenum">
              <a:rPr lang="en-US" smtClean="0"/>
              <a:t>26</a:t>
            </a:fld>
            <a:endParaRPr lang="en-US"/>
          </a:p>
        </p:txBody>
      </p:sp>
    </p:spTree>
    <p:extLst>
      <p:ext uri="{BB962C8B-B14F-4D97-AF65-F5344CB8AC3E}">
        <p14:creationId xmlns:p14="http://schemas.microsoft.com/office/powerpoint/2010/main" val="176018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of the needs included </a:t>
            </a:r>
          </a:p>
        </p:txBody>
      </p:sp>
      <p:sp>
        <p:nvSpPr>
          <p:cNvPr id="4" name="Slide Number Placeholder 3"/>
          <p:cNvSpPr>
            <a:spLocks noGrp="1"/>
          </p:cNvSpPr>
          <p:nvPr>
            <p:ph type="sldNum" sz="quarter" idx="5"/>
          </p:nvPr>
        </p:nvSpPr>
        <p:spPr/>
        <p:txBody>
          <a:bodyPr/>
          <a:lstStyle/>
          <a:p>
            <a:fld id="{48D2C9FD-7185-4F53-9AB5-854C33FCD284}" type="slidenum">
              <a:rPr lang="en-US" smtClean="0"/>
              <a:t>28</a:t>
            </a:fld>
            <a:endParaRPr lang="en-US"/>
          </a:p>
        </p:txBody>
      </p:sp>
    </p:spTree>
    <p:extLst>
      <p:ext uri="{BB962C8B-B14F-4D97-AF65-F5344CB8AC3E}">
        <p14:creationId xmlns:p14="http://schemas.microsoft.com/office/powerpoint/2010/main" val="3713779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Goal improve collaborations with GVRA, CILs, local LEAs, and DOE. Key are relationships, collaboration, seamless transition of services for children and youth, empowering families to know and access resources </a:t>
            </a:r>
          </a:p>
        </p:txBody>
      </p:sp>
      <p:sp>
        <p:nvSpPr>
          <p:cNvPr id="4" name="Slide Number Placeholder 3"/>
          <p:cNvSpPr>
            <a:spLocks noGrp="1"/>
          </p:cNvSpPr>
          <p:nvPr>
            <p:ph type="sldNum" sz="quarter" idx="5"/>
          </p:nvPr>
        </p:nvSpPr>
        <p:spPr/>
        <p:txBody>
          <a:bodyPr/>
          <a:lstStyle/>
          <a:p>
            <a:fld id="{48D2C9FD-7185-4F53-9AB5-854C33FCD284}" type="slidenum">
              <a:rPr lang="en-US" smtClean="0"/>
              <a:t>29</a:t>
            </a:fld>
            <a:endParaRPr lang="en-US"/>
          </a:p>
        </p:txBody>
      </p:sp>
    </p:spTree>
    <p:extLst>
      <p:ext uri="{BB962C8B-B14F-4D97-AF65-F5344CB8AC3E}">
        <p14:creationId xmlns:p14="http://schemas.microsoft.com/office/powerpoint/2010/main" val="228926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addresses the first FAQ. </a:t>
            </a:r>
          </a:p>
          <a:p>
            <a:r>
              <a:rPr lang="en-US" dirty="0"/>
              <a:t>1st – we have transition staff throughout the state assigned to cover all public school districts. Students are typically introduced to GVRA through their schools connecting them.   IEP case managers, transition specialists and school counselors are the most common school staff to make referrals to GVRA</a:t>
            </a:r>
          </a:p>
          <a:p>
            <a:r>
              <a:rPr lang="en-US" dirty="0"/>
              <a:t> 2</a:t>
            </a:r>
            <a:r>
              <a:rPr lang="en-US" baseline="30000" dirty="0"/>
              <a:t>nd</a:t>
            </a:r>
            <a:r>
              <a:rPr lang="en-US" dirty="0"/>
              <a:t>  -  GVRA can also receive referrals directly from anyone for anyone, including for students attending private schools or those homeschooled </a:t>
            </a:r>
          </a:p>
          <a:p>
            <a:r>
              <a:rPr lang="en-US" dirty="0"/>
              <a:t>3</a:t>
            </a:r>
            <a:r>
              <a:rPr lang="en-US" baseline="30000" dirty="0"/>
              <a:t>rd</a:t>
            </a:r>
            <a:r>
              <a:rPr lang="en-US" dirty="0"/>
              <a:t> – GVRA has a similar live forum as this for potential clients to explore applying for VR services.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3</a:t>
            </a:fld>
            <a:endParaRPr lang="en-US"/>
          </a:p>
        </p:txBody>
      </p:sp>
    </p:spTree>
    <p:extLst>
      <p:ext uri="{BB962C8B-B14F-4D97-AF65-F5344CB8AC3E}">
        <p14:creationId xmlns:p14="http://schemas.microsoft.com/office/powerpoint/2010/main" val="2622818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of our team’s daily action steps- Goal improve collaborations with GVRA, CILs, local LEAs, and DOE. Key are relationships, collaboration, seamless transition of services for children and youth, empowering families to know and access resources </a:t>
            </a:r>
          </a:p>
        </p:txBody>
      </p:sp>
      <p:sp>
        <p:nvSpPr>
          <p:cNvPr id="4" name="Slide Number Placeholder 3"/>
          <p:cNvSpPr>
            <a:spLocks noGrp="1"/>
          </p:cNvSpPr>
          <p:nvPr>
            <p:ph type="sldNum" sz="quarter" idx="5"/>
          </p:nvPr>
        </p:nvSpPr>
        <p:spPr/>
        <p:txBody>
          <a:bodyPr/>
          <a:lstStyle/>
          <a:p>
            <a:fld id="{48D2C9FD-7185-4F53-9AB5-854C33FCD284}" type="slidenum">
              <a:rPr lang="en-US" smtClean="0"/>
              <a:t>30</a:t>
            </a:fld>
            <a:endParaRPr lang="en-US"/>
          </a:p>
        </p:txBody>
      </p:sp>
    </p:spTree>
    <p:extLst>
      <p:ext uri="{BB962C8B-B14F-4D97-AF65-F5344CB8AC3E}">
        <p14:creationId xmlns:p14="http://schemas.microsoft.com/office/powerpoint/2010/main" val="735970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 based team members</a:t>
            </a:r>
          </a:p>
        </p:txBody>
      </p:sp>
      <p:sp>
        <p:nvSpPr>
          <p:cNvPr id="4" name="Slide Number Placeholder 3"/>
          <p:cNvSpPr>
            <a:spLocks noGrp="1"/>
          </p:cNvSpPr>
          <p:nvPr>
            <p:ph type="sldNum" sz="quarter" idx="5"/>
          </p:nvPr>
        </p:nvSpPr>
        <p:spPr/>
        <p:txBody>
          <a:bodyPr/>
          <a:lstStyle/>
          <a:p>
            <a:fld id="{48D2C9FD-7185-4F53-9AB5-854C33FCD284}" type="slidenum">
              <a:rPr lang="en-US" smtClean="0"/>
              <a:t>31</a:t>
            </a:fld>
            <a:endParaRPr lang="en-US"/>
          </a:p>
        </p:txBody>
      </p:sp>
    </p:spTree>
    <p:extLst>
      <p:ext uri="{BB962C8B-B14F-4D97-AF65-F5344CB8AC3E}">
        <p14:creationId xmlns:p14="http://schemas.microsoft.com/office/powerpoint/2010/main" val="1177013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 based team members</a:t>
            </a:r>
          </a:p>
        </p:txBody>
      </p:sp>
      <p:sp>
        <p:nvSpPr>
          <p:cNvPr id="4" name="Slide Number Placeholder 3"/>
          <p:cNvSpPr>
            <a:spLocks noGrp="1"/>
          </p:cNvSpPr>
          <p:nvPr>
            <p:ph type="sldNum" sz="quarter" idx="5"/>
          </p:nvPr>
        </p:nvSpPr>
        <p:spPr/>
        <p:txBody>
          <a:bodyPr/>
          <a:lstStyle/>
          <a:p>
            <a:fld id="{48D2C9FD-7185-4F53-9AB5-854C33FCD284}" type="slidenum">
              <a:rPr lang="en-US" smtClean="0"/>
              <a:t>32</a:t>
            </a:fld>
            <a:endParaRPr lang="en-US"/>
          </a:p>
        </p:txBody>
      </p:sp>
    </p:spTree>
    <p:extLst>
      <p:ext uri="{BB962C8B-B14F-4D97-AF65-F5344CB8AC3E}">
        <p14:creationId xmlns:p14="http://schemas.microsoft.com/office/powerpoint/2010/main" val="2206887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393939"/>
                </a:solidFill>
                <a:latin typeface="Calibri" panose="020F0502020204030204" pitchFamily="34" charset="0"/>
              </a:rPr>
              <a:t>The success of this project is driven by important partnerships between GVRA, local school districts, nine Georgia-based </a:t>
            </a:r>
            <a:r>
              <a:rPr lang="en-US" sz="1800" b="0" i="0" u="none" strike="noStrike" baseline="0" dirty="0">
                <a:solidFill>
                  <a:srgbClr val="585858"/>
                </a:solidFill>
                <a:latin typeface="Calibri" panose="020F0502020204030204" pitchFamily="34" charset="0"/>
              </a:rPr>
              <a:t>Centers </a:t>
            </a:r>
            <a:r>
              <a:rPr lang="en-US" sz="1800" b="0" i="0" u="none" strike="noStrike" baseline="0" dirty="0">
                <a:solidFill>
                  <a:srgbClr val="393939"/>
                </a:solidFill>
                <a:latin typeface="Calibri" panose="020F0502020204030204" pitchFamily="34" charset="0"/>
              </a:rPr>
              <a:t>for </a:t>
            </a:r>
            <a:r>
              <a:rPr lang="en-US" sz="1800" b="0" i="0" u="none" strike="noStrike" baseline="0" dirty="0">
                <a:solidFill>
                  <a:srgbClr val="585858"/>
                </a:solidFill>
                <a:latin typeface="Calibri" panose="020F0502020204030204" pitchFamily="34" charset="0"/>
              </a:rPr>
              <a:t>Independent Living</a:t>
            </a:r>
            <a:r>
              <a:rPr lang="en-US" sz="1800" b="0" i="0" u="none" strike="noStrike" baseline="0" dirty="0">
                <a:solidFill>
                  <a:srgbClr val="393939"/>
                </a:solidFill>
                <a:latin typeface="Calibri" panose="020F0502020204030204" pitchFamily="34" charset="0"/>
              </a:rPr>
              <a:t>, </a:t>
            </a:r>
            <a:r>
              <a:rPr lang="en-US" sz="1800" b="0" i="0" u="none" strike="noStrike" baseline="0" dirty="0">
                <a:solidFill>
                  <a:srgbClr val="585858"/>
                </a:solidFill>
                <a:latin typeface="Calibri" panose="020F0502020204030204" pitchFamily="34" charset="0"/>
              </a:rPr>
              <a:t>the Georgia Department of Education, and other entities. GVRA’s implementation team, Pathways to Partnerships (P2P), </a:t>
            </a:r>
            <a:r>
              <a:rPr lang="en-US" sz="1800" b="0" i="0" u="none" strike="noStrike" baseline="0" dirty="0">
                <a:solidFill>
                  <a:srgbClr val="393939"/>
                </a:solidFill>
                <a:latin typeface="Calibri" panose="020F0502020204030204" pitchFamily="34" charset="0"/>
              </a:rPr>
              <a:t>will work with these centers, which are distributed across the state, to coordinate programming in local school districts. </a:t>
            </a:r>
            <a:r>
              <a:rPr lang="en-US" sz="1800" b="0" i="0" u="none" strike="noStrike" baseline="0" dirty="0">
                <a:solidFill>
                  <a:srgbClr val="585858"/>
                </a:solidFill>
                <a:latin typeface="Calibri" panose="020F0502020204030204" pitchFamily="34" charset="0"/>
              </a:rPr>
              <a:t>We are excited about this collaboration because in addition to soft skills curriculum, it provides students in middle school, along with their families, information regarding available support, services, and resources prior to entering high school. </a:t>
            </a:r>
          </a:p>
          <a:p>
            <a:endParaRPr lang="en-US" sz="1800" b="0" i="0" u="none" strike="noStrike" baseline="0" dirty="0">
              <a:solidFill>
                <a:srgbClr val="585858"/>
              </a:solidFill>
              <a:latin typeface="Calibri" panose="020F0502020204030204" pitchFamily="34" charset="0"/>
            </a:endParaRPr>
          </a:p>
          <a:p>
            <a:r>
              <a:rPr lang="en-US" sz="1200" b="0" i="0" u="none" strike="noStrike" baseline="0" dirty="0">
                <a:solidFill>
                  <a:srgbClr val="393939"/>
                </a:solidFill>
                <a:latin typeface="Calibri" panose="020F0502020204030204" pitchFamily="34" charset="0"/>
              </a:rPr>
              <a:t>All great partners and in this together! Overtime hear more about us and see us in your schools. </a:t>
            </a:r>
          </a:p>
          <a:p>
            <a:endParaRPr lang="en-US" sz="1200" b="0" i="0" u="none" strike="noStrike" baseline="0" dirty="0">
              <a:solidFill>
                <a:srgbClr val="585858"/>
              </a:solidFill>
              <a:latin typeface="Calibri" panose="020F0502020204030204" pitchFamily="34" charset="0"/>
            </a:endParaRPr>
          </a:p>
          <a:p>
            <a:r>
              <a:rPr lang="en-US" sz="1200" b="0" i="0" u="none" strike="noStrike" baseline="0" dirty="0">
                <a:solidFill>
                  <a:srgbClr val="585858"/>
                </a:solidFill>
                <a:latin typeface="Calibri" panose="020F0502020204030204" pitchFamily="34" charset="0"/>
              </a:rPr>
              <a:t>Currently partnering with CILs (Disability Connections (Macon); NWGACIL (Rome); Walton Options (Augusta). LEAs- Houston, Columbia, and Polk. Thank you to these district for partnering with us this first year! Look to grow into other school district in the near future. If you think your school would be interested in the upcoming years, please reach out to us for consideration of participating in our program. </a:t>
            </a:r>
          </a:p>
          <a:p>
            <a:r>
              <a:rPr lang="en-US" sz="1200" b="0" i="0" u="none" strike="noStrike" baseline="0" dirty="0">
                <a:solidFill>
                  <a:srgbClr val="585858"/>
                </a:solidFill>
                <a:latin typeface="Calibri" panose="020F0502020204030204" pitchFamily="34" charset="0"/>
              </a:rPr>
              <a:t>Thank you to:</a:t>
            </a:r>
          </a:p>
          <a:p>
            <a:r>
              <a:rPr lang="en-US" sz="1200" b="0" i="0" u="none" strike="noStrike" baseline="0" dirty="0">
                <a:solidFill>
                  <a:srgbClr val="585858"/>
                </a:solidFill>
                <a:latin typeface="Calibri" panose="020F0502020204030204" pitchFamily="34" charset="0"/>
              </a:rPr>
              <a:t>-   SEA contacts who are supporting the work of this grant and also a part of our Stakeholder Advisory Group.</a:t>
            </a:r>
          </a:p>
          <a:p>
            <a:pPr marL="171450" indent="-171450">
              <a:buFontTx/>
              <a:buChar char="-"/>
            </a:pPr>
            <a:r>
              <a:rPr lang="en-US" sz="1200" b="0" i="0" u="none" strike="noStrike" baseline="0" dirty="0">
                <a:solidFill>
                  <a:srgbClr val="585858"/>
                </a:solidFill>
                <a:latin typeface="Calibri" panose="020F0502020204030204" pitchFamily="34" charset="0"/>
              </a:rPr>
              <a:t>Rebecca and Brittanie at GVRA</a:t>
            </a:r>
          </a:p>
          <a:p>
            <a:pPr marL="171450" indent="-171450">
              <a:buFontTx/>
              <a:buChar char="-"/>
            </a:pPr>
            <a:r>
              <a:rPr lang="en-US" sz="1200" b="0" i="0" u="none" strike="noStrike" baseline="0" dirty="0">
                <a:solidFill>
                  <a:srgbClr val="585858"/>
                </a:solidFill>
                <a:latin typeface="Calibri" panose="020F0502020204030204" pitchFamily="34" charset="0"/>
              </a:rPr>
              <a:t>Anne Ladd for allowing us to come to this event  </a:t>
            </a:r>
            <a:endParaRPr lang="en-US" dirty="0"/>
          </a:p>
          <a:p>
            <a:endParaRPr lang="en-US" dirty="0"/>
          </a:p>
        </p:txBody>
      </p:sp>
      <p:sp>
        <p:nvSpPr>
          <p:cNvPr id="4" name="Slide Number Placeholder 3"/>
          <p:cNvSpPr>
            <a:spLocks noGrp="1"/>
          </p:cNvSpPr>
          <p:nvPr>
            <p:ph type="sldNum" sz="quarter" idx="5"/>
          </p:nvPr>
        </p:nvSpPr>
        <p:spPr/>
        <p:txBody>
          <a:bodyPr/>
          <a:lstStyle/>
          <a:p>
            <a:fld id="{48D2C9FD-7185-4F53-9AB5-854C33FCD284}" type="slidenum">
              <a:rPr lang="en-US" smtClean="0"/>
              <a:t>33</a:t>
            </a:fld>
            <a:endParaRPr lang="en-US"/>
          </a:p>
        </p:txBody>
      </p:sp>
    </p:spTree>
    <p:extLst>
      <p:ext uri="{BB962C8B-B14F-4D97-AF65-F5344CB8AC3E}">
        <p14:creationId xmlns:p14="http://schemas.microsoft.com/office/powerpoint/2010/main" val="3903215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u="none" strike="noStrike" baseline="0" dirty="0">
                <a:solidFill>
                  <a:srgbClr val="393939"/>
                </a:solidFill>
                <a:latin typeface="Calibri" panose="020F0502020204030204" pitchFamily="34" charset="0"/>
              </a:rPr>
              <a:t>Pathway to Dreams will provide soft skills from three </a:t>
            </a:r>
            <a:r>
              <a:rPr lang="en-US" sz="1200" b="0" i="0" u="none" strike="noStrike" baseline="0" dirty="0">
                <a:solidFill>
                  <a:srgbClr val="585858"/>
                </a:solidFill>
                <a:latin typeface="Calibri" panose="020F0502020204030204" pitchFamily="34" charset="0"/>
              </a:rPr>
              <a:t>of the </a:t>
            </a:r>
            <a:r>
              <a:rPr lang="en-US" sz="1200" b="0" i="0" u="none" strike="noStrike" baseline="0" dirty="0">
                <a:solidFill>
                  <a:srgbClr val="393939"/>
                </a:solidFill>
                <a:latin typeface="Calibri" panose="020F0502020204030204" pitchFamily="34" charset="0"/>
              </a:rPr>
              <a:t>Pre-ETS categories to participating middle school students (</a:t>
            </a:r>
            <a:r>
              <a:rPr lang="en-US" sz="1200" b="0" i="0" u="none" strike="noStrike" baseline="0" dirty="0">
                <a:solidFill>
                  <a:srgbClr val="585858"/>
                </a:solidFill>
                <a:latin typeface="Calibri" panose="020F0502020204030204" pitchFamily="34" charset="0"/>
              </a:rPr>
              <a:t>aged </a:t>
            </a:r>
            <a:r>
              <a:rPr lang="en-US" sz="1200" b="0" i="0" u="none" strike="noStrike" baseline="0" dirty="0">
                <a:solidFill>
                  <a:srgbClr val="393939"/>
                </a:solidFill>
                <a:latin typeface="Calibri" panose="020F0502020204030204" pitchFamily="34" charset="0"/>
              </a:rPr>
              <a:t>10-14). Lessons are tailored specifically for grades 6-8 and include: </a:t>
            </a:r>
            <a:r>
              <a:rPr lang="en-US" sz="1200" b="1" i="0" u="none" strike="noStrike" baseline="0" dirty="0">
                <a:solidFill>
                  <a:srgbClr val="393939"/>
                </a:solidFill>
                <a:latin typeface="Calibri" panose="020F0502020204030204" pitchFamily="34" charset="0"/>
              </a:rPr>
              <a:t>Job Exploration, Workplace Readiness, and Self-Advocacy. </a:t>
            </a:r>
            <a:r>
              <a:rPr lang="en-US" sz="1200" b="0" i="0" u="none" strike="noStrike" baseline="0" dirty="0">
                <a:solidFill>
                  <a:srgbClr val="393939"/>
                </a:solidFill>
                <a:latin typeface="Calibri" panose="020F0502020204030204" pitchFamily="34" charset="0"/>
              </a:rPr>
              <a:t>By laying this foundation earlier, students learn critical soft skills, become better connected with available resources, and learn more about future educational opportunities</a:t>
            </a:r>
            <a:r>
              <a:rPr lang="en-US" sz="1200" b="0" i="0" u="none" strike="noStrike" baseline="0" dirty="0">
                <a:solidFill>
                  <a:srgbClr val="393939"/>
                </a:solidFill>
                <a:latin typeface="Arial" panose="020B0604020202020204" pitchFamily="34" charset="0"/>
              </a:rPr>
              <a:t>. </a:t>
            </a:r>
          </a:p>
          <a:p>
            <a:endParaRPr lang="en-US" dirty="0"/>
          </a:p>
          <a:p>
            <a:r>
              <a:rPr lang="en-US" dirty="0"/>
              <a:t>Have developed a universal design, vertically aligned curriculum. </a:t>
            </a:r>
            <a:r>
              <a:rPr lang="en-US" sz="1800" b="0" i="0" u="none" strike="noStrike" baseline="0" dirty="0">
                <a:solidFill>
                  <a:srgbClr val="393939"/>
                </a:solidFill>
                <a:latin typeface="Calibri" panose="020F0502020204030204" pitchFamily="34" charset="0"/>
              </a:rPr>
              <a:t>The lessons incorporate a Universal Design for Learning (UDL) framework to accommodate diverse learning styles and needs. This ensures that every student has equitable access to the content and can participate fully in the learning experience. </a:t>
            </a:r>
          </a:p>
          <a:p>
            <a:endParaRPr lang="en-US" dirty="0"/>
          </a:p>
        </p:txBody>
      </p:sp>
      <p:sp>
        <p:nvSpPr>
          <p:cNvPr id="4" name="Slide Number Placeholder 3"/>
          <p:cNvSpPr>
            <a:spLocks noGrp="1"/>
          </p:cNvSpPr>
          <p:nvPr>
            <p:ph type="sldNum" sz="quarter" idx="5"/>
          </p:nvPr>
        </p:nvSpPr>
        <p:spPr/>
        <p:txBody>
          <a:bodyPr/>
          <a:lstStyle/>
          <a:p>
            <a:fld id="{48D2C9FD-7185-4F53-9AB5-854C33FCD284}" type="slidenum">
              <a:rPr lang="en-US" smtClean="0"/>
              <a:t>34</a:t>
            </a:fld>
            <a:endParaRPr lang="en-US"/>
          </a:p>
        </p:txBody>
      </p:sp>
    </p:spTree>
    <p:extLst>
      <p:ext uri="{BB962C8B-B14F-4D97-AF65-F5344CB8AC3E}">
        <p14:creationId xmlns:p14="http://schemas.microsoft.com/office/powerpoint/2010/main" val="1590546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D2C9FD-7185-4F53-9AB5-854C33FCD284}" type="slidenum">
              <a:rPr lang="en-US" smtClean="0"/>
              <a:t>35</a:t>
            </a:fld>
            <a:endParaRPr lang="en-US"/>
          </a:p>
        </p:txBody>
      </p:sp>
    </p:spTree>
    <p:extLst>
      <p:ext uri="{BB962C8B-B14F-4D97-AF65-F5344CB8AC3E}">
        <p14:creationId xmlns:p14="http://schemas.microsoft.com/office/powerpoint/2010/main" val="403336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D2C9FD-7185-4F53-9AB5-854C33FCD284}" type="slidenum">
              <a:rPr lang="en-US" smtClean="0"/>
              <a:t>36</a:t>
            </a:fld>
            <a:endParaRPr lang="en-US"/>
          </a:p>
        </p:txBody>
      </p:sp>
    </p:spTree>
    <p:extLst>
      <p:ext uri="{BB962C8B-B14F-4D97-AF65-F5344CB8AC3E}">
        <p14:creationId xmlns:p14="http://schemas.microsoft.com/office/powerpoint/2010/main" val="656437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Brochures- to take back to your special ed. Director to see if interested in connecting to P2P </a:t>
            </a:r>
          </a:p>
        </p:txBody>
      </p:sp>
      <p:sp>
        <p:nvSpPr>
          <p:cNvPr id="4" name="Slide Number Placeholder 3"/>
          <p:cNvSpPr>
            <a:spLocks noGrp="1"/>
          </p:cNvSpPr>
          <p:nvPr>
            <p:ph type="sldNum" sz="quarter" idx="5"/>
          </p:nvPr>
        </p:nvSpPr>
        <p:spPr/>
        <p:txBody>
          <a:bodyPr/>
          <a:lstStyle/>
          <a:p>
            <a:fld id="{48D2C9FD-7185-4F53-9AB5-854C33FCD284}" type="slidenum">
              <a:rPr lang="en-US" smtClean="0"/>
              <a:t>37</a:t>
            </a:fld>
            <a:endParaRPr lang="en-US"/>
          </a:p>
        </p:txBody>
      </p:sp>
    </p:spTree>
    <p:extLst>
      <p:ext uri="{BB962C8B-B14F-4D97-AF65-F5344CB8AC3E}">
        <p14:creationId xmlns:p14="http://schemas.microsoft.com/office/powerpoint/2010/main" val="19791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everyone </a:t>
            </a:r>
          </a:p>
          <a:p>
            <a:r>
              <a:rPr lang="en-US"/>
              <a:t>GVRA, 3 school systems, and organizer of the event </a:t>
            </a:r>
          </a:p>
          <a:p>
            <a:r>
              <a:rPr lang="en-US"/>
              <a:t>Anyone that might be interested- growing state wide over next 4 years</a:t>
            </a:r>
          </a:p>
          <a:p>
            <a:r>
              <a:rPr lang="en-US"/>
              <a:t>If you think your district interested in this great opportunity in the near future, reach out to us for consideration in participation in the program</a:t>
            </a:r>
          </a:p>
          <a:p>
            <a:endParaRPr lang="en-US"/>
          </a:p>
        </p:txBody>
      </p:sp>
      <p:sp>
        <p:nvSpPr>
          <p:cNvPr id="4" name="Slide Number Placeholder 3"/>
          <p:cNvSpPr>
            <a:spLocks noGrp="1"/>
          </p:cNvSpPr>
          <p:nvPr>
            <p:ph type="sldNum" sz="quarter" idx="5"/>
          </p:nvPr>
        </p:nvSpPr>
        <p:spPr/>
        <p:txBody>
          <a:bodyPr/>
          <a:lstStyle/>
          <a:p>
            <a:fld id="{48D2C9FD-7185-4F53-9AB5-854C33FCD284}" type="slidenum">
              <a:rPr lang="en-US" smtClean="0"/>
              <a:t>38</a:t>
            </a:fld>
            <a:endParaRPr lang="en-US"/>
          </a:p>
        </p:txBody>
      </p:sp>
    </p:spTree>
    <p:extLst>
      <p:ext uri="{BB962C8B-B14F-4D97-AF65-F5344CB8AC3E}">
        <p14:creationId xmlns:p14="http://schemas.microsoft.com/office/powerpoint/2010/main" val="160779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addresses the 2</a:t>
            </a:r>
            <a:r>
              <a:rPr lang="en-US" baseline="30000" dirty="0"/>
              <a:t>nd</a:t>
            </a:r>
            <a:r>
              <a:rPr lang="en-US" dirty="0"/>
              <a:t> FAQ. </a:t>
            </a:r>
          </a:p>
          <a:p>
            <a:r>
              <a:rPr lang="en-US" dirty="0"/>
              <a:t>Students can qualify for services from GVRA 2 ways.  </a:t>
            </a:r>
          </a:p>
          <a:p>
            <a:r>
              <a:rPr lang="en-US" dirty="0"/>
              <a:t>The first is as a Potentially Eligible Student.  Qualifying this way allows them to receive Pre-Employment Transition Services ONLY and these services will only last as long as the student is enrolled in school.  </a:t>
            </a:r>
          </a:p>
          <a:p>
            <a:r>
              <a:rPr lang="en-US" dirty="0"/>
              <a:t>The second way students qualify for GVRA services is to apply and be determined eligible for VR services which allows them to be served as a VR client.  This allows students, typically those closer to HS exit or needing more individualized services, to receive Pre-employment transition services as well as individualized VR Transition Services and future VR Employment Services.  The whole continuum shown on our earlier slide.   Typically, HS students are referred to GVRA early in HS and are served as potentially eligible students and then decide prior to graduation if they will apply for VR services depending upon their needs after HS.  Ideally, students who will require VR services after HS to be successful in competitive integrated employment will apply, be determined eligible and have a VR Work Plan in place prior to exiting HS.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4</a:t>
            </a:fld>
            <a:endParaRPr lang="en-US"/>
          </a:p>
        </p:txBody>
      </p:sp>
    </p:spTree>
    <p:extLst>
      <p:ext uri="{BB962C8B-B14F-4D97-AF65-F5344CB8AC3E}">
        <p14:creationId xmlns:p14="http://schemas.microsoft.com/office/powerpoint/2010/main" val="289831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process, highlight the needed documentation, and show the simplicity of getting started with Pre-ETS</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5</a:t>
            </a:fld>
            <a:endParaRPr lang="en-US"/>
          </a:p>
        </p:txBody>
      </p:sp>
    </p:spTree>
    <p:extLst>
      <p:ext uri="{BB962C8B-B14F-4D97-AF65-F5344CB8AC3E}">
        <p14:creationId xmlns:p14="http://schemas.microsoft.com/office/powerpoint/2010/main" val="273874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few slides address the 3</a:t>
            </a:r>
            <a:r>
              <a:rPr lang="en-US" baseline="30000" dirty="0"/>
              <a:t>rd</a:t>
            </a:r>
            <a:r>
              <a:rPr lang="en-US" dirty="0"/>
              <a:t> FAQ regarding what services a student could receive.  We will discuss the first group of services on the continuum Pre-ETS.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6</a:t>
            </a:fld>
            <a:endParaRPr lang="en-US"/>
          </a:p>
        </p:txBody>
      </p:sp>
    </p:spTree>
    <p:extLst>
      <p:ext uri="{BB962C8B-B14F-4D97-AF65-F5344CB8AC3E}">
        <p14:creationId xmlns:p14="http://schemas.microsoft.com/office/powerpoint/2010/main" val="254090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staff work closely with school staff to determine what Pre-ETS are most needed by a student or group of students based upon what the school is already providing to all students, what the school is providing to specific students as part of class curriculum, and what the school is providing to students as outlined in their IEPs and/or 504 plans.  Some Pre-ETS are offered as part of the school day by GVRA staff or contracted providers as guest speakers at the school.  Other Pre-ETS are offered over school breaks or outside of school hours.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7</a:t>
            </a:fld>
            <a:endParaRPr lang="en-US"/>
          </a:p>
        </p:txBody>
      </p:sp>
    </p:spTree>
    <p:extLst>
      <p:ext uri="{BB962C8B-B14F-4D97-AF65-F5344CB8AC3E}">
        <p14:creationId xmlns:p14="http://schemas.microsoft.com/office/powerpoint/2010/main" val="240490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staff work closely with school staff to determine what Pre-ETS are most needed by a student or group of students based upon what the school is already providing to all students, what the school is providing to specific students as part of class curriculum, and what the school is providing to students as outlined in their IEPs and/or 504 plans.  Some Pre-ETS are offered as part of the school day by GVRA staff or contracted providers as guest speakers at the school.  Other Pre-ETS are offered over school breaks or outside of school hours.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8</a:t>
            </a:fld>
            <a:endParaRPr lang="en-US"/>
          </a:p>
        </p:txBody>
      </p:sp>
    </p:spTree>
    <p:extLst>
      <p:ext uri="{BB962C8B-B14F-4D97-AF65-F5344CB8AC3E}">
        <p14:creationId xmlns:p14="http://schemas.microsoft.com/office/powerpoint/2010/main" val="147567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communication through GVRA website to apply for the summer GROW program</a:t>
            </a:r>
          </a:p>
        </p:txBody>
      </p:sp>
      <p:sp>
        <p:nvSpPr>
          <p:cNvPr id="4" name="Slide Number Placeholder 3"/>
          <p:cNvSpPr>
            <a:spLocks noGrp="1"/>
          </p:cNvSpPr>
          <p:nvPr>
            <p:ph type="sldNum" sz="quarter" idx="5"/>
          </p:nvPr>
        </p:nvSpPr>
        <p:spPr/>
        <p:txBody>
          <a:bodyPr/>
          <a:lstStyle/>
          <a:p>
            <a:fld id="{1C8DDC74-B5F6-4269-BF29-1376522550B0}" type="slidenum">
              <a:rPr lang="en-US" smtClean="0"/>
              <a:t>9</a:t>
            </a:fld>
            <a:endParaRPr lang="en-US"/>
          </a:p>
        </p:txBody>
      </p:sp>
    </p:spTree>
    <p:extLst>
      <p:ext uri="{BB962C8B-B14F-4D97-AF65-F5344CB8AC3E}">
        <p14:creationId xmlns:p14="http://schemas.microsoft.com/office/powerpoint/2010/main" val="158448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11</a:t>
            </a:fld>
            <a:endParaRPr lang="en-US"/>
          </a:p>
        </p:txBody>
      </p:sp>
    </p:spTree>
    <p:extLst>
      <p:ext uri="{BB962C8B-B14F-4D97-AF65-F5344CB8AC3E}">
        <p14:creationId xmlns:p14="http://schemas.microsoft.com/office/powerpoint/2010/main" val="145403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310727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344494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359504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37346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901D8-A767-46F4-B3A5-85785CB769FB}" type="datetimeFigureOut">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205619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0901D8-A767-46F4-B3A5-85785CB769FB}" type="datetimeFigureOut">
              <a:rPr lang="en-US" smtClean="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175336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0901D8-A767-46F4-B3A5-85785CB769FB}" type="datetimeFigureOut">
              <a:rPr lang="en-US" smtClean="0"/>
              <a:t>9/8/2024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285899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0901D8-A767-46F4-B3A5-85785CB769FB}" type="datetimeFigureOut">
              <a:rPr lang="en-US" smtClean="0"/>
              <a:t>9/8/2024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254184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901D8-A767-46F4-B3A5-85785CB769FB}" type="datetimeFigureOut">
              <a:rPr lang="en-US" smtClean="0"/>
              <a:t>9/8/2024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29701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0901D8-A767-46F4-B3A5-85785CB769FB}" type="datetimeFigureOut">
              <a:rPr lang="en-US" smtClean="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51780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0901D8-A767-46F4-B3A5-85785CB769FB}" type="datetimeFigureOut">
              <a:rPr lang="en-US" smtClean="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259240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901D8-A767-46F4-B3A5-85785CB769FB}" type="datetimeFigureOut">
              <a:rPr lang="en-US" smtClean="0"/>
              <a:t>9/8/2024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3649-6093-40C0-A68E-3DD630A9233E}" type="slidenum">
              <a:rPr lang="en-US" smtClean="0"/>
              <a:t>‹#›</a:t>
            </a:fld>
            <a:endParaRPr lang="en-US" dirty="0"/>
          </a:p>
        </p:txBody>
      </p:sp>
    </p:spTree>
    <p:extLst>
      <p:ext uri="{BB962C8B-B14F-4D97-AF65-F5344CB8AC3E}">
        <p14:creationId xmlns:p14="http://schemas.microsoft.com/office/powerpoint/2010/main" val="359076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thinkcollege.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Brittanie.burdette@gvs.ga.gov"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Katherine.Brown@gvs.ga.gov"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Katherine.Brown@gvs.ga.gov"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Shannah.mabry@gvs.ga.gov"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mailto:Leigh.Thrailkill@gvs.ga.gov" TargetMode="External"/><Relationship Id="rId4" Type="http://schemas.openxmlformats.org/officeDocument/2006/relationships/hyperlink" Target="mailto:Vincent.Bass@gvs.ga.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gvs.ga.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Leigh.Thrailkill@gvs.ga.gov" TargetMode="External"/><Relationship Id="rId5" Type="http://schemas.openxmlformats.org/officeDocument/2006/relationships/hyperlink" Target="mailto:Vincent.Bass@gvs.ga.gov" TargetMode="External"/><Relationship Id="rId4" Type="http://schemas.openxmlformats.org/officeDocument/2006/relationships/hyperlink" Target="mailto:Shannah.mabry@gvs.g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18/10/relationships/comments" Target="../comments/modernComment_280_95C150DF.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18/10/relationships/comments" Target="../comments/modernComment_281_45570254.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standing together&#10;&#10;Description automatically generated">
            <a:extLst>
              <a:ext uri="{FF2B5EF4-FFF2-40B4-BE49-F238E27FC236}">
                <a16:creationId xmlns:a16="http://schemas.microsoft.com/office/drawing/2014/main" id="{CC9B0010-13EF-E0BF-5852-71018D53F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67" y="-333981"/>
            <a:ext cx="13149757" cy="7525962"/>
          </a:xfrm>
          <a:prstGeom prst="rect">
            <a:avLst/>
          </a:prstGeom>
        </p:spPr>
      </p:pic>
      <p:sp>
        <p:nvSpPr>
          <p:cNvPr id="4" name="TextBox 3">
            <a:extLst>
              <a:ext uri="{FF2B5EF4-FFF2-40B4-BE49-F238E27FC236}">
                <a16:creationId xmlns:a16="http://schemas.microsoft.com/office/drawing/2014/main" id="{0D376196-1F9C-55F6-34B3-D06F208B58E3}"/>
              </a:ext>
            </a:extLst>
          </p:cNvPr>
          <p:cNvSpPr txBox="1"/>
          <p:nvPr/>
        </p:nvSpPr>
        <p:spPr>
          <a:xfrm>
            <a:off x="293126" y="104531"/>
            <a:ext cx="8734313" cy="523220"/>
          </a:xfrm>
          <a:prstGeom prst="rect">
            <a:avLst/>
          </a:prstGeom>
          <a:noFill/>
        </p:spPr>
        <p:txBody>
          <a:bodyPr wrap="square" rtlCol="0">
            <a:spAutoFit/>
          </a:bodyPr>
          <a:lstStyle/>
          <a:p>
            <a:pPr lvl="0">
              <a:defRPr/>
            </a:pPr>
            <a:r>
              <a:rPr lang="en-US" sz="2800" b="1" dirty="0">
                <a:solidFill>
                  <a:prstClr val="black"/>
                </a:solidFill>
                <a:latin typeface="Arial" panose="020B0604020202020204" pitchFamily="34" charset="0"/>
                <a:cs typeface="Arial" panose="020B0604020202020204" pitchFamily="34" charset="0"/>
              </a:rPr>
              <a:t>Georgia Vocational Rehabilitation Agency</a:t>
            </a:r>
          </a:p>
        </p:txBody>
      </p:sp>
      <p:sp>
        <p:nvSpPr>
          <p:cNvPr id="5" name="TextBox 4">
            <a:extLst>
              <a:ext uri="{FF2B5EF4-FFF2-40B4-BE49-F238E27FC236}">
                <a16:creationId xmlns:a16="http://schemas.microsoft.com/office/drawing/2014/main" id="{F4BB97A4-7BA4-A702-0715-E781BECC3FDB}"/>
              </a:ext>
            </a:extLst>
          </p:cNvPr>
          <p:cNvSpPr txBox="1"/>
          <p:nvPr/>
        </p:nvSpPr>
        <p:spPr>
          <a:xfrm>
            <a:off x="301752" y="737903"/>
            <a:ext cx="6454844" cy="2169825"/>
          </a:xfrm>
          <a:prstGeom prst="rect">
            <a:avLst/>
          </a:prstGeom>
          <a:noFill/>
        </p:spPr>
        <p:txBody>
          <a:bodyPr wrap="square" rtlCol="0">
            <a:spAutoFit/>
          </a:bodyPr>
          <a:lstStyle/>
          <a:p>
            <a:pPr defTabSz="914400">
              <a:defRPr/>
            </a:pPr>
            <a:r>
              <a:rPr lang="en-US" b="1" dirty="0">
                <a:solidFill>
                  <a:prstClr val="black"/>
                </a:solidFill>
                <a:latin typeface="Arial" panose="020B0604020202020204" pitchFamily="34" charset="0"/>
                <a:cs typeface="Arial" panose="020B0604020202020204" pitchFamily="34" charset="0"/>
              </a:rPr>
              <a:t>September 12, 2024</a:t>
            </a:r>
            <a:r>
              <a:rPr lang="en-US" b="1" dirty="0">
                <a:latin typeface="Arial"/>
                <a:cs typeface="Arial"/>
              </a:rPr>
              <a:t> </a:t>
            </a:r>
          </a:p>
          <a:p>
            <a:pPr defTabSz="914400">
              <a:defRPr/>
            </a:pPr>
            <a:r>
              <a:rPr lang="en-US" b="1" dirty="0">
                <a:latin typeface="Arial"/>
                <a:cs typeface="Arial"/>
              </a:rPr>
              <a:t>GVRA Supporting Transitioning High School Students</a:t>
            </a:r>
            <a:endParaRPr lang="en-US" b="1" dirty="0">
              <a:latin typeface="Arial" panose="020B0604020202020204" pitchFamily="34" charset="0"/>
              <a:ea typeface="Calibri" panose="020F0502020204030204" pitchFamily="34" charset="0"/>
              <a:cs typeface="Arial" panose="020B0604020202020204" pitchFamily="34" charset="0"/>
            </a:endParaRPr>
          </a:p>
          <a:p>
            <a:pPr defTabSz="914400">
              <a:defRPr/>
            </a:pPr>
            <a:endParaRPr lang="en-US" sz="15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914400">
              <a:defRPr/>
            </a:pPr>
            <a:endParaRPr lang="en-US" sz="15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914400">
              <a:defRPr/>
            </a:pPr>
            <a:r>
              <a:rPr lang="en-US" b="1" dirty="0">
                <a:solidFill>
                  <a:prstClr val="black"/>
                </a:solidFill>
                <a:latin typeface="Arial" panose="020B0604020202020204" pitchFamily="34" charset="0"/>
                <a:ea typeface="Calibri" panose="020F0502020204030204" pitchFamily="34" charset="0"/>
                <a:cs typeface="Arial" panose="020B0604020202020204" pitchFamily="34" charset="0"/>
              </a:rPr>
              <a:t>Georgia Vocational Rehabilitation Agency</a:t>
            </a:r>
            <a:endParaRPr lang="en-US" dirty="0">
              <a:solidFill>
                <a:prstClr val="black"/>
              </a:solidFill>
              <a:latin typeface="Arial" panose="020B0604020202020204" pitchFamily="34" charset="0"/>
              <a:cs typeface="Arial" panose="020B0604020202020204" pitchFamily="34" charset="0"/>
            </a:endParaRPr>
          </a:p>
          <a:p>
            <a:pPr lvl="0">
              <a:defRPr/>
            </a:pPr>
            <a:r>
              <a:rPr lang="en-US" b="1" dirty="0">
                <a:solidFill>
                  <a:prstClr val="black"/>
                </a:solidFill>
                <a:latin typeface="Arial" panose="020B0604020202020204" pitchFamily="34" charset="0"/>
                <a:cs typeface="Arial" panose="020B0604020202020204" pitchFamily="34" charset="0"/>
              </a:rPr>
              <a:t>Brittanie Burdette, Transition Coordinator</a:t>
            </a:r>
          </a:p>
          <a:p>
            <a:pPr lvl="0">
              <a:defRPr/>
            </a:pPr>
            <a:r>
              <a:rPr lang="en-US" dirty="0">
                <a:solidFill>
                  <a:prstClr val="black"/>
                </a:solidFill>
                <a:latin typeface="Arial" panose="020B0604020202020204" pitchFamily="34" charset="0"/>
                <a:cs typeface="Arial" panose="020B0604020202020204" pitchFamily="34" charset="0"/>
              </a:rPr>
              <a:t>Brittanie.burdette@gvs.ga.gov</a:t>
            </a:r>
          </a:p>
          <a:p>
            <a:pPr defTabSz="914400">
              <a:defRPr/>
            </a:pPr>
            <a:endParaRPr lang="en-US" sz="1500" i="1"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6544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standing together&#10;&#10;Description automatically generated">
            <a:extLst>
              <a:ext uri="{FF2B5EF4-FFF2-40B4-BE49-F238E27FC236}">
                <a16:creationId xmlns:a16="http://schemas.microsoft.com/office/drawing/2014/main" id="{CC9B0010-13EF-E0BF-5852-71018D53F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67" y="-333981"/>
            <a:ext cx="13149757" cy="7525962"/>
          </a:xfrm>
          <a:prstGeom prst="rect">
            <a:avLst/>
          </a:prstGeom>
        </p:spPr>
      </p:pic>
      <p:sp>
        <p:nvSpPr>
          <p:cNvPr id="4" name="TextBox 3">
            <a:extLst>
              <a:ext uri="{FF2B5EF4-FFF2-40B4-BE49-F238E27FC236}">
                <a16:creationId xmlns:a16="http://schemas.microsoft.com/office/drawing/2014/main" id="{0D376196-1F9C-55F6-34B3-D06F208B58E3}"/>
              </a:ext>
            </a:extLst>
          </p:cNvPr>
          <p:cNvSpPr txBox="1"/>
          <p:nvPr/>
        </p:nvSpPr>
        <p:spPr>
          <a:xfrm>
            <a:off x="293126" y="104531"/>
            <a:ext cx="8734313" cy="523220"/>
          </a:xfrm>
          <a:prstGeom prst="rect">
            <a:avLst/>
          </a:prstGeom>
          <a:noFill/>
        </p:spPr>
        <p:txBody>
          <a:bodyPr wrap="square" rtlCol="0">
            <a:spAutoFit/>
          </a:bodyPr>
          <a:lstStyle/>
          <a:p>
            <a:pPr lvl="0">
              <a:defRPr/>
            </a:pPr>
            <a:r>
              <a:rPr lang="en-US" sz="2800" b="1" dirty="0">
                <a:solidFill>
                  <a:prstClr val="black"/>
                </a:solidFill>
                <a:latin typeface="Arial" panose="020B0604020202020204" pitchFamily="34" charset="0"/>
                <a:cs typeface="Arial" panose="020B0604020202020204" pitchFamily="34" charset="0"/>
              </a:rPr>
              <a:t>Georgia Vocational Rehabilitation Agency</a:t>
            </a:r>
          </a:p>
        </p:txBody>
      </p:sp>
      <p:sp>
        <p:nvSpPr>
          <p:cNvPr id="5" name="TextBox 4">
            <a:extLst>
              <a:ext uri="{FF2B5EF4-FFF2-40B4-BE49-F238E27FC236}">
                <a16:creationId xmlns:a16="http://schemas.microsoft.com/office/drawing/2014/main" id="{F4BB97A4-7BA4-A702-0715-E781BECC3FDB}"/>
              </a:ext>
            </a:extLst>
          </p:cNvPr>
          <p:cNvSpPr txBox="1"/>
          <p:nvPr/>
        </p:nvSpPr>
        <p:spPr>
          <a:xfrm>
            <a:off x="301752" y="737903"/>
            <a:ext cx="6454844" cy="1215717"/>
          </a:xfrm>
          <a:prstGeom prst="rect">
            <a:avLst/>
          </a:prstGeom>
          <a:noFill/>
        </p:spPr>
        <p:txBody>
          <a:bodyPr wrap="square" rtlCol="0">
            <a:spAutoFit/>
          </a:bodyPr>
          <a:lstStyle/>
          <a:p>
            <a:pPr defTabSz="914400">
              <a:defRPr/>
            </a:pPr>
            <a:r>
              <a:rPr lang="en-US" sz="2800" b="1" dirty="0">
                <a:latin typeface="Arial" panose="020B0604020202020204" pitchFamily="34" charset="0"/>
                <a:ea typeface="Calibri" panose="020F0502020204030204" pitchFamily="34" charset="0"/>
                <a:cs typeface="Arial" panose="020B0604020202020204" pitchFamily="34" charset="0"/>
              </a:rPr>
              <a:t>VR Transition Services</a:t>
            </a:r>
          </a:p>
          <a:p>
            <a:pPr defTabSz="914400">
              <a:defRPr/>
            </a:pPr>
            <a:endParaRPr lang="en-US" sz="15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914400">
              <a:defRPr/>
            </a:pPr>
            <a:endParaRPr lang="en-US" sz="15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914400">
              <a:defRPr/>
            </a:pPr>
            <a:endParaRPr lang="en-US" sz="1500" i="1"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74843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 Transition Services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65779" y="1546842"/>
            <a:ext cx="11260442" cy="38338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Available to students who have applied and been determined eligible for VR services</a:t>
            </a:r>
            <a:endParaRPr lang="en-US" sz="2400" dirty="0">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rPr>
              <a:t>  Documented in the Individualized Plan for Employment (IPE) </a:t>
            </a:r>
          </a:p>
          <a:p>
            <a:pPr marL="0" indent="0">
              <a:buNone/>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400" dirty="0">
                <a:latin typeface="Arial" panose="020B0604020202020204" pitchFamily="34" charset="0"/>
                <a:cs typeface="Arial" panose="020B0604020202020204" pitchFamily="34" charset="0"/>
              </a:rPr>
              <a:t>VR Transition services allow the student to receive more individualized and intensive Pre-ETS while they are still enrolled in school. </a:t>
            </a:r>
          </a:p>
          <a:p>
            <a:pPr marL="0" indent="0">
              <a:buNone/>
              <a:defRPr/>
            </a:pPr>
            <a:endParaRPr lang="en-US" sz="2400" dirty="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Based upon the unique needs of the student AND requirements to reach their specific vocational goal in competitive integrated employment</a:t>
            </a:r>
          </a:p>
        </p:txBody>
      </p:sp>
    </p:spTree>
    <p:extLst>
      <p:ext uri="{BB962C8B-B14F-4D97-AF65-F5344CB8AC3E}">
        <p14:creationId xmlns:p14="http://schemas.microsoft.com/office/powerpoint/2010/main" val="295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GVRA Client Process/Applying for VR Services </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GVRA Receives Referral (or the student is already receiving Pre-ETS and requests to apply for VR Services). </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student completes a VR Intake with a VR staff member and signs an application for services.</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GVRA Counselor will begin eligibility process, which includes assignment of priority category. </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Once eligibility is determined, then GVRA will conduct a needs assessment.</a:t>
            </a:r>
          </a:p>
          <a:p>
            <a:pPr marL="0" indent="0">
              <a:buNone/>
            </a:pP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Utilizing information collected during the needs assessment an Individualized Plan for Employment (IPE) will be developed, reviewed and agreed upon by both GVRA and the Client. </a:t>
            </a:r>
          </a:p>
        </p:txBody>
      </p:sp>
    </p:spTree>
    <p:extLst>
      <p:ext uri="{BB962C8B-B14F-4D97-AF65-F5344CB8AC3E}">
        <p14:creationId xmlns:p14="http://schemas.microsoft.com/office/powerpoint/2010/main" val="400215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Common Transition Services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Community Work Adjustment Training (intensive Pre-ETS)</a:t>
            </a:r>
          </a:p>
          <a:p>
            <a:r>
              <a:rPr lang="en-US" sz="2400" dirty="0">
                <a:latin typeface="Arial" panose="020B0604020202020204" pitchFamily="34" charset="0"/>
                <a:cs typeface="Arial" panose="020B0604020202020204" pitchFamily="34" charset="0"/>
              </a:rPr>
              <a:t>Assistive Work Technology</a:t>
            </a:r>
          </a:p>
          <a:p>
            <a:r>
              <a:rPr lang="en-US" sz="2400" dirty="0">
                <a:latin typeface="Arial" panose="020B0604020202020204" pitchFamily="34" charset="0"/>
                <a:cs typeface="Arial" panose="020B0604020202020204" pitchFamily="34" charset="0"/>
              </a:rPr>
              <a:t>On-the-job training</a:t>
            </a:r>
          </a:p>
          <a:p>
            <a:r>
              <a:rPr lang="en-US" sz="2400" dirty="0">
                <a:latin typeface="Arial" panose="020B0604020202020204" pitchFamily="34" charset="0"/>
                <a:cs typeface="Arial" panose="020B0604020202020204" pitchFamily="34" charset="0"/>
              </a:rPr>
              <a:t>Specific Vocational training</a:t>
            </a:r>
          </a:p>
          <a:p>
            <a:r>
              <a:rPr lang="en-US" sz="2400" dirty="0">
                <a:latin typeface="Arial" panose="020B0604020202020204" pitchFamily="34" charset="0"/>
                <a:cs typeface="Arial" panose="020B0604020202020204" pitchFamily="34" charset="0"/>
              </a:rPr>
              <a:t>GVRA Residential Services Pathway Training Programs</a:t>
            </a:r>
          </a:p>
          <a:p>
            <a:r>
              <a:rPr lang="en-US" sz="2400" dirty="0">
                <a:latin typeface="Arial" panose="020B0604020202020204" pitchFamily="34" charset="0"/>
                <a:cs typeface="Arial" panose="020B0604020202020204" pitchFamily="34" charset="0"/>
              </a:rPr>
              <a:t>Job coaching</a:t>
            </a:r>
          </a:p>
          <a:p>
            <a:r>
              <a:rPr lang="en-US" sz="2400" dirty="0">
                <a:latin typeface="Arial" panose="020B0604020202020204" pitchFamily="34" charset="0"/>
                <a:cs typeface="Arial" panose="020B0604020202020204" pitchFamily="34" charset="0"/>
              </a:rPr>
              <a:t>Supported Employment</a:t>
            </a:r>
          </a:p>
          <a:p>
            <a:r>
              <a:rPr lang="en-US" sz="2400" dirty="0">
                <a:latin typeface="Arial" panose="020B0604020202020204" pitchFamily="34" charset="0"/>
                <a:cs typeface="Arial" panose="020B0604020202020204" pitchFamily="34" charset="0"/>
              </a:rPr>
              <a:t>Customized Supported Employment</a:t>
            </a:r>
          </a:p>
          <a:p>
            <a:r>
              <a:rPr lang="en-US" sz="2400" dirty="0">
                <a:latin typeface="Arial" panose="020B0604020202020204" pitchFamily="34" charset="0"/>
                <a:cs typeface="Arial" panose="020B0604020202020204" pitchFamily="34" charset="0"/>
              </a:rPr>
              <a:t>Individualized Job Placement Services</a:t>
            </a:r>
          </a:p>
        </p:txBody>
      </p:sp>
    </p:spTree>
    <p:extLst>
      <p:ext uri="{BB962C8B-B14F-4D97-AF65-F5344CB8AC3E}">
        <p14:creationId xmlns:p14="http://schemas.microsoft.com/office/powerpoint/2010/main" val="1482241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to College </a:t>
            </a:r>
            <a:r>
              <a:rPr lang="en-US" sz="2400" b="1" dirty="0">
                <a:solidFill>
                  <a:prstClr val="black"/>
                </a:solidFill>
                <a:latin typeface="Arial" panose="020B0604020202020204" pitchFamily="34" charset="0"/>
                <a:cs typeface="Arial" panose="020B0604020202020204" pitchFamily="34" charset="0"/>
              </a:rPr>
              <a:t>D</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egree</a:t>
            </a:r>
            <a:r>
              <a:rPr lang="en-US" sz="2400" b="1" dirty="0">
                <a:solidFill>
                  <a:prstClr val="black"/>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Diploma, and Technical Certificate Programs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73665" y="1477470"/>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Necessary in order to reach their Vocational Goal:</a:t>
            </a:r>
          </a:p>
          <a:p>
            <a:endParaRPr lang="en-US" sz="2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Support Needs/Services</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Measurable Skill Gains (progress monitoring)</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Credential Attainment</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Funding Options include the Bud McCall Grant</a:t>
            </a:r>
          </a:p>
        </p:txBody>
      </p:sp>
    </p:spTree>
    <p:extLst>
      <p:ext uri="{BB962C8B-B14F-4D97-AF65-F5344CB8AC3E}">
        <p14:creationId xmlns:p14="http://schemas.microsoft.com/office/powerpoint/2010/main" val="2810396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to Inclusive Post-Secondary Education</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What is IPSE/CTP?</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Which colleges have the programs?</a:t>
            </a:r>
          </a:p>
          <a:p>
            <a:pPr lvl="1"/>
            <a:r>
              <a:rPr lang="en-US" sz="2000" dirty="0">
                <a:latin typeface="Arial" panose="020B0604020202020204" pitchFamily="34" charset="0"/>
                <a:cs typeface="Arial" panose="020B0604020202020204" pitchFamily="34" charset="0"/>
                <a:hlinkClick r:id="rId4"/>
              </a:rPr>
              <a:t>www.thinkcollege.net </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Georgia has 9 this year, currently 8 are Certified Transition Programs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Important Considerations	</a:t>
            </a:r>
          </a:p>
          <a:p>
            <a:pPr lvl="1"/>
            <a:r>
              <a:rPr lang="en-US" sz="2000" dirty="0">
                <a:latin typeface="Arial" panose="020B0604020202020204" pitchFamily="34" charset="0"/>
                <a:cs typeface="Arial" panose="020B0604020202020204" pitchFamily="34" charset="0"/>
              </a:rPr>
              <a:t>Housing/Transportation</a:t>
            </a:r>
          </a:p>
          <a:p>
            <a:pPr lvl="1"/>
            <a:r>
              <a:rPr lang="en-US" sz="2000" dirty="0">
                <a:latin typeface="Arial" panose="020B0604020202020204" pitchFamily="34" charset="0"/>
                <a:cs typeface="Arial" panose="020B0604020202020204" pitchFamily="34" charset="0"/>
              </a:rPr>
              <a:t>Financial Barriers</a:t>
            </a:r>
          </a:p>
          <a:p>
            <a:pPr lvl="2"/>
            <a:r>
              <a:rPr lang="en-US" dirty="0">
                <a:latin typeface="Arial" panose="020B0604020202020204" pitchFamily="34" charset="0"/>
                <a:cs typeface="Arial" panose="020B0604020202020204" pitchFamily="34" charset="0"/>
              </a:rPr>
              <a:t>If approved, GVRA support of up to $3000 per semester may be sent to the program.  GVRA contracts with them to provide Pre-ETS and/or work readiness services qualifying students.  </a:t>
            </a:r>
          </a:p>
          <a:p>
            <a:pPr lvl="2"/>
            <a:r>
              <a:rPr lang="en-US" dirty="0">
                <a:latin typeface="Arial" panose="020B0604020202020204" pitchFamily="34" charset="0"/>
                <a:cs typeface="Arial" panose="020B0604020202020204" pitchFamily="34" charset="0"/>
              </a:rPr>
              <a:t>Eligible for federal financial aid?</a:t>
            </a:r>
          </a:p>
          <a:p>
            <a:pPr lvl="2"/>
            <a:r>
              <a:rPr lang="en-US" dirty="0">
                <a:latin typeface="Arial" panose="020B0604020202020204" pitchFamily="34" charset="0"/>
                <a:cs typeface="Arial" panose="020B0604020202020204" pitchFamily="34" charset="0"/>
              </a:rPr>
              <a:t>Private and school scholarships?</a:t>
            </a:r>
          </a:p>
          <a:p>
            <a:pPr lvl="2"/>
            <a:r>
              <a:rPr lang="en-US" dirty="0">
                <a:latin typeface="Arial" panose="020B0604020202020204" pitchFamily="34" charset="0"/>
                <a:cs typeface="Arial" panose="020B0604020202020204" pitchFamily="34" charset="0"/>
              </a:rPr>
              <a:t>Educational loans?</a:t>
            </a:r>
          </a:p>
        </p:txBody>
      </p:sp>
    </p:spTree>
    <p:extLst>
      <p:ext uri="{BB962C8B-B14F-4D97-AF65-F5344CB8AC3E}">
        <p14:creationId xmlns:p14="http://schemas.microsoft.com/office/powerpoint/2010/main" val="2990049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16A9F0-6F30-3135-8069-32AB0F227E1D}"/>
              </a:ext>
              <a:ext uri="{C183D7F6-B498-43B3-948B-1728B52AA6E4}">
                <adec:decorative xmlns:adec="http://schemas.microsoft.com/office/drawing/2017/decorative" val="1"/>
              </a:ext>
            </a:extLst>
          </p:cNvPr>
          <p:cNvSpPr txBox="1">
            <a:spLocks noGrp="1"/>
          </p:cNvSpPr>
          <p:nvPr>
            <p:ph type="title" idx="4294967295"/>
          </p:nvPr>
        </p:nvSpPr>
        <p:spPr>
          <a:xfrm>
            <a:off x="727437" y="301585"/>
            <a:ext cx="10515996" cy="1474948"/>
          </a:xfrm>
          <a:prstGeom prst="rect">
            <a:avLst/>
          </a:prstGeom>
          <a:solidFill>
            <a:schemeClr val="bg1"/>
          </a:solidFill>
          <a:ln>
            <a:noFill/>
            <a:prstDash/>
          </a:ln>
          <a:effectLst>
            <a:glow rad="139700">
              <a:srgbClr val="156082">
                <a:satMod val="175000"/>
                <a:alpha val="40000"/>
              </a:srgbClr>
            </a:glo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VR Postsecondary Services </a:t>
            </a:r>
            <a:r>
              <a:rPr lang="en-US" b="1" dirty="0">
                <a:solidFill>
                  <a:prstClr val="black"/>
                </a:solidFill>
                <a:latin typeface="Arial" panose="020B0604020202020204" pitchFamily="34" charset="0"/>
                <a:cs typeface="Arial" panose="020B0604020202020204" pitchFamily="34" charset="0"/>
              </a:rPr>
              <a:t>&amp; </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Funding</a:t>
            </a:r>
          </a:p>
        </p:txBody>
      </p:sp>
      <p:sp>
        <p:nvSpPr>
          <p:cNvPr id="9" name="Text Placeholder 8">
            <a:extLst>
              <a:ext uri="{FF2B5EF4-FFF2-40B4-BE49-F238E27FC236}">
                <a16:creationId xmlns:a16="http://schemas.microsoft.com/office/drawing/2014/main" id="{2EB41F3F-3FF3-33A1-6DCA-68F1C7858DB3}"/>
              </a:ext>
              <a:ext uri="{C183D7F6-B498-43B3-948B-1728B52AA6E4}">
                <adec:decorative xmlns:adec="http://schemas.microsoft.com/office/drawing/2017/decorative" val="1"/>
              </a:ext>
            </a:extLst>
          </p:cNvPr>
          <p:cNvSpPr>
            <a:spLocks noGrp="1"/>
          </p:cNvSpPr>
          <p:nvPr>
            <p:ph type="body" idx="1"/>
          </p:nvPr>
        </p:nvSpPr>
        <p:spPr>
          <a:xfrm>
            <a:off x="827648" y="1706011"/>
            <a:ext cx="5157787" cy="823912"/>
          </a:xfrm>
        </p:spPr>
        <p:txBody>
          <a:bodyPr>
            <a:normAutofit/>
          </a:bodyPr>
          <a:lstStyle/>
          <a:p>
            <a:pPr algn="ctr"/>
            <a:r>
              <a:rPr lang="en-US" sz="3200" u="sng" dirty="0">
                <a:latin typeface="Arial" panose="020B0604020202020204" pitchFamily="34" charset="0"/>
                <a:cs typeface="Arial" panose="020B0604020202020204" pitchFamily="34" charset="0"/>
              </a:rPr>
              <a:t>Services</a:t>
            </a:r>
          </a:p>
        </p:txBody>
      </p:sp>
      <p:sp>
        <p:nvSpPr>
          <p:cNvPr id="11" name="Content Placeholder 10">
            <a:extLst>
              <a:ext uri="{FF2B5EF4-FFF2-40B4-BE49-F238E27FC236}">
                <a16:creationId xmlns:a16="http://schemas.microsoft.com/office/drawing/2014/main" id="{CBB973EA-92C1-FE47-D018-E995A3CD05AC}"/>
              </a:ext>
              <a:ext uri="{C183D7F6-B498-43B3-948B-1728B52AA6E4}">
                <adec:decorative xmlns:adec="http://schemas.microsoft.com/office/drawing/2017/decorative" val="1"/>
              </a:ext>
            </a:extLst>
          </p:cNvPr>
          <p:cNvSpPr>
            <a:spLocks noGrp="1"/>
          </p:cNvSpPr>
          <p:nvPr>
            <p:ph sz="half" idx="2"/>
          </p:nvPr>
        </p:nvSpPr>
        <p:spPr>
          <a:xfrm>
            <a:off x="1285059" y="2590766"/>
            <a:ext cx="4592683" cy="3851271"/>
          </a:xfrm>
        </p:spPr>
        <p:txBody>
          <a:bodyPr>
            <a:normAutofit fontScale="77500" lnSpcReduction="20000"/>
          </a:bodyPr>
          <a:lstStyle/>
          <a:p>
            <a:pPr>
              <a:buFont typeface="Wingdings" panose="05000000000000000000" pitchFamily="2" charset="2"/>
              <a:buChar char="q"/>
            </a:pPr>
            <a:r>
              <a:rPr lang="en-US" sz="3400" dirty="0">
                <a:latin typeface="Arial" panose="020B0604020202020204" pitchFamily="34" charset="0"/>
                <a:cs typeface="Arial" panose="020B0604020202020204" pitchFamily="34" charset="0"/>
              </a:rPr>
              <a:t> Postsecondary Training 	</a:t>
            </a:r>
          </a:p>
          <a:p>
            <a:pPr>
              <a:buFont typeface="Wingdings" panose="05000000000000000000" pitchFamily="2" charset="2"/>
              <a:buChar char="q"/>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3400" dirty="0">
                <a:latin typeface="Arial" panose="020B0604020202020204" pitchFamily="34" charset="0"/>
                <a:cs typeface="Arial" panose="020B0604020202020204" pitchFamily="34" charset="0"/>
              </a:rPr>
              <a:t> Inclusive Postsecondary Training</a:t>
            </a:r>
          </a:p>
          <a:p>
            <a:pPr>
              <a:buFont typeface="Wingdings" panose="05000000000000000000" pitchFamily="2" charset="2"/>
              <a:buChar char="q"/>
            </a:pPr>
            <a:endParaRPr lang="en-US" sz="3400" dirty="0">
              <a:latin typeface="Arial" panose="020B0604020202020204" pitchFamily="34" charset="0"/>
              <a:cs typeface="Arial" panose="020B0604020202020204" pitchFamily="34" charset="0"/>
            </a:endParaRPr>
          </a:p>
          <a:p>
            <a:pPr marL="0" indent="0">
              <a:buNone/>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3400" dirty="0">
                <a:latin typeface="Arial" panose="020B0604020202020204" pitchFamily="34" charset="0"/>
                <a:cs typeface="Arial" panose="020B0604020202020204" pitchFamily="34" charset="0"/>
              </a:rPr>
              <a:t> Vocational Training, Supported Employment, &amp; Job Placement Services</a:t>
            </a:r>
            <a:r>
              <a:rPr lang="en-US" dirty="0">
                <a:latin typeface="Arial" panose="020B0604020202020204" pitchFamily="34" charset="0"/>
                <a:cs typeface="Arial" panose="020B0604020202020204" pitchFamily="34" charset="0"/>
              </a:rPr>
              <a:t>	</a:t>
            </a:r>
          </a:p>
        </p:txBody>
      </p:sp>
      <p:sp>
        <p:nvSpPr>
          <p:cNvPr id="12" name="Text Placeholder 11">
            <a:extLst>
              <a:ext uri="{FF2B5EF4-FFF2-40B4-BE49-F238E27FC236}">
                <a16:creationId xmlns:a16="http://schemas.microsoft.com/office/drawing/2014/main" id="{8372C95F-5419-FC84-E81B-AFF07730A78F}"/>
              </a:ext>
              <a:ext uri="{C183D7F6-B498-43B3-948B-1728B52AA6E4}">
                <adec:decorative xmlns:adec="http://schemas.microsoft.com/office/drawing/2017/decorative" val="1"/>
              </a:ext>
            </a:extLst>
          </p:cNvPr>
          <p:cNvSpPr>
            <a:spLocks noGrp="1"/>
          </p:cNvSpPr>
          <p:nvPr>
            <p:ph type="body" sz="quarter" idx="3"/>
          </p:nvPr>
        </p:nvSpPr>
        <p:spPr>
          <a:xfrm>
            <a:off x="6022840" y="1684987"/>
            <a:ext cx="5183188" cy="823912"/>
          </a:xfrm>
        </p:spPr>
        <p:txBody>
          <a:bodyPr>
            <a:normAutofit/>
          </a:bodyPr>
          <a:lstStyle/>
          <a:p>
            <a:pPr algn="ctr"/>
            <a:r>
              <a:rPr lang="en-US" sz="3200" u="sng" dirty="0">
                <a:latin typeface="Arial" panose="020B0604020202020204" pitchFamily="34" charset="0"/>
                <a:cs typeface="Arial" panose="020B0604020202020204" pitchFamily="34" charset="0"/>
              </a:rPr>
              <a:t>Funding</a:t>
            </a:r>
          </a:p>
        </p:txBody>
      </p:sp>
      <p:sp>
        <p:nvSpPr>
          <p:cNvPr id="13" name="Content Placeholder 12">
            <a:extLst>
              <a:ext uri="{FF2B5EF4-FFF2-40B4-BE49-F238E27FC236}">
                <a16:creationId xmlns:a16="http://schemas.microsoft.com/office/drawing/2014/main" id="{7FBB08A1-9D90-907F-FE08-3321DF5159A1}"/>
              </a:ext>
              <a:ext uri="{C183D7F6-B498-43B3-948B-1728B52AA6E4}">
                <adec:decorative xmlns:adec="http://schemas.microsoft.com/office/drawing/2017/decorative" val="1"/>
              </a:ext>
            </a:extLst>
          </p:cNvPr>
          <p:cNvSpPr>
            <a:spLocks noGrp="1"/>
          </p:cNvSpPr>
          <p:nvPr>
            <p:ph sz="quarter" idx="4"/>
          </p:nvPr>
        </p:nvSpPr>
        <p:spPr>
          <a:xfrm>
            <a:off x="5985435" y="2590766"/>
            <a:ext cx="6044005" cy="3684588"/>
          </a:xfrm>
        </p:spPr>
        <p:txBody>
          <a:bodyPr>
            <a:normAutofit fontScale="77500" lnSpcReduction="20000"/>
          </a:bodyPr>
          <a:lstStyle/>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 Financial Aid, Need-Based Scholarships, Bud McCall Grant</a:t>
            </a:r>
          </a:p>
          <a:p>
            <a:pPr>
              <a:buFont typeface="Wingdings" panose="05000000000000000000" pitchFamily="2" charset="2"/>
              <a:buChar char="Ø"/>
            </a:pPr>
            <a:endParaRPr lang="en-US" sz="31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 Georgia Student Finance Commission Grants (IPSE Grant), GVRA supports programs up to $3000 per semester for Pre-ETS per student for up to 4 semesters</a:t>
            </a:r>
          </a:p>
          <a:p>
            <a:pPr>
              <a:buFont typeface="Wingdings" panose="05000000000000000000" pitchFamily="2" charset="2"/>
              <a:buChar char="Ø"/>
            </a:pPr>
            <a:endParaRPr lang="en-US" sz="31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 GVRA funded – no cost to individuals and families. </a:t>
            </a:r>
          </a:p>
          <a:p>
            <a:endParaRPr lang="en-US" dirty="0"/>
          </a:p>
        </p:txBody>
      </p:sp>
      <p:pic>
        <p:nvPicPr>
          <p:cNvPr id="6" name="Picture 5">
            <a:extLst>
              <a:ext uri="{FF2B5EF4-FFF2-40B4-BE49-F238E27FC236}">
                <a16:creationId xmlns:a16="http://schemas.microsoft.com/office/drawing/2014/main" id="{B2BA7C8B-1E53-97A4-2F5D-92A6E764BFE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250965" y="5656888"/>
            <a:ext cx="1038992" cy="1109106"/>
          </a:xfrm>
          <a:prstGeom prst="rect">
            <a:avLst/>
          </a:prstGeom>
        </p:spPr>
      </p:pic>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425039" y="6721477"/>
            <a:ext cx="10515996"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6AF64F3-EE0A-DE4D-FA57-F8E6E0109D8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033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 McCall Post Secondary Vocational Rehabilitation Grant</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Eligibility Requirements:</a:t>
            </a:r>
          </a:p>
          <a:p>
            <a:pPr lvl="1"/>
            <a:r>
              <a:rPr lang="en-US" sz="2000" dirty="0">
                <a:latin typeface="Arial" panose="020B0604020202020204" pitchFamily="34" charset="0"/>
                <a:cs typeface="Arial" panose="020B0604020202020204" pitchFamily="34" charset="0"/>
              </a:rPr>
              <a:t>Meet GVRA eligibility</a:t>
            </a:r>
          </a:p>
          <a:p>
            <a:pPr lvl="1"/>
            <a:r>
              <a:rPr lang="en-US" sz="2000" dirty="0">
                <a:latin typeface="Arial" panose="020B0604020202020204" pitchFamily="34" charset="0"/>
                <a:cs typeface="Arial" panose="020B0604020202020204" pitchFamily="34" charset="0"/>
              </a:rPr>
              <a:t>Provide an acceptance letter to an accredited school</a:t>
            </a:r>
          </a:p>
          <a:p>
            <a:pPr lvl="1"/>
            <a:r>
              <a:rPr lang="en-US" sz="2000" dirty="0">
                <a:latin typeface="Arial" panose="020B0604020202020204" pitchFamily="34" charset="0"/>
                <a:cs typeface="Arial" panose="020B0604020202020204" pitchFamily="34" charset="0"/>
              </a:rPr>
              <a:t>Complete FAFSA</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Grant Amount:</a:t>
            </a:r>
          </a:p>
          <a:p>
            <a:pPr lvl="1"/>
            <a:r>
              <a:rPr lang="en-US" sz="2000" dirty="0">
                <a:latin typeface="Arial" panose="020B0604020202020204" pitchFamily="34" charset="0"/>
                <a:cs typeface="Arial" panose="020B0604020202020204" pitchFamily="34" charset="0"/>
              </a:rPr>
              <a:t>Tuition: $7,395 per year</a:t>
            </a:r>
          </a:p>
          <a:p>
            <a:pPr lvl="1"/>
            <a:r>
              <a:rPr lang="en-US" sz="2000" dirty="0">
                <a:latin typeface="Arial" panose="020B0604020202020204" pitchFamily="34" charset="0"/>
                <a:cs typeface="Arial" panose="020B0604020202020204" pitchFamily="34" charset="0"/>
              </a:rPr>
              <a:t>Maintenance: (room, board, and meals) $9,430 per year</a:t>
            </a:r>
          </a:p>
          <a:p>
            <a:pPr lvl="1"/>
            <a:r>
              <a:rPr lang="en-US" sz="2000" dirty="0">
                <a:latin typeface="Arial" panose="020B0604020202020204" pitchFamily="34" charset="0"/>
                <a:cs typeface="Arial" panose="020B0604020202020204" pitchFamily="34" charset="0"/>
              </a:rPr>
              <a:t>Books: $900 per year</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Students may qualify for other services such as assistive work technology, or other tools and equipment needed for training.</a:t>
            </a:r>
          </a:p>
        </p:txBody>
      </p:sp>
    </p:spTree>
    <p:extLst>
      <p:ext uri="{BB962C8B-B14F-4D97-AF65-F5344CB8AC3E}">
        <p14:creationId xmlns:p14="http://schemas.microsoft.com/office/powerpoint/2010/main" val="820371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to Employment Common Services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Work Readiness Training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Job Search/Placement Assistance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Supported Employment or Short-Term Job Coaching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Job Accommodation and Support Guidance</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Job Retention Strategies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Job Follow-Up/Follow Along</a:t>
            </a:r>
          </a:p>
        </p:txBody>
      </p:sp>
    </p:spTree>
    <p:extLst>
      <p:ext uri="{BB962C8B-B14F-4D97-AF65-F5344CB8AC3E}">
        <p14:creationId xmlns:p14="http://schemas.microsoft.com/office/powerpoint/2010/main" val="771886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standing together&#10;&#10;Description automatically generated">
            <a:extLst>
              <a:ext uri="{FF2B5EF4-FFF2-40B4-BE49-F238E27FC236}">
                <a16:creationId xmlns:a16="http://schemas.microsoft.com/office/drawing/2014/main" id="{CC9B0010-13EF-E0BF-5852-71018D53F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67" y="-333981"/>
            <a:ext cx="13149757" cy="7525962"/>
          </a:xfrm>
          <a:prstGeom prst="rect">
            <a:avLst/>
          </a:prstGeom>
        </p:spPr>
      </p:pic>
      <p:sp>
        <p:nvSpPr>
          <p:cNvPr id="4" name="TextBox 3">
            <a:extLst>
              <a:ext uri="{FF2B5EF4-FFF2-40B4-BE49-F238E27FC236}">
                <a16:creationId xmlns:a16="http://schemas.microsoft.com/office/drawing/2014/main" id="{0D376196-1F9C-55F6-34B3-D06F208B58E3}"/>
              </a:ext>
            </a:extLst>
          </p:cNvPr>
          <p:cNvSpPr txBox="1"/>
          <p:nvPr/>
        </p:nvSpPr>
        <p:spPr>
          <a:xfrm>
            <a:off x="293126" y="104531"/>
            <a:ext cx="8734313" cy="523220"/>
          </a:xfrm>
          <a:prstGeom prst="rect">
            <a:avLst/>
          </a:prstGeom>
          <a:noFill/>
        </p:spPr>
        <p:txBody>
          <a:bodyPr wrap="square" rtlCol="0">
            <a:spAutoFit/>
          </a:bodyPr>
          <a:lstStyle/>
          <a:p>
            <a:pPr lvl="0">
              <a:defRPr/>
            </a:pPr>
            <a:r>
              <a:rPr lang="en-US" sz="2800" b="1" dirty="0">
                <a:solidFill>
                  <a:prstClr val="black"/>
                </a:solidFill>
                <a:latin typeface="Arial" panose="020B0604020202020204" pitchFamily="34" charset="0"/>
                <a:cs typeface="Arial" panose="020B0604020202020204" pitchFamily="34" charset="0"/>
              </a:rPr>
              <a:t>Questions?</a:t>
            </a:r>
          </a:p>
        </p:txBody>
      </p:sp>
      <p:sp>
        <p:nvSpPr>
          <p:cNvPr id="5" name="TextBox 4">
            <a:extLst>
              <a:ext uri="{FF2B5EF4-FFF2-40B4-BE49-F238E27FC236}">
                <a16:creationId xmlns:a16="http://schemas.microsoft.com/office/drawing/2014/main" id="{F4BB97A4-7BA4-A702-0715-E781BECC3FDB}"/>
              </a:ext>
            </a:extLst>
          </p:cNvPr>
          <p:cNvSpPr txBox="1"/>
          <p:nvPr/>
        </p:nvSpPr>
        <p:spPr>
          <a:xfrm>
            <a:off x="301752" y="737903"/>
            <a:ext cx="6454844" cy="2169825"/>
          </a:xfrm>
          <a:prstGeom prst="rect">
            <a:avLst/>
          </a:prstGeom>
          <a:noFill/>
        </p:spPr>
        <p:txBody>
          <a:bodyPr wrap="square" rtlCol="0">
            <a:spAutoFit/>
          </a:bodyPr>
          <a:lstStyle/>
          <a:p>
            <a:pPr defTabSz="914400">
              <a:defRPr/>
            </a:pPr>
            <a:r>
              <a:rPr lang="en-US" b="1" dirty="0">
                <a:solidFill>
                  <a:prstClr val="black"/>
                </a:solidFill>
                <a:latin typeface="Arial" panose="020B0604020202020204" pitchFamily="34" charset="0"/>
                <a:cs typeface="Arial" panose="020B0604020202020204" pitchFamily="34" charset="0"/>
              </a:rPr>
              <a:t>September 12, 2024</a:t>
            </a:r>
            <a:r>
              <a:rPr lang="en-US" b="1" dirty="0">
                <a:latin typeface="Arial"/>
                <a:cs typeface="Arial"/>
              </a:rPr>
              <a:t> </a:t>
            </a:r>
          </a:p>
          <a:p>
            <a:pPr defTabSz="914400">
              <a:defRPr/>
            </a:pPr>
            <a:r>
              <a:rPr lang="en-US" b="1" dirty="0">
                <a:latin typeface="Arial"/>
                <a:cs typeface="Arial"/>
              </a:rPr>
              <a:t>GVRA Supporting Transitioning High School Students</a:t>
            </a:r>
            <a:endParaRPr lang="en-US" b="1" dirty="0">
              <a:latin typeface="Arial" panose="020B0604020202020204" pitchFamily="34" charset="0"/>
              <a:ea typeface="Calibri" panose="020F0502020204030204" pitchFamily="34" charset="0"/>
              <a:cs typeface="Arial" panose="020B0604020202020204" pitchFamily="34" charset="0"/>
            </a:endParaRPr>
          </a:p>
          <a:p>
            <a:pPr defTabSz="914400">
              <a:defRPr/>
            </a:pPr>
            <a:endParaRPr lang="en-US" sz="15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914400">
              <a:defRPr/>
            </a:pPr>
            <a:endParaRPr lang="en-US" sz="15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914400">
              <a:defRPr/>
            </a:pPr>
            <a:r>
              <a:rPr lang="en-US" b="1" dirty="0">
                <a:solidFill>
                  <a:prstClr val="black"/>
                </a:solidFill>
                <a:latin typeface="Arial" panose="020B0604020202020204" pitchFamily="34" charset="0"/>
                <a:ea typeface="Calibri" panose="020F0502020204030204" pitchFamily="34" charset="0"/>
                <a:cs typeface="Arial" panose="020B0604020202020204" pitchFamily="34" charset="0"/>
              </a:rPr>
              <a:t>Georgia Vocational Rehabilitation Agency</a:t>
            </a:r>
            <a:endParaRPr lang="en-US" dirty="0">
              <a:solidFill>
                <a:prstClr val="black"/>
              </a:solidFill>
              <a:latin typeface="Arial" panose="020B0604020202020204" pitchFamily="34" charset="0"/>
              <a:cs typeface="Arial" panose="020B0604020202020204" pitchFamily="34" charset="0"/>
            </a:endParaRPr>
          </a:p>
          <a:p>
            <a:pPr lvl="0">
              <a:defRPr/>
            </a:pPr>
            <a:r>
              <a:rPr lang="en-US" b="1" dirty="0">
                <a:solidFill>
                  <a:prstClr val="black"/>
                </a:solidFill>
                <a:latin typeface="Arial" panose="020B0604020202020204" pitchFamily="34" charset="0"/>
                <a:cs typeface="Arial" panose="020B0604020202020204" pitchFamily="34" charset="0"/>
              </a:rPr>
              <a:t>Brittanie Burdette, Transition Coordinator</a:t>
            </a:r>
          </a:p>
          <a:p>
            <a:pPr lvl="0">
              <a:defRPr/>
            </a:pPr>
            <a:r>
              <a:rPr lang="en-US" dirty="0">
                <a:solidFill>
                  <a:prstClr val="black"/>
                </a:solidFill>
                <a:latin typeface="Arial" panose="020B0604020202020204" pitchFamily="34" charset="0"/>
                <a:cs typeface="Arial" panose="020B0604020202020204" pitchFamily="34" charset="0"/>
                <a:hlinkClick r:id="rId3"/>
              </a:rPr>
              <a:t>Brittanie.burdette@gvs.ga.gov</a:t>
            </a:r>
            <a:r>
              <a:rPr lang="en-US" dirty="0">
                <a:solidFill>
                  <a:prstClr val="black"/>
                </a:solidFill>
                <a:latin typeface="Arial" panose="020B0604020202020204" pitchFamily="34" charset="0"/>
                <a:cs typeface="Arial" panose="020B0604020202020204" pitchFamily="34" charset="0"/>
              </a:rPr>
              <a:t> </a:t>
            </a:r>
          </a:p>
          <a:p>
            <a:pPr defTabSz="914400">
              <a:defRPr/>
            </a:pPr>
            <a:endParaRPr lang="en-US" sz="1500" i="1"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5444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549196" y="708917"/>
            <a:ext cx="873431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Arial" panose="020B0604020202020204" pitchFamily="34" charset="0"/>
                <a:cs typeface="Arial" panose="020B0604020202020204" pitchFamily="34" charset="0"/>
              </a:rPr>
              <a:t>Presentation Objectives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574968" y="2140042"/>
            <a:ext cx="11260442" cy="2978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Learn about how GVRA supports high school students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Who qualifies for services?</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What services might my student </a:t>
            </a:r>
            <a:r>
              <a:rPr lang="en-US" dirty="0">
                <a:latin typeface="Arial" panose="020B0604020202020204" pitchFamily="34" charset="0"/>
                <a:cs typeface="Arial" panose="020B0604020202020204" pitchFamily="34" charset="0"/>
              </a:rPr>
              <a:t>receive</a:t>
            </a:r>
            <a:endParaRPr lang="en-US" sz="2800" dirty="0">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15000"/>
              </a:lnSpc>
              <a:spcBef>
                <a:spcPts val="0"/>
              </a:spcBef>
              <a:spcAft>
                <a:spcPts val="0"/>
              </a:spcAft>
              <a:buClrTx/>
              <a:buSzTx/>
              <a:buFont typeface="+mj-lt"/>
              <a:buAutoNum type="arabicPeriod"/>
              <a:tabLst/>
              <a:defRPr/>
            </a:pPr>
            <a:endPar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62184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miling&#10;&#10;Description automatically generated">
            <a:extLst>
              <a:ext uri="{FF2B5EF4-FFF2-40B4-BE49-F238E27FC236}">
                <a16:creationId xmlns:a16="http://schemas.microsoft.com/office/drawing/2014/main" id="{6D0BFAFD-7403-B3D5-FE17-D5621069B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
            <a:ext cx="12192000" cy="6857464"/>
          </a:xfrm>
          <a:prstGeom prst="rect">
            <a:avLst/>
          </a:prstGeom>
        </p:spPr>
      </p:pic>
      <p:sp>
        <p:nvSpPr>
          <p:cNvPr id="6" name="TextBox 5">
            <a:extLst>
              <a:ext uri="{FF2B5EF4-FFF2-40B4-BE49-F238E27FC236}">
                <a16:creationId xmlns:a16="http://schemas.microsoft.com/office/drawing/2014/main" id="{4D37E465-B8E2-F995-2AA0-F9AD414BD93C}"/>
              </a:ext>
            </a:extLst>
          </p:cNvPr>
          <p:cNvSpPr txBox="1"/>
          <p:nvPr/>
        </p:nvSpPr>
        <p:spPr>
          <a:xfrm>
            <a:off x="1728844" y="268086"/>
            <a:ext cx="8734313" cy="523220"/>
          </a:xfrm>
          <a:prstGeom prst="rect">
            <a:avLst/>
          </a:prstGeom>
          <a:noFill/>
        </p:spPr>
        <p:txBody>
          <a:bodyPr wrap="square" rtlCol="0">
            <a:spAutoFit/>
          </a:bodyPr>
          <a:lstStyle/>
          <a:p>
            <a:pPr lvl="0">
              <a:defRPr/>
            </a:pPr>
            <a:r>
              <a:rPr lang="en-US" sz="2800" dirty="0">
                <a:solidFill>
                  <a:prstClr val="black"/>
                </a:solidFill>
                <a:latin typeface="Arial" panose="020B0604020202020204" pitchFamily="34" charset="0"/>
                <a:cs typeface="Arial" panose="020B0604020202020204" pitchFamily="34" charset="0"/>
              </a:rPr>
              <a:t>Georgia Vocational Rehabilitation Agency</a:t>
            </a:r>
          </a:p>
        </p:txBody>
      </p:sp>
      <p:sp>
        <p:nvSpPr>
          <p:cNvPr id="7" name="TextBox 6">
            <a:extLst>
              <a:ext uri="{FF2B5EF4-FFF2-40B4-BE49-F238E27FC236}">
                <a16:creationId xmlns:a16="http://schemas.microsoft.com/office/drawing/2014/main" id="{3016945B-0904-186C-FE9E-3DF1E053ECA4}"/>
              </a:ext>
            </a:extLst>
          </p:cNvPr>
          <p:cNvSpPr txBox="1"/>
          <p:nvPr/>
        </p:nvSpPr>
        <p:spPr>
          <a:xfrm>
            <a:off x="1728843" y="791306"/>
            <a:ext cx="6454844" cy="1569660"/>
          </a:xfrm>
          <a:prstGeom prst="rect">
            <a:avLst/>
          </a:prstGeom>
          <a:noFill/>
        </p:spPr>
        <p:txBody>
          <a:bodyPr wrap="square" rtlCol="0">
            <a:spAutoFit/>
          </a:bodyPr>
          <a:lstStyle/>
          <a:p>
            <a:pPr defTabSz="914400">
              <a:defRPr/>
            </a:pPr>
            <a:r>
              <a:rPr lang="en-US" sz="1500" dirty="0">
                <a:solidFill>
                  <a:prstClr val="black"/>
                </a:solidFill>
                <a:latin typeface="Arial" panose="020B0604020202020204" pitchFamily="34" charset="0"/>
                <a:cs typeface="Arial" panose="020B0604020202020204" pitchFamily="34" charset="0"/>
              </a:rPr>
              <a:t>September 12, 2024</a:t>
            </a:r>
          </a:p>
          <a:p>
            <a:pPr defTabSz="914400">
              <a:defRPr/>
            </a:pPr>
            <a:r>
              <a:rPr lang="en-US" b="1" dirty="0">
                <a:latin typeface="Arial" panose="020B0604020202020204" pitchFamily="34" charset="0"/>
                <a:ea typeface="Calibri" panose="020F0502020204030204" pitchFamily="34" charset="0"/>
                <a:cs typeface="Arial" panose="020B0604020202020204" pitchFamily="34" charset="0"/>
              </a:rPr>
              <a:t>Partnership with Schools: Pre-ETS</a:t>
            </a:r>
            <a:endParaRPr lang="en-US" dirty="0">
              <a:latin typeface="Arial" panose="020B0604020202020204" pitchFamily="34" charset="0"/>
              <a:ea typeface="Calibri" panose="020F0502020204030204" pitchFamily="34" charset="0"/>
              <a:cs typeface="Arial" panose="020B0604020202020204" pitchFamily="34" charset="0"/>
            </a:endParaRPr>
          </a:p>
          <a:p>
            <a:pPr lvl="0">
              <a:defRPr/>
            </a:pPr>
            <a:endParaRPr lang="en-US" sz="1500" dirty="0">
              <a:solidFill>
                <a:prstClr val="black"/>
              </a:solidFill>
              <a:latin typeface="Arial" panose="020B0604020202020204" pitchFamily="34" charset="0"/>
              <a:cs typeface="Arial" panose="020B0604020202020204" pitchFamily="34" charset="0"/>
            </a:endParaRPr>
          </a:p>
          <a:p>
            <a:pPr lvl="0">
              <a:defRPr/>
            </a:pPr>
            <a:r>
              <a:rPr lang="en-US" sz="1500" dirty="0">
                <a:solidFill>
                  <a:prstClr val="black"/>
                </a:solidFill>
                <a:latin typeface="Arial" panose="020B0604020202020204" pitchFamily="34" charset="0"/>
                <a:cs typeface="Arial" panose="020B0604020202020204" pitchFamily="34" charset="0"/>
              </a:rPr>
              <a:t>Katherine Brown – Assistant Director RWS Transition Initiatives</a:t>
            </a:r>
          </a:p>
          <a:p>
            <a:pPr lvl="0">
              <a:defRPr/>
            </a:pPr>
            <a:r>
              <a:rPr lang="en-US" sz="1500" dirty="0">
                <a:solidFill>
                  <a:prstClr val="black"/>
                </a:solidFill>
                <a:latin typeface="Calibri Light" panose="020F0302020204030204" pitchFamily="34" charset="0"/>
                <a:cs typeface="Calibri Light" panose="020F0302020204030204" pitchFamily="34" charset="0"/>
                <a:hlinkClick r:id="rId3"/>
              </a:rPr>
              <a:t>Katherine.Brown@gvs.ga.gov</a:t>
            </a:r>
            <a:r>
              <a:rPr lang="en-US" sz="1500" dirty="0">
                <a:solidFill>
                  <a:prstClr val="black"/>
                </a:solidFill>
                <a:latin typeface="Calibri Light" panose="020F0302020204030204" pitchFamily="34" charset="0"/>
                <a:cs typeface="Calibri Light" panose="020F0302020204030204" pitchFamily="34" charset="0"/>
              </a:rPr>
              <a:t> </a:t>
            </a:r>
          </a:p>
          <a:p>
            <a:pPr defTabSz="914400">
              <a:defRPr/>
            </a:pPr>
            <a:endParaRPr lang="en-US" sz="1500" i="1"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1931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21</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1723505" y="5967361"/>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2471652"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1703297" y="293024"/>
            <a:ext cx="8734313" cy="523220"/>
          </a:xfrm>
          <a:prstGeom prst="rect">
            <a:avLst/>
          </a:prstGeom>
          <a:noFill/>
        </p:spPr>
        <p:txBody>
          <a:bodyPr wrap="square" rtlCol="0">
            <a:spAutoFit/>
          </a:bodyPr>
          <a:lstStyle/>
          <a:p>
            <a:pPr lvl="0">
              <a:defRPr/>
            </a:pPr>
            <a:r>
              <a:rPr lang="en-US" sz="2800" dirty="0">
                <a:solidFill>
                  <a:prstClr val="black"/>
                </a:solidFill>
                <a:latin typeface="Arial" panose="020B0604020202020204" pitchFamily="34" charset="0"/>
                <a:cs typeface="Arial" panose="020B0604020202020204" pitchFamily="34" charset="0"/>
              </a:rPr>
              <a:t>Liaisons In the Schools</a:t>
            </a:r>
          </a:p>
        </p:txBody>
      </p:sp>
      <p:sp>
        <p:nvSpPr>
          <p:cNvPr id="5" name="TextBox 4">
            <a:extLst>
              <a:ext uri="{FF2B5EF4-FFF2-40B4-BE49-F238E27FC236}">
                <a16:creationId xmlns:a16="http://schemas.microsoft.com/office/drawing/2014/main" id="{AF0F051A-CD5D-2F04-C8D2-DE86549B8D96}"/>
              </a:ext>
            </a:extLst>
          </p:cNvPr>
          <p:cNvSpPr txBox="1"/>
          <p:nvPr/>
        </p:nvSpPr>
        <p:spPr>
          <a:xfrm>
            <a:off x="1703296" y="949248"/>
            <a:ext cx="6454844" cy="3323987"/>
          </a:xfrm>
          <a:prstGeom prst="rect">
            <a:avLst/>
          </a:prstGeom>
          <a:noFill/>
        </p:spPr>
        <p:txBody>
          <a:bodyPr wrap="square" rtlCol="0">
            <a:spAutoFit/>
          </a:bodyPr>
          <a:lstStyle/>
          <a:p>
            <a:pPr defTabSz="914400">
              <a:defRPr/>
            </a:pPr>
            <a:r>
              <a:rPr lang="en-US" sz="1500" dirty="0">
                <a:solidFill>
                  <a:prstClr val="black"/>
                </a:solidFill>
                <a:latin typeface="Arial" panose="020B0604020202020204" pitchFamily="34" charset="0"/>
                <a:cs typeface="Arial" panose="020B0604020202020204" pitchFamily="34" charset="0"/>
              </a:rPr>
              <a:t>Partnering Together with the School Systems</a:t>
            </a:r>
          </a:p>
          <a:p>
            <a:pPr marL="285750" indent="-285750" defTabSz="914400">
              <a:buFont typeface="Arial" panose="020B0604020202020204" pitchFamily="34" charset="0"/>
              <a:buChar char="•"/>
              <a:defRPr/>
            </a:pPr>
            <a:r>
              <a:rPr lang="en-US" sz="1500" dirty="0">
                <a:solidFill>
                  <a:prstClr val="black"/>
                </a:solidFill>
                <a:latin typeface="Arial" panose="020B0604020202020204" pitchFamily="34" charset="0"/>
                <a:cs typeface="Arial" panose="020B0604020202020204" pitchFamily="34" charset="0"/>
              </a:rPr>
              <a:t>Liaisons primary role is one of exploring appropriate post-secondary goals and needed supports that lead to employment</a:t>
            </a:r>
          </a:p>
          <a:p>
            <a:pPr marL="285750" indent="-285750" defTabSz="914400">
              <a:buFont typeface="Arial" panose="020B0604020202020204" pitchFamily="34" charset="0"/>
              <a:buChar char="•"/>
              <a:defRPr/>
            </a:pPr>
            <a:r>
              <a:rPr lang="en-US" sz="1500" dirty="0">
                <a:solidFill>
                  <a:prstClr val="black"/>
                </a:solidFill>
                <a:latin typeface="Arial" panose="020B0604020202020204" pitchFamily="34" charset="0"/>
                <a:cs typeface="Arial" panose="020B0604020202020204" pitchFamily="34" charset="0"/>
              </a:rPr>
              <a:t>Services supplement those not provided by the school</a:t>
            </a:r>
          </a:p>
          <a:p>
            <a:pPr defTabSz="914400">
              <a:defRPr/>
            </a:pPr>
            <a:endParaRPr lang="en-US" sz="1500" dirty="0">
              <a:solidFill>
                <a:prstClr val="black"/>
              </a:solidFill>
              <a:latin typeface="Arial" panose="020B0604020202020204" pitchFamily="34" charset="0"/>
              <a:cs typeface="Arial" panose="020B0604020202020204" pitchFamily="34" charset="0"/>
            </a:endParaRPr>
          </a:p>
          <a:p>
            <a:pPr defTabSz="914400">
              <a:defRPr/>
            </a:pPr>
            <a:r>
              <a:rPr lang="en-US" sz="1500" u="sng" dirty="0">
                <a:solidFill>
                  <a:prstClr val="black"/>
                </a:solidFill>
                <a:latin typeface="Arial" panose="020B0604020202020204" pitchFamily="34" charset="0"/>
                <a:cs typeface="Arial" panose="020B0604020202020204" pitchFamily="34" charset="0"/>
              </a:rPr>
              <a:t>Liaisons will:</a:t>
            </a:r>
          </a:p>
          <a:p>
            <a:pPr marL="285750" indent="-285750" defTabSz="914400">
              <a:buFont typeface="Wingdings" panose="05000000000000000000" pitchFamily="2" charset="2"/>
              <a:buChar char="v"/>
              <a:defRPr/>
            </a:pPr>
            <a:r>
              <a:rPr lang="en-US" sz="1500" dirty="0">
                <a:solidFill>
                  <a:prstClr val="black"/>
                </a:solidFill>
                <a:latin typeface="Arial" panose="020B0604020202020204" pitchFamily="34" charset="0"/>
                <a:cs typeface="Arial" panose="020B0604020202020204" pitchFamily="34" charset="0"/>
              </a:rPr>
              <a:t>Participate in 504 and IEP meetings</a:t>
            </a:r>
          </a:p>
          <a:p>
            <a:pPr marL="285750" indent="-285750" defTabSz="914400">
              <a:buFont typeface="Wingdings" panose="05000000000000000000" pitchFamily="2" charset="2"/>
              <a:buChar char="v"/>
              <a:defRPr/>
            </a:pPr>
            <a:r>
              <a:rPr lang="en-US" sz="1500" dirty="0">
                <a:solidFill>
                  <a:prstClr val="black"/>
                </a:solidFill>
                <a:latin typeface="Arial" panose="020B0604020202020204" pitchFamily="34" charset="0"/>
                <a:cs typeface="Arial" panose="020B0604020202020204" pitchFamily="34" charset="0"/>
              </a:rPr>
              <a:t>Consult with teachers</a:t>
            </a:r>
          </a:p>
          <a:p>
            <a:pPr marL="285750" indent="-285750" defTabSz="914400">
              <a:buFont typeface="Wingdings" panose="05000000000000000000" pitchFamily="2" charset="2"/>
              <a:buChar char="v"/>
              <a:defRPr/>
            </a:pPr>
            <a:r>
              <a:rPr lang="en-US" sz="1500" dirty="0">
                <a:solidFill>
                  <a:prstClr val="black"/>
                </a:solidFill>
                <a:latin typeface="Arial" panose="020B0604020202020204" pitchFamily="34" charset="0"/>
                <a:cs typeface="Arial" panose="020B0604020202020204" pitchFamily="34" charset="0"/>
              </a:rPr>
              <a:t>Attend parent/teacher conferences and meetings</a:t>
            </a:r>
          </a:p>
          <a:p>
            <a:pPr marL="285750" indent="-285750" defTabSz="914400">
              <a:buFont typeface="Wingdings" panose="05000000000000000000" pitchFamily="2" charset="2"/>
              <a:buChar char="v"/>
              <a:defRPr/>
            </a:pPr>
            <a:r>
              <a:rPr lang="en-US" sz="1500" dirty="0">
                <a:solidFill>
                  <a:prstClr val="black"/>
                </a:solidFill>
                <a:latin typeface="Arial" panose="020B0604020202020204" pitchFamily="34" charset="0"/>
                <a:cs typeface="Arial" panose="020B0604020202020204" pitchFamily="34" charset="0"/>
              </a:rPr>
              <a:t>Share information about Vocational Rehabilitation Services</a:t>
            </a:r>
          </a:p>
          <a:p>
            <a:pPr marL="285750" indent="-285750" defTabSz="914400">
              <a:buFont typeface="Wingdings" panose="05000000000000000000" pitchFamily="2" charset="2"/>
              <a:buChar char="v"/>
              <a:defRPr/>
            </a:pPr>
            <a:r>
              <a:rPr lang="en-US" sz="1500" dirty="0">
                <a:solidFill>
                  <a:prstClr val="black"/>
                </a:solidFill>
                <a:latin typeface="Arial" panose="020B0604020202020204" pitchFamily="34" charset="0"/>
                <a:cs typeface="Arial" panose="020B0604020202020204" pitchFamily="34" charset="0"/>
              </a:rPr>
              <a:t>Provide individual and/or group lessons on Pre-ETS to students at the high school</a:t>
            </a:r>
          </a:p>
          <a:p>
            <a:pPr marL="285750" indent="-285750" defTabSz="914400">
              <a:buFont typeface="Wingdings" panose="05000000000000000000" pitchFamily="2" charset="2"/>
              <a:buChar char="v"/>
              <a:defRPr/>
            </a:pPr>
            <a:r>
              <a:rPr lang="en-US" sz="1500" dirty="0">
                <a:solidFill>
                  <a:prstClr val="black"/>
                </a:solidFill>
                <a:latin typeface="Arial" panose="020B0604020202020204" pitchFamily="34" charset="0"/>
                <a:cs typeface="Arial" panose="020B0604020202020204" pitchFamily="34" charset="0"/>
              </a:rPr>
              <a:t>Connect schools with providers that can also provide Pre-ETS</a:t>
            </a:r>
            <a:endParaRPr lang="en-US" sz="1500" dirty="0">
              <a:solidFill>
                <a:prstClr val="black"/>
              </a:solidFill>
              <a:latin typeface="Calibri Light" panose="020F0302020204030204" pitchFamily="34" charset="0"/>
              <a:cs typeface="Calibri Light" panose="020F0302020204030204" pitchFamily="34" charset="0"/>
            </a:endParaRPr>
          </a:p>
          <a:p>
            <a:pPr defTabSz="914400">
              <a:defRPr/>
            </a:pPr>
            <a:endParaRPr lang="en-US" sz="1500" i="1" dirty="0">
              <a:solidFill>
                <a:prstClr val="black"/>
              </a:solidFill>
              <a:latin typeface="Calibri Light" panose="020F0302020204030204" pitchFamily="34" charset="0"/>
              <a:cs typeface="Calibri Light" panose="020F0302020204030204" pitchFamily="34" charset="0"/>
            </a:endParaRPr>
          </a:p>
        </p:txBody>
      </p:sp>
      <p:pic>
        <p:nvPicPr>
          <p:cNvPr id="6" name="Picture 5" descr="A diagram of a diagram of different colored arrows&#10;&#10;Description automatically generated with medium confidence">
            <a:extLst>
              <a:ext uri="{FF2B5EF4-FFF2-40B4-BE49-F238E27FC236}">
                <a16:creationId xmlns:a16="http://schemas.microsoft.com/office/drawing/2014/main" id="{11C3B792-CBCE-46B0-E880-8567CC84F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003" y="4358647"/>
            <a:ext cx="2143125" cy="2143125"/>
          </a:xfrm>
          <a:prstGeom prst="rect">
            <a:avLst/>
          </a:prstGeom>
        </p:spPr>
      </p:pic>
    </p:spTree>
    <p:extLst>
      <p:ext uri="{BB962C8B-B14F-4D97-AF65-F5344CB8AC3E}">
        <p14:creationId xmlns:p14="http://schemas.microsoft.com/office/powerpoint/2010/main" val="254639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22</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1723505" y="5967361"/>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2471652"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1703297" y="293024"/>
            <a:ext cx="8734313" cy="523220"/>
          </a:xfrm>
          <a:prstGeom prst="rect">
            <a:avLst/>
          </a:prstGeom>
          <a:noFill/>
        </p:spPr>
        <p:txBody>
          <a:bodyPr wrap="square" rtlCol="0">
            <a:spAutoFit/>
          </a:bodyPr>
          <a:lstStyle/>
          <a:p>
            <a:pPr lvl="0">
              <a:defRPr/>
            </a:pPr>
            <a:r>
              <a:rPr lang="en-US" sz="2800" dirty="0">
                <a:solidFill>
                  <a:prstClr val="black"/>
                </a:solidFill>
                <a:latin typeface="Arial" panose="020B0604020202020204" pitchFamily="34" charset="0"/>
                <a:cs typeface="Arial" panose="020B0604020202020204" pitchFamily="34" charset="0"/>
              </a:rPr>
              <a:t>What Needs to Happen Before Work Can Begin? </a:t>
            </a:r>
          </a:p>
        </p:txBody>
      </p:sp>
      <p:sp>
        <p:nvSpPr>
          <p:cNvPr id="8" name="Rectangle 1">
            <a:extLst>
              <a:ext uri="{FF2B5EF4-FFF2-40B4-BE49-F238E27FC236}">
                <a16:creationId xmlns:a16="http://schemas.microsoft.com/office/drawing/2014/main" id="{01B5F297-D900-BFC5-1314-E4E17AF1188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F5636E1B-CA5C-1C35-FE7D-366991D9EDF6}"/>
              </a:ext>
            </a:extLst>
          </p:cNvPr>
          <p:cNvSpPr>
            <a:spLocks noChangeArrowheads="1"/>
          </p:cNvSpPr>
          <p:nvPr/>
        </p:nvSpPr>
        <p:spPr bwMode="auto">
          <a:xfrm>
            <a:off x="16764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A hand drawing a diagram&#10;&#10;Description automatically generated">
            <a:extLst>
              <a:ext uri="{FF2B5EF4-FFF2-40B4-BE49-F238E27FC236}">
                <a16:creationId xmlns:a16="http://schemas.microsoft.com/office/drawing/2014/main" id="{876DE9C1-B813-F246-8563-7195762F0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779" y="1534574"/>
            <a:ext cx="2619375" cy="1743075"/>
          </a:xfrm>
          <a:prstGeom prst="rect">
            <a:avLst/>
          </a:prstGeom>
        </p:spPr>
      </p:pic>
      <p:sp>
        <p:nvSpPr>
          <p:cNvPr id="14" name="TextBox 13">
            <a:extLst>
              <a:ext uri="{FF2B5EF4-FFF2-40B4-BE49-F238E27FC236}">
                <a16:creationId xmlns:a16="http://schemas.microsoft.com/office/drawing/2014/main" id="{FAEAAE21-E23D-3087-325C-0F06B906366A}"/>
              </a:ext>
            </a:extLst>
          </p:cNvPr>
          <p:cNvSpPr txBox="1"/>
          <p:nvPr/>
        </p:nvSpPr>
        <p:spPr>
          <a:xfrm>
            <a:off x="2200196" y="975756"/>
            <a:ext cx="5102199" cy="3600986"/>
          </a:xfrm>
          <a:prstGeom prst="rect">
            <a:avLst/>
          </a:prstGeom>
          <a:noFill/>
        </p:spPr>
        <p:txBody>
          <a:bodyPr wrap="square" rtlCol="0">
            <a:spAutoFit/>
          </a:bodyPr>
          <a:lstStyle/>
          <a:p>
            <a:r>
              <a:rPr lang="en-US" u="sng" dirty="0"/>
              <a:t>Planning Agreement with Schools</a:t>
            </a:r>
          </a:p>
          <a:p>
            <a:endParaRPr lang="en-US" sz="1400" u="sng" dirty="0"/>
          </a:p>
          <a:p>
            <a:pPr marL="285750" indent="-285750">
              <a:buFont typeface="Wingdings" panose="05000000000000000000" pitchFamily="2" charset="2"/>
              <a:buChar char="v"/>
            </a:pPr>
            <a:r>
              <a:rPr lang="en-US" sz="1400" dirty="0"/>
              <a:t>What students need a permission form?</a:t>
            </a:r>
          </a:p>
          <a:p>
            <a:pPr marL="285750" indent="-285750">
              <a:buFont typeface="Wingdings" panose="05000000000000000000" pitchFamily="2" charset="2"/>
              <a:buChar char="v"/>
            </a:pPr>
            <a:r>
              <a:rPr lang="en-US" sz="1400" dirty="0"/>
              <a:t>Who is the case manager for each student? </a:t>
            </a:r>
          </a:p>
          <a:p>
            <a:pPr marL="285750" indent="-285750">
              <a:buFont typeface="Wingdings" panose="05000000000000000000" pitchFamily="2" charset="2"/>
              <a:buChar char="v"/>
            </a:pPr>
            <a:r>
              <a:rPr lang="en-US" sz="1400" dirty="0"/>
              <a:t>What times in the day are ideal to pull student or groups of students? </a:t>
            </a:r>
          </a:p>
          <a:p>
            <a:pPr marL="285750" indent="-285750">
              <a:buFont typeface="Wingdings" panose="05000000000000000000" pitchFamily="2" charset="2"/>
              <a:buChar char="v"/>
            </a:pPr>
            <a:r>
              <a:rPr lang="en-US" sz="1400" dirty="0"/>
              <a:t>Where in the building can the liaison work with students?</a:t>
            </a:r>
          </a:p>
          <a:p>
            <a:pPr marL="285750" indent="-285750">
              <a:buFont typeface="Wingdings" panose="05000000000000000000" pitchFamily="2" charset="2"/>
              <a:buChar char="v"/>
            </a:pPr>
            <a:r>
              <a:rPr lang="en-US" sz="1400" dirty="0"/>
              <a:t>How will liaison be informed of any parent nights, collaborative planning sessions, and/or IEP/504 meetings? </a:t>
            </a:r>
          </a:p>
          <a:p>
            <a:pPr marL="285750" indent="-285750">
              <a:buFont typeface="Wingdings" panose="05000000000000000000" pitchFamily="2" charset="2"/>
              <a:buChar char="v"/>
            </a:pPr>
            <a:r>
              <a:rPr lang="en-US" sz="1400" dirty="0"/>
              <a:t>What students may need to become VR clients this year? </a:t>
            </a:r>
          </a:p>
          <a:p>
            <a:pPr marL="285750" indent="-285750">
              <a:buFont typeface="Wingdings" panose="05000000000000000000" pitchFamily="2" charset="2"/>
              <a:buChar char="v"/>
            </a:pPr>
            <a:r>
              <a:rPr lang="en-US" sz="1400" dirty="0"/>
              <a:t>What specific behavior concerns do we need to be aware of? </a:t>
            </a:r>
          </a:p>
          <a:p>
            <a:pPr marL="285750" indent="-285750">
              <a:buFont typeface="Wingdings" panose="05000000000000000000" pitchFamily="2" charset="2"/>
              <a:buChar char="v"/>
            </a:pPr>
            <a:r>
              <a:rPr lang="en-US" sz="1400" dirty="0"/>
              <a:t>How will information be shared between school and liaison? </a:t>
            </a:r>
          </a:p>
          <a:p>
            <a:pPr marL="285750" indent="-285750">
              <a:buFont typeface="Wingdings" panose="05000000000000000000" pitchFamily="2" charset="2"/>
              <a:buChar char="v"/>
            </a:pPr>
            <a:r>
              <a:rPr lang="en-US" sz="1400" dirty="0"/>
              <a:t>How can liaison help with transition goals/outcomes? </a:t>
            </a:r>
          </a:p>
          <a:p>
            <a:pPr marL="285750" indent="-285750">
              <a:buFont typeface="Wingdings" panose="05000000000000000000" pitchFamily="2" charset="2"/>
              <a:buChar char="v"/>
            </a:pPr>
            <a:r>
              <a:rPr lang="en-US" sz="1400" dirty="0"/>
              <a:t>Which Pre-ETS should be delivered and to whom? </a:t>
            </a:r>
          </a:p>
          <a:p>
            <a:pPr marL="285750" indent="-285750">
              <a:buFont typeface="Wingdings" panose="05000000000000000000" pitchFamily="2" charset="2"/>
              <a:buChar char="v"/>
            </a:pPr>
            <a:r>
              <a:rPr lang="en-US" sz="1400" dirty="0"/>
              <a:t>What are the outcomes to be achieved because of this partnership? </a:t>
            </a:r>
          </a:p>
        </p:txBody>
      </p:sp>
      <p:sp>
        <p:nvSpPr>
          <p:cNvPr id="16" name="TextBox 15">
            <a:extLst>
              <a:ext uri="{FF2B5EF4-FFF2-40B4-BE49-F238E27FC236}">
                <a16:creationId xmlns:a16="http://schemas.microsoft.com/office/drawing/2014/main" id="{AC7CBFAC-612F-3C1B-0EC0-F2E719589F5E}"/>
              </a:ext>
            </a:extLst>
          </p:cNvPr>
          <p:cNvSpPr txBox="1"/>
          <p:nvPr/>
        </p:nvSpPr>
        <p:spPr>
          <a:xfrm>
            <a:off x="6902824" y="4295874"/>
            <a:ext cx="3665284" cy="2031325"/>
          </a:xfrm>
          <a:prstGeom prst="rect">
            <a:avLst/>
          </a:prstGeom>
          <a:noFill/>
        </p:spPr>
        <p:txBody>
          <a:bodyPr wrap="square" rtlCol="0">
            <a:spAutoFit/>
          </a:bodyPr>
          <a:lstStyle/>
          <a:p>
            <a:r>
              <a:rPr lang="en-US" dirty="0">
                <a:solidFill>
                  <a:srgbClr val="000000"/>
                </a:solidFill>
              </a:rPr>
              <a:t>Pre-ETS can increase CCPRI Scores (School’s State Report Card) in the areas of Closing the Gaps, Graduation Rate, and College and Career Readiness. VR can also help with post-secondary outcomes that have to be reported to DOE. </a:t>
            </a:r>
            <a:endParaRPr lang="en-US" dirty="0"/>
          </a:p>
        </p:txBody>
      </p:sp>
      <p:sp>
        <p:nvSpPr>
          <p:cNvPr id="17" name="TextBox 16">
            <a:extLst>
              <a:ext uri="{FF2B5EF4-FFF2-40B4-BE49-F238E27FC236}">
                <a16:creationId xmlns:a16="http://schemas.microsoft.com/office/drawing/2014/main" id="{B278877E-9BBE-C3B7-F25F-73E50B452014}"/>
              </a:ext>
            </a:extLst>
          </p:cNvPr>
          <p:cNvSpPr txBox="1"/>
          <p:nvPr/>
        </p:nvSpPr>
        <p:spPr>
          <a:xfrm>
            <a:off x="7232840" y="3926541"/>
            <a:ext cx="2806511" cy="369332"/>
          </a:xfrm>
          <a:prstGeom prst="rect">
            <a:avLst/>
          </a:prstGeom>
          <a:noFill/>
        </p:spPr>
        <p:txBody>
          <a:bodyPr wrap="square" rtlCol="0">
            <a:spAutoFit/>
          </a:bodyPr>
          <a:lstStyle/>
          <a:p>
            <a:r>
              <a:rPr lang="en-US" u="sng" dirty="0"/>
              <a:t>Advantages for the School</a:t>
            </a:r>
          </a:p>
        </p:txBody>
      </p:sp>
      <p:pic>
        <p:nvPicPr>
          <p:cNvPr id="20" name="Picture 19" descr="Three yellow school lockers">
            <a:extLst>
              <a:ext uri="{FF2B5EF4-FFF2-40B4-BE49-F238E27FC236}">
                <a16:creationId xmlns:a16="http://schemas.microsoft.com/office/drawing/2014/main" id="{0C17C90D-AD14-0CAE-AC4C-73067856C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582" y="4458705"/>
            <a:ext cx="2912249" cy="1986530"/>
          </a:xfrm>
          <a:prstGeom prst="rect">
            <a:avLst/>
          </a:prstGeom>
        </p:spPr>
      </p:pic>
    </p:spTree>
    <p:extLst>
      <p:ext uri="{BB962C8B-B14F-4D97-AF65-F5344CB8AC3E}">
        <p14:creationId xmlns:p14="http://schemas.microsoft.com/office/powerpoint/2010/main" val="4274855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23</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1723505" y="5967361"/>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2471652"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597614" y="154260"/>
            <a:ext cx="4341478" cy="523220"/>
          </a:xfrm>
          <a:prstGeom prst="rect">
            <a:avLst/>
          </a:prstGeom>
          <a:noFill/>
        </p:spPr>
        <p:txBody>
          <a:bodyPr wrap="square" rtlCol="0">
            <a:spAutoFit/>
          </a:bodyPr>
          <a:lstStyle/>
          <a:p>
            <a:pPr lvl="0">
              <a:defRPr/>
            </a:pPr>
            <a:r>
              <a:rPr lang="en-US" sz="2800" dirty="0">
                <a:solidFill>
                  <a:prstClr val="black"/>
                </a:solidFill>
                <a:latin typeface="Arial" panose="020B0604020202020204" pitchFamily="34" charset="0"/>
                <a:cs typeface="Arial" panose="020B0604020202020204" pitchFamily="34" charset="0"/>
              </a:rPr>
              <a:t>Data 2023-2024</a:t>
            </a:r>
          </a:p>
        </p:txBody>
      </p:sp>
      <p:sp>
        <p:nvSpPr>
          <p:cNvPr id="8" name="Rectangle 1">
            <a:extLst>
              <a:ext uri="{FF2B5EF4-FFF2-40B4-BE49-F238E27FC236}">
                <a16:creationId xmlns:a16="http://schemas.microsoft.com/office/drawing/2014/main" id="{01B5F297-D900-BFC5-1314-E4E17AF1188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F5636E1B-CA5C-1C35-FE7D-366991D9EDF6}"/>
              </a:ext>
            </a:extLst>
          </p:cNvPr>
          <p:cNvSpPr>
            <a:spLocks noChangeArrowheads="1"/>
          </p:cNvSpPr>
          <p:nvPr/>
        </p:nvSpPr>
        <p:spPr bwMode="auto">
          <a:xfrm>
            <a:off x="16764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EA1B4D2B-F1F6-0FD8-0947-6F50E21337EF}"/>
              </a:ext>
            </a:extLst>
          </p:cNvPr>
          <p:cNvPicPr>
            <a:picLocks noChangeAspect="1"/>
          </p:cNvPicPr>
          <p:nvPr/>
        </p:nvPicPr>
        <p:blipFill>
          <a:blip r:embed="rId3"/>
          <a:stretch>
            <a:fillRect/>
          </a:stretch>
        </p:blipFill>
        <p:spPr>
          <a:xfrm>
            <a:off x="3645528" y="634537"/>
            <a:ext cx="5009254" cy="5588927"/>
          </a:xfrm>
          <a:prstGeom prst="rect">
            <a:avLst/>
          </a:prstGeom>
        </p:spPr>
      </p:pic>
    </p:spTree>
    <p:extLst>
      <p:ext uri="{BB962C8B-B14F-4D97-AF65-F5344CB8AC3E}">
        <p14:creationId xmlns:p14="http://schemas.microsoft.com/office/powerpoint/2010/main" val="2017865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miling&#10;&#10;Description automatically generated">
            <a:extLst>
              <a:ext uri="{FF2B5EF4-FFF2-40B4-BE49-F238E27FC236}">
                <a16:creationId xmlns:a16="http://schemas.microsoft.com/office/drawing/2014/main" id="{EBE52581-E39B-BFCC-941D-86B4DF9EB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8"/>
            <a:ext cx="9144000" cy="6857464"/>
          </a:xfrm>
          <a:prstGeom prst="rect">
            <a:avLst/>
          </a:prstGeom>
        </p:spPr>
      </p:pic>
      <p:sp>
        <p:nvSpPr>
          <p:cNvPr id="6" name="TextBox 5">
            <a:extLst>
              <a:ext uri="{FF2B5EF4-FFF2-40B4-BE49-F238E27FC236}">
                <a16:creationId xmlns:a16="http://schemas.microsoft.com/office/drawing/2014/main" id="{4D37E465-B8E2-F995-2AA0-F9AD414BD93C}"/>
              </a:ext>
            </a:extLst>
          </p:cNvPr>
          <p:cNvSpPr txBox="1"/>
          <p:nvPr/>
        </p:nvSpPr>
        <p:spPr>
          <a:xfrm>
            <a:off x="1728844" y="218211"/>
            <a:ext cx="8734313" cy="646331"/>
          </a:xfrm>
          <a:prstGeom prst="rect">
            <a:avLst/>
          </a:prstGeom>
          <a:noFill/>
        </p:spPr>
        <p:txBody>
          <a:bodyPr wrap="square" rtlCol="0">
            <a:spAutoFit/>
          </a:bodyPr>
          <a:lstStyle/>
          <a:p>
            <a:pPr lvl="0">
              <a:defRPr/>
            </a:pPr>
            <a:r>
              <a:rPr lang="en-US" sz="3600" b="1" dirty="0">
                <a:solidFill>
                  <a:prstClr val="black"/>
                </a:solidFill>
                <a:latin typeface="Arial" panose="020B0604020202020204" pitchFamily="34" charset="0"/>
                <a:cs typeface="Arial" panose="020B0604020202020204" pitchFamily="34" charset="0"/>
              </a:rPr>
              <a:t>Questions?</a:t>
            </a:r>
          </a:p>
        </p:txBody>
      </p:sp>
      <p:sp>
        <p:nvSpPr>
          <p:cNvPr id="5" name="TextBox 4">
            <a:extLst>
              <a:ext uri="{FF2B5EF4-FFF2-40B4-BE49-F238E27FC236}">
                <a16:creationId xmlns:a16="http://schemas.microsoft.com/office/drawing/2014/main" id="{44C5475D-B515-0189-7913-50A21A89F5EB}"/>
              </a:ext>
            </a:extLst>
          </p:cNvPr>
          <p:cNvSpPr txBox="1"/>
          <p:nvPr/>
        </p:nvSpPr>
        <p:spPr>
          <a:xfrm>
            <a:off x="1728843" y="791306"/>
            <a:ext cx="6454844" cy="1492716"/>
          </a:xfrm>
          <a:prstGeom prst="rect">
            <a:avLst/>
          </a:prstGeom>
          <a:noFill/>
        </p:spPr>
        <p:txBody>
          <a:bodyPr wrap="square" rtlCol="0">
            <a:spAutoFit/>
          </a:bodyPr>
          <a:lstStyle/>
          <a:p>
            <a:pPr defTabSz="914400">
              <a:defRPr/>
            </a:pPr>
            <a:r>
              <a:rPr lang="en-US" sz="1500" dirty="0">
                <a:solidFill>
                  <a:prstClr val="black"/>
                </a:solidFill>
                <a:latin typeface="Arial" panose="020B0604020202020204" pitchFamily="34" charset="0"/>
                <a:cs typeface="Arial" panose="020B0604020202020204" pitchFamily="34" charset="0"/>
              </a:rPr>
              <a:t>September 12, 2024</a:t>
            </a:r>
          </a:p>
          <a:p>
            <a:pPr defTabSz="914400">
              <a:defRPr/>
            </a:pPr>
            <a:r>
              <a:rPr lang="en-US" sz="1600" b="1" dirty="0">
                <a:latin typeface="Arial" panose="020B0604020202020204" pitchFamily="34" charset="0"/>
                <a:ea typeface="Calibri" panose="020F0502020204030204" pitchFamily="34" charset="0"/>
                <a:cs typeface="Arial" panose="020B0604020202020204" pitchFamily="34" charset="0"/>
              </a:rPr>
              <a:t>Partnership with Schools: Pre-ETS</a:t>
            </a:r>
            <a:endParaRPr lang="en-US" dirty="0">
              <a:latin typeface="Arial" panose="020B0604020202020204" pitchFamily="34" charset="0"/>
              <a:ea typeface="Calibri" panose="020F0502020204030204" pitchFamily="34" charset="0"/>
              <a:cs typeface="Arial" panose="020B0604020202020204" pitchFamily="34" charset="0"/>
            </a:endParaRPr>
          </a:p>
          <a:p>
            <a:pPr lvl="0">
              <a:defRPr/>
            </a:pPr>
            <a:endParaRPr lang="en-US" sz="1500" dirty="0">
              <a:solidFill>
                <a:prstClr val="black"/>
              </a:solidFill>
              <a:latin typeface="Arial" panose="020B0604020202020204" pitchFamily="34" charset="0"/>
              <a:cs typeface="Arial" panose="020B0604020202020204" pitchFamily="34" charset="0"/>
            </a:endParaRPr>
          </a:p>
          <a:p>
            <a:pPr lvl="0">
              <a:defRPr/>
            </a:pPr>
            <a:r>
              <a:rPr lang="en-US" sz="1500" dirty="0">
                <a:solidFill>
                  <a:prstClr val="black"/>
                </a:solidFill>
                <a:latin typeface="Arial" panose="020B0604020202020204" pitchFamily="34" charset="0"/>
                <a:cs typeface="Arial" panose="020B0604020202020204" pitchFamily="34" charset="0"/>
              </a:rPr>
              <a:t>Katherine Brown – Assistant Director RWS Transition Initiatives</a:t>
            </a:r>
          </a:p>
          <a:p>
            <a:pPr lvl="0">
              <a:defRPr/>
            </a:pPr>
            <a:r>
              <a:rPr lang="en-US" sz="1500" dirty="0">
                <a:solidFill>
                  <a:prstClr val="black"/>
                </a:solidFill>
                <a:latin typeface="Calibri Light" panose="020F0302020204030204" pitchFamily="34" charset="0"/>
                <a:cs typeface="Calibri Light" panose="020F0302020204030204" pitchFamily="34" charset="0"/>
                <a:hlinkClick r:id="rId3"/>
              </a:rPr>
              <a:t>Katherine.Brown@gvs.ga.gov</a:t>
            </a:r>
            <a:r>
              <a:rPr lang="en-US" sz="1500" dirty="0">
                <a:solidFill>
                  <a:prstClr val="black"/>
                </a:solidFill>
                <a:latin typeface="Calibri Light" panose="020F0302020204030204" pitchFamily="34" charset="0"/>
                <a:cs typeface="Calibri Light" panose="020F0302020204030204" pitchFamily="34" charset="0"/>
              </a:rPr>
              <a:t> </a:t>
            </a:r>
          </a:p>
          <a:p>
            <a:pPr defTabSz="914400">
              <a:defRPr/>
            </a:pPr>
            <a:endParaRPr lang="en-US" sz="1500" i="1" dirty="0">
              <a:solidFill>
                <a:prstClr val="black"/>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44BBE33C-9187-30C9-0748-F3D32E6D472F}"/>
              </a:ext>
            </a:extLst>
          </p:cNvPr>
          <p:cNvSpPr txBox="1"/>
          <p:nvPr/>
        </p:nvSpPr>
        <p:spPr>
          <a:xfrm>
            <a:off x="3046956" y="2970466"/>
            <a:ext cx="6093912"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2517716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miling&#10;&#10;Description automatically generated">
            <a:extLst>
              <a:ext uri="{FF2B5EF4-FFF2-40B4-BE49-F238E27FC236}">
                <a16:creationId xmlns:a16="http://schemas.microsoft.com/office/drawing/2014/main" id="{EBE52581-E39B-BFCC-941D-86B4DF9EB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8" y="268"/>
            <a:ext cx="12091792" cy="6857464"/>
          </a:xfrm>
          <a:prstGeom prst="rect">
            <a:avLst/>
          </a:prstGeom>
        </p:spPr>
      </p:pic>
      <p:sp>
        <p:nvSpPr>
          <p:cNvPr id="6" name="TextBox 5">
            <a:extLst>
              <a:ext uri="{FF2B5EF4-FFF2-40B4-BE49-F238E27FC236}">
                <a16:creationId xmlns:a16="http://schemas.microsoft.com/office/drawing/2014/main" id="{4D37E465-B8E2-F995-2AA0-F9AD414BD93C}"/>
              </a:ext>
            </a:extLst>
          </p:cNvPr>
          <p:cNvSpPr txBox="1"/>
          <p:nvPr/>
        </p:nvSpPr>
        <p:spPr>
          <a:xfrm>
            <a:off x="1728844" y="218211"/>
            <a:ext cx="8734313" cy="461665"/>
          </a:xfrm>
          <a:prstGeom prst="rect">
            <a:avLst/>
          </a:prstGeom>
          <a:noFill/>
        </p:spPr>
        <p:txBody>
          <a:bodyPr wrap="square" rtlCol="0">
            <a:spAutoFit/>
          </a:bodyPr>
          <a:lstStyle/>
          <a:p>
            <a:pPr lvl="0">
              <a:defRPr/>
            </a:pPr>
            <a:r>
              <a:rPr lang="en-US" sz="2400" b="1" dirty="0">
                <a:solidFill>
                  <a:prstClr val="black"/>
                </a:solidFill>
                <a:latin typeface="Arial" panose="020B0604020202020204" pitchFamily="34" charset="0"/>
                <a:cs typeface="Arial" panose="020B0604020202020204" pitchFamily="34" charset="0"/>
              </a:rPr>
              <a:t>Georgia Vocational Rehabilitation Agency</a:t>
            </a:r>
          </a:p>
        </p:txBody>
      </p:sp>
      <p:sp>
        <p:nvSpPr>
          <p:cNvPr id="5" name="TextBox 4">
            <a:extLst>
              <a:ext uri="{FF2B5EF4-FFF2-40B4-BE49-F238E27FC236}">
                <a16:creationId xmlns:a16="http://schemas.microsoft.com/office/drawing/2014/main" id="{44C5475D-B515-0189-7913-50A21A89F5EB}"/>
              </a:ext>
            </a:extLst>
          </p:cNvPr>
          <p:cNvSpPr txBox="1"/>
          <p:nvPr/>
        </p:nvSpPr>
        <p:spPr>
          <a:xfrm>
            <a:off x="1728843" y="791306"/>
            <a:ext cx="6454844" cy="3046988"/>
          </a:xfrm>
          <a:prstGeom prst="rect">
            <a:avLst/>
          </a:prstGeom>
          <a:noFill/>
        </p:spPr>
        <p:txBody>
          <a:bodyPr wrap="square" rtlCol="0">
            <a:spAutoFit/>
          </a:bodyPr>
          <a:lstStyle/>
          <a:p>
            <a:pPr defTabSz="914400">
              <a:defRPr/>
            </a:pPr>
            <a:r>
              <a:rPr lang="en-US" sz="1500" dirty="0">
                <a:solidFill>
                  <a:prstClr val="black"/>
                </a:solidFill>
                <a:latin typeface="Arial" panose="020B0604020202020204" pitchFamily="34" charset="0"/>
                <a:cs typeface="Arial" panose="020B0604020202020204" pitchFamily="34" charset="0"/>
              </a:rPr>
              <a:t>September 12, 2024</a:t>
            </a:r>
          </a:p>
          <a:p>
            <a:pPr defTabSz="914400">
              <a:defRPr/>
            </a:pPr>
            <a:r>
              <a:rPr lang="en-US" sz="1800" b="1" dirty="0">
                <a:latin typeface="Arial" panose="020B0604020202020204" pitchFamily="34" charset="0"/>
                <a:ea typeface="Calibri" panose="020F0502020204030204" pitchFamily="34" charset="0"/>
                <a:cs typeface="Arial" panose="020B0604020202020204" pitchFamily="34" charset="0"/>
              </a:rPr>
              <a:t>Pathways to Partnerships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defTabSz="914400">
              <a:defRPr/>
            </a:pPr>
            <a:endParaRPr lang="en-US" dirty="0">
              <a:latin typeface="Arial" panose="020B0604020202020204" pitchFamily="34" charset="0"/>
              <a:ea typeface="Calibri" panose="020F0502020204030204" pitchFamily="34" charset="0"/>
              <a:cs typeface="Arial" panose="020B0604020202020204" pitchFamily="34" charset="0"/>
            </a:endParaRPr>
          </a:p>
          <a:p>
            <a:pPr lvl="0">
              <a:defRPr/>
            </a:pPr>
            <a:endParaRPr lang="en-US" sz="1500" dirty="0">
              <a:solidFill>
                <a:prstClr val="black"/>
              </a:solidFill>
              <a:latin typeface="Arial" panose="020B0604020202020204" pitchFamily="34" charset="0"/>
              <a:cs typeface="Arial" panose="020B0604020202020204" pitchFamily="34" charset="0"/>
            </a:endParaRPr>
          </a:p>
          <a:p>
            <a:pPr lvl="0">
              <a:defRPr/>
            </a:pPr>
            <a:r>
              <a:rPr lang="en-US" sz="1600" dirty="0">
                <a:solidFill>
                  <a:prstClr val="black"/>
                </a:solidFill>
                <a:latin typeface="Arial" panose="020B0604020202020204" pitchFamily="34" charset="0"/>
                <a:cs typeface="Arial" panose="020B0604020202020204" pitchFamily="34" charset="0"/>
              </a:rPr>
              <a:t>Shannah Mabry– Pathways to Partnerships, Project Manager</a:t>
            </a:r>
          </a:p>
          <a:p>
            <a:pPr lvl="0">
              <a:defRPr/>
            </a:pPr>
            <a:r>
              <a:rPr lang="en-US" sz="1600" dirty="0">
                <a:solidFill>
                  <a:prstClr val="black"/>
                </a:solidFill>
                <a:latin typeface="Arial" panose="020B0604020202020204" pitchFamily="34" charset="0"/>
                <a:cs typeface="Arial" panose="020B0604020202020204" pitchFamily="34" charset="0"/>
              </a:rPr>
              <a:t>Vincent Bass- Pathways to Partnerships, Project Coordinator</a:t>
            </a:r>
          </a:p>
          <a:p>
            <a:pPr lvl="0">
              <a:defRPr/>
            </a:pPr>
            <a:r>
              <a:rPr lang="en-US" sz="1600" dirty="0">
                <a:solidFill>
                  <a:prstClr val="black"/>
                </a:solidFill>
                <a:latin typeface="Arial" panose="020B0604020202020204" pitchFamily="34" charset="0"/>
                <a:cs typeface="Arial" panose="020B0604020202020204" pitchFamily="34" charset="0"/>
              </a:rPr>
              <a:t>Leigh </a:t>
            </a:r>
            <a:r>
              <a:rPr lang="en-US" sz="1600" dirty="0" err="1">
                <a:solidFill>
                  <a:prstClr val="black"/>
                </a:solidFill>
                <a:latin typeface="Arial" panose="020B0604020202020204" pitchFamily="34" charset="0"/>
                <a:cs typeface="Arial" panose="020B0604020202020204" pitchFamily="34" charset="0"/>
              </a:rPr>
              <a:t>Thrailkill</a:t>
            </a:r>
            <a:r>
              <a:rPr lang="en-US" sz="1600" dirty="0">
                <a:solidFill>
                  <a:prstClr val="black"/>
                </a:solidFill>
                <a:latin typeface="Arial" panose="020B0604020202020204" pitchFamily="34" charset="0"/>
                <a:cs typeface="Arial" panose="020B0604020202020204" pitchFamily="34" charset="0"/>
              </a:rPr>
              <a:t>- Pathways to Partnerships, Family Liaison</a:t>
            </a:r>
          </a:p>
          <a:p>
            <a:pPr lvl="0">
              <a:defRPr/>
            </a:pPr>
            <a:r>
              <a:rPr lang="en-US" sz="1600" dirty="0">
                <a:solidFill>
                  <a:prstClr val="black"/>
                </a:solidFill>
                <a:latin typeface="Calibri Light" panose="020F0302020204030204" pitchFamily="34" charset="0"/>
                <a:cs typeface="Calibri Light" panose="020F0302020204030204" pitchFamily="34" charset="0"/>
                <a:hlinkClick r:id="rId3"/>
              </a:rPr>
              <a:t>Shannah.Mabry@gvs.ga.gov</a:t>
            </a:r>
            <a:endParaRPr lang="en-US" sz="1600" dirty="0">
              <a:solidFill>
                <a:prstClr val="black"/>
              </a:solidFill>
              <a:latin typeface="Calibri Light" panose="020F0302020204030204" pitchFamily="34" charset="0"/>
              <a:cs typeface="Calibri Light" panose="020F0302020204030204" pitchFamily="34" charset="0"/>
            </a:endParaRPr>
          </a:p>
          <a:p>
            <a:pPr lvl="0">
              <a:defRPr/>
            </a:pPr>
            <a:r>
              <a:rPr lang="en-US" sz="1600" dirty="0">
                <a:solidFill>
                  <a:prstClr val="black"/>
                </a:solidFill>
                <a:latin typeface="Calibri Light" panose="020F0302020204030204" pitchFamily="34" charset="0"/>
                <a:cs typeface="Calibri Light" panose="020F0302020204030204" pitchFamily="34" charset="0"/>
                <a:hlinkClick r:id="rId4"/>
              </a:rPr>
              <a:t>Vincent.Bass@gvs.ga.gov</a:t>
            </a:r>
            <a:endParaRPr lang="en-US" sz="1600" dirty="0">
              <a:solidFill>
                <a:prstClr val="black"/>
              </a:solidFill>
              <a:latin typeface="Calibri Light" panose="020F0302020204030204" pitchFamily="34" charset="0"/>
              <a:cs typeface="Calibri Light" panose="020F0302020204030204" pitchFamily="34" charset="0"/>
            </a:endParaRPr>
          </a:p>
          <a:p>
            <a:pPr lvl="0">
              <a:defRPr/>
            </a:pPr>
            <a:r>
              <a:rPr lang="en-US" sz="1600" dirty="0">
                <a:solidFill>
                  <a:prstClr val="black"/>
                </a:solidFill>
                <a:latin typeface="Calibri Light" panose="020F0302020204030204" pitchFamily="34" charset="0"/>
                <a:cs typeface="Calibri Light" panose="020F0302020204030204" pitchFamily="34" charset="0"/>
                <a:hlinkClick r:id="rId5"/>
              </a:rPr>
              <a:t>Leigh.Thrailkill@gvs.ga.gov</a:t>
            </a:r>
            <a:endParaRPr lang="en-US" sz="1600" dirty="0">
              <a:solidFill>
                <a:prstClr val="black"/>
              </a:solidFill>
              <a:latin typeface="Calibri Light" panose="020F0302020204030204" pitchFamily="34" charset="0"/>
              <a:cs typeface="Calibri Light" panose="020F0302020204030204" pitchFamily="34" charset="0"/>
            </a:endParaRPr>
          </a:p>
          <a:p>
            <a:pPr lvl="0">
              <a:defRPr/>
            </a:pPr>
            <a:endParaRPr lang="en-US" sz="1500" dirty="0">
              <a:solidFill>
                <a:prstClr val="black"/>
              </a:solidFill>
              <a:latin typeface="Calibri Light" panose="020F0302020204030204" pitchFamily="34" charset="0"/>
              <a:cs typeface="Calibri Light" panose="020F0302020204030204" pitchFamily="34" charset="0"/>
            </a:endParaRPr>
          </a:p>
          <a:p>
            <a:pPr defTabSz="914400">
              <a:defRPr/>
            </a:pPr>
            <a:endParaRPr lang="en-US" sz="1500" i="1" dirty="0">
              <a:solidFill>
                <a:prstClr val="black"/>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44BBE33C-9187-30C9-0748-F3D32E6D472F}"/>
              </a:ext>
            </a:extLst>
          </p:cNvPr>
          <p:cNvSpPr txBox="1"/>
          <p:nvPr/>
        </p:nvSpPr>
        <p:spPr>
          <a:xfrm>
            <a:off x="3046956" y="2970466"/>
            <a:ext cx="6093912"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1368924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2BAB24-51AB-1AD1-5C2E-E4800866DD1E}"/>
              </a:ext>
            </a:extLst>
          </p:cNvPr>
          <p:cNvSpPr>
            <a:spLocks noGrp="1"/>
          </p:cNvSpPr>
          <p:nvPr>
            <p:ph type="sldNum" sz="quarter" idx="12"/>
          </p:nvPr>
        </p:nvSpPr>
        <p:spPr/>
        <p:txBody>
          <a:bodyPr/>
          <a:lstStyle/>
          <a:p>
            <a:fld id="{F2B0AEFE-08C1-4B01-B2D7-7DE1603AF9DB}" type="slidenum">
              <a:rPr lang="en-US" smtClean="0"/>
              <a:t>26</a:t>
            </a:fld>
            <a:endParaRPr lang="en-US"/>
          </a:p>
        </p:txBody>
      </p:sp>
      <p:pic>
        <p:nvPicPr>
          <p:cNvPr id="11" name="Picture 10" descr="A blue hexagons with black text&#10;&#10;Description automatically generated">
            <a:extLst>
              <a:ext uri="{FF2B5EF4-FFF2-40B4-BE49-F238E27FC236}">
                <a16:creationId xmlns:a16="http://schemas.microsoft.com/office/drawing/2014/main" id="{29467649-AB12-82DF-AB3E-E8A1EED28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2" y="2982405"/>
            <a:ext cx="5890770" cy="3360711"/>
          </a:xfrm>
          <a:prstGeom prst="rect">
            <a:avLst/>
          </a:prstGeom>
        </p:spPr>
      </p:pic>
      <p:pic>
        <p:nvPicPr>
          <p:cNvPr id="12" name="Picture 11" descr="A blue heart with text overlay&#10;&#10;Description automatically generated">
            <a:extLst>
              <a:ext uri="{FF2B5EF4-FFF2-40B4-BE49-F238E27FC236}">
                <a16:creationId xmlns:a16="http://schemas.microsoft.com/office/drawing/2014/main" id="{CF81C971-6097-FCA8-05FC-A5DE80083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6407"/>
            <a:ext cx="1754326" cy="1754326"/>
          </a:xfrm>
          <a:prstGeom prst="rect">
            <a:avLst/>
          </a:prstGeom>
        </p:spPr>
      </p:pic>
      <p:pic>
        <p:nvPicPr>
          <p:cNvPr id="16" name="Picture 15" descr="A white text on a black background&#10;&#10;Description automatically generated">
            <a:extLst>
              <a:ext uri="{FF2B5EF4-FFF2-40B4-BE49-F238E27FC236}">
                <a16:creationId xmlns:a16="http://schemas.microsoft.com/office/drawing/2014/main" id="{2FD9A331-B0D1-7388-3808-DC882C2DD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1385" y="-6407"/>
            <a:ext cx="1626615" cy="1626615"/>
          </a:xfrm>
          <a:prstGeom prst="rect">
            <a:avLst/>
          </a:prstGeom>
        </p:spPr>
      </p:pic>
      <p:sp>
        <p:nvSpPr>
          <p:cNvPr id="18" name="TextBox 17">
            <a:extLst>
              <a:ext uri="{FF2B5EF4-FFF2-40B4-BE49-F238E27FC236}">
                <a16:creationId xmlns:a16="http://schemas.microsoft.com/office/drawing/2014/main" id="{935BA5BA-1B01-895F-220C-7513D150D78B}"/>
              </a:ext>
            </a:extLst>
          </p:cNvPr>
          <p:cNvSpPr txBox="1"/>
          <p:nvPr/>
        </p:nvSpPr>
        <p:spPr>
          <a:xfrm>
            <a:off x="3810000" y="1747920"/>
            <a:ext cx="4572000" cy="938719"/>
          </a:xfrm>
          <a:prstGeom prst="rect">
            <a:avLst/>
          </a:prstGeom>
          <a:noFill/>
        </p:spPr>
        <p:txBody>
          <a:bodyPr wrap="square">
            <a:spAutoFit/>
          </a:bodyPr>
          <a:lstStyle/>
          <a:p>
            <a:pPr algn="ctr"/>
            <a:r>
              <a:rPr lang="en-US" sz="5500" b="1">
                <a:solidFill>
                  <a:srgbClr val="0E5269"/>
                </a:solidFill>
              </a:rPr>
              <a:t>Big Dreams</a:t>
            </a:r>
            <a:endParaRPr lang="en-US" sz="5500"/>
          </a:p>
        </p:txBody>
      </p:sp>
    </p:spTree>
    <p:extLst>
      <p:ext uri="{BB962C8B-B14F-4D97-AF65-F5344CB8AC3E}">
        <p14:creationId xmlns:p14="http://schemas.microsoft.com/office/powerpoint/2010/main" val="427581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3C150A-229F-DD9F-27A4-44CD0F9941CF}"/>
              </a:ext>
            </a:extLst>
          </p:cNvPr>
          <p:cNvSpPr>
            <a:spLocks noGrp="1"/>
          </p:cNvSpPr>
          <p:nvPr>
            <p:ph idx="1"/>
          </p:nvPr>
        </p:nvSpPr>
        <p:spPr>
          <a:xfrm>
            <a:off x="2326005" y="442453"/>
            <a:ext cx="7722870" cy="5913905"/>
          </a:xfrm>
        </p:spPr>
        <p:txBody>
          <a:bodyPr vert="horz" lIns="91440" tIns="45720" rIns="91440" bIns="45720" rtlCol="0" anchor="t">
            <a:noAutofit/>
          </a:bodyPr>
          <a:lstStyle/>
          <a:p>
            <a:pPr marL="227965" indent="-227965"/>
            <a:endParaRPr lang="en-US" dirty="0">
              <a:cs typeface="Arial" panose="020B0604020202020204"/>
            </a:endParaRPr>
          </a:p>
          <a:p>
            <a:pPr marL="0" indent="0">
              <a:buNone/>
            </a:pPr>
            <a:endParaRPr lang="en-US" i="1" dirty="0">
              <a:solidFill>
                <a:srgbClr val="000000"/>
              </a:solidFill>
              <a:highlight>
                <a:srgbClr val="FFFFFF"/>
              </a:highlight>
              <a:latin typeface="Aptos" panose="020B0004020202020204" pitchFamily="34" charset="0"/>
            </a:endParaRPr>
          </a:p>
          <a:p>
            <a:pPr marL="227965" indent="-227965"/>
            <a:endParaRPr lang="en-US" b="0" i="1" dirty="0">
              <a:solidFill>
                <a:srgbClr val="000000"/>
              </a:solidFill>
              <a:effectLst/>
              <a:highlight>
                <a:srgbClr val="FFFFFF"/>
              </a:highlight>
              <a:latin typeface="Aptos" panose="020B0004020202020204" pitchFamily="34" charset="0"/>
            </a:endParaRPr>
          </a:p>
          <a:p>
            <a:pPr marL="227965" indent="-227965"/>
            <a:endParaRPr lang="en-US" i="1" dirty="0">
              <a:solidFill>
                <a:srgbClr val="000000"/>
              </a:solidFill>
              <a:highlight>
                <a:srgbClr val="FFFFFF"/>
              </a:highlight>
              <a:latin typeface="Aptos" panose="020B0004020202020204" pitchFamily="34" charset="0"/>
            </a:endParaRPr>
          </a:p>
          <a:p>
            <a:pPr marL="227965" indent="-227965"/>
            <a:endParaRPr lang="en-US" b="0" i="1" dirty="0">
              <a:solidFill>
                <a:srgbClr val="000000"/>
              </a:solidFill>
              <a:effectLst/>
              <a:highlight>
                <a:srgbClr val="FFFFFF"/>
              </a:highlight>
              <a:latin typeface="Aptos" panose="020B0004020202020204" pitchFamily="34" charset="0"/>
            </a:endParaRPr>
          </a:p>
          <a:p>
            <a:pPr marL="0" indent="0">
              <a:buNone/>
            </a:pPr>
            <a:endParaRPr lang="en-US" b="0" i="1" dirty="0">
              <a:solidFill>
                <a:srgbClr val="000000"/>
              </a:solidFill>
              <a:effectLst/>
              <a:highlight>
                <a:srgbClr val="FFFFFF"/>
              </a:highlight>
              <a:latin typeface="Aptos" panose="020B0004020202020204" pitchFamily="34" charset="0"/>
            </a:endParaRPr>
          </a:p>
          <a:p>
            <a:pPr marL="0" indent="0">
              <a:buNone/>
            </a:pPr>
            <a:endParaRPr lang="en-US" i="1" dirty="0">
              <a:solidFill>
                <a:srgbClr val="000000"/>
              </a:solidFill>
              <a:highlight>
                <a:srgbClr val="FFFFFF"/>
              </a:highlight>
              <a:latin typeface="Aptos" panose="020B0004020202020204" pitchFamily="34" charset="0"/>
            </a:endParaRPr>
          </a:p>
          <a:p>
            <a:pPr marL="0" indent="0">
              <a:buNone/>
            </a:pPr>
            <a:endParaRPr lang="en-US" i="1" dirty="0">
              <a:solidFill>
                <a:srgbClr val="000000"/>
              </a:solidFill>
              <a:highlight>
                <a:srgbClr val="FFFFFF"/>
              </a:highlight>
              <a:latin typeface="Aptos" panose="020B0004020202020204" pitchFamily="34" charset="0"/>
            </a:endParaRPr>
          </a:p>
          <a:p>
            <a:pPr marL="0" indent="0">
              <a:buNone/>
            </a:pPr>
            <a:r>
              <a:rPr lang="en-US" sz="1800" dirty="0">
                <a:solidFill>
                  <a:srgbClr val="000000"/>
                </a:solidFill>
                <a:highlight>
                  <a:srgbClr val="FFFFFF"/>
                </a:highlight>
                <a:latin typeface="+mj-lt"/>
              </a:rPr>
              <a:t>Disability Innovative Fund - 5-year grant awarded to the Georgia Vocational Rehabilitation Agency (GVRA) and the Centers for Independent Living (CIL) </a:t>
            </a:r>
            <a:endParaRPr lang="en-US" sz="1800" dirty="0">
              <a:solidFill>
                <a:srgbClr val="000000"/>
              </a:solidFill>
              <a:highlight>
                <a:srgbClr val="FFFFFF"/>
              </a:highlight>
              <a:latin typeface="+mj-lt"/>
              <a:cs typeface="Arial" panose="020B0604020202020204"/>
            </a:endParaRPr>
          </a:p>
          <a:p>
            <a:pPr marL="0" indent="0">
              <a:buNone/>
            </a:pPr>
            <a:r>
              <a:rPr lang="en-US" sz="1800" dirty="0">
                <a:solidFill>
                  <a:srgbClr val="000000"/>
                </a:solidFill>
                <a:highlight>
                  <a:srgbClr val="FFFFFF"/>
                </a:highlight>
                <a:latin typeface="+mj-lt"/>
              </a:rPr>
              <a:t>To substantially improve training and preparation of children and youth with disabilities in Georgia to eventually obtain and maintain competitive integrated employment (CIE) in conjunction and coordination with other state, local, and private entities</a:t>
            </a:r>
            <a:endParaRPr lang="en-US" sz="1800" dirty="0">
              <a:latin typeface="+mj-lt"/>
              <a:cs typeface="Arial" panose="020B0604020202020204"/>
            </a:endParaRPr>
          </a:p>
        </p:txBody>
      </p:sp>
      <p:sp>
        <p:nvSpPr>
          <p:cNvPr id="4" name="Slide Number Placeholder 3">
            <a:extLst>
              <a:ext uri="{FF2B5EF4-FFF2-40B4-BE49-F238E27FC236}">
                <a16:creationId xmlns:a16="http://schemas.microsoft.com/office/drawing/2014/main" id="{A42BAB24-51AB-1AD1-5C2E-E4800866DD1E}"/>
              </a:ext>
            </a:extLst>
          </p:cNvPr>
          <p:cNvSpPr>
            <a:spLocks noGrp="1"/>
          </p:cNvSpPr>
          <p:nvPr>
            <p:ph type="sldNum" sz="quarter" idx="12"/>
          </p:nvPr>
        </p:nvSpPr>
        <p:spPr/>
        <p:txBody>
          <a:bodyPr/>
          <a:lstStyle/>
          <a:p>
            <a:fld id="{F2B0AEFE-08C1-4B01-B2D7-7DE1603AF9DB}" type="slidenum">
              <a:rPr lang="en-US" smtClean="0"/>
              <a:t>27</a:t>
            </a:fld>
            <a:endParaRPr lang="en-US"/>
          </a:p>
        </p:txBody>
      </p:sp>
      <p:pic>
        <p:nvPicPr>
          <p:cNvPr id="5" name="Picture 4" descr="A blue heart with text overlay&#10;&#10;Description automatically generated">
            <a:extLst>
              <a:ext uri="{FF2B5EF4-FFF2-40B4-BE49-F238E27FC236}">
                <a16:creationId xmlns:a16="http://schemas.microsoft.com/office/drawing/2014/main" id="{D1741FA5-A1FF-70BA-BE1E-CDD28864A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511" y="627519"/>
            <a:ext cx="3348979" cy="3348979"/>
          </a:xfrm>
          <a:prstGeom prst="rect">
            <a:avLst/>
          </a:prstGeom>
        </p:spPr>
      </p:pic>
    </p:spTree>
    <p:extLst>
      <p:ext uri="{BB962C8B-B14F-4D97-AF65-F5344CB8AC3E}">
        <p14:creationId xmlns:p14="http://schemas.microsoft.com/office/powerpoint/2010/main" val="396408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88F2-235C-A11F-00A5-7F288D5360EF}"/>
              </a:ext>
            </a:extLst>
          </p:cNvPr>
          <p:cNvSpPr>
            <a:spLocks noGrp="1"/>
          </p:cNvSpPr>
          <p:nvPr>
            <p:ph type="title"/>
          </p:nvPr>
        </p:nvSpPr>
        <p:spPr>
          <a:xfrm>
            <a:off x="2152649" y="445036"/>
            <a:ext cx="7886700" cy="497548"/>
          </a:xfrm>
        </p:spPr>
        <p:txBody>
          <a:bodyPr>
            <a:noAutofit/>
          </a:bodyPr>
          <a:lstStyle/>
          <a:p>
            <a:pPr algn="ctr"/>
            <a:r>
              <a:rPr lang="en-US" sz="3000" b="1"/>
              <a:t>Pathways to Partnerships(P2P)</a:t>
            </a:r>
            <a:br>
              <a:rPr lang="en-US" sz="3000" b="1"/>
            </a:br>
            <a:endParaRPr lang="en-US" sz="3000" b="1"/>
          </a:p>
        </p:txBody>
      </p:sp>
      <p:sp>
        <p:nvSpPr>
          <p:cNvPr id="4" name="Slide Number Placeholder 3">
            <a:extLst>
              <a:ext uri="{FF2B5EF4-FFF2-40B4-BE49-F238E27FC236}">
                <a16:creationId xmlns:a16="http://schemas.microsoft.com/office/drawing/2014/main" id="{1656CD84-5A70-EDA7-F8FF-76C7BB47ED36}"/>
              </a:ext>
            </a:extLst>
          </p:cNvPr>
          <p:cNvSpPr>
            <a:spLocks noGrp="1"/>
          </p:cNvSpPr>
          <p:nvPr>
            <p:ph type="sldNum" sz="quarter" idx="12"/>
          </p:nvPr>
        </p:nvSpPr>
        <p:spPr/>
        <p:txBody>
          <a:bodyPr/>
          <a:lstStyle/>
          <a:p>
            <a:fld id="{F2B0AEFE-08C1-4B01-B2D7-7DE1603AF9DB}" type="slidenum">
              <a:rPr lang="en-US" smtClean="0"/>
              <a:t>28</a:t>
            </a:fld>
            <a:endParaRPr lang="en-US"/>
          </a:p>
        </p:txBody>
      </p:sp>
      <p:sp>
        <p:nvSpPr>
          <p:cNvPr id="22" name="TextBox 21">
            <a:extLst>
              <a:ext uri="{FF2B5EF4-FFF2-40B4-BE49-F238E27FC236}">
                <a16:creationId xmlns:a16="http://schemas.microsoft.com/office/drawing/2014/main" id="{FA5E7B98-169A-E2E6-3A6F-4BB727BCB1BF}"/>
              </a:ext>
            </a:extLst>
          </p:cNvPr>
          <p:cNvSpPr txBox="1"/>
          <p:nvPr/>
        </p:nvSpPr>
        <p:spPr>
          <a:xfrm>
            <a:off x="2283834" y="2057034"/>
            <a:ext cx="7624331" cy="4431983"/>
          </a:xfrm>
          <a:prstGeom prst="rect">
            <a:avLst/>
          </a:prstGeom>
          <a:noFill/>
        </p:spPr>
        <p:txBody>
          <a:bodyPr wrap="square" lIns="91440" tIns="45720" rIns="91440" bIns="45720" anchor="t">
            <a:spAutoFit/>
          </a:bodyPr>
          <a:lstStyle/>
          <a:p>
            <a:pPr algn="ctr"/>
            <a:endParaRPr lang="en-US" sz="2200" b="1" dirty="0">
              <a:latin typeface="+mj-lt"/>
            </a:endParaRPr>
          </a:p>
          <a:p>
            <a:pPr algn="ctr"/>
            <a:r>
              <a:rPr lang="en-US" sz="2200" b="1" dirty="0">
                <a:latin typeface="+mj-lt"/>
              </a:rPr>
              <a:t>Identified Needs in Georgia</a:t>
            </a:r>
          </a:p>
          <a:p>
            <a:pPr algn="ctr"/>
            <a:endParaRPr lang="en-US" sz="2200" b="1" dirty="0">
              <a:latin typeface="+mj-lt"/>
            </a:endParaRPr>
          </a:p>
          <a:p>
            <a:pPr marL="285750" indent="-285750">
              <a:buFont typeface="Arial" panose="020B0604020202020204" pitchFamily="34" charset="0"/>
              <a:buChar char="•"/>
            </a:pPr>
            <a:r>
              <a:rPr lang="en-US" dirty="0">
                <a:latin typeface="+mj-lt"/>
              </a:rPr>
              <a:t>Underserved children and youth populations by GVRA and Centers for Independent Living </a:t>
            </a:r>
          </a:p>
          <a:p>
            <a:endParaRPr lang="en-US" dirty="0">
              <a:latin typeface="+mj-lt"/>
            </a:endParaRPr>
          </a:p>
          <a:p>
            <a:pPr marL="285750" indent="-285750">
              <a:buFont typeface="Arial" panose="020B0604020202020204" pitchFamily="34" charset="0"/>
              <a:buChar char="•"/>
            </a:pPr>
            <a:r>
              <a:rPr lang="en-US" dirty="0">
                <a:latin typeface="+mj-lt"/>
              </a:rPr>
              <a:t>Lack of awareness regarding Vocational Rehabilitation services and Centers for Independent Living services</a:t>
            </a:r>
            <a:endParaRPr lang="en-US" dirty="0">
              <a:latin typeface="+mj-lt"/>
              <a:cs typeface="Arial"/>
            </a:endParaRPr>
          </a:p>
          <a:p>
            <a:pPr marL="742950" lvl="1" indent="-285750">
              <a:buFont typeface="Arial" panose="020B0604020202020204" pitchFamily="34" charset="0"/>
              <a:buChar char="•"/>
            </a:pPr>
            <a:r>
              <a:rPr lang="en-US" dirty="0">
                <a:latin typeface="+mj-lt"/>
              </a:rPr>
              <a:t>Determined engagement and education regarding transition and career planning services should begin as early as middle school</a:t>
            </a:r>
            <a:endParaRPr lang="en-US" dirty="0">
              <a:latin typeface="+mj-lt"/>
              <a:cs typeface="Arial"/>
            </a:endParaRPr>
          </a:p>
          <a:p>
            <a:pPr lvl="1"/>
            <a:endParaRPr lang="en-US" dirty="0">
              <a:latin typeface="+mj-lt"/>
              <a:cs typeface="Arial"/>
            </a:endParaRPr>
          </a:p>
          <a:p>
            <a:pPr marL="285750" indent="-285750">
              <a:buFont typeface="Arial" panose="020B0604020202020204" pitchFamily="34" charset="0"/>
              <a:buChar char="•"/>
            </a:pPr>
            <a:r>
              <a:rPr lang="en-US" dirty="0">
                <a:latin typeface="+mj-lt"/>
              </a:rPr>
              <a:t>Lack of job preparation, skills, and education needed for employment</a:t>
            </a:r>
          </a:p>
          <a:p>
            <a:endParaRPr lang="en-US" dirty="0">
              <a:latin typeface="+mj-lt"/>
            </a:endParaRPr>
          </a:p>
          <a:p>
            <a:pPr marL="285750" indent="-285750">
              <a:buFont typeface="Arial" panose="020B0604020202020204" pitchFamily="34" charset="0"/>
              <a:buChar char="•"/>
            </a:pPr>
            <a:r>
              <a:rPr lang="en-US" dirty="0">
                <a:latin typeface="+mj-lt"/>
              </a:rPr>
              <a:t>Stronger relationships between entities: GVRA, CILs, LEAs, students, families, communities</a:t>
            </a:r>
            <a:endParaRPr lang="en-US" dirty="0">
              <a:latin typeface="+mj-lt"/>
              <a:cs typeface="Arial"/>
            </a:endParaRPr>
          </a:p>
        </p:txBody>
      </p:sp>
      <p:pic>
        <p:nvPicPr>
          <p:cNvPr id="3" name="Picture 2" descr="A blue heart with text overlay&#10;&#10;Description automatically generated">
            <a:extLst>
              <a:ext uri="{FF2B5EF4-FFF2-40B4-BE49-F238E27FC236}">
                <a16:creationId xmlns:a16="http://schemas.microsoft.com/office/drawing/2014/main" id="{7630DA20-820F-08CC-E643-49AAC9371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5421"/>
            <a:ext cx="1754326" cy="1754326"/>
          </a:xfrm>
          <a:prstGeom prst="rect">
            <a:avLst/>
          </a:prstGeom>
        </p:spPr>
      </p:pic>
      <p:sp>
        <p:nvSpPr>
          <p:cNvPr id="5" name="Title 1">
            <a:extLst>
              <a:ext uri="{FF2B5EF4-FFF2-40B4-BE49-F238E27FC236}">
                <a16:creationId xmlns:a16="http://schemas.microsoft.com/office/drawing/2014/main" id="{BF7EC0EC-D589-598D-666E-49273DBA36DD}"/>
              </a:ext>
            </a:extLst>
          </p:cNvPr>
          <p:cNvSpPr txBox="1">
            <a:spLocks/>
          </p:cNvSpPr>
          <p:nvPr/>
        </p:nvSpPr>
        <p:spPr>
          <a:xfrm>
            <a:off x="2266949" y="1819747"/>
            <a:ext cx="7886700" cy="497548"/>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en-US" sz="3000" b="1"/>
              <a:t>Why Pathways to Partnerships?</a:t>
            </a:r>
          </a:p>
        </p:txBody>
      </p:sp>
    </p:spTree>
    <p:extLst>
      <p:ext uri="{BB962C8B-B14F-4D97-AF65-F5344CB8AC3E}">
        <p14:creationId xmlns:p14="http://schemas.microsoft.com/office/powerpoint/2010/main" val="1106989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88F2-235C-A11F-00A5-7F288D5360EF}"/>
              </a:ext>
            </a:extLst>
          </p:cNvPr>
          <p:cNvSpPr>
            <a:spLocks noGrp="1"/>
          </p:cNvSpPr>
          <p:nvPr>
            <p:ph type="title"/>
          </p:nvPr>
        </p:nvSpPr>
        <p:spPr>
          <a:xfrm>
            <a:off x="2152650" y="373208"/>
            <a:ext cx="7886700" cy="497548"/>
          </a:xfrm>
        </p:spPr>
        <p:txBody>
          <a:bodyPr>
            <a:noAutofit/>
          </a:bodyPr>
          <a:lstStyle/>
          <a:p>
            <a:pPr algn="ctr"/>
            <a:r>
              <a:rPr lang="en-US" sz="3000" b="1"/>
              <a:t>Pathways to Partnerships(P2P):</a:t>
            </a:r>
            <a:br>
              <a:rPr lang="en-US" sz="3000" b="1"/>
            </a:br>
            <a:r>
              <a:rPr lang="en-US" sz="3000" b="1"/>
              <a:t>Mission and Goals </a:t>
            </a:r>
          </a:p>
        </p:txBody>
      </p:sp>
      <p:sp>
        <p:nvSpPr>
          <p:cNvPr id="4" name="Slide Number Placeholder 3">
            <a:extLst>
              <a:ext uri="{FF2B5EF4-FFF2-40B4-BE49-F238E27FC236}">
                <a16:creationId xmlns:a16="http://schemas.microsoft.com/office/drawing/2014/main" id="{1656CD84-5A70-EDA7-F8FF-76C7BB47ED36}"/>
              </a:ext>
            </a:extLst>
          </p:cNvPr>
          <p:cNvSpPr>
            <a:spLocks noGrp="1"/>
          </p:cNvSpPr>
          <p:nvPr>
            <p:ph type="sldNum" sz="quarter" idx="12"/>
          </p:nvPr>
        </p:nvSpPr>
        <p:spPr/>
        <p:txBody>
          <a:bodyPr/>
          <a:lstStyle/>
          <a:p>
            <a:fld id="{F2B0AEFE-08C1-4B01-B2D7-7DE1603AF9DB}" type="slidenum">
              <a:rPr lang="en-US" smtClean="0"/>
              <a:t>29</a:t>
            </a:fld>
            <a:endParaRPr lang="en-US"/>
          </a:p>
        </p:txBody>
      </p:sp>
      <p:sp>
        <p:nvSpPr>
          <p:cNvPr id="22" name="TextBox 21">
            <a:extLst>
              <a:ext uri="{FF2B5EF4-FFF2-40B4-BE49-F238E27FC236}">
                <a16:creationId xmlns:a16="http://schemas.microsoft.com/office/drawing/2014/main" id="{FA5E7B98-169A-E2E6-3A6F-4BB727BCB1BF}"/>
              </a:ext>
            </a:extLst>
          </p:cNvPr>
          <p:cNvSpPr txBox="1"/>
          <p:nvPr/>
        </p:nvSpPr>
        <p:spPr>
          <a:xfrm>
            <a:off x="2334127" y="1827174"/>
            <a:ext cx="7523747" cy="1785104"/>
          </a:xfrm>
          <a:prstGeom prst="rect">
            <a:avLst/>
          </a:prstGeom>
          <a:noFill/>
        </p:spPr>
        <p:txBody>
          <a:bodyPr wrap="square">
            <a:spAutoFit/>
          </a:bodyPr>
          <a:lstStyle/>
          <a:p>
            <a:pPr algn="ctr"/>
            <a:r>
              <a:rPr lang="en-US" sz="2000" b="1">
                <a:latin typeface="+mj-lt"/>
              </a:rPr>
              <a:t>P2P Mission: </a:t>
            </a:r>
            <a:r>
              <a:rPr lang="en-US">
                <a:latin typeface="+mj-lt"/>
              </a:rPr>
              <a:t>To improve training and preparation of children and youth with disabilities in Georgia to eventually obtain and maintain competitive integrated employment in conjunction and coordination with other state, local, and private entities.</a:t>
            </a:r>
          </a:p>
          <a:p>
            <a:endParaRPr lang="en-US"/>
          </a:p>
          <a:p>
            <a:endParaRPr lang="en-US"/>
          </a:p>
        </p:txBody>
      </p:sp>
      <p:graphicFrame>
        <p:nvGraphicFramePr>
          <p:cNvPr id="23" name="Table 22">
            <a:extLst>
              <a:ext uri="{FF2B5EF4-FFF2-40B4-BE49-F238E27FC236}">
                <a16:creationId xmlns:a16="http://schemas.microsoft.com/office/drawing/2014/main" id="{346FA9D3-F9AA-C479-637A-57011D03E13C}"/>
              </a:ext>
            </a:extLst>
          </p:cNvPr>
          <p:cNvGraphicFramePr>
            <a:graphicFrameLocks noGrp="1"/>
          </p:cNvGraphicFramePr>
          <p:nvPr/>
        </p:nvGraphicFramePr>
        <p:xfrm>
          <a:off x="2558715" y="3152825"/>
          <a:ext cx="7074568" cy="3277070"/>
        </p:xfrm>
        <a:graphic>
          <a:graphicData uri="http://schemas.openxmlformats.org/drawingml/2006/table">
            <a:tbl>
              <a:tblPr>
                <a:tableStyleId>{5C22544A-7EE6-4342-B048-85BDC9FD1C3A}</a:tableStyleId>
              </a:tblPr>
              <a:tblGrid>
                <a:gridCol w="7074568">
                  <a:extLst>
                    <a:ext uri="{9D8B030D-6E8A-4147-A177-3AD203B41FA5}">
                      <a16:colId xmlns:a16="http://schemas.microsoft.com/office/drawing/2014/main" val="483575009"/>
                    </a:ext>
                  </a:extLst>
                </a:gridCol>
              </a:tblGrid>
              <a:tr h="376195">
                <a:tc>
                  <a:txBody>
                    <a:bodyPr/>
                    <a:lstStyle/>
                    <a:p>
                      <a:pPr algn="ctr" fontAlgn="b"/>
                      <a:r>
                        <a:rPr lang="en-US" sz="1800" b="1" u="none" strike="noStrike">
                          <a:effectLst/>
                          <a:latin typeface="+mj-lt"/>
                        </a:rPr>
                        <a:t>P2P Grant Goals </a:t>
                      </a:r>
                      <a:endParaRPr lang="en-US" sz="1800" b="1" i="0" u="none" strike="noStrike">
                        <a:solidFill>
                          <a:srgbClr val="000000"/>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099439"/>
                  </a:ext>
                </a:extLst>
              </a:tr>
              <a:tr h="819270">
                <a:tc>
                  <a:txBody>
                    <a:bodyPr/>
                    <a:lstStyle/>
                    <a:p>
                      <a:pPr algn="l" fontAlgn="b"/>
                      <a:r>
                        <a:rPr lang="en-US" sz="1400" b="1" u="none" strike="noStrike">
                          <a:effectLst/>
                          <a:latin typeface="+mj-lt"/>
                        </a:rPr>
                        <a:t>Goal 1: </a:t>
                      </a:r>
                      <a:r>
                        <a:rPr lang="en-US" sz="1400" u="none" strike="noStrike">
                          <a:effectLst/>
                          <a:latin typeface="+mj-lt"/>
                        </a:rPr>
                        <a:t>Increase children and youth with disabilities and their families' ability to access available resources to achieve positive post secondary outcomes and competitive integrated employment (CIE) through participation in innovative P2P instructional programming.</a:t>
                      </a:r>
                      <a:endParaRPr lang="en-US" sz="1400" b="0" i="0" u="none" strike="noStrike">
                        <a:solidFill>
                          <a:srgbClr val="000000"/>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219954"/>
                  </a:ext>
                </a:extLst>
              </a:tr>
              <a:tr h="1220545">
                <a:tc>
                  <a:txBody>
                    <a:bodyPr/>
                    <a:lstStyle/>
                    <a:p>
                      <a:pPr algn="l" fontAlgn="b"/>
                      <a:r>
                        <a:rPr lang="en-US" sz="1400" b="1" u="none" strike="noStrike">
                          <a:effectLst/>
                          <a:latin typeface="+mj-lt"/>
                        </a:rPr>
                        <a:t>Goal 2 : </a:t>
                      </a:r>
                      <a:r>
                        <a:rPr lang="en-US" sz="1400" u="none" strike="noStrike">
                          <a:effectLst/>
                          <a:latin typeface="+mj-lt"/>
                        </a:rPr>
                        <a:t>Foster strategic collaborations and partnerships among entities (GVRA, CILs, LEAs, SEA, and other youth service professionals) to promote shared accountability for children and youth with disabilities. Developing a seamless transition system that supports both individuals and providers, while identifying and removing barriers, leveraging unique strengths, increasing capacity, and fostering collective collaboration among all entities involved.</a:t>
                      </a:r>
                      <a:endParaRPr lang="en-US" sz="1400" b="0" i="0" u="none" strike="noStrike">
                        <a:solidFill>
                          <a:srgbClr val="000000"/>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9285860"/>
                  </a:ext>
                </a:extLst>
              </a:tr>
              <a:tr h="819270">
                <a:tc>
                  <a:txBody>
                    <a:bodyPr/>
                    <a:lstStyle/>
                    <a:p>
                      <a:pPr algn="l" fontAlgn="b"/>
                      <a:r>
                        <a:rPr lang="en-US" sz="1400" b="1" u="none" strike="noStrike">
                          <a:effectLst/>
                          <a:latin typeface="+mj-lt"/>
                        </a:rPr>
                        <a:t>Goal 3 :  </a:t>
                      </a:r>
                      <a:r>
                        <a:rPr lang="en-US" sz="1400" u="none" strike="noStrike">
                          <a:effectLst/>
                          <a:latin typeface="+mj-lt"/>
                        </a:rPr>
                        <a:t>Increase children and youth with disabilities and their families' ability to access available resources to achieve positive post secondary outcomes and competitive integrated employment (CIE) through systematic outreach and sharing of available resources in local communities and state.</a:t>
                      </a:r>
                      <a:endParaRPr lang="en-US" sz="1400" b="0" i="0" u="none" strike="noStrike">
                        <a:solidFill>
                          <a:srgbClr val="000000"/>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6308495"/>
                  </a:ext>
                </a:extLst>
              </a:tr>
            </a:tbl>
          </a:graphicData>
        </a:graphic>
      </p:graphicFrame>
      <p:pic>
        <p:nvPicPr>
          <p:cNvPr id="24" name="Picture 23" descr="A blue heart with text overlay&#10;&#10;Description automatically generated">
            <a:extLst>
              <a:ext uri="{FF2B5EF4-FFF2-40B4-BE49-F238E27FC236}">
                <a16:creationId xmlns:a16="http://schemas.microsoft.com/office/drawing/2014/main" id="{6AD890DC-8F40-5D58-4861-5FBD030EC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407"/>
            <a:ext cx="1754326" cy="1754326"/>
          </a:xfrm>
          <a:prstGeom prst="rect">
            <a:avLst/>
          </a:prstGeom>
        </p:spPr>
      </p:pic>
    </p:spTree>
    <p:extLst>
      <p:ext uri="{BB962C8B-B14F-4D97-AF65-F5344CB8AC3E}">
        <p14:creationId xmlns:p14="http://schemas.microsoft.com/office/powerpoint/2010/main" val="118406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873431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Access GVRA Services </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Through your local school.</a:t>
            </a:r>
          </a:p>
          <a:p>
            <a:pPr lvl="1"/>
            <a:r>
              <a:rPr lang="en-US" sz="2000" dirty="0">
                <a:latin typeface="Arial" panose="020B0604020202020204" pitchFamily="34" charset="0"/>
                <a:cs typeface="Arial" panose="020B0604020202020204" pitchFamily="34" charset="0"/>
              </a:rPr>
              <a:t>Designated GVRA Staff work with local school system staff</a:t>
            </a:r>
          </a:p>
          <a:p>
            <a:pPr lvl="1"/>
            <a:r>
              <a:rPr lang="en-US" sz="2000" dirty="0">
                <a:latin typeface="Arial" panose="020B0604020202020204" pitchFamily="34" charset="0"/>
                <a:cs typeface="Arial" panose="020B0604020202020204" pitchFamily="34" charset="0"/>
              </a:rPr>
              <a:t>Invite GVRA staff to attend IEP meeting</a:t>
            </a:r>
          </a:p>
          <a:p>
            <a:pPr lvl="1"/>
            <a:r>
              <a:rPr lang="en-US" sz="2000" dirty="0">
                <a:latin typeface="Arial" panose="020B0604020202020204" pitchFamily="34" charset="0"/>
                <a:cs typeface="Arial" panose="020B0604020202020204" pitchFamily="34" charset="0"/>
              </a:rPr>
              <a:t>Transition fairs</a:t>
            </a:r>
          </a:p>
          <a:p>
            <a:pPr lvl="1"/>
            <a:r>
              <a:rPr lang="en-US" sz="2000" dirty="0">
                <a:latin typeface="Arial" panose="020B0604020202020204" pitchFamily="34" charset="0"/>
                <a:cs typeface="Arial" panose="020B0604020202020204" pitchFamily="34" charset="0"/>
              </a:rPr>
              <a:t>School referrals to GVRA with Parental Permission form and copy of IEP or 504 plan</a:t>
            </a:r>
          </a:p>
          <a:p>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Through GVRA </a:t>
            </a:r>
          </a:p>
          <a:p>
            <a:pPr lvl="1"/>
            <a:r>
              <a:rPr lang="en-US" sz="2000" u="sng"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Referral for HS services only - https://gvs.georgia.gov/form/parental-permission-form </a:t>
            </a:r>
          </a:p>
          <a:p>
            <a:pPr lvl="1"/>
            <a:r>
              <a:rPr lang="en-US" sz="2000" u="sng"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VR Services Referral  -</a:t>
            </a:r>
            <a:r>
              <a:rPr lang="en-US" sz="20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20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https://gvs.ga.gov</a:t>
            </a:r>
            <a:r>
              <a:rPr lang="en-US" sz="2000" dirty="0">
                <a:latin typeface="Arial" panose="020B0604020202020204" pitchFamily="34" charset="0"/>
                <a:cs typeface="Arial" panose="020B0604020202020204" pitchFamily="34" charset="0"/>
              </a:rPr>
              <a:t> </a:t>
            </a:r>
          </a:p>
          <a:p>
            <a:pPr lvl="1"/>
            <a:r>
              <a:rPr lang="en-US" sz="2000" dirty="0">
                <a:latin typeface="Arial" panose="020B0604020202020204" pitchFamily="34" charset="0"/>
                <a:cs typeface="Arial" panose="020B0604020202020204" pitchFamily="34" charset="0"/>
              </a:rPr>
              <a:t>GVRA Customer Support  -  844-367-4872</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Attend Virtual Potential Client Orientation- “Is VR Right for Me”</a:t>
            </a:r>
          </a:p>
          <a:p>
            <a:pPr lvl="1"/>
            <a:r>
              <a:rPr lang="en-US" sz="2000" dirty="0">
                <a:latin typeface="Arial" panose="020B0604020202020204" pitchFamily="34" charset="0"/>
                <a:cs typeface="Arial" panose="020B0604020202020204" pitchFamily="34" charset="0"/>
              </a:rPr>
              <a:t>Held on the Third Wednesday of the month </a:t>
            </a:r>
          </a:p>
          <a:p>
            <a:pPr lvl="1"/>
            <a:r>
              <a:rPr lang="en-US" sz="2000" dirty="0">
                <a:latin typeface="Arial" panose="020B0604020202020204" pitchFamily="34" charset="0"/>
                <a:cs typeface="Arial" panose="020B0604020202020204" pitchFamily="34" charset="0"/>
              </a:rPr>
              <a:t>A recording of the session will also be available on the GVRA website- gvs.ga.gov </a:t>
            </a:r>
          </a:p>
        </p:txBody>
      </p:sp>
    </p:spTree>
    <p:extLst>
      <p:ext uri="{BB962C8B-B14F-4D97-AF65-F5344CB8AC3E}">
        <p14:creationId xmlns:p14="http://schemas.microsoft.com/office/powerpoint/2010/main" val="310490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88F2-235C-A11F-00A5-7F288D5360EF}"/>
              </a:ext>
            </a:extLst>
          </p:cNvPr>
          <p:cNvSpPr>
            <a:spLocks noGrp="1"/>
          </p:cNvSpPr>
          <p:nvPr>
            <p:ph type="title"/>
          </p:nvPr>
        </p:nvSpPr>
        <p:spPr>
          <a:xfrm>
            <a:off x="2291123" y="398406"/>
            <a:ext cx="7886700" cy="497548"/>
          </a:xfrm>
        </p:spPr>
        <p:txBody>
          <a:bodyPr>
            <a:normAutofit fontScale="90000"/>
          </a:bodyPr>
          <a:lstStyle/>
          <a:p>
            <a:pPr algn="ctr"/>
            <a:r>
              <a:rPr lang="en-US" b="1"/>
              <a:t>Pathways to Partnerships(P2P):</a:t>
            </a:r>
            <a:br>
              <a:rPr lang="en-US" b="1"/>
            </a:br>
            <a:r>
              <a:rPr lang="en-US" b="1"/>
              <a:t>Mission and Goals </a:t>
            </a:r>
          </a:p>
        </p:txBody>
      </p:sp>
      <p:sp>
        <p:nvSpPr>
          <p:cNvPr id="4" name="Slide Number Placeholder 3">
            <a:extLst>
              <a:ext uri="{FF2B5EF4-FFF2-40B4-BE49-F238E27FC236}">
                <a16:creationId xmlns:a16="http://schemas.microsoft.com/office/drawing/2014/main" id="{1656CD84-5A70-EDA7-F8FF-76C7BB47ED36}"/>
              </a:ext>
            </a:extLst>
          </p:cNvPr>
          <p:cNvSpPr>
            <a:spLocks noGrp="1"/>
          </p:cNvSpPr>
          <p:nvPr>
            <p:ph type="sldNum" sz="quarter" idx="12"/>
          </p:nvPr>
        </p:nvSpPr>
        <p:spPr/>
        <p:txBody>
          <a:bodyPr/>
          <a:lstStyle/>
          <a:p>
            <a:fld id="{F2B0AEFE-08C1-4B01-B2D7-7DE1603AF9DB}" type="slidenum">
              <a:rPr lang="en-US" smtClean="0"/>
              <a:t>30</a:t>
            </a:fld>
            <a:endParaRPr lang="en-US"/>
          </a:p>
        </p:txBody>
      </p:sp>
      <p:graphicFrame>
        <p:nvGraphicFramePr>
          <p:cNvPr id="23" name="Table 22">
            <a:extLst>
              <a:ext uri="{FF2B5EF4-FFF2-40B4-BE49-F238E27FC236}">
                <a16:creationId xmlns:a16="http://schemas.microsoft.com/office/drawing/2014/main" id="{346FA9D3-F9AA-C479-637A-57011D03E13C}"/>
              </a:ext>
            </a:extLst>
          </p:cNvPr>
          <p:cNvGraphicFramePr>
            <a:graphicFrameLocks noGrp="1"/>
          </p:cNvGraphicFramePr>
          <p:nvPr/>
        </p:nvGraphicFramePr>
        <p:xfrm>
          <a:off x="2447545" y="1975105"/>
          <a:ext cx="7296409" cy="4480921"/>
        </p:xfrm>
        <a:graphic>
          <a:graphicData uri="http://schemas.openxmlformats.org/drawingml/2006/table">
            <a:tbl>
              <a:tblPr>
                <a:tableStyleId>{5C22544A-7EE6-4342-B048-85BDC9FD1C3A}</a:tableStyleId>
              </a:tblPr>
              <a:tblGrid>
                <a:gridCol w="7296409">
                  <a:extLst>
                    <a:ext uri="{9D8B030D-6E8A-4147-A177-3AD203B41FA5}">
                      <a16:colId xmlns:a16="http://schemas.microsoft.com/office/drawing/2014/main" val="483575009"/>
                    </a:ext>
                  </a:extLst>
                </a:gridCol>
              </a:tblGrid>
              <a:tr h="360395">
                <a:tc>
                  <a:txBody>
                    <a:bodyPr/>
                    <a:lstStyle/>
                    <a:p>
                      <a:pPr algn="ctr" fontAlgn="b"/>
                      <a:r>
                        <a:rPr lang="en-US" sz="2200" b="1" u="none" strike="noStrike">
                          <a:effectLst/>
                          <a:latin typeface="+mj-lt"/>
                        </a:rPr>
                        <a:t>P2P Action Steps</a:t>
                      </a:r>
                      <a:endParaRPr lang="en-US" sz="2200" b="1" i="0" u="none" strike="noStrike">
                        <a:solidFill>
                          <a:srgbClr val="000000"/>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099439"/>
                  </a:ext>
                </a:extLst>
              </a:tr>
              <a:tr h="4120526">
                <a:tc>
                  <a:txBody>
                    <a:bodyPr/>
                    <a:lstStyle/>
                    <a:p>
                      <a:pPr marL="285750" indent="-285750">
                        <a:buFont typeface="Arial" panose="020B0604020202020204" pitchFamily="34" charset="0"/>
                        <a:buChar char="•"/>
                      </a:pPr>
                      <a:r>
                        <a:rPr lang="en-US" sz="1800" b="0" i="0" kern="1200">
                          <a:solidFill>
                            <a:schemeClr val="dk1"/>
                          </a:solidFill>
                          <a:effectLst/>
                          <a:latin typeface="+mn-lt"/>
                          <a:ea typeface="+mn-ea"/>
                          <a:cs typeface="+mn-cs"/>
                        </a:rPr>
                        <a:t>Work to ensure students have access to vocational rehabilitation and post-secondary options.</a:t>
                      </a:r>
                    </a:p>
                    <a:p>
                      <a:pPr marL="0" indent="0">
                        <a:buFont typeface="Arial" panose="020B0604020202020204" pitchFamily="34" charset="0"/>
                        <a:buNone/>
                      </a:pPr>
                      <a:endParaRPr lang="en-US" sz="800" b="0" i="0" kern="120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a:solidFill>
                            <a:schemeClr val="dk1"/>
                          </a:solidFill>
                          <a:effectLst/>
                          <a:latin typeface="+mn-lt"/>
                          <a:ea typeface="+mn-ea"/>
                          <a:cs typeface="+mn-cs"/>
                        </a:rPr>
                        <a:t>Build CIL capacity to deliver Pre-Employment Transition Services ("Pre-ETS"), and increase students, families and district awareness of Pre-ETS, CILs and post-secondary options (workforce, residential vocational training, and post-secondary colleges).</a:t>
                      </a:r>
                    </a:p>
                    <a:p>
                      <a:pPr marL="0" indent="0">
                        <a:buFont typeface="Arial" panose="020B0604020202020204" pitchFamily="34" charset="0"/>
                        <a:buNone/>
                      </a:pPr>
                      <a:endParaRPr lang="en-US" sz="800" b="0" i="0" kern="120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a:solidFill>
                            <a:schemeClr val="dk1"/>
                          </a:solidFill>
                          <a:effectLst/>
                          <a:latin typeface="+mn-lt"/>
                          <a:ea typeface="+mn-ea"/>
                          <a:cs typeface="+mn-cs"/>
                        </a:rPr>
                        <a:t>Improve communication and trust with VR and schools/families. </a:t>
                      </a:r>
                    </a:p>
                    <a:p>
                      <a:pPr marL="0" indent="0">
                        <a:buFont typeface="Arial" panose="020B0604020202020204" pitchFamily="34" charset="0"/>
                        <a:buNone/>
                      </a:pPr>
                      <a:endParaRPr lang="en-US" sz="800" b="0" i="0" kern="120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a:solidFill>
                            <a:schemeClr val="dk1"/>
                          </a:solidFill>
                          <a:effectLst/>
                          <a:latin typeface="+mn-lt"/>
                          <a:ea typeface="+mn-ea"/>
                          <a:cs typeface="+mn-cs"/>
                        </a:rPr>
                        <a:t>Ensure quality staff and provide professional learning to staff.</a:t>
                      </a:r>
                    </a:p>
                    <a:p>
                      <a:pPr marL="0" indent="0">
                        <a:buFont typeface="Arial" panose="020B0604020202020204" pitchFamily="34" charset="0"/>
                        <a:buNone/>
                      </a:pPr>
                      <a:endParaRPr lang="en-US" sz="800" b="0" i="0" kern="120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a:solidFill>
                            <a:schemeClr val="dk1"/>
                          </a:solidFill>
                          <a:effectLst/>
                          <a:latin typeface="+mn-lt"/>
                          <a:ea typeface="+mn-ea"/>
                          <a:cs typeface="+mn-cs"/>
                        </a:rPr>
                        <a:t>Cultivate relationships: CILs, GVRA, LEAs, students, families, community partners. </a:t>
                      </a:r>
                    </a:p>
                    <a:p>
                      <a:pPr marL="0" indent="0">
                        <a:buFont typeface="Arial" panose="020B0604020202020204" pitchFamily="34" charset="0"/>
                        <a:buNone/>
                      </a:pPr>
                      <a:endParaRPr lang="en-US" sz="800" b="0" i="0" kern="120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a:solidFill>
                            <a:schemeClr val="dk1"/>
                          </a:solidFill>
                          <a:effectLst/>
                          <a:latin typeface="+mn-lt"/>
                          <a:ea typeface="+mn-ea"/>
                          <a:cs typeface="+mn-cs"/>
                        </a:rPr>
                        <a:t>Target children and youth in middle school and high schoo</a:t>
                      </a:r>
                      <a:r>
                        <a:rPr lang="en-US" sz="1600" b="0" i="0" kern="1200">
                          <a:solidFill>
                            <a:schemeClr val="dk1"/>
                          </a:solidFill>
                          <a:effectLst/>
                          <a:latin typeface="+mn-lt"/>
                          <a:ea typeface="+mn-ea"/>
                          <a:cs typeface="+mn-cs"/>
                        </a:rPr>
                        <a:t>l. </a:t>
                      </a:r>
                      <a:endParaRPr lang="en-US" sz="1600" b="0" i="0" u="none" strike="noStrike">
                        <a:solidFill>
                          <a:srgbClr val="000000"/>
                        </a:solidFill>
                        <a:effectLst/>
                        <a:latin typeface="+mj-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219954"/>
                  </a:ext>
                </a:extLst>
              </a:tr>
            </a:tbl>
          </a:graphicData>
        </a:graphic>
      </p:graphicFrame>
      <p:pic>
        <p:nvPicPr>
          <p:cNvPr id="3" name="Picture 2" descr="A blue heart with text overlay&#10;&#10;Description automatically generated">
            <a:extLst>
              <a:ext uri="{FF2B5EF4-FFF2-40B4-BE49-F238E27FC236}">
                <a16:creationId xmlns:a16="http://schemas.microsoft.com/office/drawing/2014/main" id="{57A2D705-EA14-3AAC-63DC-7E04C52BF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8791"/>
            <a:ext cx="1754326" cy="1754326"/>
          </a:xfrm>
          <a:prstGeom prst="rect">
            <a:avLst/>
          </a:prstGeom>
        </p:spPr>
      </p:pic>
    </p:spTree>
    <p:extLst>
      <p:ext uri="{BB962C8B-B14F-4D97-AF65-F5344CB8AC3E}">
        <p14:creationId xmlns:p14="http://schemas.microsoft.com/office/powerpoint/2010/main" val="2690501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88F2-235C-A11F-00A5-7F288D5360EF}"/>
              </a:ext>
            </a:extLst>
          </p:cNvPr>
          <p:cNvSpPr>
            <a:spLocks noGrp="1"/>
          </p:cNvSpPr>
          <p:nvPr>
            <p:ph type="title"/>
          </p:nvPr>
        </p:nvSpPr>
        <p:spPr>
          <a:xfrm>
            <a:off x="2401163" y="398406"/>
            <a:ext cx="7886700" cy="497548"/>
          </a:xfrm>
        </p:spPr>
        <p:txBody>
          <a:bodyPr>
            <a:noAutofit/>
          </a:bodyPr>
          <a:lstStyle/>
          <a:p>
            <a:pPr algn="ctr"/>
            <a:r>
              <a:rPr lang="en-US" sz="3000" b="1"/>
              <a:t>Pathways to Partnerships(P2P)</a:t>
            </a:r>
            <a:br>
              <a:rPr lang="en-US" sz="3000" b="1"/>
            </a:br>
            <a:r>
              <a:rPr lang="en-US" sz="3000" b="1"/>
              <a:t>Team </a:t>
            </a:r>
            <a:br>
              <a:rPr lang="en-US" sz="3000" b="1"/>
            </a:br>
            <a:endParaRPr lang="en-US" sz="3000" b="1"/>
          </a:p>
        </p:txBody>
      </p:sp>
      <p:sp>
        <p:nvSpPr>
          <p:cNvPr id="4" name="Slide Number Placeholder 3">
            <a:extLst>
              <a:ext uri="{FF2B5EF4-FFF2-40B4-BE49-F238E27FC236}">
                <a16:creationId xmlns:a16="http://schemas.microsoft.com/office/drawing/2014/main" id="{1656CD84-5A70-EDA7-F8FF-76C7BB47ED36}"/>
              </a:ext>
            </a:extLst>
          </p:cNvPr>
          <p:cNvSpPr>
            <a:spLocks noGrp="1"/>
          </p:cNvSpPr>
          <p:nvPr>
            <p:ph type="sldNum" sz="quarter" idx="12"/>
          </p:nvPr>
        </p:nvSpPr>
        <p:spPr/>
        <p:txBody>
          <a:bodyPr/>
          <a:lstStyle/>
          <a:p>
            <a:fld id="{F2B0AEFE-08C1-4B01-B2D7-7DE1603AF9DB}" type="slidenum">
              <a:rPr lang="en-US" smtClean="0"/>
              <a:t>31</a:t>
            </a:fld>
            <a:endParaRPr lang="en-US"/>
          </a:p>
        </p:txBody>
      </p:sp>
      <p:pic>
        <p:nvPicPr>
          <p:cNvPr id="12" name="Picture 11" descr="A person in a white shirt&#10;&#10;Description automatically generated">
            <a:extLst>
              <a:ext uri="{FF2B5EF4-FFF2-40B4-BE49-F238E27FC236}">
                <a16:creationId xmlns:a16="http://schemas.microsoft.com/office/drawing/2014/main" id="{3FFD4D88-949F-8A53-66F5-7F2669CD3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32" y="2201334"/>
            <a:ext cx="5147953" cy="3032828"/>
          </a:xfrm>
          <a:prstGeom prst="rect">
            <a:avLst/>
          </a:prstGeom>
        </p:spPr>
      </p:pic>
      <p:sp>
        <p:nvSpPr>
          <p:cNvPr id="17" name="TextBox 16">
            <a:extLst>
              <a:ext uri="{FF2B5EF4-FFF2-40B4-BE49-F238E27FC236}">
                <a16:creationId xmlns:a16="http://schemas.microsoft.com/office/drawing/2014/main" id="{AEDD3796-30DA-6C9A-342A-FB5EEA864DAD}"/>
              </a:ext>
            </a:extLst>
          </p:cNvPr>
          <p:cNvSpPr txBox="1"/>
          <p:nvPr/>
        </p:nvSpPr>
        <p:spPr>
          <a:xfrm>
            <a:off x="1910861" y="2740606"/>
            <a:ext cx="2567354" cy="369332"/>
          </a:xfrm>
          <a:prstGeom prst="rect">
            <a:avLst/>
          </a:prstGeom>
          <a:noFill/>
        </p:spPr>
        <p:txBody>
          <a:bodyPr wrap="square">
            <a:spAutoFit/>
          </a:bodyPr>
          <a:lstStyle/>
          <a:p>
            <a:r>
              <a:rPr lang="en-US" dirty="0">
                <a:solidFill>
                  <a:schemeClr val="dk1"/>
                </a:solidFill>
              </a:rPr>
              <a:t>P2P Project Manager</a:t>
            </a:r>
            <a:endParaRPr lang="en-US" dirty="0"/>
          </a:p>
        </p:txBody>
      </p:sp>
      <p:sp>
        <p:nvSpPr>
          <p:cNvPr id="19" name="TextBox 18">
            <a:extLst>
              <a:ext uri="{FF2B5EF4-FFF2-40B4-BE49-F238E27FC236}">
                <a16:creationId xmlns:a16="http://schemas.microsoft.com/office/drawing/2014/main" id="{5FF6D367-DE38-2315-CEFE-62E820D248DB}"/>
              </a:ext>
            </a:extLst>
          </p:cNvPr>
          <p:cNvSpPr txBox="1"/>
          <p:nvPr/>
        </p:nvSpPr>
        <p:spPr>
          <a:xfrm>
            <a:off x="1910861" y="4230652"/>
            <a:ext cx="2778370" cy="369332"/>
          </a:xfrm>
          <a:prstGeom prst="rect">
            <a:avLst/>
          </a:prstGeom>
          <a:noFill/>
        </p:spPr>
        <p:txBody>
          <a:bodyPr wrap="square">
            <a:spAutoFit/>
          </a:bodyPr>
          <a:lstStyle/>
          <a:p>
            <a:r>
              <a:rPr lang="en-US" dirty="0">
                <a:solidFill>
                  <a:schemeClr val="dk1"/>
                </a:solidFill>
              </a:rPr>
              <a:t>P2P Project Coordinator</a:t>
            </a:r>
            <a:endParaRPr lang="en-US" dirty="0"/>
          </a:p>
        </p:txBody>
      </p:sp>
      <p:pic>
        <p:nvPicPr>
          <p:cNvPr id="22" name="Picture 21" descr="A blue heart with text overlay&#10;&#10;Description automatically generated">
            <a:extLst>
              <a:ext uri="{FF2B5EF4-FFF2-40B4-BE49-F238E27FC236}">
                <a16:creationId xmlns:a16="http://schemas.microsoft.com/office/drawing/2014/main" id="{961357F9-1CD2-04B0-4ABC-EF0E84338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8791"/>
            <a:ext cx="1754326" cy="1754326"/>
          </a:xfrm>
          <a:prstGeom prst="rect">
            <a:avLst/>
          </a:prstGeom>
        </p:spPr>
      </p:pic>
    </p:spTree>
    <p:extLst>
      <p:ext uri="{BB962C8B-B14F-4D97-AF65-F5344CB8AC3E}">
        <p14:creationId xmlns:p14="http://schemas.microsoft.com/office/powerpoint/2010/main" val="1524284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56CD84-5A70-EDA7-F8FF-76C7BB47ED36}"/>
              </a:ext>
            </a:extLst>
          </p:cNvPr>
          <p:cNvSpPr>
            <a:spLocks noGrp="1"/>
          </p:cNvSpPr>
          <p:nvPr>
            <p:ph type="sldNum" sz="quarter" idx="12"/>
          </p:nvPr>
        </p:nvSpPr>
        <p:spPr/>
        <p:txBody>
          <a:bodyPr/>
          <a:lstStyle/>
          <a:p>
            <a:fld id="{F2B0AEFE-08C1-4B01-B2D7-7DE1603AF9DB}" type="slidenum">
              <a:rPr lang="en-US" smtClean="0"/>
              <a:t>32</a:t>
            </a:fld>
            <a:endParaRPr lang="en-US"/>
          </a:p>
        </p:txBody>
      </p:sp>
      <p:sp>
        <p:nvSpPr>
          <p:cNvPr id="3" name="TextBox 2">
            <a:extLst>
              <a:ext uri="{FF2B5EF4-FFF2-40B4-BE49-F238E27FC236}">
                <a16:creationId xmlns:a16="http://schemas.microsoft.com/office/drawing/2014/main" id="{78967985-7447-1D0F-188F-D79AD9AD325C}"/>
              </a:ext>
            </a:extLst>
          </p:cNvPr>
          <p:cNvSpPr txBox="1"/>
          <p:nvPr/>
        </p:nvSpPr>
        <p:spPr>
          <a:xfrm>
            <a:off x="1986224" y="2828836"/>
            <a:ext cx="2899876" cy="1200329"/>
          </a:xfrm>
          <a:prstGeom prst="rect">
            <a:avLst/>
          </a:prstGeom>
          <a:noFill/>
        </p:spPr>
        <p:txBody>
          <a:bodyPr wrap="square">
            <a:spAutoFit/>
          </a:bodyPr>
          <a:lstStyle/>
          <a:p>
            <a:pPr algn="ctr"/>
            <a:r>
              <a:rPr lang="en-US" b="1" dirty="0">
                <a:solidFill>
                  <a:schemeClr val="dk1"/>
                </a:solidFill>
              </a:rPr>
              <a:t>School Based P2P Team Members: </a:t>
            </a:r>
          </a:p>
          <a:p>
            <a:pPr algn="ctr"/>
            <a:r>
              <a:rPr lang="en-US" dirty="0">
                <a:solidFill>
                  <a:schemeClr val="dk1"/>
                </a:solidFill>
              </a:rPr>
              <a:t>P2P Educator Liaisons and Family Liaison </a:t>
            </a:r>
            <a:endParaRPr lang="en-US" dirty="0"/>
          </a:p>
        </p:txBody>
      </p:sp>
      <p:sp>
        <p:nvSpPr>
          <p:cNvPr id="11" name="Title 1">
            <a:extLst>
              <a:ext uri="{FF2B5EF4-FFF2-40B4-BE49-F238E27FC236}">
                <a16:creationId xmlns:a16="http://schemas.microsoft.com/office/drawing/2014/main" id="{5BAD075B-E9C8-3B88-FF3C-02DC63A9BD28}"/>
              </a:ext>
            </a:extLst>
          </p:cNvPr>
          <p:cNvSpPr>
            <a:spLocks noGrp="1"/>
          </p:cNvSpPr>
          <p:nvPr>
            <p:ph type="title"/>
          </p:nvPr>
        </p:nvSpPr>
        <p:spPr>
          <a:xfrm>
            <a:off x="2520216" y="181597"/>
            <a:ext cx="7886700" cy="497548"/>
          </a:xfrm>
        </p:spPr>
        <p:txBody>
          <a:bodyPr>
            <a:normAutofit fontScale="90000"/>
          </a:bodyPr>
          <a:lstStyle/>
          <a:p>
            <a:pPr algn="ctr"/>
            <a:r>
              <a:rPr lang="en-US" sz="3300" b="1"/>
              <a:t>Pathways to Partnerships(P2P)</a:t>
            </a:r>
            <a:br>
              <a:rPr lang="en-US" sz="3300" b="1"/>
            </a:br>
            <a:r>
              <a:rPr lang="en-US" sz="3300" b="1"/>
              <a:t>Team </a:t>
            </a:r>
            <a:br>
              <a:rPr lang="en-US" b="1"/>
            </a:br>
            <a:endParaRPr lang="en-US" b="1"/>
          </a:p>
        </p:txBody>
      </p:sp>
      <p:pic>
        <p:nvPicPr>
          <p:cNvPr id="13" name="Picture 12" descr="A blue heart with text overlay&#10;&#10;Description automatically generated">
            <a:extLst>
              <a:ext uri="{FF2B5EF4-FFF2-40B4-BE49-F238E27FC236}">
                <a16:creationId xmlns:a16="http://schemas.microsoft.com/office/drawing/2014/main" id="{50874D7D-CDC1-800E-1439-20B3B0167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8791"/>
            <a:ext cx="1754326" cy="1754326"/>
          </a:xfrm>
          <a:prstGeom prst="rect">
            <a:avLst/>
          </a:prstGeom>
        </p:spPr>
      </p:pic>
      <p:pic>
        <p:nvPicPr>
          <p:cNvPr id="7" name="Content Placeholder 6" descr="A group of women with text and images&#10;&#10;Description automatically generated">
            <a:extLst>
              <a:ext uri="{FF2B5EF4-FFF2-40B4-BE49-F238E27FC236}">
                <a16:creationId xmlns:a16="http://schemas.microsoft.com/office/drawing/2014/main" id="{1634375B-C501-D2CF-EE49-DBAF8C4DF4E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86101" y="1042671"/>
            <a:ext cx="4960633" cy="5496248"/>
          </a:xfrm>
        </p:spPr>
      </p:pic>
    </p:spTree>
    <p:extLst>
      <p:ext uri="{BB962C8B-B14F-4D97-AF65-F5344CB8AC3E}">
        <p14:creationId xmlns:p14="http://schemas.microsoft.com/office/powerpoint/2010/main" val="3981204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1DC8-FBC9-66A8-57F3-D7EE48789433}"/>
              </a:ext>
            </a:extLst>
          </p:cNvPr>
          <p:cNvSpPr>
            <a:spLocks noGrp="1"/>
          </p:cNvSpPr>
          <p:nvPr>
            <p:ph type="title"/>
          </p:nvPr>
        </p:nvSpPr>
        <p:spPr>
          <a:xfrm>
            <a:off x="2374482" y="488666"/>
            <a:ext cx="7886700" cy="1015100"/>
          </a:xfrm>
        </p:spPr>
        <p:txBody>
          <a:bodyPr>
            <a:normAutofit/>
          </a:bodyPr>
          <a:lstStyle/>
          <a:p>
            <a:pPr algn="ctr"/>
            <a:r>
              <a:rPr lang="en-US" sz="3000" b="1"/>
              <a:t>Pathways to Partnerships(P2P)</a:t>
            </a:r>
            <a:br>
              <a:rPr lang="en-US" sz="3000" b="1"/>
            </a:br>
            <a:r>
              <a:rPr lang="en-US" sz="3000" b="1"/>
              <a:t>Partners</a:t>
            </a:r>
          </a:p>
        </p:txBody>
      </p:sp>
      <p:sp>
        <p:nvSpPr>
          <p:cNvPr id="3" name="Content Placeholder 2">
            <a:extLst>
              <a:ext uri="{FF2B5EF4-FFF2-40B4-BE49-F238E27FC236}">
                <a16:creationId xmlns:a16="http://schemas.microsoft.com/office/drawing/2014/main" id="{1486510D-DAED-541B-7EE5-EE19F995ACA7}"/>
              </a:ext>
            </a:extLst>
          </p:cNvPr>
          <p:cNvSpPr>
            <a:spLocks noGrp="1"/>
          </p:cNvSpPr>
          <p:nvPr>
            <p:ph idx="1"/>
          </p:nvPr>
        </p:nvSpPr>
        <p:spPr>
          <a:xfrm>
            <a:off x="2152650" y="2112097"/>
            <a:ext cx="8108532" cy="4174630"/>
          </a:xfrm>
        </p:spPr>
        <p:txBody>
          <a:bodyPr>
            <a:normAutofit fontScale="47500" lnSpcReduction="20000"/>
          </a:bodyPr>
          <a:lstStyle/>
          <a:p>
            <a:pPr marL="0" indent="0">
              <a:buNone/>
            </a:pPr>
            <a:r>
              <a:rPr lang="en-US" sz="3200" b="1" dirty="0"/>
              <a:t>GVRA (Georgia Vocational Rehabilitation Agency)</a:t>
            </a:r>
          </a:p>
          <a:p>
            <a:r>
              <a:rPr lang="en-US" sz="3200" dirty="0"/>
              <a:t>GVRA oversees the grant initiatives, provides collaborative oversite to early intervention transition services instruction and assists in providing avenues for CIL support efforts to students (children and youth) with disabilities and their families.</a:t>
            </a:r>
          </a:p>
          <a:p>
            <a:pPr marL="0" indent="0">
              <a:buNone/>
            </a:pPr>
            <a:endParaRPr lang="en-US" sz="2500" dirty="0"/>
          </a:p>
          <a:p>
            <a:pPr marL="0" indent="0">
              <a:buNone/>
            </a:pPr>
            <a:r>
              <a:rPr lang="en-US" sz="3200" b="1" dirty="0"/>
              <a:t>Centers for Independent Living (CIL)</a:t>
            </a:r>
          </a:p>
          <a:p>
            <a:r>
              <a:rPr lang="en-US" sz="3200" dirty="0"/>
              <a:t>Centers for Independent Living (CIL) actively participate in early intervention transition services instructional initiative and provide core services and unique learning opportunities through CIL programs for students (children and youth) with disabilities and their families.</a:t>
            </a:r>
          </a:p>
          <a:p>
            <a:pPr marL="0" indent="0">
              <a:buNone/>
            </a:pPr>
            <a:endParaRPr lang="en-US" sz="2500" dirty="0"/>
          </a:p>
          <a:p>
            <a:pPr marL="0" indent="0">
              <a:buNone/>
            </a:pPr>
            <a:r>
              <a:rPr lang="en-US" sz="3200" b="1" dirty="0"/>
              <a:t>Local Education Agency (LEA)</a:t>
            </a:r>
          </a:p>
          <a:p>
            <a:r>
              <a:rPr lang="en-US" sz="3200" dirty="0"/>
              <a:t>Local Education Agency (LEA) provides time in the school day for lesson implementation and join in collaborative feedback for continuous improvement. Active participant in Core Work Group.</a:t>
            </a:r>
          </a:p>
          <a:p>
            <a:pPr marL="0" indent="0">
              <a:buNone/>
            </a:pPr>
            <a:endParaRPr lang="en-US" sz="2500" dirty="0"/>
          </a:p>
          <a:p>
            <a:pPr marL="0" indent="0">
              <a:buNone/>
            </a:pPr>
            <a:r>
              <a:rPr lang="en-US" sz="3200" b="1" dirty="0"/>
              <a:t>State Education Agency (SEA)</a:t>
            </a:r>
          </a:p>
          <a:p>
            <a:pPr algn="l"/>
            <a:r>
              <a:rPr lang="en-US" sz="3200" dirty="0"/>
              <a:t>Local Education Agency (LEA) as</a:t>
            </a:r>
            <a:r>
              <a:rPr lang="en-US" sz="3200" dirty="0">
                <a:solidFill>
                  <a:srgbClr val="000000"/>
                </a:solidFill>
                <a:latin typeface="Arial" panose="020B0604020202020204" pitchFamily="34" charset="0"/>
              </a:rPr>
              <a:t>sist GVRA, local school systems, and the CILs to achieve the grant’s purpose. Active participant in Stakeholder Advisory Group.</a:t>
            </a:r>
          </a:p>
          <a:p>
            <a:endParaRPr lang="en-US" sz="3200" dirty="0">
              <a:solidFill>
                <a:srgbClr val="000000"/>
              </a:solidFill>
              <a:latin typeface="Arial" panose="020B0604020202020204" pitchFamily="34" charset="0"/>
            </a:endParaRPr>
          </a:p>
          <a:p>
            <a:endParaRPr lang="en-US" sz="1800" dirty="0">
              <a:solidFill>
                <a:srgbClr val="000000"/>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FF59D9C-B916-16BD-9705-877BC0F0122A}"/>
              </a:ext>
            </a:extLst>
          </p:cNvPr>
          <p:cNvSpPr>
            <a:spLocks noGrp="1"/>
          </p:cNvSpPr>
          <p:nvPr>
            <p:ph type="sldNum" sz="quarter" idx="12"/>
          </p:nvPr>
        </p:nvSpPr>
        <p:spPr/>
        <p:txBody>
          <a:bodyPr/>
          <a:lstStyle/>
          <a:p>
            <a:fld id="{F2B0AEFE-08C1-4B01-B2D7-7DE1603AF9DB}" type="slidenum">
              <a:rPr lang="en-US" smtClean="0"/>
              <a:t>33</a:t>
            </a:fld>
            <a:endParaRPr lang="en-US"/>
          </a:p>
        </p:txBody>
      </p:sp>
      <p:pic>
        <p:nvPicPr>
          <p:cNvPr id="6" name="Picture 5" descr="A blue heart with text overlay&#10;&#10;Description automatically generated">
            <a:extLst>
              <a:ext uri="{FF2B5EF4-FFF2-40B4-BE49-F238E27FC236}">
                <a16:creationId xmlns:a16="http://schemas.microsoft.com/office/drawing/2014/main" id="{C7CC3348-EF4D-7ED1-E9D0-A2885CCAD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8791"/>
            <a:ext cx="1754326" cy="1754326"/>
          </a:xfrm>
          <a:prstGeom prst="rect">
            <a:avLst/>
          </a:prstGeom>
        </p:spPr>
      </p:pic>
    </p:spTree>
    <p:extLst>
      <p:ext uri="{BB962C8B-B14F-4D97-AF65-F5344CB8AC3E}">
        <p14:creationId xmlns:p14="http://schemas.microsoft.com/office/powerpoint/2010/main" val="1420749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1DC8-FBC9-66A8-57F3-D7EE48789433}"/>
              </a:ext>
            </a:extLst>
          </p:cNvPr>
          <p:cNvSpPr>
            <a:spLocks noGrp="1"/>
          </p:cNvSpPr>
          <p:nvPr>
            <p:ph type="title"/>
          </p:nvPr>
        </p:nvSpPr>
        <p:spPr>
          <a:xfrm>
            <a:off x="2152650" y="482178"/>
            <a:ext cx="7886700" cy="1015100"/>
          </a:xfrm>
        </p:spPr>
        <p:txBody>
          <a:bodyPr>
            <a:normAutofit fontScale="90000"/>
          </a:bodyPr>
          <a:lstStyle/>
          <a:p>
            <a:pPr algn="ctr"/>
            <a:r>
              <a:rPr lang="en-US" sz="3000" b="1"/>
              <a:t>Pathway to Dreams</a:t>
            </a:r>
            <a:br>
              <a:rPr lang="en-US" sz="2800" b="1"/>
            </a:br>
            <a:endParaRPr lang="en-US" b="1"/>
          </a:p>
        </p:txBody>
      </p:sp>
      <p:sp>
        <p:nvSpPr>
          <p:cNvPr id="3" name="Content Placeholder 2">
            <a:extLst>
              <a:ext uri="{FF2B5EF4-FFF2-40B4-BE49-F238E27FC236}">
                <a16:creationId xmlns:a16="http://schemas.microsoft.com/office/drawing/2014/main" id="{1486510D-DAED-541B-7EE5-EE19F995ACA7}"/>
              </a:ext>
            </a:extLst>
          </p:cNvPr>
          <p:cNvSpPr>
            <a:spLocks noGrp="1"/>
          </p:cNvSpPr>
          <p:nvPr>
            <p:ph idx="1"/>
          </p:nvPr>
        </p:nvSpPr>
        <p:spPr>
          <a:xfrm>
            <a:off x="1943833" y="1617928"/>
            <a:ext cx="8304335" cy="4748751"/>
          </a:xfrm>
        </p:spPr>
        <p:txBody>
          <a:bodyPr>
            <a:noAutofit/>
          </a:bodyPr>
          <a:lstStyle/>
          <a:p>
            <a:pPr marL="0" indent="0" algn="ctr" defTabSz="457200">
              <a:lnSpc>
                <a:spcPct val="100000"/>
              </a:lnSpc>
              <a:spcBef>
                <a:spcPts val="0"/>
              </a:spcBef>
              <a:buNone/>
              <a:defRPr/>
            </a:pPr>
            <a:r>
              <a:rPr lang="en-US" sz="2200" b="1" dirty="0">
                <a:solidFill>
                  <a:prstClr val="black"/>
                </a:solidFill>
                <a:latin typeface="Arial" panose="020B0604020202020204"/>
              </a:rPr>
              <a:t>Middle School</a:t>
            </a:r>
          </a:p>
          <a:p>
            <a:pPr marL="0" indent="0">
              <a:buNone/>
            </a:pPr>
            <a:endParaRPr lang="en-US" sz="400" dirty="0">
              <a:solidFill>
                <a:srgbClr val="231F20"/>
              </a:solidFill>
            </a:endParaRPr>
          </a:p>
          <a:p>
            <a:pPr>
              <a:buFont typeface="Arial" panose="020B0604020202020204" pitchFamily="34" charset="0"/>
              <a:buChar char="•"/>
            </a:pPr>
            <a:r>
              <a:rPr lang="en-US" sz="1800" dirty="0">
                <a:solidFill>
                  <a:srgbClr val="231F20"/>
                </a:solidFill>
              </a:rPr>
              <a:t>M</a:t>
            </a:r>
            <a:r>
              <a:rPr lang="en-US" sz="1800" b="0" i="0" dirty="0">
                <a:solidFill>
                  <a:srgbClr val="231F20"/>
                </a:solidFill>
                <a:effectLst/>
              </a:rPr>
              <a:t>iddle school students with disabilities, who are </a:t>
            </a:r>
            <a:r>
              <a:rPr lang="en-US" sz="1800" dirty="0">
                <a:solidFill>
                  <a:srgbClr val="231F20"/>
                </a:solidFill>
              </a:rPr>
              <a:t>enrolled in the P2P programming, have the opportunity to </a:t>
            </a:r>
            <a:r>
              <a:rPr lang="en-US" sz="1800" b="0" i="0" dirty="0">
                <a:solidFill>
                  <a:srgbClr val="231F20"/>
                </a:solidFill>
                <a:effectLst/>
              </a:rPr>
              <a:t>receive in-school early intervention soft skills (Pre-Employment Transition Services) lessons. While engaging in fun lessons, students:</a:t>
            </a:r>
          </a:p>
          <a:p>
            <a:pPr marL="0" indent="0">
              <a:buNone/>
            </a:pPr>
            <a:endParaRPr lang="en-US" sz="100" dirty="0">
              <a:solidFill>
                <a:srgbClr val="231F20"/>
              </a:solidFill>
            </a:endParaRPr>
          </a:p>
          <a:p>
            <a:pPr marL="1005817" lvl="3" indent="-285750">
              <a:lnSpc>
                <a:spcPct val="100000"/>
              </a:lnSpc>
              <a:spcBef>
                <a:spcPts val="0"/>
              </a:spcBef>
            </a:pPr>
            <a:r>
              <a:rPr lang="en-US" b="0" i="0" dirty="0">
                <a:solidFill>
                  <a:srgbClr val="231F20"/>
                </a:solidFill>
                <a:effectLst/>
              </a:rPr>
              <a:t>Develop and reflect on their dreams</a:t>
            </a:r>
            <a:endParaRPr lang="en-US" dirty="0"/>
          </a:p>
          <a:p>
            <a:pPr marL="1005817" lvl="3" indent="-285750">
              <a:lnSpc>
                <a:spcPct val="100000"/>
              </a:lnSpc>
              <a:spcBef>
                <a:spcPts val="0"/>
              </a:spcBef>
            </a:pPr>
            <a:r>
              <a:rPr lang="en-US" b="0" i="0" dirty="0">
                <a:solidFill>
                  <a:srgbClr val="231F20"/>
                </a:solidFill>
                <a:effectLst/>
              </a:rPr>
              <a:t>Set goals</a:t>
            </a:r>
            <a:endParaRPr lang="en-US" dirty="0"/>
          </a:p>
          <a:p>
            <a:pPr marL="1005817" lvl="3" indent="-285750">
              <a:lnSpc>
                <a:spcPct val="100000"/>
              </a:lnSpc>
              <a:spcBef>
                <a:spcPts val="0"/>
              </a:spcBef>
            </a:pPr>
            <a:r>
              <a:rPr lang="en-US" b="0" i="0" dirty="0">
                <a:solidFill>
                  <a:srgbClr val="231F20"/>
                </a:solidFill>
                <a:effectLst/>
              </a:rPr>
              <a:t>Learn soft skills</a:t>
            </a:r>
            <a:endParaRPr lang="en-US" dirty="0"/>
          </a:p>
          <a:p>
            <a:pPr marL="1005817" lvl="3" indent="-285750">
              <a:lnSpc>
                <a:spcPct val="100000"/>
              </a:lnSpc>
              <a:spcBef>
                <a:spcPts val="0"/>
              </a:spcBef>
            </a:pPr>
            <a:r>
              <a:rPr lang="en-US" b="0" i="0" dirty="0">
                <a:solidFill>
                  <a:srgbClr val="231F20"/>
                </a:solidFill>
                <a:effectLst/>
              </a:rPr>
              <a:t>Learn about local community resources available through their Center for Independen</a:t>
            </a:r>
            <a:r>
              <a:rPr lang="en-US" dirty="0">
                <a:solidFill>
                  <a:srgbClr val="231F20"/>
                </a:solidFill>
              </a:rPr>
              <a:t>t </a:t>
            </a:r>
            <a:r>
              <a:rPr lang="en-US" b="0" i="0" dirty="0">
                <a:solidFill>
                  <a:srgbClr val="231F20"/>
                </a:solidFill>
                <a:effectLst/>
              </a:rPr>
              <a:t>Living (CIL)</a:t>
            </a:r>
            <a:endParaRPr lang="en-US" dirty="0"/>
          </a:p>
          <a:p>
            <a:pPr marL="1005817" lvl="3" indent="-285750">
              <a:lnSpc>
                <a:spcPct val="100000"/>
              </a:lnSpc>
              <a:spcBef>
                <a:spcPts val="0"/>
              </a:spcBef>
            </a:pPr>
            <a:r>
              <a:rPr lang="en-US" b="0" i="0" dirty="0">
                <a:solidFill>
                  <a:srgbClr val="231F20"/>
                </a:solidFill>
                <a:effectLst/>
              </a:rPr>
              <a:t>Have the opportunity to participate in a culminating activity experience to further their soft skills learning and learn more about career and post-secondary options </a:t>
            </a:r>
            <a:endParaRPr lang="en-US" dirty="0"/>
          </a:p>
          <a:p>
            <a:pPr>
              <a:buFont typeface="Arial" panose="020B0604020202020204" pitchFamily="34" charset="0"/>
              <a:buChar char="•"/>
            </a:pPr>
            <a:r>
              <a:rPr lang="en-US" sz="1800" b="0" i="0" dirty="0">
                <a:solidFill>
                  <a:srgbClr val="231F20"/>
                </a:solidFill>
                <a:effectLst/>
              </a:rPr>
              <a:t>Students will have the opportunity to make personal connections to the Center for Independent Living employees in their local community.</a:t>
            </a:r>
            <a:endParaRPr lang="en-US" sz="1800" dirty="0"/>
          </a:p>
          <a:p>
            <a:pPr>
              <a:buFont typeface="Arial" panose="020B0604020202020204" pitchFamily="34" charset="0"/>
              <a:buChar char="•"/>
            </a:pPr>
            <a:r>
              <a:rPr lang="en-US" sz="1800" b="0" i="0" dirty="0">
                <a:solidFill>
                  <a:srgbClr val="231F20"/>
                </a:solidFill>
                <a:effectLst/>
              </a:rPr>
              <a:t>Students will learn more about post-secondary options when they enter high school. </a:t>
            </a:r>
            <a:endParaRPr lang="en-US" sz="1800" dirty="0"/>
          </a:p>
        </p:txBody>
      </p:sp>
      <p:sp>
        <p:nvSpPr>
          <p:cNvPr id="4" name="Slide Number Placeholder 3">
            <a:extLst>
              <a:ext uri="{FF2B5EF4-FFF2-40B4-BE49-F238E27FC236}">
                <a16:creationId xmlns:a16="http://schemas.microsoft.com/office/drawing/2014/main" id="{CFF59D9C-B916-16BD-9705-877BC0F0122A}"/>
              </a:ext>
            </a:extLst>
          </p:cNvPr>
          <p:cNvSpPr>
            <a:spLocks noGrp="1"/>
          </p:cNvSpPr>
          <p:nvPr>
            <p:ph type="sldNum" sz="quarter" idx="12"/>
          </p:nvPr>
        </p:nvSpPr>
        <p:spPr/>
        <p:txBody>
          <a:bodyPr/>
          <a:lstStyle/>
          <a:p>
            <a:fld id="{F2B0AEFE-08C1-4B01-B2D7-7DE1603AF9DB}" type="slidenum">
              <a:rPr lang="en-US" smtClean="0"/>
              <a:t>34</a:t>
            </a:fld>
            <a:endParaRPr lang="en-US"/>
          </a:p>
        </p:txBody>
      </p:sp>
      <p:pic>
        <p:nvPicPr>
          <p:cNvPr id="13" name="Picture 12" descr="A child smiling with her hand on her chin&#10;&#10;Description automatically generated">
            <a:extLst>
              <a:ext uri="{FF2B5EF4-FFF2-40B4-BE49-F238E27FC236}">
                <a16:creationId xmlns:a16="http://schemas.microsoft.com/office/drawing/2014/main" id="{2CC36C0D-B492-6A2B-6476-E7A6D2AEF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0"/>
            <a:ext cx="2057400" cy="1979456"/>
          </a:xfrm>
          <a:prstGeom prst="rect">
            <a:avLst/>
          </a:prstGeom>
        </p:spPr>
      </p:pic>
      <p:pic>
        <p:nvPicPr>
          <p:cNvPr id="20" name="Picture 19" descr="A blue heart with text overlay&#10;&#10;Description automatically generated">
            <a:extLst>
              <a:ext uri="{FF2B5EF4-FFF2-40B4-BE49-F238E27FC236}">
                <a16:creationId xmlns:a16="http://schemas.microsoft.com/office/drawing/2014/main" id="{A0B6E4B9-75A7-01BB-3A65-60A1AA2FD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8791"/>
            <a:ext cx="1754326" cy="1754326"/>
          </a:xfrm>
          <a:prstGeom prst="rect">
            <a:avLst/>
          </a:prstGeom>
        </p:spPr>
      </p:pic>
    </p:spTree>
    <p:extLst>
      <p:ext uri="{BB962C8B-B14F-4D97-AF65-F5344CB8AC3E}">
        <p14:creationId xmlns:p14="http://schemas.microsoft.com/office/powerpoint/2010/main" val="1261800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1DC8-FBC9-66A8-57F3-D7EE48789433}"/>
              </a:ext>
            </a:extLst>
          </p:cNvPr>
          <p:cNvSpPr>
            <a:spLocks noGrp="1"/>
          </p:cNvSpPr>
          <p:nvPr>
            <p:ph type="title"/>
          </p:nvPr>
        </p:nvSpPr>
        <p:spPr>
          <a:xfrm>
            <a:off x="2152650" y="488666"/>
            <a:ext cx="7886700" cy="1015100"/>
          </a:xfrm>
        </p:spPr>
        <p:txBody>
          <a:bodyPr>
            <a:normAutofit/>
          </a:bodyPr>
          <a:lstStyle/>
          <a:p>
            <a:pPr algn="ctr"/>
            <a:r>
              <a:rPr lang="en-US" sz="3000" b="1"/>
              <a:t>Pathway to Dreams</a:t>
            </a:r>
          </a:p>
        </p:txBody>
      </p:sp>
      <p:sp>
        <p:nvSpPr>
          <p:cNvPr id="3" name="Content Placeholder 2">
            <a:extLst>
              <a:ext uri="{FF2B5EF4-FFF2-40B4-BE49-F238E27FC236}">
                <a16:creationId xmlns:a16="http://schemas.microsoft.com/office/drawing/2014/main" id="{1486510D-DAED-541B-7EE5-EE19F995ACA7}"/>
              </a:ext>
            </a:extLst>
          </p:cNvPr>
          <p:cNvSpPr>
            <a:spLocks noGrp="1"/>
          </p:cNvSpPr>
          <p:nvPr>
            <p:ph idx="1"/>
          </p:nvPr>
        </p:nvSpPr>
        <p:spPr>
          <a:xfrm>
            <a:off x="2374482" y="2181727"/>
            <a:ext cx="7886700" cy="4174630"/>
          </a:xfrm>
        </p:spPr>
        <p:txBody>
          <a:bodyPr>
            <a:normAutofit/>
          </a:bodyPr>
          <a:lstStyle/>
          <a:p>
            <a:endParaRPr lang="en-US" sz="1800">
              <a:solidFill>
                <a:srgbClr val="000000"/>
              </a:solidFill>
              <a:latin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CFF59D9C-B916-16BD-9705-877BC0F0122A}"/>
              </a:ext>
            </a:extLst>
          </p:cNvPr>
          <p:cNvSpPr>
            <a:spLocks noGrp="1"/>
          </p:cNvSpPr>
          <p:nvPr>
            <p:ph type="sldNum" sz="quarter" idx="12"/>
          </p:nvPr>
        </p:nvSpPr>
        <p:spPr/>
        <p:txBody>
          <a:bodyPr/>
          <a:lstStyle/>
          <a:p>
            <a:fld id="{F2B0AEFE-08C1-4B01-B2D7-7DE1603AF9DB}" type="slidenum">
              <a:rPr lang="en-US" smtClean="0"/>
              <a:t>35</a:t>
            </a:fld>
            <a:endParaRPr lang="en-US"/>
          </a:p>
        </p:txBody>
      </p:sp>
      <p:sp>
        <p:nvSpPr>
          <p:cNvPr id="7" name="TextBox 6">
            <a:extLst>
              <a:ext uri="{FF2B5EF4-FFF2-40B4-BE49-F238E27FC236}">
                <a16:creationId xmlns:a16="http://schemas.microsoft.com/office/drawing/2014/main" id="{A0F3F53C-4D67-AB3F-B7E2-605DA87CE078}"/>
              </a:ext>
            </a:extLst>
          </p:cNvPr>
          <p:cNvSpPr txBox="1"/>
          <p:nvPr/>
        </p:nvSpPr>
        <p:spPr>
          <a:xfrm>
            <a:off x="3810000" y="3244334"/>
            <a:ext cx="4572000" cy="369332"/>
          </a:xfrm>
          <a:prstGeom prst="rect">
            <a:avLst/>
          </a:prstGeom>
          <a:noFill/>
        </p:spPr>
        <p:txBody>
          <a:bodyPr wrap="square">
            <a:spAutoFit/>
          </a:bodyPr>
          <a:lstStyle/>
          <a:p>
            <a:endParaRPr lang="en-US"/>
          </a:p>
        </p:txBody>
      </p:sp>
      <p:pic>
        <p:nvPicPr>
          <p:cNvPr id="15" name="Picture 14" descr="A close-up of a sign&#10;&#10;Description automatically generated">
            <a:extLst>
              <a:ext uri="{FF2B5EF4-FFF2-40B4-BE49-F238E27FC236}">
                <a16:creationId xmlns:a16="http://schemas.microsoft.com/office/drawing/2014/main" id="{471AF0FD-25E4-7BD3-0564-BB9E358D8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174" y="5277127"/>
            <a:ext cx="2973652" cy="1411282"/>
          </a:xfrm>
          <a:prstGeom prst="rect">
            <a:avLst/>
          </a:prstGeom>
        </p:spPr>
      </p:pic>
      <p:sp>
        <p:nvSpPr>
          <p:cNvPr id="17" name="TextBox 16">
            <a:extLst>
              <a:ext uri="{FF2B5EF4-FFF2-40B4-BE49-F238E27FC236}">
                <a16:creationId xmlns:a16="http://schemas.microsoft.com/office/drawing/2014/main" id="{84F1D2FA-4DE2-1AC4-EDF8-D9BFB5146261}"/>
              </a:ext>
            </a:extLst>
          </p:cNvPr>
          <p:cNvSpPr txBox="1"/>
          <p:nvPr/>
        </p:nvSpPr>
        <p:spPr>
          <a:xfrm>
            <a:off x="2324869" y="1816603"/>
            <a:ext cx="7617891" cy="3477875"/>
          </a:xfrm>
          <a:prstGeom prst="rect">
            <a:avLst/>
          </a:prstGeom>
          <a:noFill/>
        </p:spPr>
        <p:txBody>
          <a:bodyPr wrap="square">
            <a:spAutoFit/>
          </a:bodyPr>
          <a:lstStyle/>
          <a:p>
            <a:pPr algn="ctr"/>
            <a:r>
              <a:rPr lang="en-US" sz="2200" b="1" dirty="0">
                <a:latin typeface="+mj-lt"/>
              </a:rPr>
              <a:t>High School</a:t>
            </a:r>
          </a:p>
          <a:p>
            <a:pPr algn="ctr"/>
            <a:endParaRPr lang="en-US" sz="1000" b="1" dirty="0">
              <a:latin typeface="+mj-lt"/>
            </a:endParaRPr>
          </a:p>
          <a:p>
            <a:pPr marL="285750" indent="-285750">
              <a:buFont typeface="Arial" panose="020B0604020202020204" pitchFamily="34" charset="0"/>
              <a:buChar char="•"/>
            </a:pPr>
            <a:r>
              <a:rPr lang="en-US" sz="1700" dirty="0">
                <a:solidFill>
                  <a:srgbClr val="231F20"/>
                </a:solidFill>
              </a:rPr>
              <a:t>High school students with disabilities receive peer mentor support, through CIL and GVRA VR collaboration, to engage in goal setting, planning, and learning of skills to support successful post secondary outcomes and employment. </a:t>
            </a:r>
          </a:p>
          <a:p>
            <a:pPr>
              <a:buFont typeface="Arial" panose="020B0604020202020204" pitchFamily="34" charset="0"/>
              <a:buChar char="•"/>
            </a:pPr>
            <a:endParaRPr lang="en-US" sz="1700" dirty="0">
              <a:solidFill>
                <a:srgbClr val="231F20"/>
              </a:solidFill>
            </a:endParaRPr>
          </a:p>
          <a:p>
            <a:pPr marL="285750" indent="-285750">
              <a:buFont typeface="Arial" panose="020B0604020202020204" pitchFamily="34" charset="0"/>
              <a:buChar char="•"/>
            </a:pPr>
            <a:r>
              <a:rPr lang="en-US" sz="1700" dirty="0">
                <a:solidFill>
                  <a:srgbClr val="231F20"/>
                </a:solidFill>
              </a:rPr>
              <a:t>Students will have the opportunity to make personal connections to the Center for Independent Living employees in their local community.</a:t>
            </a:r>
          </a:p>
          <a:p>
            <a:endParaRPr lang="en-US" sz="1700" dirty="0">
              <a:solidFill>
                <a:srgbClr val="231F20"/>
              </a:solidFill>
            </a:endParaRPr>
          </a:p>
          <a:p>
            <a:pPr marL="285750" indent="-285750">
              <a:buFont typeface="Arial" panose="020B0604020202020204" pitchFamily="34" charset="0"/>
              <a:buChar char="•"/>
            </a:pPr>
            <a:r>
              <a:rPr lang="en-US" sz="1700" dirty="0">
                <a:solidFill>
                  <a:srgbClr val="231F20"/>
                </a:solidFill>
              </a:rPr>
              <a:t>Eligible students have the opportunity to participate in an intensive Pre-ETS and soft skills training in a supportive environment, including a financial literacy course, at Roosevelt Warm Springs.</a:t>
            </a:r>
            <a:endParaRPr lang="en-US" sz="1700" dirty="0"/>
          </a:p>
          <a:p>
            <a:r>
              <a:rPr lang="en-US" b="1" dirty="0">
                <a:latin typeface="+mj-lt"/>
              </a:rPr>
              <a:t> </a:t>
            </a:r>
          </a:p>
        </p:txBody>
      </p:sp>
      <p:pic>
        <p:nvPicPr>
          <p:cNvPr id="6" name="Picture 5" descr="A blue heart with text overlay&#10;&#10;Description automatically generated">
            <a:extLst>
              <a:ext uri="{FF2B5EF4-FFF2-40B4-BE49-F238E27FC236}">
                <a16:creationId xmlns:a16="http://schemas.microsoft.com/office/drawing/2014/main" id="{AAF38C39-9347-A0D3-7634-3751B58D3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8791"/>
            <a:ext cx="1754326" cy="1754326"/>
          </a:xfrm>
          <a:prstGeom prst="rect">
            <a:avLst/>
          </a:prstGeom>
        </p:spPr>
      </p:pic>
    </p:spTree>
    <p:extLst>
      <p:ext uri="{BB962C8B-B14F-4D97-AF65-F5344CB8AC3E}">
        <p14:creationId xmlns:p14="http://schemas.microsoft.com/office/powerpoint/2010/main" val="3794521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6510D-DAED-541B-7EE5-EE19F995ACA7}"/>
              </a:ext>
            </a:extLst>
          </p:cNvPr>
          <p:cNvSpPr>
            <a:spLocks noGrp="1"/>
          </p:cNvSpPr>
          <p:nvPr>
            <p:ph idx="1"/>
          </p:nvPr>
        </p:nvSpPr>
        <p:spPr>
          <a:xfrm>
            <a:off x="2374482" y="2181727"/>
            <a:ext cx="7886700" cy="4174630"/>
          </a:xfrm>
        </p:spPr>
        <p:txBody>
          <a:bodyPr>
            <a:normAutofit/>
          </a:bodyPr>
          <a:lstStyle/>
          <a:p>
            <a:endParaRPr lang="en-US" sz="1800">
              <a:solidFill>
                <a:srgbClr val="000000"/>
              </a:solidFill>
              <a:latin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CFF59D9C-B916-16BD-9705-877BC0F0122A}"/>
              </a:ext>
            </a:extLst>
          </p:cNvPr>
          <p:cNvSpPr>
            <a:spLocks noGrp="1"/>
          </p:cNvSpPr>
          <p:nvPr>
            <p:ph type="sldNum" sz="quarter" idx="12"/>
          </p:nvPr>
        </p:nvSpPr>
        <p:spPr/>
        <p:txBody>
          <a:bodyPr/>
          <a:lstStyle/>
          <a:p>
            <a:fld id="{F2B0AEFE-08C1-4B01-B2D7-7DE1603AF9DB}" type="slidenum">
              <a:rPr lang="en-US" smtClean="0"/>
              <a:t>36</a:t>
            </a:fld>
            <a:endParaRPr lang="en-US"/>
          </a:p>
        </p:txBody>
      </p:sp>
      <p:sp>
        <p:nvSpPr>
          <p:cNvPr id="7" name="TextBox 6">
            <a:extLst>
              <a:ext uri="{FF2B5EF4-FFF2-40B4-BE49-F238E27FC236}">
                <a16:creationId xmlns:a16="http://schemas.microsoft.com/office/drawing/2014/main" id="{A0F3F53C-4D67-AB3F-B7E2-605DA87CE078}"/>
              </a:ext>
            </a:extLst>
          </p:cNvPr>
          <p:cNvSpPr txBox="1"/>
          <p:nvPr/>
        </p:nvSpPr>
        <p:spPr>
          <a:xfrm>
            <a:off x="3810000" y="3244334"/>
            <a:ext cx="4572000" cy="369332"/>
          </a:xfrm>
          <a:prstGeom prst="rect">
            <a:avLst/>
          </a:prstGeom>
          <a:noFill/>
        </p:spPr>
        <p:txBody>
          <a:bodyPr wrap="square">
            <a:spAutoFit/>
          </a:bodyPr>
          <a:lstStyle/>
          <a:p>
            <a:endParaRPr lang="en-US"/>
          </a:p>
        </p:txBody>
      </p:sp>
      <p:pic>
        <p:nvPicPr>
          <p:cNvPr id="16" name="Picture 15" descr="A person in a green shirt&#10;&#10;Description automatically generated">
            <a:extLst>
              <a:ext uri="{FF2B5EF4-FFF2-40B4-BE49-F238E27FC236}">
                <a16:creationId xmlns:a16="http://schemas.microsoft.com/office/drawing/2014/main" id="{F6DE4A56-FD17-53BB-4456-0CE9CE424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808" y="491253"/>
            <a:ext cx="4994730" cy="6017508"/>
          </a:xfrm>
          <a:prstGeom prst="rect">
            <a:avLst/>
          </a:prstGeom>
        </p:spPr>
      </p:pic>
      <p:pic>
        <p:nvPicPr>
          <p:cNvPr id="18" name="Picture 17" descr="A blue heart with text overlay&#10;&#10;Description automatically generated">
            <a:extLst>
              <a:ext uri="{FF2B5EF4-FFF2-40B4-BE49-F238E27FC236}">
                <a16:creationId xmlns:a16="http://schemas.microsoft.com/office/drawing/2014/main" id="{E415BDE3-37AC-4E27-2EB3-0D1FB7ED1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8791"/>
            <a:ext cx="1754326" cy="1754326"/>
          </a:xfrm>
          <a:prstGeom prst="rect">
            <a:avLst/>
          </a:prstGeom>
        </p:spPr>
      </p:pic>
    </p:spTree>
    <p:extLst>
      <p:ext uri="{BB962C8B-B14F-4D97-AF65-F5344CB8AC3E}">
        <p14:creationId xmlns:p14="http://schemas.microsoft.com/office/powerpoint/2010/main" val="1261946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qr code on a cloud&#10;&#10;Description automatically generated">
            <a:extLst>
              <a:ext uri="{FF2B5EF4-FFF2-40B4-BE49-F238E27FC236}">
                <a16:creationId xmlns:a16="http://schemas.microsoft.com/office/drawing/2014/main" id="{4B99F285-0B02-4871-1DDD-8005AADBE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388" y="2330477"/>
            <a:ext cx="4491613" cy="2859149"/>
          </a:xfrm>
          <a:prstGeom prst="rect">
            <a:avLst/>
          </a:prstGeom>
        </p:spPr>
      </p:pic>
      <p:sp>
        <p:nvSpPr>
          <p:cNvPr id="3" name="Content Placeholder 2">
            <a:extLst>
              <a:ext uri="{FF2B5EF4-FFF2-40B4-BE49-F238E27FC236}">
                <a16:creationId xmlns:a16="http://schemas.microsoft.com/office/drawing/2014/main" id="{1486510D-DAED-541B-7EE5-EE19F995ACA7}"/>
              </a:ext>
            </a:extLst>
          </p:cNvPr>
          <p:cNvSpPr>
            <a:spLocks noGrp="1"/>
          </p:cNvSpPr>
          <p:nvPr>
            <p:ph idx="1"/>
          </p:nvPr>
        </p:nvSpPr>
        <p:spPr>
          <a:xfrm>
            <a:off x="2374482" y="2181727"/>
            <a:ext cx="7886700" cy="4174630"/>
          </a:xfrm>
        </p:spPr>
        <p:txBody>
          <a:bodyPr>
            <a:normAutofit/>
          </a:bodyPr>
          <a:lstStyle/>
          <a:p>
            <a:endParaRPr lang="en-US" sz="1800">
              <a:solidFill>
                <a:srgbClr val="000000"/>
              </a:solidFill>
              <a:latin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CFF59D9C-B916-16BD-9705-877BC0F0122A}"/>
              </a:ext>
            </a:extLst>
          </p:cNvPr>
          <p:cNvSpPr>
            <a:spLocks noGrp="1"/>
          </p:cNvSpPr>
          <p:nvPr>
            <p:ph type="sldNum" sz="quarter" idx="12"/>
          </p:nvPr>
        </p:nvSpPr>
        <p:spPr/>
        <p:txBody>
          <a:bodyPr/>
          <a:lstStyle/>
          <a:p>
            <a:fld id="{F2B0AEFE-08C1-4B01-B2D7-7DE1603AF9DB}" type="slidenum">
              <a:rPr lang="en-US" smtClean="0"/>
              <a:t>37</a:t>
            </a:fld>
            <a:endParaRPr lang="en-US"/>
          </a:p>
        </p:txBody>
      </p:sp>
      <p:sp>
        <p:nvSpPr>
          <p:cNvPr id="7" name="TextBox 6">
            <a:extLst>
              <a:ext uri="{FF2B5EF4-FFF2-40B4-BE49-F238E27FC236}">
                <a16:creationId xmlns:a16="http://schemas.microsoft.com/office/drawing/2014/main" id="{A0F3F53C-4D67-AB3F-B7E2-605DA87CE078}"/>
              </a:ext>
            </a:extLst>
          </p:cNvPr>
          <p:cNvSpPr txBox="1"/>
          <p:nvPr/>
        </p:nvSpPr>
        <p:spPr>
          <a:xfrm>
            <a:off x="3810000" y="3244334"/>
            <a:ext cx="4572000" cy="369332"/>
          </a:xfrm>
          <a:prstGeom prst="rect">
            <a:avLst/>
          </a:prstGeom>
          <a:noFill/>
        </p:spPr>
        <p:txBody>
          <a:bodyPr wrap="square">
            <a:spAutoFit/>
          </a:bodyPr>
          <a:lstStyle/>
          <a:p>
            <a:endParaRPr lang="en-US"/>
          </a:p>
        </p:txBody>
      </p:sp>
      <p:pic>
        <p:nvPicPr>
          <p:cNvPr id="15" name="Picture 14" descr="A group of people standing together&#10;&#10;Description automatically generated">
            <a:extLst>
              <a:ext uri="{FF2B5EF4-FFF2-40B4-BE49-F238E27FC236}">
                <a16:creationId xmlns:a16="http://schemas.microsoft.com/office/drawing/2014/main" id="{B24EAFAB-1CCC-25C5-1C0D-D3168E3DA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339" y="171061"/>
            <a:ext cx="4265646" cy="6539946"/>
          </a:xfrm>
          <a:prstGeom prst="rect">
            <a:avLst/>
          </a:prstGeom>
        </p:spPr>
      </p:pic>
      <p:pic>
        <p:nvPicPr>
          <p:cNvPr id="16" name="Picture 15" descr="A blue heart with text overlay&#10;&#10;Description automatically generated">
            <a:extLst>
              <a:ext uri="{FF2B5EF4-FFF2-40B4-BE49-F238E27FC236}">
                <a16:creationId xmlns:a16="http://schemas.microsoft.com/office/drawing/2014/main" id="{1493D719-9825-D069-A5E8-B6ABD7A50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1"/>
            <a:ext cx="1992433" cy="1992433"/>
          </a:xfrm>
          <a:prstGeom prst="rect">
            <a:avLst/>
          </a:prstGeom>
        </p:spPr>
      </p:pic>
    </p:spTree>
    <p:extLst>
      <p:ext uri="{BB962C8B-B14F-4D97-AF65-F5344CB8AC3E}">
        <p14:creationId xmlns:p14="http://schemas.microsoft.com/office/powerpoint/2010/main" val="469347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6510D-DAED-541B-7EE5-EE19F995ACA7}"/>
              </a:ext>
            </a:extLst>
          </p:cNvPr>
          <p:cNvSpPr>
            <a:spLocks noGrp="1"/>
          </p:cNvSpPr>
          <p:nvPr>
            <p:ph idx="1"/>
          </p:nvPr>
        </p:nvSpPr>
        <p:spPr>
          <a:xfrm>
            <a:off x="2374482" y="2181727"/>
            <a:ext cx="7886700" cy="4174630"/>
          </a:xfrm>
        </p:spPr>
        <p:txBody>
          <a:bodyPr>
            <a:normAutofit/>
          </a:bodyPr>
          <a:lstStyle/>
          <a:p>
            <a:endParaRPr lang="en-US" sz="1800" dirty="0">
              <a:solidFill>
                <a:srgbClr val="000000"/>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FF59D9C-B916-16BD-9705-877BC0F0122A}"/>
              </a:ext>
            </a:extLst>
          </p:cNvPr>
          <p:cNvSpPr>
            <a:spLocks noGrp="1"/>
          </p:cNvSpPr>
          <p:nvPr>
            <p:ph type="sldNum" sz="quarter" idx="12"/>
          </p:nvPr>
        </p:nvSpPr>
        <p:spPr/>
        <p:txBody>
          <a:bodyPr/>
          <a:lstStyle/>
          <a:p>
            <a:fld id="{F2B0AEFE-08C1-4B01-B2D7-7DE1603AF9DB}" type="slidenum">
              <a:rPr lang="en-US" smtClean="0"/>
              <a:t>38</a:t>
            </a:fld>
            <a:endParaRPr lang="en-US"/>
          </a:p>
        </p:txBody>
      </p:sp>
      <p:pic>
        <p:nvPicPr>
          <p:cNvPr id="5" name="Picture 4" descr="A blue heart with text overlay&#10;&#10;Description automatically generated">
            <a:extLst>
              <a:ext uri="{FF2B5EF4-FFF2-40B4-BE49-F238E27FC236}">
                <a16:creationId xmlns:a16="http://schemas.microsoft.com/office/drawing/2014/main" id="{FBDECE72-F94D-F264-C6D9-0F2820C25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784" y="178301"/>
            <a:ext cx="1992433" cy="1992433"/>
          </a:xfrm>
          <a:prstGeom prst="rect">
            <a:avLst/>
          </a:prstGeom>
        </p:spPr>
      </p:pic>
      <p:sp>
        <p:nvSpPr>
          <p:cNvPr id="7" name="TextBox 6">
            <a:extLst>
              <a:ext uri="{FF2B5EF4-FFF2-40B4-BE49-F238E27FC236}">
                <a16:creationId xmlns:a16="http://schemas.microsoft.com/office/drawing/2014/main" id="{A0F3F53C-4D67-AB3F-B7E2-605DA87CE078}"/>
              </a:ext>
            </a:extLst>
          </p:cNvPr>
          <p:cNvSpPr txBox="1"/>
          <p:nvPr/>
        </p:nvSpPr>
        <p:spPr>
          <a:xfrm>
            <a:off x="3810000" y="3705662"/>
            <a:ext cx="4572000" cy="369332"/>
          </a:xfrm>
          <a:prstGeom prst="rect">
            <a:avLst/>
          </a:prstGeom>
          <a:noFill/>
        </p:spPr>
        <p:txBody>
          <a:bodyPr wrap="square">
            <a:spAutoFit/>
          </a:bodyPr>
          <a:lstStyle/>
          <a:p>
            <a:endParaRPr lang="en-US"/>
          </a:p>
        </p:txBody>
      </p:sp>
      <p:sp>
        <p:nvSpPr>
          <p:cNvPr id="17" name="TextBox 16">
            <a:extLst>
              <a:ext uri="{FF2B5EF4-FFF2-40B4-BE49-F238E27FC236}">
                <a16:creationId xmlns:a16="http://schemas.microsoft.com/office/drawing/2014/main" id="{84F1D2FA-4DE2-1AC4-EDF8-D9BFB5146261}"/>
              </a:ext>
            </a:extLst>
          </p:cNvPr>
          <p:cNvSpPr txBox="1"/>
          <p:nvPr/>
        </p:nvSpPr>
        <p:spPr>
          <a:xfrm>
            <a:off x="1744133" y="2328248"/>
            <a:ext cx="8848544" cy="1477328"/>
          </a:xfrm>
          <a:prstGeom prst="rect">
            <a:avLst/>
          </a:prstGeom>
          <a:noFill/>
        </p:spPr>
        <p:txBody>
          <a:bodyPr wrap="square">
            <a:spAutoFit/>
          </a:bodyPr>
          <a:lstStyle/>
          <a:p>
            <a:pPr algn="ctr"/>
            <a:r>
              <a:rPr lang="en-US" dirty="0">
                <a:solidFill>
                  <a:srgbClr val="0E5269"/>
                </a:solidFill>
              </a:rPr>
              <a:t>Together, our team is dedicated to collective collaboration to develop and implement innovative programming designed to empower children and youth with disabilities, as well as their families. We aim to enhance awareness of available resources, build a solid foundation of essential soft skills, support a smooth transition process, and help students discover and achieve their dreams for successful post-secondary outcomes.</a:t>
            </a:r>
            <a:endParaRPr lang="en-US" dirty="0">
              <a:latin typeface="+mj-lt"/>
            </a:endParaRPr>
          </a:p>
        </p:txBody>
      </p:sp>
      <p:sp>
        <p:nvSpPr>
          <p:cNvPr id="10" name="TextBox 9">
            <a:extLst>
              <a:ext uri="{FF2B5EF4-FFF2-40B4-BE49-F238E27FC236}">
                <a16:creationId xmlns:a16="http://schemas.microsoft.com/office/drawing/2014/main" id="{482063DA-1F95-2CA3-B7B9-FAC1EFEFA568}"/>
              </a:ext>
            </a:extLst>
          </p:cNvPr>
          <p:cNvSpPr txBox="1"/>
          <p:nvPr/>
        </p:nvSpPr>
        <p:spPr>
          <a:xfrm>
            <a:off x="2523885" y="4263330"/>
            <a:ext cx="7587894" cy="2031325"/>
          </a:xfrm>
          <a:prstGeom prst="rect">
            <a:avLst/>
          </a:prstGeom>
          <a:noFill/>
        </p:spPr>
        <p:txBody>
          <a:bodyPr wrap="square">
            <a:spAutoFit/>
          </a:bodyPr>
          <a:lstStyle/>
          <a:p>
            <a:pPr algn="ctr"/>
            <a:r>
              <a:rPr lang="en-US" sz="1400" b="1" dirty="0">
                <a:latin typeface="+mj-lt"/>
              </a:rPr>
              <a:t>Contact:</a:t>
            </a:r>
          </a:p>
          <a:p>
            <a:pPr lvl="0">
              <a:defRPr/>
            </a:pPr>
            <a:r>
              <a:rPr lang="en-US" sz="1400" dirty="0">
                <a:solidFill>
                  <a:prstClr val="black"/>
                </a:solidFill>
                <a:latin typeface="Arial" panose="020B0604020202020204" pitchFamily="34" charset="0"/>
                <a:cs typeface="Arial" panose="020B0604020202020204" pitchFamily="34" charset="0"/>
              </a:rPr>
              <a:t>Shannah Mabry– Pathways to Partnerships, Project Manager</a:t>
            </a:r>
          </a:p>
          <a:p>
            <a:pPr>
              <a:defRPr/>
            </a:pPr>
            <a:r>
              <a:rPr lang="en-US" sz="1400" dirty="0">
                <a:solidFill>
                  <a:prstClr val="black"/>
                </a:solidFill>
                <a:latin typeface="Calibri Light" panose="020F0302020204030204" pitchFamily="34" charset="0"/>
                <a:cs typeface="Calibri Light" panose="020F0302020204030204" pitchFamily="34" charset="0"/>
                <a:hlinkClick r:id="rId4"/>
              </a:rPr>
              <a:t>Shannah.Mabry@gvs.ga.gov</a:t>
            </a:r>
            <a:endParaRPr lang="en-US" sz="1400" dirty="0">
              <a:solidFill>
                <a:prstClr val="black"/>
              </a:solidFill>
              <a:latin typeface="Calibri Light" panose="020F0302020204030204" pitchFamily="34" charset="0"/>
              <a:cs typeface="Calibri Light" panose="020F0302020204030204" pitchFamily="34" charset="0"/>
            </a:endParaRPr>
          </a:p>
          <a:p>
            <a:pPr lvl="0">
              <a:defRPr/>
            </a:pPr>
            <a:endParaRPr lang="en-US" sz="1400" dirty="0">
              <a:solidFill>
                <a:prstClr val="black"/>
              </a:solidFill>
              <a:latin typeface="Arial" panose="020B0604020202020204" pitchFamily="34" charset="0"/>
              <a:cs typeface="Arial" panose="020B0604020202020204" pitchFamily="34" charset="0"/>
            </a:endParaRPr>
          </a:p>
          <a:p>
            <a:pPr lvl="0">
              <a:defRPr/>
            </a:pPr>
            <a:r>
              <a:rPr lang="en-US" sz="1400" dirty="0">
                <a:solidFill>
                  <a:prstClr val="black"/>
                </a:solidFill>
                <a:latin typeface="Arial" panose="020B0604020202020204" pitchFamily="34" charset="0"/>
                <a:cs typeface="Arial" panose="020B0604020202020204" pitchFamily="34" charset="0"/>
              </a:rPr>
              <a:t>Vincent Bass- Pathways to Partnerships, Project Coordinator</a:t>
            </a:r>
          </a:p>
          <a:p>
            <a:pPr lvl="0">
              <a:defRPr/>
            </a:pPr>
            <a:r>
              <a:rPr lang="en-US" sz="1400" dirty="0">
                <a:solidFill>
                  <a:prstClr val="black"/>
                </a:solidFill>
                <a:latin typeface="Calibri Light" panose="020F0302020204030204" pitchFamily="34" charset="0"/>
                <a:cs typeface="Calibri Light" panose="020F0302020204030204" pitchFamily="34" charset="0"/>
                <a:hlinkClick r:id="rId5"/>
              </a:rPr>
              <a:t>Vincent.Bass@gvs.ga.gov</a:t>
            </a:r>
            <a:endParaRPr lang="en-US" sz="1400" dirty="0">
              <a:solidFill>
                <a:prstClr val="black"/>
              </a:solidFill>
              <a:latin typeface="Calibri Light" panose="020F0302020204030204" pitchFamily="34" charset="0"/>
              <a:cs typeface="Calibri Light" panose="020F0302020204030204" pitchFamily="34" charset="0"/>
            </a:endParaRPr>
          </a:p>
          <a:p>
            <a:endParaRPr lang="en-US" sz="1400" dirty="0"/>
          </a:p>
          <a:p>
            <a:pPr lvl="0">
              <a:defRPr/>
            </a:pPr>
            <a:r>
              <a:rPr lang="en-US" sz="1400" dirty="0">
                <a:solidFill>
                  <a:prstClr val="black"/>
                </a:solidFill>
                <a:latin typeface="Arial" panose="020B0604020202020204" pitchFamily="34" charset="0"/>
                <a:cs typeface="Arial" panose="020B0604020202020204" pitchFamily="34" charset="0"/>
              </a:rPr>
              <a:t>Leigh </a:t>
            </a:r>
            <a:r>
              <a:rPr lang="en-US" sz="1400" dirty="0" err="1">
                <a:solidFill>
                  <a:prstClr val="black"/>
                </a:solidFill>
                <a:latin typeface="Arial" panose="020B0604020202020204" pitchFamily="34" charset="0"/>
                <a:cs typeface="Arial" panose="020B0604020202020204" pitchFamily="34" charset="0"/>
              </a:rPr>
              <a:t>Thrailkill</a:t>
            </a:r>
            <a:r>
              <a:rPr lang="en-US" sz="1400" dirty="0">
                <a:solidFill>
                  <a:prstClr val="black"/>
                </a:solidFill>
                <a:latin typeface="Arial" panose="020B0604020202020204" pitchFamily="34" charset="0"/>
                <a:cs typeface="Arial" panose="020B0604020202020204" pitchFamily="34" charset="0"/>
              </a:rPr>
              <a:t>– Pathways to Partnerships, Family Liaison</a:t>
            </a:r>
          </a:p>
          <a:p>
            <a:pPr>
              <a:defRPr/>
            </a:pPr>
            <a:r>
              <a:rPr lang="en-US" sz="1400" dirty="0">
                <a:solidFill>
                  <a:prstClr val="black"/>
                </a:solidFill>
                <a:latin typeface="Calibri Light" panose="020F0302020204030204" pitchFamily="34" charset="0"/>
                <a:cs typeface="Calibri Light" panose="020F0302020204030204" pitchFamily="34" charset="0"/>
                <a:hlinkClick r:id="rId6"/>
              </a:rPr>
              <a:t>Leigh.Thrailkill@gvs.ga.gov</a:t>
            </a:r>
            <a:endParaRPr lang="en-US" sz="1400" dirty="0">
              <a:solidFill>
                <a:prstClr val="black"/>
              </a:solidFill>
              <a:latin typeface="Calibri Light" panose="020F03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F7C8EB89-3447-EFA8-EEE1-F098FE30336E}"/>
              </a:ext>
            </a:extLst>
          </p:cNvPr>
          <p:cNvPicPr>
            <a:picLocks noChangeAspect="1"/>
          </p:cNvPicPr>
          <p:nvPr/>
        </p:nvPicPr>
        <p:blipFill>
          <a:blip r:embed="rId7"/>
          <a:stretch>
            <a:fillRect/>
          </a:stretch>
        </p:blipFill>
        <p:spPr>
          <a:xfrm>
            <a:off x="9192360" y="3816571"/>
            <a:ext cx="1475640" cy="947429"/>
          </a:xfrm>
          <a:prstGeom prst="rect">
            <a:avLst/>
          </a:prstGeom>
        </p:spPr>
      </p:pic>
      <p:sp>
        <p:nvSpPr>
          <p:cNvPr id="6" name="TextBox 5">
            <a:extLst>
              <a:ext uri="{FF2B5EF4-FFF2-40B4-BE49-F238E27FC236}">
                <a16:creationId xmlns:a16="http://schemas.microsoft.com/office/drawing/2014/main" id="{A581CBF6-733B-E5D3-7595-8BE99FC74F3F}"/>
              </a:ext>
            </a:extLst>
          </p:cNvPr>
          <p:cNvSpPr txBox="1"/>
          <p:nvPr/>
        </p:nvSpPr>
        <p:spPr>
          <a:xfrm>
            <a:off x="2523885" y="6275439"/>
            <a:ext cx="7443036" cy="461665"/>
          </a:xfrm>
          <a:prstGeom prst="rect">
            <a:avLst/>
          </a:prstGeom>
          <a:noFill/>
        </p:spPr>
        <p:txBody>
          <a:bodyPr wrap="square">
            <a:spAutoFit/>
          </a:bodyPr>
          <a:lstStyle/>
          <a:p>
            <a:pPr algn="ctr"/>
            <a:r>
              <a:rPr lang="en-US" sz="800" b="1" dirty="0">
                <a:solidFill>
                  <a:srgbClr val="000000"/>
                </a:solidFill>
                <a:latin typeface="YAFcfoaHu-s 0"/>
              </a:rPr>
              <a:t>The contents of this presentation were developed under a grant number H421E230027 from the Department of Education. However, those contents do not necessarily represent the policy of the Department of Education, and you should not assume endorsement by the Federal Government. </a:t>
            </a:r>
            <a:endParaRPr lang="en-US" sz="800" dirty="0">
              <a:solidFill>
                <a:srgbClr val="000000"/>
              </a:solidFill>
              <a:latin typeface="YAFcfoaHu-s 0"/>
            </a:endParaRPr>
          </a:p>
          <a:p>
            <a:pPr algn="ctr"/>
            <a:r>
              <a:rPr lang="en-US" sz="800" b="1" dirty="0">
                <a:solidFill>
                  <a:srgbClr val="000000"/>
                </a:solidFill>
                <a:latin typeface="YAFcfoaHu-s 0"/>
              </a:rPr>
              <a:t>(Authority: 20 U.S.C. §§ 1221e-3 and 3474)</a:t>
            </a:r>
            <a:endParaRPr lang="en-US" sz="800" dirty="0">
              <a:solidFill>
                <a:srgbClr val="000000"/>
              </a:solidFill>
              <a:latin typeface="YAFcfoaHu-s 0"/>
            </a:endParaRPr>
          </a:p>
        </p:txBody>
      </p:sp>
    </p:spTree>
    <p:extLst>
      <p:ext uri="{BB962C8B-B14F-4D97-AF65-F5344CB8AC3E}">
        <p14:creationId xmlns:p14="http://schemas.microsoft.com/office/powerpoint/2010/main" val="22296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873431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Qualifies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Potentially Eligible Student (for HS services only):</a:t>
            </a:r>
          </a:p>
          <a:p>
            <a:pPr lvl="1"/>
            <a:r>
              <a:rPr lang="en-US" sz="2000" dirty="0">
                <a:latin typeface="Arial" panose="020B0604020202020204" pitchFamily="34" charset="0"/>
                <a:cs typeface="Arial" panose="020B0604020202020204" pitchFamily="34" charset="0"/>
              </a:rPr>
              <a:t>Between the ages of 14-21 (up until their 22nd birthday)</a:t>
            </a:r>
          </a:p>
          <a:p>
            <a:pPr lvl="1"/>
            <a:r>
              <a:rPr lang="en-US" sz="2000" dirty="0">
                <a:latin typeface="Arial" panose="020B0604020202020204" pitchFamily="34" charset="0"/>
                <a:cs typeface="Arial" panose="020B0604020202020204" pitchFamily="34" charset="0"/>
              </a:rPr>
              <a:t>Eligible and receiving services under an IEP or Section 504</a:t>
            </a:r>
          </a:p>
          <a:p>
            <a:pPr lvl="1"/>
            <a:r>
              <a:rPr lang="en-US" sz="2000" dirty="0">
                <a:latin typeface="Arial" panose="020B0604020202020204" pitchFamily="34" charset="0"/>
                <a:cs typeface="Arial" panose="020B0604020202020204" pitchFamily="34" charset="0"/>
              </a:rPr>
              <a:t>Is participating in a recognized academic setting. (public, private, home based schools, Post-Secondary training. </a:t>
            </a:r>
          </a:p>
          <a:p>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VR Client:</a:t>
            </a:r>
          </a:p>
          <a:p>
            <a:pPr lvl="1"/>
            <a:r>
              <a:rPr lang="en-US" sz="2000" dirty="0">
                <a:latin typeface="Arial" panose="020B0604020202020204" pitchFamily="34" charset="0"/>
                <a:cs typeface="Arial" panose="020B0604020202020204" pitchFamily="34" charset="0"/>
              </a:rPr>
              <a:t>Permanent physical or mental disability</a:t>
            </a:r>
          </a:p>
          <a:p>
            <a:pPr lvl="1"/>
            <a:r>
              <a:rPr lang="en-US" sz="2000" dirty="0">
                <a:latin typeface="Arial" panose="020B0604020202020204" pitchFamily="34" charset="0"/>
                <a:cs typeface="Arial" panose="020B0604020202020204" pitchFamily="34" charset="0"/>
              </a:rPr>
              <a:t>Poses a substantial impediment to employment</a:t>
            </a:r>
          </a:p>
          <a:p>
            <a:pPr lvl="1"/>
            <a:r>
              <a:rPr lang="en-US" sz="2000" dirty="0">
                <a:latin typeface="Arial" panose="020B0604020202020204" pitchFamily="34" charset="0"/>
                <a:cs typeface="Arial" panose="020B0604020202020204" pitchFamily="34" charset="0"/>
              </a:rPr>
              <a:t>Can benefit from Vocational Rehabilitation Services in terms of a competitive integrated employment outcome. </a:t>
            </a:r>
          </a:p>
        </p:txBody>
      </p:sp>
    </p:spTree>
    <p:extLst>
      <p:ext uri="{BB962C8B-B14F-4D97-AF65-F5344CB8AC3E}">
        <p14:creationId xmlns:p14="http://schemas.microsoft.com/office/powerpoint/2010/main" val="392368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65779" y="690802"/>
            <a:ext cx="873431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Potentially Eligible Student (PTS) Process </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65779" y="212090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GVRA Receives completed Parental Permission Form (PPF) and begins case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GVRA Obtains a copy of the IEP/504/Disability Documentation and case is updated to reflect SWD able to receive Pre-ETS.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GVRA Begins coordinating with Pre-ETS approved Vendors/Providers and Providing direct Pre-ETS Services to students.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33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Pre-Employment Transition Services (Pre-ETS)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Pre-ETS represent the earliest set of services available for students with disabilities under the GVRA program</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These services are short-term in nature and are designed to help students identify career interests.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Specific set of five required activities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Pre-ETS services are individualized based on the student’s interest and transition goals.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Pre-ETS supplement the school services already in place to support college and career readiness and community participation.</a:t>
            </a:r>
          </a:p>
        </p:txBody>
      </p:sp>
    </p:spTree>
    <p:extLst>
      <p:ext uri="{BB962C8B-B14F-4D97-AF65-F5344CB8AC3E}">
        <p14:creationId xmlns:p14="http://schemas.microsoft.com/office/powerpoint/2010/main" val="343556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are the Five Pre-ETS</a:t>
            </a:r>
            <a:r>
              <a:rPr lang="en-US" sz="2800" b="1" dirty="0">
                <a:solidFill>
                  <a:prstClr val="black"/>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4"/>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latin typeface="Arial" panose="020B0604020202020204" pitchFamily="34" charset="0"/>
                <a:cs typeface="Arial" panose="020B0604020202020204" pitchFamily="34" charset="0"/>
              </a:rPr>
              <a:t>Job exploration counseling- </a:t>
            </a:r>
            <a:r>
              <a:rPr lang="en-US" sz="2000" dirty="0">
                <a:latin typeface="Arial" panose="020B0604020202020204" pitchFamily="34" charset="0"/>
                <a:cs typeface="Arial" panose="020B0604020202020204" pitchFamily="34" charset="0"/>
              </a:rPr>
              <a:t>Discussion and activities on job opportunities intended to foster motivation and informed decision-making </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Workplace readiness training- </a:t>
            </a:r>
            <a:r>
              <a:rPr lang="en-US" sz="2000" dirty="0">
                <a:latin typeface="Arial" panose="020B0604020202020204" pitchFamily="34" charset="0"/>
                <a:cs typeface="Arial" panose="020B0604020202020204" pitchFamily="34" charset="0"/>
              </a:rPr>
              <a:t>Development activities on social and other soft skills that are necessary for employment and independent living</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Work-based learning experiences- </a:t>
            </a:r>
            <a:r>
              <a:rPr lang="en-US" sz="2000" dirty="0">
                <a:latin typeface="Arial" panose="020B0604020202020204" pitchFamily="34" charset="0"/>
                <a:cs typeface="Arial" panose="020B0604020202020204" pitchFamily="34" charset="0"/>
              </a:rPr>
              <a:t>Placing student in workplaces to help them connect school experiences to future career opportunities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Post-secondary education counseling- </a:t>
            </a:r>
            <a:r>
              <a:rPr lang="en-US" sz="2000" dirty="0">
                <a:latin typeface="Arial" panose="020B0604020202020204" pitchFamily="34" charset="0"/>
                <a:cs typeface="Arial" panose="020B0604020202020204" pitchFamily="34" charset="0"/>
              </a:rPr>
              <a:t>Discussion and activities regarding college and other post-secondary opportunities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Instruction in self-advocacy- </a:t>
            </a:r>
            <a:r>
              <a:rPr lang="en-US" sz="2000" dirty="0">
                <a:latin typeface="Arial" panose="020B0604020202020204" pitchFamily="34" charset="0"/>
                <a:cs typeface="Arial" panose="020B0604020202020204" pitchFamily="34" charset="0"/>
              </a:rPr>
              <a:t>Activities to improve abilities to communicate, negotiate, and assert one’s interests and desires</a:t>
            </a:r>
          </a:p>
        </p:txBody>
      </p:sp>
    </p:spTree>
    <p:extLst>
      <p:ext uri="{BB962C8B-B14F-4D97-AF65-F5344CB8AC3E}">
        <p14:creationId xmlns:p14="http://schemas.microsoft.com/office/powerpoint/2010/main" val="251247433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65779" y="664240"/>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many Pre-Employment Transition Services?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4"/>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65779" y="1849775"/>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None of the provisions mandate that all five Pre-ETS activities be provided to each qualifying student by GVRA.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There is no requirement that any one type of Pre-ETS precede another type. </a:t>
            </a:r>
          </a:p>
          <a:p>
            <a:pPr marL="0" indent="0">
              <a:buNone/>
            </a:pP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There is no requirement that a person receive a prescribed number of Pre-ETS. </a:t>
            </a:r>
          </a:p>
        </p:txBody>
      </p:sp>
    </p:spTree>
    <p:extLst>
      <p:ext uri="{BB962C8B-B14F-4D97-AF65-F5344CB8AC3E}">
        <p14:creationId xmlns:p14="http://schemas.microsoft.com/office/powerpoint/2010/main" val="116333013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Arial" panose="020B0604020202020204" pitchFamily="34" charset="0"/>
                <a:cs typeface="Arial" panose="020B0604020202020204" pitchFamily="34" charset="0"/>
              </a:rPr>
              <a:t>Getting Ready for Opportunities in Work (GROW)</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52841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GROW is available to students looking for an opportunity to explore work and post-secondary education opportunities in a 4-5 day camp-like structure.</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GROW is typically during the summer months, but sometimes is scheduled during school breaks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Sites include Roosevelt Warm Springs and Cave Spring campuses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GROW is also offered through private providers across the state</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During GROW, students will join peers in work-based learning, career exploration, workplace readiness, post-secondary counseling and self-advocacy activities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881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_Widescreen" id="{B75E3089-08CC-4CCC-8891-32B219100462}" vid="{4CE3C7B0-1E9B-4370-A4E4-96A23D4562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5E144E8070B9459D5417204B9C2D05" ma:contentTypeVersion="11" ma:contentTypeDescription="Create a new document." ma:contentTypeScope="" ma:versionID="439a3081bc1f5e5000e2f9ec37c7b5fe">
  <xsd:schema xmlns:xsd="http://www.w3.org/2001/XMLSchema" xmlns:xs="http://www.w3.org/2001/XMLSchema" xmlns:p="http://schemas.microsoft.com/office/2006/metadata/properties" xmlns:ns2="cd84484f-b4b1-41fc-bbb2-d53783a15032" xmlns:ns3="ded3ce5a-615f-4d2c-a2db-aed342c3d0c3" targetNamespace="http://schemas.microsoft.com/office/2006/metadata/properties" ma:root="true" ma:fieldsID="95fee47687c09db8f164057fee06e152" ns2:_="" ns3:_="">
    <xsd:import namespace="cd84484f-b4b1-41fc-bbb2-d53783a15032"/>
    <xsd:import namespace="ded3ce5a-615f-4d2c-a2db-aed342c3d0c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4484f-b4b1-41fc-bbb2-d53783a150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21972d4-a1fe-45f5-bf00-df2efbce1a0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d3ce5a-615f-4d2c-a2db-aed342c3d0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ef70eef-9273-4517-84fe-d9589c1063fd}" ma:internalName="TaxCatchAll" ma:showField="CatchAllData" ma:web="ded3ce5a-615f-4d2c-a2db-aed342c3d0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ed3ce5a-615f-4d2c-a2db-aed342c3d0c3" xsi:nil="true"/>
    <lcf76f155ced4ddcb4097134ff3c332f xmlns="cd84484f-b4b1-41fc-bbb2-d53783a1503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2DABDE-CC26-4E76-B1F5-26FED3053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4484f-b4b1-41fc-bbb2-d53783a15032"/>
    <ds:schemaRef ds:uri="ded3ce5a-615f-4d2c-a2db-aed342c3d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EF4632-5874-45E3-95B5-915DF3AC99B2}">
  <ds:schemaRefs>
    <ds:schemaRef ds:uri="http://schemas.microsoft.com/office/2006/metadata/properties"/>
    <ds:schemaRef ds:uri="http://schemas.microsoft.com/office/infopath/2007/PartnerControls"/>
    <ds:schemaRef ds:uri="ded3ce5a-615f-4d2c-a2db-aed342c3d0c3"/>
    <ds:schemaRef ds:uri="cd84484f-b4b1-41fc-bbb2-d53783a15032"/>
  </ds:schemaRefs>
</ds:datastoreItem>
</file>

<file path=customXml/itemProps3.xml><?xml version="1.0" encoding="utf-8"?>
<ds:datastoreItem xmlns:ds="http://schemas.openxmlformats.org/officeDocument/2006/customXml" ds:itemID="{2FBADB82-CCB9-403C-B933-7C7307C2D1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2384</TotalTime>
  <Words>4130</Words>
  <Application>Microsoft Office PowerPoint</Application>
  <PresentationFormat>Widescreen</PresentationFormat>
  <Paragraphs>439</Paragraphs>
  <Slides>38</Slides>
  <Notes>28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VR Postsecondary Services &amp;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Pathways to Partnerships(P2P) </vt:lpstr>
      <vt:lpstr>Pathways to Partnerships(P2P): Mission and Goals </vt:lpstr>
      <vt:lpstr>Pathways to Partnerships(P2P): Mission and Goals </vt:lpstr>
      <vt:lpstr>Pathways to Partnerships(P2P) Team  </vt:lpstr>
      <vt:lpstr>Pathways to Partnerships(P2P) Team  </vt:lpstr>
      <vt:lpstr>Pathways to Partnerships(P2P) Partners</vt:lpstr>
      <vt:lpstr>Pathway to Dreams </vt:lpstr>
      <vt:lpstr>Pathway to Dreams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Fluck,Danielle</dc:creator>
  <cp:lastModifiedBy>Anne Ladd</cp:lastModifiedBy>
  <cp:revision>42</cp:revision>
  <dcterms:created xsi:type="dcterms:W3CDTF">2024-01-18T22:15:13Z</dcterms:created>
  <dcterms:modified xsi:type="dcterms:W3CDTF">2024-09-08T13:31:08Z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0x010100C05E144E8070B9459D5417204B9C2D05</vt:lpwstr>
  </property>
</Properties>
</file>