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67"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p:restoredTop sz="94648"/>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03B49AB-9F7A-B243-82C9-31839E85072B}" type="datetimeFigureOut">
              <a:rPr lang="en-US" smtClean="0"/>
              <a:t>9/11/2024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F3485F7-1AB5-7845-8865-1683041A382C}"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8836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3B49AB-9F7A-B243-82C9-31839E85072B}"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3485F7-1AB5-7845-8865-1683041A382C}" type="slidenum">
              <a:rPr lang="en-US" smtClean="0"/>
              <a:t>‹#›</a:t>
            </a:fld>
            <a:endParaRPr lang="en-US"/>
          </a:p>
        </p:txBody>
      </p:sp>
    </p:spTree>
    <p:extLst>
      <p:ext uri="{BB962C8B-B14F-4D97-AF65-F5344CB8AC3E}">
        <p14:creationId xmlns:p14="http://schemas.microsoft.com/office/powerpoint/2010/main" val="614012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3B49AB-9F7A-B243-82C9-31839E85072B}"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485F7-1AB5-7845-8865-1683041A382C}"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5243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3B49AB-9F7A-B243-82C9-31839E85072B}"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485F7-1AB5-7845-8865-1683041A382C}"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4471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3B49AB-9F7A-B243-82C9-31839E85072B}"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485F7-1AB5-7845-8865-1683041A382C}" type="slidenum">
              <a:rPr lang="en-US" smtClean="0"/>
              <a:t>‹#›</a:t>
            </a:fld>
            <a:endParaRPr lang="en-US"/>
          </a:p>
        </p:txBody>
      </p:sp>
    </p:spTree>
    <p:extLst>
      <p:ext uri="{BB962C8B-B14F-4D97-AF65-F5344CB8AC3E}">
        <p14:creationId xmlns:p14="http://schemas.microsoft.com/office/powerpoint/2010/main" val="367430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3B49AB-9F7A-B243-82C9-31839E85072B}"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485F7-1AB5-7845-8865-1683041A382C}"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0615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3B49AB-9F7A-B243-82C9-31839E85072B}"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485F7-1AB5-7845-8865-1683041A382C}"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0574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3B49AB-9F7A-B243-82C9-31839E85072B}"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485F7-1AB5-7845-8865-1683041A382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3732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3B49AB-9F7A-B243-82C9-31839E85072B}"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485F7-1AB5-7845-8865-1683041A382C}"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0443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3B49AB-9F7A-B243-82C9-31839E85072B}"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485F7-1AB5-7845-8865-1683041A382C}" type="slidenum">
              <a:rPr lang="en-US" smtClean="0"/>
              <a:t>‹#›</a:t>
            </a:fld>
            <a:endParaRPr lang="en-US"/>
          </a:p>
        </p:txBody>
      </p:sp>
    </p:spTree>
    <p:extLst>
      <p:ext uri="{BB962C8B-B14F-4D97-AF65-F5344CB8AC3E}">
        <p14:creationId xmlns:p14="http://schemas.microsoft.com/office/powerpoint/2010/main" val="4210306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3B49AB-9F7A-B243-82C9-31839E85072B}"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485F7-1AB5-7845-8865-1683041A382C}"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8538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3B49AB-9F7A-B243-82C9-31839E85072B}"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3485F7-1AB5-7845-8865-1683041A382C}" type="slidenum">
              <a:rPr lang="en-US" smtClean="0"/>
              <a:t>‹#›</a:t>
            </a:fld>
            <a:endParaRPr lang="en-US"/>
          </a:p>
        </p:txBody>
      </p:sp>
    </p:spTree>
    <p:extLst>
      <p:ext uri="{BB962C8B-B14F-4D97-AF65-F5344CB8AC3E}">
        <p14:creationId xmlns:p14="http://schemas.microsoft.com/office/powerpoint/2010/main" val="3186869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3B49AB-9F7A-B243-82C9-31839E85072B}" type="datetimeFigureOut">
              <a:rPr lang="en-US" smtClean="0"/>
              <a:t>9/11/2024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3485F7-1AB5-7845-8865-1683041A382C}"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1879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3B49AB-9F7A-B243-82C9-31839E85072B}" type="datetimeFigureOut">
              <a:rPr lang="en-US" smtClean="0"/>
              <a:t>9/11/2024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3485F7-1AB5-7845-8865-1683041A382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8503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3B49AB-9F7A-B243-82C9-31839E85072B}" type="datetimeFigureOut">
              <a:rPr lang="en-US" smtClean="0"/>
              <a:t>9/11/2024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3485F7-1AB5-7845-8865-1683041A382C}" type="slidenum">
              <a:rPr lang="en-US" smtClean="0"/>
              <a:t>‹#›</a:t>
            </a:fld>
            <a:endParaRPr lang="en-US"/>
          </a:p>
        </p:txBody>
      </p:sp>
    </p:spTree>
    <p:extLst>
      <p:ext uri="{BB962C8B-B14F-4D97-AF65-F5344CB8AC3E}">
        <p14:creationId xmlns:p14="http://schemas.microsoft.com/office/powerpoint/2010/main" val="1258885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3B49AB-9F7A-B243-82C9-31839E85072B}"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3485F7-1AB5-7845-8865-1683041A382C}"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4896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3B49AB-9F7A-B243-82C9-31839E85072B}"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3485F7-1AB5-7845-8865-1683041A382C}" type="slidenum">
              <a:rPr lang="en-US" smtClean="0"/>
              <a:t>‹#›</a:t>
            </a:fld>
            <a:endParaRPr lang="en-US"/>
          </a:p>
        </p:txBody>
      </p:sp>
    </p:spTree>
    <p:extLst>
      <p:ext uri="{BB962C8B-B14F-4D97-AF65-F5344CB8AC3E}">
        <p14:creationId xmlns:p14="http://schemas.microsoft.com/office/powerpoint/2010/main" val="985625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03B49AB-9F7A-B243-82C9-31839E85072B}" type="datetimeFigureOut">
              <a:rPr lang="en-US" smtClean="0"/>
              <a:t>9/11/2024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F3485F7-1AB5-7845-8865-1683041A382C}" type="slidenum">
              <a:rPr lang="en-US" smtClean="0"/>
              <a:t>‹#›</a:t>
            </a:fld>
            <a:endParaRPr lang="en-US"/>
          </a:p>
        </p:txBody>
      </p:sp>
    </p:spTree>
    <p:extLst>
      <p:ext uri="{BB962C8B-B14F-4D97-AF65-F5344CB8AC3E}">
        <p14:creationId xmlns:p14="http://schemas.microsoft.com/office/powerpoint/2010/main" val="1028060461"/>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3980" r:id="rId13"/>
    <p:sldLayoutId id="2147483981" r:id="rId14"/>
    <p:sldLayoutId id="2147483982" r:id="rId15"/>
    <p:sldLayoutId id="2147483983" r:id="rId16"/>
    <p:sldLayoutId id="214748398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myanzetich@liberty.k12.ga.u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9B4F5-A0CA-7513-4998-A4062A112DE6}"/>
              </a:ext>
            </a:extLst>
          </p:cNvPr>
          <p:cNvSpPr>
            <a:spLocks noGrp="1"/>
          </p:cNvSpPr>
          <p:nvPr>
            <p:ph type="ctrTitle"/>
          </p:nvPr>
        </p:nvSpPr>
        <p:spPr>
          <a:xfrm>
            <a:off x="2688165" y="2062240"/>
            <a:ext cx="6815669" cy="2994778"/>
          </a:xfrm>
        </p:spPr>
        <p:txBody>
          <a:bodyPr>
            <a:normAutofit fontScale="90000"/>
          </a:bodyPr>
          <a:lstStyle/>
          <a:p>
            <a:r>
              <a:rPr lang="en-US" b="1" i="0" dirty="0">
                <a:solidFill>
                  <a:srgbClr val="176B90"/>
                </a:solidFill>
                <a:effectLst/>
                <a:latin typeface="Ubuntu" panose="020F0502020204030204" pitchFamily="34" charset="0"/>
              </a:rPr>
              <a:t>Trailblazing to Success: Embracing New Paths on the Journey</a:t>
            </a:r>
            <a:endParaRPr lang="en-US" dirty="0"/>
          </a:p>
        </p:txBody>
      </p:sp>
    </p:spTree>
    <p:extLst>
      <p:ext uri="{BB962C8B-B14F-4D97-AF65-F5344CB8AC3E}">
        <p14:creationId xmlns:p14="http://schemas.microsoft.com/office/powerpoint/2010/main" val="1273037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21764-8490-57CF-3FCE-948F80626DCF}"/>
              </a:ext>
            </a:extLst>
          </p:cNvPr>
          <p:cNvSpPr>
            <a:spLocks noGrp="1"/>
          </p:cNvSpPr>
          <p:nvPr>
            <p:ph type="title"/>
          </p:nvPr>
        </p:nvSpPr>
        <p:spPr/>
        <p:txBody>
          <a:bodyPr/>
          <a:lstStyle/>
          <a:p>
            <a:r>
              <a:rPr lang="en-US" dirty="0"/>
              <a:t>Share your ideas</a:t>
            </a:r>
          </a:p>
        </p:txBody>
      </p:sp>
      <p:sp>
        <p:nvSpPr>
          <p:cNvPr id="3" name="Content Placeholder 2">
            <a:extLst>
              <a:ext uri="{FF2B5EF4-FFF2-40B4-BE49-F238E27FC236}">
                <a16:creationId xmlns:a16="http://schemas.microsoft.com/office/drawing/2014/main" id="{616C9C4A-49F8-0BDE-3926-8B29519DEF6F}"/>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dirty="0"/>
              <a:t>Share what your Parent Mentor’s duties and responsibilities are:</a:t>
            </a:r>
          </a:p>
          <a:p>
            <a:pPr marL="0" indent="0" algn="ctr">
              <a:buNone/>
            </a:pPr>
            <a:endParaRPr lang="en-US" dirty="0"/>
          </a:p>
        </p:txBody>
      </p:sp>
    </p:spTree>
    <p:extLst>
      <p:ext uri="{BB962C8B-B14F-4D97-AF65-F5344CB8AC3E}">
        <p14:creationId xmlns:p14="http://schemas.microsoft.com/office/powerpoint/2010/main" val="2739862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FA428-B754-3CF8-3F25-826F82EBB7B7}"/>
              </a:ext>
            </a:extLst>
          </p:cNvPr>
          <p:cNvSpPr>
            <a:spLocks noGrp="1"/>
          </p:cNvSpPr>
          <p:nvPr>
            <p:ph type="title"/>
          </p:nvPr>
        </p:nvSpPr>
        <p:spPr/>
        <p:txBody>
          <a:bodyPr/>
          <a:lstStyle/>
          <a:p>
            <a:r>
              <a:rPr lang="en-US" dirty="0"/>
              <a:t>Not there yet?</a:t>
            </a:r>
          </a:p>
        </p:txBody>
      </p:sp>
      <p:sp>
        <p:nvSpPr>
          <p:cNvPr id="3" name="Content Placeholder 2">
            <a:extLst>
              <a:ext uri="{FF2B5EF4-FFF2-40B4-BE49-F238E27FC236}">
                <a16:creationId xmlns:a16="http://schemas.microsoft.com/office/drawing/2014/main" id="{C8131531-9EA1-79D6-9354-E93988EEC6C8}"/>
              </a:ext>
            </a:extLst>
          </p:cNvPr>
          <p:cNvSpPr>
            <a:spLocks noGrp="1"/>
          </p:cNvSpPr>
          <p:nvPr>
            <p:ph idx="1"/>
          </p:nvPr>
        </p:nvSpPr>
        <p:spPr/>
        <p:txBody>
          <a:bodyPr/>
          <a:lstStyle/>
          <a:p>
            <a:pPr marL="0" indent="0" algn="ctr">
              <a:buNone/>
            </a:pPr>
            <a:r>
              <a:rPr lang="en-US" dirty="0"/>
              <a:t>That’s fine! Start small! </a:t>
            </a:r>
          </a:p>
          <a:p>
            <a:pPr marL="0" indent="0" algn="ctr">
              <a:buNone/>
            </a:pPr>
            <a:r>
              <a:rPr lang="en-US" dirty="0"/>
              <a:t>Go back and have a conversation</a:t>
            </a:r>
          </a:p>
          <a:p>
            <a:pPr marL="0" indent="0" algn="ctr">
              <a:buNone/>
            </a:pPr>
            <a:r>
              <a:rPr lang="en-US" dirty="0"/>
              <a:t>Redesign the job so it fits YOUR district and YOUR needs!</a:t>
            </a:r>
          </a:p>
          <a:p>
            <a:pPr marL="0" indent="0" algn="ctr">
              <a:buNone/>
            </a:pPr>
            <a:r>
              <a:rPr lang="en-US" dirty="0"/>
              <a:t>Make a commitment to build that relationship </a:t>
            </a:r>
          </a:p>
          <a:p>
            <a:pPr marL="0" indent="0" algn="ctr">
              <a:buNone/>
            </a:pPr>
            <a:endParaRPr lang="en-US" dirty="0"/>
          </a:p>
        </p:txBody>
      </p:sp>
    </p:spTree>
    <p:extLst>
      <p:ext uri="{BB962C8B-B14F-4D97-AF65-F5344CB8AC3E}">
        <p14:creationId xmlns:p14="http://schemas.microsoft.com/office/powerpoint/2010/main" val="2939814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02147-1989-5271-9208-6C6438B78C5D}"/>
              </a:ext>
            </a:extLst>
          </p:cNvPr>
          <p:cNvSpPr>
            <a:spLocks noGrp="1"/>
          </p:cNvSpPr>
          <p:nvPr>
            <p:ph type="title"/>
          </p:nvPr>
        </p:nvSpPr>
        <p:spPr/>
        <p:txBody>
          <a:bodyPr/>
          <a:lstStyle/>
          <a:p>
            <a:r>
              <a:rPr lang="en-US" dirty="0"/>
              <a:t>Contact Info	</a:t>
            </a:r>
          </a:p>
        </p:txBody>
      </p:sp>
      <p:sp>
        <p:nvSpPr>
          <p:cNvPr id="3" name="Content Placeholder 2">
            <a:extLst>
              <a:ext uri="{FF2B5EF4-FFF2-40B4-BE49-F238E27FC236}">
                <a16:creationId xmlns:a16="http://schemas.microsoft.com/office/drawing/2014/main" id="{29C70D79-BAC6-19BE-732B-6EE9DBD2E92A}"/>
              </a:ext>
            </a:extLst>
          </p:cNvPr>
          <p:cNvSpPr>
            <a:spLocks noGrp="1"/>
          </p:cNvSpPr>
          <p:nvPr>
            <p:ph idx="1"/>
          </p:nvPr>
        </p:nvSpPr>
        <p:spPr/>
        <p:txBody>
          <a:bodyPr/>
          <a:lstStyle/>
          <a:p>
            <a:pPr marL="0" indent="0" algn="ctr">
              <a:buNone/>
            </a:pPr>
            <a:r>
              <a:rPr lang="en-US" dirty="0"/>
              <a:t>Mindy Yanzetich</a:t>
            </a:r>
          </a:p>
          <a:p>
            <a:pPr marL="0" indent="0" algn="ctr">
              <a:buNone/>
            </a:pPr>
            <a:r>
              <a:rPr lang="en-US" dirty="0">
                <a:hlinkClick r:id="rId2"/>
              </a:rPr>
              <a:t>myanzetich@liberty.k12.ga.us</a:t>
            </a:r>
            <a:endParaRPr lang="en-US" dirty="0"/>
          </a:p>
          <a:p>
            <a:pPr marL="0" indent="0" algn="ctr">
              <a:buNone/>
            </a:pPr>
            <a:r>
              <a:rPr lang="en-US" dirty="0"/>
              <a:t>912.876.4940</a:t>
            </a:r>
          </a:p>
          <a:p>
            <a:pPr marL="0" indent="0" algn="ctr">
              <a:buNone/>
            </a:pPr>
            <a:r>
              <a:rPr lang="en-US" dirty="0"/>
              <a:t>912.977.3017</a:t>
            </a:r>
          </a:p>
        </p:txBody>
      </p:sp>
      <p:pic>
        <p:nvPicPr>
          <p:cNvPr id="5" name="Picture 4">
            <a:extLst>
              <a:ext uri="{FF2B5EF4-FFF2-40B4-BE49-F238E27FC236}">
                <a16:creationId xmlns:a16="http://schemas.microsoft.com/office/drawing/2014/main" id="{1471647B-63D7-3B7A-4CA4-798D27A67534}"/>
              </a:ext>
            </a:extLst>
          </p:cNvPr>
          <p:cNvPicPr>
            <a:picLocks noChangeAspect="1"/>
          </p:cNvPicPr>
          <p:nvPr/>
        </p:nvPicPr>
        <p:blipFill>
          <a:blip r:embed="rId3"/>
          <a:stretch>
            <a:fillRect/>
          </a:stretch>
        </p:blipFill>
        <p:spPr>
          <a:xfrm>
            <a:off x="5384799" y="4633989"/>
            <a:ext cx="1422400" cy="1111250"/>
          </a:xfrm>
          <a:prstGeom prst="rect">
            <a:avLst/>
          </a:prstGeom>
        </p:spPr>
      </p:pic>
    </p:spTree>
    <p:extLst>
      <p:ext uri="{BB962C8B-B14F-4D97-AF65-F5344CB8AC3E}">
        <p14:creationId xmlns:p14="http://schemas.microsoft.com/office/powerpoint/2010/main" val="1063623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C3F55B-06CD-70FC-248A-B224A28A5153}"/>
              </a:ext>
            </a:extLst>
          </p:cNvPr>
          <p:cNvSpPr>
            <a:spLocks noGrp="1"/>
          </p:cNvSpPr>
          <p:nvPr>
            <p:ph idx="1"/>
          </p:nvPr>
        </p:nvSpPr>
        <p:spPr>
          <a:xfrm>
            <a:off x="1295402" y="858761"/>
            <a:ext cx="9601196" cy="3318936"/>
          </a:xfrm>
        </p:spPr>
        <p:txBody>
          <a:bodyPr>
            <a:normAutofit fontScale="85000" lnSpcReduction="20000"/>
          </a:bodyPr>
          <a:lstStyle/>
          <a:p>
            <a:pPr algn="ctr" fontAlgn="base"/>
            <a:endParaRPr lang="en-US" b="0" i="0" dirty="0">
              <a:solidFill>
                <a:srgbClr val="176B90"/>
              </a:solidFill>
              <a:effectLst/>
              <a:latin typeface="Ubuntu" panose="020B0504030602030204" pitchFamily="34" charset="0"/>
            </a:endParaRPr>
          </a:p>
          <a:p>
            <a:pPr marL="0" indent="0" algn="ctr" fontAlgn="base">
              <a:buNone/>
            </a:pPr>
            <a:r>
              <a:rPr lang="en-US" b="0" i="0" dirty="0">
                <a:solidFill>
                  <a:srgbClr val="176B90"/>
                </a:solidFill>
                <a:effectLst/>
                <a:latin typeface="Ubuntu" panose="020B0504030602030204" pitchFamily="34" charset="0"/>
              </a:rPr>
              <a:t> Our Mission</a:t>
            </a:r>
          </a:p>
          <a:p>
            <a:pPr marL="0" indent="0" algn="ctr" fontAlgn="base">
              <a:buNone/>
            </a:pPr>
            <a:r>
              <a:rPr lang="en-US" b="0" i="0" dirty="0">
                <a:solidFill>
                  <a:srgbClr val="000000"/>
                </a:solidFill>
                <a:effectLst/>
                <a:latin typeface="Ubuntu" panose="020B0504030602030204" pitchFamily="34" charset="0"/>
              </a:rPr>
              <a:t>The mission of the Georgia Parent Mentor Partnership is to build effective family, school, and community partnerships that lead to greater achievement for students, especially those with disabilities.</a:t>
            </a:r>
          </a:p>
          <a:p>
            <a:pPr algn="ctr" fontAlgn="base"/>
            <a:endParaRPr lang="en-US" dirty="0">
              <a:solidFill>
                <a:srgbClr val="000000"/>
              </a:solidFill>
              <a:latin typeface="Ubuntu" panose="020B0504030602030204" pitchFamily="34" charset="0"/>
            </a:endParaRPr>
          </a:p>
          <a:p>
            <a:pPr marL="0" indent="0" algn="ctr" fontAlgn="base">
              <a:buNone/>
            </a:pPr>
            <a:r>
              <a:rPr lang="en-US" b="0" i="0" dirty="0">
                <a:solidFill>
                  <a:srgbClr val="176B90"/>
                </a:solidFill>
                <a:effectLst/>
                <a:latin typeface="Ubuntu" panose="020B0504030602030204" pitchFamily="34" charset="0"/>
              </a:rPr>
              <a:t>Our Vision</a:t>
            </a:r>
          </a:p>
          <a:p>
            <a:pPr marL="0" indent="0" algn="ctr">
              <a:buNone/>
            </a:pPr>
            <a:r>
              <a:rPr lang="en-US" b="0" i="0" dirty="0">
                <a:solidFill>
                  <a:srgbClr val="000000"/>
                </a:solidFill>
                <a:effectLst/>
                <a:latin typeface="Ubuntu" panose="020B0504030602030204" pitchFamily="34" charset="0"/>
              </a:rPr>
              <a:t>The vision of the Georgia Parent Mentor Partnership is Parent mentors and special education administrators will lead the way in Georgia to bridge the gap between home, school and community partnerships.</a:t>
            </a:r>
            <a:endParaRPr lang="en-US" dirty="0"/>
          </a:p>
        </p:txBody>
      </p:sp>
    </p:spTree>
    <p:extLst>
      <p:ext uri="{BB962C8B-B14F-4D97-AF65-F5344CB8AC3E}">
        <p14:creationId xmlns:p14="http://schemas.microsoft.com/office/powerpoint/2010/main" val="389612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DAA77-1D8C-E2AC-18F5-8547206C9382}"/>
              </a:ext>
            </a:extLst>
          </p:cNvPr>
          <p:cNvSpPr>
            <a:spLocks noGrp="1"/>
          </p:cNvSpPr>
          <p:nvPr>
            <p:ph type="title"/>
          </p:nvPr>
        </p:nvSpPr>
        <p:spPr/>
        <p:txBody>
          <a:bodyPr/>
          <a:lstStyle/>
          <a:p>
            <a:r>
              <a:rPr lang="en-US" dirty="0"/>
              <a:t>Utilizing Your Parent Mentor</a:t>
            </a:r>
          </a:p>
        </p:txBody>
      </p:sp>
      <p:sp>
        <p:nvSpPr>
          <p:cNvPr id="3" name="Content Placeholder 2">
            <a:extLst>
              <a:ext uri="{FF2B5EF4-FFF2-40B4-BE49-F238E27FC236}">
                <a16:creationId xmlns:a16="http://schemas.microsoft.com/office/drawing/2014/main" id="{3A9CDEAE-3C5E-7DFC-63C8-8264CB42C7BB}"/>
              </a:ext>
            </a:extLst>
          </p:cNvPr>
          <p:cNvSpPr>
            <a:spLocks noGrp="1"/>
          </p:cNvSpPr>
          <p:nvPr>
            <p:ph idx="1"/>
          </p:nvPr>
        </p:nvSpPr>
        <p:spPr>
          <a:xfrm>
            <a:off x="1295401" y="2198913"/>
            <a:ext cx="9601196" cy="3929743"/>
          </a:xfrm>
        </p:spPr>
        <p:txBody>
          <a:bodyPr>
            <a:normAutofit fontScale="70000" lnSpcReduction="20000"/>
          </a:bodyPr>
          <a:lstStyle/>
          <a:p>
            <a:pPr algn="l" fontAlgn="base"/>
            <a:endParaRPr lang="en-US" b="0" i="0" dirty="0">
              <a:solidFill>
                <a:srgbClr val="000000"/>
              </a:solidFill>
              <a:effectLst/>
              <a:latin typeface="Ubuntu" panose="020B0504030602030204" pitchFamily="34" charset="0"/>
            </a:endParaRPr>
          </a:p>
          <a:p>
            <a:pPr marL="0" indent="0" algn="l" fontAlgn="base">
              <a:buNone/>
            </a:pPr>
            <a:r>
              <a:rPr lang="en-US" b="0" i="0" dirty="0">
                <a:solidFill>
                  <a:srgbClr val="000000"/>
                </a:solidFill>
                <a:effectLst/>
                <a:latin typeface="Ubuntu" panose="020B0504030602030204" pitchFamily="34" charset="0"/>
              </a:rPr>
              <a:t>Although the specific job descriptions and work plans may vary slightly from one school district to another, mentor’s work is focused on enhancing communication and collaboration between families, schools, and communities in order to improve outcomes for students with disabilities and their families.</a:t>
            </a:r>
          </a:p>
          <a:p>
            <a:pPr algn="l" fontAlgn="base"/>
            <a:r>
              <a:rPr lang="en-US" b="1" i="0" dirty="0">
                <a:solidFill>
                  <a:srgbClr val="000000"/>
                </a:solidFill>
                <a:effectLst/>
                <a:latin typeface="Ubuntu" panose="020B0504030602030204" pitchFamily="34" charset="0"/>
              </a:rPr>
              <a:t>Families:</a:t>
            </a:r>
            <a:r>
              <a:rPr lang="en-US" b="0" i="0" dirty="0">
                <a:solidFill>
                  <a:srgbClr val="000000"/>
                </a:solidFill>
                <a:effectLst/>
                <a:latin typeface="Ubuntu" panose="020B0504030602030204" pitchFamily="34" charset="0"/>
              </a:rPr>
              <a:t> Parent mentors provide information and resources to parents of students with disabilities on a variety of topics and issues related to home, school, and community.</a:t>
            </a:r>
          </a:p>
          <a:p>
            <a:pPr algn="l" fontAlgn="base"/>
            <a:r>
              <a:rPr lang="en-US" b="1" i="0" dirty="0">
                <a:solidFill>
                  <a:srgbClr val="000000"/>
                </a:solidFill>
                <a:effectLst/>
                <a:latin typeface="Ubuntu" panose="020B0504030602030204" pitchFamily="34" charset="0"/>
              </a:rPr>
              <a:t>Schools: </a:t>
            </a:r>
            <a:r>
              <a:rPr lang="en-US" b="0" i="0" dirty="0">
                <a:solidFill>
                  <a:srgbClr val="000000"/>
                </a:solidFill>
                <a:effectLst/>
                <a:latin typeface="Ubuntu" panose="020B0504030602030204" pitchFamily="34" charset="0"/>
              </a:rPr>
              <a:t>Mentors also work with teachers, staff, and administrators to integrate family engagement into school and district activities and to build a culture in which family engagement is expected and valued.</a:t>
            </a:r>
          </a:p>
          <a:p>
            <a:pPr algn="l" fontAlgn="base"/>
            <a:r>
              <a:rPr lang="en-US" b="1" i="0" dirty="0">
                <a:solidFill>
                  <a:srgbClr val="000000"/>
                </a:solidFill>
                <a:effectLst/>
                <a:latin typeface="Ubuntu" panose="020B0504030602030204" pitchFamily="34" charset="0"/>
              </a:rPr>
              <a:t>Communities:</a:t>
            </a:r>
            <a:r>
              <a:rPr lang="en-US" b="0" i="0" dirty="0">
                <a:solidFill>
                  <a:srgbClr val="000000"/>
                </a:solidFill>
                <a:effectLst/>
                <a:latin typeface="Ubuntu" panose="020B0504030602030204" pitchFamily="34" charset="0"/>
              </a:rPr>
              <a:t> Parent mentors also work to support integration of students with disabilities into the community by working with partners to build a community in which students with disabilities are included and valued.</a:t>
            </a:r>
          </a:p>
          <a:p>
            <a:pPr marL="0" indent="0">
              <a:buNone/>
            </a:pPr>
            <a:endParaRPr lang="en-US" dirty="0"/>
          </a:p>
        </p:txBody>
      </p:sp>
    </p:spTree>
    <p:extLst>
      <p:ext uri="{BB962C8B-B14F-4D97-AF65-F5344CB8AC3E}">
        <p14:creationId xmlns:p14="http://schemas.microsoft.com/office/powerpoint/2010/main" val="3970119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C3922-572E-D36A-9907-5B1D7A8DA78C}"/>
              </a:ext>
            </a:extLst>
          </p:cNvPr>
          <p:cNvSpPr>
            <a:spLocks noGrp="1"/>
          </p:cNvSpPr>
          <p:nvPr>
            <p:ph type="title"/>
          </p:nvPr>
        </p:nvSpPr>
        <p:spPr/>
        <p:txBody>
          <a:bodyPr/>
          <a:lstStyle/>
          <a:p>
            <a:r>
              <a:rPr lang="en-US" dirty="0"/>
              <a:t>The beginning of our story</a:t>
            </a:r>
          </a:p>
        </p:txBody>
      </p:sp>
      <p:sp>
        <p:nvSpPr>
          <p:cNvPr id="3" name="Content Placeholder 2">
            <a:extLst>
              <a:ext uri="{FF2B5EF4-FFF2-40B4-BE49-F238E27FC236}">
                <a16:creationId xmlns:a16="http://schemas.microsoft.com/office/drawing/2014/main" id="{3358D3BC-0C56-665C-DF0F-ECF851240856}"/>
              </a:ext>
            </a:extLst>
          </p:cNvPr>
          <p:cNvSpPr>
            <a:spLocks noGrp="1"/>
          </p:cNvSpPr>
          <p:nvPr>
            <p:ph idx="1"/>
          </p:nvPr>
        </p:nvSpPr>
        <p:spPr/>
        <p:txBody>
          <a:bodyPr/>
          <a:lstStyle/>
          <a:p>
            <a:pPr marL="0" indent="0" algn="ctr">
              <a:buNone/>
            </a:pPr>
            <a:r>
              <a:rPr lang="en-US" dirty="0"/>
              <a:t>Had a Parent Mentor ✔️</a:t>
            </a:r>
          </a:p>
          <a:p>
            <a:pPr marL="0" indent="0" algn="ctr">
              <a:buNone/>
            </a:pPr>
            <a:endParaRPr lang="en-US" dirty="0"/>
          </a:p>
          <a:p>
            <a:pPr marL="0" indent="0" algn="ctr">
              <a:buNone/>
            </a:pPr>
            <a:endParaRPr lang="en-US" dirty="0"/>
          </a:p>
          <a:p>
            <a:pPr marL="0" indent="0" algn="ctr">
              <a:buNone/>
            </a:pPr>
            <a:endParaRPr lang="en-US" dirty="0"/>
          </a:p>
          <a:p>
            <a:pPr marL="0" indent="0">
              <a:buNone/>
            </a:pPr>
            <a:endParaRPr lang="en-US" dirty="0"/>
          </a:p>
        </p:txBody>
      </p:sp>
    </p:spTree>
    <p:extLst>
      <p:ext uri="{BB962C8B-B14F-4D97-AF65-F5344CB8AC3E}">
        <p14:creationId xmlns:p14="http://schemas.microsoft.com/office/powerpoint/2010/main" val="3654321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BA72-27A8-E893-137D-02177FC6A01B}"/>
              </a:ext>
            </a:extLst>
          </p:cNvPr>
          <p:cNvSpPr>
            <a:spLocks noGrp="1"/>
          </p:cNvSpPr>
          <p:nvPr>
            <p:ph type="title"/>
          </p:nvPr>
        </p:nvSpPr>
        <p:spPr/>
        <p:txBody>
          <a:bodyPr/>
          <a:lstStyle/>
          <a:p>
            <a:r>
              <a:rPr lang="en-US" dirty="0"/>
              <a:t>Building Relationships with Adults</a:t>
            </a:r>
          </a:p>
        </p:txBody>
      </p:sp>
      <p:sp>
        <p:nvSpPr>
          <p:cNvPr id="3" name="Content Placeholder 2">
            <a:extLst>
              <a:ext uri="{FF2B5EF4-FFF2-40B4-BE49-F238E27FC236}">
                <a16:creationId xmlns:a16="http://schemas.microsoft.com/office/drawing/2014/main" id="{4360BF2C-9087-CC4B-EC3E-B7E3AD1325A7}"/>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dirty="0"/>
              <a:t>Share at your table some ways you build relationships with adults/colleagues</a:t>
            </a:r>
          </a:p>
        </p:txBody>
      </p:sp>
    </p:spTree>
    <p:extLst>
      <p:ext uri="{BB962C8B-B14F-4D97-AF65-F5344CB8AC3E}">
        <p14:creationId xmlns:p14="http://schemas.microsoft.com/office/powerpoint/2010/main" val="3319870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29FEC-0969-AD95-81FD-4DB6A54A069E}"/>
              </a:ext>
            </a:extLst>
          </p:cNvPr>
          <p:cNvSpPr>
            <a:spLocks noGrp="1"/>
          </p:cNvSpPr>
          <p:nvPr>
            <p:ph type="title"/>
          </p:nvPr>
        </p:nvSpPr>
        <p:spPr/>
        <p:txBody>
          <a:bodyPr>
            <a:normAutofit/>
          </a:bodyPr>
          <a:lstStyle/>
          <a:p>
            <a:r>
              <a:rPr lang="en-US" dirty="0"/>
              <a:t>Importance of Building Relationships</a:t>
            </a:r>
          </a:p>
        </p:txBody>
      </p:sp>
      <p:sp>
        <p:nvSpPr>
          <p:cNvPr id="3" name="Content Placeholder 2">
            <a:extLst>
              <a:ext uri="{FF2B5EF4-FFF2-40B4-BE49-F238E27FC236}">
                <a16:creationId xmlns:a16="http://schemas.microsoft.com/office/drawing/2014/main" id="{AA9238ED-D47B-7D1D-2239-42D0DCED8CD3}"/>
              </a:ext>
            </a:extLst>
          </p:cNvPr>
          <p:cNvSpPr>
            <a:spLocks noGrp="1"/>
          </p:cNvSpPr>
          <p:nvPr>
            <p:ph idx="1"/>
          </p:nvPr>
        </p:nvSpPr>
        <p:spPr/>
        <p:txBody>
          <a:bodyPr/>
          <a:lstStyle/>
          <a:p>
            <a:pPr marL="0" indent="0" algn="ctr">
              <a:buNone/>
            </a:pPr>
            <a:endParaRPr lang="en-US" dirty="0"/>
          </a:p>
          <a:p>
            <a:pPr marL="0" indent="0" algn="ctr">
              <a:buNone/>
            </a:pPr>
            <a:r>
              <a:rPr lang="en-US" dirty="0"/>
              <a:t>Job satisfaction which leads to </a:t>
            </a:r>
          </a:p>
          <a:p>
            <a:pPr marL="0" indent="0" algn="ctr">
              <a:buNone/>
            </a:pPr>
            <a:r>
              <a:rPr lang="en-US" dirty="0"/>
              <a:t>INCREASED PRODUCTIVITY FOR THE TEAM</a:t>
            </a:r>
          </a:p>
          <a:p>
            <a:pPr marL="0" indent="0" algn="ctr">
              <a:buNone/>
            </a:pPr>
            <a:r>
              <a:rPr lang="en-US" dirty="0"/>
              <a:t>which leads to </a:t>
            </a:r>
          </a:p>
          <a:p>
            <a:pPr marL="0" indent="0" algn="ctr">
              <a:buNone/>
            </a:pPr>
            <a:r>
              <a:rPr lang="en-US" dirty="0"/>
              <a:t>HIGHER RETENTION RATES</a:t>
            </a:r>
          </a:p>
        </p:txBody>
      </p:sp>
    </p:spTree>
    <p:extLst>
      <p:ext uri="{BB962C8B-B14F-4D97-AF65-F5344CB8AC3E}">
        <p14:creationId xmlns:p14="http://schemas.microsoft.com/office/powerpoint/2010/main" val="3515214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C5435-E7CB-9D35-482B-8028651511CE}"/>
              </a:ext>
            </a:extLst>
          </p:cNvPr>
          <p:cNvSpPr>
            <a:spLocks noGrp="1"/>
          </p:cNvSpPr>
          <p:nvPr>
            <p:ph type="title"/>
          </p:nvPr>
        </p:nvSpPr>
        <p:spPr/>
        <p:txBody>
          <a:bodyPr/>
          <a:lstStyle/>
          <a:p>
            <a:r>
              <a:rPr lang="en-US" dirty="0"/>
              <a:t>Building Relationships</a:t>
            </a:r>
          </a:p>
        </p:txBody>
      </p:sp>
      <p:sp>
        <p:nvSpPr>
          <p:cNvPr id="3" name="Content Placeholder 2">
            <a:extLst>
              <a:ext uri="{FF2B5EF4-FFF2-40B4-BE49-F238E27FC236}">
                <a16:creationId xmlns:a16="http://schemas.microsoft.com/office/drawing/2014/main" id="{64E1144E-FE7A-EB47-FECE-EF14B11AC20C}"/>
              </a:ext>
            </a:extLst>
          </p:cNvPr>
          <p:cNvSpPr>
            <a:spLocks noGrp="1"/>
          </p:cNvSpPr>
          <p:nvPr>
            <p:ph idx="1"/>
          </p:nvPr>
        </p:nvSpPr>
        <p:spPr/>
        <p:txBody>
          <a:bodyPr>
            <a:normAutofit lnSpcReduction="10000"/>
          </a:bodyPr>
          <a:lstStyle/>
          <a:p>
            <a:r>
              <a:rPr lang="en-US" dirty="0"/>
              <a:t>Identify strengths and weaknesses of you and your colleagues</a:t>
            </a:r>
          </a:p>
          <a:p>
            <a:r>
              <a:rPr lang="en-US" dirty="0"/>
              <a:t>Make time to chat</a:t>
            </a:r>
          </a:p>
          <a:p>
            <a:r>
              <a:rPr lang="en-US" dirty="0"/>
              <a:t>Listen, communicate, ask questions</a:t>
            </a:r>
          </a:p>
          <a:p>
            <a:r>
              <a:rPr lang="en-US" dirty="0"/>
              <a:t>Be a team player</a:t>
            </a:r>
          </a:p>
          <a:p>
            <a:r>
              <a:rPr lang="en-US" dirty="0"/>
              <a:t>Be clear in your expectations</a:t>
            </a:r>
          </a:p>
          <a:p>
            <a:r>
              <a:rPr lang="en-US" dirty="0"/>
              <a:t>Pay attention</a:t>
            </a:r>
          </a:p>
          <a:p>
            <a:r>
              <a:rPr lang="en-US" dirty="0"/>
              <a:t>Show appreciation!</a:t>
            </a:r>
          </a:p>
        </p:txBody>
      </p:sp>
    </p:spTree>
    <p:extLst>
      <p:ext uri="{BB962C8B-B14F-4D97-AF65-F5344CB8AC3E}">
        <p14:creationId xmlns:p14="http://schemas.microsoft.com/office/powerpoint/2010/main" val="489182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0DE9B-180D-61BF-A9BA-60DD7CEBA2A7}"/>
              </a:ext>
            </a:extLst>
          </p:cNvPr>
          <p:cNvSpPr>
            <a:spLocks noGrp="1"/>
          </p:cNvSpPr>
          <p:nvPr>
            <p:ph type="title"/>
          </p:nvPr>
        </p:nvSpPr>
        <p:spPr/>
        <p:txBody>
          <a:bodyPr/>
          <a:lstStyle/>
          <a:p>
            <a:r>
              <a:rPr lang="en-US" dirty="0"/>
              <a:t>So now what?</a:t>
            </a:r>
          </a:p>
        </p:txBody>
      </p:sp>
      <p:sp>
        <p:nvSpPr>
          <p:cNvPr id="3" name="Content Placeholder 2">
            <a:extLst>
              <a:ext uri="{FF2B5EF4-FFF2-40B4-BE49-F238E27FC236}">
                <a16:creationId xmlns:a16="http://schemas.microsoft.com/office/drawing/2014/main" id="{117CA331-73C0-CC6B-1D1F-F53B2B17501B}"/>
              </a:ext>
            </a:extLst>
          </p:cNvPr>
          <p:cNvSpPr>
            <a:spLocks noGrp="1"/>
          </p:cNvSpPr>
          <p:nvPr>
            <p:ph idx="1"/>
          </p:nvPr>
        </p:nvSpPr>
        <p:spPr/>
        <p:txBody>
          <a:bodyPr/>
          <a:lstStyle/>
          <a:p>
            <a:pPr marL="0" indent="0">
              <a:buNone/>
            </a:pPr>
            <a:r>
              <a:rPr lang="en-US" dirty="0"/>
              <a:t>Started out with clerical duties---lots of filing! Answering the phone, etc. </a:t>
            </a:r>
          </a:p>
          <a:p>
            <a:pPr marL="0" indent="0">
              <a:buNone/>
            </a:pPr>
            <a:r>
              <a:rPr lang="en-US" dirty="0"/>
              <a:t>Special Olympics</a:t>
            </a:r>
          </a:p>
          <a:p>
            <a:pPr marL="0" indent="0">
              <a:buNone/>
            </a:pPr>
            <a:r>
              <a:rPr lang="en-US" dirty="0"/>
              <a:t>Parent Trainings</a:t>
            </a:r>
          </a:p>
          <a:p>
            <a:pPr marL="0" indent="0">
              <a:buNone/>
            </a:pPr>
            <a:r>
              <a:rPr lang="en-US" dirty="0"/>
              <a:t>Resource Fair </a:t>
            </a:r>
          </a:p>
          <a:p>
            <a:pPr marL="0" indent="0">
              <a:buNone/>
            </a:pPr>
            <a:r>
              <a:rPr lang="en-US" dirty="0"/>
              <a:t>Helping out at schools</a:t>
            </a:r>
          </a:p>
          <a:p>
            <a:pPr marL="0" indent="0">
              <a:buNone/>
            </a:pPr>
            <a:r>
              <a:rPr lang="en-US" dirty="0"/>
              <a:t>Staff Appreciation </a:t>
            </a:r>
          </a:p>
        </p:txBody>
      </p:sp>
    </p:spTree>
    <p:extLst>
      <p:ext uri="{BB962C8B-B14F-4D97-AF65-F5344CB8AC3E}">
        <p14:creationId xmlns:p14="http://schemas.microsoft.com/office/powerpoint/2010/main" val="1134506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CBFB8-8B3E-1421-3F87-C2D2113DCB39}"/>
              </a:ext>
            </a:extLst>
          </p:cNvPr>
          <p:cNvSpPr>
            <a:spLocks noGrp="1"/>
          </p:cNvSpPr>
          <p:nvPr>
            <p:ph type="title"/>
          </p:nvPr>
        </p:nvSpPr>
        <p:spPr/>
        <p:txBody>
          <a:bodyPr/>
          <a:lstStyle/>
          <a:p>
            <a:r>
              <a:rPr lang="en-US" dirty="0"/>
              <a:t>Where we are now!</a:t>
            </a:r>
          </a:p>
        </p:txBody>
      </p:sp>
      <p:sp>
        <p:nvSpPr>
          <p:cNvPr id="3" name="Content Placeholder 2">
            <a:extLst>
              <a:ext uri="{FF2B5EF4-FFF2-40B4-BE49-F238E27FC236}">
                <a16:creationId xmlns:a16="http://schemas.microsoft.com/office/drawing/2014/main" id="{D7880778-A4B0-F11E-FE8B-F890CB7B7AAA}"/>
              </a:ext>
            </a:extLst>
          </p:cNvPr>
          <p:cNvSpPr>
            <a:spLocks noGrp="1"/>
          </p:cNvSpPr>
          <p:nvPr>
            <p:ph idx="1"/>
          </p:nvPr>
        </p:nvSpPr>
        <p:spPr/>
        <p:txBody>
          <a:bodyPr/>
          <a:lstStyle/>
          <a:p>
            <a:r>
              <a:rPr lang="en-US" dirty="0"/>
              <a:t>Clear duties and responsibilities</a:t>
            </a:r>
          </a:p>
          <a:p>
            <a:r>
              <a:rPr lang="en-US" dirty="0"/>
              <a:t>Open communication-–for both of us!</a:t>
            </a:r>
          </a:p>
          <a:p>
            <a:r>
              <a:rPr lang="en-US" dirty="0"/>
              <a:t>Part of the team</a:t>
            </a:r>
          </a:p>
          <a:p>
            <a:r>
              <a:rPr lang="en-US" dirty="0"/>
              <a:t>Involved in the decision making </a:t>
            </a:r>
          </a:p>
          <a:p>
            <a:r>
              <a:rPr lang="en-US" dirty="0"/>
              <a:t>Duties include: Transition, CBI/CBVI, GVRA, Transportation lists, working closely with parents to provide resources </a:t>
            </a:r>
          </a:p>
          <a:p>
            <a:endParaRPr lang="en-US" dirty="0"/>
          </a:p>
          <a:p>
            <a:endParaRPr lang="en-US" dirty="0"/>
          </a:p>
        </p:txBody>
      </p:sp>
    </p:spTree>
    <p:extLst>
      <p:ext uri="{BB962C8B-B14F-4D97-AF65-F5344CB8AC3E}">
        <p14:creationId xmlns:p14="http://schemas.microsoft.com/office/powerpoint/2010/main" val="406485456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{50ABBE3F-9F74-DA40-8476-53CF10F4853C}tf10001064</Template>
  <TotalTime>73</TotalTime>
  <Words>455</Words>
  <Application>Microsoft Office PowerPoint</Application>
  <PresentationFormat>Widescreen</PresentationFormat>
  <Paragraphs>62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Garamond</vt:lpstr>
      <vt:lpstr>Ubuntu</vt:lpstr>
      <vt:lpstr>Organic</vt:lpstr>
      <vt:lpstr>Trailblazing to Success: Embracing New Paths on the Journey</vt:lpstr>
      <vt:lpstr>PowerPoint Presentation</vt:lpstr>
      <vt:lpstr>Utilizing Your Parent Mentor</vt:lpstr>
      <vt:lpstr>The beginning of our story</vt:lpstr>
      <vt:lpstr>Building Relationships with Adults</vt:lpstr>
      <vt:lpstr>Importance of Building Relationships</vt:lpstr>
      <vt:lpstr>Building Relationships</vt:lpstr>
      <vt:lpstr>So now what?</vt:lpstr>
      <vt:lpstr>Where we are now!</vt:lpstr>
      <vt:lpstr>Share your ideas</vt:lpstr>
      <vt:lpstr>Not there yet?</vt:lpstr>
      <vt:lpstr>Contact Info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Yanzetich, Mindy</dc:creator>
  <cp:lastModifiedBy>Anne Ladd</cp:lastModifiedBy>
  <cp:revision>5</cp:revision>
  <dcterms:created xsi:type="dcterms:W3CDTF">2024-08-08T17:31:20Z</dcterms:created>
  <dcterms:modified xsi:type="dcterms:W3CDTF">2024-09-12T01:20:04Z</dcterms:modified>
</cp:coreProperties>
</file>