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63" y="12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8cf67bc016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8cf67bc016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cf67bc01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cf67bc01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8cf67bc016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8cf67bc01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8cf67bc016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8cf67bc01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8cf67bc016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8cf67bc016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8cf67bc01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cf67bc01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8cf67bc0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8cf67bc0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8cf67bc01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8cf67bc01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8cf67bc01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8cf67bc01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8cf67bc01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8cf67bc01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8cf67bc01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8cf67bc01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8cf67bc01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cf67bc01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8cf67bc01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8cf67bc01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parentmentors.org/wp-content/uploads/2019/09/P2I-Guide-with-questions-1.p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ested.ent.box.com/s/y8qy4pzkuwhmvgynnac9b9r37w5uptk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parentmentors.org/learning-curve/region-meetings-and-inf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parentmentors.org/parent-mentors-in-action/" TargetMode="External"/><Relationship Id="rId4" Type="http://schemas.openxmlformats.org/officeDocument/2006/relationships/hyperlink" Target="mailto:info@parentmentors.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arentmentors.org/about-u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parentmentors.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parentmentors.org/learning-curv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arentmentors.org/wp-content/uploads/2023/09/Framework-Model.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parentmentors.org/wp-content/uploads/2023/09/New-mentor-checklist.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parentmentors.org/learning-curve/accountabilityannual-report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99850" y="269625"/>
            <a:ext cx="8039576" cy="4365699"/>
          </a:xfrm>
          <a:prstGeom prst="rect">
            <a:avLst/>
          </a:prstGeom>
          <a:noFill/>
          <a:ln>
            <a:noFill/>
          </a:ln>
        </p:spPr>
      </p:pic>
      <p:sp>
        <p:nvSpPr>
          <p:cNvPr id="55" name="Google Shape;55;p13"/>
          <p:cNvSpPr txBox="1"/>
          <p:nvPr/>
        </p:nvSpPr>
        <p:spPr>
          <a:xfrm>
            <a:off x="6441600" y="4734050"/>
            <a:ext cx="2091600" cy="3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Revised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Closer Look at the FE Framework</a:t>
            </a:r>
            <a:endParaRPr/>
          </a:p>
        </p:txBody>
      </p:sp>
      <p:sp>
        <p:nvSpPr>
          <p:cNvPr id="125" name="Google Shape;125;p22"/>
          <p:cNvSpPr txBox="1">
            <a:spLocks noGrp="1"/>
          </p:cNvSpPr>
          <p:nvPr>
            <p:ph type="body" idx="1"/>
          </p:nvPr>
        </p:nvSpPr>
        <p:spPr>
          <a:xfrm>
            <a:off x="250000" y="1017725"/>
            <a:ext cx="3310200" cy="1581600"/>
          </a:xfrm>
          <a:prstGeom prst="rect">
            <a:avLst/>
          </a:prstGeom>
        </p:spPr>
        <p:txBody>
          <a:bodyPr spcFirstLastPara="1" wrap="square" lIns="91425" tIns="91425" rIns="91425" bIns="91425" anchor="t" anchorCtr="0">
            <a:normAutofit fontScale="55000" lnSpcReduction="10000"/>
          </a:bodyPr>
          <a:lstStyle/>
          <a:p>
            <a:pPr marL="0" lvl="0" indent="0" algn="l" rtl="0">
              <a:spcBef>
                <a:spcPts val="0"/>
              </a:spcBef>
              <a:spcAft>
                <a:spcPts val="0"/>
              </a:spcAft>
              <a:buNone/>
            </a:pPr>
            <a:r>
              <a:rPr lang="en" sz="4677">
                <a:solidFill>
                  <a:schemeClr val="accent1"/>
                </a:solidFill>
              </a:rPr>
              <a:t>Learning Targets</a:t>
            </a:r>
            <a:endParaRPr sz="3637"/>
          </a:p>
          <a:p>
            <a:pPr marL="0" lvl="0" indent="0" algn="l" rtl="0">
              <a:spcBef>
                <a:spcPts val="1200"/>
              </a:spcBef>
              <a:spcAft>
                <a:spcPts val="1200"/>
              </a:spcAft>
              <a:buNone/>
            </a:pPr>
            <a:r>
              <a:rPr lang="en"/>
              <a:t>“I Can” statement for what the family can expect to learn during a learning session tied to the target work and vital behaviors they will be asked to complete. Measured at time of initial training, before family members are asked to do the vital behaviors. </a:t>
            </a:r>
            <a:endParaRPr/>
          </a:p>
        </p:txBody>
      </p:sp>
      <p:pic>
        <p:nvPicPr>
          <p:cNvPr id="126" name="Google Shape;126;p22"/>
          <p:cNvPicPr preferRelativeResize="0"/>
          <p:nvPr/>
        </p:nvPicPr>
        <p:blipFill>
          <a:blip r:embed="rId3">
            <a:alphaModFix/>
          </a:blip>
          <a:stretch>
            <a:fillRect/>
          </a:stretch>
        </p:blipFill>
        <p:spPr>
          <a:xfrm>
            <a:off x="3823575" y="950188"/>
            <a:ext cx="4964178" cy="3820975"/>
          </a:xfrm>
          <a:prstGeom prst="rect">
            <a:avLst/>
          </a:prstGeom>
          <a:noFill/>
          <a:ln>
            <a:noFill/>
          </a:ln>
        </p:spPr>
      </p:pic>
      <p:pic>
        <p:nvPicPr>
          <p:cNvPr id="127" name="Google Shape;127;p22"/>
          <p:cNvPicPr preferRelativeResize="0"/>
          <p:nvPr/>
        </p:nvPicPr>
        <p:blipFill>
          <a:blip r:embed="rId4">
            <a:alphaModFix/>
          </a:blip>
          <a:stretch>
            <a:fillRect/>
          </a:stretch>
        </p:blipFill>
        <p:spPr>
          <a:xfrm>
            <a:off x="463475" y="2537625"/>
            <a:ext cx="2165026" cy="855481"/>
          </a:xfrm>
          <a:prstGeom prst="rect">
            <a:avLst/>
          </a:prstGeom>
          <a:noFill/>
          <a:ln>
            <a:noFill/>
          </a:ln>
        </p:spPr>
      </p:pic>
      <p:pic>
        <p:nvPicPr>
          <p:cNvPr id="128" name="Google Shape;128;p22"/>
          <p:cNvPicPr preferRelativeResize="0"/>
          <p:nvPr/>
        </p:nvPicPr>
        <p:blipFill>
          <a:blip r:embed="rId5">
            <a:alphaModFix/>
          </a:blip>
          <a:stretch>
            <a:fillRect/>
          </a:stretch>
        </p:blipFill>
        <p:spPr>
          <a:xfrm>
            <a:off x="118750" y="3454800"/>
            <a:ext cx="1244900" cy="1396500"/>
          </a:xfrm>
          <a:prstGeom prst="rect">
            <a:avLst/>
          </a:prstGeom>
          <a:noFill/>
          <a:ln>
            <a:noFill/>
          </a:ln>
        </p:spPr>
      </p:pic>
      <p:pic>
        <p:nvPicPr>
          <p:cNvPr id="129" name="Google Shape;129;p22"/>
          <p:cNvPicPr preferRelativeResize="0"/>
          <p:nvPr/>
        </p:nvPicPr>
        <p:blipFill>
          <a:blip r:embed="rId6">
            <a:alphaModFix/>
          </a:blip>
          <a:stretch>
            <a:fillRect/>
          </a:stretch>
        </p:blipFill>
        <p:spPr>
          <a:xfrm>
            <a:off x="1487050" y="3485650"/>
            <a:ext cx="1992126" cy="572700"/>
          </a:xfrm>
          <a:prstGeom prst="rect">
            <a:avLst/>
          </a:prstGeom>
          <a:noFill/>
          <a:ln>
            <a:noFill/>
          </a:ln>
        </p:spPr>
      </p:pic>
      <p:pic>
        <p:nvPicPr>
          <p:cNvPr id="130" name="Google Shape;130;p22"/>
          <p:cNvPicPr preferRelativeResize="0"/>
          <p:nvPr/>
        </p:nvPicPr>
        <p:blipFill>
          <a:blip r:embed="rId7">
            <a:alphaModFix/>
          </a:blip>
          <a:stretch>
            <a:fillRect/>
          </a:stretch>
        </p:blipFill>
        <p:spPr>
          <a:xfrm>
            <a:off x="1233638" y="4208750"/>
            <a:ext cx="2498952" cy="753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Closer Look at the FE Framework </a:t>
            </a:r>
            <a:endParaRPr/>
          </a:p>
        </p:txBody>
      </p:sp>
      <p:pic>
        <p:nvPicPr>
          <p:cNvPr id="136" name="Google Shape;136;p23"/>
          <p:cNvPicPr preferRelativeResize="0"/>
          <p:nvPr/>
        </p:nvPicPr>
        <p:blipFill>
          <a:blip r:embed="rId3">
            <a:alphaModFix/>
          </a:blip>
          <a:stretch>
            <a:fillRect/>
          </a:stretch>
        </p:blipFill>
        <p:spPr>
          <a:xfrm>
            <a:off x="2608750" y="1059100"/>
            <a:ext cx="6433326" cy="3820975"/>
          </a:xfrm>
          <a:prstGeom prst="rect">
            <a:avLst/>
          </a:prstGeom>
          <a:noFill/>
          <a:ln>
            <a:noFill/>
          </a:ln>
        </p:spPr>
      </p:pic>
      <p:sp>
        <p:nvSpPr>
          <p:cNvPr id="137" name="Google Shape;137;p23"/>
          <p:cNvSpPr txBox="1"/>
          <p:nvPr/>
        </p:nvSpPr>
        <p:spPr>
          <a:xfrm>
            <a:off x="135825" y="1247975"/>
            <a:ext cx="2418600" cy="224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1"/>
                </a:solidFill>
              </a:rPr>
              <a:t>Planning to Implementation </a:t>
            </a:r>
            <a:endParaRPr sz="2400">
              <a:solidFill>
                <a:schemeClr val="accent1"/>
              </a:solidFill>
            </a:endParaRPr>
          </a:p>
          <a:p>
            <a:pPr marL="0" lvl="0" indent="0" algn="l" rtl="0">
              <a:spcBef>
                <a:spcPts val="0"/>
              </a:spcBef>
              <a:spcAft>
                <a:spcPts val="0"/>
              </a:spcAft>
              <a:buNone/>
            </a:pPr>
            <a:r>
              <a:rPr lang="en" sz="2400">
                <a:solidFill>
                  <a:schemeClr val="accent1"/>
                </a:solidFill>
              </a:rPr>
              <a:t>or </a:t>
            </a:r>
            <a:endParaRPr sz="2400">
              <a:solidFill>
                <a:schemeClr val="accent1"/>
              </a:solidFill>
            </a:endParaRPr>
          </a:p>
          <a:p>
            <a:pPr marL="0" lvl="0" indent="0" algn="l" rtl="0">
              <a:spcBef>
                <a:spcPts val="0"/>
              </a:spcBef>
              <a:spcAft>
                <a:spcPts val="0"/>
              </a:spcAft>
              <a:buNone/>
            </a:pPr>
            <a:r>
              <a:rPr lang="en" sz="2400" u="sng">
                <a:solidFill>
                  <a:schemeClr val="hlink"/>
                </a:solidFill>
                <a:hlinkClick r:id="rId4"/>
              </a:rPr>
              <a:t>P2I Guides</a:t>
            </a:r>
            <a:endParaRPr sz="240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Closer Look at the FE Framework</a:t>
            </a:r>
            <a:endParaRPr/>
          </a:p>
        </p:txBody>
      </p:sp>
      <p:sp>
        <p:nvSpPr>
          <p:cNvPr id="143" name="Google Shape;143;p24"/>
          <p:cNvSpPr txBox="1">
            <a:spLocks noGrp="1"/>
          </p:cNvSpPr>
          <p:nvPr>
            <p:ph type="body" idx="1"/>
          </p:nvPr>
        </p:nvSpPr>
        <p:spPr>
          <a:xfrm>
            <a:off x="5192100" y="1236675"/>
            <a:ext cx="3640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Questions related to </a:t>
            </a:r>
            <a:r>
              <a:rPr lang="en">
                <a:solidFill>
                  <a:schemeClr val="accent4"/>
                </a:solidFill>
              </a:rPr>
              <a:t>informing, networking, collaboration, and transforming</a:t>
            </a:r>
            <a:r>
              <a:rPr lang="en"/>
              <a:t> levels of engagement as part of our use of </a:t>
            </a:r>
            <a:r>
              <a:rPr lang="en" u="sng">
                <a:solidFill>
                  <a:schemeClr val="hlink"/>
                </a:solidFill>
                <a:hlinkClick r:id="rId3"/>
              </a:rPr>
              <a:t>Leading by Convening </a:t>
            </a:r>
            <a:r>
              <a:rPr lang="en"/>
              <a:t>Framework for authentic stakeholder engagement practices. Use this for peer and personal review of target work</a:t>
            </a:r>
            <a:endParaRPr/>
          </a:p>
        </p:txBody>
      </p:sp>
      <p:pic>
        <p:nvPicPr>
          <p:cNvPr id="144" name="Google Shape;144;p24"/>
          <p:cNvPicPr preferRelativeResize="0"/>
          <p:nvPr/>
        </p:nvPicPr>
        <p:blipFill>
          <a:blip r:embed="rId4">
            <a:alphaModFix/>
          </a:blip>
          <a:stretch>
            <a:fillRect/>
          </a:stretch>
        </p:blipFill>
        <p:spPr>
          <a:xfrm>
            <a:off x="436225" y="1552675"/>
            <a:ext cx="4419685" cy="3820976"/>
          </a:xfrm>
          <a:prstGeom prst="rect">
            <a:avLst/>
          </a:prstGeom>
          <a:noFill/>
          <a:ln>
            <a:noFill/>
          </a:ln>
        </p:spPr>
      </p:pic>
      <p:sp>
        <p:nvSpPr>
          <p:cNvPr id="145" name="Google Shape;145;p24"/>
          <p:cNvSpPr txBox="1"/>
          <p:nvPr/>
        </p:nvSpPr>
        <p:spPr>
          <a:xfrm>
            <a:off x="703450" y="988850"/>
            <a:ext cx="3714300" cy="4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accent1"/>
                </a:solidFill>
              </a:rPr>
              <a:t>Leading By Convening</a:t>
            </a:r>
            <a:endParaRPr sz="23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401125" y="432700"/>
            <a:ext cx="4170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Closer Look at the </a:t>
            </a:r>
            <a:endParaRPr/>
          </a:p>
          <a:p>
            <a:pPr marL="0" lvl="0" indent="0" algn="l" rtl="0">
              <a:spcBef>
                <a:spcPts val="0"/>
              </a:spcBef>
              <a:spcAft>
                <a:spcPts val="0"/>
              </a:spcAft>
              <a:buNone/>
            </a:pPr>
            <a:r>
              <a:rPr lang="en"/>
              <a:t>FE Framework</a:t>
            </a:r>
            <a:endParaRPr/>
          </a:p>
        </p:txBody>
      </p:sp>
      <p:sp>
        <p:nvSpPr>
          <p:cNvPr id="151" name="Google Shape;151;p25"/>
          <p:cNvSpPr txBox="1">
            <a:spLocks noGrp="1"/>
          </p:cNvSpPr>
          <p:nvPr>
            <p:ph type="body" idx="1"/>
          </p:nvPr>
        </p:nvSpPr>
        <p:spPr>
          <a:xfrm>
            <a:off x="361075" y="1140125"/>
            <a:ext cx="3359400" cy="632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100">
                <a:solidFill>
                  <a:schemeClr val="accent1"/>
                </a:solidFill>
              </a:rPr>
              <a:t>The Standards</a:t>
            </a:r>
            <a:endParaRPr sz="3100">
              <a:solidFill>
                <a:schemeClr val="accent1"/>
              </a:solidFill>
            </a:endParaRPr>
          </a:p>
        </p:txBody>
      </p:sp>
      <p:pic>
        <p:nvPicPr>
          <p:cNvPr id="152" name="Google Shape;152;p25"/>
          <p:cNvPicPr preferRelativeResize="0"/>
          <p:nvPr/>
        </p:nvPicPr>
        <p:blipFill>
          <a:blip r:embed="rId3">
            <a:alphaModFix/>
          </a:blip>
          <a:stretch>
            <a:fillRect/>
          </a:stretch>
        </p:blipFill>
        <p:spPr>
          <a:xfrm>
            <a:off x="4927100" y="-205975"/>
            <a:ext cx="4075011" cy="3324599"/>
          </a:xfrm>
          <a:prstGeom prst="rect">
            <a:avLst/>
          </a:prstGeom>
          <a:noFill/>
          <a:ln>
            <a:noFill/>
          </a:ln>
        </p:spPr>
      </p:pic>
      <p:sp>
        <p:nvSpPr>
          <p:cNvPr id="153" name="Google Shape;153;p25"/>
          <p:cNvSpPr txBox="1"/>
          <p:nvPr/>
        </p:nvSpPr>
        <p:spPr>
          <a:xfrm>
            <a:off x="222125" y="1666500"/>
            <a:ext cx="37143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dk1"/>
                </a:solidFill>
              </a:rPr>
              <a:t>The PTA developed national standards for successful family school partnerships We use researchbased strategies for family engagement Measure your family engagement work by asking yourself how your trainings are: </a:t>
            </a:r>
            <a:r>
              <a:rPr lang="en" sz="1500">
                <a:solidFill>
                  <a:srgbClr val="F1C232"/>
                </a:solidFill>
              </a:rPr>
              <a:t>Welcoming families</a:t>
            </a:r>
            <a:r>
              <a:rPr lang="en" sz="1500">
                <a:solidFill>
                  <a:schemeClr val="dk1"/>
                </a:solidFill>
              </a:rPr>
              <a:t> to partner with schools Promoting and insuring </a:t>
            </a:r>
            <a:r>
              <a:rPr lang="en">
                <a:solidFill>
                  <a:schemeClr val="dk1"/>
                </a:solidFill>
              </a:rPr>
              <a:t>effective </a:t>
            </a:r>
            <a:r>
              <a:rPr lang="en">
                <a:solidFill>
                  <a:srgbClr val="F1C232"/>
                </a:solidFill>
              </a:rPr>
              <a:t>Communication Supporting</a:t>
            </a:r>
            <a:r>
              <a:rPr lang="en">
                <a:solidFill>
                  <a:schemeClr val="dk1"/>
                </a:solidFill>
              </a:rPr>
              <a:t> student success Are the activities </a:t>
            </a:r>
            <a:r>
              <a:rPr lang="en">
                <a:solidFill>
                  <a:srgbClr val="F1C232"/>
                </a:solidFill>
              </a:rPr>
              <a:t>Speaking Up</a:t>
            </a:r>
            <a:r>
              <a:rPr lang="en">
                <a:solidFill>
                  <a:schemeClr val="dk1"/>
                </a:solidFill>
              </a:rPr>
              <a:t> for every child Are you training families so they can become advocates to </a:t>
            </a:r>
            <a:r>
              <a:rPr lang="en">
                <a:solidFill>
                  <a:srgbClr val="F1C232"/>
                </a:solidFill>
              </a:rPr>
              <a:t>Share Power </a:t>
            </a:r>
            <a:r>
              <a:rPr lang="en">
                <a:solidFill>
                  <a:schemeClr val="dk1"/>
                </a:solidFill>
              </a:rPr>
              <a:t>Are you </a:t>
            </a:r>
            <a:r>
              <a:rPr lang="en">
                <a:solidFill>
                  <a:srgbClr val="F1C232"/>
                </a:solidFill>
              </a:rPr>
              <a:t>Collaborating</a:t>
            </a:r>
            <a:r>
              <a:rPr lang="en">
                <a:solidFill>
                  <a:schemeClr val="dk1"/>
                </a:solidFill>
              </a:rPr>
              <a:t> with the community and agency partners</a:t>
            </a:r>
            <a:endParaRPr/>
          </a:p>
        </p:txBody>
      </p:sp>
      <p:sp>
        <p:nvSpPr>
          <p:cNvPr id="154" name="Google Shape;154;p25"/>
          <p:cNvSpPr/>
          <p:nvPr/>
        </p:nvSpPr>
        <p:spPr>
          <a:xfrm>
            <a:off x="4417825" y="3191575"/>
            <a:ext cx="4350000" cy="1598100"/>
          </a:xfrm>
          <a:prstGeom prst="wedgeEllipseCallout">
            <a:avLst>
              <a:gd name="adj1" fmla="val -54822"/>
              <a:gd name="adj2" fmla="val -78185"/>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i="1">
                <a:solidFill>
                  <a:schemeClr val="lt1"/>
                </a:solidFill>
              </a:rPr>
              <a:t>You will be asked to report on these different aspects of the Standards, so think about them as you plan your work with families</a:t>
            </a:r>
            <a:endParaRPr i="1">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Other Stuff</a:t>
            </a:r>
            <a:endParaRPr/>
          </a:p>
        </p:txBody>
      </p:sp>
      <p:sp>
        <p:nvSpPr>
          <p:cNvPr id="160" name="Google Shape;160;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a:t>Need Help?  </a:t>
            </a:r>
            <a:r>
              <a:rPr lang="en"/>
              <a:t>Just Reach Out to Your </a:t>
            </a:r>
            <a:r>
              <a:rPr lang="en" u="sng">
                <a:solidFill>
                  <a:schemeClr val="hlink"/>
                </a:solidFill>
                <a:hlinkClick r:id="rId3"/>
              </a:rPr>
              <a:t>Region Rep</a:t>
            </a:r>
            <a:r>
              <a:rPr lang="en"/>
              <a:t> or your </a:t>
            </a:r>
            <a:r>
              <a:rPr lang="en" u="sng">
                <a:solidFill>
                  <a:schemeClr val="hlink"/>
                </a:solidFill>
                <a:hlinkClick r:id="rId4"/>
              </a:rPr>
              <a:t>Communications Coach</a:t>
            </a:r>
            <a:endParaRPr/>
          </a:p>
          <a:p>
            <a:pPr marL="0" lvl="0" indent="0" algn="l" rtl="0">
              <a:spcBef>
                <a:spcPts val="1200"/>
              </a:spcBef>
              <a:spcAft>
                <a:spcPts val="0"/>
              </a:spcAft>
              <a:buNone/>
            </a:pPr>
            <a:r>
              <a:rPr lang="en" sz="2800"/>
              <a:t>Is a Link no longer working?</a:t>
            </a:r>
            <a:r>
              <a:rPr lang="en"/>
              <a:t>  Just Reach Out to Your </a:t>
            </a:r>
            <a:r>
              <a:rPr lang="en" u="sng">
                <a:solidFill>
                  <a:schemeClr val="hlink"/>
                </a:solidFill>
                <a:hlinkClick r:id="rId4"/>
              </a:rPr>
              <a:t>Communications Coach</a:t>
            </a:r>
            <a:endParaRPr/>
          </a:p>
          <a:p>
            <a:pPr marL="0" lvl="0" indent="0" algn="l" rtl="0">
              <a:spcBef>
                <a:spcPts val="1200"/>
              </a:spcBef>
              <a:spcAft>
                <a:spcPts val="0"/>
              </a:spcAft>
              <a:buNone/>
            </a:pPr>
            <a:r>
              <a:rPr lang="en" sz="2800"/>
              <a:t>Want to see what other mentors have done?</a:t>
            </a:r>
            <a:r>
              <a:rPr lang="en"/>
              <a:t>  </a:t>
            </a:r>
            <a:endParaRPr/>
          </a:p>
          <a:p>
            <a:pPr marL="0" lvl="0" indent="0" algn="l" rtl="0">
              <a:spcBef>
                <a:spcPts val="1200"/>
              </a:spcBef>
              <a:spcAft>
                <a:spcPts val="0"/>
              </a:spcAft>
              <a:buNone/>
            </a:pPr>
            <a:r>
              <a:rPr lang="en" u="sng">
                <a:solidFill>
                  <a:schemeClr val="hlink"/>
                </a:solidFill>
                <a:hlinkClick r:id="rId5"/>
              </a:rPr>
              <a:t>Parent Mentors in Action</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GAPMP</a:t>
            </a:r>
            <a:endParaRPr/>
          </a:p>
        </p:txBody>
      </p:sp>
      <p:pic>
        <p:nvPicPr>
          <p:cNvPr id="61" name="Google Shape;61;p14"/>
          <p:cNvPicPr preferRelativeResize="0"/>
          <p:nvPr/>
        </p:nvPicPr>
        <p:blipFill>
          <a:blip r:embed="rId4">
            <a:alphaModFix/>
          </a:blip>
          <a:stretch>
            <a:fillRect/>
          </a:stretch>
        </p:blipFill>
        <p:spPr>
          <a:xfrm>
            <a:off x="861950" y="945650"/>
            <a:ext cx="7615750" cy="40701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 to know the </a:t>
            </a:r>
            <a:r>
              <a:rPr lang="en" u="sng">
                <a:solidFill>
                  <a:schemeClr val="hlink"/>
                </a:solidFill>
                <a:hlinkClick r:id="rId3"/>
              </a:rPr>
              <a:t>Website</a:t>
            </a:r>
            <a:r>
              <a:rPr lang="en"/>
              <a:t> and the </a:t>
            </a:r>
            <a:r>
              <a:rPr lang="en" u="sng">
                <a:solidFill>
                  <a:schemeClr val="hlink"/>
                </a:solidFill>
                <a:hlinkClick r:id="rId4"/>
              </a:rPr>
              <a:t>Learning Curve</a:t>
            </a:r>
            <a:endParaRPr/>
          </a:p>
        </p:txBody>
      </p:sp>
      <p:pic>
        <p:nvPicPr>
          <p:cNvPr id="67" name="Google Shape;67;p15"/>
          <p:cNvPicPr preferRelativeResize="0"/>
          <p:nvPr/>
        </p:nvPicPr>
        <p:blipFill>
          <a:blip r:embed="rId5">
            <a:alphaModFix/>
          </a:blip>
          <a:stretch>
            <a:fillRect/>
          </a:stretch>
        </p:blipFill>
        <p:spPr>
          <a:xfrm>
            <a:off x="189425" y="1194800"/>
            <a:ext cx="8565801" cy="382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4075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 </a:t>
            </a:r>
            <a:r>
              <a:rPr lang="en" u="sng">
                <a:solidFill>
                  <a:schemeClr val="hlink"/>
                </a:solidFill>
                <a:hlinkClick r:id="rId3"/>
              </a:rPr>
              <a:t>Logic</a:t>
            </a:r>
            <a:r>
              <a:rPr lang="en"/>
              <a:t> be your Guide </a:t>
            </a:r>
            <a:endParaRPr/>
          </a:p>
        </p:txBody>
      </p:sp>
      <p:pic>
        <p:nvPicPr>
          <p:cNvPr id="73" name="Google Shape;73;p16"/>
          <p:cNvPicPr preferRelativeResize="0"/>
          <p:nvPr/>
        </p:nvPicPr>
        <p:blipFill>
          <a:blip r:embed="rId4">
            <a:alphaModFix/>
          </a:blip>
          <a:stretch>
            <a:fillRect/>
          </a:stretch>
        </p:blipFill>
        <p:spPr>
          <a:xfrm>
            <a:off x="5958575" y="1126925"/>
            <a:ext cx="2774928" cy="3820974"/>
          </a:xfrm>
          <a:prstGeom prst="rect">
            <a:avLst/>
          </a:prstGeom>
          <a:noFill/>
          <a:ln>
            <a:noFill/>
          </a:ln>
        </p:spPr>
      </p:pic>
      <p:pic>
        <p:nvPicPr>
          <p:cNvPr id="74" name="Google Shape;74;p16"/>
          <p:cNvPicPr preferRelativeResize="0"/>
          <p:nvPr/>
        </p:nvPicPr>
        <p:blipFill>
          <a:blip r:embed="rId5">
            <a:alphaModFix/>
          </a:blip>
          <a:stretch>
            <a:fillRect/>
          </a:stretch>
        </p:blipFill>
        <p:spPr>
          <a:xfrm>
            <a:off x="152400" y="1170125"/>
            <a:ext cx="5400698"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Use a </a:t>
            </a:r>
            <a:r>
              <a:rPr lang="en" u="sng">
                <a:solidFill>
                  <a:schemeClr val="hlink"/>
                </a:solidFill>
                <a:hlinkClick r:id="rId3"/>
              </a:rPr>
              <a:t>Checklist</a:t>
            </a:r>
            <a:r>
              <a:rPr lang="en"/>
              <a:t> to Help You Stay on Track</a:t>
            </a:r>
            <a:endParaRPr/>
          </a:p>
        </p:txBody>
      </p:sp>
      <p:pic>
        <p:nvPicPr>
          <p:cNvPr id="80" name="Google Shape;80;p17"/>
          <p:cNvPicPr preferRelativeResize="0"/>
          <p:nvPr/>
        </p:nvPicPr>
        <p:blipFill>
          <a:blip r:embed="rId4">
            <a:alphaModFix/>
          </a:blip>
          <a:stretch>
            <a:fillRect/>
          </a:stretch>
        </p:blipFill>
        <p:spPr>
          <a:xfrm>
            <a:off x="6151600" y="1096075"/>
            <a:ext cx="2680700" cy="2965451"/>
          </a:xfrm>
          <a:prstGeom prst="rect">
            <a:avLst/>
          </a:prstGeom>
          <a:noFill/>
          <a:ln>
            <a:noFill/>
          </a:ln>
        </p:spPr>
      </p:pic>
      <p:pic>
        <p:nvPicPr>
          <p:cNvPr id="81" name="Google Shape;81;p17"/>
          <p:cNvPicPr preferRelativeResize="0"/>
          <p:nvPr/>
        </p:nvPicPr>
        <p:blipFill>
          <a:blip r:embed="rId5">
            <a:alphaModFix/>
          </a:blip>
          <a:stretch>
            <a:fillRect/>
          </a:stretch>
        </p:blipFill>
        <p:spPr>
          <a:xfrm>
            <a:off x="7064750" y="4139875"/>
            <a:ext cx="1536351" cy="464625"/>
          </a:xfrm>
          <a:prstGeom prst="rect">
            <a:avLst/>
          </a:prstGeom>
          <a:noFill/>
          <a:ln>
            <a:noFill/>
          </a:ln>
        </p:spPr>
      </p:pic>
      <p:pic>
        <p:nvPicPr>
          <p:cNvPr id="82" name="Google Shape;82;p17"/>
          <p:cNvPicPr preferRelativeResize="0"/>
          <p:nvPr/>
        </p:nvPicPr>
        <p:blipFill>
          <a:blip r:embed="rId6">
            <a:alphaModFix/>
          </a:blip>
          <a:stretch>
            <a:fillRect/>
          </a:stretch>
        </p:blipFill>
        <p:spPr>
          <a:xfrm>
            <a:off x="1633200" y="1017725"/>
            <a:ext cx="2992601" cy="38209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Reporting</a:t>
            </a:r>
            <a:endParaRPr/>
          </a:p>
        </p:txBody>
      </p:sp>
      <p:pic>
        <p:nvPicPr>
          <p:cNvPr id="88" name="Google Shape;88;p18"/>
          <p:cNvPicPr preferRelativeResize="0"/>
          <p:nvPr/>
        </p:nvPicPr>
        <p:blipFill>
          <a:blip r:embed="rId4">
            <a:alphaModFix/>
          </a:blip>
          <a:stretch>
            <a:fillRect/>
          </a:stretch>
        </p:blipFill>
        <p:spPr>
          <a:xfrm>
            <a:off x="6726750" y="479100"/>
            <a:ext cx="2105552" cy="3820975"/>
          </a:xfrm>
          <a:prstGeom prst="rect">
            <a:avLst/>
          </a:prstGeom>
          <a:noFill/>
          <a:ln>
            <a:noFill/>
          </a:ln>
        </p:spPr>
      </p:pic>
      <p:pic>
        <p:nvPicPr>
          <p:cNvPr id="89" name="Google Shape;89;p18"/>
          <p:cNvPicPr preferRelativeResize="0"/>
          <p:nvPr/>
        </p:nvPicPr>
        <p:blipFill>
          <a:blip r:embed="rId5">
            <a:alphaModFix/>
          </a:blip>
          <a:stretch>
            <a:fillRect/>
          </a:stretch>
        </p:blipFill>
        <p:spPr>
          <a:xfrm>
            <a:off x="178975" y="1347250"/>
            <a:ext cx="5983802" cy="2449000"/>
          </a:xfrm>
          <a:prstGeom prst="rect">
            <a:avLst/>
          </a:prstGeom>
          <a:noFill/>
          <a:ln>
            <a:noFill/>
          </a:ln>
        </p:spPr>
      </p:pic>
      <p:sp>
        <p:nvSpPr>
          <p:cNvPr id="90" name="Google Shape;90;p18"/>
          <p:cNvSpPr/>
          <p:nvPr/>
        </p:nvSpPr>
        <p:spPr>
          <a:xfrm>
            <a:off x="5022475" y="1581175"/>
            <a:ext cx="1752300" cy="1356300"/>
          </a:xfrm>
          <a:prstGeom prst="lef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Due Oct. 15</a:t>
            </a:r>
            <a:endParaRPr>
              <a:solidFill>
                <a:schemeClr val="dk1"/>
              </a:solidFill>
            </a:endParaRPr>
          </a:p>
          <a:p>
            <a:pPr marL="0" lvl="0" indent="0" algn="ctr" rtl="0">
              <a:spcBef>
                <a:spcPts val="0"/>
              </a:spcBef>
              <a:spcAft>
                <a:spcPts val="0"/>
              </a:spcAft>
              <a:buClr>
                <a:schemeClr val="dk1"/>
              </a:buClr>
              <a:buSzPts val="1100"/>
              <a:buFont typeface="Arial"/>
              <a:buNone/>
            </a:pPr>
            <a:r>
              <a:rPr lang="en">
                <a:solidFill>
                  <a:schemeClr val="dk1"/>
                </a:solidFill>
              </a:rPr>
              <a:t>Jan. 15 and April 15</a:t>
            </a:r>
            <a:endParaRPr>
              <a:solidFill>
                <a:schemeClr val="dk1"/>
              </a:solidFill>
            </a:endParaRPr>
          </a:p>
        </p:txBody>
      </p:sp>
      <p:sp>
        <p:nvSpPr>
          <p:cNvPr id="91" name="Google Shape;91;p18"/>
          <p:cNvSpPr/>
          <p:nvPr/>
        </p:nvSpPr>
        <p:spPr>
          <a:xfrm>
            <a:off x="382575" y="3709850"/>
            <a:ext cx="697200" cy="1166100"/>
          </a:xfrm>
          <a:prstGeom prst="up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8"/>
          <p:cNvSpPr/>
          <p:nvPr/>
        </p:nvSpPr>
        <p:spPr>
          <a:xfrm>
            <a:off x="4670800" y="1322025"/>
            <a:ext cx="1283400" cy="450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Next Year</a:t>
            </a:r>
            <a:endParaRPr/>
          </a:p>
        </p:txBody>
      </p:sp>
      <p:sp>
        <p:nvSpPr>
          <p:cNvPr id="93" name="Google Shape;93;p18"/>
          <p:cNvSpPr/>
          <p:nvPr/>
        </p:nvSpPr>
        <p:spPr>
          <a:xfrm>
            <a:off x="314750" y="1846475"/>
            <a:ext cx="4707600" cy="696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 name="Google Shape;94;p18"/>
          <p:cNvSpPr/>
          <p:nvPr/>
        </p:nvSpPr>
        <p:spPr>
          <a:xfrm>
            <a:off x="117300" y="2895400"/>
            <a:ext cx="6045300" cy="10674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Closer Look at What’s in The FE Framework</a:t>
            </a:r>
            <a:endParaRPr/>
          </a:p>
        </p:txBody>
      </p:sp>
      <p:pic>
        <p:nvPicPr>
          <p:cNvPr id="100" name="Google Shape;100;p19"/>
          <p:cNvPicPr preferRelativeResize="0"/>
          <p:nvPr/>
        </p:nvPicPr>
        <p:blipFill>
          <a:blip r:embed="rId3">
            <a:alphaModFix/>
          </a:blip>
          <a:stretch>
            <a:fillRect/>
          </a:stretch>
        </p:blipFill>
        <p:spPr>
          <a:xfrm>
            <a:off x="672600" y="1102250"/>
            <a:ext cx="7095549" cy="3820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Closer Look at What’s in the FE Framework</a:t>
            </a:r>
            <a:endParaRPr/>
          </a:p>
        </p:txBody>
      </p:sp>
      <p:sp>
        <p:nvSpPr>
          <p:cNvPr id="106" name="Google Shape;106;p20"/>
          <p:cNvSpPr txBox="1">
            <a:spLocks noGrp="1"/>
          </p:cNvSpPr>
          <p:nvPr>
            <p:ph type="body" idx="1"/>
          </p:nvPr>
        </p:nvSpPr>
        <p:spPr>
          <a:xfrm>
            <a:off x="7558375" y="1152475"/>
            <a:ext cx="1273800" cy="3416400"/>
          </a:xfrm>
          <a:prstGeom prst="rect">
            <a:avLst/>
          </a:prstGeom>
          <a:ln w="9525" cap="flat" cmpd="sng">
            <a:solidFill>
              <a:schemeClr val="accent1"/>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1"/>
                </a:solidFill>
              </a:rPr>
              <a:t>Evidence to Practice Guides</a:t>
            </a:r>
            <a:endParaRPr>
              <a:solidFill>
                <a:schemeClr val="accent1"/>
              </a:solidFill>
            </a:endParaRPr>
          </a:p>
          <a:p>
            <a:pPr marL="0" lvl="0" indent="0" algn="l" rtl="0">
              <a:spcBef>
                <a:spcPts val="1200"/>
              </a:spcBef>
              <a:spcAft>
                <a:spcPts val="0"/>
              </a:spcAft>
              <a:buNone/>
            </a:pPr>
            <a:r>
              <a:rPr lang="en"/>
              <a:t>Also called</a:t>
            </a:r>
            <a:endParaRPr/>
          </a:p>
          <a:p>
            <a:pPr marL="0" lvl="0" indent="0" algn="l" rtl="0">
              <a:spcBef>
                <a:spcPts val="1200"/>
              </a:spcBef>
              <a:spcAft>
                <a:spcPts val="1200"/>
              </a:spcAft>
              <a:buNone/>
            </a:pPr>
            <a:r>
              <a:rPr lang="en" sz="2700">
                <a:solidFill>
                  <a:schemeClr val="accent1"/>
                </a:solidFill>
              </a:rPr>
              <a:t>E2P Guides</a:t>
            </a:r>
            <a:r>
              <a:rPr lang="en"/>
              <a:t> </a:t>
            </a:r>
            <a:endParaRPr/>
          </a:p>
        </p:txBody>
      </p:sp>
      <p:pic>
        <p:nvPicPr>
          <p:cNvPr id="107" name="Google Shape;107;p20"/>
          <p:cNvPicPr preferRelativeResize="0"/>
          <p:nvPr/>
        </p:nvPicPr>
        <p:blipFill>
          <a:blip r:embed="rId3">
            <a:alphaModFix/>
          </a:blip>
          <a:stretch>
            <a:fillRect/>
          </a:stretch>
        </p:blipFill>
        <p:spPr>
          <a:xfrm>
            <a:off x="442400" y="1188650"/>
            <a:ext cx="6980252" cy="36688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Closer Look at What’s in the FE Framework</a:t>
            </a:r>
            <a:endParaRPr/>
          </a:p>
        </p:txBody>
      </p:sp>
      <p:sp>
        <p:nvSpPr>
          <p:cNvPr id="113" name="Google Shape;113;p21"/>
          <p:cNvSpPr txBox="1">
            <a:spLocks noGrp="1"/>
          </p:cNvSpPr>
          <p:nvPr>
            <p:ph type="body" idx="1"/>
          </p:nvPr>
        </p:nvSpPr>
        <p:spPr>
          <a:xfrm>
            <a:off x="311700" y="1152475"/>
            <a:ext cx="3988800" cy="93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chemeClr val="accent1"/>
                </a:solidFill>
              </a:rPr>
              <a:t>Target  Groups</a:t>
            </a:r>
            <a:endParaRPr sz="3200">
              <a:solidFill>
                <a:schemeClr val="accent1"/>
              </a:solidFill>
            </a:endParaRPr>
          </a:p>
          <a:p>
            <a:pPr marL="0" lvl="0" indent="0" algn="l" rtl="0">
              <a:spcBef>
                <a:spcPts val="1200"/>
              </a:spcBef>
              <a:spcAft>
                <a:spcPts val="1200"/>
              </a:spcAft>
              <a:buNone/>
            </a:pPr>
            <a:endParaRPr/>
          </a:p>
        </p:txBody>
      </p:sp>
      <p:pic>
        <p:nvPicPr>
          <p:cNvPr id="114" name="Google Shape;114;p21"/>
          <p:cNvPicPr preferRelativeResize="0"/>
          <p:nvPr/>
        </p:nvPicPr>
        <p:blipFill>
          <a:blip r:embed="rId3">
            <a:alphaModFix/>
          </a:blip>
          <a:stretch>
            <a:fillRect/>
          </a:stretch>
        </p:blipFill>
        <p:spPr>
          <a:xfrm>
            <a:off x="5315375" y="1214150"/>
            <a:ext cx="3516924" cy="3786075"/>
          </a:xfrm>
          <a:prstGeom prst="rect">
            <a:avLst/>
          </a:prstGeom>
          <a:noFill/>
          <a:ln>
            <a:noFill/>
          </a:ln>
        </p:spPr>
      </p:pic>
      <p:pic>
        <p:nvPicPr>
          <p:cNvPr id="115" name="Google Shape;115;p21"/>
          <p:cNvPicPr preferRelativeResize="0"/>
          <p:nvPr/>
        </p:nvPicPr>
        <p:blipFill>
          <a:blip r:embed="rId4">
            <a:alphaModFix/>
          </a:blip>
          <a:stretch>
            <a:fillRect/>
          </a:stretch>
        </p:blipFill>
        <p:spPr>
          <a:xfrm>
            <a:off x="226425" y="2086250"/>
            <a:ext cx="3172624" cy="1345925"/>
          </a:xfrm>
          <a:prstGeom prst="rect">
            <a:avLst/>
          </a:prstGeom>
          <a:noFill/>
          <a:ln>
            <a:noFill/>
          </a:ln>
        </p:spPr>
      </p:pic>
      <p:pic>
        <p:nvPicPr>
          <p:cNvPr id="116" name="Google Shape;116;p21"/>
          <p:cNvPicPr preferRelativeResize="0"/>
          <p:nvPr/>
        </p:nvPicPr>
        <p:blipFill>
          <a:blip r:embed="rId5">
            <a:alphaModFix/>
          </a:blip>
          <a:stretch>
            <a:fillRect/>
          </a:stretch>
        </p:blipFill>
        <p:spPr>
          <a:xfrm>
            <a:off x="226425" y="3327425"/>
            <a:ext cx="1334675" cy="1605350"/>
          </a:xfrm>
          <a:prstGeom prst="rect">
            <a:avLst/>
          </a:prstGeom>
          <a:noFill/>
          <a:ln>
            <a:noFill/>
          </a:ln>
        </p:spPr>
      </p:pic>
      <p:pic>
        <p:nvPicPr>
          <p:cNvPr id="117" name="Google Shape;117;p21"/>
          <p:cNvPicPr preferRelativeResize="0"/>
          <p:nvPr/>
        </p:nvPicPr>
        <p:blipFill>
          <a:blip r:embed="rId6">
            <a:alphaModFix/>
          </a:blip>
          <a:stretch>
            <a:fillRect/>
          </a:stretch>
        </p:blipFill>
        <p:spPr>
          <a:xfrm>
            <a:off x="1622800" y="3476450"/>
            <a:ext cx="1894200" cy="696150"/>
          </a:xfrm>
          <a:prstGeom prst="rect">
            <a:avLst/>
          </a:prstGeom>
          <a:noFill/>
          <a:ln>
            <a:noFill/>
          </a:ln>
        </p:spPr>
      </p:pic>
      <p:pic>
        <p:nvPicPr>
          <p:cNvPr id="118" name="Google Shape;118;p21"/>
          <p:cNvPicPr preferRelativeResize="0"/>
          <p:nvPr/>
        </p:nvPicPr>
        <p:blipFill>
          <a:blip r:embed="rId7">
            <a:alphaModFix/>
          </a:blip>
          <a:stretch>
            <a:fillRect/>
          </a:stretch>
        </p:blipFill>
        <p:spPr>
          <a:xfrm>
            <a:off x="1622800" y="4360075"/>
            <a:ext cx="1811624" cy="572700"/>
          </a:xfrm>
          <a:prstGeom prst="rect">
            <a:avLst/>
          </a:prstGeom>
          <a:noFill/>
          <a:ln>
            <a:noFill/>
          </a:ln>
        </p:spPr>
      </p:pic>
      <p:sp>
        <p:nvSpPr>
          <p:cNvPr id="119" name="Google Shape;119;p21"/>
          <p:cNvSpPr txBox="1"/>
          <p:nvPr/>
        </p:nvSpPr>
        <p:spPr>
          <a:xfrm>
            <a:off x="3598775" y="1455625"/>
            <a:ext cx="17166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6AA84F"/>
                </a:solidFill>
              </a:rPr>
              <a:t>Use the Framework Tools to Train your Target Group:</a:t>
            </a:r>
            <a:endParaRPr sz="1600">
              <a:solidFill>
                <a:srgbClr val="6AA84F"/>
              </a:solidFill>
            </a:endParaRPr>
          </a:p>
          <a:p>
            <a:pPr marL="0" lvl="0" indent="0" algn="l" rtl="0">
              <a:spcBef>
                <a:spcPts val="0"/>
              </a:spcBef>
              <a:spcAft>
                <a:spcPts val="0"/>
              </a:spcAft>
              <a:buNone/>
            </a:pPr>
            <a:r>
              <a:rPr lang="en" sz="1600">
                <a:solidFill>
                  <a:schemeClr val="dk1"/>
                </a:solidFill>
              </a:rPr>
              <a:t> </a:t>
            </a:r>
            <a:r>
              <a:rPr lang="en" sz="1600">
                <a:solidFill>
                  <a:srgbClr val="6AA84F"/>
                </a:solidFill>
              </a:rPr>
              <a:t>– Pre Surveys </a:t>
            </a:r>
            <a:endParaRPr sz="1600">
              <a:solidFill>
                <a:srgbClr val="6AA84F"/>
              </a:solidFill>
            </a:endParaRPr>
          </a:p>
          <a:p>
            <a:pPr marL="0" lvl="0" indent="0" algn="l" rtl="0">
              <a:spcBef>
                <a:spcPts val="0"/>
              </a:spcBef>
              <a:spcAft>
                <a:spcPts val="0"/>
              </a:spcAft>
              <a:buNone/>
            </a:pPr>
            <a:r>
              <a:rPr lang="en" sz="1600">
                <a:solidFill>
                  <a:srgbClr val="6AA84F"/>
                </a:solidFill>
              </a:rPr>
              <a:t>– Choose big topic from E2P Guide</a:t>
            </a:r>
            <a:endParaRPr sz="1600">
              <a:solidFill>
                <a:srgbClr val="6AA84F"/>
              </a:solidFill>
            </a:endParaRPr>
          </a:p>
          <a:p>
            <a:pPr marL="0" lvl="0" indent="0" algn="l" rtl="0">
              <a:spcBef>
                <a:spcPts val="0"/>
              </a:spcBef>
              <a:spcAft>
                <a:spcPts val="0"/>
              </a:spcAft>
              <a:buNone/>
            </a:pPr>
            <a:r>
              <a:rPr lang="en" sz="1600">
                <a:solidFill>
                  <a:srgbClr val="6AA84F"/>
                </a:solidFill>
              </a:rPr>
              <a:t>– Select VBs </a:t>
            </a:r>
            <a:endParaRPr sz="1600">
              <a:solidFill>
                <a:srgbClr val="6AA84F"/>
              </a:solidFill>
            </a:endParaRPr>
          </a:p>
          <a:p>
            <a:pPr marL="0" lvl="0" indent="0" algn="l" rtl="0">
              <a:spcBef>
                <a:spcPts val="0"/>
              </a:spcBef>
              <a:spcAft>
                <a:spcPts val="0"/>
              </a:spcAft>
              <a:buNone/>
            </a:pPr>
            <a:r>
              <a:rPr lang="en" sz="1600">
                <a:solidFill>
                  <a:srgbClr val="6AA84F"/>
                </a:solidFill>
              </a:rPr>
              <a:t>– Plan Trainings </a:t>
            </a:r>
            <a:endParaRPr sz="1600">
              <a:solidFill>
                <a:srgbClr val="6AA84F"/>
              </a:solidFill>
            </a:endParaRPr>
          </a:p>
          <a:p>
            <a:pPr marL="0" lvl="0" indent="0" algn="l" rtl="0">
              <a:spcBef>
                <a:spcPts val="0"/>
              </a:spcBef>
              <a:spcAft>
                <a:spcPts val="0"/>
              </a:spcAft>
              <a:buNone/>
            </a:pPr>
            <a:r>
              <a:rPr lang="en" sz="1600">
                <a:solidFill>
                  <a:srgbClr val="6AA84F"/>
                </a:solidFill>
              </a:rPr>
              <a:t>– Collect data </a:t>
            </a:r>
            <a:endParaRPr sz="1600">
              <a:solidFill>
                <a:srgbClr val="6AA84F"/>
              </a:solidFill>
            </a:endParaRPr>
          </a:p>
          <a:p>
            <a:pPr marL="0" lvl="0" indent="0" algn="l" rtl="0">
              <a:spcBef>
                <a:spcPts val="0"/>
              </a:spcBef>
              <a:spcAft>
                <a:spcPts val="0"/>
              </a:spcAft>
              <a:buNone/>
            </a:pPr>
            <a:r>
              <a:rPr lang="en" sz="1600">
                <a:solidFill>
                  <a:srgbClr val="6AA84F"/>
                </a:solidFill>
              </a:rPr>
              <a:t>– Post Surveys</a:t>
            </a:r>
            <a:endParaRPr sz="1600">
              <a:solidFill>
                <a:srgbClr val="6AA84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On-screen Show (16:9)</PresentationFormat>
  <Paragraphs>43</Paragraphs>
  <Slides>14</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Simple Light</vt:lpstr>
      <vt:lpstr>PowerPoint Presentation</vt:lpstr>
      <vt:lpstr>GAPMP</vt:lpstr>
      <vt:lpstr>Get to know the Website and the Learning Curve</vt:lpstr>
      <vt:lpstr>Let Logic be your Guide </vt:lpstr>
      <vt:lpstr>Use a Checklist to Help You Stay on Track</vt:lpstr>
      <vt:lpstr>Reporting</vt:lpstr>
      <vt:lpstr>A Closer Look at What’s in The FE Framework</vt:lpstr>
      <vt:lpstr>A Closer Look at What’s in the FE Framework</vt:lpstr>
      <vt:lpstr>A Closer Look at What’s in the FE Framework</vt:lpstr>
      <vt:lpstr>A Closer Look at the FE Framework</vt:lpstr>
      <vt:lpstr>A Closer Look at the FE Framework </vt:lpstr>
      <vt:lpstr>A Closer Look at the FE Framework</vt:lpstr>
      <vt:lpstr>A Closer Look at the  FE Framework</vt:lpstr>
      <vt:lpstr>Other Stuff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Grillo</dc:creator>
  <cp:lastModifiedBy>jane.grillo</cp:lastModifiedBy>
  <cp:revision>1</cp:revision>
  <dcterms:modified xsi:type="dcterms:W3CDTF">2023-10-16T00:08:34Z</dcterms:modified>
</cp:coreProperties>
</file>