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Lst>
  <p:notesMasterIdLst>
    <p:notesMasterId r:id="rId34"/>
  </p:notesMasterIdLst>
  <p:sldIdLst>
    <p:sldId id="256" r:id="rId4"/>
    <p:sldId id="1857" r:id="rId5"/>
    <p:sldId id="1858" r:id="rId6"/>
    <p:sldId id="1859" r:id="rId7"/>
    <p:sldId id="1860" r:id="rId8"/>
    <p:sldId id="1861" r:id="rId9"/>
    <p:sldId id="1862" r:id="rId10"/>
    <p:sldId id="1863" r:id="rId11"/>
    <p:sldId id="1864" r:id="rId12"/>
    <p:sldId id="1865" r:id="rId13"/>
    <p:sldId id="1866" r:id="rId14"/>
    <p:sldId id="1867" r:id="rId15"/>
    <p:sldId id="1868" r:id="rId16"/>
    <p:sldId id="1869" r:id="rId17"/>
    <p:sldId id="1870" r:id="rId18"/>
    <p:sldId id="1871" r:id="rId19"/>
    <p:sldId id="1793" r:id="rId20"/>
    <p:sldId id="1872" r:id="rId21"/>
    <p:sldId id="1873" r:id="rId22"/>
    <p:sldId id="1874" r:id="rId23"/>
    <p:sldId id="1875" r:id="rId24"/>
    <p:sldId id="1876" r:id="rId25"/>
    <p:sldId id="1877" r:id="rId26"/>
    <p:sldId id="503" r:id="rId27"/>
    <p:sldId id="1878" r:id="rId28"/>
    <p:sldId id="1879" r:id="rId29"/>
    <p:sldId id="1880" r:id="rId30"/>
    <p:sldId id="1881" r:id="rId31"/>
    <p:sldId id="1882" r:id="rId32"/>
    <p:sldId id="18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86B02-A432-4FB3-B1D2-27816B0D587A}"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n-US"/>
        </a:p>
      </dgm:t>
    </dgm:pt>
    <dgm:pt modelId="{C697B522-2219-4E69-8A04-FCC0EA6E3514}">
      <dgm:prSet phldrT="[Text]" custT="1"/>
      <dgm:spPr/>
      <dgm:t>
        <a:bodyPr/>
        <a:lstStyle/>
        <a:p>
          <a:r>
            <a:rPr lang="en-US" sz="2000">
              <a:latin typeface="Arial" panose="020B0604020202020204" pitchFamily="34" charset="0"/>
              <a:cs typeface="Arial" panose="020B0604020202020204" pitchFamily="34" charset="0"/>
            </a:rPr>
            <a:t>Traditional Career Day w/ Business &amp; Industry visits</a:t>
          </a:r>
        </a:p>
      </dgm:t>
    </dgm:pt>
    <dgm:pt modelId="{63032186-570B-41E6-8B96-C326DE81B8A8}" type="parTrans" cxnId="{2FED829B-43F8-4AFB-8272-6F8406C9C34F}">
      <dgm:prSet/>
      <dgm:spPr/>
      <dgm:t>
        <a:bodyPr/>
        <a:lstStyle/>
        <a:p>
          <a:endParaRPr lang="en-US"/>
        </a:p>
      </dgm:t>
    </dgm:pt>
    <dgm:pt modelId="{7FC28581-AFEE-4538-97B3-4FD905696C6B}" type="sibTrans" cxnId="{2FED829B-43F8-4AFB-8272-6F8406C9C34F}">
      <dgm:prSet custT="1"/>
      <dgm:spPr/>
      <dgm:t>
        <a:bodyPr/>
        <a:lstStyle/>
        <a:p>
          <a:r>
            <a:rPr lang="en-US" sz="2000">
              <a:latin typeface="Arial" panose="020B0604020202020204" pitchFamily="34" charset="0"/>
              <a:cs typeface="Arial" panose="020B0604020202020204" pitchFamily="34" charset="0"/>
            </a:rPr>
            <a:t>Transform Job/ Classroom Helpers</a:t>
          </a:r>
        </a:p>
      </dgm:t>
    </dgm:pt>
    <dgm:pt modelId="{3DD07FBC-0758-46F7-AEEB-3C2ADF57AF8B}">
      <dgm:prSet phldrT="[Text]" custT="1"/>
      <dgm:spPr/>
      <dgm:t>
        <a:bodyPr/>
        <a:lstStyle/>
        <a:p>
          <a:pPr algn="ctr"/>
          <a:r>
            <a:rPr lang="en-US" sz="2800">
              <a:latin typeface="Arial" panose="020B0604020202020204" pitchFamily="34" charset="0"/>
              <a:cs typeface="Arial" panose="020B0604020202020204" pitchFamily="34" charset="0"/>
            </a:rPr>
            <a:t>Introduce students to non-traditional Careers</a:t>
          </a:r>
        </a:p>
      </dgm:t>
    </dgm:pt>
    <dgm:pt modelId="{D8AF8D9C-D911-417B-862B-AC2DDCF6E06D}" type="parTrans" cxnId="{ACBEB8CB-FD86-4757-950E-F0A8AA36843F}">
      <dgm:prSet/>
      <dgm:spPr/>
      <dgm:t>
        <a:bodyPr/>
        <a:lstStyle/>
        <a:p>
          <a:endParaRPr lang="en-US"/>
        </a:p>
      </dgm:t>
    </dgm:pt>
    <dgm:pt modelId="{E214478F-B347-4628-8E9A-F4C6CCF1818A}" type="sibTrans" cxnId="{ACBEB8CB-FD86-4757-950E-F0A8AA36843F}">
      <dgm:prSet/>
      <dgm:spPr/>
      <dgm:t>
        <a:bodyPr/>
        <a:lstStyle/>
        <a:p>
          <a:endParaRPr lang="en-US"/>
        </a:p>
      </dgm:t>
    </dgm:pt>
    <dgm:pt modelId="{CFFA6869-DDFD-49D0-9C4A-3B7BFEC2BE95}">
      <dgm:prSet phldrT="[Text]" custT="1"/>
      <dgm:spPr/>
      <dgm:t>
        <a:bodyPr/>
        <a:lstStyle/>
        <a:p>
          <a:r>
            <a:rPr lang="en-US" sz="2200">
              <a:latin typeface="Arial" panose="020B0604020202020204" pitchFamily="34" charset="0"/>
              <a:cs typeface="Arial" panose="020B0604020202020204" pitchFamily="34" charset="0"/>
            </a:rPr>
            <a:t>Virtual Reality Tours</a:t>
          </a:r>
        </a:p>
      </dgm:t>
    </dgm:pt>
    <dgm:pt modelId="{D99E1E3F-EB19-47BB-8B87-24F88102F207}" type="parTrans" cxnId="{C7B881D4-96BD-437C-90E0-4135FD81C27C}">
      <dgm:prSet/>
      <dgm:spPr/>
      <dgm:t>
        <a:bodyPr/>
        <a:lstStyle/>
        <a:p>
          <a:endParaRPr lang="en-US"/>
        </a:p>
      </dgm:t>
    </dgm:pt>
    <dgm:pt modelId="{7CE9C3FD-3E62-4760-A69D-22BEA1A4EF18}" type="sibTrans" cxnId="{C7B881D4-96BD-437C-90E0-4135FD81C27C}">
      <dgm:prSet custT="1"/>
      <dgm:spPr/>
      <dgm:t>
        <a:bodyPr/>
        <a:lstStyle/>
        <a:p>
          <a:r>
            <a:rPr lang="en-US" sz="2200">
              <a:latin typeface="Arial" panose="020B0604020202020204" pitchFamily="34" charset="0"/>
              <a:cs typeface="Arial" panose="020B0604020202020204" pitchFamily="34" charset="0"/>
            </a:rPr>
            <a:t>Partner with CTSO’s</a:t>
          </a:r>
        </a:p>
      </dgm:t>
    </dgm:pt>
    <dgm:pt modelId="{9A8CE7EC-3DE9-4C5F-B8D5-53E69549A44D}">
      <dgm:prSet phldrT="[Text]" custT="1"/>
      <dgm:spPr/>
      <dgm:t>
        <a:bodyPr/>
        <a:lstStyle/>
        <a:p>
          <a:pPr algn="ctr"/>
          <a:r>
            <a:rPr lang="en-US" sz="2800">
              <a:latin typeface="Arial" panose="020B0604020202020204" pitchFamily="34" charset="0"/>
              <a:cs typeface="Arial" panose="020B0604020202020204" pitchFamily="34" charset="0"/>
            </a:rPr>
            <a:t>Introduce Employability Skills</a:t>
          </a:r>
        </a:p>
      </dgm:t>
    </dgm:pt>
    <dgm:pt modelId="{9C7C04E7-7EEA-4E5C-9095-B6AE93D36894}" type="parTrans" cxnId="{C2B1CE48-2529-44DE-836A-D8A956F12BB9}">
      <dgm:prSet/>
      <dgm:spPr/>
      <dgm:t>
        <a:bodyPr/>
        <a:lstStyle/>
        <a:p>
          <a:endParaRPr lang="en-US"/>
        </a:p>
      </dgm:t>
    </dgm:pt>
    <dgm:pt modelId="{92556435-5F40-42D8-B299-51E11B7F6FAA}" type="sibTrans" cxnId="{C2B1CE48-2529-44DE-836A-D8A956F12BB9}">
      <dgm:prSet/>
      <dgm:spPr/>
      <dgm:t>
        <a:bodyPr/>
        <a:lstStyle/>
        <a:p>
          <a:endParaRPr lang="en-US"/>
        </a:p>
      </dgm:t>
    </dgm:pt>
    <dgm:pt modelId="{7274AC08-15B2-49AA-8252-D55F5EB76675}">
      <dgm:prSet phldrT="[Text]" custT="1"/>
      <dgm:spPr/>
      <dgm:t>
        <a:bodyPr/>
        <a:lstStyle/>
        <a:p>
          <a:r>
            <a:rPr lang="en-US" sz="2200"/>
            <a:t>Trade Talks/ Industry Tours</a:t>
          </a:r>
        </a:p>
      </dgm:t>
    </dgm:pt>
    <dgm:pt modelId="{08495D6B-1168-4EE8-B924-EC6AC3A53DCF}" type="parTrans" cxnId="{8A3643E5-397E-4D97-AE16-F6D2FEA4ED01}">
      <dgm:prSet/>
      <dgm:spPr/>
      <dgm:t>
        <a:bodyPr/>
        <a:lstStyle/>
        <a:p>
          <a:endParaRPr lang="en-US"/>
        </a:p>
      </dgm:t>
    </dgm:pt>
    <dgm:pt modelId="{414B29C6-5DFD-45AF-B896-CFA68CF135ED}" type="sibTrans" cxnId="{8A3643E5-397E-4D97-AE16-F6D2FEA4ED01}">
      <dgm:prSet custT="1"/>
      <dgm:spPr/>
      <dgm:t>
        <a:bodyPr/>
        <a:lstStyle/>
        <a:p>
          <a:r>
            <a:rPr lang="en-US" sz="2200">
              <a:latin typeface="Arial" panose="020B0604020202020204" pitchFamily="34" charset="0"/>
              <a:cs typeface="Arial" panose="020B0604020202020204" pitchFamily="34" charset="0"/>
            </a:rPr>
            <a:t>Career Lessons</a:t>
          </a:r>
        </a:p>
      </dgm:t>
    </dgm:pt>
    <dgm:pt modelId="{35BEC36E-25FE-4A28-9745-7C9D18D97932}">
      <dgm:prSet phldrT="[Text]" custT="1"/>
      <dgm:spPr/>
      <dgm:t>
        <a:bodyPr/>
        <a:lstStyle/>
        <a:p>
          <a:pPr algn="ctr"/>
          <a:r>
            <a:rPr lang="en-US" sz="2800">
              <a:latin typeface="Arial" panose="020B0604020202020204" pitchFamily="34" charset="0"/>
              <a:cs typeface="Arial" panose="020B0604020202020204" pitchFamily="34" charset="0"/>
            </a:rPr>
            <a:t>Exposure is key</a:t>
          </a:r>
        </a:p>
      </dgm:t>
    </dgm:pt>
    <dgm:pt modelId="{0AF24113-15B5-4F93-A7BE-2105FBD399C0}" type="parTrans" cxnId="{A2B8E0ED-1D60-4181-8763-0286EE4289C2}">
      <dgm:prSet/>
      <dgm:spPr/>
      <dgm:t>
        <a:bodyPr/>
        <a:lstStyle/>
        <a:p>
          <a:endParaRPr lang="en-US"/>
        </a:p>
      </dgm:t>
    </dgm:pt>
    <dgm:pt modelId="{B9EC87CD-12DC-4F8C-89A5-0CC45D6055AD}" type="sibTrans" cxnId="{A2B8E0ED-1D60-4181-8763-0286EE4289C2}">
      <dgm:prSet/>
      <dgm:spPr/>
      <dgm:t>
        <a:bodyPr/>
        <a:lstStyle/>
        <a:p>
          <a:endParaRPr lang="en-US"/>
        </a:p>
      </dgm:t>
    </dgm:pt>
    <dgm:pt modelId="{2D047DE4-BDBE-4758-9148-635FC0AB3958}" type="pres">
      <dgm:prSet presAssocID="{79586B02-A432-4FB3-B1D2-27816B0D587A}" presName="Name0" presStyleCnt="0">
        <dgm:presLayoutVars>
          <dgm:chMax/>
          <dgm:chPref/>
          <dgm:dir/>
          <dgm:animLvl val="lvl"/>
        </dgm:presLayoutVars>
      </dgm:prSet>
      <dgm:spPr/>
    </dgm:pt>
    <dgm:pt modelId="{451E6FC0-E68F-41A3-9B83-8E11F3EB5AE3}" type="pres">
      <dgm:prSet presAssocID="{C697B522-2219-4E69-8A04-FCC0EA6E3514}" presName="composite" presStyleCnt="0"/>
      <dgm:spPr/>
    </dgm:pt>
    <dgm:pt modelId="{5E0B0493-9F99-4ED4-8B80-40B80DE46AA9}" type="pres">
      <dgm:prSet presAssocID="{C697B522-2219-4E69-8A04-FCC0EA6E3514}" presName="Parent1" presStyleLbl="node1" presStyleIdx="0" presStyleCnt="6" custAng="0" custScaleX="106198">
        <dgm:presLayoutVars>
          <dgm:chMax val="1"/>
          <dgm:chPref val="1"/>
          <dgm:bulletEnabled val="1"/>
        </dgm:presLayoutVars>
      </dgm:prSet>
      <dgm:spPr/>
    </dgm:pt>
    <dgm:pt modelId="{2A13E6E8-C55C-4B65-90E0-AB182270054A}" type="pres">
      <dgm:prSet presAssocID="{C697B522-2219-4E69-8A04-FCC0EA6E3514}" presName="Childtext1" presStyleLbl="revTx" presStyleIdx="0" presStyleCnt="3" custLinFactNeighborX="31546" custLinFactNeighborY="16951">
        <dgm:presLayoutVars>
          <dgm:chMax val="0"/>
          <dgm:chPref val="0"/>
          <dgm:bulletEnabled val="1"/>
        </dgm:presLayoutVars>
      </dgm:prSet>
      <dgm:spPr/>
    </dgm:pt>
    <dgm:pt modelId="{0E28325E-52A0-4D12-99DE-751EE94C93D4}" type="pres">
      <dgm:prSet presAssocID="{C697B522-2219-4E69-8A04-FCC0EA6E3514}" presName="BalanceSpacing" presStyleCnt="0"/>
      <dgm:spPr/>
    </dgm:pt>
    <dgm:pt modelId="{376E9284-DCBF-4021-97FF-73E5AC917440}" type="pres">
      <dgm:prSet presAssocID="{C697B522-2219-4E69-8A04-FCC0EA6E3514}" presName="BalanceSpacing1" presStyleCnt="0"/>
      <dgm:spPr/>
    </dgm:pt>
    <dgm:pt modelId="{D23FBE12-5657-4F20-BFAD-7587EAD4691F}" type="pres">
      <dgm:prSet presAssocID="{7FC28581-AFEE-4538-97B3-4FD905696C6B}" presName="Accent1Text" presStyleLbl="node1" presStyleIdx="1" presStyleCnt="6" custLinFactNeighborY="0"/>
      <dgm:spPr/>
    </dgm:pt>
    <dgm:pt modelId="{F209226D-396A-42FA-801B-F7FBA304F066}" type="pres">
      <dgm:prSet presAssocID="{7FC28581-AFEE-4538-97B3-4FD905696C6B}" presName="spaceBetweenRectangles" presStyleCnt="0"/>
      <dgm:spPr/>
    </dgm:pt>
    <dgm:pt modelId="{6536AE81-ADBC-4E4C-B867-A52E7CFFFF48}" type="pres">
      <dgm:prSet presAssocID="{CFFA6869-DDFD-49D0-9C4A-3B7BFEC2BE95}" presName="composite" presStyleCnt="0"/>
      <dgm:spPr/>
    </dgm:pt>
    <dgm:pt modelId="{206FDF93-314F-4E65-95A4-5740431541F8}" type="pres">
      <dgm:prSet presAssocID="{CFFA6869-DDFD-49D0-9C4A-3B7BFEC2BE95}" presName="Parent1" presStyleLbl="node1" presStyleIdx="2" presStyleCnt="6" custLinFactNeighborX="-9766" custLinFactNeighborY="0">
        <dgm:presLayoutVars>
          <dgm:chMax val="1"/>
          <dgm:chPref val="1"/>
          <dgm:bulletEnabled val="1"/>
        </dgm:presLayoutVars>
      </dgm:prSet>
      <dgm:spPr/>
    </dgm:pt>
    <dgm:pt modelId="{37A55DBD-01CF-4BA7-B2DB-0F0808521115}" type="pres">
      <dgm:prSet presAssocID="{CFFA6869-DDFD-49D0-9C4A-3B7BFEC2BE95}" presName="Childtext1" presStyleLbl="revTx" presStyleIdx="1" presStyleCnt="3" custScaleX="126846" custLinFactNeighborX="-41291" custLinFactNeighborY="-29338">
        <dgm:presLayoutVars>
          <dgm:chMax val="0"/>
          <dgm:chPref val="0"/>
          <dgm:bulletEnabled val="1"/>
        </dgm:presLayoutVars>
      </dgm:prSet>
      <dgm:spPr/>
    </dgm:pt>
    <dgm:pt modelId="{911920AD-534F-489F-9C6B-ED9606AD7FAD}" type="pres">
      <dgm:prSet presAssocID="{CFFA6869-DDFD-49D0-9C4A-3B7BFEC2BE95}" presName="BalanceSpacing" presStyleCnt="0"/>
      <dgm:spPr/>
    </dgm:pt>
    <dgm:pt modelId="{BE814D11-8CFB-4E12-9964-8261D2E66D03}" type="pres">
      <dgm:prSet presAssocID="{CFFA6869-DDFD-49D0-9C4A-3B7BFEC2BE95}" presName="BalanceSpacing1" presStyleCnt="0"/>
      <dgm:spPr/>
    </dgm:pt>
    <dgm:pt modelId="{391AD7C8-B0E7-4F97-ACF9-CED11C357BE6}" type="pres">
      <dgm:prSet presAssocID="{7CE9C3FD-3E62-4760-A69D-22BEA1A4EF18}" presName="Accent1Text" presStyleLbl="node1" presStyleIdx="3" presStyleCnt="6" custLinFactNeighborX="-9766" custLinFactNeighborY="0"/>
      <dgm:spPr/>
    </dgm:pt>
    <dgm:pt modelId="{F8AC02DC-A555-4E39-A79E-E7FC39E92D3E}" type="pres">
      <dgm:prSet presAssocID="{7CE9C3FD-3E62-4760-A69D-22BEA1A4EF18}" presName="spaceBetweenRectangles" presStyleCnt="0"/>
      <dgm:spPr/>
    </dgm:pt>
    <dgm:pt modelId="{25A8A6F7-46E5-4CB7-8662-3A4FA21CC41A}" type="pres">
      <dgm:prSet presAssocID="{7274AC08-15B2-49AA-8252-D55F5EB76675}" presName="composite" presStyleCnt="0"/>
      <dgm:spPr/>
    </dgm:pt>
    <dgm:pt modelId="{A37BFD7F-44E9-4688-9809-6FB0C5FA70DA}" type="pres">
      <dgm:prSet presAssocID="{7274AC08-15B2-49AA-8252-D55F5EB76675}" presName="Parent1" presStyleLbl="node1" presStyleIdx="4" presStyleCnt="6" custScaleX="102601" custLinFactNeighborY="0">
        <dgm:presLayoutVars>
          <dgm:chMax val="1"/>
          <dgm:chPref val="1"/>
          <dgm:bulletEnabled val="1"/>
        </dgm:presLayoutVars>
      </dgm:prSet>
      <dgm:spPr/>
    </dgm:pt>
    <dgm:pt modelId="{0D8DDEB6-7CF7-4384-A4AB-69CF595D63CF}" type="pres">
      <dgm:prSet presAssocID="{7274AC08-15B2-49AA-8252-D55F5EB76675}" presName="Childtext1" presStyleLbl="revTx" presStyleIdx="2" presStyleCnt="3" custLinFactNeighborX="31547" custLinFactNeighborY="-22167">
        <dgm:presLayoutVars>
          <dgm:chMax val="0"/>
          <dgm:chPref val="0"/>
          <dgm:bulletEnabled val="1"/>
        </dgm:presLayoutVars>
      </dgm:prSet>
      <dgm:spPr/>
    </dgm:pt>
    <dgm:pt modelId="{2F55E61A-AEC5-4B94-BDE7-CF7DA0D73670}" type="pres">
      <dgm:prSet presAssocID="{7274AC08-15B2-49AA-8252-D55F5EB76675}" presName="BalanceSpacing" presStyleCnt="0"/>
      <dgm:spPr/>
    </dgm:pt>
    <dgm:pt modelId="{CAC823C9-E47A-42A7-A1C3-72EE48D44E0D}" type="pres">
      <dgm:prSet presAssocID="{7274AC08-15B2-49AA-8252-D55F5EB76675}" presName="BalanceSpacing1" presStyleCnt="0"/>
      <dgm:spPr/>
    </dgm:pt>
    <dgm:pt modelId="{6D5E15CE-3684-4E66-B9A7-6BD22354C396}" type="pres">
      <dgm:prSet presAssocID="{414B29C6-5DFD-45AF-B896-CFA68CF135ED}" presName="Accent1Text" presStyleLbl="node1" presStyleIdx="5" presStyleCnt="6"/>
      <dgm:spPr/>
    </dgm:pt>
  </dgm:ptLst>
  <dgm:cxnLst>
    <dgm:cxn modelId="{0C4FFC0A-AED5-4E06-A926-57E87ACDBB80}" type="presOf" srcId="{414B29C6-5DFD-45AF-B896-CFA68CF135ED}" destId="{6D5E15CE-3684-4E66-B9A7-6BD22354C396}" srcOrd="0" destOrd="0" presId="urn:microsoft.com/office/officeart/2008/layout/AlternatingHexagons"/>
    <dgm:cxn modelId="{CBC27A25-A2BB-468F-B143-B27D6F5F5844}" type="presOf" srcId="{3DD07FBC-0758-46F7-AEEB-3C2ADF57AF8B}" destId="{2A13E6E8-C55C-4B65-90E0-AB182270054A}" srcOrd="0" destOrd="0" presId="urn:microsoft.com/office/officeart/2008/layout/AlternatingHexagons"/>
    <dgm:cxn modelId="{E33E582B-83E4-4B2C-BBE9-D3514D2E3AF0}" type="presOf" srcId="{79586B02-A432-4FB3-B1D2-27816B0D587A}" destId="{2D047DE4-BDBE-4758-9148-635FC0AB3958}" srcOrd="0" destOrd="0" presId="urn:microsoft.com/office/officeart/2008/layout/AlternatingHexagons"/>
    <dgm:cxn modelId="{BD80952E-046B-4BDE-A5AC-57697091844F}" type="presOf" srcId="{9A8CE7EC-3DE9-4C5F-B8D5-53E69549A44D}" destId="{37A55DBD-01CF-4BA7-B2DB-0F0808521115}" srcOrd="0" destOrd="0" presId="urn:microsoft.com/office/officeart/2008/layout/AlternatingHexagons"/>
    <dgm:cxn modelId="{230D4E60-C817-4312-8CDE-396C8E150E64}" type="presOf" srcId="{CFFA6869-DDFD-49D0-9C4A-3B7BFEC2BE95}" destId="{206FDF93-314F-4E65-95A4-5740431541F8}" srcOrd="0" destOrd="0" presId="urn:microsoft.com/office/officeart/2008/layout/AlternatingHexagons"/>
    <dgm:cxn modelId="{C2B1CE48-2529-44DE-836A-D8A956F12BB9}" srcId="{CFFA6869-DDFD-49D0-9C4A-3B7BFEC2BE95}" destId="{9A8CE7EC-3DE9-4C5F-B8D5-53E69549A44D}" srcOrd="0" destOrd="0" parTransId="{9C7C04E7-7EEA-4E5C-9095-B6AE93D36894}" sibTransId="{92556435-5F40-42D8-B299-51E11B7F6FAA}"/>
    <dgm:cxn modelId="{D78E926F-2C06-481C-A83D-98B38364A0C1}" type="presOf" srcId="{7FC28581-AFEE-4538-97B3-4FD905696C6B}" destId="{D23FBE12-5657-4F20-BFAD-7587EAD4691F}" srcOrd="0" destOrd="0" presId="urn:microsoft.com/office/officeart/2008/layout/AlternatingHexagons"/>
    <dgm:cxn modelId="{0AFDC676-0BE7-41AC-82C8-7FF35EE05EC0}" type="presOf" srcId="{7274AC08-15B2-49AA-8252-D55F5EB76675}" destId="{A37BFD7F-44E9-4688-9809-6FB0C5FA70DA}" srcOrd="0" destOrd="0" presId="urn:microsoft.com/office/officeart/2008/layout/AlternatingHexagons"/>
    <dgm:cxn modelId="{9CC56A87-D408-4AFA-8B7C-E028ED49B059}" type="presOf" srcId="{35BEC36E-25FE-4A28-9745-7C9D18D97932}" destId="{0D8DDEB6-7CF7-4384-A4AB-69CF595D63CF}" srcOrd="0" destOrd="0" presId="urn:microsoft.com/office/officeart/2008/layout/AlternatingHexagons"/>
    <dgm:cxn modelId="{2FED829B-43F8-4AFB-8272-6F8406C9C34F}" srcId="{79586B02-A432-4FB3-B1D2-27816B0D587A}" destId="{C697B522-2219-4E69-8A04-FCC0EA6E3514}" srcOrd="0" destOrd="0" parTransId="{63032186-570B-41E6-8B96-C326DE81B8A8}" sibTransId="{7FC28581-AFEE-4538-97B3-4FD905696C6B}"/>
    <dgm:cxn modelId="{264A16AB-1538-4D81-8978-011C63E1A595}" type="presOf" srcId="{C697B522-2219-4E69-8A04-FCC0EA6E3514}" destId="{5E0B0493-9F99-4ED4-8B80-40B80DE46AA9}" srcOrd="0" destOrd="0" presId="urn:microsoft.com/office/officeart/2008/layout/AlternatingHexagons"/>
    <dgm:cxn modelId="{ACBEB8CB-FD86-4757-950E-F0A8AA36843F}" srcId="{C697B522-2219-4E69-8A04-FCC0EA6E3514}" destId="{3DD07FBC-0758-46F7-AEEB-3C2ADF57AF8B}" srcOrd="0" destOrd="0" parTransId="{D8AF8D9C-D911-417B-862B-AC2DDCF6E06D}" sibTransId="{E214478F-B347-4628-8E9A-F4C6CCF1818A}"/>
    <dgm:cxn modelId="{C7B881D4-96BD-437C-90E0-4135FD81C27C}" srcId="{79586B02-A432-4FB3-B1D2-27816B0D587A}" destId="{CFFA6869-DDFD-49D0-9C4A-3B7BFEC2BE95}" srcOrd="1" destOrd="0" parTransId="{D99E1E3F-EB19-47BB-8B87-24F88102F207}" sibTransId="{7CE9C3FD-3E62-4760-A69D-22BEA1A4EF18}"/>
    <dgm:cxn modelId="{8A3643E5-397E-4D97-AE16-F6D2FEA4ED01}" srcId="{79586B02-A432-4FB3-B1D2-27816B0D587A}" destId="{7274AC08-15B2-49AA-8252-D55F5EB76675}" srcOrd="2" destOrd="0" parTransId="{08495D6B-1168-4EE8-B924-EC6AC3A53DCF}" sibTransId="{414B29C6-5DFD-45AF-B896-CFA68CF135ED}"/>
    <dgm:cxn modelId="{A2B8E0ED-1D60-4181-8763-0286EE4289C2}" srcId="{7274AC08-15B2-49AA-8252-D55F5EB76675}" destId="{35BEC36E-25FE-4A28-9745-7C9D18D97932}" srcOrd="0" destOrd="0" parTransId="{0AF24113-15B5-4F93-A7BE-2105FBD399C0}" sibTransId="{B9EC87CD-12DC-4F8C-89A5-0CC45D6055AD}"/>
    <dgm:cxn modelId="{D0F8DEF1-B002-467C-AEF9-B9A27D32A697}" type="presOf" srcId="{7CE9C3FD-3E62-4760-A69D-22BEA1A4EF18}" destId="{391AD7C8-B0E7-4F97-ACF9-CED11C357BE6}" srcOrd="0" destOrd="0" presId="urn:microsoft.com/office/officeart/2008/layout/AlternatingHexagons"/>
    <dgm:cxn modelId="{E6028D83-D4C2-4726-8F3B-E87DE731A34F}" type="presParOf" srcId="{2D047DE4-BDBE-4758-9148-635FC0AB3958}" destId="{451E6FC0-E68F-41A3-9B83-8E11F3EB5AE3}" srcOrd="0" destOrd="0" presId="urn:microsoft.com/office/officeart/2008/layout/AlternatingHexagons"/>
    <dgm:cxn modelId="{FBB2B4AB-C190-4C48-9517-0305F117E365}" type="presParOf" srcId="{451E6FC0-E68F-41A3-9B83-8E11F3EB5AE3}" destId="{5E0B0493-9F99-4ED4-8B80-40B80DE46AA9}" srcOrd="0" destOrd="0" presId="urn:microsoft.com/office/officeart/2008/layout/AlternatingHexagons"/>
    <dgm:cxn modelId="{D927DD35-4302-4659-AE2B-9297F92E2464}" type="presParOf" srcId="{451E6FC0-E68F-41A3-9B83-8E11F3EB5AE3}" destId="{2A13E6E8-C55C-4B65-90E0-AB182270054A}" srcOrd="1" destOrd="0" presId="urn:microsoft.com/office/officeart/2008/layout/AlternatingHexagons"/>
    <dgm:cxn modelId="{FD49A011-91F1-4A5C-9BC9-16298232409D}" type="presParOf" srcId="{451E6FC0-E68F-41A3-9B83-8E11F3EB5AE3}" destId="{0E28325E-52A0-4D12-99DE-751EE94C93D4}" srcOrd="2" destOrd="0" presId="urn:microsoft.com/office/officeart/2008/layout/AlternatingHexagons"/>
    <dgm:cxn modelId="{824BBDF2-C3F3-4471-985E-CE9B05739C01}" type="presParOf" srcId="{451E6FC0-E68F-41A3-9B83-8E11F3EB5AE3}" destId="{376E9284-DCBF-4021-97FF-73E5AC917440}" srcOrd="3" destOrd="0" presId="urn:microsoft.com/office/officeart/2008/layout/AlternatingHexagons"/>
    <dgm:cxn modelId="{29BE8225-1B69-4F4D-A934-33721D091B1C}" type="presParOf" srcId="{451E6FC0-E68F-41A3-9B83-8E11F3EB5AE3}" destId="{D23FBE12-5657-4F20-BFAD-7587EAD4691F}" srcOrd="4" destOrd="0" presId="urn:microsoft.com/office/officeart/2008/layout/AlternatingHexagons"/>
    <dgm:cxn modelId="{A0F42BF3-1047-4759-B930-C6D36CFE2CA6}" type="presParOf" srcId="{2D047DE4-BDBE-4758-9148-635FC0AB3958}" destId="{F209226D-396A-42FA-801B-F7FBA304F066}" srcOrd="1" destOrd="0" presId="urn:microsoft.com/office/officeart/2008/layout/AlternatingHexagons"/>
    <dgm:cxn modelId="{ABB77E88-1789-43A3-96AC-B4285B2939B0}" type="presParOf" srcId="{2D047DE4-BDBE-4758-9148-635FC0AB3958}" destId="{6536AE81-ADBC-4E4C-B867-A52E7CFFFF48}" srcOrd="2" destOrd="0" presId="urn:microsoft.com/office/officeart/2008/layout/AlternatingHexagons"/>
    <dgm:cxn modelId="{28684CAB-2373-430D-ADA8-E91ECA395D23}" type="presParOf" srcId="{6536AE81-ADBC-4E4C-B867-A52E7CFFFF48}" destId="{206FDF93-314F-4E65-95A4-5740431541F8}" srcOrd="0" destOrd="0" presId="urn:microsoft.com/office/officeart/2008/layout/AlternatingHexagons"/>
    <dgm:cxn modelId="{D6E55888-20E6-498C-86C5-4CBC0008C28A}" type="presParOf" srcId="{6536AE81-ADBC-4E4C-B867-A52E7CFFFF48}" destId="{37A55DBD-01CF-4BA7-B2DB-0F0808521115}" srcOrd="1" destOrd="0" presId="urn:microsoft.com/office/officeart/2008/layout/AlternatingHexagons"/>
    <dgm:cxn modelId="{1E19D5D6-4930-4EA8-A6AF-1EEF58AB4C8E}" type="presParOf" srcId="{6536AE81-ADBC-4E4C-B867-A52E7CFFFF48}" destId="{911920AD-534F-489F-9C6B-ED9606AD7FAD}" srcOrd="2" destOrd="0" presId="urn:microsoft.com/office/officeart/2008/layout/AlternatingHexagons"/>
    <dgm:cxn modelId="{B4CF6449-69F9-4362-A0FA-84C3BCF11684}" type="presParOf" srcId="{6536AE81-ADBC-4E4C-B867-A52E7CFFFF48}" destId="{BE814D11-8CFB-4E12-9964-8261D2E66D03}" srcOrd="3" destOrd="0" presId="urn:microsoft.com/office/officeart/2008/layout/AlternatingHexagons"/>
    <dgm:cxn modelId="{1ECF77C7-0ECB-4E46-84CB-6CDEE7FFC4E2}" type="presParOf" srcId="{6536AE81-ADBC-4E4C-B867-A52E7CFFFF48}" destId="{391AD7C8-B0E7-4F97-ACF9-CED11C357BE6}" srcOrd="4" destOrd="0" presId="urn:microsoft.com/office/officeart/2008/layout/AlternatingHexagons"/>
    <dgm:cxn modelId="{C3634E99-DB7E-4490-9A2C-88F0C22C2970}" type="presParOf" srcId="{2D047DE4-BDBE-4758-9148-635FC0AB3958}" destId="{F8AC02DC-A555-4E39-A79E-E7FC39E92D3E}" srcOrd="3" destOrd="0" presId="urn:microsoft.com/office/officeart/2008/layout/AlternatingHexagons"/>
    <dgm:cxn modelId="{AD43BBF6-89C1-4B8E-9AA9-1FDFE5440C10}" type="presParOf" srcId="{2D047DE4-BDBE-4758-9148-635FC0AB3958}" destId="{25A8A6F7-46E5-4CB7-8662-3A4FA21CC41A}" srcOrd="4" destOrd="0" presId="urn:microsoft.com/office/officeart/2008/layout/AlternatingHexagons"/>
    <dgm:cxn modelId="{ED615E8C-A301-4FF9-8053-464CE0FE4892}" type="presParOf" srcId="{25A8A6F7-46E5-4CB7-8662-3A4FA21CC41A}" destId="{A37BFD7F-44E9-4688-9809-6FB0C5FA70DA}" srcOrd="0" destOrd="0" presId="urn:microsoft.com/office/officeart/2008/layout/AlternatingHexagons"/>
    <dgm:cxn modelId="{CFE7799A-ED0E-485D-BB9E-CC3F643C740C}" type="presParOf" srcId="{25A8A6F7-46E5-4CB7-8662-3A4FA21CC41A}" destId="{0D8DDEB6-7CF7-4384-A4AB-69CF595D63CF}" srcOrd="1" destOrd="0" presId="urn:microsoft.com/office/officeart/2008/layout/AlternatingHexagons"/>
    <dgm:cxn modelId="{9004A53C-19D1-48E7-8990-B81DEF2B7C39}" type="presParOf" srcId="{25A8A6F7-46E5-4CB7-8662-3A4FA21CC41A}" destId="{2F55E61A-AEC5-4B94-BDE7-CF7DA0D73670}" srcOrd="2" destOrd="0" presId="urn:microsoft.com/office/officeart/2008/layout/AlternatingHexagons"/>
    <dgm:cxn modelId="{FD95423F-9463-434E-A53B-D8FC40884A89}" type="presParOf" srcId="{25A8A6F7-46E5-4CB7-8662-3A4FA21CC41A}" destId="{CAC823C9-E47A-42A7-A1C3-72EE48D44E0D}" srcOrd="3" destOrd="0" presId="urn:microsoft.com/office/officeart/2008/layout/AlternatingHexagons"/>
    <dgm:cxn modelId="{031CD114-0555-434F-9916-66B6497F762B}" type="presParOf" srcId="{25A8A6F7-46E5-4CB7-8662-3A4FA21CC41A}" destId="{6D5E15CE-3684-4E66-B9A7-6BD22354C39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86B02-A432-4FB3-B1D2-27816B0D587A}" type="doc">
      <dgm:prSet loTypeId="urn:microsoft.com/office/officeart/2008/layout/AlternatingHexagons" loCatId="list" qsTypeId="urn:microsoft.com/office/officeart/2005/8/quickstyle/simple5" qsCatId="simple" csTypeId="urn:microsoft.com/office/officeart/2005/8/colors/accent6_2" csCatId="accent6" phldr="1"/>
      <dgm:spPr/>
      <dgm:t>
        <a:bodyPr/>
        <a:lstStyle/>
        <a:p>
          <a:endParaRPr lang="en-US"/>
        </a:p>
      </dgm:t>
    </dgm:pt>
    <dgm:pt modelId="{C697B522-2219-4E69-8A04-FCC0EA6E3514}">
      <dgm:prSet phldrT="[Text]" custT="1"/>
      <dgm:spPr/>
      <dgm:t>
        <a:bodyPr/>
        <a:lstStyle/>
        <a:p>
          <a:r>
            <a:rPr lang="en-US" sz="2000">
              <a:latin typeface="Arial" panose="020B0604020202020204" pitchFamily="34" charset="0"/>
              <a:cs typeface="Arial" panose="020B0604020202020204" pitchFamily="34" charset="0"/>
            </a:rPr>
            <a:t>Participate in IEP meeting</a:t>
          </a:r>
        </a:p>
      </dgm:t>
    </dgm:pt>
    <dgm:pt modelId="{63032186-570B-41E6-8B96-C326DE81B8A8}" type="parTrans" cxnId="{2FED829B-43F8-4AFB-8272-6F8406C9C34F}">
      <dgm:prSet/>
      <dgm:spPr/>
      <dgm:t>
        <a:bodyPr/>
        <a:lstStyle/>
        <a:p>
          <a:endParaRPr lang="en-US"/>
        </a:p>
      </dgm:t>
    </dgm:pt>
    <dgm:pt modelId="{7FC28581-AFEE-4538-97B3-4FD905696C6B}" type="sibTrans" cxnId="{2FED829B-43F8-4AFB-8272-6F8406C9C34F}">
      <dgm:prSet custT="1"/>
      <dgm:spPr/>
      <dgm:t>
        <a:bodyPr/>
        <a:lstStyle/>
        <a:p>
          <a:r>
            <a:rPr lang="en-US" sz="2000">
              <a:latin typeface="Arial" panose="020B0604020202020204" pitchFamily="34" charset="0"/>
              <a:cs typeface="Arial" panose="020B0604020202020204" pitchFamily="34" charset="0"/>
            </a:rPr>
            <a:t>Choice-making, Self-management, Self-awareness</a:t>
          </a:r>
        </a:p>
      </dgm:t>
    </dgm:pt>
    <dgm:pt modelId="{3DD07FBC-0758-46F7-AEEB-3C2ADF57AF8B}">
      <dgm:prSet phldrT="[Text]" custT="1"/>
      <dgm:spPr/>
      <dgm:t>
        <a:bodyPr/>
        <a:lstStyle/>
        <a:p>
          <a:pPr algn="r"/>
          <a:r>
            <a:rPr lang="en-US" sz="26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Strength-Based   Building Experiences</a:t>
          </a:r>
        </a:p>
      </dgm:t>
    </dgm:pt>
    <dgm:pt modelId="{D8AF8D9C-D911-417B-862B-AC2DDCF6E06D}" type="parTrans" cxnId="{ACBEB8CB-FD86-4757-950E-F0A8AA36843F}">
      <dgm:prSet/>
      <dgm:spPr/>
      <dgm:t>
        <a:bodyPr/>
        <a:lstStyle/>
        <a:p>
          <a:endParaRPr lang="en-US"/>
        </a:p>
      </dgm:t>
    </dgm:pt>
    <dgm:pt modelId="{E214478F-B347-4628-8E9A-F4C6CCF1818A}" type="sibTrans" cxnId="{ACBEB8CB-FD86-4757-950E-F0A8AA36843F}">
      <dgm:prSet/>
      <dgm:spPr/>
      <dgm:t>
        <a:bodyPr/>
        <a:lstStyle/>
        <a:p>
          <a:endParaRPr lang="en-US"/>
        </a:p>
      </dgm:t>
    </dgm:pt>
    <dgm:pt modelId="{CFFA6869-DDFD-49D0-9C4A-3B7BFEC2BE95}">
      <dgm:prSet phldrT="[Text]" custT="1"/>
      <dgm:spPr/>
      <dgm:t>
        <a:bodyPr/>
        <a:lstStyle/>
        <a:p>
          <a:r>
            <a:rPr lang="en-US" sz="2000">
              <a:latin typeface="Arial" panose="020B0604020202020204" pitchFamily="34" charset="0"/>
              <a:cs typeface="Arial" panose="020B0604020202020204" pitchFamily="34" charset="0"/>
            </a:rPr>
            <a:t>Begin Using Interest Inventories</a:t>
          </a:r>
        </a:p>
      </dgm:t>
    </dgm:pt>
    <dgm:pt modelId="{D99E1E3F-EB19-47BB-8B87-24F88102F207}" type="parTrans" cxnId="{C7B881D4-96BD-437C-90E0-4135FD81C27C}">
      <dgm:prSet/>
      <dgm:spPr/>
      <dgm:t>
        <a:bodyPr/>
        <a:lstStyle/>
        <a:p>
          <a:endParaRPr lang="en-US"/>
        </a:p>
      </dgm:t>
    </dgm:pt>
    <dgm:pt modelId="{7CE9C3FD-3E62-4760-A69D-22BEA1A4EF18}" type="sibTrans" cxnId="{C7B881D4-96BD-437C-90E0-4135FD81C27C}">
      <dgm:prSet/>
      <dgm:spPr/>
      <dgm:t>
        <a:bodyPr/>
        <a:lstStyle/>
        <a:p>
          <a:r>
            <a:rPr lang="en-US">
              <a:latin typeface="Arial" panose="020B0604020202020204" pitchFamily="34" charset="0"/>
              <a:cs typeface="Arial" panose="020B0604020202020204" pitchFamily="34" charset="0"/>
            </a:rPr>
            <a:t>Opportunities for Extra-Curricular Activities with Non-Disabled Peers</a:t>
          </a:r>
        </a:p>
      </dgm:t>
    </dgm:pt>
    <dgm:pt modelId="{9A8CE7EC-3DE9-4C5F-B8D5-53E69549A44D}">
      <dgm:prSet phldrT="[Text]" custT="1"/>
      <dgm:spPr/>
      <dgm:t>
        <a:bodyPr/>
        <a:lstStyle/>
        <a:p>
          <a:pPr algn="ctr"/>
          <a:r>
            <a:rPr lang="en-US" sz="2800">
              <a:latin typeface="Arial" panose="020B0604020202020204" pitchFamily="34" charset="0"/>
              <a:cs typeface="Arial" panose="020B0604020202020204" pitchFamily="34" charset="0"/>
            </a:rPr>
            <a:t>Introduce Self-Determination  Skills</a:t>
          </a:r>
        </a:p>
      </dgm:t>
    </dgm:pt>
    <dgm:pt modelId="{9C7C04E7-7EEA-4E5C-9095-B6AE93D36894}" type="parTrans" cxnId="{C2B1CE48-2529-44DE-836A-D8A956F12BB9}">
      <dgm:prSet/>
      <dgm:spPr/>
      <dgm:t>
        <a:bodyPr/>
        <a:lstStyle/>
        <a:p>
          <a:endParaRPr lang="en-US"/>
        </a:p>
      </dgm:t>
    </dgm:pt>
    <dgm:pt modelId="{92556435-5F40-42D8-B299-51E11B7F6FAA}" type="sibTrans" cxnId="{C2B1CE48-2529-44DE-836A-D8A956F12BB9}">
      <dgm:prSet/>
      <dgm:spPr/>
      <dgm:t>
        <a:bodyPr/>
        <a:lstStyle/>
        <a:p>
          <a:endParaRPr lang="en-US"/>
        </a:p>
      </dgm:t>
    </dgm:pt>
    <dgm:pt modelId="{7274AC08-15B2-49AA-8252-D55F5EB76675}">
      <dgm:prSet phldrT="[Text]" custT="1"/>
      <dgm:spPr/>
      <dgm:t>
        <a:bodyPr/>
        <a:lstStyle/>
        <a:p>
          <a:r>
            <a:rPr lang="en-US" sz="2000">
              <a:latin typeface="Arial" panose="020B0604020202020204" pitchFamily="34" charset="0"/>
              <a:cs typeface="Arial" panose="020B0604020202020204" pitchFamily="34" charset="0"/>
            </a:rPr>
            <a:t>Community-based Instruction with Industry Tours</a:t>
          </a:r>
        </a:p>
      </dgm:t>
    </dgm:pt>
    <dgm:pt modelId="{08495D6B-1168-4EE8-B924-EC6AC3A53DCF}" type="parTrans" cxnId="{8A3643E5-397E-4D97-AE16-F6D2FEA4ED01}">
      <dgm:prSet/>
      <dgm:spPr/>
      <dgm:t>
        <a:bodyPr/>
        <a:lstStyle/>
        <a:p>
          <a:endParaRPr lang="en-US"/>
        </a:p>
      </dgm:t>
    </dgm:pt>
    <dgm:pt modelId="{414B29C6-5DFD-45AF-B896-CFA68CF135ED}" type="sibTrans" cxnId="{8A3643E5-397E-4D97-AE16-F6D2FEA4ED01}">
      <dgm:prSet custT="1"/>
      <dgm:spPr/>
      <dgm:t>
        <a:bodyPr/>
        <a:lstStyle/>
        <a:p>
          <a:r>
            <a:rPr lang="en-US" sz="2000">
              <a:latin typeface="Arial" panose="020B0604020202020204" pitchFamily="34" charset="0"/>
              <a:cs typeface="Arial" panose="020B0604020202020204" pitchFamily="34" charset="0"/>
            </a:rPr>
            <a:t>Simulations and Guided Practic</a:t>
          </a:r>
          <a:r>
            <a:rPr lang="en-US" sz="1800">
              <a:latin typeface="Arial" panose="020B0604020202020204" pitchFamily="34" charset="0"/>
              <a:cs typeface="Arial" panose="020B0604020202020204" pitchFamily="34" charset="0"/>
            </a:rPr>
            <a:t>e</a:t>
          </a:r>
        </a:p>
      </dgm:t>
    </dgm:pt>
    <dgm:pt modelId="{35BEC36E-25FE-4A28-9745-7C9D18D97932}">
      <dgm:prSet phldrT="[Text]" custT="1"/>
      <dgm:spPr/>
      <dgm:t>
        <a:bodyPr/>
        <a:lstStyle/>
        <a:p>
          <a:pPr algn="ctr"/>
          <a:r>
            <a:rPr lang="en-US" sz="2800">
              <a:latin typeface="Arial" panose="020B0604020202020204" pitchFamily="34" charset="0"/>
              <a:cs typeface="Arial" panose="020B0604020202020204" pitchFamily="34" charset="0"/>
            </a:rPr>
            <a:t>Intentionality and Family Engagement are key</a:t>
          </a:r>
        </a:p>
      </dgm:t>
    </dgm:pt>
    <dgm:pt modelId="{0AF24113-15B5-4F93-A7BE-2105FBD399C0}" type="parTrans" cxnId="{A2B8E0ED-1D60-4181-8763-0286EE4289C2}">
      <dgm:prSet/>
      <dgm:spPr/>
      <dgm:t>
        <a:bodyPr/>
        <a:lstStyle/>
        <a:p>
          <a:endParaRPr lang="en-US"/>
        </a:p>
      </dgm:t>
    </dgm:pt>
    <dgm:pt modelId="{B9EC87CD-12DC-4F8C-89A5-0CC45D6055AD}" type="sibTrans" cxnId="{A2B8E0ED-1D60-4181-8763-0286EE4289C2}">
      <dgm:prSet/>
      <dgm:spPr/>
      <dgm:t>
        <a:bodyPr/>
        <a:lstStyle/>
        <a:p>
          <a:endParaRPr lang="en-US"/>
        </a:p>
      </dgm:t>
    </dgm:pt>
    <dgm:pt modelId="{2D047DE4-BDBE-4758-9148-635FC0AB3958}" type="pres">
      <dgm:prSet presAssocID="{79586B02-A432-4FB3-B1D2-27816B0D587A}" presName="Name0" presStyleCnt="0">
        <dgm:presLayoutVars>
          <dgm:chMax/>
          <dgm:chPref/>
          <dgm:dir/>
          <dgm:animLvl val="lvl"/>
        </dgm:presLayoutVars>
      </dgm:prSet>
      <dgm:spPr/>
    </dgm:pt>
    <dgm:pt modelId="{451E6FC0-E68F-41A3-9B83-8E11F3EB5AE3}" type="pres">
      <dgm:prSet presAssocID="{C697B522-2219-4E69-8A04-FCC0EA6E3514}" presName="composite" presStyleCnt="0"/>
      <dgm:spPr/>
    </dgm:pt>
    <dgm:pt modelId="{5E0B0493-9F99-4ED4-8B80-40B80DE46AA9}" type="pres">
      <dgm:prSet presAssocID="{C697B522-2219-4E69-8A04-FCC0EA6E3514}" presName="Parent1" presStyleLbl="node1" presStyleIdx="0" presStyleCnt="6" custAng="0" custScaleX="119325" custLinFactNeighborX="27011" custLinFactNeighborY="-106">
        <dgm:presLayoutVars>
          <dgm:chMax val="1"/>
          <dgm:chPref val="1"/>
          <dgm:bulletEnabled val="1"/>
        </dgm:presLayoutVars>
      </dgm:prSet>
      <dgm:spPr/>
    </dgm:pt>
    <dgm:pt modelId="{2A13E6E8-C55C-4B65-90E0-AB182270054A}" type="pres">
      <dgm:prSet presAssocID="{C697B522-2219-4E69-8A04-FCC0EA6E3514}" presName="Childtext1" presStyleLbl="revTx" presStyleIdx="0" presStyleCnt="3" custScaleX="99948" custScaleY="148468" custLinFactNeighborX="33723" custLinFactNeighborY="-7608">
        <dgm:presLayoutVars>
          <dgm:chMax val="0"/>
          <dgm:chPref val="0"/>
          <dgm:bulletEnabled val="1"/>
        </dgm:presLayoutVars>
      </dgm:prSet>
      <dgm:spPr/>
    </dgm:pt>
    <dgm:pt modelId="{0E28325E-52A0-4D12-99DE-751EE94C93D4}" type="pres">
      <dgm:prSet presAssocID="{C697B522-2219-4E69-8A04-FCC0EA6E3514}" presName="BalanceSpacing" presStyleCnt="0"/>
      <dgm:spPr/>
    </dgm:pt>
    <dgm:pt modelId="{376E9284-DCBF-4021-97FF-73E5AC917440}" type="pres">
      <dgm:prSet presAssocID="{C697B522-2219-4E69-8A04-FCC0EA6E3514}" presName="BalanceSpacing1" presStyleCnt="0"/>
      <dgm:spPr/>
    </dgm:pt>
    <dgm:pt modelId="{D23FBE12-5657-4F20-BFAD-7587EAD4691F}" type="pres">
      <dgm:prSet presAssocID="{7FC28581-AFEE-4538-97B3-4FD905696C6B}" presName="Accent1Text" presStyleLbl="node1" presStyleIdx="1" presStyleCnt="6" custScaleX="136273" custLinFactNeighborY="0"/>
      <dgm:spPr/>
    </dgm:pt>
    <dgm:pt modelId="{F209226D-396A-42FA-801B-F7FBA304F066}" type="pres">
      <dgm:prSet presAssocID="{7FC28581-AFEE-4538-97B3-4FD905696C6B}" presName="spaceBetweenRectangles" presStyleCnt="0"/>
      <dgm:spPr/>
    </dgm:pt>
    <dgm:pt modelId="{6536AE81-ADBC-4E4C-B867-A52E7CFFFF48}" type="pres">
      <dgm:prSet presAssocID="{CFFA6869-DDFD-49D0-9C4A-3B7BFEC2BE95}" presName="composite" presStyleCnt="0"/>
      <dgm:spPr/>
    </dgm:pt>
    <dgm:pt modelId="{206FDF93-314F-4E65-95A4-5740431541F8}" type="pres">
      <dgm:prSet presAssocID="{CFFA6869-DDFD-49D0-9C4A-3B7BFEC2BE95}" presName="Parent1" presStyleLbl="node1" presStyleIdx="2" presStyleCnt="6" custScaleX="131783" custLinFactNeighborX="10402" custLinFactNeighborY="1357">
        <dgm:presLayoutVars>
          <dgm:chMax val="1"/>
          <dgm:chPref val="1"/>
          <dgm:bulletEnabled val="1"/>
        </dgm:presLayoutVars>
      </dgm:prSet>
      <dgm:spPr/>
    </dgm:pt>
    <dgm:pt modelId="{37A55DBD-01CF-4BA7-B2DB-0F0808521115}" type="pres">
      <dgm:prSet presAssocID="{CFFA6869-DDFD-49D0-9C4A-3B7BFEC2BE95}" presName="Childtext1" presStyleLbl="revTx" presStyleIdx="1" presStyleCnt="3" custScaleX="104151" custScaleY="122728" custLinFactNeighborX="-31660" custLinFactNeighborY="1450">
        <dgm:presLayoutVars>
          <dgm:chMax val="0"/>
          <dgm:chPref val="0"/>
          <dgm:bulletEnabled val="1"/>
        </dgm:presLayoutVars>
      </dgm:prSet>
      <dgm:spPr/>
    </dgm:pt>
    <dgm:pt modelId="{911920AD-534F-489F-9C6B-ED9606AD7FAD}" type="pres">
      <dgm:prSet presAssocID="{CFFA6869-DDFD-49D0-9C4A-3B7BFEC2BE95}" presName="BalanceSpacing" presStyleCnt="0"/>
      <dgm:spPr/>
    </dgm:pt>
    <dgm:pt modelId="{BE814D11-8CFB-4E12-9964-8261D2E66D03}" type="pres">
      <dgm:prSet presAssocID="{CFFA6869-DDFD-49D0-9C4A-3B7BFEC2BE95}" presName="BalanceSpacing1" presStyleCnt="0"/>
      <dgm:spPr/>
    </dgm:pt>
    <dgm:pt modelId="{391AD7C8-B0E7-4F97-ACF9-CED11C357BE6}" type="pres">
      <dgm:prSet presAssocID="{7CE9C3FD-3E62-4760-A69D-22BEA1A4EF18}" presName="Accent1Text" presStyleLbl="node1" presStyleIdx="3" presStyleCnt="6" custScaleX="125870" custLinFactNeighborX="42665" custLinFactNeighborY="-2312"/>
      <dgm:spPr/>
    </dgm:pt>
    <dgm:pt modelId="{F8AC02DC-A555-4E39-A79E-E7FC39E92D3E}" type="pres">
      <dgm:prSet presAssocID="{7CE9C3FD-3E62-4760-A69D-22BEA1A4EF18}" presName="spaceBetweenRectangles" presStyleCnt="0"/>
      <dgm:spPr/>
    </dgm:pt>
    <dgm:pt modelId="{25A8A6F7-46E5-4CB7-8662-3A4FA21CC41A}" type="pres">
      <dgm:prSet presAssocID="{7274AC08-15B2-49AA-8252-D55F5EB76675}" presName="composite" presStyleCnt="0"/>
      <dgm:spPr/>
    </dgm:pt>
    <dgm:pt modelId="{A37BFD7F-44E9-4688-9809-6FB0C5FA70DA}" type="pres">
      <dgm:prSet presAssocID="{7274AC08-15B2-49AA-8252-D55F5EB76675}" presName="Parent1" presStyleLbl="node1" presStyleIdx="4" presStyleCnt="6" custScaleX="118214" custLinFactNeighborX="33209" custLinFactNeighborY="106">
        <dgm:presLayoutVars>
          <dgm:chMax val="1"/>
          <dgm:chPref val="1"/>
          <dgm:bulletEnabled val="1"/>
        </dgm:presLayoutVars>
      </dgm:prSet>
      <dgm:spPr/>
    </dgm:pt>
    <dgm:pt modelId="{0D8DDEB6-7CF7-4384-A4AB-69CF595D63CF}" type="pres">
      <dgm:prSet presAssocID="{7274AC08-15B2-49AA-8252-D55F5EB76675}" presName="Childtext1" presStyleLbl="revTx" presStyleIdx="2" presStyleCnt="3" custScaleX="92099" custScaleY="143742" custLinFactNeighborX="25474" custLinFactNeighborY="114">
        <dgm:presLayoutVars>
          <dgm:chMax val="0"/>
          <dgm:chPref val="0"/>
          <dgm:bulletEnabled val="1"/>
        </dgm:presLayoutVars>
      </dgm:prSet>
      <dgm:spPr/>
    </dgm:pt>
    <dgm:pt modelId="{2F55E61A-AEC5-4B94-BDE7-CF7DA0D73670}" type="pres">
      <dgm:prSet presAssocID="{7274AC08-15B2-49AA-8252-D55F5EB76675}" presName="BalanceSpacing" presStyleCnt="0"/>
      <dgm:spPr/>
    </dgm:pt>
    <dgm:pt modelId="{CAC823C9-E47A-42A7-A1C3-72EE48D44E0D}" type="pres">
      <dgm:prSet presAssocID="{7274AC08-15B2-49AA-8252-D55F5EB76675}" presName="BalanceSpacing1" presStyleCnt="0"/>
      <dgm:spPr/>
    </dgm:pt>
    <dgm:pt modelId="{6D5E15CE-3684-4E66-B9A7-6BD22354C396}" type="pres">
      <dgm:prSet presAssocID="{414B29C6-5DFD-45AF-B896-CFA68CF135ED}" presName="Accent1Text" presStyleLbl="node1" presStyleIdx="5" presStyleCnt="6" custScaleX="124669" custLinFactNeighborX="4556" custLinFactNeighborY="6962"/>
      <dgm:spPr/>
    </dgm:pt>
  </dgm:ptLst>
  <dgm:cxnLst>
    <dgm:cxn modelId="{0C4FFC0A-AED5-4E06-A926-57E87ACDBB80}" type="presOf" srcId="{414B29C6-5DFD-45AF-B896-CFA68CF135ED}" destId="{6D5E15CE-3684-4E66-B9A7-6BD22354C396}" srcOrd="0" destOrd="0" presId="urn:microsoft.com/office/officeart/2008/layout/AlternatingHexagons"/>
    <dgm:cxn modelId="{CBC27A25-A2BB-468F-B143-B27D6F5F5844}" type="presOf" srcId="{3DD07FBC-0758-46F7-AEEB-3C2ADF57AF8B}" destId="{2A13E6E8-C55C-4B65-90E0-AB182270054A}" srcOrd="0" destOrd="0" presId="urn:microsoft.com/office/officeart/2008/layout/AlternatingHexagons"/>
    <dgm:cxn modelId="{E33E582B-83E4-4B2C-BBE9-D3514D2E3AF0}" type="presOf" srcId="{79586B02-A432-4FB3-B1D2-27816B0D587A}" destId="{2D047DE4-BDBE-4758-9148-635FC0AB3958}" srcOrd="0" destOrd="0" presId="urn:microsoft.com/office/officeart/2008/layout/AlternatingHexagons"/>
    <dgm:cxn modelId="{BD80952E-046B-4BDE-A5AC-57697091844F}" type="presOf" srcId="{9A8CE7EC-3DE9-4C5F-B8D5-53E69549A44D}" destId="{37A55DBD-01CF-4BA7-B2DB-0F0808521115}" srcOrd="0" destOrd="0" presId="urn:microsoft.com/office/officeart/2008/layout/AlternatingHexagons"/>
    <dgm:cxn modelId="{230D4E60-C817-4312-8CDE-396C8E150E64}" type="presOf" srcId="{CFFA6869-DDFD-49D0-9C4A-3B7BFEC2BE95}" destId="{206FDF93-314F-4E65-95A4-5740431541F8}" srcOrd="0" destOrd="0" presId="urn:microsoft.com/office/officeart/2008/layout/AlternatingHexagons"/>
    <dgm:cxn modelId="{C2B1CE48-2529-44DE-836A-D8A956F12BB9}" srcId="{CFFA6869-DDFD-49D0-9C4A-3B7BFEC2BE95}" destId="{9A8CE7EC-3DE9-4C5F-B8D5-53E69549A44D}" srcOrd="0" destOrd="0" parTransId="{9C7C04E7-7EEA-4E5C-9095-B6AE93D36894}" sibTransId="{92556435-5F40-42D8-B299-51E11B7F6FAA}"/>
    <dgm:cxn modelId="{D78E926F-2C06-481C-A83D-98B38364A0C1}" type="presOf" srcId="{7FC28581-AFEE-4538-97B3-4FD905696C6B}" destId="{D23FBE12-5657-4F20-BFAD-7587EAD4691F}" srcOrd="0" destOrd="0" presId="urn:microsoft.com/office/officeart/2008/layout/AlternatingHexagons"/>
    <dgm:cxn modelId="{0AFDC676-0BE7-41AC-82C8-7FF35EE05EC0}" type="presOf" srcId="{7274AC08-15B2-49AA-8252-D55F5EB76675}" destId="{A37BFD7F-44E9-4688-9809-6FB0C5FA70DA}" srcOrd="0" destOrd="0" presId="urn:microsoft.com/office/officeart/2008/layout/AlternatingHexagons"/>
    <dgm:cxn modelId="{9CC56A87-D408-4AFA-8B7C-E028ED49B059}" type="presOf" srcId="{35BEC36E-25FE-4A28-9745-7C9D18D97932}" destId="{0D8DDEB6-7CF7-4384-A4AB-69CF595D63CF}" srcOrd="0" destOrd="0" presId="urn:microsoft.com/office/officeart/2008/layout/AlternatingHexagons"/>
    <dgm:cxn modelId="{2FED829B-43F8-4AFB-8272-6F8406C9C34F}" srcId="{79586B02-A432-4FB3-B1D2-27816B0D587A}" destId="{C697B522-2219-4E69-8A04-FCC0EA6E3514}" srcOrd="0" destOrd="0" parTransId="{63032186-570B-41E6-8B96-C326DE81B8A8}" sibTransId="{7FC28581-AFEE-4538-97B3-4FD905696C6B}"/>
    <dgm:cxn modelId="{264A16AB-1538-4D81-8978-011C63E1A595}" type="presOf" srcId="{C697B522-2219-4E69-8A04-FCC0EA6E3514}" destId="{5E0B0493-9F99-4ED4-8B80-40B80DE46AA9}" srcOrd="0" destOrd="0" presId="urn:microsoft.com/office/officeart/2008/layout/AlternatingHexagons"/>
    <dgm:cxn modelId="{ACBEB8CB-FD86-4757-950E-F0A8AA36843F}" srcId="{C697B522-2219-4E69-8A04-FCC0EA6E3514}" destId="{3DD07FBC-0758-46F7-AEEB-3C2ADF57AF8B}" srcOrd="0" destOrd="0" parTransId="{D8AF8D9C-D911-417B-862B-AC2DDCF6E06D}" sibTransId="{E214478F-B347-4628-8E9A-F4C6CCF1818A}"/>
    <dgm:cxn modelId="{C7B881D4-96BD-437C-90E0-4135FD81C27C}" srcId="{79586B02-A432-4FB3-B1D2-27816B0D587A}" destId="{CFFA6869-DDFD-49D0-9C4A-3B7BFEC2BE95}" srcOrd="1" destOrd="0" parTransId="{D99E1E3F-EB19-47BB-8B87-24F88102F207}" sibTransId="{7CE9C3FD-3E62-4760-A69D-22BEA1A4EF18}"/>
    <dgm:cxn modelId="{8A3643E5-397E-4D97-AE16-F6D2FEA4ED01}" srcId="{79586B02-A432-4FB3-B1D2-27816B0D587A}" destId="{7274AC08-15B2-49AA-8252-D55F5EB76675}" srcOrd="2" destOrd="0" parTransId="{08495D6B-1168-4EE8-B924-EC6AC3A53DCF}" sibTransId="{414B29C6-5DFD-45AF-B896-CFA68CF135ED}"/>
    <dgm:cxn modelId="{A2B8E0ED-1D60-4181-8763-0286EE4289C2}" srcId="{7274AC08-15B2-49AA-8252-D55F5EB76675}" destId="{35BEC36E-25FE-4A28-9745-7C9D18D97932}" srcOrd="0" destOrd="0" parTransId="{0AF24113-15B5-4F93-A7BE-2105FBD399C0}" sibTransId="{B9EC87CD-12DC-4F8C-89A5-0CC45D6055AD}"/>
    <dgm:cxn modelId="{D0F8DEF1-B002-467C-AEF9-B9A27D32A697}" type="presOf" srcId="{7CE9C3FD-3E62-4760-A69D-22BEA1A4EF18}" destId="{391AD7C8-B0E7-4F97-ACF9-CED11C357BE6}" srcOrd="0" destOrd="0" presId="urn:microsoft.com/office/officeart/2008/layout/AlternatingHexagons"/>
    <dgm:cxn modelId="{E6028D83-D4C2-4726-8F3B-E87DE731A34F}" type="presParOf" srcId="{2D047DE4-BDBE-4758-9148-635FC0AB3958}" destId="{451E6FC0-E68F-41A3-9B83-8E11F3EB5AE3}" srcOrd="0" destOrd="0" presId="urn:microsoft.com/office/officeart/2008/layout/AlternatingHexagons"/>
    <dgm:cxn modelId="{FBB2B4AB-C190-4C48-9517-0305F117E365}" type="presParOf" srcId="{451E6FC0-E68F-41A3-9B83-8E11F3EB5AE3}" destId="{5E0B0493-9F99-4ED4-8B80-40B80DE46AA9}" srcOrd="0" destOrd="0" presId="urn:microsoft.com/office/officeart/2008/layout/AlternatingHexagons"/>
    <dgm:cxn modelId="{D927DD35-4302-4659-AE2B-9297F92E2464}" type="presParOf" srcId="{451E6FC0-E68F-41A3-9B83-8E11F3EB5AE3}" destId="{2A13E6E8-C55C-4B65-90E0-AB182270054A}" srcOrd="1" destOrd="0" presId="urn:microsoft.com/office/officeart/2008/layout/AlternatingHexagons"/>
    <dgm:cxn modelId="{FD49A011-91F1-4A5C-9BC9-16298232409D}" type="presParOf" srcId="{451E6FC0-E68F-41A3-9B83-8E11F3EB5AE3}" destId="{0E28325E-52A0-4D12-99DE-751EE94C93D4}" srcOrd="2" destOrd="0" presId="urn:microsoft.com/office/officeart/2008/layout/AlternatingHexagons"/>
    <dgm:cxn modelId="{824BBDF2-C3F3-4471-985E-CE9B05739C01}" type="presParOf" srcId="{451E6FC0-E68F-41A3-9B83-8E11F3EB5AE3}" destId="{376E9284-DCBF-4021-97FF-73E5AC917440}" srcOrd="3" destOrd="0" presId="urn:microsoft.com/office/officeart/2008/layout/AlternatingHexagons"/>
    <dgm:cxn modelId="{29BE8225-1B69-4F4D-A934-33721D091B1C}" type="presParOf" srcId="{451E6FC0-E68F-41A3-9B83-8E11F3EB5AE3}" destId="{D23FBE12-5657-4F20-BFAD-7587EAD4691F}" srcOrd="4" destOrd="0" presId="urn:microsoft.com/office/officeart/2008/layout/AlternatingHexagons"/>
    <dgm:cxn modelId="{A0F42BF3-1047-4759-B930-C6D36CFE2CA6}" type="presParOf" srcId="{2D047DE4-BDBE-4758-9148-635FC0AB3958}" destId="{F209226D-396A-42FA-801B-F7FBA304F066}" srcOrd="1" destOrd="0" presId="urn:microsoft.com/office/officeart/2008/layout/AlternatingHexagons"/>
    <dgm:cxn modelId="{ABB77E88-1789-43A3-96AC-B4285B2939B0}" type="presParOf" srcId="{2D047DE4-BDBE-4758-9148-635FC0AB3958}" destId="{6536AE81-ADBC-4E4C-B867-A52E7CFFFF48}" srcOrd="2" destOrd="0" presId="urn:microsoft.com/office/officeart/2008/layout/AlternatingHexagons"/>
    <dgm:cxn modelId="{28684CAB-2373-430D-ADA8-E91ECA395D23}" type="presParOf" srcId="{6536AE81-ADBC-4E4C-B867-A52E7CFFFF48}" destId="{206FDF93-314F-4E65-95A4-5740431541F8}" srcOrd="0" destOrd="0" presId="urn:microsoft.com/office/officeart/2008/layout/AlternatingHexagons"/>
    <dgm:cxn modelId="{D6E55888-20E6-498C-86C5-4CBC0008C28A}" type="presParOf" srcId="{6536AE81-ADBC-4E4C-B867-A52E7CFFFF48}" destId="{37A55DBD-01CF-4BA7-B2DB-0F0808521115}" srcOrd="1" destOrd="0" presId="urn:microsoft.com/office/officeart/2008/layout/AlternatingHexagons"/>
    <dgm:cxn modelId="{1E19D5D6-4930-4EA8-A6AF-1EEF58AB4C8E}" type="presParOf" srcId="{6536AE81-ADBC-4E4C-B867-A52E7CFFFF48}" destId="{911920AD-534F-489F-9C6B-ED9606AD7FAD}" srcOrd="2" destOrd="0" presId="urn:microsoft.com/office/officeart/2008/layout/AlternatingHexagons"/>
    <dgm:cxn modelId="{B4CF6449-69F9-4362-A0FA-84C3BCF11684}" type="presParOf" srcId="{6536AE81-ADBC-4E4C-B867-A52E7CFFFF48}" destId="{BE814D11-8CFB-4E12-9964-8261D2E66D03}" srcOrd="3" destOrd="0" presId="urn:microsoft.com/office/officeart/2008/layout/AlternatingHexagons"/>
    <dgm:cxn modelId="{1ECF77C7-0ECB-4E46-84CB-6CDEE7FFC4E2}" type="presParOf" srcId="{6536AE81-ADBC-4E4C-B867-A52E7CFFFF48}" destId="{391AD7C8-B0E7-4F97-ACF9-CED11C357BE6}" srcOrd="4" destOrd="0" presId="urn:microsoft.com/office/officeart/2008/layout/AlternatingHexagons"/>
    <dgm:cxn modelId="{C3634E99-DB7E-4490-9A2C-88F0C22C2970}" type="presParOf" srcId="{2D047DE4-BDBE-4758-9148-635FC0AB3958}" destId="{F8AC02DC-A555-4E39-A79E-E7FC39E92D3E}" srcOrd="3" destOrd="0" presId="urn:microsoft.com/office/officeart/2008/layout/AlternatingHexagons"/>
    <dgm:cxn modelId="{AD43BBF6-89C1-4B8E-9AA9-1FDFE5440C10}" type="presParOf" srcId="{2D047DE4-BDBE-4758-9148-635FC0AB3958}" destId="{25A8A6F7-46E5-4CB7-8662-3A4FA21CC41A}" srcOrd="4" destOrd="0" presId="urn:microsoft.com/office/officeart/2008/layout/AlternatingHexagons"/>
    <dgm:cxn modelId="{ED615E8C-A301-4FF9-8053-464CE0FE4892}" type="presParOf" srcId="{25A8A6F7-46E5-4CB7-8662-3A4FA21CC41A}" destId="{A37BFD7F-44E9-4688-9809-6FB0C5FA70DA}" srcOrd="0" destOrd="0" presId="urn:microsoft.com/office/officeart/2008/layout/AlternatingHexagons"/>
    <dgm:cxn modelId="{CFE7799A-ED0E-485D-BB9E-CC3F643C740C}" type="presParOf" srcId="{25A8A6F7-46E5-4CB7-8662-3A4FA21CC41A}" destId="{0D8DDEB6-7CF7-4384-A4AB-69CF595D63CF}" srcOrd="1" destOrd="0" presId="urn:microsoft.com/office/officeart/2008/layout/AlternatingHexagons"/>
    <dgm:cxn modelId="{9004A53C-19D1-48E7-8990-B81DEF2B7C39}" type="presParOf" srcId="{25A8A6F7-46E5-4CB7-8662-3A4FA21CC41A}" destId="{2F55E61A-AEC5-4B94-BDE7-CF7DA0D73670}" srcOrd="2" destOrd="0" presId="urn:microsoft.com/office/officeart/2008/layout/AlternatingHexagons"/>
    <dgm:cxn modelId="{FD95423F-9463-434E-A53B-D8FC40884A89}" type="presParOf" srcId="{25A8A6F7-46E5-4CB7-8662-3A4FA21CC41A}" destId="{CAC823C9-E47A-42A7-A1C3-72EE48D44E0D}" srcOrd="3" destOrd="0" presId="urn:microsoft.com/office/officeart/2008/layout/AlternatingHexagons"/>
    <dgm:cxn modelId="{031CD114-0555-434F-9916-66B6497F762B}" type="presParOf" srcId="{25A8A6F7-46E5-4CB7-8662-3A4FA21CC41A}" destId="{6D5E15CE-3684-4E66-B9A7-6BD22354C39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B0493-9F99-4ED4-8B80-40B80DE46AA9}">
      <dsp:nvSpPr>
        <dsp:cNvPr id="0" name=""/>
        <dsp:cNvSpPr/>
      </dsp:nvSpPr>
      <dsp:spPr>
        <a:xfrm rot="5400000">
          <a:off x="4242580" y="86214"/>
          <a:ext cx="2252564" cy="2081195"/>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Traditional Career Day w/ Business &amp; Industry visits</a:t>
          </a:r>
        </a:p>
      </dsp:txBody>
      <dsp:txXfrm rot="-5400000">
        <a:off x="4661936" y="361677"/>
        <a:ext cx="1413851" cy="1530270"/>
      </dsp:txXfrm>
    </dsp:sp>
    <dsp:sp modelId="{2A13E6E8-C55C-4B65-90E0-AB182270054A}">
      <dsp:nvSpPr>
        <dsp:cNvPr id="0" name=""/>
        <dsp:cNvSpPr/>
      </dsp:nvSpPr>
      <dsp:spPr>
        <a:xfrm>
          <a:off x="7201218" y="680142"/>
          <a:ext cx="2513862" cy="13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Introduce students to non-traditional Careers</a:t>
          </a:r>
        </a:p>
      </dsp:txBody>
      <dsp:txXfrm>
        <a:off x="7201218" y="680142"/>
        <a:ext cx="2513862" cy="1351538"/>
      </dsp:txXfrm>
    </dsp:sp>
    <dsp:sp modelId="{D23FBE12-5657-4F20-BFAD-7587EAD4691F}">
      <dsp:nvSpPr>
        <dsp:cNvPr id="0" name=""/>
        <dsp:cNvSpPr/>
      </dsp:nvSpPr>
      <dsp:spPr>
        <a:xfrm rot="5400000">
          <a:off x="2126070" y="146946"/>
          <a:ext cx="2252564" cy="1959731"/>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Transform Job/ Classroom Helpers</a:t>
          </a:r>
        </a:p>
      </dsp:txBody>
      <dsp:txXfrm rot="-5400000">
        <a:off x="2577877" y="351555"/>
        <a:ext cx="1348949" cy="1550514"/>
      </dsp:txXfrm>
    </dsp:sp>
    <dsp:sp modelId="{206FDF93-314F-4E65-95A4-5740431541F8}">
      <dsp:nvSpPr>
        <dsp:cNvPr id="0" name=""/>
        <dsp:cNvSpPr/>
      </dsp:nvSpPr>
      <dsp:spPr>
        <a:xfrm rot="5400000">
          <a:off x="3152158" y="2058923"/>
          <a:ext cx="2252564" cy="1959731"/>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Virtual Reality Tours</a:t>
          </a:r>
        </a:p>
      </dsp:txBody>
      <dsp:txXfrm rot="-5400000">
        <a:off x="3603965" y="2263532"/>
        <a:ext cx="1348949" cy="1550514"/>
      </dsp:txXfrm>
    </dsp:sp>
    <dsp:sp modelId="{37A55DBD-01CF-4BA7-B2DB-0F0808521115}">
      <dsp:nvSpPr>
        <dsp:cNvPr id="0" name=""/>
        <dsp:cNvSpPr/>
      </dsp:nvSpPr>
      <dsp:spPr>
        <a:xfrm>
          <a:off x="0" y="1966505"/>
          <a:ext cx="3085871" cy="13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Introduce Employability Skills</a:t>
          </a:r>
        </a:p>
      </dsp:txBody>
      <dsp:txXfrm>
        <a:off x="0" y="1966505"/>
        <a:ext cx="3085871" cy="1351538"/>
      </dsp:txXfrm>
    </dsp:sp>
    <dsp:sp modelId="{391AD7C8-B0E7-4F97-ACF9-CED11C357BE6}">
      <dsp:nvSpPr>
        <dsp:cNvPr id="0" name=""/>
        <dsp:cNvSpPr/>
      </dsp:nvSpPr>
      <dsp:spPr>
        <a:xfrm rot="5400000">
          <a:off x="5268668" y="2058923"/>
          <a:ext cx="2252564" cy="1959731"/>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Partner with CTSO’s</a:t>
          </a:r>
        </a:p>
      </dsp:txBody>
      <dsp:txXfrm rot="-5400000">
        <a:off x="5720475" y="2263532"/>
        <a:ext cx="1348949" cy="1550514"/>
      </dsp:txXfrm>
    </dsp:sp>
    <dsp:sp modelId="{A37BFD7F-44E9-4688-9809-6FB0C5FA70DA}">
      <dsp:nvSpPr>
        <dsp:cNvPr id="0" name=""/>
        <dsp:cNvSpPr/>
      </dsp:nvSpPr>
      <dsp:spPr>
        <a:xfrm rot="5400000">
          <a:off x="4242580" y="3945414"/>
          <a:ext cx="2252564" cy="2010704"/>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Trade Talks/ Industry Tours</a:t>
          </a:r>
        </a:p>
      </dsp:txBody>
      <dsp:txXfrm rot="-5400000">
        <a:off x="4680636" y="4179756"/>
        <a:ext cx="1376452" cy="1542020"/>
      </dsp:txXfrm>
    </dsp:sp>
    <dsp:sp modelId="{0D8DDEB6-7CF7-4384-A4AB-69CF595D63CF}">
      <dsp:nvSpPr>
        <dsp:cNvPr id="0" name=""/>
        <dsp:cNvSpPr/>
      </dsp:nvSpPr>
      <dsp:spPr>
        <a:xfrm>
          <a:off x="7201244" y="3975401"/>
          <a:ext cx="2513862" cy="13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Exposure is key</a:t>
          </a:r>
        </a:p>
      </dsp:txBody>
      <dsp:txXfrm>
        <a:off x="7201244" y="3975401"/>
        <a:ext cx="2513862" cy="1351538"/>
      </dsp:txXfrm>
    </dsp:sp>
    <dsp:sp modelId="{6D5E15CE-3684-4E66-B9A7-6BD22354C396}">
      <dsp:nvSpPr>
        <dsp:cNvPr id="0" name=""/>
        <dsp:cNvSpPr/>
      </dsp:nvSpPr>
      <dsp:spPr>
        <a:xfrm rot="5400000">
          <a:off x="2126070" y="3970900"/>
          <a:ext cx="2252564" cy="1959731"/>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Career Lessons</a:t>
          </a:r>
        </a:p>
      </dsp:txBody>
      <dsp:txXfrm rot="-5400000">
        <a:off x="2577877" y="4175509"/>
        <a:ext cx="1348949" cy="1550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B0493-9F99-4ED4-8B80-40B80DE46AA9}">
      <dsp:nvSpPr>
        <dsp:cNvPr id="0" name=""/>
        <dsp:cNvSpPr/>
      </dsp:nvSpPr>
      <dsp:spPr>
        <a:xfrm rot="5400000">
          <a:off x="4692578" y="-42986"/>
          <a:ext cx="2254857" cy="2340829"/>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Participate in IEP meeting</a:t>
          </a:r>
        </a:p>
      </dsp:txBody>
      <dsp:txXfrm rot="-5400000">
        <a:off x="5039731" y="375810"/>
        <a:ext cx="1560553" cy="1503238"/>
      </dsp:txXfrm>
    </dsp:sp>
    <dsp:sp modelId="{2A13E6E8-C55C-4B65-90E0-AB182270054A}">
      <dsp:nvSpPr>
        <dsp:cNvPr id="0" name=""/>
        <dsp:cNvSpPr/>
      </dsp:nvSpPr>
      <dsp:spPr>
        <a:xfrm>
          <a:off x="7061276" y="22561"/>
          <a:ext cx="2515112" cy="200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     </a:t>
          </a:r>
          <a:r>
            <a:rPr lang="en-US" sz="2800" kern="1200">
              <a:latin typeface="Arial" panose="020B0604020202020204" pitchFamily="34" charset="0"/>
              <a:cs typeface="Arial" panose="020B0604020202020204" pitchFamily="34" charset="0"/>
            </a:rPr>
            <a:t>Strength-Based   Building Experiences</a:t>
          </a:r>
        </a:p>
      </dsp:txBody>
      <dsp:txXfrm>
        <a:off x="7061276" y="22561"/>
        <a:ext cx="2515112" cy="2008644"/>
      </dsp:txXfrm>
    </dsp:sp>
    <dsp:sp modelId="{D23FBE12-5657-4F20-BFAD-7587EAD4691F}">
      <dsp:nvSpPr>
        <dsp:cNvPr id="0" name=""/>
        <dsp:cNvSpPr/>
      </dsp:nvSpPr>
      <dsp:spPr>
        <a:xfrm rot="5400000">
          <a:off x="2044033" y="-206838"/>
          <a:ext cx="2254857" cy="2673302"/>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Choice-making, Self-management, Self-awareness</a:t>
          </a:r>
        </a:p>
      </dsp:txBody>
      <dsp:txXfrm rot="-5400000">
        <a:off x="2280361" y="378195"/>
        <a:ext cx="1782202" cy="1503238"/>
      </dsp:txXfrm>
    </dsp:sp>
    <dsp:sp modelId="{206FDF93-314F-4E65-95A4-5740431541F8}">
      <dsp:nvSpPr>
        <dsp:cNvPr id="0" name=""/>
        <dsp:cNvSpPr/>
      </dsp:nvSpPr>
      <dsp:spPr>
        <a:xfrm rot="5400000">
          <a:off x="3328636" y="1781723"/>
          <a:ext cx="2254857" cy="2585221"/>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Begin Using Interest Inventories</a:t>
          </a:r>
        </a:p>
      </dsp:txBody>
      <dsp:txXfrm rot="-5400000">
        <a:off x="3594325" y="2322715"/>
        <a:ext cx="1723481" cy="1503238"/>
      </dsp:txXfrm>
    </dsp:sp>
    <dsp:sp modelId="{37A55DBD-01CF-4BA7-B2DB-0F0808521115}">
      <dsp:nvSpPr>
        <dsp:cNvPr id="0" name=""/>
        <dsp:cNvSpPr/>
      </dsp:nvSpPr>
      <dsp:spPr>
        <a:xfrm>
          <a:off x="0" y="2233150"/>
          <a:ext cx="2536332" cy="166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Introduce Self-Determination  Skills</a:t>
          </a:r>
        </a:p>
      </dsp:txBody>
      <dsp:txXfrm>
        <a:off x="0" y="2233150"/>
        <a:ext cx="2536332" cy="1660404"/>
      </dsp:txXfrm>
    </dsp:sp>
    <dsp:sp modelId="{391AD7C8-B0E7-4F97-ACF9-CED11C357BE6}">
      <dsp:nvSpPr>
        <dsp:cNvPr id="0" name=""/>
        <dsp:cNvSpPr/>
      </dsp:nvSpPr>
      <dsp:spPr>
        <a:xfrm rot="5400000">
          <a:off x="6080212" y="1756991"/>
          <a:ext cx="2254857" cy="2469224"/>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Opportunities for Extra-Curricular Activities with Non-Disabled Peers</a:t>
          </a:r>
        </a:p>
      </dsp:txBody>
      <dsp:txXfrm rot="-5400000">
        <a:off x="6384566" y="2239985"/>
        <a:ext cx="1646150" cy="1503238"/>
      </dsp:txXfrm>
    </dsp:sp>
    <dsp:sp modelId="{A37BFD7F-44E9-4688-9809-6FB0C5FA70DA}">
      <dsp:nvSpPr>
        <dsp:cNvPr id="0" name=""/>
        <dsp:cNvSpPr/>
      </dsp:nvSpPr>
      <dsp:spPr>
        <a:xfrm rot="5400000">
          <a:off x="4814166" y="3800526"/>
          <a:ext cx="2254857" cy="2319034"/>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Community-based Instruction with Industry Tours</a:t>
          </a:r>
        </a:p>
      </dsp:txBody>
      <dsp:txXfrm rot="-5400000">
        <a:off x="5168584" y="4208425"/>
        <a:ext cx="1546022" cy="1503238"/>
      </dsp:txXfrm>
    </dsp:sp>
    <dsp:sp modelId="{0D8DDEB6-7CF7-4384-A4AB-69CF595D63CF}">
      <dsp:nvSpPr>
        <dsp:cNvPr id="0" name=""/>
        <dsp:cNvSpPr/>
      </dsp:nvSpPr>
      <dsp:spPr>
        <a:xfrm>
          <a:off x="7070961" y="3986848"/>
          <a:ext cx="2317598" cy="194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Intentionality and Family Engagement are key</a:t>
          </a:r>
        </a:p>
      </dsp:txBody>
      <dsp:txXfrm>
        <a:off x="7070961" y="3986848"/>
        <a:ext cx="2317598" cy="1944706"/>
      </dsp:txXfrm>
    </dsp:sp>
    <dsp:sp modelId="{6D5E15CE-3684-4E66-B9A7-6BD22354C396}">
      <dsp:nvSpPr>
        <dsp:cNvPr id="0" name=""/>
        <dsp:cNvSpPr/>
      </dsp:nvSpPr>
      <dsp:spPr>
        <a:xfrm rot="5400000">
          <a:off x="2133409" y="3737211"/>
          <a:ext cx="2254857" cy="2445663"/>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Simulations and Guided Practic</a:t>
          </a:r>
          <a:r>
            <a:rPr lang="en-US" sz="1800" kern="1200">
              <a:latin typeface="Arial" panose="020B0604020202020204" pitchFamily="34" charset="0"/>
              <a:cs typeface="Arial" panose="020B0604020202020204" pitchFamily="34" charset="0"/>
            </a:rPr>
            <a:t>e</a:t>
          </a:r>
        </a:p>
      </dsp:txBody>
      <dsp:txXfrm rot="-5400000">
        <a:off x="2445616" y="4208424"/>
        <a:ext cx="1630442" cy="150323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8BD87-2198-439D-AC13-DB7C2B06DE17}"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E5F26-6707-459F-BC5D-AC3BF8A547BD}" type="slidenum">
              <a:rPr lang="en-US" smtClean="0"/>
              <a:t>‹#›</a:t>
            </a:fld>
            <a:endParaRPr lang="en-US"/>
          </a:p>
        </p:txBody>
      </p:sp>
    </p:spTree>
    <p:extLst>
      <p:ext uri="{BB962C8B-B14F-4D97-AF65-F5344CB8AC3E}">
        <p14:creationId xmlns:p14="http://schemas.microsoft.com/office/powerpoint/2010/main" val="8897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Pygmalion Effect</a:t>
            </a:r>
          </a:p>
          <a:p>
            <a:r>
              <a:rPr lang="en-US"/>
              <a:t>Classroom experiment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93D03-D739-414F-B15C-2D698D18CB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82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Nicohl- </a:t>
            </a:r>
            <a:r>
              <a:rPr lang="en-US" sz="1800" b="0" i="0" u="none" strike="noStrike">
                <a:solidFill>
                  <a:srgbClr val="000000"/>
                </a:solidFill>
                <a:effectLst/>
                <a:latin typeface="Calibri" panose="020F0502020204030204" pitchFamily="34" charset="0"/>
              </a:rPr>
              <a:t>Career Aware/</a:t>
            </a:r>
            <a:r>
              <a:rPr lang="en-US" sz="1800" b="0" i="0" u="none" strike="noStrike" err="1">
                <a:solidFill>
                  <a:srgbClr val="000000"/>
                </a:solidFill>
                <a:effectLst/>
                <a:latin typeface="Calibri" panose="020F0502020204030204" pitchFamily="34" charset="0"/>
              </a:rPr>
              <a:t>Explor</a:t>
            </a:r>
            <a:r>
              <a:rPr lang="en-US" sz="1800" b="0" i="0" u="none" strike="noStrike">
                <a:solidFill>
                  <a:srgbClr val="000000"/>
                </a:solidFill>
                <a:effectLst/>
                <a:latin typeface="Calibri" panose="020F0502020204030204" pitchFamily="34" charset="0"/>
              </a:rPr>
              <a:t>/Readiness starts early. Creating ideas about educational plans for postsecondary options is vital to the whole child in an elementary setting. </a:t>
            </a:r>
            <a:r>
              <a:rPr lang="en-US"/>
              <a:t>Real world conversations in elementary; instead of pencil sharpener – equipment manager; instead of helping with lights – you are the energy conservationist; job application for student’s first delve into the “world of work”</a:t>
            </a:r>
          </a:p>
          <a:p>
            <a:endParaRPr lang="en-US"/>
          </a:p>
          <a:p>
            <a:r>
              <a:rPr lang="en-US"/>
              <a:t>Developing self awareness in elementary, traditional career day, virtual reality tours, classroom job helpers </a:t>
            </a:r>
          </a:p>
          <a:p>
            <a:r>
              <a:rPr lang="en-US"/>
              <a:t>Discuss </a:t>
            </a:r>
            <a:r>
              <a:rPr lang="en-US" err="1"/>
              <a:t>abc’s</a:t>
            </a:r>
            <a:r>
              <a:rPr lang="en-US"/>
              <a:t>, partnering with CTSO’s, </a:t>
            </a:r>
            <a:r>
              <a:rPr lang="en-US" err="1"/>
              <a:t>B&amp;I</a:t>
            </a:r>
            <a:r>
              <a:rPr lang="en-US"/>
              <a:t> visits, guest speakers, ASCA career conversation examples; </a:t>
            </a:r>
          </a:p>
          <a:p>
            <a:r>
              <a:rPr lang="en-US"/>
              <a:t>– show Career lessons for elementary and where they are housed  - will reference for breakout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A5B393-BD11-4B4D-8D02-92947E91C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38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Elise</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A5B393-BD11-4B4D-8D02-92947E91C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77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Sheila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A5B393-BD11-4B4D-8D02-92947E91C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49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Nicohl</a:t>
            </a:r>
            <a:r>
              <a:rPr lang="en-US"/>
              <a:t> - Another part of the BRIDGE Act is the requirement that all 8th grade students during their spring semester create an Individual Graduation Plan (IGP). This graduation plan helps “map out” the rigorous academic core subjects and focused work in mathematics, science, or humanities, fine arts, world languages or sequenced career pathway coursework. The IGP is based on the student’s selected academic and career area to prepare them for their chosen career. This plan must be developed in consultation with parents/guardians, students, school counselor or teacher as advisor. The parent is supposed to sign off on the IGP. This represents a true collaboration of the school, student and families.</a:t>
            </a:r>
          </a:p>
          <a:p>
            <a:endParaRPr lang="en-US"/>
          </a:p>
          <a:p>
            <a:pPr defTabSz="948465">
              <a:defRPr/>
            </a:pPr>
            <a:r>
              <a:rPr lang="en-US"/>
              <a:t>It can include career-oriented and work-based learning experiences, and postsecondary studies through Georgia’s multiple College Credit Now programs. Collaboration within the school walls and within the district coordinates the efforts so that all components of the Bridge Act are implemented and the Individual Education Plan developed reflects the student’s postsecondary desires based on the activities conducted prior to its creation. This becomes the foundation for the creation of the IEP with transition components addressed. </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D6976-1B41-4567-BEC7-BE6989B16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97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65">
              <a:defRPr/>
            </a:pPr>
            <a:r>
              <a:rPr lang="en-US"/>
              <a:t>Elise - Prior to beginning an IEP (especially when transition is being discussed), the IGP should be reviewed to ensure that it aligns. Students can change their Individual Graduation Plan. It is advisable that any changes to the plan be based on career data gathered from career interest inventories or transition assessments. These changes can be made during the high school ongoing review of the Individual Graduation Plan. During the IGP review, courses completed, schedules, career pathway, postsecondary plans, and related topics can be reviewed and revised, if appropriate, upon approval by the student and the student’s parent or guardian with guidance from the student’s school counselor or teacher-advisor. </a:t>
            </a:r>
          </a:p>
          <a:p>
            <a:endParaRPr lang="en-US"/>
          </a:p>
          <a:p>
            <a:r>
              <a:rPr lang="en-US"/>
              <a:t>Remember: </a:t>
            </a:r>
          </a:p>
          <a:p>
            <a:pPr marL="177837" indent="-177837">
              <a:buFont typeface="Arial" panose="020B0604020202020204" pitchFamily="34" charset="0"/>
              <a:buChar char="•"/>
            </a:pPr>
            <a:r>
              <a:rPr lang="en-US"/>
              <a:t>All students must have an IGP.</a:t>
            </a:r>
          </a:p>
          <a:p>
            <a:pPr marL="177837" indent="-177837">
              <a:buFont typeface="Arial" panose="020B0604020202020204" pitchFamily="34" charset="0"/>
              <a:buChar char="•"/>
            </a:pPr>
            <a:r>
              <a:rPr lang="en-US"/>
              <a:t>The IGP should be in place prior to the development of the IEP and the transition component of the IEP.</a:t>
            </a:r>
          </a:p>
          <a:p>
            <a:pPr marL="652069" lvl="1" indent="-177837">
              <a:buFont typeface="Arial" panose="020B0604020202020204" pitchFamily="34" charset="0"/>
              <a:buChar char="•"/>
            </a:pPr>
            <a:r>
              <a:rPr lang="en-US"/>
              <a:t>Based on the IGP, the IEP Team will complete the transition portion of the IEP.</a:t>
            </a:r>
          </a:p>
          <a:p>
            <a:pPr marL="177837" indent="-177837">
              <a:buFont typeface="Arial" panose="020B0604020202020204" pitchFamily="34" charset="0"/>
              <a:buChar char="•"/>
            </a:pPr>
            <a:r>
              <a:rPr lang="en-US"/>
              <a:t>The IGP will also determine the special education supports and services that will be needed in addition to the necessary coursework.</a:t>
            </a:r>
          </a:p>
          <a:p>
            <a:pPr marL="177837" indent="-177837">
              <a:buFont typeface="Arial" panose="020B0604020202020204" pitchFamily="34" charset="0"/>
              <a:buChar char="•"/>
            </a:pPr>
            <a:r>
              <a:rPr lang="en-US"/>
              <a:t>This transition plan will serve as a guide to the development of the rest of the IEP.</a:t>
            </a:r>
          </a:p>
          <a:p>
            <a:endParaRPr lang="en-US"/>
          </a:p>
          <a:p>
            <a:r>
              <a:rPr lang="en-US"/>
              <a:t>Without a strong collaboration with school personnel, something could be missed. Collaborating with GVRA can also help provide support for transition assessments for work and postsecondary education and technical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D6976-1B41-4567-BEC7-BE6989B16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61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Sheila’s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A5B393-BD11-4B4D-8D02-92947E91C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43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Elise -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A5B393-BD11-4B4D-8D02-92947E91C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2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Elise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B393-BD11-4B4D-8D02-92947E91C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89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C111-8FDA-6B18-3809-D937794A52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824684-AFBC-44B0-F6D8-ED5EAF0A3C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979D8A-7A64-6DCC-961E-798D75FD665B}"/>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5" name="Footer Placeholder 4">
            <a:extLst>
              <a:ext uri="{FF2B5EF4-FFF2-40B4-BE49-F238E27FC236}">
                <a16:creationId xmlns:a16="http://schemas.microsoft.com/office/drawing/2014/main" id="{46E9735B-FEE1-D6CA-CE26-CCAF14DA5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BF41-2A9B-E424-588A-3200D05C0133}"/>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136179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E50E-ABDB-9E44-89CB-7B87BD2B21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2C980-1460-91C8-6832-7DFBB066D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9E7AF-3513-13AC-2667-91A529FC76F5}"/>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5" name="Footer Placeholder 4">
            <a:extLst>
              <a:ext uri="{FF2B5EF4-FFF2-40B4-BE49-F238E27FC236}">
                <a16:creationId xmlns:a16="http://schemas.microsoft.com/office/drawing/2014/main" id="{41EB26F8-773D-8E48-30DB-FBC890C79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BCE4A-5E7D-7F61-07ED-81449A155D6A}"/>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311505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5F83DE-1A8A-74A5-341C-2F22C094B9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B6330-8BAD-8E77-718F-32219E46C7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69175-98F6-3FF0-D6E8-527B0BEFFD05}"/>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5" name="Footer Placeholder 4">
            <a:extLst>
              <a:ext uri="{FF2B5EF4-FFF2-40B4-BE49-F238E27FC236}">
                <a16:creationId xmlns:a16="http://schemas.microsoft.com/office/drawing/2014/main" id="{977AB18C-5EC5-12F2-11C8-248CCED1D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CB1BF-1263-CFF8-DA2F-055036395EBA}"/>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349672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285103" y="308919"/>
            <a:ext cx="10109771" cy="3139259"/>
          </a:xfrm>
        </p:spPr>
        <p:txBody>
          <a:bodyPr anchor="b" anchorCtr="0"/>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hasCustomPrompt="1"/>
          </p:nvPr>
        </p:nvSpPr>
        <p:spPr>
          <a:xfrm>
            <a:off x="1285103" y="3602037"/>
            <a:ext cx="10109771"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Include current date here</a:t>
            </a:r>
          </a:p>
        </p:txBody>
      </p:sp>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B76A559-EDFE-2C40-8470-D8C650891B7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372149-325C-9345-88B6-7B5DFBFFDBFB}"/>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142562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875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4D73B606-9F07-6C45-A475-C6E521888B0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700A692-BFE5-BF43-B58F-BD71ECFD968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3320125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69209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665047"/>
            <a:ext cx="8372835"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111807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665047"/>
            <a:ext cx="8156392"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C944A91-C8AA-2847-85D3-78555ABC02CF}"/>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5C8894F-E7BD-F947-8561-68BB5B9E3C98}"/>
              </a:ext>
            </a:extLst>
          </p:cNvPr>
          <p:cNvPicPr>
            <a:picLocks noChangeAspect="1"/>
          </p:cNvPicPr>
          <p:nvPr userDrawn="1"/>
        </p:nvPicPr>
        <p:blipFill>
          <a:blip r:embed="rId3"/>
          <a:stretch>
            <a:fillRect/>
          </a:stretch>
        </p:blipFill>
        <p:spPr>
          <a:xfrm>
            <a:off x="452694" y="5467482"/>
            <a:ext cx="1310904" cy="718360"/>
          </a:xfrm>
          <a:prstGeom prst="rect">
            <a:avLst/>
          </a:prstGeom>
        </p:spPr>
      </p:pic>
    </p:spTree>
    <p:extLst>
      <p:ext uri="{BB962C8B-B14F-4D97-AF65-F5344CB8AC3E}">
        <p14:creationId xmlns:p14="http://schemas.microsoft.com/office/powerpoint/2010/main" val="3826240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333633"/>
            <a:ext cx="10664079" cy="16798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60437"/>
            <a:ext cx="6778566"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94180BD-900A-F64B-B2AA-1F2A94E9B167}"/>
              </a:ext>
            </a:extLst>
          </p:cNvPr>
          <p:cNvSpPr txBox="1"/>
          <p:nvPr userDrawn="1"/>
        </p:nvSpPr>
        <p:spPr>
          <a:xfrm>
            <a:off x="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44E6F59-9F9A-504E-BA04-B332BBD2B97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4159178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Elemen #1">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2A2C214-9B58-89D9-CC3F-918EFF5B649C}"/>
              </a:ext>
            </a:extLst>
          </p:cNvPr>
          <p:cNvPicPr>
            <a:picLocks noChangeAspect="1"/>
          </p:cNvPicPr>
          <p:nvPr userDrawn="1"/>
        </p:nvPicPr>
        <p:blipFill>
          <a:blip r:embed="rId2"/>
          <a:stretch>
            <a:fillRect/>
          </a:stretch>
        </p:blipFill>
        <p:spPr>
          <a:xfrm>
            <a:off x="88656" y="1371599"/>
            <a:ext cx="3092939" cy="5115697"/>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361017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7D5F-EA27-7C9E-9D3E-A7ECFC1E2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8FD990-31CF-97C9-CAA6-7C4326B16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6CDCE-8193-F6B4-5D66-949BE5554114}"/>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5" name="Footer Placeholder 4">
            <a:extLst>
              <a:ext uri="{FF2B5EF4-FFF2-40B4-BE49-F238E27FC236}">
                <a16:creationId xmlns:a16="http://schemas.microsoft.com/office/drawing/2014/main" id="{895A04CE-E5CB-7215-8BE8-90BD91589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0E640-BC9F-8CCB-F086-B72F0F3E759B}"/>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1068221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Elemen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4" name="Picture 3">
            <a:extLst>
              <a:ext uri="{FF2B5EF4-FFF2-40B4-BE49-F238E27FC236}">
                <a16:creationId xmlns:a16="http://schemas.microsoft.com/office/drawing/2014/main" id="{D5FCC496-56AE-D7BA-E5A3-ADDAD05BD032}"/>
              </a:ext>
            </a:extLst>
          </p:cNvPr>
          <p:cNvPicPr>
            <a:picLocks noChangeAspect="1"/>
          </p:cNvPicPr>
          <p:nvPr userDrawn="1"/>
        </p:nvPicPr>
        <p:blipFill>
          <a:blip r:embed="rId3"/>
          <a:stretch>
            <a:fillRect/>
          </a:stretch>
        </p:blipFill>
        <p:spPr>
          <a:xfrm>
            <a:off x="41516" y="1265063"/>
            <a:ext cx="3077604" cy="5222233"/>
          </a:xfrm>
          <a:prstGeom prst="rect">
            <a:avLst/>
          </a:prstGeom>
        </p:spPr>
      </p:pic>
    </p:spTree>
    <p:extLst>
      <p:ext uri="{BB962C8B-B14F-4D97-AF65-F5344CB8AC3E}">
        <p14:creationId xmlns:p14="http://schemas.microsoft.com/office/powerpoint/2010/main" val="3828591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Middle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3" name="Picture 2" descr="A picture containing text&#10;&#10;Description automatically generated">
            <a:extLst>
              <a:ext uri="{FF2B5EF4-FFF2-40B4-BE49-F238E27FC236}">
                <a16:creationId xmlns:a16="http://schemas.microsoft.com/office/drawing/2014/main" id="{FD36227E-182E-2670-12E4-8E8898F9ED3A}"/>
              </a:ext>
            </a:extLst>
          </p:cNvPr>
          <p:cNvPicPr>
            <a:picLocks noChangeAspect="1"/>
          </p:cNvPicPr>
          <p:nvPr userDrawn="1"/>
        </p:nvPicPr>
        <p:blipFill>
          <a:blip r:embed="rId3"/>
          <a:stretch>
            <a:fillRect/>
          </a:stretch>
        </p:blipFill>
        <p:spPr>
          <a:xfrm>
            <a:off x="218363" y="980435"/>
            <a:ext cx="2895578" cy="5506862"/>
          </a:xfrm>
          <a:prstGeom prst="rect">
            <a:avLst/>
          </a:prstGeom>
        </p:spPr>
      </p:pic>
    </p:spTree>
    <p:extLst>
      <p:ext uri="{BB962C8B-B14F-4D97-AF65-F5344CB8AC3E}">
        <p14:creationId xmlns:p14="http://schemas.microsoft.com/office/powerpoint/2010/main" val="2982768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Middle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4" name="Picture 3" descr="A picture containing text&#10;&#10;Description automatically generated">
            <a:extLst>
              <a:ext uri="{FF2B5EF4-FFF2-40B4-BE49-F238E27FC236}">
                <a16:creationId xmlns:a16="http://schemas.microsoft.com/office/drawing/2014/main" id="{D2F50904-0D63-38A5-9E5F-3EFB24087B3D}"/>
              </a:ext>
            </a:extLst>
          </p:cNvPr>
          <p:cNvPicPr>
            <a:picLocks noChangeAspect="1"/>
          </p:cNvPicPr>
          <p:nvPr userDrawn="1"/>
        </p:nvPicPr>
        <p:blipFill>
          <a:blip r:embed="rId3"/>
          <a:stretch>
            <a:fillRect/>
          </a:stretch>
        </p:blipFill>
        <p:spPr>
          <a:xfrm>
            <a:off x="309007" y="907530"/>
            <a:ext cx="2179653" cy="5532966"/>
          </a:xfrm>
          <a:prstGeom prst="rect">
            <a:avLst/>
          </a:prstGeom>
        </p:spPr>
      </p:pic>
    </p:spTree>
    <p:extLst>
      <p:ext uri="{BB962C8B-B14F-4D97-AF65-F5344CB8AC3E}">
        <p14:creationId xmlns:p14="http://schemas.microsoft.com/office/powerpoint/2010/main" val="303851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High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6" name="Picture 5">
            <a:extLst>
              <a:ext uri="{FF2B5EF4-FFF2-40B4-BE49-F238E27FC236}">
                <a16:creationId xmlns:a16="http://schemas.microsoft.com/office/drawing/2014/main" id="{6C0A453F-6500-75C0-56B0-B337C3E6C01C}"/>
              </a:ext>
            </a:extLst>
          </p:cNvPr>
          <p:cNvPicPr>
            <a:picLocks noChangeAspect="1"/>
          </p:cNvPicPr>
          <p:nvPr userDrawn="1"/>
        </p:nvPicPr>
        <p:blipFill rotWithShape="1">
          <a:blip r:embed="rId3"/>
          <a:srcRect b="3796"/>
          <a:stretch/>
        </p:blipFill>
        <p:spPr>
          <a:xfrm>
            <a:off x="216524" y="504599"/>
            <a:ext cx="2725969" cy="5808981"/>
          </a:xfrm>
          <a:prstGeom prst="rect">
            <a:avLst/>
          </a:prstGeom>
        </p:spPr>
      </p:pic>
    </p:spTree>
    <p:extLst>
      <p:ext uri="{BB962C8B-B14F-4D97-AF65-F5344CB8AC3E}">
        <p14:creationId xmlns:p14="http://schemas.microsoft.com/office/powerpoint/2010/main" val="1795257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High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descr="A picture containing text, vector graphics&#10;&#10;Description automatically generated">
            <a:extLst>
              <a:ext uri="{FF2B5EF4-FFF2-40B4-BE49-F238E27FC236}">
                <a16:creationId xmlns:a16="http://schemas.microsoft.com/office/drawing/2014/main" id="{D41AB71C-EF26-AB40-B6A5-1A01E518095F}"/>
              </a:ext>
            </a:extLst>
          </p:cNvPr>
          <p:cNvPicPr>
            <a:picLocks noChangeAspect="1"/>
          </p:cNvPicPr>
          <p:nvPr userDrawn="1"/>
        </p:nvPicPr>
        <p:blipFill rotWithShape="1">
          <a:blip r:embed="rId3"/>
          <a:srcRect b="3733"/>
          <a:stretch/>
        </p:blipFill>
        <p:spPr>
          <a:xfrm>
            <a:off x="101600" y="599440"/>
            <a:ext cx="2874458" cy="5714140"/>
          </a:xfrm>
          <a:prstGeom prst="rect">
            <a:avLst/>
          </a:prstGeom>
        </p:spPr>
      </p:pic>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3781227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Disabilities #1">
    <p:spTree>
      <p:nvGrpSpPr>
        <p:cNvPr id="1" name=""/>
        <p:cNvGrpSpPr/>
        <p:nvPr/>
      </p:nvGrpSpPr>
      <p:grpSpPr>
        <a:xfrm>
          <a:off x="0" y="0"/>
          <a:ext cx="0" cy="0"/>
          <a:chOff x="0" y="0"/>
          <a:chExt cx="0" cy="0"/>
        </a:xfrm>
      </p:grpSpPr>
      <p:pic>
        <p:nvPicPr>
          <p:cNvPr id="14" name="Picture 13" descr="A picture containing umbrella, hat&#10;&#10;Description automatically generated">
            <a:extLst>
              <a:ext uri="{FF2B5EF4-FFF2-40B4-BE49-F238E27FC236}">
                <a16:creationId xmlns:a16="http://schemas.microsoft.com/office/drawing/2014/main" id="{5FD7F6A4-D639-1D44-AFE9-CC0FCEC403D5}"/>
              </a:ext>
            </a:extLst>
          </p:cNvPr>
          <p:cNvPicPr>
            <a:picLocks noChangeAspect="1"/>
          </p:cNvPicPr>
          <p:nvPr userDrawn="1"/>
        </p:nvPicPr>
        <p:blipFill rotWithShape="1">
          <a:blip r:embed="rId2"/>
          <a:srcRect l="11539"/>
          <a:stretch/>
        </p:blipFill>
        <p:spPr>
          <a:xfrm>
            <a:off x="0" y="1135338"/>
            <a:ext cx="4184374" cy="519318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3995530" y="665047"/>
            <a:ext cx="7443800"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995529" y="2841946"/>
            <a:ext cx="7443801"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1529933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Disabilities #2">
    <p:spTree>
      <p:nvGrpSpPr>
        <p:cNvPr id="1" name=""/>
        <p:cNvGrpSpPr/>
        <p:nvPr/>
      </p:nvGrpSpPr>
      <p:grpSpPr>
        <a:xfrm>
          <a:off x="0" y="0"/>
          <a:ext cx="0" cy="0"/>
          <a:chOff x="0" y="0"/>
          <a:chExt cx="0" cy="0"/>
        </a:xfrm>
      </p:grpSpPr>
      <p:pic>
        <p:nvPicPr>
          <p:cNvPr id="14" name="Picture 13" descr="A picture containing umbrella, helmet, hat&#10;&#10;Description automatically generated">
            <a:extLst>
              <a:ext uri="{FF2B5EF4-FFF2-40B4-BE49-F238E27FC236}">
                <a16:creationId xmlns:a16="http://schemas.microsoft.com/office/drawing/2014/main" id="{89D7C78A-6854-A849-A801-294A1C0AE861}"/>
              </a:ext>
            </a:extLst>
          </p:cNvPr>
          <p:cNvPicPr>
            <a:picLocks noChangeAspect="1"/>
          </p:cNvPicPr>
          <p:nvPr userDrawn="1"/>
        </p:nvPicPr>
        <p:blipFill rotWithShape="1">
          <a:blip r:embed="rId2"/>
          <a:srcRect r="3857"/>
          <a:stretch/>
        </p:blipFill>
        <p:spPr>
          <a:xfrm>
            <a:off x="7790996" y="1068288"/>
            <a:ext cx="4401004" cy="5249055"/>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2302133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Disabilities #3">
    <p:spTree>
      <p:nvGrpSpPr>
        <p:cNvPr id="1" name=""/>
        <p:cNvGrpSpPr/>
        <p:nvPr/>
      </p:nvGrpSpPr>
      <p:grpSpPr>
        <a:xfrm>
          <a:off x="0" y="0"/>
          <a:ext cx="0" cy="0"/>
          <a:chOff x="0" y="0"/>
          <a:chExt cx="0" cy="0"/>
        </a:xfrm>
      </p:grpSpPr>
      <p:pic>
        <p:nvPicPr>
          <p:cNvPr id="16" name="Picture 15" descr="A picture containing umbrella&#10;&#10;Description automatically generated">
            <a:extLst>
              <a:ext uri="{FF2B5EF4-FFF2-40B4-BE49-F238E27FC236}">
                <a16:creationId xmlns:a16="http://schemas.microsoft.com/office/drawing/2014/main" id="{9B7BB8DA-5F63-A042-B256-EB375975B9BD}"/>
              </a:ext>
            </a:extLst>
          </p:cNvPr>
          <p:cNvPicPr>
            <a:picLocks noChangeAspect="1"/>
          </p:cNvPicPr>
          <p:nvPr userDrawn="1"/>
        </p:nvPicPr>
        <p:blipFill>
          <a:blip r:embed="rId2"/>
          <a:stretch>
            <a:fillRect/>
          </a:stretch>
        </p:blipFill>
        <p:spPr>
          <a:xfrm>
            <a:off x="7855482" y="979995"/>
            <a:ext cx="4158908" cy="5348527"/>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1882629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Disabiliti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1047919" y="3634136"/>
            <a:ext cx="10096161" cy="1318041"/>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1047920" y="5035704"/>
            <a:ext cx="10096160" cy="998101"/>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descr="A picture containing umbrella&#10;&#10;Description automatically generated">
            <a:extLst>
              <a:ext uri="{FF2B5EF4-FFF2-40B4-BE49-F238E27FC236}">
                <a16:creationId xmlns:a16="http://schemas.microsoft.com/office/drawing/2014/main" id="{35025F92-6F17-8C4F-811D-EC87709161F9}"/>
              </a:ext>
            </a:extLst>
          </p:cNvPr>
          <p:cNvPicPr>
            <a:picLocks noChangeAspect="1"/>
          </p:cNvPicPr>
          <p:nvPr userDrawn="1"/>
        </p:nvPicPr>
        <p:blipFill rotWithShape="1">
          <a:blip r:embed="rId3"/>
          <a:srcRect r="220"/>
          <a:stretch/>
        </p:blipFill>
        <p:spPr>
          <a:xfrm>
            <a:off x="3379142" y="9474"/>
            <a:ext cx="5433716" cy="3584105"/>
          </a:xfrm>
          <a:prstGeom prst="rect">
            <a:avLst/>
          </a:prstGeom>
        </p:spPr>
      </p:pic>
    </p:spTree>
    <p:extLst>
      <p:ext uri="{BB962C8B-B14F-4D97-AF65-F5344CB8AC3E}">
        <p14:creationId xmlns:p14="http://schemas.microsoft.com/office/powerpoint/2010/main" val="728056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Disabilities #5">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D045FCEF-7DD3-FA43-BD20-737F7CEEE6C5}"/>
              </a:ext>
            </a:extLst>
          </p:cNvPr>
          <p:cNvPicPr>
            <a:picLocks noChangeAspect="1"/>
          </p:cNvPicPr>
          <p:nvPr userDrawn="1"/>
        </p:nvPicPr>
        <p:blipFill rotWithShape="1">
          <a:blip r:embed="rId2"/>
          <a:srcRect r="11520"/>
          <a:stretch/>
        </p:blipFill>
        <p:spPr>
          <a:xfrm>
            <a:off x="7630268" y="1393822"/>
            <a:ext cx="4561732" cy="5021518"/>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40333"/>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916088"/>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241856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9F07-7C88-F3FE-8654-EC143D2D87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92C447-10EE-6E9E-BCC5-C9A609C32E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42E3A4-B3DC-05B2-DC37-04E3C3CD96B4}"/>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5" name="Footer Placeholder 4">
            <a:extLst>
              <a:ext uri="{FF2B5EF4-FFF2-40B4-BE49-F238E27FC236}">
                <a16:creationId xmlns:a16="http://schemas.microsoft.com/office/drawing/2014/main" id="{E1687F7D-E0A2-5700-0AFE-75C19EC38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02B8-16E9-74C2-31AE-A77160B7DE06}"/>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4114112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2"/>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pic>
        <p:nvPicPr>
          <p:cNvPr id="13" name="Picture 12">
            <a:extLst>
              <a:ext uri="{FF2B5EF4-FFF2-40B4-BE49-F238E27FC236}">
                <a16:creationId xmlns:a16="http://schemas.microsoft.com/office/drawing/2014/main" id="{3283FE05-0BCE-124A-92FC-D7CD1D09A9FC}"/>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5" name="TextBox 14">
            <a:extLst>
              <a:ext uri="{FF2B5EF4-FFF2-40B4-BE49-F238E27FC236}">
                <a16:creationId xmlns:a16="http://schemas.microsoft.com/office/drawing/2014/main" id="{081C573A-B6AA-AD44-A246-E9B309C2CFE1}"/>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844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1" name="TextBox 10">
            <a:extLst>
              <a:ext uri="{FF2B5EF4-FFF2-40B4-BE49-F238E27FC236}">
                <a16:creationId xmlns:a16="http://schemas.microsoft.com/office/drawing/2014/main" id="{9881F22B-A32A-9449-9F86-A8788A4D69D3}"/>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85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A93A56F7-04D2-9E40-89C3-CEFC15FBFC39}"/>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516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6" name="TextBox 15">
            <a:extLst>
              <a:ext uri="{FF2B5EF4-FFF2-40B4-BE49-F238E27FC236}">
                <a16:creationId xmlns:a16="http://schemas.microsoft.com/office/drawing/2014/main" id="{61828883-381B-D647-84FA-CBFC528EEAE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008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F3CB88EA-E652-8C43-AF58-F9F7C4005AD0}"/>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722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3DEBA5B8-6C4F-4344-92B1-FC67CC88F8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442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F0F03FD2-8155-3641-85C5-8F6BEF86AAB6}"/>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9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164F6C23-B09A-CC47-A01E-71D0078947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040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8799ED43-E454-FF47-A65F-17A947FA345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595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act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hasCustomPrompt="1"/>
          </p:nvPr>
        </p:nvSpPr>
        <p:spPr>
          <a:xfrm>
            <a:off x="1020198" y="742728"/>
            <a:ext cx="6198020" cy="1325563"/>
          </a:xfrm>
        </p:spPr>
        <p:txBody>
          <a:bodyPr anchor="ctr"/>
          <a:lstStyle/>
          <a:p>
            <a:r>
              <a:rPr lang="en-US"/>
              <a:t>Contact Information (Optional)</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hasCustomPrompt="1"/>
          </p:nvPr>
        </p:nvSpPr>
        <p:spPr>
          <a:xfrm>
            <a:off x="1020197" y="2244435"/>
            <a:ext cx="6198020" cy="3716859"/>
          </a:xfrm>
        </p:spPr>
        <p:txBody>
          <a:bodyPr>
            <a:normAutofit/>
          </a:bodyPr>
          <a:lstStyle>
            <a:lvl1pPr marL="0" indent="0">
              <a:lnSpc>
                <a:spcPct val="100000"/>
              </a:lnSpc>
              <a:spcBef>
                <a:spcPts val="0"/>
              </a:spcBef>
              <a:buNone/>
              <a:defRPr sz="2400"/>
            </a:lvl1pPr>
          </a:lstStyle>
          <a:p>
            <a:pPr lvl="0"/>
            <a:r>
              <a:rPr lang="en-US" err="1"/>
              <a:t>Firstname</a:t>
            </a:r>
            <a:r>
              <a:rPr lang="en-US"/>
              <a:t> </a:t>
            </a:r>
            <a:r>
              <a:rPr lang="en-US" err="1"/>
              <a:t>Lastname</a:t>
            </a:r>
            <a:br>
              <a:rPr lang="en-US"/>
            </a:br>
            <a:r>
              <a:rPr lang="en-US"/>
              <a:t>Title/Position</a:t>
            </a:r>
            <a:br>
              <a:rPr lang="en-US"/>
            </a:br>
            <a:r>
              <a:rPr lang="en-US"/>
              <a:t>Office/Division/Program</a:t>
            </a:r>
            <a:br>
              <a:rPr lang="en-US"/>
            </a:br>
            <a:r>
              <a:rPr lang="en-US"/>
              <a:t>Phone: 404.XXX.XXXX</a:t>
            </a:r>
            <a:br>
              <a:rPr lang="en-US"/>
            </a:br>
            <a:r>
              <a:rPr lang="en-US"/>
              <a:t>Cell Phone: 404.XXX.XXXX</a:t>
            </a:r>
            <a:br>
              <a:rPr lang="en-US"/>
            </a:br>
            <a:r>
              <a:rPr lang="en-US"/>
              <a:t>email@doe.k12.ga.us</a:t>
            </a:r>
            <a:br>
              <a:rPr lang="en-US"/>
            </a:br>
            <a:r>
              <a:rPr lang="en-US"/>
              <a:t>Optional social media information</a:t>
            </a:r>
            <a:br>
              <a:rPr lang="en-US"/>
            </a:br>
            <a:r>
              <a:rPr lang="en-US"/>
              <a:t>Optional photo – place in space to right</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82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3DA7-26AB-3CFE-AF39-5B2F228FE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A8B88-DF0C-80F2-34B2-07FE554B7E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DC0B0E-8DCF-00AC-D274-60008259C2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5FB720-B4C2-39B1-3075-FCC937B8D9DD}"/>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6" name="Footer Placeholder 5">
            <a:extLst>
              <a:ext uri="{FF2B5EF4-FFF2-40B4-BE49-F238E27FC236}">
                <a16:creationId xmlns:a16="http://schemas.microsoft.com/office/drawing/2014/main" id="{963A22A6-03EB-EEDD-C9F4-8AB2BE5AB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4EC2-6544-1A42-20FB-A82AF1091571}"/>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656757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a:solidFill>
                  <a:srgbClr val="44883E"/>
                </a:solidFill>
                <a:latin typeface="Arial Black" panose="020B0604020202020204" pitchFamily="34" charset="0"/>
                <a:cs typeface="Arial Black" panose="020B0604020202020204" pitchFamily="34" charset="0"/>
              </a:rPr>
              <a:t>EDUCATING </a:t>
            </a:r>
          </a:p>
          <a:p>
            <a:pPr algn="ctr"/>
            <a:r>
              <a:rPr lang="en-US" sz="3600" b="1" i="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a:solidFill>
                  <a:schemeClr val="bg1"/>
                </a:solidFill>
                <a:latin typeface="Arial Black" panose="020B0604020202020204" pitchFamily="34" charset="0"/>
                <a:cs typeface="Arial Black" panose="020B0604020202020204" pitchFamily="34" charset="0"/>
              </a:rPr>
              <a:t>EDUCATING </a:t>
            </a:r>
          </a:p>
          <a:p>
            <a:pPr algn="ctr"/>
            <a:r>
              <a:rPr lang="en-US" sz="3600" b="1" i="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a:solidFill>
                  <a:srgbClr val="44883E"/>
                </a:solidFill>
                <a:latin typeface="Arial" panose="020B0604020202020204" pitchFamily="34" charset="0"/>
                <a:cs typeface="Arial" panose="020B0604020202020204" pitchFamily="34" charset="0"/>
              </a:rPr>
              <a:t>@</a:t>
            </a:r>
            <a:r>
              <a:rPr lang="en-US" sz="1800" err="1">
                <a:solidFill>
                  <a:srgbClr val="44883E"/>
                </a:solidFill>
                <a:latin typeface="Arial" panose="020B0604020202020204" pitchFamily="34" charset="0"/>
                <a:cs typeface="Arial" panose="020B0604020202020204" pitchFamily="34" charset="0"/>
              </a:rPr>
              <a:t>georgiadeptofed</a:t>
            </a:r>
            <a:endParaRPr lang="en-US" sz="180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err="1">
                <a:solidFill>
                  <a:srgbClr val="44883E"/>
                </a:solidFill>
                <a:latin typeface="Arial" panose="020B0604020202020204" pitchFamily="34" charset="0"/>
                <a:cs typeface="Arial" panose="020B0604020202020204" pitchFamily="34" charset="0"/>
              </a:rPr>
              <a:t>youtube.com</a:t>
            </a:r>
            <a:r>
              <a:rPr lang="en-US" sz="1800">
                <a:solidFill>
                  <a:srgbClr val="44883E"/>
                </a:solidFill>
                <a:latin typeface="Arial" panose="020B0604020202020204" pitchFamily="34" charset="0"/>
                <a:cs typeface="Arial" panose="020B0604020202020204" pitchFamily="34" charset="0"/>
              </a:rPr>
              <a:t>/user/</a:t>
            </a:r>
            <a:r>
              <a:rPr lang="en-US" sz="1800" err="1">
                <a:solidFill>
                  <a:srgbClr val="44883E"/>
                </a:solidFill>
                <a:latin typeface="Arial" panose="020B0604020202020204" pitchFamily="34" charset="0"/>
                <a:cs typeface="Arial" panose="020B0604020202020204" pitchFamily="34" charset="0"/>
              </a:rPr>
              <a:t>GaDOEmedia</a:t>
            </a:r>
            <a:endParaRPr lang="en-US" sz="180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2366099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in our state.</a:t>
            </a:r>
          </a:p>
          <a:p>
            <a:pPr algn="l"/>
            <a:endParaRPr lang="en-US" sz="240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4429005" y="4969573"/>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5882508" y="5583943"/>
            <a:ext cx="1903050" cy="338554"/>
          </a:xfrm>
          <a:prstGeom prst="rect">
            <a:avLst/>
          </a:prstGeom>
          <a:noFill/>
        </p:spPr>
        <p:txBody>
          <a:bodyPr wrap="square" rtlCol="0">
            <a:spAutoFit/>
          </a:bodyPr>
          <a:lstStyle/>
          <a:p>
            <a:pPr algn="r"/>
            <a:r>
              <a:rPr lang="en-US" sz="1600">
                <a:solidFill>
                  <a:srgbClr val="44883E"/>
                </a:solidFill>
                <a:latin typeface="Arial" panose="020B0604020202020204" pitchFamily="34" charset="0"/>
                <a:cs typeface="Arial" panose="020B0604020202020204" pitchFamily="34" charset="0"/>
              </a:rPr>
              <a:t>@</a:t>
            </a:r>
            <a:r>
              <a:rPr lang="en-US" sz="1600" err="1">
                <a:solidFill>
                  <a:srgbClr val="44883E"/>
                </a:solidFill>
                <a:latin typeface="Arial" panose="020B0604020202020204" pitchFamily="34" charset="0"/>
                <a:cs typeface="Arial" panose="020B0604020202020204" pitchFamily="34" charset="0"/>
              </a:rPr>
              <a:t>georgiadeptofed</a:t>
            </a:r>
            <a:endParaRPr lang="en-US" sz="16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4920192" y="6076845"/>
            <a:ext cx="3136407" cy="338554"/>
          </a:xfrm>
          <a:prstGeom prst="rect">
            <a:avLst/>
          </a:prstGeom>
          <a:noFill/>
        </p:spPr>
        <p:txBody>
          <a:bodyPr wrap="square" rtlCol="0">
            <a:spAutoFit/>
          </a:bodyPr>
          <a:lstStyle/>
          <a:p>
            <a:pPr algn="l"/>
            <a:r>
              <a:rPr lang="en-US" sz="1600" err="1">
                <a:solidFill>
                  <a:srgbClr val="44883E"/>
                </a:solidFill>
                <a:latin typeface="Arial" panose="020B0604020202020204" pitchFamily="34" charset="0"/>
                <a:cs typeface="Arial" panose="020B0604020202020204" pitchFamily="34" charset="0"/>
              </a:rPr>
              <a:t>youtube.com</a:t>
            </a:r>
            <a:r>
              <a:rPr lang="en-US" sz="1600">
                <a:solidFill>
                  <a:srgbClr val="44883E"/>
                </a:solidFill>
                <a:latin typeface="Arial" panose="020B0604020202020204" pitchFamily="34" charset="0"/>
                <a:cs typeface="Arial" panose="020B0604020202020204" pitchFamily="34" charset="0"/>
              </a:rPr>
              <a:t>/user/</a:t>
            </a:r>
            <a:r>
              <a:rPr lang="en-US" sz="1600" err="1">
                <a:solidFill>
                  <a:srgbClr val="44883E"/>
                </a:solidFill>
                <a:latin typeface="Arial" panose="020B0604020202020204" pitchFamily="34" charset="0"/>
                <a:cs typeface="Arial" panose="020B0604020202020204" pitchFamily="34" charset="0"/>
              </a:rPr>
              <a:t>GaDOEmedia</a:t>
            </a:r>
            <a:endParaRPr lang="en-US" sz="160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442796"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442899" y="5995822"/>
            <a:ext cx="478153" cy="492355"/>
          </a:xfrm>
          <a:prstGeom prst="rect">
            <a:avLst/>
          </a:prstGeom>
        </p:spPr>
      </p:pic>
    </p:spTree>
    <p:extLst>
      <p:ext uri="{BB962C8B-B14F-4D97-AF65-F5344CB8AC3E}">
        <p14:creationId xmlns:p14="http://schemas.microsoft.com/office/powerpoint/2010/main" val="1878804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5400">
                <a:solidFill>
                  <a:srgbClr val="3DB8CF"/>
                </a:solidFill>
                <a:latin typeface="Arial Black" panose="020B0A04020102020204" pitchFamily="34" charset="0"/>
              </a:rPr>
              <a:t>.</a:t>
            </a:r>
            <a:endParaRPr lang="en-US" sz="88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a:solidFill>
                  <a:srgbClr val="44883E"/>
                </a:solidFill>
                <a:latin typeface="Arial" panose="020B0604020202020204" pitchFamily="34" charset="0"/>
                <a:cs typeface="Arial" panose="020B0604020202020204" pitchFamily="34" charset="0"/>
              </a:rPr>
              <a:t>@</a:t>
            </a:r>
            <a:r>
              <a:rPr lang="en-US" sz="2000" err="1">
                <a:solidFill>
                  <a:srgbClr val="44883E"/>
                </a:solidFill>
                <a:latin typeface="Arial" panose="020B0604020202020204" pitchFamily="34" charset="0"/>
                <a:cs typeface="Arial" panose="020B0604020202020204" pitchFamily="34" charset="0"/>
              </a:rPr>
              <a:t>georgiadeptofed</a:t>
            </a:r>
            <a:endParaRPr lang="en-US" sz="200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err="1">
                <a:solidFill>
                  <a:srgbClr val="44883E"/>
                </a:solidFill>
                <a:latin typeface="Arial" panose="020B0604020202020204" pitchFamily="34" charset="0"/>
                <a:cs typeface="Arial" panose="020B0604020202020204" pitchFamily="34" charset="0"/>
              </a:rPr>
              <a:t>youtube.com</a:t>
            </a:r>
            <a:r>
              <a:rPr lang="en-US" sz="2000">
                <a:solidFill>
                  <a:srgbClr val="44883E"/>
                </a:solidFill>
                <a:latin typeface="Arial" panose="020B0604020202020204" pitchFamily="34" charset="0"/>
                <a:cs typeface="Arial" panose="020B0604020202020204" pitchFamily="34" charset="0"/>
              </a:rPr>
              <a:t>/user/</a:t>
            </a:r>
            <a:r>
              <a:rPr lang="en-US" sz="2000" err="1">
                <a:solidFill>
                  <a:srgbClr val="44883E"/>
                </a:solidFill>
                <a:latin typeface="Arial" panose="020B0604020202020204" pitchFamily="34" charset="0"/>
                <a:cs typeface="Arial" panose="020B0604020202020204" pitchFamily="34" charset="0"/>
              </a:rPr>
              <a:t>GaDOEmedia</a:t>
            </a:r>
            <a:endParaRPr lang="en-US" sz="200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2327567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1201956" y="1122363"/>
            <a:ext cx="10551832"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2" name="TextBox 1">
            <a:extLst>
              <a:ext uri="{FF2B5EF4-FFF2-40B4-BE49-F238E27FC236}">
                <a16:creationId xmlns:a16="http://schemas.microsoft.com/office/drawing/2014/main" id="{03FBB346-413A-8B4B-97B5-CD16A6E0D223}"/>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975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365127"/>
            <a:ext cx="10515600" cy="1325563"/>
          </a:xfrm>
        </p:spPr>
        <p:txBody>
          <a:bodyPr anchor="ctr"/>
          <a:lstStyle/>
          <a:p>
            <a:r>
              <a:rPr lang="en-US"/>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57C0B68F-1689-214B-AE14-B1073B4BD33F}"/>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979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extBox 14">
            <a:extLst>
              <a:ext uri="{FF2B5EF4-FFF2-40B4-BE49-F238E27FC236}">
                <a16:creationId xmlns:a16="http://schemas.microsoft.com/office/drawing/2014/main" id="{5202C01A-82DC-194C-ABA2-52F47B7E829F}"/>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318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1" y="1251061"/>
            <a:ext cx="3841196"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4" name="TextBox 13">
            <a:extLst>
              <a:ext uri="{FF2B5EF4-FFF2-40B4-BE49-F238E27FC236}">
                <a16:creationId xmlns:a16="http://schemas.microsoft.com/office/drawing/2014/main" id="{41CD5767-C7ED-904D-9A7C-E3647CF0BC70}"/>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787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userDrawn="1"/>
        </p:nvSpPr>
        <p:spPr>
          <a:xfrm>
            <a:off x="11301171" y="6335499"/>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00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7941734" y="1236380"/>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userDrawn="1"/>
        </p:nvSpPr>
        <p:spPr>
          <a:xfrm>
            <a:off x="11301171" y="6335499"/>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400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85325"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2"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2" y="1884546"/>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885963" y="6351740"/>
            <a:ext cx="8325203"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46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8F2F-74FA-4C0E-C96F-D8D5D4F83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50844F-6DEF-98C1-6A3F-23CCAA17B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DC0E9-861C-2895-AE17-C576414C95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2E6893-DE3D-6DDA-8707-0303E66317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873C0-844F-3CF2-5608-5E63B75FE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B1482-9FD5-7FFB-59EA-9FF8A1BFE6BF}"/>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8" name="Footer Placeholder 7">
            <a:extLst>
              <a:ext uri="{FF2B5EF4-FFF2-40B4-BE49-F238E27FC236}">
                <a16:creationId xmlns:a16="http://schemas.microsoft.com/office/drawing/2014/main" id="{ED6880A2-B2BD-DB31-7D5C-282AB9B50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B5140D-3A13-297E-C23E-A28CFC3189DB}"/>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767749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1201956" y="1122363"/>
            <a:ext cx="10551832"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16335C2F-4DC0-BD47-85DE-833972DEE160}"/>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550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1" name="TextBox 10">
            <a:extLst>
              <a:ext uri="{FF2B5EF4-FFF2-40B4-BE49-F238E27FC236}">
                <a16:creationId xmlns:a16="http://schemas.microsoft.com/office/drawing/2014/main" id="{885A6D3C-BA49-7C43-904D-DF8DA9A6AE0E}"/>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369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7"/>
            <a:ext cx="10515600" cy="1325563"/>
          </a:xfrm>
        </p:spPr>
        <p:txBody>
          <a:bodyPr anchor="ct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075A8D13-8CF4-FE44-A790-A9300D530843}"/>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12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11365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11365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64690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64690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Box 26">
            <a:extLst>
              <a:ext uri="{FF2B5EF4-FFF2-40B4-BE49-F238E27FC236}">
                <a16:creationId xmlns:a16="http://schemas.microsoft.com/office/drawing/2014/main" id="{87701CF6-4F20-2743-BA3D-948D067386A2}"/>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030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a:t>Click to edit Master title style</a:t>
            </a:r>
          </a:p>
        </p:txBody>
      </p:sp>
      <p:sp>
        <p:nvSpPr>
          <p:cNvPr id="12" name="TextBox 11">
            <a:extLst>
              <a:ext uri="{FF2B5EF4-FFF2-40B4-BE49-F238E27FC236}">
                <a16:creationId xmlns:a16="http://schemas.microsoft.com/office/drawing/2014/main" id="{7E868BD0-137B-A94C-A7F1-23CD1DB065EA}"/>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106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1171871" y="457200"/>
            <a:ext cx="3932237" cy="1600200"/>
          </a:xfrm>
        </p:spPr>
        <p:txBody>
          <a:bodyPr anchor="ctr"/>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5515271"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117187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TextBox 13">
            <a:extLst>
              <a:ext uri="{FF2B5EF4-FFF2-40B4-BE49-F238E27FC236}">
                <a16:creationId xmlns:a16="http://schemas.microsoft.com/office/drawing/2014/main" id="{58CEE46F-F5FE-074B-9A69-523A4FAA0325}"/>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364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1178455" y="457200"/>
            <a:ext cx="3932237" cy="1600200"/>
          </a:xfrm>
        </p:spPr>
        <p:txBody>
          <a:bodyPr anchor="ctr"/>
          <a:lstStyle>
            <a:lvl1pPr>
              <a:defRPr sz="3200"/>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5521855"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117845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a:extLst>
              <a:ext uri="{FF2B5EF4-FFF2-40B4-BE49-F238E27FC236}">
                <a16:creationId xmlns:a16="http://schemas.microsoft.com/office/drawing/2014/main" id="{8D93A169-2A2C-7C48-BA0C-F013C613A7F7}"/>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925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1126067" y="365127"/>
            <a:ext cx="10515600" cy="1325563"/>
          </a:xfrm>
        </p:spPr>
        <p:txBody>
          <a:bodyPr anchor="ct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1126067" y="1825625"/>
            <a:ext cx="105156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7B90068-B03F-724C-96BF-AF8FA4C98CD1}"/>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849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8978901" y="288925"/>
            <a:ext cx="2628900"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1092201" y="2889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FDFD6B7-9C5B-B54E-971C-D3A8353E5012}"/>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458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3781692" y="190502"/>
            <a:ext cx="8410309"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5650604" y="5575566"/>
            <a:ext cx="6913227"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5628999" y="5559363"/>
            <a:ext cx="6913227"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7141" y="5056094"/>
            <a:ext cx="2985396"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826340" y="1890558"/>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20907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B1DA-DD96-794E-8723-89B8B5BF56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8C0117-F54A-B93C-20DA-50E181914001}"/>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4" name="Footer Placeholder 3">
            <a:extLst>
              <a:ext uri="{FF2B5EF4-FFF2-40B4-BE49-F238E27FC236}">
                <a16:creationId xmlns:a16="http://schemas.microsoft.com/office/drawing/2014/main" id="{22091808-1739-CEDD-2DC3-01DB943D0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12D8DE-B2E3-BCB5-E986-13B9C63D703D}"/>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2539103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2" y="100458"/>
            <a:ext cx="5367293"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632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38637" y="3515892"/>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4321743" y="1056805"/>
            <a:ext cx="684127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17168918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9908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906172" y="3327400"/>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844597" y="800986"/>
            <a:ext cx="831183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7278362" y="342900"/>
            <a:ext cx="4729188" cy="6515100"/>
          </a:xfrm>
          <a:prstGeom prst="rect">
            <a:avLst/>
          </a:prstGeom>
        </p:spPr>
      </p:pic>
    </p:spTree>
    <p:extLst>
      <p:ext uri="{BB962C8B-B14F-4D97-AF65-F5344CB8AC3E}">
        <p14:creationId xmlns:p14="http://schemas.microsoft.com/office/powerpoint/2010/main" val="107179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7E5A7-5AE3-3CBB-6338-4828E69A7AE9}"/>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3" name="Footer Placeholder 2">
            <a:extLst>
              <a:ext uri="{FF2B5EF4-FFF2-40B4-BE49-F238E27FC236}">
                <a16:creationId xmlns:a16="http://schemas.microsoft.com/office/drawing/2014/main" id="{B97BD451-5D26-26D3-DC42-8EFC9BDE99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1805DE-EC8E-C414-0953-F42AF241C96B}"/>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19680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E84AB-8EB4-496E-9A1B-31C3DFAA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4B9A3C-7A06-1A03-A33D-4277B337A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50246A-6CA3-BDBF-1F71-ED01EBAD1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10A7B-866C-6365-A5A9-FC03C3DC0BCA}"/>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6" name="Footer Placeholder 5">
            <a:extLst>
              <a:ext uri="{FF2B5EF4-FFF2-40B4-BE49-F238E27FC236}">
                <a16:creationId xmlns:a16="http://schemas.microsoft.com/office/drawing/2014/main" id="{37F94E00-031B-D4CC-263E-206744470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CD45B-F5DC-9C54-8742-6167C03D16DC}"/>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66051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940A-6425-0AAF-78A6-0DF6C9054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F0CF3A-B1FF-F0AF-533D-E81B244F9A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8D89E4-CED5-6F74-BE17-D34C1C7A0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51F8A-FEA8-F25A-8F28-745C84A9C907}"/>
              </a:ext>
            </a:extLst>
          </p:cNvPr>
          <p:cNvSpPr>
            <a:spLocks noGrp="1"/>
          </p:cNvSpPr>
          <p:nvPr>
            <p:ph type="dt" sz="half" idx="10"/>
          </p:nvPr>
        </p:nvSpPr>
        <p:spPr/>
        <p:txBody>
          <a:bodyPr/>
          <a:lstStyle/>
          <a:p>
            <a:fld id="{308108F7-93D2-4F3A-BDCE-A2B29583FEAA}" type="datetimeFigureOut">
              <a:rPr lang="en-US" smtClean="0"/>
              <a:t>8/25/2023</a:t>
            </a:fld>
            <a:endParaRPr lang="en-US"/>
          </a:p>
        </p:txBody>
      </p:sp>
      <p:sp>
        <p:nvSpPr>
          <p:cNvPr id="6" name="Footer Placeholder 5">
            <a:extLst>
              <a:ext uri="{FF2B5EF4-FFF2-40B4-BE49-F238E27FC236}">
                <a16:creationId xmlns:a16="http://schemas.microsoft.com/office/drawing/2014/main" id="{B4D39438-ED0C-38FA-9555-795485E72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465F9-2085-FC20-3FDD-FD0C53F94D22}"/>
              </a:ext>
            </a:extLst>
          </p:cNvPr>
          <p:cNvSpPr>
            <a:spLocks noGrp="1"/>
          </p:cNvSpPr>
          <p:nvPr>
            <p:ph type="sldNum" sz="quarter" idx="12"/>
          </p:nvPr>
        </p:nvSpPr>
        <p:spPr/>
        <p:txBody>
          <a:bodyPr/>
          <a:lstStyle/>
          <a:p>
            <a:fld id="{49E41448-546A-4536-B118-9C3515D8CA62}" type="slidenum">
              <a:rPr lang="en-US" smtClean="0"/>
              <a:t>‹#›</a:t>
            </a:fld>
            <a:endParaRPr lang="en-US"/>
          </a:p>
        </p:txBody>
      </p:sp>
    </p:spTree>
    <p:extLst>
      <p:ext uri="{BB962C8B-B14F-4D97-AF65-F5344CB8AC3E}">
        <p14:creationId xmlns:p14="http://schemas.microsoft.com/office/powerpoint/2010/main" val="197843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DC7AAF-73ED-703E-03D2-0030CAFEA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CEC960-A612-00CF-236D-C767F07ED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2C84F-60A5-F48F-4DE4-D6A077FF5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108F7-93D2-4F3A-BDCE-A2B29583FEAA}" type="datetimeFigureOut">
              <a:rPr lang="en-US" smtClean="0"/>
              <a:t>8/25/2023</a:t>
            </a:fld>
            <a:endParaRPr lang="en-US"/>
          </a:p>
        </p:txBody>
      </p:sp>
      <p:sp>
        <p:nvSpPr>
          <p:cNvPr id="5" name="Footer Placeholder 4">
            <a:extLst>
              <a:ext uri="{FF2B5EF4-FFF2-40B4-BE49-F238E27FC236}">
                <a16:creationId xmlns:a16="http://schemas.microsoft.com/office/drawing/2014/main" id="{65E64586-184F-98F4-9D49-1A76950129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40812E-14C8-9F6C-666A-7DFE4DC8A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41448-546A-4536-B118-9C3515D8CA62}" type="slidenum">
              <a:rPr lang="en-US" smtClean="0"/>
              <a:t>‹#›</a:t>
            </a:fld>
            <a:endParaRPr lang="en-US"/>
          </a:p>
        </p:txBody>
      </p:sp>
    </p:spTree>
    <p:extLst>
      <p:ext uri="{BB962C8B-B14F-4D97-AF65-F5344CB8AC3E}">
        <p14:creationId xmlns:p14="http://schemas.microsoft.com/office/powerpoint/2010/main" val="95312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848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362591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question-question-mark-1500062/" TargetMode="External"/><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lor2.gadoe.org/gadoe/file/6530bdea-d801-4db2-9530-6346e4b8e660/1/BRIDGE_Checklist_FY23%20-%20Final%20-%20PC%20-%202022-07-21%20PDF.pdf" TargetMode="External"/><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mailto:latanya.barkley@doe.k12.ga.us" TargetMode="External"/><Relationship Id="rId2" Type="http://schemas.openxmlformats.org/officeDocument/2006/relationships/hyperlink" Target="mailto:ejames@doe.k12.ga.us"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accionpoliteia.blogspot.com/2014/07/es-justo-el-referendum-sobre.html" TargetMode="External"/><Relationship Id="rId2" Type="http://schemas.openxmlformats.org/officeDocument/2006/relationships/image" Target="../media/image37.jpe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efoliointheuk.blogspot.com/2011/03/begining-with-end.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or2.gadoe.org/gadoe/file/6530bdea-d801-4db2-9530-6346e4b8e660/1/BRIDGE_Checklist_FY23%20-%20Final%20-%20PC%20-%202022-07-21%20PDF.pdf"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Pages/Transition-Focused-Activities-and-Resources-for-Distance-Learning.aspx"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aliem.com/2014/transitions-of-care-top-10-things-admitting-providers-wish-older-adult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latanya.barkley@doe.k12.ga.us" TargetMode="External"/><Relationship Id="rId2" Type="http://schemas.openxmlformats.org/officeDocument/2006/relationships/hyperlink" Target="mailto:ejames@doe.k12.ga.us"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publicdomainpictures.net/view-image.php?image=66858&amp;picture=block-frame" TargetMode="External"/><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ABD1-D61A-E88B-8331-21528118876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3D811B8-BE1F-4542-3170-1BED3C3B620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854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28BD1-06A0-3080-68B0-4FB727422DD2}"/>
              </a:ext>
            </a:extLst>
          </p:cNvPr>
          <p:cNvSpPr>
            <a:spLocks noGrp="1"/>
          </p:cNvSpPr>
          <p:nvPr>
            <p:ph type="title"/>
          </p:nvPr>
        </p:nvSpPr>
        <p:spPr/>
        <p:txBody>
          <a:bodyPr/>
          <a:lstStyle/>
          <a:p>
            <a:r>
              <a:rPr lang="en-US"/>
              <a:t>Transition Planning Strategies</a:t>
            </a:r>
          </a:p>
        </p:txBody>
      </p:sp>
      <p:sp>
        <p:nvSpPr>
          <p:cNvPr id="5" name="Text Placeholder 4">
            <a:extLst>
              <a:ext uri="{FF2B5EF4-FFF2-40B4-BE49-F238E27FC236}">
                <a16:creationId xmlns:a16="http://schemas.microsoft.com/office/drawing/2014/main" id="{E8195DB9-ACD3-780F-6173-05B194156AEB}"/>
              </a:ext>
            </a:extLst>
          </p:cNvPr>
          <p:cNvSpPr>
            <a:spLocks noGrp="1"/>
          </p:cNvSpPr>
          <p:nvPr>
            <p:ph type="body" sz="quarter" idx="13"/>
          </p:nvPr>
        </p:nvSpPr>
        <p:spPr/>
        <p:txBody>
          <a:bodyPr/>
          <a:lstStyle/>
          <a:p>
            <a:r>
              <a:rPr lang="en-US"/>
              <a:t>Preschool through 18-22</a:t>
            </a:r>
          </a:p>
        </p:txBody>
      </p:sp>
    </p:spTree>
    <p:extLst>
      <p:ext uri="{BB962C8B-B14F-4D97-AF65-F5344CB8AC3E}">
        <p14:creationId xmlns:p14="http://schemas.microsoft.com/office/powerpoint/2010/main" val="423249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F384C0AF-6C63-32F1-FFFB-31E5F0BC5970}"/>
              </a:ext>
              <a:ext uri="{C183D7F6-B498-43B3-948B-1728B52AA6E4}">
                <adec:decorative xmlns:adec="http://schemas.microsoft.com/office/drawing/2017/decorative" val="1"/>
              </a:ext>
            </a:extLst>
          </p:cNvPr>
          <p:cNvSpPr txBox="1">
            <a:spLocks noGrp="1"/>
          </p:cNvSpPr>
          <p:nvPr>
            <p:ph type="title" idx="4294967295"/>
          </p:nvPr>
        </p:nvSpPr>
        <p:spPr>
          <a:xfrm>
            <a:off x="1012978" y="1233895"/>
            <a:ext cx="3941932" cy="2809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44883E"/>
                </a:solidFill>
                <a:effectLst/>
                <a:uLnTx/>
                <a:uFillTx/>
                <a:latin typeface="Arial" panose="020B0604020202020204" pitchFamily="34" charset="0"/>
                <a:ea typeface="+mj-ea"/>
                <a:cs typeface="Arial" panose="020B0604020202020204" pitchFamily="34" charset="0"/>
              </a:rPr>
              <a:t>Begin with the End in Mind </a:t>
            </a:r>
            <a:r>
              <a:rPr kumimoji="0" lang="en-US" sz="44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#2</a:t>
            </a:r>
          </a:p>
        </p:txBody>
      </p:sp>
      <p:sp>
        <p:nvSpPr>
          <p:cNvPr id="13" name="Flowchart: Connector 12">
            <a:extLst>
              <a:ext uri="{FF2B5EF4-FFF2-40B4-BE49-F238E27FC236}">
                <a16:creationId xmlns:a16="http://schemas.microsoft.com/office/drawing/2014/main" id="{54627136-C389-D028-D19D-BE51C5A3D893}"/>
              </a:ext>
              <a:ext uri="{C183D7F6-B498-43B3-948B-1728B52AA6E4}">
                <adec:decorative xmlns:adec="http://schemas.microsoft.com/office/drawing/2017/decorative" val="1"/>
              </a:ext>
            </a:extLst>
          </p:cNvPr>
          <p:cNvSpPr/>
          <p:nvPr/>
        </p:nvSpPr>
        <p:spPr>
          <a:xfrm>
            <a:off x="644884" y="4337458"/>
            <a:ext cx="1778000" cy="162560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2F58376-AE8D-5F4B-632D-47350FA7FBA3}"/>
              </a:ext>
              <a:ext uri="{C183D7F6-B498-43B3-948B-1728B52AA6E4}">
                <adec:decorative xmlns:adec="http://schemas.microsoft.com/office/drawing/2017/decorative" val="1"/>
              </a:ext>
            </a:extLst>
          </p:cNvPr>
          <p:cNvSpPr txBox="1"/>
          <p:nvPr/>
        </p:nvSpPr>
        <p:spPr>
          <a:xfrm>
            <a:off x="711200" y="4888941"/>
            <a:ext cx="16817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PRESCHOOL</a:t>
            </a:r>
          </a:p>
        </p:txBody>
      </p:sp>
      <p:sp>
        <p:nvSpPr>
          <p:cNvPr id="37" name="Arrow: Right 36">
            <a:extLst>
              <a:ext uri="{FF2B5EF4-FFF2-40B4-BE49-F238E27FC236}">
                <a16:creationId xmlns:a16="http://schemas.microsoft.com/office/drawing/2014/main" id="{48E00F9E-8644-F489-0ECC-AFCD6121BD21}"/>
              </a:ext>
              <a:ext uri="{C183D7F6-B498-43B3-948B-1728B52AA6E4}">
                <adec:decorative xmlns:adec="http://schemas.microsoft.com/office/drawing/2017/decorative" val="1"/>
              </a:ext>
            </a:extLst>
          </p:cNvPr>
          <p:cNvSpPr/>
          <p:nvPr/>
        </p:nvSpPr>
        <p:spPr>
          <a:xfrm>
            <a:off x="1984933" y="4337458"/>
            <a:ext cx="875902" cy="17212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owchart: Connector 13">
            <a:extLst>
              <a:ext uri="{FF2B5EF4-FFF2-40B4-BE49-F238E27FC236}">
                <a16:creationId xmlns:a16="http://schemas.microsoft.com/office/drawing/2014/main" id="{C72778DC-8E66-0866-8AF1-C41FF2F6C549}"/>
              </a:ext>
              <a:ext uri="{C183D7F6-B498-43B3-948B-1728B52AA6E4}">
                <adec:decorative xmlns:adec="http://schemas.microsoft.com/office/drawing/2017/decorative" val="1"/>
              </a:ext>
            </a:extLst>
          </p:cNvPr>
          <p:cNvSpPr/>
          <p:nvPr/>
        </p:nvSpPr>
        <p:spPr>
          <a:xfrm>
            <a:off x="2760432" y="4004458"/>
            <a:ext cx="1778000" cy="1625600"/>
          </a:xfrm>
          <a:prstGeom prst="flowChartConnector">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6B7CF32-F967-DBB1-4D4A-C982D3477BF0}"/>
              </a:ext>
              <a:ext uri="{C183D7F6-B498-43B3-948B-1728B52AA6E4}">
                <adec:decorative xmlns:adec="http://schemas.microsoft.com/office/drawing/2017/decorative" val="1"/>
              </a:ext>
            </a:extLst>
          </p:cNvPr>
          <p:cNvSpPr txBox="1"/>
          <p:nvPr/>
        </p:nvSpPr>
        <p:spPr>
          <a:xfrm>
            <a:off x="2760432" y="4612745"/>
            <a:ext cx="1778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ELEMENTARY</a:t>
            </a:r>
          </a:p>
        </p:txBody>
      </p:sp>
      <p:sp>
        <p:nvSpPr>
          <p:cNvPr id="38" name="Arrow: Right 37">
            <a:extLst>
              <a:ext uri="{FF2B5EF4-FFF2-40B4-BE49-F238E27FC236}">
                <a16:creationId xmlns:a16="http://schemas.microsoft.com/office/drawing/2014/main" id="{E880F931-13CD-A330-3EEA-643ABC4A57C4}"/>
              </a:ext>
              <a:ext uri="{C183D7F6-B498-43B3-948B-1728B52AA6E4}">
                <adec:decorative xmlns:adec="http://schemas.microsoft.com/office/drawing/2017/decorative" val="1"/>
              </a:ext>
            </a:extLst>
          </p:cNvPr>
          <p:cNvSpPr/>
          <p:nvPr/>
        </p:nvSpPr>
        <p:spPr>
          <a:xfrm>
            <a:off x="4371713" y="4263208"/>
            <a:ext cx="875902" cy="17212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owchart: Connector 15">
            <a:extLst>
              <a:ext uri="{FF2B5EF4-FFF2-40B4-BE49-F238E27FC236}">
                <a16:creationId xmlns:a16="http://schemas.microsoft.com/office/drawing/2014/main" id="{BB347465-2427-AD63-30BB-C78199BA477F}"/>
              </a:ext>
              <a:ext uri="{C183D7F6-B498-43B3-948B-1728B52AA6E4}">
                <adec:decorative xmlns:adec="http://schemas.microsoft.com/office/drawing/2017/decorative" val="1"/>
              </a:ext>
            </a:extLst>
          </p:cNvPr>
          <p:cNvSpPr/>
          <p:nvPr/>
        </p:nvSpPr>
        <p:spPr>
          <a:xfrm>
            <a:off x="5160310" y="3901848"/>
            <a:ext cx="1778000" cy="16256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FDC4D651-2E72-2967-018F-F40DEC7193DF}"/>
              </a:ext>
              <a:ext uri="{C183D7F6-B498-43B3-948B-1728B52AA6E4}">
                <adec:decorative xmlns:adec="http://schemas.microsoft.com/office/drawing/2017/decorative" val="1"/>
              </a:ext>
            </a:extLst>
          </p:cNvPr>
          <p:cNvSpPr txBox="1"/>
          <p:nvPr/>
        </p:nvSpPr>
        <p:spPr>
          <a:xfrm>
            <a:off x="5352320" y="4495348"/>
            <a:ext cx="13928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MIDDLE</a:t>
            </a:r>
          </a:p>
        </p:txBody>
      </p:sp>
      <p:sp>
        <p:nvSpPr>
          <p:cNvPr id="39" name="Arrow: Right 38">
            <a:extLst>
              <a:ext uri="{FF2B5EF4-FFF2-40B4-BE49-F238E27FC236}">
                <a16:creationId xmlns:a16="http://schemas.microsoft.com/office/drawing/2014/main" id="{9D006863-AE4B-683C-CB67-52FCD7517C1D}"/>
              </a:ext>
              <a:ext uri="{C183D7F6-B498-43B3-948B-1728B52AA6E4}">
                <adec:decorative xmlns:adec="http://schemas.microsoft.com/office/drawing/2017/decorative" val="1"/>
              </a:ext>
            </a:extLst>
          </p:cNvPr>
          <p:cNvSpPr/>
          <p:nvPr/>
        </p:nvSpPr>
        <p:spPr>
          <a:xfrm rot="16200000">
            <a:off x="5732325" y="3509292"/>
            <a:ext cx="545090" cy="17212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owchart: Connector 16">
            <a:extLst>
              <a:ext uri="{FF2B5EF4-FFF2-40B4-BE49-F238E27FC236}">
                <a16:creationId xmlns:a16="http://schemas.microsoft.com/office/drawing/2014/main" id="{3F5DD785-1383-21E9-7D6C-20D91BDA60AD}"/>
              </a:ext>
              <a:ext uri="{C183D7F6-B498-43B3-948B-1728B52AA6E4}">
                <adec:decorative xmlns:adec="http://schemas.microsoft.com/office/drawing/2017/decorative" val="1"/>
              </a:ext>
            </a:extLst>
          </p:cNvPr>
          <p:cNvSpPr/>
          <p:nvPr/>
        </p:nvSpPr>
        <p:spPr>
          <a:xfrm>
            <a:off x="5058351" y="1645919"/>
            <a:ext cx="1778000" cy="1625600"/>
          </a:xfrm>
          <a:prstGeom prst="flowChartConnector">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61FD009-0563-7FD3-7345-F7A9B77E0922}"/>
              </a:ext>
              <a:ext uri="{C183D7F6-B498-43B3-948B-1728B52AA6E4}">
                <adec:decorative xmlns:adec="http://schemas.microsoft.com/office/drawing/2017/decorative" val="1"/>
              </a:ext>
            </a:extLst>
          </p:cNvPr>
          <p:cNvSpPr txBox="1"/>
          <p:nvPr/>
        </p:nvSpPr>
        <p:spPr>
          <a:xfrm>
            <a:off x="5250921" y="2261730"/>
            <a:ext cx="1335771" cy="3704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HIGH</a:t>
            </a:r>
          </a:p>
        </p:txBody>
      </p:sp>
      <p:sp>
        <p:nvSpPr>
          <p:cNvPr id="40" name="Arrow: Right 39">
            <a:extLst>
              <a:ext uri="{FF2B5EF4-FFF2-40B4-BE49-F238E27FC236}">
                <a16:creationId xmlns:a16="http://schemas.microsoft.com/office/drawing/2014/main" id="{D58F3B67-5E3C-0324-7AC2-540A0FF1A7BE}"/>
              </a:ext>
              <a:ext uri="{C183D7F6-B498-43B3-948B-1728B52AA6E4}">
                <adec:decorative xmlns:adec="http://schemas.microsoft.com/office/drawing/2017/decorative" val="1"/>
              </a:ext>
            </a:extLst>
          </p:cNvPr>
          <p:cNvSpPr/>
          <p:nvPr/>
        </p:nvSpPr>
        <p:spPr>
          <a:xfrm rot="18178273">
            <a:off x="5812438" y="1233777"/>
            <a:ext cx="746304" cy="15187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Connector 14">
            <a:extLst>
              <a:ext uri="{FF2B5EF4-FFF2-40B4-BE49-F238E27FC236}">
                <a16:creationId xmlns:a16="http://schemas.microsoft.com/office/drawing/2014/main" id="{27CD5751-C088-440A-4DC0-A352E151CABB}"/>
              </a:ext>
              <a:ext uri="{C183D7F6-B498-43B3-948B-1728B52AA6E4}">
                <adec:decorative xmlns:adec="http://schemas.microsoft.com/office/drawing/2017/decorative" val="1"/>
              </a:ext>
            </a:extLst>
          </p:cNvPr>
          <p:cNvSpPr/>
          <p:nvPr/>
        </p:nvSpPr>
        <p:spPr>
          <a:xfrm>
            <a:off x="6390314" y="-3217"/>
            <a:ext cx="1778000" cy="1625600"/>
          </a:xfrm>
          <a:prstGeom prst="flowChartConnector">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25FFD84-08A6-0FEA-71E4-B94D2587196D}"/>
              </a:ext>
              <a:ext uri="{C183D7F6-B498-43B3-948B-1728B52AA6E4}">
                <adec:decorative xmlns:adec="http://schemas.microsoft.com/office/drawing/2017/decorative" val="1"/>
              </a:ext>
            </a:extLst>
          </p:cNvPr>
          <p:cNvSpPr txBox="1"/>
          <p:nvPr/>
        </p:nvSpPr>
        <p:spPr>
          <a:xfrm>
            <a:off x="6472037" y="407983"/>
            <a:ext cx="1628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TRANSITION PROGRAMS</a:t>
            </a:r>
          </a:p>
        </p:txBody>
      </p:sp>
      <p:sp>
        <p:nvSpPr>
          <p:cNvPr id="42" name="Arrow: Right 41">
            <a:extLst>
              <a:ext uri="{FF2B5EF4-FFF2-40B4-BE49-F238E27FC236}">
                <a16:creationId xmlns:a16="http://schemas.microsoft.com/office/drawing/2014/main" id="{C110B049-79AD-4544-4BB2-12FB3069129F}"/>
              </a:ext>
              <a:ext uri="{C183D7F6-B498-43B3-948B-1728B52AA6E4}">
                <adec:decorative xmlns:adec="http://schemas.microsoft.com/office/drawing/2017/decorative" val="1"/>
              </a:ext>
            </a:extLst>
          </p:cNvPr>
          <p:cNvSpPr/>
          <p:nvPr/>
        </p:nvSpPr>
        <p:spPr>
          <a:xfrm rot="2748461">
            <a:off x="8045678" y="1244951"/>
            <a:ext cx="900714" cy="15946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51828D-EE94-8DA6-5A34-0F2E32756B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00734" y="1592012"/>
            <a:ext cx="3348501" cy="3166562"/>
          </a:xfrm>
          <a:prstGeom prst="rect">
            <a:avLst/>
          </a:prstGeom>
        </p:spPr>
      </p:pic>
      <p:sp>
        <p:nvSpPr>
          <p:cNvPr id="43" name="Arrow: Left-Up 42">
            <a:extLst>
              <a:ext uri="{FF2B5EF4-FFF2-40B4-BE49-F238E27FC236}">
                <a16:creationId xmlns:a16="http://schemas.microsoft.com/office/drawing/2014/main" id="{9242D800-C1C7-EB4A-B043-024FCAEA8DC7}"/>
              </a:ext>
              <a:ext uri="{C183D7F6-B498-43B3-948B-1728B52AA6E4}">
                <adec:decorative xmlns:adec="http://schemas.microsoft.com/office/drawing/2017/decorative" val="1"/>
              </a:ext>
            </a:extLst>
          </p:cNvPr>
          <p:cNvSpPr/>
          <p:nvPr/>
        </p:nvSpPr>
        <p:spPr>
          <a:xfrm>
            <a:off x="1733670" y="5786198"/>
            <a:ext cx="9715565" cy="307227"/>
          </a:xfrm>
          <a:prstGeom prst="lef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rrow: Left-Up 43">
            <a:extLst>
              <a:ext uri="{FF2B5EF4-FFF2-40B4-BE49-F238E27FC236}">
                <a16:creationId xmlns:a16="http://schemas.microsoft.com/office/drawing/2014/main" id="{50EC5E00-6DE6-F11E-7FD8-DCA49F0363D0}"/>
              </a:ext>
              <a:ext uri="{C183D7F6-B498-43B3-948B-1728B52AA6E4}">
                <adec:decorative xmlns:adec="http://schemas.microsoft.com/office/drawing/2017/decorative" val="1"/>
              </a:ext>
            </a:extLst>
          </p:cNvPr>
          <p:cNvSpPr/>
          <p:nvPr/>
        </p:nvSpPr>
        <p:spPr>
          <a:xfrm>
            <a:off x="3755760" y="5422430"/>
            <a:ext cx="7693475" cy="299292"/>
          </a:xfrm>
          <a:prstGeom prst="lef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Arrow: Left-Up 44">
            <a:extLst>
              <a:ext uri="{FF2B5EF4-FFF2-40B4-BE49-F238E27FC236}">
                <a16:creationId xmlns:a16="http://schemas.microsoft.com/office/drawing/2014/main" id="{D034755A-6752-5BCD-2682-434FB579BFDD}"/>
              </a:ext>
              <a:ext uri="{C183D7F6-B498-43B3-948B-1728B52AA6E4}">
                <adec:decorative xmlns:adec="http://schemas.microsoft.com/office/drawing/2017/decorative" val="1"/>
              </a:ext>
            </a:extLst>
          </p:cNvPr>
          <p:cNvSpPr/>
          <p:nvPr/>
        </p:nvSpPr>
        <p:spPr>
          <a:xfrm>
            <a:off x="6876898" y="4888941"/>
            <a:ext cx="4572337" cy="303352"/>
          </a:xfrm>
          <a:prstGeom prst="lef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Arrow: Right 46">
            <a:extLst>
              <a:ext uri="{FF2B5EF4-FFF2-40B4-BE49-F238E27FC236}">
                <a16:creationId xmlns:a16="http://schemas.microsoft.com/office/drawing/2014/main" id="{8272EDF1-BA7D-9316-39D9-F3386E4A25A0}"/>
              </a:ext>
              <a:ext uri="{C183D7F6-B498-43B3-948B-1728B52AA6E4}">
                <adec:decorative xmlns:adec="http://schemas.microsoft.com/office/drawing/2017/decorative" val="1"/>
              </a:ext>
            </a:extLst>
          </p:cNvPr>
          <p:cNvSpPr/>
          <p:nvPr/>
        </p:nvSpPr>
        <p:spPr>
          <a:xfrm>
            <a:off x="6883774" y="2460730"/>
            <a:ext cx="1223836" cy="17594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4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73F6-B46C-E675-65D5-9B1B1825AD9E}"/>
              </a:ext>
            </a:extLst>
          </p:cNvPr>
          <p:cNvSpPr>
            <a:spLocks noGrp="1"/>
          </p:cNvSpPr>
          <p:nvPr>
            <p:ph type="title"/>
          </p:nvPr>
        </p:nvSpPr>
        <p:spPr/>
        <p:txBody>
          <a:bodyPr/>
          <a:lstStyle/>
          <a:p>
            <a:r>
              <a:rPr lang="en-US"/>
              <a:t>What Does this Look Like</a:t>
            </a:r>
          </a:p>
        </p:txBody>
      </p:sp>
      <p:pic>
        <p:nvPicPr>
          <p:cNvPr id="19" name="Content Placeholder 18">
            <a:extLst>
              <a:ext uri="{FF2B5EF4-FFF2-40B4-BE49-F238E27FC236}">
                <a16:creationId xmlns:a16="http://schemas.microsoft.com/office/drawing/2014/main" id="{CA5598DE-448D-75B1-B218-66C650BE0BE0}"/>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66753" y="1371188"/>
            <a:ext cx="6884813" cy="4589875"/>
          </a:xfrm>
        </p:spPr>
      </p:pic>
    </p:spTree>
    <p:extLst>
      <p:ext uri="{BB962C8B-B14F-4D97-AF65-F5344CB8AC3E}">
        <p14:creationId xmlns:p14="http://schemas.microsoft.com/office/powerpoint/2010/main" val="391171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1452-B1C3-97A1-9636-83AD44B2834F}"/>
              </a:ext>
            </a:extLst>
          </p:cNvPr>
          <p:cNvSpPr>
            <a:spLocks noGrp="1"/>
          </p:cNvSpPr>
          <p:nvPr>
            <p:ph type="title"/>
          </p:nvPr>
        </p:nvSpPr>
        <p:spPr>
          <a:xfrm>
            <a:off x="992047" y="88678"/>
            <a:ext cx="10207906" cy="1325563"/>
          </a:xfrm>
        </p:spPr>
        <p:txBody>
          <a:bodyPr>
            <a:normAutofit/>
          </a:bodyPr>
          <a:lstStyle/>
          <a:p>
            <a:r>
              <a:rPr lang="en-US" sz="4400">
                <a:latin typeface="Arial"/>
                <a:cs typeface="Arial"/>
              </a:rPr>
              <a:t>Preschool</a:t>
            </a:r>
            <a:endParaRPr lang="en-US" sz="4400"/>
          </a:p>
        </p:txBody>
      </p:sp>
      <p:sp>
        <p:nvSpPr>
          <p:cNvPr id="3" name="Content Placeholder 2">
            <a:extLst>
              <a:ext uri="{FF2B5EF4-FFF2-40B4-BE49-F238E27FC236}">
                <a16:creationId xmlns:a16="http://schemas.microsoft.com/office/drawing/2014/main" id="{BADB39A8-028C-F093-C684-AE893D17B9F8}"/>
              </a:ext>
              <a:ext uri="{C183D7F6-B498-43B3-948B-1728B52AA6E4}">
                <adec:decorative xmlns:adec="http://schemas.microsoft.com/office/drawing/2017/decorative" val="1"/>
              </a:ext>
            </a:extLst>
          </p:cNvPr>
          <p:cNvSpPr>
            <a:spLocks noGrp="1"/>
          </p:cNvSpPr>
          <p:nvPr>
            <p:ph idx="1"/>
          </p:nvPr>
        </p:nvSpPr>
        <p:spPr>
          <a:xfrm>
            <a:off x="1145893" y="1690688"/>
            <a:ext cx="7466480" cy="4270607"/>
          </a:xfrm>
        </p:spPr>
        <p:txBody>
          <a:bodyPr>
            <a:normAutofit lnSpcReduction="10000"/>
          </a:bodyPr>
          <a:lstStyle/>
          <a:p>
            <a:r>
              <a:rPr lang="en-US"/>
              <a:t>Start general conversation about expectations for the student’s future.</a:t>
            </a:r>
          </a:p>
          <a:p>
            <a:r>
              <a:rPr lang="en-US"/>
              <a:t>Give a heads up on </a:t>
            </a:r>
          </a:p>
          <a:p>
            <a:pPr lvl="1"/>
            <a:r>
              <a:rPr lang="en-US"/>
              <a:t>Diploma options (FAPE)</a:t>
            </a:r>
          </a:p>
          <a:p>
            <a:pPr lvl="1"/>
            <a:r>
              <a:rPr lang="en-US"/>
              <a:t>Transfer of rights</a:t>
            </a:r>
          </a:p>
          <a:p>
            <a:pPr lvl="1"/>
            <a:r>
              <a:rPr lang="en-US"/>
              <a:t>State agency services</a:t>
            </a:r>
          </a:p>
          <a:p>
            <a:r>
              <a:rPr lang="en-US"/>
              <a:t>Set positive atmosphere about services by emphasizing strengths.</a:t>
            </a:r>
          </a:p>
          <a:p>
            <a:r>
              <a:rPr lang="en-US"/>
              <a:t>Students begin participating in IEP (Self-Determination)</a:t>
            </a:r>
          </a:p>
          <a:p>
            <a:endParaRPr lang="en-US"/>
          </a:p>
          <a:p>
            <a:endParaRPr lang="en-US"/>
          </a:p>
          <a:p>
            <a:pPr marL="0" indent="0">
              <a:buNone/>
            </a:pPr>
            <a:endParaRPr lang="en-US"/>
          </a:p>
          <a:p>
            <a:endParaRPr lang="en-US"/>
          </a:p>
        </p:txBody>
      </p:sp>
      <p:pic>
        <p:nvPicPr>
          <p:cNvPr id="4" name="Picture 3">
            <a:extLst>
              <a:ext uri="{FF2B5EF4-FFF2-40B4-BE49-F238E27FC236}">
                <a16:creationId xmlns:a16="http://schemas.microsoft.com/office/drawing/2014/main" id="{7F2D2F8F-3763-682D-9779-51F9041EDAC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77539" y="1905172"/>
            <a:ext cx="3416750" cy="2775097"/>
          </a:xfrm>
          <a:prstGeom prst="rect">
            <a:avLst/>
          </a:prstGeom>
        </p:spPr>
      </p:pic>
    </p:spTree>
    <p:extLst>
      <p:ext uri="{BB962C8B-B14F-4D97-AF65-F5344CB8AC3E}">
        <p14:creationId xmlns:p14="http://schemas.microsoft.com/office/powerpoint/2010/main" val="112134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E19C1D-859C-9D44-C4AB-BDBDC20F4FC8}"/>
              </a:ext>
            </a:extLst>
          </p:cNvPr>
          <p:cNvSpPr>
            <a:spLocks noGrp="1"/>
          </p:cNvSpPr>
          <p:nvPr>
            <p:ph type="title"/>
          </p:nvPr>
        </p:nvSpPr>
        <p:spPr>
          <a:xfrm>
            <a:off x="1327354" y="365125"/>
            <a:ext cx="10026445" cy="1325563"/>
          </a:xfrm>
        </p:spPr>
        <p:txBody>
          <a:bodyPr>
            <a:normAutofit/>
          </a:bodyPr>
          <a:lstStyle/>
          <a:p>
            <a:r>
              <a:rPr lang="en-US" sz="4400"/>
              <a:t>Elementary School</a:t>
            </a:r>
          </a:p>
        </p:txBody>
      </p:sp>
      <p:sp>
        <p:nvSpPr>
          <p:cNvPr id="5" name="Content Placeholder 4">
            <a:extLst>
              <a:ext uri="{FF2B5EF4-FFF2-40B4-BE49-F238E27FC236}">
                <a16:creationId xmlns:a16="http://schemas.microsoft.com/office/drawing/2014/main" id="{58CC65E6-14E8-0765-E4B6-ADD3900EAFAA}"/>
              </a:ext>
            </a:extLst>
          </p:cNvPr>
          <p:cNvSpPr>
            <a:spLocks noGrp="1"/>
          </p:cNvSpPr>
          <p:nvPr>
            <p:ph idx="1"/>
          </p:nvPr>
        </p:nvSpPr>
        <p:spPr>
          <a:xfrm>
            <a:off x="4922875" y="1616149"/>
            <a:ext cx="6920021" cy="4505388"/>
          </a:xfrm>
        </p:spPr>
        <p:txBody>
          <a:bodyPr>
            <a:normAutofit fontScale="92500"/>
          </a:bodyPr>
          <a:lstStyle/>
          <a:p>
            <a:r>
              <a:rPr lang="en-US" sz="3000"/>
              <a:t>Start exploring :</a:t>
            </a:r>
          </a:p>
          <a:p>
            <a:pPr lvl="1"/>
            <a:r>
              <a:rPr lang="en-US" sz="2800"/>
              <a:t>Academic content (general education)</a:t>
            </a:r>
          </a:p>
          <a:p>
            <a:pPr lvl="1"/>
            <a:r>
              <a:rPr lang="en-US" sz="2800"/>
              <a:t>Career awareness (counselor standards)</a:t>
            </a:r>
          </a:p>
          <a:p>
            <a:r>
              <a:rPr lang="en-US" sz="3000"/>
              <a:t>Establish intra-agency collaboration</a:t>
            </a:r>
          </a:p>
          <a:p>
            <a:r>
              <a:rPr lang="en-US" sz="3000"/>
              <a:t>Start developing:</a:t>
            </a:r>
          </a:p>
          <a:p>
            <a:pPr lvl="1"/>
            <a:r>
              <a:rPr lang="en-US" sz="2800"/>
              <a:t>Self-determination skills</a:t>
            </a:r>
          </a:p>
          <a:p>
            <a:pPr lvl="1"/>
            <a:r>
              <a:rPr lang="en-US" sz="2800"/>
              <a:t>Pre-employment transition skill (Community-based Instruction)</a:t>
            </a:r>
          </a:p>
          <a:p>
            <a:pPr lvl="1"/>
            <a:r>
              <a:rPr lang="en-US" sz="2800"/>
              <a:t>Social skills</a:t>
            </a:r>
          </a:p>
          <a:p>
            <a:pPr lvl="1"/>
            <a:r>
              <a:rPr lang="en-US" sz="2800"/>
              <a:t>Communication</a:t>
            </a:r>
          </a:p>
          <a:p>
            <a:pPr lvl="1"/>
            <a:endParaRPr lang="en-US"/>
          </a:p>
          <a:p>
            <a:pPr lvl="1"/>
            <a:endParaRPr lang="en-US"/>
          </a:p>
        </p:txBody>
      </p:sp>
      <p:pic>
        <p:nvPicPr>
          <p:cNvPr id="2" name="Picture 1">
            <a:extLst>
              <a:ext uri="{FF2B5EF4-FFF2-40B4-BE49-F238E27FC236}">
                <a16:creationId xmlns:a16="http://schemas.microsoft.com/office/drawing/2014/main" id="{8455AAC7-9EFC-37A5-9564-5455945796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3487" y="1985867"/>
            <a:ext cx="3477501" cy="2532969"/>
          </a:xfrm>
          <a:prstGeom prst="rect">
            <a:avLst/>
          </a:prstGeom>
        </p:spPr>
      </p:pic>
    </p:spTree>
    <p:extLst>
      <p:ext uri="{BB962C8B-B14F-4D97-AF65-F5344CB8AC3E}">
        <p14:creationId xmlns:p14="http://schemas.microsoft.com/office/powerpoint/2010/main" val="58847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5BD8-C84D-4448-BDF0-15B28B279B7B}"/>
              </a:ext>
            </a:extLst>
          </p:cNvPr>
          <p:cNvSpPr>
            <a:spLocks noGrp="1"/>
          </p:cNvSpPr>
          <p:nvPr>
            <p:ph type="title"/>
          </p:nvPr>
        </p:nvSpPr>
        <p:spPr>
          <a:xfrm>
            <a:off x="1018178" y="4486938"/>
            <a:ext cx="3213580" cy="765545"/>
          </a:xfrm>
        </p:spPr>
        <p:txBody>
          <a:bodyPr>
            <a:noAutofit/>
          </a:bodyPr>
          <a:lstStyle/>
          <a:p>
            <a:pPr algn="ctr"/>
            <a:r>
              <a:rPr lang="en-US" sz="4400"/>
              <a:t>Career Awareness</a:t>
            </a:r>
          </a:p>
        </p:txBody>
      </p:sp>
      <p:graphicFrame>
        <p:nvGraphicFramePr>
          <p:cNvPr id="4" name="Diagram 3">
            <a:extLst>
              <a:ext uri="{FF2B5EF4-FFF2-40B4-BE49-F238E27FC236}">
                <a16:creationId xmlns:a16="http://schemas.microsoft.com/office/drawing/2014/main" id="{FA9F56FD-3CE8-41EE-8365-51C744569982}"/>
              </a:ext>
              <a:ext uri="{C183D7F6-B498-43B3-948B-1728B52AA6E4}">
                <adec:decorative xmlns:adec="http://schemas.microsoft.com/office/drawing/2017/decorative" val="1"/>
              </a:ext>
            </a:extLst>
          </p:cNvPr>
          <p:cNvGraphicFramePr/>
          <p:nvPr/>
        </p:nvGraphicFramePr>
        <p:xfrm>
          <a:off x="2421676" y="180753"/>
          <a:ext cx="9734883" cy="6077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95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5BD8-C84D-4448-BDF0-15B28B279B7B}"/>
              </a:ext>
            </a:extLst>
          </p:cNvPr>
          <p:cNvSpPr>
            <a:spLocks noGrp="1"/>
          </p:cNvSpPr>
          <p:nvPr>
            <p:ph type="title"/>
          </p:nvPr>
        </p:nvSpPr>
        <p:spPr>
          <a:xfrm>
            <a:off x="797442" y="3987211"/>
            <a:ext cx="3147237" cy="1325563"/>
          </a:xfrm>
        </p:spPr>
        <p:txBody>
          <a:bodyPr>
            <a:normAutofit/>
          </a:bodyPr>
          <a:lstStyle/>
          <a:p>
            <a:pPr algn="ctr"/>
            <a:r>
              <a:rPr lang="en-US" sz="4400"/>
              <a:t>Transition Strategies</a:t>
            </a:r>
          </a:p>
        </p:txBody>
      </p:sp>
      <p:graphicFrame>
        <p:nvGraphicFramePr>
          <p:cNvPr id="4" name="Diagram 3">
            <a:extLst>
              <a:ext uri="{FF2B5EF4-FFF2-40B4-BE49-F238E27FC236}">
                <a16:creationId xmlns:a16="http://schemas.microsoft.com/office/drawing/2014/main" id="{FA9F56FD-3CE8-41EE-8365-51C744569982}"/>
              </a:ext>
              <a:ext uri="{C183D7F6-B498-43B3-948B-1728B52AA6E4}">
                <adec:decorative xmlns:adec="http://schemas.microsoft.com/office/drawing/2017/decorative" val="1"/>
              </a:ext>
            </a:extLst>
          </p:cNvPr>
          <p:cNvGraphicFramePr/>
          <p:nvPr/>
        </p:nvGraphicFramePr>
        <p:xfrm>
          <a:off x="2371060" y="1"/>
          <a:ext cx="9576389" cy="608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738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D1B3-8268-8EEF-C521-28B95636F6F5}"/>
              </a:ext>
            </a:extLst>
          </p:cNvPr>
          <p:cNvSpPr>
            <a:spLocks noGrp="1"/>
          </p:cNvSpPr>
          <p:nvPr>
            <p:ph type="title"/>
          </p:nvPr>
        </p:nvSpPr>
        <p:spPr>
          <a:xfrm>
            <a:off x="1145892" y="173738"/>
            <a:ext cx="10207906" cy="1325563"/>
          </a:xfrm>
        </p:spPr>
        <p:txBody>
          <a:bodyPr/>
          <a:lstStyle/>
          <a:p>
            <a:r>
              <a:rPr kumimoji="0" lang="en-US" sz="4400" b="1" i="0" u="none" strike="noStrike" kern="1200" cap="none" spc="0" normalizeH="0" baseline="0" noProof="0">
                <a:ln>
                  <a:noFill/>
                </a:ln>
                <a:solidFill>
                  <a:srgbClr val="44883E"/>
                </a:solidFill>
                <a:effectLst/>
                <a:uLnTx/>
                <a:uFillTx/>
                <a:latin typeface="Arial" panose="020B0604020202020204" pitchFamily="34" charset="0"/>
                <a:ea typeface="+mj-ea"/>
                <a:cs typeface="Arial" panose="020B0604020202020204" pitchFamily="34" charset="0"/>
              </a:rPr>
              <a:t>Middle School </a:t>
            </a:r>
            <a:r>
              <a:rPr kumimoji="0" lang="en-US" sz="44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#1</a:t>
            </a:r>
            <a:endParaRPr lang="en-US">
              <a:solidFill>
                <a:schemeClr val="bg1"/>
              </a:solidFill>
            </a:endParaRPr>
          </a:p>
        </p:txBody>
      </p:sp>
      <p:sp>
        <p:nvSpPr>
          <p:cNvPr id="3" name="Content Placeholder 2">
            <a:extLst>
              <a:ext uri="{FF2B5EF4-FFF2-40B4-BE49-F238E27FC236}">
                <a16:creationId xmlns:a16="http://schemas.microsoft.com/office/drawing/2014/main" id="{B31EE8AF-A7F8-8E22-CB4E-1A9ACCCED998}"/>
              </a:ext>
            </a:extLst>
          </p:cNvPr>
          <p:cNvSpPr>
            <a:spLocks noGrp="1"/>
          </p:cNvSpPr>
          <p:nvPr>
            <p:ph idx="1"/>
          </p:nvPr>
        </p:nvSpPr>
        <p:spPr>
          <a:xfrm>
            <a:off x="1145893" y="1499301"/>
            <a:ext cx="7732294" cy="4461994"/>
          </a:xfrm>
        </p:spPr>
        <p:txBody>
          <a:bodyPr>
            <a:normAutofit lnSpcReduction="10000"/>
          </a:bodyPr>
          <a:lstStyle/>
          <a:p>
            <a:pPr>
              <a:lnSpc>
                <a:spcPct val="100000"/>
              </a:lnSpc>
              <a:spcBef>
                <a:spcPts val="0"/>
              </a:spcBef>
              <a:defRPr/>
            </a:pPr>
            <a:r>
              <a:rPr lang="en-US"/>
              <a:t>IEP participation</a:t>
            </a:r>
          </a:p>
          <a:p>
            <a:pPr>
              <a:lnSpc>
                <a:spcPct val="100000"/>
              </a:lnSpc>
              <a:spcBef>
                <a:spcPts val="0"/>
              </a:spcBef>
              <a:defRPr/>
            </a:pPr>
            <a:r>
              <a:rPr lang="en-US">
                <a:latin typeface="Arial" panose="020B0604020202020204" pitchFamily="34" charset="0"/>
                <a:cs typeface="Arial" panose="020B0604020202020204" pitchFamily="34" charset="0"/>
              </a:rPr>
              <a:t>Goal setting/goal attainment focused on academic skills</a:t>
            </a:r>
          </a:p>
          <a:p>
            <a:pPr>
              <a:lnSpc>
                <a:spcPct val="100000"/>
              </a:lnSpc>
              <a:spcBef>
                <a:spcPts val="0"/>
              </a:spcBef>
              <a:defRPr/>
            </a:pPr>
            <a:r>
              <a:rPr lang="en-US">
                <a:latin typeface="Arial" panose="020B0604020202020204" pitchFamily="34" charset="0"/>
                <a:cs typeface="Arial" panose="020B0604020202020204" pitchFamily="34" charset="0"/>
              </a:rPr>
              <a:t>Explore strengths and challenges aligned with Present-levels of Performance</a:t>
            </a:r>
          </a:p>
          <a:p>
            <a:pPr>
              <a:lnSpc>
                <a:spcPct val="100000"/>
              </a:lnSpc>
              <a:spcBef>
                <a:spcPts val="0"/>
              </a:spcBef>
              <a:defRPr/>
            </a:pPr>
            <a:r>
              <a:rPr lang="en-US">
                <a:latin typeface="Arial" panose="020B0604020202020204" pitchFamily="34" charset="0"/>
                <a:cs typeface="Arial" panose="020B0604020202020204" pitchFamily="34" charset="0"/>
              </a:rPr>
              <a:t>Provide hands on experience through Community-Based Vocational Instruction (CBVI), and club participation aligned to career interests</a:t>
            </a:r>
          </a:p>
          <a:p>
            <a:pPr>
              <a:lnSpc>
                <a:spcPct val="100000"/>
              </a:lnSpc>
              <a:spcBef>
                <a:spcPts val="0"/>
              </a:spcBef>
              <a:defRPr/>
            </a:pPr>
            <a:r>
              <a:rPr lang="en-US"/>
              <a:t>Partner with career and technical student organizations (CTSO).</a:t>
            </a:r>
            <a:endParaRPr lang="en-US">
              <a:latin typeface="Arial" panose="020B0604020202020204" pitchFamily="34" charset="0"/>
              <a:cs typeface="Arial" panose="020B0604020202020204" pitchFamily="34" charset="0"/>
            </a:endParaRPr>
          </a:p>
          <a:p>
            <a:pPr>
              <a:lnSpc>
                <a:spcPct val="100000"/>
              </a:lnSpc>
              <a:spcBef>
                <a:spcPts val="0"/>
              </a:spcBef>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endParaRPr lang="en-US" sz="28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158A62F-3AAB-044E-CE8C-4C6D8D5B82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78187" y="2570347"/>
            <a:ext cx="3398874" cy="2202772"/>
          </a:xfrm>
          <a:prstGeom prst="rect">
            <a:avLst/>
          </a:prstGeom>
        </p:spPr>
      </p:pic>
    </p:spTree>
    <p:extLst>
      <p:ext uri="{BB962C8B-B14F-4D97-AF65-F5344CB8AC3E}">
        <p14:creationId xmlns:p14="http://schemas.microsoft.com/office/powerpoint/2010/main" val="72042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D1B3-8268-8EEF-C521-28B95636F6F5}"/>
              </a:ext>
            </a:extLst>
          </p:cNvPr>
          <p:cNvSpPr>
            <a:spLocks noGrp="1"/>
          </p:cNvSpPr>
          <p:nvPr>
            <p:ph type="title"/>
          </p:nvPr>
        </p:nvSpPr>
        <p:spPr>
          <a:xfrm>
            <a:off x="1145892" y="173738"/>
            <a:ext cx="10207906" cy="1325563"/>
          </a:xfrm>
        </p:spPr>
        <p:txBody>
          <a:bodyPr/>
          <a:lstStyle/>
          <a:p>
            <a:r>
              <a:rPr kumimoji="0" lang="en-US" sz="4400" b="1" i="0" u="none" strike="noStrike" kern="1200" cap="none" spc="0" normalizeH="0" baseline="0" noProof="0">
                <a:ln>
                  <a:noFill/>
                </a:ln>
                <a:solidFill>
                  <a:srgbClr val="44883E"/>
                </a:solidFill>
                <a:effectLst/>
                <a:uLnTx/>
                <a:uFillTx/>
                <a:latin typeface="Arial" panose="020B0604020202020204" pitchFamily="34" charset="0"/>
                <a:ea typeface="+mj-ea"/>
                <a:cs typeface="Arial" panose="020B0604020202020204" pitchFamily="34" charset="0"/>
              </a:rPr>
              <a:t>Middle School </a:t>
            </a:r>
            <a:r>
              <a:rPr kumimoji="0" lang="en-US" sz="44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#2</a:t>
            </a:r>
            <a:endParaRPr lang="en-US">
              <a:solidFill>
                <a:schemeClr val="bg1"/>
              </a:solidFill>
            </a:endParaRPr>
          </a:p>
        </p:txBody>
      </p:sp>
      <p:sp>
        <p:nvSpPr>
          <p:cNvPr id="3" name="Content Placeholder 2">
            <a:extLst>
              <a:ext uri="{FF2B5EF4-FFF2-40B4-BE49-F238E27FC236}">
                <a16:creationId xmlns:a16="http://schemas.microsoft.com/office/drawing/2014/main" id="{B31EE8AF-A7F8-8E22-CB4E-1A9ACCCED998}"/>
              </a:ext>
            </a:extLst>
          </p:cNvPr>
          <p:cNvSpPr>
            <a:spLocks noGrp="1"/>
          </p:cNvSpPr>
          <p:nvPr>
            <p:ph idx="1"/>
          </p:nvPr>
        </p:nvSpPr>
        <p:spPr>
          <a:xfrm>
            <a:off x="1145892" y="1499301"/>
            <a:ext cx="10207907" cy="4461994"/>
          </a:xfrm>
        </p:spPr>
        <p:txBody>
          <a:bodyPr>
            <a:normAutofit/>
          </a:bodyPr>
          <a:lstStyle/>
          <a:p>
            <a:pPr>
              <a:lnSpc>
                <a:spcPct val="100000"/>
              </a:lnSpc>
              <a:spcBef>
                <a:spcPts val="0"/>
              </a:spcBef>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Exploring careers aligned to academic strengths</a:t>
            </a:r>
          </a:p>
          <a:p>
            <a:pPr>
              <a:lnSpc>
                <a:spcPct val="100000"/>
              </a:lnSpc>
              <a:spcBef>
                <a:spcPts val="0"/>
              </a:spcBef>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Engage students in planning for high school (pathways, dual enrollment, work-based learning, etc.)</a:t>
            </a:r>
          </a:p>
          <a:p>
            <a:pPr>
              <a:lnSpc>
                <a:spcPct val="100000"/>
              </a:lnSpc>
              <a:spcBef>
                <a:spcPts val="0"/>
              </a:spcBef>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Target and enhance executive functioning skills</a:t>
            </a:r>
          </a:p>
          <a:p>
            <a:pPr>
              <a:lnSpc>
                <a:spcPct val="100000"/>
              </a:lnSpc>
              <a:spcBef>
                <a:spcPts val="0"/>
              </a:spcBef>
              <a:defRPr/>
            </a:pPr>
            <a:r>
              <a:rPr lang="en-US">
                <a:latin typeface="Arial" panose="020B0604020202020204" pitchFamily="34" charset="0"/>
                <a:cs typeface="Arial" panose="020B0604020202020204" pitchFamily="34" charset="0"/>
              </a:rPr>
              <a:t>Medicaid waiver (Planning List)</a:t>
            </a:r>
          </a:p>
          <a:p>
            <a:pPr>
              <a:lnSpc>
                <a:spcPct val="100000"/>
              </a:lnSpc>
              <a:spcBef>
                <a:spcPts val="0"/>
              </a:spcBef>
              <a:defRPr/>
            </a:pPr>
            <a:r>
              <a:rPr lang="en-US">
                <a:latin typeface="Arial" panose="020B0604020202020204" pitchFamily="34" charset="0"/>
                <a:cs typeface="Arial" panose="020B0604020202020204" pitchFamily="34" charset="0"/>
              </a:rPr>
              <a:t>Georgia Vocation Rehabilitation Agency (GVRA)</a:t>
            </a:r>
          </a:p>
          <a:p>
            <a:pPr marL="0" indent="0">
              <a:lnSpc>
                <a:spcPct val="100000"/>
              </a:lnSpc>
              <a:spcBef>
                <a:spcPts val="0"/>
              </a:spcBef>
              <a:buNone/>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endParaRPr lang="en-US" sz="28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158A62F-3AAB-044E-CE8C-4C6D8D5B82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53023" y="4306187"/>
            <a:ext cx="3200400" cy="1846494"/>
          </a:xfrm>
          <a:prstGeom prst="rect">
            <a:avLst/>
          </a:prstGeom>
        </p:spPr>
      </p:pic>
    </p:spTree>
    <p:extLst>
      <p:ext uri="{BB962C8B-B14F-4D97-AF65-F5344CB8AC3E}">
        <p14:creationId xmlns:p14="http://schemas.microsoft.com/office/powerpoint/2010/main" val="2097150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5BD8-C84D-4448-BDF0-15B28B279B7B}"/>
              </a:ext>
            </a:extLst>
          </p:cNvPr>
          <p:cNvSpPr>
            <a:spLocks noGrp="1"/>
          </p:cNvSpPr>
          <p:nvPr>
            <p:ph type="title"/>
          </p:nvPr>
        </p:nvSpPr>
        <p:spPr>
          <a:xfrm>
            <a:off x="1098106" y="78047"/>
            <a:ext cx="10515600" cy="1325563"/>
          </a:xfrm>
        </p:spPr>
        <p:txBody>
          <a:bodyPr>
            <a:normAutofit/>
          </a:bodyPr>
          <a:lstStyle/>
          <a:p>
            <a:pPr algn="ctr"/>
            <a:r>
              <a:rPr lang="en-US" sz="4400"/>
              <a:t>B.R.I.D.G.E. Law Checklist </a:t>
            </a:r>
            <a:r>
              <a:rPr lang="en-US" sz="4400">
                <a:solidFill>
                  <a:schemeClr val="bg1"/>
                </a:solidFill>
              </a:rPr>
              <a:t>#1</a:t>
            </a:r>
          </a:p>
        </p:txBody>
      </p:sp>
      <p:pic>
        <p:nvPicPr>
          <p:cNvPr id="5" name="Picture 4" descr="Screen shot of the B.R.I.D.G.E. Law Middle School Checklist hyperlinked to online document.">
            <a:hlinkClick r:id="rId3"/>
            <a:extLst>
              <a:ext uri="{FF2B5EF4-FFF2-40B4-BE49-F238E27FC236}">
                <a16:creationId xmlns:a16="http://schemas.microsoft.com/office/drawing/2014/main" id="{DBA92F13-5241-4AB2-B1AD-577E46DB8782}"/>
              </a:ext>
            </a:extLst>
          </p:cNvPr>
          <p:cNvPicPr>
            <a:picLocks noChangeAspect="1"/>
          </p:cNvPicPr>
          <p:nvPr/>
        </p:nvPicPr>
        <p:blipFill>
          <a:blip r:embed="rId4"/>
          <a:stretch>
            <a:fillRect/>
          </a:stretch>
        </p:blipFill>
        <p:spPr>
          <a:xfrm>
            <a:off x="914400" y="1403610"/>
            <a:ext cx="9356651" cy="5454390"/>
          </a:xfrm>
          <a:prstGeom prst="rect">
            <a:avLst/>
          </a:prstGeom>
        </p:spPr>
      </p:pic>
    </p:spTree>
    <p:extLst>
      <p:ext uri="{BB962C8B-B14F-4D97-AF65-F5344CB8AC3E}">
        <p14:creationId xmlns:p14="http://schemas.microsoft.com/office/powerpoint/2010/main" val="261315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A3E8-57FC-1143-B912-B2FAC43E4571}"/>
              </a:ext>
            </a:extLst>
          </p:cNvPr>
          <p:cNvSpPr>
            <a:spLocks noGrp="1"/>
          </p:cNvSpPr>
          <p:nvPr>
            <p:ph type="ctrTitle"/>
          </p:nvPr>
        </p:nvSpPr>
        <p:spPr/>
        <p:txBody>
          <a:bodyPr/>
          <a:lstStyle/>
          <a:p>
            <a:r>
              <a:rPr lang="en-US" dirty="0"/>
              <a:t>Transition Preparation from Pre-School to Postschool Outcome</a:t>
            </a:r>
          </a:p>
        </p:txBody>
      </p:sp>
      <p:sp>
        <p:nvSpPr>
          <p:cNvPr id="3" name="Subtitle 2">
            <a:extLst>
              <a:ext uri="{FF2B5EF4-FFF2-40B4-BE49-F238E27FC236}">
                <a16:creationId xmlns:a16="http://schemas.microsoft.com/office/drawing/2014/main" id="{F74D1F68-F0CA-584E-9CC7-504294CC5024}"/>
              </a:ext>
            </a:extLst>
          </p:cNvPr>
          <p:cNvSpPr>
            <a:spLocks noGrp="1"/>
          </p:cNvSpPr>
          <p:nvPr>
            <p:ph type="subTitle" idx="1"/>
          </p:nvPr>
        </p:nvSpPr>
        <p:spPr>
          <a:xfrm>
            <a:off x="1285102" y="3536134"/>
            <a:ext cx="10109771" cy="2765812"/>
          </a:xfrm>
        </p:spPr>
        <p:txBody>
          <a:bodyPr>
            <a:normAutofit fontScale="85000" lnSpcReduction="20000"/>
          </a:bodyPr>
          <a:lstStyle/>
          <a:p>
            <a:pPr marL="0" indent="0" algn="l">
              <a:buNone/>
            </a:pPr>
            <a:r>
              <a:rPr lang="en-US" sz="2200" dirty="0"/>
              <a:t>Elise James</a:t>
            </a:r>
          </a:p>
          <a:p>
            <a:pPr marL="0" indent="0" algn="l">
              <a:buNone/>
            </a:pPr>
            <a:r>
              <a:rPr lang="en-US" sz="2200" dirty="0"/>
              <a:t>Program Specialist Transition Postschool Outcomes and Section 504</a:t>
            </a:r>
          </a:p>
          <a:p>
            <a:pPr marL="0" indent="0" algn="l">
              <a:buNone/>
            </a:pPr>
            <a:r>
              <a:rPr lang="en-US" sz="2200" dirty="0"/>
              <a:t>404-326-0421</a:t>
            </a:r>
          </a:p>
          <a:p>
            <a:pPr marL="0" indent="0" algn="l">
              <a:buNone/>
            </a:pPr>
            <a:r>
              <a:rPr lang="en-US" sz="2200" dirty="0">
                <a:hlinkClick r:id="rId2"/>
              </a:rPr>
              <a:t>ejames@doe.k12.ga.us</a:t>
            </a:r>
            <a:r>
              <a:rPr lang="en-US" sz="2200" dirty="0"/>
              <a:t> </a:t>
            </a:r>
          </a:p>
          <a:p>
            <a:pPr marL="0" indent="0" algn="l">
              <a:buNone/>
            </a:pPr>
            <a:r>
              <a:rPr lang="en-US" sz="2400" dirty="0"/>
              <a:t>LaTanya Barkley-Washington</a:t>
            </a:r>
          </a:p>
          <a:p>
            <a:pPr marL="0" indent="0" algn="l">
              <a:buNone/>
            </a:pPr>
            <a:r>
              <a:rPr lang="en-US" sz="2400" dirty="0"/>
              <a:t>Program Manager</a:t>
            </a:r>
          </a:p>
          <a:p>
            <a:pPr marL="0" indent="0" algn="l">
              <a:buNone/>
            </a:pPr>
            <a:r>
              <a:rPr lang="en-US" sz="2400" dirty="0"/>
              <a:t>Outreach, IDEA Ombudsman</a:t>
            </a:r>
          </a:p>
          <a:p>
            <a:pPr marL="0" indent="0" algn="l">
              <a:buNone/>
            </a:pPr>
            <a:r>
              <a:rPr lang="en-US" sz="2400" dirty="0">
                <a:hlinkClick r:id="rId3"/>
              </a:rPr>
              <a:t>latanya.barkley@doe.k12.ga.us</a:t>
            </a:r>
            <a:endParaRPr lang="en-US" sz="2400" dirty="0"/>
          </a:p>
          <a:p>
            <a:pPr algn="l"/>
            <a:endParaRPr lang="en-US" dirty="0"/>
          </a:p>
        </p:txBody>
      </p:sp>
    </p:spTree>
    <p:extLst>
      <p:ext uri="{BB962C8B-B14F-4D97-AF65-F5344CB8AC3E}">
        <p14:creationId xmlns:p14="http://schemas.microsoft.com/office/powerpoint/2010/main" val="91682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1193-A8D9-7413-C7D1-7753E7286FFB}"/>
              </a:ext>
            </a:extLst>
          </p:cNvPr>
          <p:cNvSpPr>
            <a:spLocks noGrp="1"/>
          </p:cNvSpPr>
          <p:nvPr>
            <p:ph type="title"/>
          </p:nvPr>
        </p:nvSpPr>
        <p:spPr/>
        <p:txBody>
          <a:bodyPr>
            <a:normAutofit/>
          </a:bodyPr>
          <a:lstStyle/>
          <a:p>
            <a:r>
              <a:rPr lang="en-US" sz="4400"/>
              <a:t>Self-Determination Skills </a:t>
            </a:r>
            <a:r>
              <a:rPr lang="en-US" sz="4400">
                <a:solidFill>
                  <a:schemeClr val="bg1"/>
                </a:solidFill>
              </a:rPr>
              <a:t>#1</a:t>
            </a:r>
          </a:p>
        </p:txBody>
      </p:sp>
      <p:sp>
        <p:nvSpPr>
          <p:cNvPr id="3" name="Content Placeholder 2">
            <a:extLst>
              <a:ext uri="{FF2B5EF4-FFF2-40B4-BE49-F238E27FC236}">
                <a16:creationId xmlns:a16="http://schemas.microsoft.com/office/drawing/2014/main" id="{A44A4971-1799-6DB3-5108-4403A86BB9D0}"/>
              </a:ext>
            </a:extLst>
          </p:cNvPr>
          <p:cNvSpPr>
            <a:spLocks noGrp="1"/>
          </p:cNvSpPr>
          <p:nvPr>
            <p:ph idx="1"/>
          </p:nvPr>
        </p:nvSpPr>
        <p:spPr>
          <a:xfrm>
            <a:off x="5890436" y="1690690"/>
            <a:ext cx="6042246" cy="4197635"/>
          </a:xfrm>
        </p:spPr>
        <p:txBody>
          <a:bodyPr/>
          <a:lstStyle/>
          <a:p>
            <a:r>
              <a:rPr lang="en-US"/>
              <a:t>Goal setting</a:t>
            </a:r>
          </a:p>
          <a:p>
            <a:r>
              <a:rPr lang="en-US"/>
              <a:t>Self-evaluation</a:t>
            </a:r>
          </a:p>
          <a:p>
            <a:r>
              <a:rPr lang="en-US"/>
              <a:t>Self-regulation</a:t>
            </a:r>
          </a:p>
          <a:p>
            <a:pPr>
              <a:defRPr/>
            </a:pPr>
            <a:r>
              <a:rPr lang="en-US"/>
              <a:t>Self-advocacy</a:t>
            </a:r>
          </a:p>
          <a:p>
            <a:pPr>
              <a:defRPr/>
            </a:pPr>
            <a:r>
              <a:rPr lang="en-US"/>
              <a:t>Self-awareness</a:t>
            </a:r>
          </a:p>
          <a:p>
            <a:pPr>
              <a:defRPr/>
            </a:pPr>
            <a:r>
              <a:rPr lang="en-US"/>
              <a:t>Self-knowledge</a:t>
            </a:r>
          </a:p>
          <a:p>
            <a:pPr>
              <a:defRPr/>
            </a:pPr>
            <a:r>
              <a:rPr lang="en-US"/>
              <a:t>Leadership</a:t>
            </a:r>
          </a:p>
          <a:p>
            <a:endParaRPr lang="en-US"/>
          </a:p>
        </p:txBody>
      </p:sp>
      <p:pic>
        <p:nvPicPr>
          <p:cNvPr id="4" name="Picture 3">
            <a:extLst>
              <a:ext uri="{FF2B5EF4-FFF2-40B4-BE49-F238E27FC236}">
                <a16:creationId xmlns:a16="http://schemas.microsoft.com/office/drawing/2014/main" id="{40BEFAB2-010B-77B9-16FB-0876D3197733}"/>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5125" y="1274161"/>
            <a:ext cx="4457479" cy="4442266"/>
          </a:xfrm>
          <a:prstGeom prst="rect">
            <a:avLst/>
          </a:prstGeom>
        </p:spPr>
      </p:pic>
    </p:spTree>
    <p:extLst>
      <p:ext uri="{BB962C8B-B14F-4D97-AF65-F5344CB8AC3E}">
        <p14:creationId xmlns:p14="http://schemas.microsoft.com/office/powerpoint/2010/main" val="78260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5561-744F-1483-65F8-26E11F18C00F}"/>
              </a:ext>
            </a:extLst>
          </p:cNvPr>
          <p:cNvSpPr>
            <a:spLocks noGrp="1"/>
          </p:cNvSpPr>
          <p:nvPr>
            <p:ph type="title"/>
          </p:nvPr>
        </p:nvSpPr>
        <p:spPr>
          <a:xfrm>
            <a:off x="1145894" y="365125"/>
            <a:ext cx="4478729" cy="4983052"/>
          </a:xfrm>
        </p:spPr>
        <p:txBody>
          <a:bodyPr>
            <a:normAutofit/>
          </a:bodyPr>
          <a:lstStyle/>
          <a:p>
            <a:r>
              <a:rPr lang="en-US" sz="4900"/>
              <a:t>Self-Determination Skills </a:t>
            </a:r>
            <a:r>
              <a:rPr lang="en-US">
                <a:solidFill>
                  <a:schemeClr val="bg1"/>
                </a:solidFill>
              </a:rPr>
              <a:t>#2</a:t>
            </a:r>
          </a:p>
        </p:txBody>
      </p:sp>
      <p:pic>
        <p:nvPicPr>
          <p:cNvPr id="4" name="Picture 3" descr="graphic diagram with self-determination skills indicated. Goals attainment, self-evaluation, self-advocacy, decision-making, problem-solving, Self-knowledge, and leadership">
            <a:extLst>
              <a:ext uri="{FF2B5EF4-FFF2-40B4-BE49-F238E27FC236}">
                <a16:creationId xmlns:a16="http://schemas.microsoft.com/office/drawing/2014/main" id="{05EACF3F-049A-1523-EB6D-AB3D50B8068B}"/>
              </a:ext>
            </a:extLst>
          </p:cNvPr>
          <p:cNvPicPr>
            <a:picLocks noChangeAspect="1"/>
          </p:cNvPicPr>
          <p:nvPr/>
        </p:nvPicPr>
        <p:blipFill>
          <a:blip r:embed="rId2"/>
          <a:stretch>
            <a:fillRect/>
          </a:stretch>
        </p:blipFill>
        <p:spPr>
          <a:xfrm>
            <a:off x="6241313" y="1391"/>
            <a:ext cx="5826640" cy="6336514"/>
          </a:xfrm>
          <a:prstGeom prst="rect">
            <a:avLst/>
          </a:prstGeom>
        </p:spPr>
      </p:pic>
    </p:spTree>
    <p:extLst>
      <p:ext uri="{BB962C8B-B14F-4D97-AF65-F5344CB8AC3E}">
        <p14:creationId xmlns:p14="http://schemas.microsoft.com/office/powerpoint/2010/main" val="32236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E19C1D-859C-9D44-C4AB-BDBDC20F4FC8}"/>
              </a:ext>
            </a:extLst>
          </p:cNvPr>
          <p:cNvSpPr>
            <a:spLocks noGrp="1"/>
          </p:cNvSpPr>
          <p:nvPr>
            <p:ph type="title"/>
          </p:nvPr>
        </p:nvSpPr>
        <p:spPr/>
        <p:txBody>
          <a:bodyPr>
            <a:normAutofit/>
          </a:bodyPr>
          <a:lstStyle/>
          <a:p>
            <a:r>
              <a:rPr lang="en-US" sz="4400"/>
              <a:t>High School</a:t>
            </a:r>
          </a:p>
        </p:txBody>
      </p:sp>
      <p:sp>
        <p:nvSpPr>
          <p:cNvPr id="9" name="Content Placeholder 8">
            <a:extLst>
              <a:ext uri="{FF2B5EF4-FFF2-40B4-BE49-F238E27FC236}">
                <a16:creationId xmlns:a16="http://schemas.microsoft.com/office/drawing/2014/main" id="{4C455411-32DC-DD35-BA76-DF331B676047}"/>
              </a:ext>
            </a:extLst>
          </p:cNvPr>
          <p:cNvSpPr>
            <a:spLocks noGrp="1"/>
          </p:cNvSpPr>
          <p:nvPr>
            <p:ph idx="1"/>
          </p:nvPr>
        </p:nvSpPr>
        <p:spPr>
          <a:xfrm>
            <a:off x="1145893" y="1825625"/>
            <a:ext cx="7190034" cy="4135670"/>
          </a:xfrm>
        </p:spPr>
        <p:txBody>
          <a:bodyPr>
            <a:normAutofit/>
          </a:bodyPr>
          <a:lstStyle/>
          <a:p>
            <a:r>
              <a:rPr lang="en-US"/>
              <a:t>Career, Technical, and Agricultural Education</a:t>
            </a:r>
          </a:p>
          <a:p>
            <a:r>
              <a:rPr lang="en-US"/>
              <a:t>Internships/apprenticeships</a:t>
            </a:r>
          </a:p>
          <a:p>
            <a:r>
              <a:rPr lang="en-US"/>
              <a:t>Vocational Rehabilitation Agency referral</a:t>
            </a:r>
          </a:p>
          <a:p>
            <a:r>
              <a:rPr lang="en-US"/>
              <a:t>Paid employment</a:t>
            </a:r>
          </a:p>
          <a:p>
            <a:r>
              <a:rPr lang="en-US"/>
              <a:t>Support available with outside agencies</a:t>
            </a:r>
          </a:p>
          <a:p>
            <a:r>
              <a:rPr lang="en-US"/>
              <a:t>Dual enrollment</a:t>
            </a:r>
          </a:p>
        </p:txBody>
      </p:sp>
      <p:pic>
        <p:nvPicPr>
          <p:cNvPr id="11" name="Picture 10">
            <a:extLst>
              <a:ext uri="{FF2B5EF4-FFF2-40B4-BE49-F238E27FC236}">
                <a16:creationId xmlns:a16="http://schemas.microsoft.com/office/drawing/2014/main" id="{DD06C02B-D8E4-9403-F231-63ABBBB1DA7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53627" y="365125"/>
            <a:ext cx="4177402" cy="2857230"/>
          </a:xfrm>
          <a:prstGeom prst="rect">
            <a:avLst/>
          </a:prstGeom>
        </p:spPr>
      </p:pic>
    </p:spTree>
    <p:extLst>
      <p:ext uri="{BB962C8B-B14F-4D97-AF65-F5344CB8AC3E}">
        <p14:creationId xmlns:p14="http://schemas.microsoft.com/office/powerpoint/2010/main" val="154613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D41E-8D26-4F4E-BB3D-C0DDCB78E3CC}"/>
              </a:ext>
            </a:extLst>
          </p:cNvPr>
          <p:cNvSpPr>
            <a:spLocks noGrp="1"/>
          </p:cNvSpPr>
          <p:nvPr>
            <p:ph type="title"/>
          </p:nvPr>
        </p:nvSpPr>
        <p:spPr>
          <a:xfrm>
            <a:off x="1148315" y="175397"/>
            <a:ext cx="10100931" cy="1325563"/>
          </a:xfrm>
        </p:spPr>
        <p:txBody>
          <a:bodyPr>
            <a:normAutofit/>
          </a:bodyPr>
          <a:lstStyle/>
          <a:p>
            <a:r>
              <a:rPr lang="en-US" sz="4400"/>
              <a:t>The Individual Graduation Plan (IGP)</a:t>
            </a:r>
          </a:p>
        </p:txBody>
      </p:sp>
      <p:sp>
        <p:nvSpPr>
          <p:cNvPr id="3" name="Content Placeholder 2">
            <a:extLst>
              <a:ext uri="{FF2B5EF4-FFF2-40B4-BE49-F238E27FC236}">
                <a16:creationId xmlns:a16="http://schemas.microsoft.com/office/drawing/2014/main" id="{C8129EF4-37CC-4B44-83C7-75C2BC866C16}"/>
              </a:ext>
            </a:extLst>
          </p:cNvPr>
          <p:cNvSpPr>
            <a:spLocks noGrp="1"/>
          </p:cNvSpPr>
          <p:nvPr>
            <p:ph idx="1"/>
          </p:nvPr>
        </p:nvSpPr>
        <p:spPr>
          <a:xfrm>
            <a:off x="1148316" y="1698549"/>
            <a:ext cx="10415034" cy="4894262"/>
          </a:xfrm>
        </p:spPr>
        <p:txBody>
          <a:bodyPr>
            <a:normAutofit fontScale="70000" lnSpcReduction="20000"/>
          </a:bodyPr>
          <a:lstStyle/>
          <a:p>
            <a:r>
              <a:rPr lang="en-US" sz="4500"/>
              <a:t>Spring semester of the 8</a:t>
            </a:r>
            <a:r>
              <a:rPr lang="en-US" sz="4500" baseline="30000"/>
              <a:t>th</a:t>
            </a:r>
            <a:r>
              <a:rPr lang="en-US" sz="4500"/>
              <a:t> grade</a:t>
            </a:r>
          </a:p>
          <a:p>
            <a:r>
              <a:rPr lang="en-US" sz="4500"/>
              <a:t>Indicates:</a:t>
            </a:r>
          </a:p>
          <a:p>
            <a:pPr lvl="1"/>
            <a:r>
              <a:rPr lang="en-US" sz="4500"/>
              <a:t>Academic subjects</a:t>
            </a:r>
          </a:p>
          <a:p>
            <a:pPr lvl="1"/>
            <a:r>
              <a:rPr lang="en-US" sz="4500"/>
              <a:t>Based on selected academic and career area of choice</a:t>
            </a:r>
          </a:p>
          <a:p>
            <a:pPr lvl="1"/>
            <a:r>
              <a:rPr lang="en-US" sz="4500"/>
              <a:t>Developed in conjunction with parents/guardians, student, counselor or teacher as advisor</a:t>
            </a:r>
          </a:p>
          <a:p>
            <a:r>
              <a:rPr lang="en-US" sz="4500"/>
              <a:t>Can include:</a:t>
            </a:r>
          </a:p>
          <a:p>
            <a:pPr lvl="1"/>
            <a:r>
              <a:rPr lang="en-US" sz="4500"/>
              <a:t>Career-orientation</a:t>
            </a:r>
          </a:p>
          <a:p>
            <a:pPr lvl="1"/>
            <a:r>
              <a:rPr lang="en-US" sz="4500"/>
              <a:t>Work-based learning</a:t>
            </a:r>
          </a:p>
          <a:p>
            <a:pPr lvl="1"/>
            <a:r>
              <a:rPr lang="en-US" sz="4500"/>
              <a:t>Dual Enrollment</a:t>
            </a:r>
          </a:p>
          <a:p>
            <a:pPr marL="457200" lvl="1" indent="0">
              <a:buNone/>
            </a:pPr>
            <a:endParaRPr lang="en-US">
              <a:latin typeface="Helvetica LT Std" panose="020B0504020202020204" pitchFamily="34" charset="0"/>
            </a:endParaRPr>
          </a:p>
        </p:txBody>
      </p:sp>
      <p:sp>
        <p:nvSpPr>
          <p:cNvPr id="4" name="Date Placeholder 3">
            <a:extLst>
              <a:ext uri="{FF2B5EF4-FFF2-40B4-BE49-F238E27FC236}">
                <a16:creationId xmlns:a16="http://schemas.microsoft.com/office/drawing/2014/main" id="{982A3519-A204-4402-97DE-8FD6036D9F3A}"/>
              </a:ext>
            </a:extLst>
          </p:cNvPr>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white"/>
              </a:solidFill>
              <a:effectLst/>
              <a:uLnTx/>
              <a:uFillTx/>
              <a:latin typeface="Helvetica LT Std" panose="020B0504020202020204" pitchFamily="34" charset="0"/>
              <a:ea typeface="+mn-ea"/>
              <a:cs typeface="+mn-cs"/>
            </a:endParaRPr>
          </a:p>
        </p:txBody>
      </p:sp>
      <p:sp>
        <p:nvSpPr>
          <p:cNvPr id="5" name="Slide Number Placeholder 4">
            <a:extLst>
              <a:ext uri="{FF2B5EF4-FFF2-40B4-BE49-F238E27FC236}">
                <a16:creationId xmlns:a16="http://schemas.microsoft.com/office/drawing/2014/main" id="{C70D9DFC-89DB-4E35-AFA1-83897B6EFBF7}"/>
              </a:ext>
            </a:extLst>
          </p:cNvPr>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Helvetica LT Std" panose="020B0504020202020204" pitchFamily="34" charset="0"/>
              <a:ea typeface="+mn-ea"/>
              <a:cs typeface="+mn-cs"/>
            </a:endParaRPr>
          </a:p>
        </p:txBody>
      </p:sp>
    </p:spTree>
    <p:extLst>
      <p:ext uri="{BB962C8B-B14F-4D97-AF65-F5344CB8AC3E}">
        <p14:creationId xmlns:p14="http://schemas.microsoft.com/office/powerpoint/2010/main" val="246595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1B936F-11A4-4174-8DC3-E72619FBE38C}"/>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91599" y="2044467"/>
            <a:ext cx="3239386" cy="3259760"/>
          </a:xfrm>
          <a:prstGeom prst="rect">
            <a:avLst/>
          </a:prstGeom>
        </p:spPr>
      </p:pic>
      <p:sp>
        <p:nvSpPr>
          <p:cNvPr id="2" name="Title 1">
            <a:extLst>
              <a:ext uri="{FF2B5EF4-FFF2-40B4-BE49-F238E27FC236}">
                <a16:creationId xmlns:a16="http://schemas.microsoft.com/office/drawing/2014/main" id="{75FC9D41-CD06-4C2F-90C3-2BFCFE9F7083}"/>
              </a:ext>
            </a:extLst>
          </p:cNvPr>
          <p:cNvSpPr>
            <a:spLocks noGrp="1"/>
          </p:cNvSpPr>
          <p:nvPr>
            <p:ph type="title"/>
          </p:nvPr>
        </p:nvSpPr>
        <p:spPr>
          <a:xfrm>
            <a:off x="1145894" y="118959"/>
            <a:ext cx="10207906" cy="1325563"/>
          </a:xfrm>
        </p:spPr>
        <p:txBody>
          <a:bodyPr>
            <a:normAutofit/>
          </a:bodyPr>
          <a:lstStyle/>
          <a:p>
            <a:r>
              <a:rPr lang="en-US" sz="4400"/>
              <a:t>From IGP to IEP and Transition Goals</a:t>
            </a:r>
          </a:p>
        </p:txBody>
      </p:sp>
      <p:sp>
        <p:nvSpPr>
          <p:cNvPr id="3" name="Content Placeholder 2">
            <a:extLst>
              <a:ext uri="{FF2B5EF4-FFF2-40B4-BE49-F238E27FC236}">
                <a16:creationId xmlns:a16="http://schemas.microsoft.com/office/drawing/2014/main" id="{20518E30-D4A4-4098-9E16-212AECEF78F5}"/>
              </a:ext>
            </a:extLst>
          </p:cNvPr>
          <p:cNvSpPr>
            <a:spLocks noGrp="1"/>
          </p:cNvSpPr>
          <p:nvPr>
            <p:ph idx="1"/>
          </p:nvPr>
        </p:nvSpPr>
        <p:spPr>
          <a:xfrm>
            <a:off x="1307806" y="1861136"/>
            <a:ext cx="8059478" cy="4337645"/>
          </a:xfrm>
        </p:spPr>
        <p:txBody>
          <a:bodyPr>
            <a:normAutofit/>
          </a:bodyPr>
          <a:lstStyle/>
          <a:p>
            <a:r>
              <a:rPr lang="en-US"/>
              <a:t>Course of Study</a:t>
            </a:r>
          </a:p>
          <a:p>
            <a:r>
              <a:rPr lang="en-US"/>
              <a:t>Career Pathways</a:t>
            </a:r>
          </a:p>
          <a:p>
            <a:pPr lvl="1"/>
            <a:r>
              <a:rPr lang="en-US" sz="2800"/>
              <a:t>School Counselors</a:t>
            </a:r>
          </a:p>
          <a:p>
            <a:pPr lvl="1"/>
            <a:r>
              <a:rPr lang="en-US" sz="2800"/>
              <a:t>Career Technical Instruction</a:t>
            </a:r>
          </a:p>
          <a:p>
            <a:pPr lvl="2"/>
            <a:r>
              <a:rPr lang="en-US" sz="2800"/>
              <a:t>Working in collaboration with instructors from the Career, Technical and Agricultural Education programs</a:t>
            </a:r>
          </a:p>
          <a:p>
            <a:pPr lvl="1"/>
            <a:endParaRPr lang="en-US"/>
          </a:p>
        </p:txBody>
      </p:sp>
      <p:sp>
        <p:nvSpPr>
          <p:cNvPr id="4" name="Date Placeholder 3">
            <a:extLst>
              <a:ext uri="{FF2B5EF4-FFF2-40B4-BE49-F238E27FC236}">
                <a16:creationId xmlns:a16="http://schemas.microsoft.com/office/drawing/2014/main" id="{515F836A-80D5-4466-BA91-531F5E55AB9D}"/>
              </a:ext>
              <a:ext uri="{C183D7F6-B498-43B3-948B-1728B52AA6E4}">
                <adec:decorative xmlns:adec="http://schemas.microsoft.com/office/drawing/2017/decorative" val="1"/>
              </a:ext>
            </a:extLst>
          </p:cNvPr>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EE245A8-FCF1-4EC9-9CF5-55126D1BE299}"/>
              </a:ext>
              <a:ext uri="{C183D7F6-B498-43B3-948B-1728B52AA6E4}">
                <adec:decorative xmlns:adec="http://schemas.microsoft.com/office/drawing/2017/decorative" val="1"/>
              </a:ext>
            </a:extLst>
          </p:cNvPr>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5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5BD8-C84D-4448-BDF0-15B28B279B7B}"/>
              </a:ext>
            </a:extLst>
          </p:cNvPr>
          <p:cNvSpPr>
            <a:spLocks noGrp="1"/>
          </p:cNvSpPr>
          <p:nvPr>
            <p:ph type="title"/>
          </p:nvPr>
        </p:nvSpPr>
        <p:spPr>
          <a:xfrm>
            <a:off x="2262736" y="0"/>
            <a:ext cx="7886700" cy="1325563"/>
          </a:xfrm>
        </p:spPr>
        <p:txBody>
          <a:bodyPr>
            <a:normAutofit/>
          </a:bodyPr>
          <a:lstStyle/>
          <a:p>
            <a:pPr algn="ctr"/>
            <a:r>
              <a:rPr lang="en-US" sz="4000"/>
              <a:t>B.R.I.D.G.E. Law Checklist </a:t>
            </a:r>
            <a:r>
              <a:rPr lang="en-US" sz="4000">
                <a:solidFill>
                  <a:schemeClr val="bg1"/>
                </a:solidFill>
              </a:rPr>
              <a:t>#2</a:t>
            </a:r>
          </a:p>
        </p:txBody>
      </p:sp>
      <p:pic>
        <p:nvPicPr>
          <p:cNvPr id="6" name="Picture 5" descr="Screen shot of the B.R.I.D.G.E. Law Middle School Checklist hyperlinked to online document.">
            <a:hlinkClick r:id="rId3"/>
            <a:extLst>
              <a:ext uri="{FF2B5EF4-FFF2-40B4-BE49-F238E27FC236}">
                <a16:creationId xmlns:a16="http://schemas.microsoft.com/office/drawing/2014/main" id="{BB3BFB53-7DA7-4C10-A115-5C416442CB4F}"/>
              </a:ext>
            </a:extLst>
          </p:cNvPr>
          <p:cNvPicPr>
            <a:picLocks noChangeAspect="1"/>
          </p:cNvPicPr>
          <p:nvPr/>
        </p:nvPicPr>
        <p:blipFill>
          <a:blip r:embed="rId4"/>
          <a:stretch>
            <a:fillRect/>
          </a:stretch>
        </p:blipFill>
        <p:spPr>
          <a:xfrm>
            <a:off x="901768" y="1041992"/>
            <a:ext cx="9247668" cy="5656858"/>
          </a:xfrm>
          <a:prstGeom prst="rect">
            <a:avLst/>
          </a:prstGeom>
        </p:spPr>
      </p:pic>
    </p:spTree>
    <p:extLst>
      <p:ext uri="{BB962C8B-B14F-4D97-AF65-F5344CB8AC3E}">
        <p14:creationId xmlns:p14="http://schemas.microsoft.com/office/powerpoint/2010/main" val="3587348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32CD-EF90-4681-9C27-6C8F1CFC0209}"/>
              </a:ext>
            </a:extLst>
          </p:cNvPr>
          <p:cNvSpPr>
            <a:spLocks noGrp="1"/>
          </p:cNvSpPr>
          <p:nvPr>
            <p:ph type="title"/>
          </p:nvPr>
        </p:nvSpPr>
        <p:spPr>
          <a:xfrm>
            <a:off x="2401595" y="68508"/>
            <a:ext cx="7886700" cy="1325563"/>
          </a:xfrm>
        </p:spPr>
        <p:txBody>
          <a:bodyPr>
            <a:normAutofit/>
          </a:bodyPr>
          <a:lstStyle/>
          <a:p>
            <a:r>
              <a:rPr lang="en-US">
                <a:solidFill>
                  <a:schemeClr val="accent6">
                    <a:lumMod val="75000"/>
                  </a:schemeClr>
                </a:solidFill>
                <a:hlinkClick r:id="rId3">
                  <a:extLst>
                    <a:ext uri="{A12FA001-AC4F-418D-AE19-62706E023703}">
                      <ahyp:hlinkClr xmlns:ahyp="http://schemas.microsoft.com/office/drawing/2018/hyperlinkcolor" val="tx"/>
                    </a:ext>
                  </a:extLst>
                </a:hlinkClick>
              </a:rPr>
              <a:t>High School Transition Activities</a:t>
            </a:r>
            <a:endParaRPr lang="en-US">
              <a:solidFill>
                <a:schemeClr val="accent6">
                  <a:lumMod val="75000"/>
                </a:schemeClr>
              </a:solidFill>
            </a:endParaRPr>
          </a:p>
        </p:txBody>
      </p:sp>
      <p:graphicFrame>
        <p:nvGraphicFramePr>
          <p:cNvPr id="4" name="Table 4">
            <a:extLst>
              <a:ext uri="{FF2B5EF4-FFF2-40B4-BE49-F238E27FC236}">
                <a16:creationId xmlns:a16="http://schemas.microsoft.com/office/drawing/2014/main" id="{6A71CC88-EC75-4030-9887-9502CD740815}"/>
              </a:ext>
            </a:extLst>
          </p:cNvPr>
          <p:cNvGraphicFramePr>
            <a:graphicFrameLocks noGrp="1"/>
          </p:cNvGraphicFramePr>
          <p:nvPr>
            <p:ph idx="1"/>
          </p:nvPr>
        </p:nvGraphicFramePr>
        <p:xfrm>
          <a:off x="920231" y="1211652"/>
          <a:ext cx="9265761" cy="5557898"/>
        </p:xfrm>
        <a:graphic>
          <a:graphicData uri="http://schemas.openxmlformats.org/drawingml/2006/table">
            <a:tbl>
              <a:tblPr firstRow="1" bandRow="1">
                <a:tableStyleId>{5C22544A-7EE6-4342-B048-85BDC9FD1C3A}</a:tableStyleId>
              </a:tblPr>
              <a:tblGrid>
                <a:gridCol w="3088587">
                  <a:extLst>
                    <a:ext uri="{9D8B030D-6E8A-4147-A177-3AD203B41FA5}">
                      <a16:colId xmlns:a16="http://schemas.microsoft.com/office/drawing/2014/main" val="422058498"/>
                    </a:ext>
                  </a:extLst>
                </a:gridCol>
                <a:gridCol w="3088587">
                  <a:extLst>
                    <a:ext uri="{9D8B030D-6E8A-4147-A177-3AD203B41FA5}">
                      <a16:colId xmlns:a16="http://schemas.microsoft.com/office/drawing/2014/main" val="572223803"/>
                    </a:ext>
                  </a:extLst>
                </a:gridCol>
                <a:gridCol w="3088587">
                  <a:extLst>
                    <a:ext uri="{9D8B030D-6E8A-4147-A177-3AD203B41FA5}">
                      <a16:colId xmlns:a16="http://schemas.microsoft.com/office/drawing/2014/main" val="1056592299"/>
                    </a:ext>
                  </a:extLst>
                </a:gridCol>
              </a:tblGrid>
              <a:tr h="626121">
                <a:tc>
                  <a:txBody>
                    <a:bodyPr/>
                    <a:lstStyle/>
                    <a:p>
                      <a:r>
                        <a:rPr lang="en-US"/>
                        <a:t>Postsecondary Employment</a:t>
                      </a:r>
                    </a:p>
                  </a:txBody>
                  <a:tcPr/>
                </a:tc>
                <a:tc>
                  <a:txBody>
                    <a:bodyPr/>
                    <a:lstStyle/>
                    <a:p>
                      <a:r>
                        <a:rPr lang="en-US"/>
                        <a:t>Postsecondary Education and Training</a:t>
                      </a:r>
                    </a:p>
                  </a:txBody>
                  <a:tcPr/>
                </a:tc>
                <a:tc>
                  <a:txBody>
                    <a:bodyPr/>
                    <a:lstStyle/>
                    <a:p>
                      <a:r>
                        <a:rPr lang="en-US"/>
                        <a:t>Independent Living/Adult Living/Community Living</a:t>
                      </a:r>
                    </a:p>
                  </a:txBody>
                  <a:tcPr/>
                </a:tc>
                <a:extLst>
                  <a:ext uri="{0D108BD9-81ED-4DB2-BD59-A6C34878D82A}">
                    <a16:rowId xmlns:a16="http://schemas.microsoft.com/office/drawing/2014/main" val="3897920491"/>
                  </a:ext>
                </a:extLst>
              </a:tr>
              <a:tr h="894458">
                <a:tc>
                  <a:txBody>
                    <a:bodyPr/>
                    <a:lstStyle/>
                    <a:p>
                      <a:r>
                        <a:rPr lang="en-US"/>
                        <a:t>Community-based vocational instruction, Work-based learning, </a:t>
                      </a:r>
                    </a:p>
                  </a:txBody>
                  <a:tcPr/>
                </a:tc>
                <a:tc>
                  <a:txBody>
                    <a:bodyPr/>
                    <a:lstStyle/>
                    <a:p>
                      <a:r>
                        <a:rPr lang="en-US"/>
                        <a:t>Dual enrollment (2 &amp; 4 Year Programs, and Technical)</a:t>
                      </a:r>
                    </a:p>
                  </a:txBody>
                  <a:tcPr/>
                </a:tc>
                <a:tc>
                  <a:txBody>
                    <a:bodyPr/>
                    <a:lstStyle/>
                    <a:p>
                      <a:r>
                        <a:rPr lang="en-US"/>
                        <a:t>Lead IEP meetings/Active transition planning and engagement</a:t>
                      </a:r>
                    </a:p>
                  </a:txBody>
                  <a:tcPr/>
                </a:tc>
                <a:extLst>
                  <a:ext uri="{0D108BD9-81ED-4DB2-BD59-A6C34878D82A}">
                    <a16:rowId xmlns:a16="http://schemas.microsoft.com/office/drawing/2014/main" val="1182167235"/>
                  </a:ext>
                </a:extLst>
              </a:tr>
              <a:tr h="894458">
                <a:tc>
                  <a:txBody>
                    <a:bodyPr/>
                    <a:lstStyle/>
                    <a:p>
                      <a:r>
                        <a:rPr lang="en-US"/>
                        <a:t>Pre-Employment Transition Services, Pre-employment skills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Explore Inclusive Postsecondary Education (IPSE)</a:t>
                      </a:r>
                    </a:p>
                  </a:txBody>
                  <a:tcPr/>
                </a:tc>
                <a:tc>
                  <a:txBody>
                    <a:bodyPr/>
                    <a:lstStyle/>
                    <a:p>
                      <a:r>
                        <a:rPr lang="en-US"/>
                        <a:t>Financial literacy</a:t>
                      </a:r>
                    </a:p>
                  </a:txBody>
                  <a:tcPr/>
                </a:tc>
                <a:extLst>
                  <a:ext uri="{0D108BD9-81ED-4DB2-BD59-A6C34878D82A}">
                    <a16:rowId xmlns:a16="http://schemas.microsoft.com/office/drawing/2014/main" val="3563795960"/>
                  </a:ext>
                </a:extLst>
              </a:tr>
              <a:tr h="894458">
                <a:tc>
                  <a:txBody>
                    <a:bodyPr/>
                    <a:lstStyle/>
                    <a:p>
                      <a:r>
                        <a:rPr lang="en-US"/>
                        <a:t>Job search and attainment </a:t>
                      </a:r>
                    </a:p>
                  </a:txBody>
                  <a:tcPr/>
                </a:tc>
                <a:tc>
                  <a:txBody>
                    <a:bodyPr/>
                    <a:lstStyle/>
                    <a:p>
                      <a:r>
                        <a:rPr lang="en-US"/>
                        <a:t>Funding and scholarships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Address transportation/mobility</a:t>
                      </a:r>
                    </a:p>
                    <a:p>
                      <a:endParaRPr lang="en-US"/>
                    </a:p>
                  </a:txBody>
                  <a:tcPr/>
                </a:tc>
                <a:extLst>
                  <a:ext uri="{0D108BD9-81ED-4DB2-BD59-A6C34878D82A}">
                    <a16:rowId xmlns:a16="http://schemas.microsoft.com/office/drawing/2014/main" val="2724230973"/>
                  </a:ext>
                </a:extLst>
              </a:tr>
              <a:tr h="62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Entrepreneurship</a:t>
                      </a:r>
                    </a:p>
                    <a:p>
                      <a:endParaRPr lang="en-US"/>
                    </a:p>
                  </a:txBody>
                  <a:tcPr/>
                </a:tc>
                <a:tc>
                  <a:txBody>
                    <a:bodyPr/>
                    <a:lstStyle/>
                    <a:p>
                      <a:r>
                        <a:rPr lang="en-US"/>
                        <a:t>College preparation skills</a:t>
                      </a:r>
                    </a:p>
                  </a:txBody>
                  <a:tcPr/>
                </a:tc>
                <a:tc>
                  <a:txBody>
                    <a:bodyPr/>
                    <a:lstStyle/>
                    <a:p>
                      <a:r>
                        <a:rPr lang="en-US"/>
                        <a:t>Explore housing possibilities</a:t>
                      </a:r>
                    </a:p>
                  </a:txBody>
                  <a:tcPr/>
                </a:tc>
                <a:extLst>
                  <a:ext uri="{0D108BD9-81ED-4DB2-BD59-A6C34878D82A}">
                    <a16:rowId xmlns:a16="http://schemas.microsoft.com/office/drawing/2014/main" val="1897914644"/>
                  </a:ext>
                </a:extLst>
              </a:tr>
              <a:tr h="626121">
                <a:tc>
                  <a:txBody>
                    <a:bodyPr/>
                    <a:lstStyle/>
                    <a:p>
                      <a:r>
                        <a:rPr lang="en-US"/>
                        <a:t>Apprenticeships/Internships</a:t>
                      </a:r>
                    </a:p>
                  </a:txBody>
                  <a:tcPr/>
                </a:tc>
                <a:tc>
                  <a:txBody>
                    <a:bodyPr/>
                    <a:lstStyle/>
                    <a:p>
                      <a:endParaRPr lang="en-US"/>
                    </a:p>
                  </a:txBody>
                  <a:tcPr/>
                </a:tc>
                <a:tc>
                  <a:txBody>
                    <a:bodyPr/>
                    <a:lstStyle/>
                    <a:p>
                      <a:r>
                        <a:rPr lang="en-US"/>
                        <a:t>Community involvement and relationships</a:t>
                      </a:r>
                    </a:p>
                  </a:txBody>
                  <a:tcPr/>
                </a:tc>
                <a:extLst>
                  <a:ext uri="{0D108BD9-81ED-4DB2-BD59-A6C34878D82A}">
                    <a16:rowId xmlns:a16="http://schemas.microsoft.com/office/drawing/2014/main" val="840988795"/>
                  </a:ext>
                </a:extLst>
              </a:tr>
              <a:tr h="894458">
                <a:tc>
                  <a:txBody>
                    <a:bodyPr/>
                    <a:lstStyle/>
                    <a:p>
                      <a:r>
                        <a:rPr lang="en-US"/>
                        <a:t>Exploration of service providers and related agencies</a:t>
                      </a:r>
                    </a:p>
                  </a:txBody>
                  <a:tcPr/>
                </a:tc>
                <a:tc>
                  <a:txBody>
                    <a:bodyPr/>
                    <a:lstStyle/>
                    <a:p>
                      <a:r>
                        <a:rPr lang="en-US"/>
                        <a:t>Exploration of service Providers</a:t>
                      </a:r>
                    </a:p>
                  </a:txBody>
                  <a:tcPr/>
                </a:tc>
                <a:tc>
                  <a:txBody>
                    <a:bodyPr/>
                    <a:lstStyle/>
                    <a:p>
                      <a:r>
                        <a:rPr lang="en-US"/>
                        <a:t>Exploration of service providers and related agencies</a:t>
                      </a:r>
                    </a:p>
                  </a:txBody>
                  <a:tcPr/>
                </a:tc>
                <a:extLst>
                  <a:ext uri="{0D108BD9-81ED-4DB2-BD59-A6C34878D82A}">
                    <a16:rowId xmlns:a16="http://schemas.microsoft.com/office/drawing/2014/main" val="2659079491"/>
                  </a:ext>
                </a:extLst>
              </a:tr>
            </a:tbl>
          </a:graphicData>
        </a:graphic>
      </p:graphicFrame>
    </p:spTree>
    <p:extLst>
      <p:ext uri="{BB962C8B-B14F-4D97-AF65-F5344CB8AC3E}">
        <p14:creationId xmlns:p14="http://schemas.microsoft.com/office/powerpoint/2010/main" val="84793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A33278-1FB3-4E64-8B59-AF65031D2B4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20686" y="3875314"/>
            <a:ext cx="6901543" cy="2982686"/>
          </a:xfrm>
          <a:prstGeom prst="rect">
            <a:avLst/>
          </a:prstGeom>
        </p:spPr>
      </p:pic>
      <p:sp>
        <p:nvSpPr>
          <p:cNvPr id="2" name="Title 1">
            <a:extLst>
              <a:ext uri="{FF2B5EF4-FFF2-40B4-BE49-F238E27FC236}">
                <a16:creationId xmlns:a16="http://schemas.microsoft.com/office/drawing/2014/main" id="{46FE4898-FF29-4227-952C-8B8989775341}"/>
              </a:ext>
            </a:extLst>
          </p:cNvPr>
          <p:cNvSpPr>
            <a:spLocks noGrp="1"/>
          </p:cNvSpPr>
          <p:nvPr>
            <p:ph type="title"/>
          </p:nvPr>
        </p:nvSpPr>
        <p:spPr>
          <a:xfrm>
            <a:off x="1145893" y="365125"/>
            <a:ext cx="10571185" cy="1325563"/>
          </a:xfrm>
        </p:spPr>
        <p:txBody>
          <a:bodyPr>
            <a:noAutofit/>
          </a:bodyPr>
          <a:lstStyle/>
          <a:p>
            <a:r>
              <a:rPr lang="en-US" sz="4000"/>
              <a:t>Bridges to Opportunities for All Career, Technical, and Agricultural Education (CTAE)  Participation</a:t>
            </a:r>
          </a:p>
        </p:txBody>
      </p:sp>
      <p:sp>
        <p:nvSpPr>
          <p:cNvPr id="3" name="Content Placeholder 2">
            <a:extLst>
              <a:ext uri="{FF2B5EF4-FFF2-40B4-BE49-F238E27FC236}">
                <a16:creationId xmlns:a16="http://schemas.microsoft.com/office/drawing/2014/main" id="{D15628C8-E5FB-4BFC-BBCC-4AA5FFD62390}"/>
              </a:ext>
            </a:extLst>
          </p:cNvPr>
          <p:cNvSpPr>
            <a:spLocks noGrp="1"/>
          </p:cNvSpPr>
          <p:nvPr>
            <p:ph idx="1"/>
          </p:nvPr>
        </p:nvSpPr>
        <p:spPr>
          <a:xfrm>
            <a:off x="2419350" y="2002972"/>
            <a:ext cx="7886700" cy="4281547"/>
          </a:xfrm>
        </p:spPr>
        <p:txBody>
          <a:bodyPr/>
          <a:lstStyle/>
          <a:p>
            <a:r>
              <a:rPr lang="en-US"/>
              <a:t>Career Technical Instruction (CTI)</a:t>
            </a:r>
          </a:p>
          <a:p>
            <a:r>
              <a:rPr lang="en-US"/>
              <a:t>Co-teaching in CTAE classes</a:t>
            </a:r>
          </a:p>
          <a:p>
            <a:r>
              <a:rPr lang="en-US"/>
              <a:t>Extended Transition Programs with CTAE support</a:t>
            </a:r>
          </a:p>
          <a:p>
            <a:endParaRPr lang="en-US"/>
          </a:p>
          <a:p>
            <a:endParaRPr lang="en-US"/>
          </a:p>
        </p:txBody>
      </p:sp>
    </p:spTree>
    <p:extLst>
      <p:ext uri="{BB962C8B-B14F-4D97-AF65-F5344CB8AC3E}">
        <p14:creationId xmlns:p14="http://schemas.microsoft.com/office/powerpoint/2010/main" val="1273838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18-22 Transition Programs</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idx="1"/>
          </p:nvPr>
        </p:nvSpPr>
        <p:spPr>
          <a:xfrm>
            <a:off x="4091112" y="1581076"/>
            <a:ext cx="7891782" cy="4135670"/>
          </a:xfrm>
        </p:spPr>
        <p:txBody>
          <a:bodyPr/>
          <a:lstStyle/>
          <a:p>
            <a:r>
              <a:rPr lang="en-US"/>
              <a:t>Part-time employment</a:t>
            </a:r>
          </a:p>
          <a:p>
            <a:r>
              <a:rPr lang="en-US"/>
              <a:t>Apprenticeships</a:t>
            </a:r>
          </a:p>
          <a:p>
            <a:r>
              <a:rPr lang="en-US"/>
              <a:t>Internships</a:t>
            </a:r>
          </a:p>
          <a:p>
            <a:r>
              <a:rPr lang="en-US"/>
              <a:t>School sponsored career exploration</a:t>
            </a:r>
          </a:p>
          <a:p>
            <a:r>
              <a:rPr lang="en-US"/>
              <a:t>Technical school participation</a:t>
            </a:r>
          </a:p>
          <a:p>
            <a:r>
              <a:rPr lang="en-US"/>
              <a:t> </a:t>
            </a:r>
          </a:p>
        </p:txBody>
      </p:sp>
      <p:pic>
        <p:nvPicPr>
          <p:cNvPr id="2" name="Picture 1">
            <a:extLst>
              <a:ext uri="{FF2B5EF4-FFF2-40B4-BE49-F238E27FC236}">
                <a16:creationId xmlns:a16="http://schemas.microsoft.com/office/drawing/2014/main" id="{429107D0-BAD8-A3DE-F096-8A809EC20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6641" y="1932442"/>
            <a:ext cx="2585943" cy="2554498"/>
          </a:xfrm>
          <a:prstGeom prst="rect">
            <a:avLst/>
          </a:prstGeom>
        </p:spPr>
      </p:pic>
    </p:spTree>
    <p:extLst>
      <p:ext uri="{BB962C8B-B14F-4D97-AF65-F5344CB8AC3E}">
        <p14:creationId xmlns:p14="http://schemas.microsoft.com/office/powerpoint/2010/main" val="305283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F871EB-196F-53C6-0A39-728B02694491}"/>
              </a:ext>
            </a:extLst>
          </p:cNvPr>
          <p:cNvSpPr>
            <a:spLocks noGrp="1"/>
          </p:cNvSpPr>
          <p:nvPr>
            <p:ph type="title"/>
          </p:nvPr>
        </p:nvSpPr>
        <p:spPr/>
        <p:txBody>
          <a:bodyPr/>
          <a:lstStyle/>
          <a:p>
            <a:r>
              <a:rPr lang="en-US"/>
              <a:t>Contact Information</a:t>
            </a:r>
          </a:p>
        </p:txBody>
      </p:sp>
      <p:sp>
        <p:nvSpPr>
          <p:cNvPr id="7" name="Content Placeholder 6">
            <a:extLst>
              <a:ext uri="{FF2B5EF4-FFF2-40B4-BE49-F238E27FC236}">
                <a16:creationId xmlns:a16="http://schemas.microsoft.com/office/drawing/2014/main" id="{49139B6E-6625-8613-CE30-F30DD4FFC52F}"/>
              </a:ext>
            </a:extLst>
          </p:cNvPr>
          <p:cNvSpPr>
            <a:spLocks noGrp="1"/>
          </p:cNvSpPr>
          <p:nvPr>
            <p:ph sz="half" idx="1"/>
          </p:nvPr>
        </p:nvSpPr>
        <p:spPr/>
        <p:txBody>
          <a:bodyPr/>
          <a:lstStyle/>
          <a:p>
            <a:pPr marL="0" indent="0" algn="ctr">
              <a:buNone/>
            </a:pPr>
            <a:r>
              <a:rPr lang="en-US" dirty="0"/>
              <a:t>Elise James</a:t>
            </a:r>
          </a:p>
          <a:p>
            <a:pPr marL="0" indent="0" algn="ctr">
              <a:buNone/>
            </a:pPr>
            <a:r>
              <a:rPr lang="en-US" dirty="0"/>
              <a:t>Program Specialist Transition Postschool Outcomes and Section 504</a:t>
            </a:r>
          </a:p>
          <a:p>
            <a:pPr marL="0" indent="0" algn="ctr">
              <a:buNone/>
            </a:pPr>
            <a:r>
              <a:rPr lang="en-US" dirty="0"/>
              <a:t>404-326-0421</a:t>
            </a:r>
          </a:p>
          <a:p>
            <a:pPr marL="0" indent="0" algn="ctr">
              <a:buNone/>
            </a:pPr>
            <a:r>
              <a:rPr lang="en-US" dirty="0">
                <a:hlinkClick r:id="rId2"/>
              </a:rPr>
              <a:t>ejames@doe.k12.ga.us</a:t>
            </a:r>
            <a:r>
              <a:rPr lang="en-US" dirty="0"/>
              <a:t> </a:t>
            </a:r>
          </a:p>
        </p:txBody>
      </p:sp>
      <p:sp>
        <p:nvSpPr>
          <p:cNvPr id="2" name="Content Placeholder 1">
            <a:extLst>
              <a:ext uri="{FF2B5EF4-FFF2-40B4-BE49-F238E27FC236}">
                <a16:creationId xmlns:a16="http://schemas.microsoft.com/office/drawing/2014/main" id="{DF34E78C-9684-6E4C-B6E6-9F2C8C9F051E}"/>
              </a:ext>
            </a:extLst>
          </p:cNvPr>
          <p:cNvSpPr>
            <a:spLocks noGrp="1"/>
          </p:cNvSpPr>
          <p:nvPr>
            <p:ph sz="half" idx="2"/>
          </p:nvPr>
        </p:nvSpPr>
        <p:spPr>
          <a:xfrm>
            <a:off x="6096000" y="1825625"/>
            <a:ext cx="5440326" cy="4135670"/>
          </a:xfrm>
        </p:spPr>
        <p:txBody>
          <a:bodyPr/>
          <a:lstStyle/>
          <a:p>
            <a:pPr marL="0" indent="0" algn="ctr">
              <a:buNone/>
            </a:pPr>
            <a:r>
              <a:rPr lang="en-US" dirty="0"/>
              <a:t>LaTanya Barkley-Washington</a:t>
            </a:r>
          </a:p>
          <a:p>
            <a:pPr marL="0" indent="0" algn="ctr">
              <a:buNone/>
            </a:pPr>
            <a:r>
              <a:rPr lang="en-US" dirty="0"/>
              <a:t>Program Manager</a:t>
            </a:r>
          </a:p>
          <a:p>
            <a:pPr marL="0" indent="0" algn="ctr">
              <a:buNone/>
            </a:pPr>
            <a:r>
              <a:rPr lang="en-US" dirty="0"/>
              <a:t>Outreach, IDEA Ombudsman</a:t>
            </a:r>
          </a:p>
          <a:p>
            <a:pPr marL="0" indent="0" algn="ctr">
              <a:buNone/>
            </a:pPr>
            <a:r>
              <a:rPr lang="en-US" dirty="0">
                <a:hlinkClick r:id="rId3"/>
              </a:rPr>
              <a:t>latanya.barkley@doe.k12.ga.us</a:t>
            </a:r>
            <a:endParaRPr lang="en-US" dirty="0"/>
          </a:p>
          <a:p>
            <a:pPr algn="ctr"/>
            <a:endParaRPr lang="en-US" dirty="0"/>
          </a:p>
          <a:p>
            <a:pPr algn="ctr"/>
            <a:endParaRPr lang="en-US" dirty="0"/>
          </a:p>
        </p:txBody>
      </p:sp>
    </p:spTree>
    <p:extLst>
      <p:ext uri="{BB962C8B-B14F-4D97-AF65-F5344CB8AC3E}">
        <p14:creationId xmlns:p14="http://schemas.microsoft.com/office/powerpoint/2010/main" val="1716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457-5B01-BCB5-FA67-6F9375D68499}"/>
              </a:ext>
            </a:extLst>
          </p:cNvPr>
          <p:cNvSpPr>
            <a:spLocks noGrp="1"/>
          </p:cNvSpPr>
          <p:nvPr>
            <p:ph type="title"/>
          </p:nvPr>
        </p:nvSpPr>
        <p:spPr/>
        <p:txBody>
          <a:bodyPr>
            <a:normAutofit fontScale="90000"/>
          </a:bodyPr>
          <a:lstStyle/>
          <a:p>
            <a:r>
              <a:rPr lang="en-US"/>
              <a:t>Georgia’s Systems of Continuous Improvement</a:t>
            </a:r>
          </a:p>
        </p:txBody>
      </p:sp>
      <p:sp>
        <p:nvSpPr>
          <p:cNvPr id="7" name="Content Placeholder 6">
            <a:extLst>
              <a:ext uri="{FF2B5EF4-FFF2-40B4-BE49-F238E27FC236}">
                <a16:creationId xmlns:a16="http://schemas.microsoft.com/office/drawing/2014/main" id="{9FEB2B17-DD81-7371-0EB8-6C3DEEDDCD82}"/>
              </a:ext>
            </a:extLst>
          </p:cNvPr>
          <p:cNvSpPr>
            <a:spLocks noGrp="1"/>
          </p:cNvSpPr>
          <p:nvPr>
            <p:ph idx="1"/>
          </p:nvPr>
        </p:nvSpPr>
        <p:spPr>
          <a:xfrm>
            <a:off x="1145894" y="2396359"/>
            <a:ext cx="5286437" cy="3564935"/>
          </a:xfrm>
        </p:spPr>
        <p:txBody>
          <a:bodyPr/>
          <a:lstStyle/>
          <a:p>
            <a:r>
              <a:rPr lang="en-US"/>
              <a:t>Identify Needs</a:t>
            </a:r>
          </a:p>
          <a:p>
            <a:r>
              <a:rPr lang="en-US"/>
              <a:t>Select interventions/Strategies</a:t>
            </a:r>
          </a:p>
          <a:p>
            <a:r>
              <a:rPr lang="en-US"/>
              <a:t>Plan Strategy </a:t>
            </a:r>
            <a:r>
              <a:rPr lang="en-US" err="1"/>
              <a:t>Inplementation</a:t>
            </a:r>
            <a:endParaRPr lang="en-US"/>
          </a:p>
          <a:p>
            <a:r>
              <a:rPr lang="en-US"/>
              <a:t>Implement Plan/Strategies</a:t>
            </a:r>
          </a:p>
          <a:p>
            <a:r>
              <a:rPr lang="en-US">
                <a:highlight>
                  <a:srgbClr val="FFFF00"/>
                </a:highlight>
              </a:rPr>
              <a:t>Examine Progress and Impact</a:t>
            </a:r>
          </a:p>
        </p:txBody>
      </p:sp>
      <p:pic>
        <p:nvPicPr>
          <p:cNvPr id="11" name="Picture 10" descr="D|iagram of Georgia's Systems of Continuous Improvement">
            <a:extLst>
              <a:ext uri="{FF2B5EF4-FFF2-40B4-BE49-F238E27FC236}">
                <a16:creationId xmlns:a16="http://schemas.microsoft.com/office/drawing/2014/main" id="{3D51AD9A-6DE1-B3C2-FA26-2EFDFABE5F7C}"/>
              </a:ext>
            </a:extLst>
          </p:cNvPr>
          <p:cNvPicPr>
            <a:picLocks noChangeAspect="1"/>
          </p:cNvPicPr>
          <p:nvPr/>
        </p:nvPicPr>
        <p:blipFill>
          <a:blip r:embed="rId2"/>
          <a:stretch>
            <a:fillRect/>
          </a:stretch>
        </p:blipFill>
        <p:spPr>
          <a:xfrm>
            <a:off x="6578085" y="1825625"/>
            <a:ext cx="4775714" cy="4135670"/>
          </a:xfrm>
          <a:prstGeom prst="rect">
            <a:avLst/>
          </a:prstGeom>
        </p:spPr>
      </p:pic>
    </p:spTree>
    <p:extLst>
      <p:ext uri="{BB962C8B-B14F-4D97-AF65-F5344CB8AC3E}">
        <p14:creationId xmlns:p14="http://schemas.microsoft.com/office/powerpoint/2010/main" val="2107692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79B16D-094D-4AD3-1B24-960714EFD57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GaDOE Social Media Pages</a:t>
            </a:r>
          </a:p>
        </p:txBody>
      </p:sp>
    </p:spTree>
    <p:extLst>
      <p:ext uri="{BB962C8B-B14F-4D97-AF65-F5344CB8AC3E}">
        <p14:creationId xmlns:p14="http://schemas.microsoft.com/office/powerpoint/2010/main" val="137710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AC7229-3545-E9A0-07C8-F1652FA7AB4A}"/>
              </a:ext>
              <a:ext uri="{C183D7F6-B498-43B3-948B-1728B52AA6E4}">
                <adec:decorative xmlns:adec="http://schemas.microsoft.com/office/drawing/2017/decorative" val="1"/>
              </a:ext>
            </a:extLst>
          </p:cNvPr>
          <p:cNvSpPr>
            <a:spLocks noGrp="1"/>
          </p:cNvSpPr>
          <p:nvPr>
            <p:ph type="title"/>
          </p:nvPr>
        </p:nvSpPr>
        <p:spPr>
          <a:xfrm>
            <a:off x="1145894" y="-1325563"/>
            <a:ext cx="10207906" cy="1325563"/>
          </a:xfrm>
        </p:spPr>
        <p:txBody>
          <a:bodyPr vert="horz" lIns="91440" tIns="45720" rIns="91440" bIns="45720" rtlCol="0" anchor="b">
            <a:normAutofit/>
          </a:bodyPr>
          <a:lstStyle/>
          <a:p>
            <a:r>
              <a:rPr lang="en-US"/>
              <a:t>Transition Process to Adulthood</a:t>
            </a:r>
          </a:p>
        </p:txBody>
      </p:sp>
      <p:pic>
        <p:nvPicPr>
          <p:cNvPr id="7" name="Content Placeholder 6">
            <a:extLst>
              <a:ext uri="{FF2B5EF4-FFF2-40B4-BE49-F238E27FC236}">
                <a16:creationId xmlns:a16="http://schemas.microsoft.com/office/drawing/2014/main" id="{9B26D05A-696F-7D56-BDBB-3BE811876A28}"/>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82869" y="338508"/>
            <a:ext cx="7398686" cy="5820554"/>
          </a:xfrm>
        </p:spPr>
      </p:pic>
      <p:sp>
        <p:nvSpPr>
          <p:cNvPr id="9" name="TextBox 8">
            <a:extLst>
              <a:ext uri="{FF2B5EF4-FFF2-40B4-BE49-F238E27FC236}">
                <a16:creationId xmlns:a16="http://schemas.microsoft.com/office/drawing/2014/main" id="{24C05112-C0C7-5EC7-A0C7-C53BD4B2E265}"/>
              </a:ext>
            </a:extLst>
          </p:cNvPr>
          <p:cNvSpPr txBox="1"/>
          <p:nvPr/>
        </p:nvSpPr>
        <p:spPr>
          <a:xfrm>
            <a:off x="8565976" y="1348601"/>
            <a:ext cx="35433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Each area is necessary for students with disabilities to transition. successfully to their postschool environment</a:t>
            </a:r>
          </a:p>
        </p:txBody>
      </p:sp>
    </p:spTree>
    <p:extLst>
      <p:ext uri="{BB962C8B-B14F-4D97-AF65-F5344CB8AC3E}">
        <p14:creationId xmlns:p14="http://schemas.microsoft.com/office/powerpoint/2010/main" val="134483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8714-8946-BD64-4855-6B69455AA25B}"/>
              </a:ext>
            </a:extLst>
          </p:cNvPr>
          <p:cNvSpPr>
            <a:spLocks noGrp="1"/>
          </p:cNvSpPr>
          <p:nvPr>
            <p:ph type="title"/>
          </p:nvPr>
        </p:nvSpPr>
        <p:spPr/>
        <p:txBody>
          <a:bodyPr>
            <a:normAutofit/>
          </a:bodyPr>
          <a:lstStyle/>
          <a:p>
            <a:r>
              <a:rPr lang="en-US" sz="4400"/>
              <a:t>Sec. 300.43:Transition Services </a:t>
            </a:r>
            <a:r>
              <a:rPr lang="en-US" sz="4400">
                <a:solidFill>
                  <a:schemeClr val="bg1"/>
                </a:solidFill>
              </a:rPr>
              <a:t>#1</a:t>
            </a:r>
          </a:p>
        </p:txBody>
      </p:sp>
      <p:sp>
        <p:nvSpPr>
          <p:cNvPr id="3" name="Content Placeholder 2">
            <a:extLst>
              <a:ext uri="{FF2B5EF4-FFF2-40B4-BE49-F238E27FC236}">
                <a16:creationId xmlns:a16="http://schemas.microsoft.com/office/drawing/2014/main" id="{06D58569-E904-DEEA-1032-BC9652A77019}"/>
              </a:ext>
            </a:extLst>
          </p:cNvPr>
          <p:cNvSpPr>
            <a:spLocks noGrp="1"/>
          </p:cNvSpPr>
          <p:nvPr>
            <p:ph idx="1"/>
          </p:nvPr>
        </p:nvSpPr>
        <p:spPr/>
        <p:txBody>
          <a:bodyPr/>
          <a:lstStyle/>
          <a:p>
            <a:r>
              <a:rPr lang="en-US"/>
              <a:t>…coordinated set of activities for a child with a disability that…</a:t>
            </a:r>
          </a:p>
          <a:p>
            <a:pPr lvl="1"/>
            <a:r>
              <a:rPr lang="en-US" sz="2600"/>
              <a:t>…designed to be within a results-oriented process…</a:t>
            </a:r>
          </a:p>
          <a:p>
            <a:pPr lvl="1"/>
            <a:r>
              <a:rPr lang="en-US" sz="2600"/>
              <a:t>…focused on improving the academic and functional achievement…</a:t>
            </a:r>
          </a:p>
          <a:p>
            <a:pPr lvl="1"/>
            <a:r>
              <a:rPr lang="en-US" sz="2600"/>
              <a:t>…facilitate the child’s movement from school to post-school activities…</a:t>
            </a:r>
          </a:p>
          <a:p>
            <a:r>
              <a:rPr lang="en-US"/>
              <a:t>…based on the individual child’s needs taking into account the child’s strengths, preferences, and interests</a:t>
            </a:r>
          </a:p>
          <a:p>
            <a:pPr marL="457200" lvl="1" indent="0">
              <a:buNone/>
            </a:pPr>
            <a:endParaRPr lang="en-US"/>
          </a:p>
        </p:txBody>
      </p:sp>
    </p:spTree>
    <p:extLst>
      <p:ext uri="{BB962C8B-B14F-4D97-AF65-F5344CB8AC3E}">
        <p14:creationId xmlns:p14="http://schemas.microsoft.com/office/powerpoint/2010/main" val="48177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62FF-6AE8-FD52-3392-05ABEDE42D9B}"/>
              </a:ext>
            </a:extLst>
          </p:cNvPr>
          <p:cNvSpPr>
            <a:spLocks noGrp="1"/>
          </p:cNvSpPr>
          <p:nvPr>
            <p:ph type="title"/>
          </p:nvPr>
        </p:nvSpPr>
        <p:spPr/>
        <p:txBody>
          <a:bodyPr/>
          <a:lstStyle/>
          <a:p>
            <a:r>
              <a:rPr kumimoji="0" lang="en-US" sz="4400" b="1" i="0" u="none" strike="noStrike" kern="1200" cap="none" spc="0" normalizeH="0" baseline="0" noProof="0">
                <a:ln>
                  <a:noFill/>
                </a:ln>
                <a:solidFill>
                  <a:srgbClr val="44883E"/>
                </a:solidFill>
                <a:effectLst/>
                <a:uLnTx/>
                <a:uFillTx/>
                <a:latin typeface="Arial" panose="020B0604020202020204" pitchFamily="34" charset="0"/>
                <a:ea typeface="+mj-ea"/>
                <a:cs typeface="Arial" panose="020B0604020202020204" pitchFamily="34" charset="0"/>
              </a:rPr>
              <a:t>Sec. 300.43:Transition Services </a:t>
            </a:r>
            <a:r>
              <a:rPr kumimoji="0" lang="en-US" sz="44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#2</a:t>
            </a:r>
            <a:endParaRPr lang="en-US">
              <a:solidFill>
                <a:schemeClr val="bg1"/>
              </a:solidFill>
            </a:endParaRPr>
          </a:p>
        </p:txBody>
      </p:sp>
      <p:sp>
        <p:nvSpPr>
          <p:cNvPr id="3" name="Content Placeholder 2">
            <a:extLst>
              <a:ext uri="{FF2B5EF4-FFF2-40B4-BE49-F238E27FC236}">
                <a16:creationId xmlns:a16="http://schemas.microsoft.com/office/drawing/2014/main" id="{23DF5F33-3BFC-A8A0-3ED1-877FF6A40EBC}"/>
              </a:ext>
            </a:extLst>
          </p:cNvPr>
          <p:cNvSpPr>
            <a:spLocks noGrp="1"/>
          </p:cNvSpPr>
          <p:nvPr>
            <p:ph idx="1"/>
          </p:nvPr>
        </p:nvSpPr>
        <p:spPr/>
        <p:txBody>
          <a:bodyPr/>
          <a:lstStyle/>
          <a:p>
            <a:r>
              <a:rPr lang="en-US"/>
              <a:t>Accomplished through</a:t>
            </a:r>
          </a:p>
          <a:p>
            <a:pPr lvl="1"/>
            <a:r>
              <a:rPr lang="en-US" sz="2600"/>
              <a:t>Instruction</a:t>
            </a:r>
          </a:p>
          <a:p>
            <a:pPr lvl="1"/>
            <a:r>
              <a:rPr lang="en-US" sz="2600"/>
              <a:t>Related services</a:t>
            </a:r>
          </a:p>
          <a:p>
            <a:pPr lvl="1"/>
            <a:r>
              <a:rPr lang="en-US" sz="2600"/>
              <a:t>Community experiences</a:t>
            </a:r>
          </a:p>
          <a:p>
            <a:pPr lvl="1"/>
            <a:r>
              <a:rPr lang="en-US" sz="2600"/>
              <a:t>Development of employment and other post-school adult living objectives</a:t>
            </a:r>
          </a:p>
          <a:p>
            <a:pPr lvl="1"/>
            <a:r>
              <a:rPr lang="en-US" sz="2600"/>
              <a:t>Acquisition of daily living skills, and functional vocational evaluation, if appropriate</a:t>
            </a:r>
          </a:p>
          <a:p>
            <a:pPr lvl="1"/>
            <a:endParaRPr lang="en-US"/>
          </a:p>
        </p:txBody>
      </p:sp>
    </p:spTree>
    <p:extLst>
      <p:ext uri="{BB962C8B-B14F-4D97-AF65-F5344CB8AC3E}">
        <p14:creationId xmlns:p14="http://schemas.microsoft.com/office/powerpoint/2010/main" val="194043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B77C-29FB-2859-0281-F3749A7526C9}"/>
              </a:ext>
            </a:extLst>
          </p:cNvPr>
          <p:cNvSpPr>
            <a:spLocks noGrp="1"/>
          </p:cNvSpPr>
          <p:nvPr>
            <p:ph type="title"/>
          </p:nvPr>
        </p:nvSpPr>
        <p:spPr>
          <a:xfrm>
            <a:off x="7441306" y="4132939"/>
            <a:ext cx="4072964" cy="1787228"/>
          </a:xfrm>
        </p:spPr>
        <p:txBody>
          <a:bodyPr>
            <a:noAutofit/>
          </a:bodyPr>
          <a:lstStyle/>
          <a:p>
            <a:r>
              <a:rPr lang="en-US" sz="4400"/>
              <a:t>Begin with the End in Mind </a:t>
            </a:r>
            <a:r>
              <a:rPr lang="en-US" sz="4400">
                <a:solidFill>
                  <a:schemeClr val="bg1"/>
                </a:solidFill>
              </a:rPr>
              <a:t>#1</a:t>
            </a:r>
          </a:p>
        </p:txBody>
      </p:sp>
      <p:pic>
        <p:nvPicPr>
          <p:cNvPr id="5" name="Content Placeholder 4">
            <a:extLst>
              <a:ext uri="{FF2B5EF4-FFF2-40B4-BE49-F238E27FC236}">
                <a16:creationId xmlns:a16="http://schemas.microsoft.com/office/drawing/2014/main" id="{C36ECFD1-83E4-8ADA-633A-2FFBBD8AC546}"/>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280333" y="3667529"/>
            <a:ext cx="1790279" cy="1790279"/>
          </a:xfrm>
        </p:spPr>
      </p:pic>
      <p:pic>
        <p:nvPicPr>
          <p:cNvPr id="8" name="Content Placeholder 4">
            <a:extLst>
              <a:ext uri="{FF2B5EF4-FFF2-40B4-BE49-F238E27FC236}">
                <a16:creationId xmlns:a16="http://schemas.microsoft.com/office/drawing/2014/main" id="{6B8580EE-FAD8-130B-B7F8-B82417711793}"/>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7730" y="4496754"/>
            <a:ext cx="1790279" cy="1790279"/>
          </a:xfrm>
          <a:prstGeom prst="rect">
            <a:avLst/>
          </a:prstGeom>
        </p:spPr>
      </p:pic>
      <p:sp>
        <p:nvSpPr>
          <p:cNvPr id="9" name="TextBox 8">
            <a:extLst>
              <a:ext uri="{FF2B5EF4-FFF2-40B4-BE49-F238E27FC236}">
                <a16:creationId xmlns:a16="http://schemas.microsoft.com/office/drawing/2014/main" id="{5B081483-B755-79D3-A1CB-ACBBF3CF708B}"/>
              </a:ext>
            </a:extLst>
          </p:cNvPr>
          <p:cNvSpPr txBox="1"/>
          <p:nvPr/>
        </p:nvSpPr>
        <p:spPr>
          <a:xfrm>
            <a:off x="777586" y="491025"/>
            <a:ext cx="4553881"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College or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Competitive employment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Postsecondary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Vocational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Content Placeholder 4">
            <a:extLst>
              <a:ext uri="{FF2B5EF4-FFF2-40B4-BE49-F238E27FC236}">
                <a16:creationId xmlns:a16="http://schemas.microsoft.com/office/drawing/2014/main" id="{F7134A5F-E8FB-84DA-660A-21EF8DD58919}"/>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83921" y="1027906"/>
            <a:ext cx="1790279" cy="1790279"/>
          </a:xfrm>
          <a:prstGeom prst="rect">
            <a:avLst/>
          </a:prstGeom>
        </p:spPr>
      </p:pic>
      <p:pic>
        <p:nvPicPr>
          <p:cNvPr id="7" name="Content Placeholder 4">
            <a:extLst>
              <a:ext uri="{FF2B5EF4-FFF2-40B4-BE49-F238E27FC236}">
                <a16:creationId xmlns:a16="http://schemas.microsoft.com/office/drawing/2014/main" id="{3F348630-796A-4D70-A65F-837816C0824B}"/>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85539" y="1877250"/>
            <a:ext cx="1790279" cy="1790279"/>
          </a:xfrm>
          <a:prstGeom prst="rect">
            <a:avLst/>
          </a:prstGeom>
        </p:spPr>
      </p:pic>
      <p:pic>
        <p:nvPicPr>
          <p:cNvPr id="6" name="Content Placeholder 4">
            <a:extLst>
              <a:ext uri="{FF2B5EF4-FFF2-40B4-BE49-F238E27FC236}">
                <a16:creationId xmlns:a16="http://schemas.microsoft.com/office/drawing/2014/main" id="{780476D7-61DA-72D6-B33A-6F271B70027F}"/>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82936" y="2772390"/>
            <a:ext cx="1790279" cy="1790279"/>
          </a:xfrm>
          <a:prstGeom prst="rect">
            <a:avLst/>
          </a:prstGeom>
        </p:spPr>
      </p:pic>
      <p:pic>
        <p:nvPicPr>
          <p:cNvPr id="12" name="Content Placeholder 5" descr="Picture of preschool students playing with blocks">
            <a:extLst>
              <a:ext uri="{FF2B5EF4-FFF2-40B4-BE49-F238E27FC236}">
                <a16:creationId xmlns:a16="http://schemas.microsoft.com/office/drawing/2014/main" id="{C6CE3A0C-4752-B6C5-D850-2E563BCAA9C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98922" y="4637314"/>
            <a:ext cx="1510434" cy="1559587"/>
          </a:xfrm>
          <a:prstGeom prst="rect">
            <a:avLst/>
          </a:prstGeom>
        </p:spPr>
      </p:pic>
      <p:pic>
        <p:nvPicPr>
          <p:cNvPr id="14" name="Picture 13" descr="Picture of elementary school students doing a science assignment">
            <a:extLst>
              <a:ext uri="{FF2B5EF4-FFF2-40B4-BE49-F238E27FC236}">
                <a16:creationId xmlns:a16="http://schemas.microsoft.com/office/drawing/2014/main" id="{6994CDDB-B69F-90C6-CAC7-AE0D484EE42D}"/>
              </a:ext>
            </a:extLst>
          </p:cNvPr>
          <p:cNvPicPr>
            <a:picLocks noChangeAspect="1"/>
          </p:cNvPicPr>
          <p:nvPr/>
        </p:nvPicPr>
        <p:blipFill>
          <a:blip r:embed="rId5"/>
          <a:stretch>
            <a:fillRect/>
          </a:stretch>
        </p:blipFill>
        <p:spPr>
          <a:xfrm>
            <a:off x="2430548" y="3823804"/>
            <a:ext cx="1518872" cy="1475984"/>
          </a:xfrm>
          <a:prstGeom prst="rect">
            <a:avLst/>
          </a:prstGeom>
        </p:spPr>
      </p:pic>
      <p:pic>
        <p:nvPicPr>
          <p:cNvPr id="15" name="Picture 14" descr="Picture of middle school students participating in a group project">
            <a:extLst>
              <a:ext uri="{FF2B5EF4-FFF2-40B4-BE49-F238E27FC236}">
                <a16:creationId xmlns:a16="http://schemas.microsoft.com/office/drawing/2014/main" id="{712535EF-3919-1BD4-A3A0-6DD114095538}"/>
              </a:ext>
            </a:extLst>
          </p:cNvPr>
          <p:cNvPicPr>
            <a:picLocks noChangeAspect="1"/>
          </p:cNvPicPr>
          <p:nvPr/>
        </p:nvPicPr>
        <p:blipFill>
          <a:blip r:embed="rId6"/>
          <a:stretch>
            <a:fillRect/>
          </a:stretch>
        </p:blipFill>
        <p:spPr>
          <a:xfrm>
            <a:off x="4035824" y="2852300"/>
            <a:ext cx="1516199" cy="1570410"/>
          </a:xfrm>
          <a:prstGeom prst="rect">
            <a:avLst/>
          </a:prstGeom>
        </p:spPr>
      </p:pic>
      <p:pic>
        <p:nvPicPr>
          <p:cNvPr id="16" name="Picture 15" descr="Picture of high school students studying">
            <a:extLst>
              <a:ext uri="{FF2B5EF4-FFF2-40B4-BE49-F238E27FC236}">
                <a16:creationId xmlns:a16="http://schemas.microsoft.com/office/drawing/2014/main" id="{6BAD2B11-E7B6-EAE2-9E4E-B098CE34733D}"/>
              </a:ext>
            </a:extLst>
          </p:cNvPr>
          <p:cNvPicPr>
            <a:picLocks noChangeAspect="1"/>
          </p:cNvPicPr>
          <p:nvPr/>
        </p:nvPicPr>
        <p:blipFill>
          <a:blip r:embed="rId7"/>
          <a:stretch>
            <a:fillRect/>
          </a:stretch>
        </p:blipFill>
        <p:spPr>
          <a:xfrm>
            <a:off x="5632582" y="2015838"/>
            <a:ext cx="1490348" cy="1492471"/>
          </a:xfrm>
          <a:prstGeom prst="rect">
            <a:avLst/>
          </a:prstGeom>
        </p:spPr>
      </p:pic>
      <p:pic>
        <p:nvPicPr>
          <p:cNvPr id="22" name="Picture 21">
            <a:extLst>
              <a:ext uri="{FF2B5EF4-FFF2-40B4-BE49-F238E27FC236}">
                <a16:creationId xmlns:a16="http://schemas.microsoft.com/office/drawing/2014/main" id="{A9880BB3-8C93-17DE-D51A-A5E09E49B5B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336809" y="1174766"/>
            <a:ext cx="1514980" cy="1496558"/>
          </a:xfrm>
          <a:prstGeom prst="rect">
            <a:avLst/>
          </a:prstGeom>
        </p:spPr>
      </p:pic>
      <p:sp>
        <p:nvSpPr>
          <p:cNvPr id="23" name="TextBox 22">
            <a:extLst>
              <a:ext uri="{FF2B5EF4-FFF2-40B4-BE49-F238E27FC236}">
                <a16:creationId xmlns:a16="http://schemas.microsoft.com/office/drawing/2014/main" id="{3A9382A8-B160-869E-DEFF-A40CD0059FBC}"/>
              </a:ext>
            </a:extLst>
          </p:cNvPr>
          <p:cNvSpPr txBox="1"/>
          <p:nvPr/>
        </p:nvSpPr>
        <p:spPr>
          <a:xfrm>
            <a:off x="3959257" y="4611055"/>
            <a:ext cx="18463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Elementary School</a:t>
            </a:r>
          </a:p>
        </p:txBody>
      </p:sp>
      <p:sp>
        <p:nvSpPr>
          <p:cNvPr id="24" name="TextBox 23">
            <a:extLst>
              <a:ext uri="{FF2B5EF4-FFF2-40B4-BE49-F238E27FC236}">
                <a16:creationId xmlns:a16="http://schemas.microsoft.com/office/drawing/2014/main" id="{756BB2E6-AEB6-5980-B07E-DD210DBD1F8C}"/>
              </a:ext>
            </a:extLst>
          </p:cNvPr>
          <p:cNvSpPr txBox="1"/>
          <p:nvPr/>
        </p:nvSpPr>
        <p:spPr>
          <a:xfrm>
            <a:off x="2224282" y="5614083"/>
            <a:ext cx="20900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Preschool</a:t>
            </a:r>
          </a:p>
        </p:txBody>
      </p:sp>
      <p:sp>
        <p:nvSpPr>
          <p:cNvPr id="25" name="TextBox 24">
            <a:extLst>
              <a:ext uri="{FF2B5EF4-FFF2-40B4-BE49-F238E27FC236}">
                <a16:creationId xmlns:a16="http://schemas.microsoft.com/office/drawing/2014/main" id="{47AD92EB-5350-97A8-AE7C-DDEDC1C40DE7}"/>
              </a:ext>
            </a:extLst>
          </p:cNvPr>
          <p:cNvSpPr txBox="1"/>
          <p:nvPr/>
        </p:nvSpPr>
        <p:spPr>
          <a:xfrm>
            <a:off x="5458942" y="3731571"/>
            <a:ext cx="17902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Middle School</a:t>
            </a:r>
          </a:p>
        </p:txBody>
      </p:sp>
      <p:sp>
        <p:nvSpPr>
          <p:cNvPr id="26" name="TextBox 25">
            <a:extLst>
              <a:ext uri="{FF2B5EF4-FFF2-40B4-BE49-F238E27FC236}">
                <a16:creationId xmlns:a16="http://schemas.microsoft.com/office/drawing/2014/main" id="{FD162B74-8422-83FB-3968-30E12D77C875}"/>
              </a:ext>
            </a:extLst>
          </p:cNvPr>
          <p:cNvSpPr txBox="1"/>
          <p:nvPr/>
        </p:nvSpPr>
        <p:spPr>
          <a:xfrm>
            <a:off x="7128627" y="2790364"/>
            <a:ext cx="16915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High School</a:t>
            </a:r>
          </a:p>
        </p:txBody>
      </p:sp>
      <p:sp>
        <p:nvSpPr>
          <p:cNvPr id="27" name="TextBox 26">
            <a:extLst>
              <a:ext uri="{FF2B5EF4-FFF2-40B4-BE49-F238E27FC236}">
                <a16:creationId xmlns:a16="http://schemas.microsoft.com/office/drawing/2014/main" id="{DFC394E9-0744-7F1E-4210-5DF697B61CA4}"/>
              </a:ext>
            </a:extLst>
          </p:cNvPr>
          <p:cNvSpPr txBox="1"/>
          <p:nvPr/>
        </p:nvSpPr>
        <p:spPr>
          <a:xfrm>
            <a:off x="9127088" y="1090523"/>
            <a:ext cx="169150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18- 22 Transition Programs</a:t>
            </a:r>
          </a:p>
        </p:txBody>
      </p:sp>
    </p:spTree>
    <p:extLst>
      <p:ext uri="{BB962C8B-B14F-4D97-AF65-F5344CB8AC3E}">
        <p14:creationId xmlns:p14="http://schemas.microsoft.com/office/powerpoint/2010/main" val="60501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climbing a ladder with a star&#10;&#10;">
            <a:extLst>
              <a:ext uri="{FF2B5EF4-FFF2-40B4-BE49-F238E27FC236}">
                <a16:creationId xmlns:a16="http://schemas.microsoft.com/office/drawing/2014/main" id="{64C9C5ED-C8B8-6580-17A6-7E05C27B15A2}"/>
              </a:ext>
            </a:extLst>
          </p:cNvPr>
          <p:cNvPicPr>
            <a:picLocks noChangeAspect="1"/>
          </p:cNvPicPr>
          <p:nvPr/>
        </p:nvPicPr>
        <p:blipFill>
          <a:blip r:embed="rId3"/>
          <a:stretch>
            <a:fillRect/>
          </a:stretch>
        </p:blipFill>
        <p:spPr>
          <a:xfrm>
            <a:off x="2575249" y="-326514"/>
            <a:ext cx="9067800" cy="7184514"/>
          </a:xfrm>
          <a:prstGeom prst="rect">
            <a:avLst/>
          </a:prstGeom>
        </p:spPr>
      </p:pic>
      <p:sp>
        <p:nvSpPr>
          <p:cNvPr id="2" name="Title 1">
            <a:extLst>
              <a:ext uri="{FF2B5EF4-FFF2-40B4-BE49-F238E27FC236}">
                <a16:creationId xmlns:a16="http://schemas.microsoft.com/office/drawing/2014/main" id="{FD4C54A1-1502-A20A-ED8F-38AC54ACA5CB}"/>
              </a:ext>
            </a:extLst>
          </p:cNvPr>
          <p:cNvSpPr>
            <a:spLocks noGrp="1"/>
          </p:cNvSpPr>
          <p:nvPr>
            <p:ph type="title"/>
          </p:nvPr>
        </p:nvSpPr>
        <p:spPr>
          <a:xfrm>
            <a:off x="1145894" y="365125"/>
            <a:ext cx="7503584" cy="1325563"/>
          </a:xfrm>
        </p:spPr>
        <p:txBody>
          <a:bodyPr>
            <a:normAutofit/>
          </a:bodyPr>
          <a:lstStyle/>
          <a:p>
            <a:r>
              <a:rPr lang="en-US" sz="4400"/>
              <a:t>The Power of High Expectations</a:t>
            </a:r>
          </a:p>
        </p:txBody>
      </p:sp>
      <p:sp>
        <p:nvSpPr>
          <p:cNvPr id="7" name="Content Placeholder 6">
            <a:extLst>
              <a:ext uri="{FF2B5EF4-FFF2-40B4-BE49-F238E27FC236}">
                <a16:creationId xmlns:a16="http://schemas.microsoft.com/office/drawing/2014/main" id="{F6FC8159-DC96-EA85-EB1F-43885E842222}"/>
              </a:ext>
            </a:extLst>
          </p:cNvPr>
          <p:cNvSpPr>
            <a:spLocks noGrp="1"/>
          </p:cNvSpPr>
          <p:nvPr>
            <p:ph idx="1"/>
          </p:nvPr>
        </p:nvSpPr>
        <p:spPr>
          <a:xfrm>
            <a:off x="1145892" y="2192693"/>
            <a:ext cx="10207907" cy="3768601"/>
          </a:xfrm>
        </p:spPr>
        <p:txBody>
          <a:bodyPr/>
          <a:lstStyle/>
          <a:p>
            <a:r>
              <a:rPr lang="en-US"/>
              <a:t>Self-fulfilling phenomenon </a:t>
            </a:r>
          </a:p>
          <a:p>
            <a:r>
              <a:rPr lang="en-US"/>
              <a:t>Individualized skill development</a:t>
            </a:r>
          </a:p>
          <a:p>
            <a:r>
              <a:rPr lang="en-US"/>
              <a:t>Builds self-esteem</a:t>
            </a:r>
          </a:p>
          <a:p>
            <a:r>
              <a:rPr lang="en-US"/>
              <a:t>Increases confidence</a:t>
            </a:r>
          </a:p>
          <a:p>
            <a:r>
              <a:rPr lang="en-US"/>
              <a:t>Intellectual and skill preparation for transition</a:t>
            </a:r>
          </a:p>
          <a:p>
            <a:r>
              <a:rPr lang="en-US"/>
              <a:t>Improved academic performance</a:t>
            </a:r>
          </a:p>
          <a:p>
            <a:pPr lvl="1"/>
            <a:r>
              <a:rPr lang="en-US"/>
              <a:t>Exposure to general education standards</a:t>
            </a:r>
          </a:p>
          <a:p>
            <a:endParaRPr lang="en-US"/>
          </a:p>
        </p:txBody>
      </p:sp>
    </p:spTree>
    <p:extLst>
      <p:ext uri="{BB962C8B-B14F-4D97-AF65-F5344CB8AC3E}">
        <p14:creationId xmlns:p14="http://schemas.microsoft.com/office/powerpoint/2010/main" val="77423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0F9F-90D9-FD1D-47A5-F8C52428C042}"/>
              </a:ext>
            </a:extLst>
          </p:cNvPr>
          <p:cNvSpPr>
            <a:spLocks noGrp="1"/>
          </p:cNvSpPr>
          <p:nvPr>
            <p:ph type="title"/>
          </p:nvPr>
        </p:nvSpPr>
        <p:spPr/>
        <p:txBody>
          <a:bodyPr>
            <a:normAutofit/>
          </a:bodyPr>
          <a:lstStyle/>
          <a:p>
            <a:r>
              <a:rPr lang="en-US" sz="4400"/>
              <a:t>It Takes A Village</a:t>
            </a:r>
          </a:p>
        </p:txBody>
      </p:sp>
      <p:sp>
        <p:nvSpPr>
          <p:cNvPr id="3" name="Content Placeholder 2">
            <a:extLst>
              <a:ext uri="{FF2B5EF4-FFF2-40B4-BE49-F238E27FC236}">
                <a16:creationId xmlns:a16="http://schemas.microsoft.com/office/drawing/2014/main" id="{84DE87DD-B928-BC95-F0BC-E2F5639B0EF1}"/>
              </a:ext>
            </a:extLst>
          </p:cNvPr>
          <p:cNvSpPr>
            <a:spLocks noGrp="1"/>
          </p:cNvSpPr>
          <p:nvPr>
            <p:ph sz="half" idx="1"/>
          </p:nvPr>
        </p:nvSpPr>
        <p:spPr>
          <a:xfrm>
            <a:off x="1093002" y="2962876"/>
            <a:ext cx="4899949" cy="2863481"/>
          </a:xfrm>
        </p:spPr>
        <p:txBody>
          <a:bodyPr/>
          <a:lstStyle/>
          <a:p>
            <a:r>
              <a:rPr lang="en-US"/>
              <a:t>Student</a:t>
            </a:r>
          </a:p>
          <a:p>
            <a:r>
              <a:rPr lang="en-US"/>
              <a:t>Families</a:t>
            </a:r>
          </a:p>
          <a:p>
            <a:r>
              <a:rPr lang="en-US"/>
              <a:t>Educators</a:t>
            </a:r>
          </a:p>
          <a:p>
            <a:endParaRPr lang="en-US"/>
          </a:p>
        </p:txBody>
      </p:sp>
      <p:sp>
        <p:nvSpPr>
          <p:cNvPr id="12" name="Content Placeholder 11">
            <a:extLst>
              <a:ext uri="{FF2B5EF4-FFF2-40B4-BE49-F238E27FC236}">
                <a16:creationId xmlns:a16="http://schemas.microsoft.com/office/drawing/2014/main" id="{D8A6D883-EF12-0D5D-B6F2-DD8BC9F79662}"/>
              </a:ext>
            </a:extLst>
          </p:cNvPr>
          <p:cNvSpPr>
            <a:spLocks noGrp="1"/>
          </p:cNvSpPr>
          <p:nvPr>
            <p:ph sz="half" idx="2"/>
          </p:nvPr>
        </p:nvSpPr>
        <p:spPr>
          <a:xfrm>
            <a:off x="8363344" y="2962875"/>
            <a:ext cx="3666460" cy="2836795"/>
          </a:xfrm>
        </p:spPr>
        <p:txBody>
          <a:bodyPr/>
          <a:lstStyle/>
          <a:p>
            <a:r>
              <a:rPr lang="en-US"/>
              <a:t>School Personnel</a:t>
            </a:r>
          </a:p>
          <a:p>
            <a:r>
              <a:rPr lang="en-US"/>
              <a:t>Practitioners</a:t>
            </a:r>
          </a:p>
          <a:p>
            <a:r>
              <a:rPr lang="en-US"/>
              <a:t>Service Providers</a:t>
            </a:r>
          </a:p>
          <a:p>
            <a:r>
              <a:rPr lang="en-US"/>
              <a:t>Community</a:t>
            </a:r>
          </a:p>
          <a:p>
            <a:endParaRPr lang="en-US"/>
          </a:p>
        </p:txBody>
      </p:sp>
      <p:pic>
        <p:nvPicPr>
          <p:cNvPr id="11" name="Picture 10">
            <a:extLst>
              <a:ext uri="{FF2B5EF4-FFF2-40B4-BE49-F238E27FC236}">
                <a16:creationId xmlns:a16="http://schemas.microsoft.com/office/drawing/2014/main" id="{FE9E81BE-72DD-2AFC-73E3-458393BD4E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82690" y="1637314"/>
            <a:ext cx="4461161" cy="4135670"/>
          </a:xfrm>
          <a:prstGeom prst="rect">
            <a:avLst/>
          </a:prstGeom>
        </p:spPr>
      </p:pic>
    </p:spTree>
    <p:extLst>
      <p:ext uri="{BB962C8B-B14F-4D97-AF65-F5344CB8AC3E}">
        <p14:creationId xmlns:p14="http://schemas.microsoft.com/office/powerpoint/2010/main" val="2595345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Widescreen</PresentationFormat>
  <Paragraphs>231</Paragraphs>
  <Slides>30</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Arial Black</vt:lpstr>
      <vt:lpstr>Calibri</vt:lpstr>
      <vt:lpstr>Calibri Light</vt:lpstr>
      <vt:lpstr>Helvetica LT Std</vt:lpstr>
      <vt:lpstr>Office Theme</vt:lpstr>
      <vt:lpstr>2_Office Theme</vt:lpstr>
      <vt:lpstr>3_Office Theme</vt:lpstr>
      <vt:lpstr>PowerPoint Presentation</vt:lpstr>
      <vt:lpstr>Transition Preparation from Pre-School to Postschool Outcome</vt:lpstr>
      <vt:lpstr>Georgia’s Systems of Continuous Improvement</vt:lpstr>
      <vt:lpstr>Transition Process to Adulthood</vt:lpstr>
      <vt:lpstr>Sec. 300.43:Transition Services #1</vt:lpstr>
      <vt:lpstr>Sec. 300.43:Transition Services #2</vt:lpstr>
      <vt:lpstr>Begin with the End in Mind #1</vt:lpstr>
      <vt:lpstr>The Power of High Expectations</vt:lpstr>
      <vt:lpstr>It Takes A Village</vt:lpstr>
      <vt:lpstr>Transition Planning Strategies</vt:lpstr>
      <vt:lpstr>Begin with the End in Mind #2</vt:lpstr>
      <vt:lpstr>What Does this Look Like</vt:lpstr>
      <vt:lpstr>Preschool</vt:lpstr>
      <vt:lpstr>Elementary School</vt:lpstr>
      <vt:lpstr>Career Awareness</vt:lpstr>
      <vt:lpstr>Transition Strategies</vt:lpstr>
      <vt:lpstr>Middle School #1</vt:lpstr>
      <vt:lpstr>Middle School #2</vt:lpstr>
      <vt:lpstr>B.R.I.D.G.E. Law Checklist #1</vt:lpstr>
      <vt:lpstr>Self-Determination Skills #1</vt:lpstr>
      <vt:lpstr>Self-Determination Skills #2</vt:lpstr>
      <vt:lpstr>High School</vt:lpstr>
      <vt:lpstr>The Individual Graduation Plan (IGP)</vt:lpstr>
      <vt:lpstr>From IGP to IEP and Transition Goals</vt:lpstr>
      <vt:lpstr>B.R.I.D.G.E. Law Checklist #2</vt:lpstr>
      <vt:lpstr>High School Transition Activities</vt:lpstr>
      <vt:lpstr>Bridges to Opportunities for All Career, Technical, and Agricultural Education (CTAE)  Participation</vt:lpstr>
      <vt:lpstr>18-22 Transition Programs</vt:lpstr>
      <vt:lpstr>Contact Information</vt:lpstr>
      <vt:lpstr>GaDOE Social Media Pages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Ladd</dc:creator>
  <cp:lastModifiedBy>Anne Ladd</cp:lastModifiedBy>
  <cp:revision>1</cp:revision>
  <dcterms:created xsi:type="dcterms:W3CDTF">2023-08-25T14:09:05Z</dcterms:created>
  <dcterms:modified xsi:type="dcterms:W3CDTF">2023-08-25T14:09:33Z</dcterms:modified>
</cp:coreProperties>
</file>