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256" r:id="rId3"/>
    <p:sldId id="1807" r:id="rId4"/>
    <p:sldId id="323" r:id="rId5"/>
    <p:sldId id="1808" r:id="rId6"/>
    <p:sldId id="319" r:id="rId7"/>
    <p:sldId id="1809" r:id="rId8"/>
    <p:sldId id="321" r:id="rId9"/>
    <p:sldId id="322" r:id="rId10"/>
    <p:sldId id="1810" r:id="rId11"/>
    <p:sldId id="1811" r:id="rId12"/>
    <p:sldId id="1812" r:id="rId13"/>
    <p:sldId id="1813" r:id="rId14"/>
    <p:sldId id="1814" r:id="rId15"/>
    <p:sldId id="1815" r:id="rId16"/>
    <p:sldId id="277" r:id="rId17"/>
    <p:sldId id="270" r:id="rId18"/>
    <p:sldId id="1816" r:id="rId19"/>
    <p:sldId id="1817" r:id="rId20"/>
    <p:sldId id="285" r:id="rId21"/>
    <p:sldId id="311" r:id="rId22"/>
    <p:sldId id="312" r:id="rId23"/>
    <p:sldId id="296" r:id="rId24"/>
    <p:sldId id="316" r:id="rId25"/>
    <p:sldId id="313" r:id="rId26"/>
    <p:sldId id="1818" r:id="rId27"/>
    <p:sldId id="1819" r:id="rId28"/>
    <p:sldId id="1820" r:id="rId29"/>
    <p:sldId id="1821" r:id="rId30"/>
    <p:sldId id="1822" r:id="rId31"/>
    <p:sldId id="1823" r:id="rId32"/>
    <p:sldId id="1824" r:id="rId33"/>
    <p:sldId id="1825" r:id="rId34"/>
    <p:sldId id="1826" r:id="rId35"/>
    <p:sldId id="1827" r:id="rId36"/>
    <p:sldId id="1828" r:id="rId37"/>
    <p:sldId id="1829" r:id="rId38"/>
    <p:sldId id="1830" r:id="rId39"/>
    <p:sldId id="1831" r:id="rId40"/>
    <p:sldId id="1832" r:id="rId41"/>
    <p:sldId id="1833" r:id="rId42"/>
    <p:sldId id="1834" r:id="rId43"/>
    <p:sldId id="1835" r:id="rId44"/>
    <p:sldId id="1836" r:id="rId45"/>
    <p:sldId id="1837" r:id="rId46"/>
    <p:sldId id="1838" r:id="rId47"/>
    <p:sldId id="1839" r:id="rId48"/>
    <p:sldId id="184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D5B2-76F0-B564-F9A4-A02B8963F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6A70D2-2847-D468-EA70-FC5915A4B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D47D6F-4907-A91F-3AA3-7472CC396712}"/>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5" name="Footer Placeholder 4">
            <a:extLst>
              <a:ext uri="{FF2B5EF4-FFF2-40B4-BE49-F238E27FC236}">
                <a16:creationId xmlns:a16="http://schemas.microsoft.com/office/drawing/2014/main" id="{A92C4718-2788-0239-AF1E-0283AE5F9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F5E9A-05BC-52E0-647E-CD38A69F335B}"/>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234321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A4B8-CB09-9B05-811F-8C23C5DC1E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C7200E-66C5-7FF0-B0CC-031D76A02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D587F-35E7-AD7D-C844-251FB25E6BA9}"/>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5" name="Footer Placeholder 4">
            <a:extLst>
              <a:ext uri="{FF2B5EF4-FFF2-40B4-BE49-F238E27FC236}">
                <a16:creationId xmlns:a16="http://schemas.microsoft.com/office/drawing/2014/main" id="{36E1F613-0C2F-D5D3-7F68-C28B54F50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ADA6C-BFB9-029F-2AC1-368000AE28D5}"/>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7939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E51424-B0C3-FD0E-EF08-E62C9D54F1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BF939D-FED4-EB46-BBEA-2CB656968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3D696-5872-5577-E79F-E51833D2B011}"/>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5" name="Footer Placeholder 4">
            <a:extLst>
              <a:ext uri="{FF2B5EF4-FFF2-40B4-BE49-F238E27FC236}">
                <a16:creationId xmlns:a16="http://schemas.microsoft.com/office/drawing/2014/main" id="{72C5FDCF-AC4D-9994-5F76-63BAFF8F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A2DE1-959C-B85A-EF32-89AD19668C85}"/>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347103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7941734" y="1236380"/>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78516912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698531632"/>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585704229"/>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285103" y="308919"/>
            <a:ext cx="10109771" cy="3139259"/>
          </a:xfrm>
        </p:spPr>
        <p:txBody>
          <a:bodyPr anchor="b" anchorCtr="0"/>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285103" y="3602037"/>
            <a:ext cx="10109771"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B76A559-EDFE-2C40-8470-D8C650891B7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7372149-325C-9345-88B6-7B5DFBFFDBFB}"/>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5" name="TextBox 14">
            <a:extLst>
              <a:ext uri="{FF2B5EF4-FFF2-40B4-BE49-F238E27FC236}">
                <a16:creationId xmlns:a16="http://schemas.microsoft.com/office/drawing/2014/main" id="{D34A8727-1645-7F46-91FD-BD57E0D76586}"/>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43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96AFBC6-FA9F-11FB-E44E-A22902452177}"/>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178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4D73B606-9F07-6C45-A475-C6E521888B0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2700A692-BFE5-BF43-B58F-BD71ECFD968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321023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383251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665047"/>
            <a:ext cx="8372835"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153315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F3DD-9DFB-7C6B-80BE-82F3E8EB4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75590-CCE8-84DD-FA2F-CF9BBEEB8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4CFDE-31A8-09E5-0122-CBD68FBD1E4E}"/>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5" name="Footer Placeholder 4">
            <a:extLst>
              <a:ext uri="{FF2B5EF4-FFF2-40B4-BE49-F238E27FC236}">
                <a16:creationId xmlns:a16="http://schemas.microsoft.com/office/drawing/2014/main" id="{F10AE577-DC9B-97EC-C799-E24AA3998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7BA1E-1DDC-659E-9393-58AEFB9A95EE}"/>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275775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665047"/>
            <a:ext cx="8156392"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C944A91-C8AA-2847-85D3-78555ABC02CF}"/>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5C8894F-E7BD-F947-8561-68BB5B9E3C98}"/>
              </a:ext>
            </a:extLst>
          </p:cNvPr>
          <p:cNvPicPr>
            <a:picLocks noChangeAspect="1"/>
          </p:cNvPicPr>
          <p:nvPr userDrawn="1"/>
        </p:nvPicPr>
        <p:blipFill>
          <a:blip r:embed="rId3"/>
          <a:stretch>
            <a:fillRect/>
          </a:stretch>
        </p:blipFill>
        <p:spPr>
          <a:xfrm>
            <a:off x="452694" y="5467482"/>
            <a:ext cx="1310904" cy="718360"/>
          </a:xfrm>
          <a:prstGeom prst="rect">
            <a:avLst/>
          </a:prstGeom>
        </p:spPr>
      </p:pic>
    </p:spTree>
    <p:extLst>
      <p:ext uri="{BB962C8B-B14F-4D97-AF65-F5344CB8AC3E}">
        <p14:creationId xmlns:p14="http://schemas.microsoft.com/office/powerpoint/2010/main" val="2971305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333633"/>
            <a:ext cx="10664079" cy="16798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60437"/>
            <a:ext cx="6778566"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94180BD-900A-F64B-B2AA-1F2A94E9B167}"/>
              </a:ext>
            </a:extLst>
          </p:cNvPr>
          <p:cNvSpPr txBox="1"/>
          <p:nvPr userDrawn="1"/>
        </p:nvSpPr>
        <p:spPr>
          <a:xfrm>
            <a:off x="0"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44E6F59-9F9A-504E-BA04-B332BBD2B972}"/>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1260209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Elemen #1">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2A2C214-9B58-89D9-CC3F-918EFF5B649C}"/>
              </a:ext>
            </a:extLst>
          </p:cNvPr>
          <p:cNvPicPr>
            <a:picLocks noChangeAspect="1"/>
          </p:cNvPicPr>
          <p:nvPr userDrawn="1"/>
        </p:nvPicPr>
        <p:blipFill>
          <a:blip r:embed="rId2"/>
          <a:stretch>
            <a:fillRect/>
          </a:stretch>
        </p:blipFill>
        <p:spPr>
          <a:xfrm>
            <a:off x="88656" y="1371599"/>
            <a:ext cx="3092939" cy="5115697"/>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1084498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Elemen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4" name="Picture 3">
            <a:extLst>
              <a:ext uri="{FF2B5EF4-FFF2-40B4-BE49-F238E27FC236}">
                <a16:creationId xmlns:a16="http://schemas.microsoft.com/office/drawing/2014/main" id="{D5FCC496-56AE-D7BA-E5A3-ADDAD05BD032}"/>
              </a:ext>
            </a:extLst>
          </p:cNvPr>
          <p:cNvPicPr>
            <a:picLocks noChangeAspect="1"/>
          </p:cNvPicPr>
          <p:nvPr userDrawn="1"/>
        </p:nvPicPr>
        <p:blipFill>
          <a:blip r:embed="rId3"/>
          <a:stretch>
            <a:fillRect/>
          </a:stretch>
        </p:blipFill>
        <p:spPr>
          <a:xfrm>
            <a:off x="41516" y="1265063"/>
            <a:ext cx="3077604" cy="5222233"/>
          </a:xfrm>
          <a:prstGeom prst="rect">
            <a:avLst/>
          </a:prstGeom>
        </p:spPr>
      </p:pic>
    </p:spTree>
    <p:extLst>
      <p:ext uri="{BB962C8B-B14F-4D97-AF65-F5344CB8AC3E}">
        <p14:creationId xmlns:p14="http://schemas.microsoft.com/office/powerpoint/2010/main" val="2020244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Middle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3" name="Picture 2" descr="A picture containing text&#10;&#10;Description automatically generated">
            <a:extLst>
              <a:ext uri="{FF2B5EF4-FFF2-40B4-BE49-F238E27FC236}">
                <a16:creationId xmlns:a16="http://schemas.microsoft.com/office/drawing/2014/main" id="{FD36227E-182E-2670-12E4-8E8898F9ED3A}"/>
              </a:ext>
            </a:extLst>
          </p:cNvPr>
          <p:cNvPicPr>
            <a:picLocks noChangeAspect="1"/>
          </p:cNvPicPr>
          <p:nvPr userDrawn="1"/>
        </p:nvPicPr>
        <p:blipFill>
          <a:blip r:embed="rId3"/>
          <a:stretch>
            <a:fillRect/>
          </a:stretch>
        </p:blipFill>
        <p:spPr>
          <a:xfrm>
            <a:off x="218363" y="980435"/>
            <a:ext cx="2895578" cy="5506862"/>
          </a:xfrm>
          <a:prstGeom prst="rect">
            <a:avLst/>
          </a:prstGeom>
        </p:spPr>
      </p:pic>
    </p:spTree>
    <p:extLst>
      <p:ext uri="{BB962C8B-B14F-4D97-AF65-F5344CB8AC3E}">
        <p14:creationId xmlns:p14="http://schemas.microsoft.com/office/powerpoint/2010/main" val="443232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Middle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4" name="Picture 3" descr="A picture containing text&#10;&#10;Description automatically generated">
            <a:extLst>
              <a:ext uri="{FF2B5EF4-FFF2-40B4-BE49-F238E27FC236}">
                <a16:creationId xmlns:a16="http://schemas.microsoft.com/office/drawing/2014/main" id="{D2F50904-0D63-38A5-9E5F-3EFB24087B3D}"/>
              </a:ext>
            </a:extLst>
          </p:cNvPr>
          <p:cNvPicPr>
            <a:picLocks noChangeAspect="1"/>
          </p:cNvPicPr>
          <p:nvPr userDrawn="1"/>
        </p:nvPicPr>
        <p:blipFill>
          <a:blip r:embed="rId3"/>
          <a:stretch>
            <a:fillRect/>
          </a:stretch>
        </p:blipFill>
        <p:spPr>
          <a:xfrm>
            <a:off x="309007" y="907530"/>
            <a:ext cx="2179653" cy="5532966"/>
          </a:xfrm>
          <a:prstGeom prst="rect">
            <a:avLst/>
          </a:prstGeom>
        </p:spPr>
      </p:pic>
    </p:spTree>
    <p:extLst>
      <p:ext uri="{BB962C8B-B14F-4D97-AF65-F5344CB8AC3E}">
        <p14:creationId xmlns:p14="http://schemas.microsoft.com/office/powerpoint/2010/main" val="1836523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High #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6" name="Picture 5">
            <a:extLst>
              <a:ext uri="{FF2B5EF4-FFF2-40B4-BE49-F238E27FC236}">
                <a16:creationId xmlns:a16="http://schemas.microsoft.com/office/drawing/2014/main" id="{6C0A453F-6500-75C0-56B0-B337C3E6C01C}"/>
              </a:ext>
            </a:extLst>
          </p:cNvPr>
          <p:cNvPicPr>
            <a:picLocks noChangeAspect="1"/>
          </p:cNvPicPr>
          <p:nvPr userDrawn="1"/>
        </p:nvPicPr>
        <p:blipFill rotWithShape="1">
          <a:blip r:embed="rId3"/>
          <a:srcRect b="3796"/>
          <a:stretch/>
        </p:blipFill>
        <p:spPr>
          <a:xfrm>
            <a:off x="216524" y="504599"/>
            <a:ext cx="2725969" cy="5808981"/>
          </a:xfrm>
          <a:prstGeom prst="rect">
            <a:avLst/>
          </a:prstGeom>
        </p:spPr>
      </p:pic>
    </p:spTree>
    <p:extLst>
      <p:ext uri="{BB962C8B-B14F-4D97-AF65-F5344CB8AC3E}">
        <p14:creationId xmlns:p14="http://schemas.microsoft.com/office/powerpoint/2010/main" val="1840991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 High #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14" name="Title 1">
            <a:extLst>
              <a:ext uri="{FF2B5EF4-FFF2-40B4-BE49-F238E27FC236}">
                <a16:creationId xmlns:a16="http://schemas.microsoft.com/office/drawing/2014/main" id="{9B3A2279-D152-8B4B-BC54-45EC55B9CC11}"/>
              </a:ext>
            </a:extLst>
          </p:cNvPr>
          <p:cNvSpPr>
            <a:spLocks noGrp="1"/>
          </p:cNvSpPr>
          <p:nvPr>
            <p:ph type="title"/>
          </p:nvPr>
        </p:nvSpPr>
        <p:spPr>
          <a:xfrm>
            <a:off x="2942493" y="370703"/>
            <a:ext cx="8487507" cy="2294037"/>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descr="A picture containing text, vector graphics&#10;&#10;Description automatically generated">
            <a:extLst>
              <a:ext uri="{FF2B5EF4-FFF2-40B4-BE49-F238E27FC236}">
                <a16:creationId xmlns:a16="http://schemas.microsoft.com/office/drawing/2014/main" id="{D41AB71C-EF26-AB40-B6A5-1A01E518095F}"/>
              </a:ext>
            </a:extLst>
          </p:cNvPr>
          <p:cNvPicPr>
            <a:picLocks noChangeAspect="1"/>
          </p:cNvPicPr>
          <p:nvPr userDrawn="1"/>
        </p:nvPicPr>
        <p:blipFill rotWithShape="1">
          <a:blip r:embed="rId3"/>
          <a:srcRect b="3733"/>
          <a:stretch/>
        </p:blipFill>
        <p:spPr>
          <a:xfrm>
            <a:off x="101600" y="599440"/>
            <a:ext cx="2874458" cy="5714140"/>
          </a:xfrm>
          <a:prstGeom prst="rect">
            <a:avLst/>
          </a:prstGeom>
        </p:spPr>
      </p:pic>
      <p:sp>
        <p:nvSpPr>
          <p:cNvPr id="16" name="Text Placeholder 9">
            <a:extLst>
              <a:ext uri="{FF2B5EF4-FFF2-40B4-BE49-F238E27FC236}">
                <a16:creationId xmlns:a16="http://schemas.microsoft.com/office/drawing/2014/main" id="{B0021164-9EA7-1847-8908-C5880460C7D7}"/>
              </a:ext>
            </a:extLst>
          </p:cNvPr>
          <p:cNvSpPr>
            <a:spLocks noGrp="1"/>
          </p:cNvSpPr>
          <p:nvPr>
            <p:ph type="body" sz="quarter" idx="13" hasCustomPrompt="1"/>
          </p:nvPr>
        </p:nvSpPr>
        <p:spPr>
          <a:xfrm>
            <a:off x="2942493" y="2841945"/>
            <a:ext cx="8487507" cy="213782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2873760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Disabilities #1">
    <p:spTree>
      <p:nvGrpSpPr>
        <p:cNvPr id="1" name=""/>
        <p:cNvGrpSpPr/>
        <p:nvPr/>
      </p:nvGrpSpPr>
      <p:grpSpPr>
        <a:xfrm>
          <a:off x="0" y="0"/>
          <a:ext cx="0" cy="0"/>
          <a:chOff x="0" y="0"/>
          <a:chExt cx="0" cy="0"/>
        </a:xfrm>
      </p:grpSpPr>
      <p:pic>
        <p:nvPicPr>
          <p:cNvPr id="14" name="Picture 13" descr="A picture containing umbrella, hat&#10;&#10;Description automatically generated">
            <a:extLst>
              <a:ext uri="{FF2B5EF4-FFF2-40B4-BE49-F238E27FC236}">
                <a16:creationId xmlns:a16="http://schemas.microsoft.com/office/drawing/2014/main" id="{5FD7F6A4-D639-1D44-AFE9-CC0FCEC403D5}"/>
              </a:ext>
            </a:extLst>
          </p:cNvPr>
          <p:cNvPicPr>
            <a:picLocks noChangeAspect="1"/>
          </p:cNvPicPr>
          <p:nvPr userDrawn="1"/>
        </p:nvPicPr>
        <p:blipFill rotWithShape="1">
          <a:blip r:embed="rId2"/>
          <a:srcRect l="11539"/>
          <a:stretch/>
        </p:blipFill>
        <p:spPr>
          <a:xfrm>
            <a:off x="0" y="1135338"/>
            <a:ext cx="4184374" cy="519318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3995530" y="665047"/>
            <a:ext cx="7443800"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3995529" y="2841946"/>
            <a:ext cx="7443801"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3"/>
          <a:stretch>
            <a:fillRect/>
          </a:stretch>
        </p:blipFill>
        <p:spPr>
          <a:xfrm>
            <a:off x="10083970" y="5961295"/>
            <a:ext cx="1310904" cy="718360"/>
          </a:xfrm>
          <a:prstGeom prst="rect">
            <a:avLst/>
          </a:prstGeom>
        </p:spPr>
      </p:pic>
    </p:spTree>
    <p:extLst>
      <p:ext uri="{BB962C8B-B14F-4D97-AF65-F5344CB8AC3E}">
        <p14:creationId xmlns:p14="http://schemas.microsoft.com/office/powerpoint/2010/main" val="925782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 Disabilities #2">
    <p:spTree>
      <p:nvGrpSpPr>
        <p:cNvPr id="1" name=""/>
        <p:cNvGrpSpPr/>
        <p:nvPr/>
      </p:nvGrpSpPr>
      <p:grpSpPr>
        <a:xfrm>
          <a:off x="0" y="0"/>
          <a:ext cx="0" cy="0"/>
          <a:chOff x="0" y="0"/>
          <a:chExt cx="0" cy="0"/>
        </a:xfrm>
      </p:grpSpPr>
      <p:pic>
        <p:nvPicPr>
          <p:cNvPr id="14" name="Picture 13" descr="A picture containing umbrella, helmet, hat&#10;&#10;Description automatically generated">
            <a:extLst>
              <a:ext uri="{FF2B5EF4-FFF2-40B4-BE49-F238E27FC236}">
                <a16:creationId xmlns:a16="http://schemas.microsoft.com/office/drawing/2014/main" id="{89D7C78A-6854-A849-A801-294A1C0AE861}"/>
              </a:ext>
            </a:extLst>
          </p:cNvPr>
          <p:cNvPicPr>
            <a:picLocks noChangeAspect="1"/>
          </p:cNvPicPr>
          <p:nvPr userDrawn="1"/>
        </p:nvPicPr>
        <p:blipFill rotWithShape="1">
          <a:blip r:embed="rId2"/>
          <a:srcRect r="3857"/>
          <a:stretch/>
        </p:blipFill>
        <p:spPr>
          <a:xfrm>
            <a:off x="7790996" y="1068288"/>
            <a:ext cx="4401004" cy="5249055"/>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41888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562F-818E-4B1E-114B-63369660D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B6EF9-1DA3-5FDD-A5B7-301644869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AC2F06-7AB0-D07E-8BD0-C94C7A51BBAB}"/>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5" name="Footer Placeholder 4">
            <a:extLst>
              <a:ext uri="{FF2B5EF4-FFF2-40B4-BE49-F238E27FC236}">
                <a16:creationId xmlns:a16="http://schemas.microsoft.com/office/drawing/2014/main" id="{0689405D-67A3-4A0B-3E74-B2F9EEEA6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4F8FA-7CDE-7AA9-EC7C-1B828B8B76AF}"/>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3620329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 Disabilities #3">
    <p:spTree>
      <p:nvGrpSpPr>
        <p:cNvPr id="1" name=""/>
        <p:cNvGrpSpPr/>
        <p:nvPr/>
      </p:nvGrpSpPr>
      <p:grpSpPr>
        <a:xfrm>
          <a:off x="0" y="0"/>
          <a:ext cx="0" cy="0"/>
          <a:chOff x="0" y="0"/>
          <a:chExt cx="0" cy="0"/>
        </a:xfrm>
      </p:grpSpPr>
      <p:pic>
        <p:nvPicPr>
          <p:cNvPr id="16" name="Picture 15" descr="A picture containing umbrella&#10;&#10;Description automatically generated">
            <a:extLst>
              <a:ext uri="{FF2B5EF4-FFF2-40B4-BE49-F238E27FC236}">
                <a16:creationId xmlns:a16="http://schemas.microsoft.com/office/drawing/2014/main" id="{9B7BB8DA-5F63-A042-B256-EB375975B9BD}"/>
              </a:ext>
            </a:extLst>
          </p:cNvPr>
          <p:cNvPicPr>
            <a:picLocks noChangeAspect="1"/>
          </p:cNvPicPr>
          <p:nvPr userDrawn="1"/>
        </p:nvPicPr>
        <p:blipFill>
          <a:blip r:embed="rId2"/>
          <a:stretch>
            <a:fillRect/>
          </a:stretch>
        </p:blipFill>
        <p:spPr>
          <a:xfrm>
            <a:off x="7855482" y="979995"/>
            <a:ext cx="4158908" cy="5348527"/>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77404"/>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880143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Disabiliti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1047919" y="3634136"/>
            <a:ext cx="10096161" cy="1318041"/>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1047920" y="5035704"/>
            <a:ext cx="10096160" cy="998101"/>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A4CE7F4F-2521-264B-94DA-13FD797D5CD4}"/>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1B8F853-AAA8-934F-A2D7-7F2745DB8659}"/>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descr="A picture containing umbrella&#10;&#10;Description automatically generated">
            <a:extLst>
              <a:ext uri="{FF2B5EF4-FFF2-40B4-BE49-F238E27FC236}">
                <a16:creationId xmlns:a16="http://schemas.microsoft.com/office/drawing/2014/main" id="{35025F92-6F17-8C4F-811D-EC87709161F9}"/>
              </a:ext>
            </a:extLst>
          </p:cNvPr>
          <p:cNvPicPr>
            <a:picLocks noChangeAspect="1"/>
          </p:cNvPicPr>
          <p:nvPr userDrawn="1"/>
        </p:nvPicPr>
        <p:blipFill rotWithShape="1">
          <a:blip r:embed="rId3"/>
          <a:srcRect r="220"/>
          <a:stretch/>
        </p:blipFill>
        <p:spPr>
          <a:xfrm>
            <a:off x="3379142" y="9474"/>
            <a:ext cx="5433716" cy="3584105"/>
          </a:xfrm>
          <a:prstGeom prst="rect">
            <a:avLst/>
          </a:prstGeom>
        </p:spPr>
      </p:pic>
    </p:spTree>
    <p:extLst>
      <p:ext uri="{BB962C8B-B14F-4D97-AF65-F5344CB8AC3E}">
        <p14:creationId xmlns:p14="http://schemas.microsoft.com/office/powerpoint/2010/main" val="1436445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Disabilities #5">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D045FCEF-7DD3-FA43-BD20-737F7CEEE6C5}"/>
              </a:ext>
            </a:extLst>
          </p:cNvPr>
          <p:cNvPicPr>
            <a:picLocks noChangeAspect="1"/>
          </p:cNvPicPr>
          <p:nvPr userDrawn="1"/>
        </p:nvPicPr>
        <p:blipFill rotWithShape="1">
          <a:blip r:embed="rId2"/>
          <a:srcRect r="11520"/>
          <a:stretch/>
        </p:blipFill>
        <p:spPr>
          <a:xfrm>
            <a:off x="7630268" y="1393822"/>
            <a:ext cx="4561732" cy="5021518"/>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4" y="640333"/>
            <a:ext cx="7198799" cy="1987336"/>
          </a:xfrm>
        </p:spPr>
        <p:txBody>
          <a:bodyPr anchor="b" anchorCtr="0">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916088"/>
            <a:ext cx="7198799"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a:solidFill>
                  <a:srgbClr val="3DB8CF"/>
                </a:solidFill>
                <a:latin typeface="Arial Black" panose="020B0A04020102020204" pitchFamily="34" charset="0"/>
              </a:rPr>
              <a:t>Educating Georgia's Future </a:t>
            </a:r>
            <a:r>
              <a:rPr lang="en-US" sz="1400" b="1" i="1">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59E8E7B1-79ED-E949-8233-3435A7912CA1}"/>
              </a:ext>
            </a:extLst>
          </p:cNvPr>
          <p:cNvSpPr txBox="1"/>
          <p:nvPr userDrawn="1"/>
        </p:nvSpPr>
        <p:spPr>
          <a:xfrm>
            <a:off x="11475605"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4BBB21C-8A8F-4D43-9986-4863EF0784C5}"/>
              </a:ext>
            </a:extLst>
          </p:cNvPr>
          <p:cNvPicPr>
            <a:picLocks noChangeAspect="1"/>
          </p:cNvPicPr>
          <p:nvPr userDrawn="1"/>
        </p:nvPicPr>
        <p:blipFill>
          <a:blip r:embed="rId3"/>
          <a:stretch>
            <a:fillRect/>
          </a:stretch>
        </p:blipFill>
        <p:spPr>
          <a:xfrm>
            <a:off x="721694" y="5900336"/>
            <a:ext cx="1310904" cy="718360"/>
          </a:xfrm>
          <a:prstGeom prst="rect">
            <a:avLst/>
          </a:prstGeom>
        </p:spPr>
      </p:pic>
    </p:spTree>
    <p:extLst>
      <p:ext uri="{BB962C8B-B14F-4D97-AF65-F5344CB8AC3E}">
        <p14:creationId xmlns:p14="http://schemas.microsoft.com/office/powerpoint/2010/main" val="3759397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2"/>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pic>
        <p:nvPicPr>
          <p:cNvPr id="13" name="Picture 12">
            <a:extLst>
              <a:ext uri="{FF2B5EF4-FFF2-40B4-BE49-F238E27FC236}">
                <a16:creationId xmlns:a16="http://schemas.microsoft.com/office/drawing/2014/main" id="{3283FE05-0BCE-124A-92FC-D7CD1D09A9FC}"/>
              </a:ext>
            </a:extLst>
          </p:cNvPr>
          <p:cNvPicPr>
            <a:picLocks noChangeAspect="1"/>
          </p:cNvPicPr>
          <p:nvPr userDrawn="1"/>
        </p:nvPicPr>
        <p:blipFill>
          <a:blip r:embed="rId3"/>
          <a:stretch>
            <a:fillRect/>
          </a:stretch>
        </p:blipFill>
        <p:spPr>
          <a:xfrm>
            <a:off x="10083970" y="5961295"/>
            <a:ext cx="1310904" cy="718360"/>
          </a:xfrm>
          <a:prstGeom prst="rect">
            <a:avLst/>
          </a:prstGeom>
        </p:spPr>
      </p:pic>
      <p:sp>
        <p:nvSpPr>
          <p:cNvPr id="15" name="TextBox 14">
            <a:extLst>
              <a:ext uri="{FF2B5EF4-FFF2-40B4-BE49-F238E27FC236}">
                <a16:creationId xmlns:a16="http://schemas.microsoft.com/office/drawing/2014/main" id="{081C573A-B6AA-AD44-A246-E9B309C2CFE1}"/>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051F25C-94AB-25A6-A410-F5A93AF4E966}"/>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640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1" name="TextBox 10">
            <a:extLst>
              <a:ext uri="{FF2B5EF4-FFF2-40B4-BE49-F238E27FC236}">
                <a16:creationId xmlns:a16="http://schemas.microsoft.com/office/drawing/2014/main" id="{9881F22B-A32A-9449-9F86-A8788A4D69D3}"/>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DBB3A68-38A2-89BA-E2A1-CD52CB2C9505}"/>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87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A93A56F7-04D2-9E40-89C3-CEFC15FBFC39}"/>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59B869-856C-2FE4-DDA2-01C732E7762B}"/>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732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6" name="TextBox 15">
            <a:extLst>
              <a:ext uri="{FF2B5EF4-FFF2-40B4-BE49-F238E27FC236}">
                <a16:creationId xmlns:a16="http://schemas.microsoft.com/office/drawing/2014/main" id="{61828883-381B-D647-84FA-CBFC528EEAED}"/>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E446F23-1EB1-346B-22D8-A430546CBAA1}"/>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942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F3CB88EA-E652-8C43-AF58-F9F7C4005AD0}"/>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6A8A6C-520C-A97B-6847-5CA48A40FBA9}"/>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50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3DEBA5B8-6C4F-4344-92B1-FC67CC88F8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2ECDCBA-C9BB-FA61-DB61-53ADABA1CE31}"/>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855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4" name="TextBox 13">
            <a:extLst>
              <a:ext uri="{FF2B5EF4-FFF2-40B4-BE49-F238E27FC236}">
                <a16:creationId xmlns:a16="http://schemas.microsoft.com/office/drawing/2014/main" id="{F0F03FD2-8155-3641-85C5-8F6BEF86AAB6}"/>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4C04A13-9BD4-A0E3-B5F0-A0ABDC9A5F32}"/>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14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E2E6-391B-B16A-C0D7-41AB7A98F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47C4E-F281-43A9-4935-9DBDC419F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D9FB61-88A9-FF0E-BB40-5996600EB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4AAFBF-3398-B83B-B52D-673A682F039D}"/>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6" name="Footer Placeholder 5">
            <a:extLst>
              <a:ext uri="{FF2B5EF4-FFF2-40B4-BE49-F238E27FC236}">
                <a16:creationId xmlns:a16="http://schemas.microsoft.com/office/drawing/2014/main" id="{EAC292F5-56D9-9162-659F-C4C1D1048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0C89D-469A-DE0C-E9E5-4A9B0B30BE2B}"/>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1926275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164F6C23-B09A-CC47-A01E-71D0078947F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15E021B-D594-20B6-A396-B0D67B165379}"/>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676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3" name="TextBox 12">
            <a:extLst>
              <a:ext uri="{FF2B5EF4-FFF2-40B4-BE49-F238E27FC236}">
                <a16:creationId xmlns:a16="http://schemas.microsoft.com/office/drawing/2014/main" id="{8799ED43-E454-FF47-A65F-17A947FA3458}"/>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00ECA28-A310-3801-A749-01004B270264}"/>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693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act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hasCustomPrompt="1"/>
          </p:nvPr>
        </p:nvSpPr>
        <p:spPr>
          <a:xfrm>
            <a:off x="1020198" y="742728"/>
            <a:ext cx="6198020" cy="1325563"/>
          </a:xfrm>
        </p:spPr>
        <p:txBody>
          <a:bodyPr anchor="ctr"/>
          <a:lstStyle/>
          <a:p>
            <a:r>
              <a:rPr lang="en-US"/>
              <a:t>Contact Information (Optional)</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hasCustomPrompt="1"/>
          </p:nvPr>
        </p:nvSpPr>
        <p:spPr>
          <a:xfrm>
            <a:off x="1020197" y="2244435"/>
            <a:ext cx="6198020" cy="3716859"/>
          </a:xfrm>
        </p:spPr>
        <p:txBody>
          <a:bodyPr>
            <a:normAutofit/>
          </a:bodyPr>
          <a:lstStyle>
            <a:lvl1pPr marL="0" indent="0">
              <a:lnSpc>
                <a:spcPct val="100000"/>
              </a:lnSpc>
              <a:spcBef>
                <a:spcPts val="0"/>
              </a:spcBef>
              <a:buNone/>
              <a:defRPr sz="2400"/>
            </a:lvl1pPr>
          </a:lstStyle>
          <a:p>
            <a:pPr lvl="0"/>
            <a:r>
              <a:rPr lang="en-US" err="1"/>
              <a:t>Firstname</a:t>
            </a:r>
            <a:r>
              <a:rPr lang="en-US"/>
              <a:t> </a:t>
            </a:r>
            <a:r>
              <a:rPr lang="en-US" err="1"/>
              <a:t>Lastname</a:t>
            </a:r>
            <a:br>
              <a:rPr lang="en-US"/>
            </a:br>
            <a:r>
              <a:rPr lang="en-US"/>
              <a:t>Title/Position</a:t>
            </a:r>
            <a:br>
              <a:rPr lang="en-US"/>
            </a:br>
            <a:r>
              <a:rPr lang="en-US"/>
              <a:t>Office/Division/Program</a:t>
            </a:r>
            <a:br>
              <a:rPr lang="en-US"/>
            </a:br>
            <a:r>
              <a:rPr lang="en-US"/>
              <a:t>Phone: 404.XXX.XXXX</a:t>
            </a:r>
            <a:br>
              <a:rPr lang="en-US"/>
            </a:br>
            <a:r>
              <a:rPr lang="en-US"/>
              <a:t>Cell Phone: 404.XXX.XXXX</a:t>
            </a:r>
            <a:br>
              <a:rPr lang="en-US"/>
            </a:br>
            <a:r>
              <a:rPr lang="en-US"/>
              <a:t>email@doe.k12.ga.us</a:t>
            </a:r>
            <a:br>
              <a:rPr lang="en-US"/>
            </a:br>
            <a:r>
              <a:rPr lang="en-US"/>
              <a:t>Optional social media information</a:t>
            </a:r>
            <a:br>
              <a:rPr lang="en-US"/>
            </a:br>
            <a:r>
              <a:rPr lang="en-US"/>
              <a:t>Optional photo – place in space to right</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a:solidFill>
                  <a:schemeClr val="bg2">
                    <a:lumMod val="50000"/>
                  </a:schemeClr>
                </a:solidFill>
              </a:rPr>
              <a:t>Richard Woods, Georgia’s School Superintendent</a:t>
            </a:r>
            <a:r>
              <a:rPr lang="en-US" sz="1400" b="1">
                <a:solidFill>
                  <a:schemeClr val="bg2">
                    <a:lumMod val="50000"/>
                  </a:schemeClr>
                </a:solidFill>
              </a:rPr>
              <a:t> </a:t>
            </a:r>
            <a:r>
              <a:rPr lang="en-US" sz="1400" b="1">
                <a:solidFill>
                  <a:srgbClr val="1186CA"/>
                </a:solidFill>
              </a:rPr>
              <a:t>|</a:t>
            </a:r>
            <a:r>
              <a:rPr lang="en-US" sz="1400" b="1">
                <a:solidFill>
                  <a:schemeClr val="bg2">
                    <a:lumMod val="50000"/>
                  </a:schemeClr>
                </a:solidFill>
              </a:rPr>
              <a:t> Georgia Department of Education </a:t>
            </a:r>
            <a:r>
              <a:rPr lang="en-US" sz="1400" b="1">
                <a:solidFill>
                  <a:srgbClr val="1186CA"/>
                </a:solidFill>
              </a:rPr>
              <a:t>|</a:t>
            </a:r>
            <a:r>
              <a:rPr lang="en-US" sz="1400" b="1">
                <a:solidFill>
                  <a:schemeClr val="bg2">
                    <a:lumMod val="50000"/>
                  </a:schemeClr>
                </a:solidFill>
              </a:rPr>
              <a:t> </a:t>
            </a:r>
            <a:r>
              <a:rPr lang="en-US" sz="1400" b="1" i="1">
                <a:solidFill>
                  <a:schemeClr val="bg2">
                    <a:lumMod val="50000"/>
                  </a:schemeClr>
                </a:solidFill>
              </a:rPr>
              <a:t>Educating Georgia’s Future </a:t>
            </a:r>
          </a:p>
          <a:p>
            <a:pPr algn="r"/>
            <a:endParaRPr lang="en-US" sz="1400"/>
          </a:p>
        </p:txBody>
      </p:sp>
      <p:sp>
        <p:nvSpPr>
          <p:cNvPr id="12" name="TextBox 11">
            <a:extLst>
              <a:ext uri="{FF2B5EF4-FFF2-40B4-BE49-F238E27FC236}">
                <a16:creationId xmlns:a16="http://schemas.microsoft.com/office/drawing/2014/main" id="{35F6C591-4F1D-9E43-AF6C-648D8F706B0C}"/>
              </a:ext>
            </a:extLst>
          </p:cNvPr>
          <p:cNvSpPr txBox="1"/>
          <p:nvPr userDrawn="1"/>
        </p:nvSpPr>
        <p:spPr>
          <a:xfrm>
            <a:off x="1" y="6390382"/>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96AFBC6-FA9F-11FB-E44E-A22902452177}"/>
              </a:ext>
            </a:extLst>
          </p:cNvPr>
          <p:cNvSpPr txBox="1"/>
          <p:nvPr userDrawn="1"/>
        </p:nvSpPr>
        <p:spPr>
          <a:xfrm>
            <a:off x="747431" y="5977908"/>
            <a:ext cx="3287351" cy="261610"/>
          </a:xfrm>
          <a:prstGeom prst="rect">
            <a:avLst/>
          </a:prstGeom>
          <a:noFill/>
        </p:spPr>
        <p:txBody>
          <a:bodyPr wrap="square" rtlCol="0">
            <a:spAutoFit/>
          </a:bodyPr>
          <a:lstStyle/>
          <a:p>
            <a:fld id="{EC24B0BE-041E-564E-9EAC-AA9D7A2D8FE6}" type="datetime4">
              <a:rPr lang="en-US" sz="1100" b="1" smtClean="0">
                <a:solidFill>
                  <a:schemeClr val="bg1">
                    <a:lumMod val="50000"/>
                  </a:schemeClr>
                </a:solidFill>
                <a:latin typeface="Arial" panose="020B0604020202020204" pitchFamily="34" charset="0"/>
                <a:cs typeface="Arial" panose="020B0604020202020204" pitchFamily="34" charset="0"/>
              </a:rPr>
              <a:pPr/>
              <a:t>August 25, 2023</a:t>
            </a:fld>
            <a:endParaRPr lang="en-US" sz="1100" b="1">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807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a:solidFill>
                  <a:srgbClr val="44883E"/>
                </a:solidFill>
                <a:latin typeface="Arial Black" panose="020B0604020202020204" pitchFamily="34" charset="0"/>
                <a:cs typeface="Arial Black" panose="020B0604020202020204" pitchFamily="34" charset="0"/>
              </a:rPr>
              <a:t>EDUCATING </a:t>
            </a:r>
          </a:p>
          <a:p>
            <a:pPr algn="ctr"/>
            <a:r>
              <a:rPr lang="en-US" sz="3600" b="1" i="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a:solidFill>
                  <a:schemeClr val="bg1"/>
                </a:solidFill>
                <a:latin typeface="Arial Black" panose="020B0604020202020204" pitchFamily="34" charset="0"/>
                <a:cs typeface="Arial Black" panose="020B0604020202020204" pitchFamily="34" charset="0"/>
              </a:rPr>
              <a:t>EDUCATING </a:t>
            </a:r>
          </a:p>
          <a:p>
            <a:pPr algn="ctr"/>
            <a:r>
              <a:rPr lang="en-US" sz="3600" b="1" i="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a:solidFill>
                  <a:srgbClr val="44883E"/>
                </a:solidFill>
                <a:latin typeface="Arial" panose="020B0604020202020204" pitchFamily="34" charset="0"/>
                <a:cs typeface="Arial" panose="020B0604020202020204" pitchFamily="34" charset="0"/>
              </a:rPr>
              <a:t>@</a:t>
            </a:r>
            <a:r>
              <a:rPr lang="en-US" sz="1800" err="1">
                <a:solidFill>
                  <a:srgbClr val="44883E"/>
                </a:solidFill>
                <a:latin typeface="Arial" panose="020B0604020202020204" pitchFamily="34" charset="0"/>
                <a:cs typeface="Arial" panose="020B0604020202020204" pitchFamily="34" charset="0"/>
              </a:rPr>
              <a:t>georgiadeptofed</a:t>
            </a:r>
            <a:endParaRPr lang="en-US" sz="180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err="1">
                <a:solidFill>
                  <a:srgbClr val="44883E"/>
                </a:solidFill>
                <a:latin typeface="Arial" panose="020B0604020202020204" pitchFamily="34" charset="0"/>
                <a:cs typeface="Arial" panose="020B0604020202020204" pitchFamily="34" charset="0"/>
              </a:rPr>
              <a:t>youtube.com</a:t>
            </a:r>
            <a:r>
              <a:rPr lang="en-US" sz="1800">
                <a:solidFill>
                  <a:srgbClr val="44883E"/>
                </a:solidFill>
                <a:latin typeface="Arial" panose="020B0604020202020204" pitchFamily="34" charset="0"/>
                <a:cs typeface="Arial" panose="020B0604020202020204" pitchFamily="34" charset="0"/>
              </a:rPr>
              <a:t>/user/</a:t>
            </a:r>
            <a:r>
              <a:rPr lang="en-US" sz="1800" err="1">
                <a:solidFill>
                  <a:srgbClr val="44883E"/>
                </a:solidFill>
                <a:latin typeface="Arial" panose="020B0604020202020204" pitchFamily="34" charset="0"/>
                <a:cs typeface="Arial" panose="020B0604020202020204" pitchFamily="34" charset="0"/>
              </a:rPr>
              <a:t>GaDOEmedia</a:t>
            </a:r>
            <a:endParaRPr lang="en-US" sz="180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1326090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in our state.</a:t>
            </a:r>
          </a:p>
          <a:p>
            <a:pPr algn="l"/>
            <a:endParaRPr lang="en-US" sz="240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4429005" y="4969573"/>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5882508" y="5583943"/>
            <a:ext cx="1903050" cy="338554"/>
          </a:xfrm>
          <a:prstGeom prst="rect">
            <a:avLst/>
          </a:prstGeom>
          <a:noFill/>
        </p:spPr>
        <p:txBody>
          <a:bodyPr wrap="square" rtlCol="0">
            <a:spAutoFit/>
          </a:bodyPr>
          <a:lstStyle/>
          <a:p>
            <a:pPr algn="r"/>
            <a:r>
              <a:rPr lang="en-US" sz="1600">
                <a:solidFill>
                  <a:srgbClr val="44883E"/>
                </a:solidFill>
                <a:latin typeface="Arial" panose="020B0604020202020204" pitchFamily="34" charset="0"/>
                <a:cs typeface="Arial" panose="020B0604020202020204" pitchFamily="34" charset="0"/>
              </a:rPr>
              <a:t>@</a:t>
            </a:r>
            <a:r>
              <a:rPr lang="en-US" sz="1600" err="1">
                <a:solidFill>
                  <a:srgbClr val="44883E"/>
                </a:solidFill>
                <a:latin typeface="Arial" panose="020B0604020202020204" pitchFamily="34" charset="0"/>
                <a:cs typeface="Arial" panose="020B0604020202020204" pitchFamily="34" charset="0"/>
              </a:rPr>
              <a:t>georgiadeptofed</a:t>
            </a:r>
            <a:endParaRPr lang="en-US" sz="16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4920192" y="6076845"/>
            <a:ext cx="3136407" cy="338554"/>
          </a:xfrm>
          <a:prstGeom prst="rect">
            <a:avLst/>
          </a:prstGeom>
          <a:noFill/>
        </p:spPr>
        <p:txBody>
          <a:bodyPr wrap="square" rtlCol="0">
            <a:spAutoFit/>
          </a:bodyPr>
          <a:lstStyle/>
          <a:p>
            <a:pPr algn="l"/>
            <a:r>
              <a:rPr lang="en-US" sz="1600" err="1">
                <a:solidFill>
                  <a:srgbClr val="44883E"/>
                </a:solidFill>
                <a:latin typeface="Arial" panose="020B0604020202020204" pitchFamily="34" charset="0"/>
                <a:cs typeface="Arial" panose="020B0604020202020204" pitchFamily="34" charset="0"/>
              </a:rPr>
              <a:t>youtube.com</a:t>
            </a:r>
            <a:r>
              <a:rPr lang="en-US" sz="1600">
                <a:solidFill>
                  <a:srgbClr val="44883E"/>
                </a:solidFill>
                <a:latin typeface="Arial" panose="020B0604020202020204" pitchFamily="34" charset="0"/>
                <a:cs typeface="Arial" panose="020B0604020202020204" pitchFamily="34" charset="0"/>
              </a:rPr>
              <a:t>/user/</a:t>
            </a:r>
            <a:r>
              <a:rPr lang="en-US" sz="1600" err="1">
                <a:solidFill>
                  <a:srgbClr val="44883E"/>
                </a:solidFill>
                <a:latin typeface="Arial" panose="020B0604020202020204" pitchFamily="34" charset="0"/>
                <a:cs typeface="Arial" panose="020B0604020202020204" pitchFamily="34" charset="0"/>
              </a:rPr>
              <a:t>GaDOEmedia</a:t>
            </a:r>
            <a:endParaRPr lang="en-US" sz="160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442796"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442899" y="5995822"/>
            <a:ext cx="478153" cy="492355"/>
          </a:xfrm>
          <a:prstGeom prst="rect">
            <a:avLst/>
          </a:prstGeom>
        </p:spPr>
      </p:pic>
    </p:spTree>
    <p:extLst>
      <p:ext uri="{BB962C8B-B14F-4D97-AF65-F5344CB8AC3E}">
        <p14:creationId xmlns:p14="http://schemas.microsoft.com/office/powerpoint/2010/main" val="2688784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5400">
                <a:solidFill>
                  <a:srgbClr val="3DB8CF"/>
                </a:solidFill>
                <a:latin typeface="Arial Black" panose="020B0A04020102020204" pitchFamily="34" charset="0"/>
              </a:rPr>
              <a:t>.</a:t>
            </a:r>
            <a:endParaRPr lang="en-US" sz="88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err="1">
                <a:solidFill>
                  <a:srgbClr val="44883E"/>
                </a:solidFill>
                <a:latin typeface="Arial" panose="020B0604020202020204" pitchFamily="34" charset="0"/>
                <a:cs typeface="Arial" panose="020B0604020202020204" pitchFamily="34" charset="0"/>
              </a:rPr>
              <a:t>www.gadoe.org</a:t>
            </a:r>
            <a:endParaRPr lang="en-US" sz="2400" b="1" i="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a:solidFill>
                  <a:srgbClr val="44883E"/>
                </a:solidFill>
                <a:latin typeface="Arial" panose="020B0604020202020204" pitchFamily="34" charset="0"/>
                <a:cs typeface="Arial" panose="020B0604020202020204" pitchFamily="34" charset="0"/>
              </a:rPr>
              <a:t>@</a:t>
            </a:r>
            <a:r>
              <a:rPr lang="en-US" sz="2000" err="1">
                <a:solidFill>
                  <a:srgbClr val="44883E"/>
                </a:solidFill>
                <a:latin typeface="Arial" panose="020B0604020202020204" pitchFamily="34" charset="0"/>
                <a:cs typeface="Arial" panose="020B0604020202020204" pitchFamily="34" charset="0"/>
              </a:rPr>
              <a:t>georgiadeptofed</a:t>
            </a:r>
            <a:endParaRPr lang="en-US" sz="200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err="1">
                <a:solidFill>
                  <a:srgbClr val="44883E"/>
                </a:solidFill>
                <a:latin typeface="Arial" panose="020B0604020202020204" pitchFamily="34" charset="0"/>
                <a:cs typeface="Arial" panose="020B0604020202020204" pitchFamily="34" charset="0"/>
              </a:rPr>
              <a:t>youtube.com</a:t>
            </a:r>
            <a:r>
              <a:rPr lang="en-US" sz="2000">
                <a:solidFill>
                  <a:srgbClr val="44883E"/>
                </a:solidFill>
                <a:latin typeface="Arial" panose="020B0604020202020204" pitchFamily="34" charset="0"/>
                <a:cs typeface="Arial" panose="020B0604020202020204" pitchFamily="34" charset="0"/>
              </a:rPr>
              <a:t>/user/</a:t>
            </a:r>
            <a:r>
              <a:rPr lang="en-US" sz="2000" err="1">
                <a:solidFill>
                  <a:srgbClr val="44883E"/>
                </a:solidFill>
                <a:latin typeface="Arial" panose="020B0604020202020204" pitchFamily="34" charset="0"/>
                <a:cs typeface="Arial" panose="020B0604020202020204" pitchFamily="34" charset="0"/>
              </a:rPr>
              <a:t>GaDOEmedia</a:t>
            </a:r>
            <a:endParaRPr lang="en-US" sz="200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2552061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585216"/>
            <a:ext cx="10558272"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6"/>
            <a:ext cx="1148023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1">
                <a:solidFill>
                  <a:schemeClr val="bg2">
                    <a:lumMod val="50000"/>
                  </a:schemeClr>
                </a:solidFill>
              </a:rPr>
              <a:t>Richard Woods, Georgia’s School Superintendent</a:t>
            </a:r>
            <a:r>
              <a:rPr lang="en-US" sz="900" b="1">
                <a:solidFill>
                  <a:schemeClr val="bg2">
                    <a:lumMod val="50000"/>
                  </a:schemeClr>
                </a:solidFill>
              </a:rPr>
              <a:t> </a:t>
            </a:r>
            <a:r>
              <a:rPr lang="en-US" sz="900" b="1">
                <a:solidFill>
                  <a:srgbClr val="1186CA"/>
                </a:solidFill>
              </a:rPr>
              <a:t>|</a:t>
            </a:r>
            <a:r>
              <a:rPr lang="en-US" sz="900" b="1">
                <a:solidFill>
                  <a:schemeClr val="bg2">
                    <a:lumMod val="50000"/>
                  </a:schemeClr>
                </a:solidFill>
              </a:rPr>
              <a:t> Georgia Department of Education </a:t>
            </a:r>
            <a:r>
              <a:rPr lang="en-US" sz="900" b="1">
                <a:solidFill>
                  <a:srgbClr val="1186CA"/>
                </a:solidFill>
              </a:rPr>
              <a:t>|</a:t>
            </a:r>
            <a:r>
              <a:rPr lang="en-US" sz="900" b="1">
                <a:solidFill>
                  <a:schemeClr val="bg2">
                    <a:lumMod val="50000"/>
                  </a:schemeClr>
                </a:solidFill>
              </a:rPr>
              <a:t> </a:t>
            </a:r>
            <a:r>
              <a:rPr lang="en-US" sz="900" b="1" i="1">
                <a:solidFill>
                  <a:schemeClr val="bg2">
                    <a:lumMod val="50000"/>
                  </a:schemeClr>
                </a:solidFill>
              </a:rPr>
              <a:t>Educating Georgia’s Future</a:t>
            </a:r>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590488" y="1191770"/>
            <a:ext cx="2057400" cy="486833"/>
          </a:xfr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10/21/2021</a:t>
            </a:r>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3"/>
            <a:ext cx="890185"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6">
            <a:extLst>
              <a:ext uri="{FF2B5EF4-FFF2-40B4-BE49-F238E27FC236}">
                <a16:creationId xmlns:a16="http://schemas.microsoft.com/office/drawing/2014/main" id="{0553D725-161F-4524-A0E5-8DAEC52E0D25}"/>
              </a:ext>
            </a:extLst>
          </p:cNvPr>
          <p:cNvSpPr>
            <a:spLocks noGrp="1"/>
          </p:cNvSpPr>
          <p:nvPr>
            <p:ph type="body" sz="quarter" idx="14"/>
          </p:nvPr>
        </p:nvSpPr>
        <p:spPr>
          <a:xfrm>
            <a:off x="1193800" y="1112013"/>
            <a:ext cx="105156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1970524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85325" y="2537127"/>
            <a:ext cx="5963076"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733482" y="0"/>
            <a:ext cx="8725037"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733482" y="1884546"/>
            <a:ext cx="8725037"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580252" y="6380316"/>
            <a:ext cx="8325203"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1272997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7941734" y="1236380"/>
            <a:ext cx="4250268"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159979"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159979"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3366832034"/>
      </p:ext>
    </p:extLst>
  </p:cSld>
  <p:clrMapOvr>
    <a:masterClrMapping/>
  </p:clrMapOvr>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390005195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D002-B7CD-4514-6038-2481B9CB42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D28D29-EA11-2B8C-CEBB-F2E2991BC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B2E2C-0873-071C-3160-4E5A8F7275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492CE-CA61-8379-6D2B-B016A1FC7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6C6C3C-1499-9ED8-C7B3-7E8CC64366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06E54F-6D64-4109-7773-A1002573E4D1}"/>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8" name="Footer Placeholder 7">
            <a:extLst>
              <a:ext uri="{FF2B5EF4-FFF2-40B4-BE49-F238E27FC236}">
                <a16:creationId xmlns:a16="http://schemas.microsoft.com/office/drawing/2014/main" id="{83E4B9C1-C233-AD8D-9844-B8714A5A7F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0AB2F-EAC2-3250-399A-3DA23B0A919E}"/>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3244001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2309712" y="6354188"/>
            <a:ext cx="114068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426701552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ABAF-CD28-06DF-4880-832F1BEE98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0B038-187A-EEBF-8C70-F9C77DA28DFD}"/>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4" name="Footer Placeholder 3">
            <a:extLst>
              <a:ext uri="{FF2B5EF4-FFF2-40B4-BE49-F238E27FC236}">
                <a16:creationId xmlns:a16="http://schemas.microsoft.com/office/drawing/2014/main" id="{1961F926-DF6C-EB12-F5FC-BF14D95A6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FADDE0-3B7A-EA81-EEA3-A1D7F11BCE46}"/>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80343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2A3DE-295D-0A33-577C-DB508533718D}"/>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3" name="Footer Placeholder 2">
            <a:extLst>
              <a:ext uri="{FF2B5EF4-FFF2-40B4-BE49-F238E27FC236}">
                <a16:creationId xmlns:a16="http://schemas.microsoft.com/office/drawing/2014/main" id="{27892BF7-428E-DA27-55A2-CF444D9243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E4F6D-01AE-DE4D-F059-9E3A890A8AB4}"/>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115025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34B2-7FB8-A782-A866-B1433CEB3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9DC226-A49B-FCBC-5B27-AD20E228F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AE864B-CDF9-2BCF-83C3-083BFED61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B9336-9AD6-8FAD-03F3-77FDAC851BA9}"/>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6" name="Footer Placeholder 5">
            <a:extLst>
              <a:ext uri="{FF2B5EF4-FFF2-40B4-BE49-F238E27FC236}">
                <a16:creationId xmlns:a16="http://schemas.microsoft.com/office/drawing/2014/main" id="{309DD16C-EF23-A22D-D551-43873605F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4EDC4-C487-98A0-6E27-A3594631821B}"/>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407209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6BE8-7433-A910-4D0E-0BD734463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CA5A76-5792-CD88-B7AC-CEA65DD5B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6C12D-C92B-C95B-FD4A-AC2615C1D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43CF3-36DD-0E09-5E03-573AC63DFAB1}"/>
              </a:ext>
            </a:extLst>
          </p:cNvPr>
          <p:cNvSpPr>
            <a:spLocks noGrp="1"/>
          </p:cNvSpPr>
          <p:nvPr>
            <p:ph type="dt" sz="half" idx="10"/>
          </p:nvPr>
        </p:nvSpPr>
        <p:spPr/>
        <p:txBody>
          <a:bodyPr/>
          <a:lstStyle/>
          <a:p>
            <a:fld id="{AC606ACC-163D-4DD9-B268-B59D1631CD60}" type="datetimeFigureOut">
              <a:rPr lang="en-US" smtClean="0"/>
              <a:t>8/25/2023</a:t>
            </a:fld>
            <a:endParaRPr lang="en-US"/>
          </a:p>
        </p:txBody>
      </p:sp>
      <p:sp>
        <p:nvSpPr>
          <p:cNvPr id="6" name="Footer Placeholder 5">
            <a:extLst>
              <a:ext uri="{FF2B5EF4-FFF2-40B4-BE49-F238E27FC236}">
                <a16:creationId xmlns:a16="http://schemas.microsoft.com/office/drawing/2014/main" id="{704B7EC2-A274-94F8-0D48-A9DAB9653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8672C-A28B-F31D-A557-019B5122121E}"/>
              </a:ext>
            </a:extLst>
          </p:cNvPr>
          <p:cNvSpPr>
            <a:spLocks noGrp="1"/>
          </p:cNvSpPr>
          <p:nvPr>
            <p:ph type="sldNum" sz="quarter" idx="12"/>
          </p:nvPr>
        </p:nvSpPr>
        <p:spPr/>
        <p:txBody>
          <a:bodyPr/>
          <a:lstStyle/>
          <a:p>
            <a:fld id="{81118596-149B-49F0-80F3-CC80A7E6BFFC}" type="slidenum">
              <a:rPr lang="en-US" smtClean="0"/>
              <a:t>‹#›</a:t>
            </a:fld>
            <a:endParaRPr lang="en-US"/>
          </a:p>
        </p:txBody>
      </p:sp>
    </p:spTree>
    <p:extLst>
      <p:ext uri="{BB962C8B-B14F-4D97-AF65-F5344CB8AC3E}">
        <p14:creationId xmlns:p14="http://schemas.microsoft.com/office/powerpoint/2010/main" val="145562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 Id="rId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F5CCE-F227-420A-B582-DAAD54EBF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EF1ACA-F52D-5144-16C9-F6A8AF6E9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DE422-97AF-1B14-B5FB-453D4B418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06ACC-163D-4DD9-B268-B59D1631CD60}" type="datetimeFigureOut">
              <a:rPr lang="en-US" smtClean="0"/>
              <a:t>8/25/2023</a:t>
            </a:fld>
            <a:endParaRPr lang="en-US"/>
          </a:p>
        </p:txBody>
      </p:sp>
      <p:sp>
        <p:nvSpPr>
          <p:cNvPr id="5" name="Footer Placeholder 4">
            <a:extLst>
              <a:ext uri="{FF2B5EF4-FFF2-40B4-BE49-F238E27FC236}">
                <a16:creationId xmlns:a16="http://schemas.microsoft.com/office/drawing/2014/main" id="{5BAECD21-944A-B24C-78E9-A503A26DB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2E0D01-B034-38F0-8937-883D56EEA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18596-149B-49F0-80F3-CC80A7E6BFFC}" type="slidenum">
              <a:rPr lang="en-US" smtClean="0"/>
              <a:t>‹#›</a:t>
            </a:fld>
            <a:endParaRPr lang="en-US"/>
          </a:p>
        </p:txBody>
      </p:sp>
    </p:spTree>
    <p:extLst>
      <p:ext uri="{BB962C8B-B14F-4D97-AF65-F5344CB8AC3E}">
        <p14:creationId xmlns:p14="http://schemas.microsoft.com/office/powerpoint/2010/main" val="172622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88307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Lst>
  <p:hf sldNum="0" hdr="0" ftr="0"/>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eecrew555@gmail.com"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leecrew555@gmail.com"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mailto:leecrew555@gmail.com" TargetMode="Externa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hyperlink" Target="mailto:leecrew555@gmail.com" TargetMode="Externa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CCF5-E021-024F-035E-480C43AFA49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B088957-D737-BF1B-5637-297F7BBFAB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997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Building Partnerships</a:t>
            </a:r>
          </a:p>
        </p:txBody>
      </p:sp>
      <p:sp>
        <p:nvSpPr>
          <p:cNvPr id="7" name="Content Placeholder 6"/>
          <p:cNvSpPr>
            <a:spLocks noGrp="1"/>
          </p:cNvSpPr>
          <p:nvPr>
            <p:ph idx="1"/>
          </p:nvPr>
        </p:nvSpPr>
        <p:spPr/>
        <p:txBody>
          <a:bodyPr>
            <a:normAutofit/>
          </a:bodyPr>
          <a:lstStyle/>
          <a:p>
            <a:r>
              <a:rPr lang="en-US"/>
              <a:t>In your region</a:t>
            </a:r>
          </a:p>
          <a:p>
            <a:pPr lvl="1"/>
            <a:r>
              <a:rPr lang="en-US"/>
              <a:t>Seasoned Mentors</a:t>
            </a:r>
          </a:p>
          <a:p>
            <a:pPr lvl="1"/>
            <a:r>
              <a:rPr lang="en-US"/>
              <a:t>Mentors working on similar work</a:t>
            </a:r>
          </a:p>
          <a:p>
            <a:pPr lvl="1"/>
            <a:r>
              <a:rPr lang="en-US"/>
              <a:t>Communities of Practice</a:t>
            </a:r>
          </a:p>
          <a:p>
            <a:r>
              <a:rPr lang="en-US"/>
              <a:t>In your district</a:t>
            </a:r>
          </a:p>
          <a:p>
            <a:pPr lvl="1"/>
            <a:r>
              <a:rPr lang="en-US"/>
              <a:t>School staff and teachers</a:t>
            </a:r>
          </a:p>
          <a:p>
            <a:pPr lvl="1"/>
            <a:r>
              <a:rPr lang="en-US"/>
              <a:t>Community partners</a:t>
            </a:r>
          </a:p>
          <a:p>
            <a:pPr lvl="1"/>
            <a:r>
              <a:rPr lang="en-US"/>
              <a:t>Parents and family members</a:t>
            </a:r>
          </a:p>
          <a:p>
            <a:pPr marL="457200" lvl="1" indent="0">
              <a:buNone/>
            </a:pP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10</a:t>
            </a:fld>
            <a:endParaRPr lang="en-US"/>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216906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4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Finding a Target Group</a:t>
            </a:r>
          </a:p>
        </p:txBody>
      </p:sp>
      <p:sp>
        <p:nvSpPr>
          <p:cNvPr id="3" name="Content Placeholder 2"/>
          <p:cNvSpPr>
            <a:spLocks noGrp="1"/>
          </p:cNvSpPr>
          <p:nvPr>
            <p:ph idx="1"/>
          </p:nvPr>
        </p:nvSpPr>
        <p:spPr/>
        <p:txBody>
          <a:bodyPr>
            <a:normAutofit/>
          </a:bodyPr>
          <a:lstStyle/>
          <a:p>
            <a:r>
              <a:rPr lang="en-US"/>
              <a:t>Small group of families to work with more closely for target work and data collection</a:t>
            </a:r>
          </a:p>
          <a:p>
            <a:r>
              <a:rPr lang="en-US"/>
              <a:t>Should be 5 to 20 families (most pick 10 or more)</a:t>
            </a:r>
          </a:p>
          <a:p>
            <a:r>
              <a:rPr lang="en-US"/>
              <a:t>Consider your partners and what families need</a:t>
            </a:r>
          </a:p>
          <a:p>
            <a:pPr lvl="1"/>
            <a:r>
              <a:rPr lang="en-US"/>
              <a:t>Teachers and other community partners</a:t>
            </a:r>
          </a:p>
          <a:p>
            <a:pPr lvl="1"/>
            <a:r>
              <a:rPr lang="en-US"/>
              <a:t>Your conversations with families</a:t>
            </a:r>
          </a:p>
          <a:p>
            <a:pPr lvl="1"/>
            <a:r>
              <a:rPr lang="en-US"/>
              <a:t>Survey results</a:t>
            </a:r>
          </a:p>
          <a:p>
            <a:pPr marL="0" indent="0">
              <a:buNone/>
            </a:pP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11</a:t>
            </a:fld>
            <a:endParaRPr lang="en-US"/>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960" y="4224166"/>
            <a:ext cx="1842868" cy="18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14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1" y="365127"/>
            <a:ext cx="6289221" cy="1325563"/>
          </a:xfrm>
        </p:spPr>
        <p:txBody>
          <a:bodyPr>
            <a:normAutofit/>
          </a:bodyPr>
          <a:lstStyle/>
          <a:p>
            <a:r>
              <a:rPr lang="en-US"/>
              <a:t>Finding an Initiative or Area of Focus</a:t>
            </a:r>
          </a:p>
        </p:txBody>
      </p:sp>
      <p:sp>
        <p:nvSpPr>
          <p:cNvPr id="3" name="Content Placeholder 2"/>
          <p:cNvSpPr>
            <a:spLocks noGrp="1"/>
          </p:cNvSpPr>
          <p:nvPr>
            <p:ph idx="1"/>
          </p:nvPr>
        </p:nvSpPr>
        <p:spPr/>
        <p:txBody>
          <a:bodyPr>
            <a:normAutofit/>
          </a:bodyPr>
          <a:lstStyle/>
          <a:p>
            <a:r>
              <a:rPr lang="en-US"/>
              <a:t>What are district goals?</a:t>
            </a:r>
          </a:p>
          <a:p>
            <a:r>
              <a:rPr lang="en-US"/>
              <a:t>What initiatives are already in place?</a:t>
            </a:r>
          </a:p>
          <a:p>
            <a:r>
              <a:rPr lang="en-US"/>
              <a:t>Where are your possible partners?</a:t>
            </a:r>
          </a:p>
          <a:p>
            <a:r>
              <a:rPr lang="en-US"/>
              <a:t>Review the E2P Guides with your administrator:</a:t>
            </a:r>
          </a:p>
          <a:p>
            <a:pPr lvl="1"/>
            <a:r>
              <a:rPr lang="en-US"/>
              <a:t>Graduation</a:t>
            </a:r>
          </a:p>
          <a:p>
            <a:pPr lvl="1"/>
            <a:r>
              <a:rPr lang="en-US"/>
              <a:t>Partnerships/Stakeholder Engagement</a:t>
            </a:r>
          </a:p>
          <a:p>
            <a:pPr lvl="1"/>
            <a:r>
              <a:rPr lang="en-US"/>
              <a:t>Self-determination/IEP Participation</a:t>
            </a:r>
          </a:p>
          <a:p>
            <a:pPr lvl="1"/>
            <a:r>
              <a:rPr lang="en-US"/>
              <a:t>Post-secondary</a:t>
            </a:r>
          </a:p>
          <a:p>
            <a:pPr lvl="1"/>
            <a:r>
              <a:rPr lang="en-US"/>
              <a:t>Literacy/Academics/Behavior/Attendance</a:t>
            </a:r>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12</a:t>
            </a:fld>
            <a:endParaRPr lang="en-US"/>
          </a:p>
        </p:txBody>
      </p:sp>
    </p:spTree>
    <p:extLst>
      <p:ext uri="{BB962C8B-B14F-4D97-AF65-F5344CB8AC3E}">
        <p14:creationId xmlns:p14="http://schemas.microsoft.com/office/powerpoint/2010/main" val="284122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Training Families</a:t>
            </a:r>
          </a:p>
        </p:txBody>
      </p:sp>
      <p:sp>
        <p:nvSpPr>
          <p:cNvPr id="3" name="Content Placeholder 2"/>
          <p:cNvSpPr>
            <a:spLocks noGrp="1"/>
          </p:cNvSpPr>
          <p:nvPr>
            <p:ph idx="1"/>
          </p:nvPr>
        </p:nvSpPr>
        <p:spPr>
          <a:xfrm>
            <a:off x="2152650" y="1248230"/>
            <a:ext cx="7886700" cy="4695372"/>
          </a:xfrm>
        </p:spPr>
        <p:txBody>
          <a:bodyPr>
            <a:normAutofit/>
          </a:bodyPr>
          <a:lstStyle/>
          <a:p>
            <a:r>
              <a:rPr lang="en-US"/>
              <a:t>What topics will you train on and why?</a:t>
            </a:r>
          </a:p>
          <a:p>
            <a:r>
              <a:rPr lang="en-US"/>
              <a:t>What will parents do with the new information?</a:t>
            </a:r>
          </a:p>
          <a:p>
            <a:r>
              <a:rPr lang="en-US"/>
              <a:t>How will you know they learned something from you?</a:t>
            </a:r>
          </a:p>
          <a:p>
            <a:pPr marL="0" indent="0">
              <a:buNone/>
            </a:pPr>
            <a:endParaRPr lang="en-US"/>
          </a:p>
          <a:p>
            <a:pPr marL="0" indent="0">
              <a:buNone/>
            </a:pPr>
            <a:endParaRPr lang="en-US"/>
          </a:p>
          <a:p>
            <a:pPr marL="0" indent="0">
              <a:buNone/>
            </a:pPr>
            <a:endParaRPr lang="en-US"/>
          </a:p>
          <a:p>
            <a:pPr marL="0" indent="0">
              <a:buNone/>
            </a:pPr>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8" t="8861" r="2159" b="12658"/>
          <a:stretch/>
        </p:blipFill>
        <p:spPr bwMode="auto">
          <a:xfrm>
            <a:off x="2278743" y="3238500"/>
            <a:ext cx="838925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12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457" y="137070"/>
            <a:ext cx="5877817" cy="1325563"/>
          </a:xfrm>
        </p:spPr>
        <p:txBody>
          <a:bodyPr/>
          <a:lstStyle/>
          <a:p>
            <a:r>
              <a:rPr lang="en-US"/>
              <a:t>Learning Targets</a:t>
            </a:r>
          </a:p>
        </p:txBody>
      </p:sp>
      <p:sp>
        <p:nvSpPr>
          <p:cNvPr id="3" name="Content Placeholder 2"/>
          <p:cNvSpPr>
            <a:spLocks noGrp="1"/>
          </p:cNvSpPr>
          <p:nvPr>
            <p:ph idx="1"/>
          </p:nvPr>
        </p:nvSpPr>
        <p:spPr>
          <a:xfrm>
            <a:off x="2293257" y="1175658"/>
            <a:ext cx="8142514" cy="5140737"/>
          </a:xfrm>
        </p:spPr>
        <p:txBody>
          <a:bodyPr>
            <a:normAutofit lnSpcReduction="10000"/>
          </a:bodyPr>
          <a:lstStyle/>
          <a:p>
            <a:r>
              <a:rPr lang="en-US"/>
              <a:t>If my goal of training is to make sure my </a:t>
            </a:r>
            <a:endParaRPr lang="en-US">
              <a:latin typeface="Arial Black" panose="020B0A04020102020204" pitchFamily="34" charset="0"/>
            </a:endParaRPr>
          </a:p>
          <a:p>
            <a:pPr marL="0" indent="0">
              <a:buNone/>
            </a:pPr>
            <a:r>
              <a:rPr lang="en-US">
                <a:latin typeface="Arial Black" panose="020B0A04020102020204" pitchFamily="34" charset="0"/>
              </a:rPr>
              <a:t>Families are better informed on the topic of: Supporting Growth in Literacy </a:t>
            </a:r>
          </a:p>
          <a:p>
            <a:r>
              <a:rPr lang="en-US"/>
              <a:t>I might present a 30 min presentation to include:</a:t>
            </a:r>
          </a:p>
          <a:p>
            <a:pPr lvl="1"/>
            <a:r>
              <a:rPr lang="en-US">
                <a:latin typeface="Arial Black" panose="020B0A04020102020204" pitchFamily="34" charset="0"/>
              </a:rPr>
              <a:t>Benefits reading</a:t>
            </a:r>
          </a:p>
          <a:p>
            <a:pPr lvl="1"/>
            <a:r>
              <a:rPr lang="en-US">
                <a:latin typeface="Arial Black" panose="020B0A04020102020204" pitchFamily="34" charset="0"/>
              </a:rPr>
              <a:t>Ideas for practicing skills at home</a:t>
            </a:r>
          </a:p>
          <a:p>
            <a:r>
              <a:rPr lang="en-US"/>
              <a:t>In order to measure what they know on these topics </a:t>
            </a:r>
            <a:r>
              <a:rPr lang="en-US" b="1" u="sng"/>
              <a:t>before I train </a:t>
            </a:r>
            <a:r>
              <a:rPr lang="en-US"/>
              <a:t>(Pre)I will show them what I </a:t>
            </a:r>
            <a:r>
              <a:rPr lang="en-US" b="1"/>
              <a:t>expect them to learn </a:t>
            </a:r>
            <a:r>
              <a:rPr lang="en-US"/>
              <a:t>through </a:t>
            </a:r>
            <a:r>
              <a:rPr lang="en-US" b="1" u="sng"/>
              <a:t>I CAN statements</a:t>
            </a:r>
            <a:r>
              <a:rPr lang="en-US"/>
              <a:t>:</a:t>
            </a:r>
          </a:p>
          <a:p>
            <a:pPr lvl="1"/>
            <a:r>
              <a:rPr lang="en-US"/>
              <a:t>I can name at least 3 reasons my child needs to be reading regularly at home.</a:t>
            </a:r>
          </a:p>
          <a:p>
            <a:pPr lvl="1"/>
            <a:r>
              <a:rPr lang="en-US"/>
              <a:t>I can describe 2 actions my child will work on to improve his/her reading scores.</a:t>
            </a:r>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14</a:t>
            </a:fld>
            <a:endParaRPr lang="en-US"/>
          </a:p>
        </p:txBody>
      </p:sp>
    </p:spTree>
    <p:extLst>
      <p:ext uri="{BB962C8B-B14F-4D97-AF65-F5344CB8AC3E}">
        <p14:creationId xmlns:p14="http://schemas.microsoft.com/office/powerpoint/2010/main" val="90615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983" y="219717"/>
            <a:ext cx="6316630" cy="1325563"/>
          </a:xfrm>
        </p:spPr>
        <p:txBody>
          <a:bodyPr/>
          <a:lstStyle/>
          <a:p>
            <a:r>
              <a:rPr lang="en-US"/>
              <a:t>Learning Target Data</a:t>
            </a:r>
          </a:p>
        </p:txBody>
      </p:sp>
      <p:sp>
        <p:nvSpPr>
          <p:cNvPr id="3" name="Content Placeholder 2"/>
          <p:cNvSpPr>
            <a:spLocks noGrp="1"/>
          </p:cNvSpPr>
          <p:nvPr>
            <p:ph idx="1"/>
          </p:nvPr>
        </p:nvSpPr>
        <p:spPr>
          <a:xfrm>
            <a:off x="2152650" y="1282701"/>
            <a:ext cx="7410450" cy="4894263"/>
          </a:xfrm>
        </p:spPr>
        <p:txBody>
          <a:bodyPr>
            <a:normAutofit/>
          </a:bodyPr>
          <a:lstStyle/>
          <a:p>
            <a:r>
              <a:rPr lang="en-US"/>
              <a:t>The questions I will use to measure their Pre and Post learning could be:</a:t>
            </a:r>
          </a:p>
          <a:p>
            <a:pPr marL="914400" lvl="1" indent="-457200">
              <a:buFont typeface="+mj-lt"/>
              <a:buAutoNum type="arabicPeriod"/>
            </a:pPr>
            <a:r>
              <a:rPr lang="en-US"/>
              <a:t>Which of the following are reasons why your child should read?</a:t>
            </a:r>
          </a:p>
          <a:p>
            <a:pPr marL="1371600" lvl="2" indent="-457200">
              <a:buFont typeface="+mj-lt"/>
              <a:buAutoNum type="alphaLcPeriod"/>
            </a:pPr>
            <a:r>
              <a:rPr lang="en-US"/>
              <a:t>Improved self esteem</a:t>
            </a:r>
          </a:p>
          <a:p>
            <a:pPr marL="1371600" lvl="2" indent="-457200">
              <a:buFont typeface="+mj-lt"/>
              <a:buAutoNum type="alphaLcPeriod"/>
            </a:pPr>
            <a:r>
              <a:rPr lang="en-US"/>
              <a:t>Improved concentration</a:t>
            </a:r>
          </a:p>
          <a:p>
            <a:pPr marL="1371600" lvl="2" indent="-457200">
              <a:buFont typeface="+mj-lt"/>
              <a:buAutoNum type="alphaLcPeriod"/>
            </a:pPr>
            <a:r>
              <a:rPr lang="en-US"/>
              <a:t>Develop critical thinking skills</a:t>
            </a:r>
          </a:p>
          <a:p>
            <a:pPr marL="1371600" lvl="2" indent="-457200">
              <a:buFont typeface="+mj-lt"/>
              <a:buAutoNum type="alphaLcPeriod"/>
            </a:pPr>
            <a:r>
              <a:rPr lang="en-US"/>
              <a:t>Stronger memory skills</a:t>
            </a:r>
          </a:p>
          <a:p>
            <a:pPr marL="1371600" lvl="2" indent="-457200">
              <a:buFont typeface="+mj-lt"/>
              <a:buAutoNum type="alphaLcPeriod"/>
            </a:pPr>
            <a:r>
              <a:rPr lang="en-US"/>
              <a:t>All of the above</a:t>
            </a:r>
          </a:p>
          <a:p>
            <a:pPr marL="914400" lvl="1" indent="-457200">
              <a:buFont typeface="+mj-lt"/>
              <a:buAutoNum type="arabicPeriod"/>
            </a:pPr>
            <a:r>
              <a:rPr lang="en-US"/>
              <a:t>My child can work on these two skills at home to be improve their reading scores:</a:t>
            </a:r>
          </a:p>
          <a:p>
            <a:pPr marL="1371600" lvl="2" indent="-457200">
              <a:buFont typeface="+mj-lt"/>
              <a:buAutoNum type="arabicPeriod"/>
            </a:pPr>
            <a:r>
              <a:rPr lang="en-US"/>
              <a:t>_________________</a:t>
            </a:r>
          </a:p>
          <a:p>
            <a:pPr marL="1371600" lvl="2" indent="-457200">
              <a:buFont typeface="+mj-lt"/>
              <a:buAutoNum type="arabicPeriod"/>
            </a:pPr>
            <a:r>
              <a:rPr lang="en-US"/>
              <a:t>_________________</a:t>
            </a:r>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15</a:t>
            </a:fld>
            <a:endParaRPr lang="en-US"/>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76" y="2693743"/>
            <a:ext cx="1495425" cy="178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42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Ongoing Support of Families</a:t>
            </a:r>
          </a:p>
        </p:txBody>
      </p:sp>
      <p:sp>
        <p:nvSpPr>
          <p:cNvPr id="3" name="Content Placeholder 2"/>
          <p:cNvSpPr>
            <a:spLocks noGrp="1"/>
          </p:cNvSpPr>
          <p:nvPr>
            <p:ph idx="1"/>
          </p:nvPr>
        </p:nvSpPr>
        <p:spPr>
          <a:xfrm>
            <a:off x="2419350" y="1611087"/>
            <a:ext cx="7886700" cy="4412174"/>
          </a:xfrm>
        </p:spPr>
        <p:txBody>
          <a:bodyPr>
            <a:normAutofit/>
          </a:bodyPr>
          <a:lstStyle/>
          <a:p>
            <a:r>
              <a:rPr lang="en-US"/>
              <a:t>To ensure they use the new information I might:</a:t>
            </a:r>
          </a:p>
          <a:p>
            <a:pPr lvl="1"/>
            <a:r>
              <a:rPr lang="en-US"/>
              <a:t>Use a age appropriate reading checklist (tool) during the training and show them how to use it to identify and complete skill-building at home</a:t>
            </a:r>
          </a:p>
          <a:p>
            <a:pPr lvl="1"/>
            <a:r>
              <a:rPr lang="en-US"/>
              <a:t>Offer to check on them throughout the year (benchmark checks) by phone or in person to share new ideas and support skill-building</a:t>
            </a:r>
          </a:p>
          <a:p>
            <a:pPr lvl="1"/>
            <a:r>
              <a:rPr lang="en-US"/>
              <a:t>Gather feedback from families to change or offer new supports so more families benefit from what is learned during the year.</a:t>
            </a:r>
          </a:p>
          <a:p>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16</a:t>
            </a:fld>
            <a:endParaRPr lang="en-US"/>
          </a:p>
        </p:txBody>
      </p:sp>
    </p:spTree>
    <p:extLst>
      <p:ext uri="{BB962C8B-B14F-4D97-AF65-F5344CB8AC3E}">
        <p14:creationId xmlns:p14="http://schemas.microsoft.com/office/powerpoint/2010/main" val="331836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Timeline to Reach Goals</a:t>
            </a:r>
          </a:p>
        </p:txBody>
      </p:sp>
      <p:sp>
        <p:nvSpPr>
          <p:cNvPr id="3" name="Content Placeholder 2"/>
          <p:cNvSpPr>
            <a:spLocks noGrp="1"/>
          </p:cNvSpPr>
          <p:nvPr>
            <p:ph idx="1"/>
          </p:nvPr>
        </p:nvSpPr>
        <p:spPr>
          <a:xfrm>
            <a:off x="2419350" y="1308296"/>
            <a:ext cx="6845105" cy="4714965"/>
          </a:xfrm>
        </p:spPr>
        <p:txBody>
          <a:bodyPr>
            <a:normAutofit/>
          </a:bodyPr>
          <a:lstStyle/>
          <a:p>
            <a:r>
              <a:rPr lang="en-US"/>
              <a:t>Planning with your administrator and/or partners</a:t>
            </a:r>
          </a:p>
          <a:p>
            <a:r>
              <a:rPr lang="en-US"/>
              <a:t>Be aware of reporting dates</a:t>
            </a:r>
          </a:p>
          <a:p>
            <a:pPr lvl="1"/>
            <a:r>
              <a:rPr lang="en-US"/>
              <a:t>October 15</a:t>
            </a:r>
            <a:r>
              <a:rPr lang="en-US" baseline="30000"/>
              <a:t>th </a:t>
            </a:r>
            <a:r>
              <a:rPr lang="en-US"/>
              <a:t> - Submit your plan</a:t>
            </a:r>
          </a:p>
          <a:p>
            <a:pPr lvl="1"/>
            <a:r>
              <a:rPr lang="en-US"/>
              <a:t>January 15</a:t>
            </a:r>
            <a:r>
              <a:rPr lang="en-US" baseline="30000"/>
              <a:t>th  _</a:t>
            </a:r>
            <a:r>
              <a:rPr lang="en-US"/>
              <a:t> Update your progress</a:t>
            </a:r>
          </a:p>
          <a:p>
            <a:pPr lvl="1"/>
            <a:r>
              <a:rPr lang="en-US"/>
              <a:t>April 15</a:t>
            </a:r>
            <a:r>
              <a:rPr lang="en-US" baseline="30000"/>
              <a:t>th _</a:t>
            </a:r>
            <a:r>
              <a:rPr lang="en-US"/>
              <a:t> Submit final submission with data</a:t>
            </a:r>
          </a:p>
          <a:p>
            <a:r>
              <a:rPr lang="en-US"/>
              <a:t>Set benchmarks to check on current status</a:t>
            </a:r>
          </a:p>
          <a:p>
            <a:pPr lvl="1"/>
            <a:r>
              <a:rPr lang="en-US"/>
              <a:t>2-3 that are asked about during reporting</a:t>
            </a:r>
          </a:p>
          <a:p>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17</a:t>
            </a:fld>
            <a:endParaRPr lang="en-US"/>
          </a:p>
        </p:txBody>
      </p:sp>
    </p:spTree>
    <p:extLst>
      <p:ext uri="{BB962C8B-B14F-4D97-AF65-F5344CB8AC3E}">
        <p14:creationId xmlns:p14="http://schemas.microsoft.com/office/powerpoint/2010/main" val="319919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1" y="365127"/>
            <a:ext cx="6463393" cy="1325563"/>
          </a:xfrm>
        </p:spPr>
        <p:txBody>
          <a:bodyPr>
            <a:normAutofit/>
          </a:bodyPr>
          <a:lstStyle/>
          <a:p>
            <a:r>
              <a:rPr lang="en-US"/>
              <a:t>Other Resources and Professional Development</a:t>
            </a:r>
          </a:p>
        </p:txBody>
      </p:sp>
      <p:sp>
        <p:nvSpPr>
          <p:cNvPr id="3" name="Content Placeholder 2"/>
          <p:cNvSpPr>
            <a:spLocks noGrp="1"/>
          </p:cNvSpPr>
          <p:nvPr>
            <p:ph idx="1"/>
          </p:nvPr>
        </p:nvSpPr>
        <p:spPr>
          <a:xfrm>
            <a:off x="2152650" y="2194560"/>
            <a:ext cx="7886700" cy="3982403"/>
          </a:xfrm>
        </p:spPr>
        <p:txBody>
          <a:bodyPr>
            <a:normAutofit/>
          </a:bodyPr>
          <a:lstStyle/>
          <a:p>
            <a:r>
              <a:rPr lang="en-US"/>
              <a:t>Region meetings/other Parent Mentors</a:t>
            </a:r>
          </a:p>
          <a:p>
            <a:r>
              <a:rPr lang="en-US"/>
              <a:t>Local and region trainings/conferences</a:t>
            </a:r>
          </a:p>
          <a:p>
            <a:r>
              <a:rPr lang="en-US"/>
              <a:t>Local or district teams/boards</a:t>
            </a:r>
          </a:p>
          <a:p>
            <a:r>
              <a:rPr lang="en-US"/>
              <a:t>Other agencies</a:t>
            </a:r>
          </a:p>
          <a:p>
            <a:endParaRPr lang="en-US"/>
          </a:p>
          <a:p>
            <a:pPr marL="0" indent="0">
              <a:buNone/>
            </a:pP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18</a:t>
            </a:fld>
            <a:endParaRPr lang="en-US"/>
          </a:p>
        </p:txBody>
      </p:sp>
      <p:pic>
        <p:nvPicPr>
          <p:cNvPr id="6146" name="Picture 2" descr="A black and green speech bubble with white text that says Together Let's make an i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44" y="3016758"/>
            <a:ext cx="2428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41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Your Success</a:t>
            </a:r>
          </a:p>
        </p:txBody>
      </p:sp>
      <p:sp>
        <p:nvSpPr>
          <p:cNvPr id="3" name="Content Placeholder 2"/>
          <p:cNvSpPr>
            <a:spLocks noGrp="1"/>
          </p:cNvSpPr>
          <p:nvPr>
            <p:ph idx="1"/>
          </p:nvPr>
        </p:nvSpPr>
        <p:spPr/>
        <p:txBody>
          <a:bodyPr/>
          <a:lstStyle/>
          <a:p>
            <a:r>
              <a:rPr lang="en-US"/>
              <a:t>Anecdotal Details</a:t>
            </a:r>
          </a:p>
          <a:p>
            <a:r>
              <a:rPr lang="en-US"/>
              <a:t>Benchmark Checks and Changes to the Work</a:t>
            </a:r>
          </a:p>
          <a:p>
            <a:r>
              <a:rPr lang="en-US"/>
              <a:t>Obstacles and Solutions</a:t>
            </a:r>
          </a:p>
          <a:p>
            <a:r>
              <a:rPr lang="en-US"/>
              <a:t>Linking Outcomes</a:t>
            </a:r>
          </a:p>
          <a:p>
            <a:pPr lvl="1"/>
            <a:r>
              <a:rPr lang="en-US"/>
              <a:t>Learning</a:t>
            </a:r>
          </a:p>
          <a:p>
            <a:pPr lvl="1"/>
            <a:r>
              <a:rPr lang="en-US"/>
              <a:t>Action</a:t>
            </a:r>
          </a:p>
          <a:p>
            <a:pPr lvl="1"/>
            <a:r>
              <a:rPr lang="en-US"/>
              <a:t>Student</a:t>
            </a:r>
          </a:p>
          <a:p>
            <a:r>
              <a:rPr lang="en-US"/>
              <a:t>Building Capacity </a:t>
            </a:r>
          </a:p>
          <a:p>
            <a:endParaRPr lang="en-US"/>
          </a:p>
          <a:p>
            <a:endParaRPr lang="en-US"/>
          </a:p>
          <a:p>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solidFill>
                <a:prstClr val="white"/>
              </a:solidFill>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19</a:t>
            </a:fld>
            <a:endParaRPr lang="en-US">
              <a:solidFill>
                <a:prstClr val="white"/>
              </a:solidFill>
            </a:endParaRPr>
          </a:p>
        </p:txBody>
      </p:sp>
    </p:spTree>
    <p:extLst>
      <p:ext uri="{BB962C8B-B14F-4D97-AF65-F5344CB8AC3E}">
        <p14:creationId xmlns:p14="http://schemas.microsoft.com/office/powerpoint/2010/main" val="138355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316" y="349462"/>
            <a:ext cx="6119984" cy="1435797"/>
          </a:xfrm>
        </p:spPr>
        <p:txBody>
          <a:bodyPr>
            <a:normAutofit/>
          </a:bodyPr>
          <a:lstStyle/>
          <a:p>
            <a:pPr algn="l"/>
            <a:r>
              <a:rPr lang="en-US" sz="4400"/>
              <a:t>Georgia Parent Mentor Partnership</a:t>
            </a:r>
          </a:p>
        </p:txBody>
      </p:sp>
      <p:sp>
        <p:nvSpPr>
          <p:cNvPr id="3" name="Subtitle 2"/>
          <p:cNvSpPr>
            <a:spLocks noGrp="1"/>
          </p:cNvSpPr>
          <p:nvPr>
            <p:ph type="body" sz="quarter" idx="13"/>
          </p:nvPr>
        </p:nvSpPr>
        <p:spPr>
          <a:xfrm>
            <a:off x="1868316" y="2177143"/>
            <a:ext cx="6119984" cy="3439886"/>
          </a:xfrm>
        </p:spPr>
        <p:txBody>
          <a:bodyPr>
            <a:normAutofit/>
          </a:bodyPr>
          <a:lstStyle/>
          <a:p>
            <a:r>
              <a:rPr lang="en-US" sz="4800" dirty="0"/>
              <a:t>Let’s Plan It</a:t>
            </a:r>
          </a:p>
          <a:p>
            <a:endParaRPr lang="en-US" sz="3200" dirty="0">
              <a:latin typeface="Calibri" panose="020F0502020204030204" pitchFamily="34" charset="0"/>
            </a:endParaRPr>
          </a:p>
          <a:p>
            <a:r>
              <a:rPr lang="en-US" sz="3200" dirty="0">
                <a:latin typeface="Calibri" panose="020F0502020204030204" pitchFamily="34" charset="0"/>
              </a:rPr>
              <a:t>FY24 Planning for Success</a:t>
            </a:r>
          </a:p>
          <a:p>
            <a:endParaRPr lang="en-US" dirty="0">
              <a:latin typeface="Aparajita" panose="020B0604020202020204" pitchFamily="34" charset="0"/>
              <a:cs typeface="Aparajita" panose="020B0604020202020204" pitchFamily="34" charset="0"/>
            </a:endParaRPr>
          </a:p>
          <a:p>
            <a:r>
              <a:rPr lang="en-US" dirty="0">
                <a:latin typeface="Aparajita" panose="020B0604020202020204" pitchFamily="34" charset="0"/>
                <a:cs typeface="Aparajita" panose="020B0604020202020204" pitchFamily="34" charset="0"/>
              </a:rPr>
              <a:t>April Lee – E2P Framework Coach</a:t>
            </a:r>
          </a:p>
          <a:p>
            <a:r>
              <a:rPr lang="en-US" sz="2000" dirty="0">
                <a:hlinkClick r:id="rId2"/>
              </a:rPr>
              <a:t>leecrew555@gmail.com</a:t>
            </a:r>
            <a:endParaRPr lang="en-US" sz="2000" dirty="0"/>
          </a:p>
          <a:p>
            <a:endParaRPr lang="en-US" dirty="0"/>
          </a:p>
          <a:p>
            <a:endParaRPr lang="en-US" dirty="0"/>
          </a:p>
        </p:txBody>
      </p:sp>
      <p:sp>
        <p:nvSpPr>
          <p:cNvPr id="6" name="Date Placeholder 5"/>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7" name="Slide Number Placeholder 6"/>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2</a:t>
            </a:fld>
            <a:endParaRPr lang="en-US"/>
          </a:p>
        </p:txBody>
      </p:sp>
    </p:spTree>
    <p:extLst>
      <p:ext uri="{BB962C8B-B14F-4D97-AF65-F5344CB8AC3E}">
        <p14:creationId xmlns:p14="http://schemas.microsoft.com/office/powerpoint/2010/main" val="281144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60775"/>
            <a:ext cx="6647543" cy="1218083"/>
          </a:xfrm>
        </p:spPr>
        <p:txBody>
          <a:bodyPr>
            <a:normAutofit/>
          </a:bodyPr>
          <a:lstStyle/>
          <a:p>
            <a:r>
              <a:rPr lang="en-US"/>
              <a:t>Asking Yourself Questions to Reflect and Ensure Replication</a:t>
            </a:r>
          </a:p>
        </p:txBody>
      </p:sp>
      <p:sp>
        <p:nvSpPr>
          <p:cNvPr id="5" name="Text Placeholder 4"/>
          <p:cNvSpPr>
            <a:spLocks noGrp="1"/>
          </p:cNvSpPr>
          <p:nvPr>
            <p:ph type="body" sz="quarter" idx="13"/>
          </p:nvPr>
        </p:nvSpPr>
        <p:spPr>
          <a:xfrm>
            <a:off x="3578363" y="1378858"/>
            <a:ext cx="6543778" cy="1652289"/>
          </a:xfrm>
        </p:spPr>
        <p:txBody>
          <a:bodyPr/>
          <a:lstStyle/>
          <a:p>
            <a:r>
              <a:rPr lang="en-US"/>
              <a:t>Authentic Stakeholder Engagement Tool</a:t>
            </a:r>
          </a:p>
        </p:txBody>
      </p:sp>
      <p:pic>
        <p:nvPicPr>
          <p:cNvPr id="1026" name="Picture 2" descr="A picture of a parent mentor tool.&#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758" y="2249715"/>
            <a:ext cx="4946014" cy="368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27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8431" y="0"/>
            <a:ext cx="8159979" cy="1987336"/>
          </a:xfrm>
        </p:spPr>
        <p:txBody>
          <a:bodyPr/>
          <a:lstStyle/>
          <a:p>
            <a:r>
              <a:rPr lang="en-US">
                <a:solidFill>
                  <a:schemeClr val="accent6">
                    <a:lumMod val="75000"/>
                  </a:schemeClr>
                </a:solidFill>
              </a:rPr>
              <a:t>Measuring the Impact</a:t>
            </a:r>
            <a:br>
              <a:rPr lang="en-US">
                <a:solidFill>
                  <a:schemeClr val="accent6">
                    <a:lumMod val="75000"/>
                  </a:schemeClr>
                </a:solidFill>
              </a:rPr>
            </a:br>
            <a:r>
              <a:rPr lang="en-US">
                <a:solidFill>
                  <a:schemeClr val="accent6">
                    <a:lumMod val="75000"/>
                  </a:schemeClr>
                </a:solidFill>
              </a:rPr>
              <a:t>Sharing Outcomes</a:t>
            </a:r>
            <a:br>
              <a:rPr lang="en-US">
                <a:solidFill>
                  <a:schemeClr val="accent6">
                    <a:lumMod val="75000"/>
                  </a:schemeClr>
                </a:solidFill>
              </a:rPr>
            </a:br>
            <a:endParaRPr lang="en-US"/>
          </a:p>
        </p:txBody>
      </p:sp>
      <p:sp>
        <p:nvSpPr>
          <p:cNvPr id="6" name="Text Placeholder 5"/>
          <p:cNvSpPr>
            <a:spLocks noGrp="1"/>
          </p:cNvSpPr>
          <p:nvPr>
            <p:ph type="body" sz="quarter" idx="13"/>
          </p:nvPr>
        </p:nvSpPr>
        <p:spPr>
          <a:xfrm>
            <a:off x="1882831" y="4383314"/>
            <a:ext cx="6119984" cy="1274918"/>
          </a:xfrm>
        </p:spPr>
        <p:txBody>
          <a:bodyPr>
            <a:noAutofit/>
          </a:bodyPr>
          <a:lstStyle/>
          <a:p>
            <a:endParaRPr lang="en-US" sz="4000"/>
          </a:p>
        </p:txBody>
      </p:sp>
      <p:pic>
        <p:nvPicPr>
          <p:cNvPr id="4" name="Content Placeholder 3">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388" b="20114"/>
          <a:stretch/>
        </p:blipFill>
        <p:spPr>
          <a:xfrm>
            <a:off x="2474420" y="1538514"/>
            <a:ext cx="5588000" cy="4383314"/>
          </a:xfrm>
          <a:prstGeom prst="rect">
            <a:avLst/>
          </a:prstGeom>
        </p:spPr>
      </p:pic>
    </p:spTree>
    <p:extLst>
      <p:ext uri="{BB962C8B-B14F-4D97-AF65-F5344CB8AC3E}">
        <p14:creationId xmlns:p14="http://schemas.microsoft.com/office/powerpoint/2010/main" val="35253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1" y="365127"/>
            <a:ext cx="6869793" cy="1325563"/>
          </a:xfrm>
        </p:spPr>
        <p:txBody>
          <a:bodyPr>
            <a:normAutofit/>
          </a:bodyPr>
          <a:lstStyle/>
          <a:p>
            <a:r>
              <a:rPr lang="en-US"/>
              <a:t>The End Result Leads the Work</a:t>
            </a:r>
          </a:p>
        </p:txBody>
      </p:sp>
      <p:sp>
        <p:nvSpPr>
          <p:cNvPr id="3" name="Content Placeholder 2"/>
          <p:cNvSpPr>
            <a:spLocks noGrp="1"/>
          </p:cNvSpPr>
          <p:nvPr>
            <p:ph idx="1"/>
          </p:nvPr>
        </p:nvSpPr>
        <p:spPr>
          <a:xfrm>
            <a:off x="2419350" y="1930400"/>
            <a:ext cx="7886700" cy="3614058"/>
          </a:xfrm>
        </p:spPr>
        <p:txBody>
          <a:bodyPr>
            <a:normAutofit/>
          </a:bodyPr>
          <a:lstStyle/>
          <a:p>
            <a:r>
              <a:rPr lang="en-US"/>
              <a:t>What RESULTS do you plan to see due to what you have </a:t>
            </a:r>
          </a:p>
          <a:p>
            <a:pPr lvl="1"/>
            <a:r>
              <a:rPr lang="en-US"/>
              <a:t>Learned</a:t>
            </a:r>
          </a:p>
          <a:p>
            <a:pPr lvl="1"/>
            <a:r>
              <a:rPr lang="en-US"/>
              <a:t>Taught</a:t>
            </a:r>
          </a:p>
          <a:p>
            <a:pPr lvl="1"/>
            <a:r>
              <a:rPr lang="en-US"/>
              <a:t>Supported</a:t>
            </a:r>
          </a:p>
          <a:p>
            <a:pPr lvl="1"/>
            <a:r>
              <a:rPr lang="en-US"/>
              <a:t>Partnered with others on</a:t>
            </a:r>
          </a:p>
          <a:p>
            <a:pPr lvl="1"/>
            <a:r>
              <a:rPr lang="en-US"/>
              <a:t>Collected data for</a:t>
            </a:r>
          </a:p>
          <a:p>
            <a:pPr marL="457200" lvl="1" indent="0">
              <a:buNone/>
            </a:pP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solidFill>
                <a:prstClr val="white"/>
              </a:solidFill>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22</a:t>
            </a:fld>
            <a:endParaRPr lang="en-US">
              <a:solidFill>
                <a:prstClr val="white"/>
              </a:solidFill>
            </a:endParaRPr>
          </a:p>
        </p:txBody>
      </p:sp>
      <p:pic>
        <p:nvPicPr>
          <p:cNvPr id="4098" name="Picture 2" descr="A road leading to a mountain&#1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106" y="3433882"/>
            <a:ext cx="3024554" cy="167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04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FY24 </a:t>
            </a:r>
            <a:r>
              <a:rPr lang="en-US" err="1"/>
              <a:t>GaPMP</a:t>
            </a:r>
            <a:r>
              <a:rPr lang="en-US"/>
              <a:t> Goals for Reporting</a:t>
            </a:r>
          </a:p>
        </p:txBody>
      </p:sp>
      <p:sp>
        <p:nvSpPr>
          <p:cNvPr id="3" name="Content Placeholder 2"/>
          <p:cNvSpPr>
            <a:spLocks noGrp="1"/>
          </p:cNvSpPr>
          <p:nvPr>
            <p:ph idx="1"/>
          </p:nvPr>
        </p:nvSpPr>
        <p:spPr/>
        <p:txBody>
          <a:bodyPr/>
          <a:lstStyle/>
          <a:p>
            <a:r>
              <a:rPr lang="en-US"/>
              <a:t>Showcase our adaptive skills.</a:t>
            </a:r>
          </a:p>
          <a:p>
            <a:r>
              <a:rPr lang="en-US"/>
              <a:t>Embedding National PTA Standards </a:t>
            </a:r>
          </a:p>
          <a:p>
            <a:r>
              <a:rPr lang="en-US"/>
              <a:t>Listen and share parental concerns and needs.</a:t>
            </a:r>
          </a:p>
          <a:p>
            <a:r>
              <a:rPr lang="en-US"/>
              <a:t>Model and encourage partnership building.</a:t>
            </a:r>
          </a:p>
          <a:p>
            <a:r>
              <a:rPr lang="en-US"/>
              <a:t>Model and encourage communication in order to support student success.</a:t>
            </a:r>
          </a:p>
          <a:p>
            <a:r>
              <a:rPr lang="en-US"/>
              <a:t>Build capacity among Parent Mentors and in districts.</a:t>
            </a:r>
          </a:p>
        </p:txBody>
      </p:sp>
    </p:spTree>
    <p:extLst>
      <p:ext uri="{BB962C8B-B14F-4D97-AF65-F5344CB8AC3E}">
        <p14:creationId xmlns:p14="http://schemas.microsoft.com/office/powerpoint/2010/main" val="101064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Questions and Thoughts</a:t>
            </a:r>
          </a:p>
        </p:txBody>
      </p:sp>
      <p:sp>
        <p:nvSpPr>
          <p:cNvPr id="5" name="Text Placeholder 4"/>
          <p:cNvSpPr>
            <a:spLocks noGrp="1"/>
          </p:cNvSpPr>
          <p:nvPr>
            <p:ph type="body" sz="quarter" idx="13"/>
          </p:nvPr>
        </p:nvSpPr>
        <p:spPr/>
        <p:txBody>
          <a:bodyPr/>
          <a:lstStyle/>
          <a:p>
            <a:r>
              <a:rPr lang="en-US" dirty="0"/>
              <a:t>April Lee</a:t>
            </a:r>
          </a:p>
          <a:p>
            <a:r>
              <a:rPr lang="en-US" dirty="0">
                <a:hlinkClick r:id="rId2"/>
              </a:rPr>
              <a:t>leecrew555@gmail.com</a:t>
            </a:r>
            <a:endParaRPr lang="en-US" dirty="0"/>
          </a:p>
          <a:p>
            <a:endParaRPr lang="en-US" dirty="0"/>
          </a:p>
        </p:txBody>
      </p:sp>
    </p:spTree>
    <p:extLst>
      <p:ext uri="{BB962C8B-B14F-4D97-AF65-F5344CB8AC3E}">
        <p14:creationId xmlns:p14="http://schemas.microsoft.com/office/powerpoint/2010/main" val="3675142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316" y="349462"/>
            <a:ext cx="6119984" cy="1435797"/>
          </a:xfrm>
        </p:spPr>
        <p:txBody>
          <a:bodyPr>
            <a:normAutofit/>
          </a:bodyPr>
          <a:lstStyle/>
          <a:p>
            <a:pPr algn="l"/>
            <a:r>
              <a:rPr lang="en-US" sz="4400"/>
              <a:t>Georgia Parent Mentor Partnership</a:t>
            </a:r>
          </a:p>
        </p:txBody>
      </p:sp>
      <p:sp>
        <p:nvSpPr>
          <p:cNvPr id="3" name="Subtitle 2"/>
          <p:cNvSpPr>
            <a:spLocks noGrp="1"/>
          </p:cNvSpPr>
          <p:nvPr>
            <p:ph type="body" sz="quarter" idx="13"/>
          </p:nvPr>
        </p:nvSpPr>
        <p:spPr>
          <a:xfrm>
            <a:off x="1868316" y="2177143"/>
            <a:ext cx="6119984" cy="3439886"/>
          </a:xfrm>
        </p:spPr>
        <p:txBody>
          <a:bodyPr>
            <a:normAutofit/>
          </a:bodyPr>
          <a:lstStyle/>
          <a:p>
            <a:r>
              <a:rPr lang="en-US" sz="4800" dirty="0"/>
              <a:t>Let’s Plan It</a:t>
            </a:r>
          </a:p>
          <a:p>
            <a:endParaRPr lang="en-US" sz="3200" dirty="0">
              <a:latin typeface="Calibri" panose="020F0502020204030204" pitchFamily="34" charset="0"/>
            </a:endParaRPr>
          </a:p>
          <a:p>
            <a:r>
              <a:rPr lang="en-US" sz="3200" dirty="0">
                <a:latin typeface="Calibri" panose="020F0502020204030204" pitchFamily="34" charset="0"/>
              </a:rPr>
              <a:t>FY24 Planning for Success</a:t>
            </a:r>
          </a:p>
          <a:p>
            <a:endParaRPr lang="en-US" dirty="0">
              <a:latin typeface="Aparajita" panose="020B0604020202020204" pitchFamily="34" charset="0"/>
              <a:cs typeface="Aparajita" panose="020B0604020202020204" pitchFamily="34" charset="0"/>
            </a:endParaRPr>
          </a:p>
          <a:p>
            <a:r>
              <a:rPr lang="en-US" dirty="0">
                <a:latin typeface="Aparajita" panose="020B0604020202020204" pitchFamily="34" charset="0"/>
                <a:cs typeface="Aparajita" panose="020B0604020202020204" pitchFamily="34" charset="0"/>
              </a:rPr>
              <a:t>April Lee – E2P Framework Coach</a:t>
            </a:r>
          </a:p>
          <a:p>
            <a:r>
              <a:rPr lang="en-US" sz="2000" dirty="0">
                <a:hlinkClick r:id="rId2"/>
              </a:rPr>
              <a:t>leecrew555@gmail.com</a:t>
            </a:r>
            <a:endParaRPr lang="en-US" sz="2000" dirty="0"/>
          </a:p>
          <a:p>
            <a:endParaRPr lang="en-US" dirty="0"/>
          </a:p>
          <a:p>
            <a:endParaRPr lang="en-US" dirty="0"/>
          </a:p>
        </p:txBody>
      </p:sp>
      <p:sp>
        <p:nvSpPr>
          <p:cNvPr id="6" name="Date Placeholder 5"/>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97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Learning Targets</a:t>
            </a:r>
          </a:p>
        </p:txBody>
      </p:sp>
      <p:sp>
        <p:nvSpPr>
          <p:cNvPr id="5" name="Content Placeholder 4"/>
          <p:cNvSpPr>
            <a:spLocks noGrp="1"/>
          </p:cNvSpPr>
          <p:nvPr>
            <p:ph idx="1"/>
          </p:nvPr>
        </p:nvSpPr>
        <p:spPr/>
        <p:txBody>
          <a:bodyPr/>
          <a:lstStyle/>
          <a:p>
            <a:r>
              <a:rPr lang="en-US"/>
              <a:t>I can identify 3 tools to assist with creating and implementing my FY24 </a:t>
            </a:r>
            <a:r>
              <a:rPr lang="en-US" err="1"/>
              <a:t>GaPMP</a:t>
            </a:r>
            <a:r>
              <a:rPr lang="en-US"/>
              <a:t> target plan.</a:t>
            </a:r>
          </a:p>
          <a:p>
            <a:r>
              <a:rPr lang="en-US"/>
              <a:t>I can describe the link between learning, action and student outcomes being reported in my districts FY24 </a:t>
            </a:r>
            <a:r>
              <a:rPr lang="en-US" err="1"/>
              <a:t>GaPMP</a:t>
            </a:r>
            <a:r>
              <a:rPr lang="en-US"/>
              <a:t> target report.</a:t>
            </a:r>
          </a:p>
          <a:p>
            <a:endParaRPr lang="en-US"/>
          </a:p>
        </p:txBody>
      </p:sp>
    </p:spTree>
    <p:extLst>
      <p:ext uri="{BB962C8B-B14F-4D97-AF65-F5344CB8AC3E}">
        <p14:creationId xmlns:p14="http://schemas.microsoft.com/office/powerpoint/2010/main" val="395250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Start Planning for Success</a:t>
            </a:r>
          </a:p>
        </p:txBody>
      </p:sp>
      <p:sp>
        <p:nvSpPr>
          <p:cNvPr id="7" name="Content Placeholder 6"/>
          <p:cNvSpPr>
            <a:spLocks noGrp="1"/>
          </p:cNvSpPr>
          <p:nvPr>
            <p:ph idx="1"/>
          </p:nvPr>
        </p:nvSpPr>
        <p:spPr/>
        <p:txBody>
          <a:bodyPr/>
          <a:lstStyle/>
          <a:p>
            <a:r>
              <a:rPr lang="en-US"/>
              <a:t>Using the Toolkit and Learning Curve</a:t>
            </a:r>
          </a:p>
          <a:p>
            <a:r>
              <a:rPr lang="en-US"/>
              <a:t>Building Partnerships</a:t>
            </a:r>
          </a:p>
          <a:p>
            <a:r>
              <a:rPr lang="en-US"/>
              <a:t>Working with families and partners</a:t>
            </a:r>
          </a:p>
          <a:p>
            <a:r>
              <a:rPr lang="en-US"/>
              <a:t>Training and support</a:t>
            </a:r>
          </a:p>
          <a:p>
            <a:r>
              <a:rPr lang="en-US"/>
              <a:t>Timeline and benchmarks for goals</a:t>
            </a:r>
          </a:p>
          <a:p>
            <a:r>
              <a:rPr lang="en-US"/>
              <a:t>Additional tools and professional development</a:t>
            </a:r>
          </a:p>
          <a:p>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474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err="1"/>
              <a:t>GaPMP</a:t>
            </a:r>
            <a:r>
              <a:rPr lang="en-US" sz="3200"/>
              <a:t> Toolkit for Family Engagement </a:t>
            </a:r>
          </a:p>
        </p:txBody>
      </p:sp>
      <p:sp>
        <p:nvSpPr>
          <p:cNvPr id="3" name="Content Placeholder 2"/>
          <p:cNvSpPr>
            <a:spLocks noGrp="1"/>
          </p:cNvSpPr>
          <p:nvPr>
            <p:ph idx="1"/>
          </p:nvPr>
        </p:nvSpPr>
        <p:spPr>
          <a:xfrm>
            <a:off x="2438400" y="1600201"/>
            <a:ext cx="7886700" cy="4197635"/>
          </a:xfrm>
        </p:spPr>
        <p:txBody>
          <a:bodyPr>
            <a:normAutofit fontScale="92500"/>
          </a:bodyPr>
          <a:lstStyle/>
          <a:p>
            <a:pPr marL="0" indent="0">
              <a:buNone/>
            </a:pPr>
            <a:r>
              <a:rPr lang="en-US"/>
              <a:t>Evidence-based Framework</a:t>
            </a:r>
          </a:p>
          <a:p>
            <a:r>
              <a:rPr lang="en-US"/>
              <a:t>The </a:t>
            </a:r>
            <a:r>
              <a:rPr lang="en-US" err="1"/>
              <a:t>GaPMP</a:t>
            </a:r>
            <a:r>
              <a:rPr lang="en-US"/>
              <a:t> framework outline includes well documented and studied components such as: student success objectives, SMART goals, vital behaviors (Influencer), benchmark timeline, tools for recording actions, and research statements to guide support. Each framework component encourages growth from promising practices (demonstrating limited success) to evidence-based practices (recorded success with a systemic review process to evaluate evidence).</a:t>
            </a:r>
          </a:p>
          <a:p>
            <a:endParaRPr lang="en-US"/>
          </a:p>
        </p:txBody>
      </p:sp>
    </p:spTree>
    <p:extLst>
      <p:ext uri="{BB962C8B-B14F-4D97-AF65-F5344CB8AC3E}">
        <p14:creationId xmlns:p14="http://schemas.microsoft.com/office/powerpoint/2010/main" val="222554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Toolkit Resources</a:t>
            </a:r>
          </a:p>
        </p:txBody>
      </p:sp>
      <p:sp>
        <p:nvSpPr>
          <p:cNvPr id="5" name="Content Placeholder 4"/>
          <p:cNvSpPr>
            <a:spLocks noGrp="1"/>
          </p:cNvSpPr>
          <p:nvPr>
            <p:ph idx="1"/>
          </p:nvPr>
        </p:nvSpPr>
        <p:spPr>
          <a:xfrm>
            <a:off x="2438400" y="1600201"/>
            <a:ext cx="7886700" cy="4197635"/>
          </a:xfrm>
        </p:spPr>
        <p:txBody>
          <a:bodyPr>
            <a:normAutofit lnSpcReduction="10000"/>
          </a:bodyPr>
          <a:lstStyle/>
          <a:p>
            <a:r>
              <a:rPr lang="en-US"/>
              <a:t>Logic Model</a:t>
            </a:r>
          </a:p>
          <a:p>
            <a:r>
              <a:rPr lang="en-US"/>
              <a:t>Common Terms and Acronyms</a:t>
            </a:r>
          </a:p>
          <a:p>
            <a:r>
              <a:rPr lang="en-US"/>
              <a:t>Evidence to Practice (E2P) Guides</a:t>
            </a:r>
          </a:p>
          <a:p>
            <a:r>
              <a:rPr lang="en-US"/>
              <a:t>Planning to Implementation (P2I) Guide</a:t>
            </a:r>
          </a:p>
          <a:p>
            <a:r>
              <a:rPr lang="en-US"/>
              <a:t>Family Pre/Post Survey</a:t>
            </a:r>
          </a:p>
          <a:p>
            <a:r>
              <a:rPr lang="en-US"/>
              <a:t>Checklist: for the Traditional and Rookie reporting</a:t>
            </a:r>
          </a:p>
          <a:p>
            <a:r>
              <a:rPr lang="en-US"/>
              <a:t>Evaluation: Authentic Stakeholder Engagement (4-page Tool)</a:t>
            </a:r>
          </a:p>
        </p:txBody>
      </p:sp>
    </p:spTree>
    <p:extLst>
      <p:ext uri="{BB962C8B-B14F-4D97-AF65-F5344CB8AC3E}">
        <p14:creationId xmlns:p14="http://schemas.microsoft.com/office/powerpoint/2010/main" val="303418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Learning Targets</a:t>
            </a:r>
          </a:p>
        </p:txBody>
      </p:sp>
      <p:sp>
        <p:nvSpPr>
          <p:cNvPr id="5" name="Content Placeholder 4"/>
          <p:cNvSpPr>
            <a:spLocks noGrp="1"/>
          </p:cNvSpPr>
          <p:nvPr>
            <p:ph idx="1"/>
          </p:nvPr>
        </p:nvSpPr>
        <p:spPr/>
        <p:txBody>
          <a:bodyPr/>
          <a:lstStyle/>
          <a:p>
            <a:r>
              <a:rPr lang="en-US"/>
              <a:t>I can identify 3 tools to assist with creating and implementing my FY24 </a:t>
            </a:r>
            <a:r>
              <a:rPr lang="en-US" err="1"/>
              <a:t>GaPMP</a:t>
            </a:r>
            <a:r>
              <a:rPr lang="en-US"/>
              <a:t> target plan.</a:t>
            </a:r>
          </a:p>
          <a:p>
            <a:r>
              <a:rPr lang="en-US"/>
              <a:t>I can describe the link between learning, action and student outcomes being reported in my districts FY24 </a:t>
            </a:r>
            <a:r>
              <a:rPr lang="en-US" err="1"/>
              <a:t>GaPMP</a:t>
            </a:r>
            <a:r>
              <a:rPr lang="en-US"/>
              <a:t> target report.</a:t>
            </a:r>
          </a:p>
          <a:p>
            <a:endParaRPr lang="en-US"/>
          </a:p>
        </p:txBody>
      </p:sp>
    </p:spTree>
    <p:extLst>
      <p:ext uri="{BB962C8B-B14F-4D97-AF65-F5344CB8AC3E}">
        <p14:creationId xmlns:p14="http://schemas.microsoft.com/office/powerpoint/2010/main" val="1273454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D638-DF16-4445-A285-525DA6CD421C}"/>
              </a:ext>
            </a:extLst>
          </p:cNvPr>
          <p:cNvSpPr>
            <a:spLocks noGrp="1"/>
          </p:cNvSpPr>
          <p:nvPr>
            <p:ph type="title"/>
          </p:nvPr>
        </p:nvSpPr>
        <p:spPr/>
        <p:txBody>
          <a:bodyPr>
            <a:normAutofit fontScale="90000"/>
          </a:bodyPr>
          <a:lstStyle/>
          <a:p>
            <a:r>
              <a:rPr lang="en-US"/>
              <a:t>National Standards for Family-School Partnerships</a:t>
            </a:r>
          </a:p>
        </p:txBody>
      </p:sp>
      <p:pic>
        <p:nvPicPr>
          <p:cNvPr id="7" name="Content Placeholder 6" descr="A screenshot of the National Standarsfor Family-School Parntership. Includes components: Welcoming all Families, Communicating Effectively, Supporting Student Success, Speaking Up for Every Child, Sharing Power, and Collaborating with Community.">
            <a:extLst>
              <a:ext uri="{FF2B5EF4-FFF2-40B4-BE49-F238E27FC236}">
                <a16:creationId xmlns:a16="http://schemas.microsoft.com/office/drawing/2014/main" id="{9CB3D06A-629F-44BF-AE4C-699F607B4C70}"/>
              </a:ext>
            </a:extLst>
          </p:cNvPr>
          <p:cNvPicPr>
            <a:picLocks noGrp="1" noChangeAspect="1"/>
          </p:cNvPicPr>
          <p:nvPr>
            <p:ph idx="1"/>
          </p:nvPr>
        </p:nvPicPr>
        <p:blipFill>
          <a:blip r:embed="rId2"/>
          <a:stretch>
            <a:fillRect/>
          </a:stretch>
        </p:blipFill>
        <p:spPr>
          <a:xfrm>
            <a:off x="3393299" y="1825625"/>
            <a:ext cx="5938803" cy="4197350"/>
          </a:xfrm>
        </p:spPr>
      </p:pic>
    </p:spTree>
    <p:extLst>
      <p:ext uri="{BB962C8B-B14F-4D97-AF65-F5344CB8AC3E}">
        <p14:creationId xmlns:p14="http://schemas.microsoft.com/office/powerpoint/2010/main" val="2615842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7DC4-57DA-431F-B896-D6B7BC2759B9}"/>
              </a:ext>
            </a:extLst>
          </p:cNvPr>
          <p:cNvSpPr>
            <a:spLocks noGrp="1"/>
          </p:cNvSpPr>
          <p:nvPr>
            <p:ph type="title"/>
          </p:nvPr>
        </p:nvSpPr>
        <p:spPr/>
        <p:txBody>
          <a:bodyPr/>
          <a:lstStyle/>
          <a:p>
            <a:r>
              <a:rPr lang="en-US"/>
              <a:t>Leading by Convening Framework</a:t>
            </a:r>
          </a:p>
        </p:txBody>
      </p:sp>
      <p:sp>
        <p:nvSpPr>
          <p:cNvPr id="3" name="Content Placeholder 2">
            <a:extLst>
              <a:ext uri="{FF2B5EF4-FFF2-40B4-BE49-F238E27FC236}">
                <a16:creationId xmlns:a16="http://schemas.microsoft.com/office/drawing/2014/main" id="{366C691C-B53E-49A4-BAF0-5C65EA1901B8}"/>
              </a:ext>
            </a:extLst>
          </p:cNvPr>
          <p:cNvSpPr>
            <a:spLocks noGrp="1"/>
          </p:cNvSpPr>
          <p:nvPr>
            <p:ph idx="1"/>
          </p:nvPr>
        </p:nvSpPr>
        <p:spPr/>
        <p:txBody>
          <a:bodyPr>
            <a:normAutofit fontScale="70000" lnSpcReduction="20000"/>
          </a:bodyPr>
          <a:lstStyle/>
          <a:p>
            <a:r>
              <a:rPr lang="en-US" sz="2900"/>
              <a:t>Meet people where they are on an issue.</a:t>
            </a:r>
          </a:p>
          <a:p>
            <a:r>
              <a:rPr lang="en-US" sz="2900"/>
              <a:t>Bring people together to build support for addressing the issue.</a:t>
            </a:r>
          </a:p>
          <a:p>
            <a:r>
              <a:rPr lang="en-US" sz="2900"/>
              <a:t>Convene the stakeholders to discover why this is important and how it will improve practice.</a:t>
            </a:r>
          </a:p>
          <a:p>
            <a:r>
              <a:rPr lang="en-US" sz="2900"/>
              <a:t>Translate complex challenges into ways that the individuals can contribute.</a:t>
            </a:r>
          </a:p>
          <a:p>
            <a:r>
              <a:rPr lang="en-US" sz="2900"/>
              <a:t>Help people lead in place regardless of role, position or title.</a:t>
            </a:r>
          </a:p>
          <a:p>
            <a:r>
              <a:rPr lang="en-US" sz="2900"/>
              <a:t>Create new knowledge together.</a:t>
            </a:r>
          </a:p>
          <a:p>
            <a:r>
              <a:rPr lang="en-US" sz="2900"/>
              <a:t>Solve complex issues that need the various perspectives/aspects that contribute to problems/solutions.</a:t>
            </a:r>
          </a:p>
          <a:p>
            <a:r>
              <a:rPr lang="en-US" sz="2900"/>
              <a:t>Build a personal commitment to working in this way because we believe inclusive work is better and more sustainable work.</a:t>
            </a:r>
          </a:p>
          <a:p>
            <a:r>
              <a:rPr lang="en-US" sz="2900"/>
              <a:t>Cultivate the habit of collaboration.</a:t>
            </a:r>
          </a:p>
          <a:p>
            <a:r>
              <a:rPr lang="en-US" sz="2900"/>
              <a:t>Integrate collaboration into the identity of the group and the individual.</a:t>
            </a:r>
          </a:p>
          <a:p>
            <a:pPr marL="0" indent="0">
              <a:buNone/>
            </a:pPr>
            <a:endParaRPr lang="en-US"/>
          </a:p>
        </p:txBody>
      </p:sp>
      <p:pic>
        <p:nvPicPr>
          <p:cNvPr id="5" name="Picture 4">
            <a:extLst>
              <a:ext uri="{FF2B5EF4-FFF2-40B4-BE49-F238E27FC236}">
                <a16:creationId xmlns:a16="http://schemas.microsoft.com/office/drawing/2014/main" id="{1678090E-278A-4D37-ACAD-2EF270E9DE91}"/>
              </a:ext>
              <a:ext uri="{C183D7F6-B498-43B3-948B-1728B52AA6E4}">
                <adec:decorative xmlns:adec="http://schemas.microsoft.com/office/drawing/2017/decorative" val="1"/>
              </a:ext>
            </a:extLst>
          </p:cNvPr>
          <p:cNvPicPr/>
          <p:nvPr/>
        </p:nvPicPr>
        <p:blipFill rotWithShape="1">
          <a:blip r:embed="rId2"/>
          <a:srcRect l="12692" t="14530" r="59359" b="10256"/>
          <a:stretch/>
        </p:blipFill>
        <p:spPr bwMode="auto">
          <a:xfrm>
            <a:off x="10026777" y="4955455"/>
            <a:ext cx="1245870" cy="1005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070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365127"/>
            <a:ext cx="7886700" cy="1028245"/>
          </a:xfrm>
        </p:spPr>
        <p:txBody>
          <a:bodyPr/>
          <a:lstStyle/>
          <a:p>
            <a:r>
              <a:rPr lang="en-US"/>
              <a:t>The End is the Beginning</a:t>
            </a:r>
          </a:p>
        </p:txBody>
      </p:sp>
      <p:pic>
        <p:nvPicPr>
          <p:cNvPr id="4" name="Content Placeholder 3" descr="A picture of a Planning to Implementation form parent mentors us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219200"/>
            <a:ext cx="7924800" cy="5105400"/>
          </a:xfrm>
        </p:spPr>
      </p:pic>
    </p:spTree>
    <p:extLst>
      <p:ext uri="{BB962C8B-B14F-4D97-AF65-F5344CB8AC3E}">
        <p14:creationId xmlns:p14="http://schemas.microsoft.com/office/powerpoint/2010/main" val="393640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Building Partnerships</a:t>
            </a:r>
          </a:p>
        </p:txBody>
      </p:sp>
      <p:sp>
        <p:nvSpPr>
          <p:cNvPr id="7" name="Content Placeholder 6"/>
          <p:cNvSpPr>
            <a:spLocks noGrp="1"/>
          </p:cNvSpPr>
          <p:nvPr>
            <p:ph idx="1"/>
          </p:nvPr>
        </p:nvSpPr>
        <p:spPr/>
        <p:txBody>
          <a:bodyPr>
            <a:normAutofit/>
          </a:bodyPr>
          <a:lstStyle/>
          <a:p>
            <a:r>
              <a:rPr lang="en-US"/>
              <a:t>In your region</a:t>
            </a:r>
          </a:p>
          <a:p>
            <a:pPr lvl="1"/>
            <a:r>
              <a:rPr lang="en-US"/>
              <a:t>Seasoned Mentors</a:t>
            </a:r>
          </a:p>
          <a:p>
            <a:pPr lvl="1"/>
            <a:r>
              <a:rPr lang="en-US"/>
              <a:t>Mentors working on similar work</a:t>
            </a:r>
          </a:p>
          <a:p>
            <a:pPr lvl="1"/>
            <a:r>
              <a:rPr lang="en-US"/>
              <a:t>Communities of Practice</a:t>
            </a:r>
          </a:p>
          <a:p>
            <a:r>
              <a:rPr lang="en-US"/>
              <a:t>In your district</a:t>
            </a:r>
          </a:p>
          <a:p>
            <a:pPr lvl="1"/>
            <a:r>
              <a:rPr lang="en-US"/>
              <a:t>School staff and teachers</a:t>
            </a:r>
          </a:p>
          <a:p>
            <a:pPr lvl="1"/>
            <a:r>
              <a:rPr lang="en-US"/>
              <a:t>Community partners</a:t>
            </a:r>
          </a:p>
          <a:p>
            <a:pPr lvl="1"/>
            <a:r>
              <a:rPr lang="en-US"/>
              <a:t>Parents and family members</a:t>
            </a:r>
          </a:p>
          <a:p>
            <a:pPr marL="457200" lvl="1" indent="0">
              <a:buNone/>
            </a:pP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216906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586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Finding a Target Group</a:t>
            </a:r>
          </a:p>
        </p:txBody>
      </p:sp>
      <p:sp>
        <p:nvSpPr>
          <p:cNvPr id="3" name="Content Placeholder 2"/>
          <p:cNvSpPr>
            <a:spLocks noGrp="1"/>
          </p:cNvSpPr>
          <p:nvPr>
            <p:ph idx="1"/>
          </p:nvPr>
        </p:nvSpPr>
        <p:spPr/>
        <p:txBody>
          <a:bodyPr>
            <a:normAutofit/>
          </a:bodyPr>
          <a:lstStyle/>
          <a:p>
            <a:r>
              <a:rPr lang="en-US"/>
              <a:t>Small group of families to work with more closely for target work and data collection</a:t>
            </a:r>
          </a:p>
          <a:p>
            <a:r>
              <a:rPr lang="en-US"/>
              <a:t>Should be 5 to 20 families (most pick 10 or more)</a:t>
            </a:r>
          </a:p>
          <a:p>
            <a:r>
              <a:rPr lang="en-US"/>
              <a:t>Consider your partners and what families need</a:t>
            </a:r>
          </a:p>
          <a:p>
            <a:pPr lvl="1"/>
            <a:r>
              <a:rPr lang="en-US"/>
              <a:t>Teachers and other community partners</a:t>
            </a:r>
          </a:p>
          <a:p>
            <a:pPr lvl="1"/>
            <a:r>
              <a:rPr lang="en-US"/>
              <a:t>Your conversations with families</a:t>
            </a:r>
          </a:p>
          <a:p>
            <a:pPr lvl="1"/>
            <a:r>
              <a:rPr lang="en-US"/>
              <a:t>Survey results</a:t>
            </a:r>
          </a:p>
          <a:p>
            <a:pPr marL="0" indent="0">
              <a:buNone/>
            </a:pP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960" y="4224166"/>
            <a:ext cx="1842868" cy="18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897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1" y="365127"/>
            <a:ext cx="6289221" cy="1325563"/>
          </a:xfrm>
        </p:spPr>
        <p:txBody>
          <a:bodyPr>
            <a:normAutofit fontScale="90000"/>
          </a:bodyPr>
          <a:lstStyle/>
          <a:p>
            <a:r>
              <a:rPr lang="en-US"/>
              <a:t>Finding an Initiative or Area of Focus</a:t>
            </a:r>
          </a:p>
        </p:txBody>
      </p:sp>
      <p:sp>
        <p:nvSpPr>
          <p:cNvPr id="3" name="Content Placeholder 2"/>
          <p:cNvSpPr>
            <a:spLocks noGrp="1"/>
          </p:cNvSpPr>
          <p:nvPr>
            <p:ph idx="1"/>
          </p:nvPr>
        </p:nvSpPr>
        <p:spPr/>
        <p:txBody>
          <a:bodyPr>
            <a:normAutofit/>
          </a:bodyPr>
          <a:lstStyle/>
          <a:p>
            <a:r>
              <a:rPr lang="en-US"/>
              <a:t>What are district goals?</a:t>
            </a:r>
          </a:p>
          <a:p>
            <a:r>
              <a:rPr lang="en-US"/>
              <a:t>What initiatives are already in place?</a:t>
            </a:r>
          </a:p>
          <a:p>
            <a:r>
              <a:rPr lang="en-US"/>
              <a:t>Where are your possible partners?</a:t>
            </a:r>
          </a:p>
          <a:p>
            <a:r>
              <a:rPr lang="en-US"/>
              <a:t>Review the E2P Guides with your administrator:</a:t>
            </a:r>
          </a:p>
          <a:p>
            <a:pPr lvl="1"/>
            <a:r>
              <a:rPr lang="en-US"/>
              <a:t>Graduation</a:t>
            </a:r>
          </a:p>
          <a:p>
            <a:pPr lvl="1"/>
            <a:r>
              <a:rPr lang="en-US"/>
              <a:t>Partnerships/Stakeholder Engagement</a:t>
            </a:r>
          </a:p>
          <a:p>
            <a:pPr lvl="1"/>
            <a:r>
              <a:rPr lang="en-US"/>
              <a:t>Self-determination/IEP Participation</a:t>
            </a:r>
          </a:p>
          <a:p>
            <a:pPr lvl="1"/>
            <a:r>
              <a:rPr lang="en-US"/>
              <a:t>Post-secondary</a:t>
            </a:r>
          </a:p>
          <a:p>
            <a:pPr lvl="1"/>
            <a:r>
              <a:rPr lang="en-US"/>
              <a:t>Literacy/Academics/Behavior/Attendance</a:t>
            </a:r>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963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Training Families</a:t>
            </a:r>
          </a:p>
        </p:txBody>
      </p:sp>
      <p:sp>
        <p:nvSpPr>
          <p:cNvPr id="3" name="Content Placeholder 2"/>
          <p:cNvSpPr>
            <a:spLocks noGrp="1"/>
          </p:cNvSpPr>
          <p:nvPr>
            <p:ph idx="1"/>
          </p:nvPr>
        </p:nvSpPr>
        <p:spPr>
          <a:xfrm>
            <a:off x="2152650" y="1248230"/>
            <a:ext cx="7886700" cy="4695372"/>
          </a:xfrm>
        </p:spPr>
        <p:txBody>
          <a:bodyPr>
            <a:normAutofit/>
          </a:bodyPr>
          <a:lstStyle/>
          <a:p>
            <a:r>
              <a:rPr lang="en-US"/>
              <a:t>What topics will you train on and why?</a:t>
            </a:r>
          </a:p>
          <a:p>
            <a:r>
              <a:rPr lang="en-US"/>
              <a:t>What will parents do with the new information?</a:t>
            </a:r>
          </a:p>
          <a:p>
            <a:r>
              <a:rPr lang="en-US"/>
              <a:t>How will you know they learned something from you?</a:t>
            </a:r>
          </a:p>
          <a:p>
            <a:pPr marL="0" indent="0">
              <a:buNone/>
            </a:pPr>
            <a:endParaRPr lang="en-US"/>
          </a:p>
          <a:p>
            <a:pPr marL="0" indent="0">
              <a:buNone/>
            </a:pPr>
            <a:endParaRPr lang="en-US"/>
          </a:p>
          <a:p>
            <a:pPr marL="0" indent="0">
              <a:buNone/>
            </a:pPr>
            <a:endParaRPr lang="en-US"/>
          </a:p>
          <a:p>
            <a:pPr marL="0" indent="0">
              <a:buNone/>
            </a:pPr>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8" t="8861" r="2159" b="12658"/>
          <a:stretch/>
        </p:blipFill>
        <p:spPr bwMode="auto">
          <a:xfrm>
            <a:off x="2278743" y="3238500"/>
            <a:ext cx="838925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104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457" y="137070"/>
            <a:ext cx="5877817" cy="1325563"/>
          </a:xfrm>
        </p:spPr>
        <p:txBody>
          <a:bodyPr/>
          <a:lstStyle/>
          <a:p>
            <a:r>
              <a:rPr lang="en-US"/>
              <a:t>Learning Targets</a:t>
            </a:r>
          </a:p>
        </p:txBody>
      </p:sp>
      <p:sp>
        <p:nvSpPr>
          <p:cNvPr id="3" name="Content Placeholder 2"/>
          <p:cNvSpPr>
            <a:spLocks noGrp="1"/>
          </p:cNvSpPr>
          <p:nvPr>
            <p:ph idx="1"/>
          </p:nvPr>
        </p:nvSpPr>
        <p:spPr>
          <a:xfrm>
            <a:off x="2293257" y="1175658"/>
            <a:ext cx="8142514" cy="5140737"/>
          </a:xfrm>
        </p:spPr>
        <p:txBody>
          <a:bodyPr>
            <a:normAutofit fontScale="92500"/>
          </a:bodyPr>
          <a:lstStyle/>
          <a:p>
            <a:r>
              <a:rPr lang="en-US"/>
              <a:t>If my goal of training is to make sure my </a:t>
            </a:r>
            <a:endParaRPr lang="en-US">
              <a:latin typeface="Arial Black" panose="020B0A04020102020204" pitchFamily="34" charset="0"/>
            </a:endParaRPr>
          </a:p>
          <a:p>
            <a:pPr marL="0" indent="0">
              <a:buNone/>
            </a:pPr>
            <a:r>
              <a:rPr lang="en-US">
                <a:latin typeface="Arial Black" panose="020B0A04020102020204" pitchFamily="34" charset="0"/>
              </a:rPr>
              <a:t>Families are better informed on the topic of: Supporting Growth in Literacy </a:t>
            </a:r>
          </a:p>
          <a:p>
            <a:r>
              <a:rPr lang="en-US"/>
              <a:t>I might present a 30 min presentation to include:</a:t>
            </a:r>
          </a:p>
          <a:p>
            <a:pPr lvl="1"/>
            <a:r>
              <a:rPr lang="en-US">
                <a:latin typeface="Arial Black" panose="020B0A04020102020204" pitchFamily="34" charset="0"/>
              </a:rPr>
              <a:t>Benefits reading</a:t>
            </a:r>
          </a:p>
          <a:p>
            <a:pPr lvl="1"/>
            <a:r>
              <a:rPr lang="en-US">
                <a:latin typeface="Arial Black" panose="020B0A04020102020204" pitchFamily="34" charset="0"/>
              </a:rPr>
              <a:t>Ideas for practicing skills at home</a:t>
            </a:r>
          </a:p>
          <a:p>
            <a:r>
              <a:rPr lang="en-US"/>
              <a:t>In order to measure what they know on these topics </a:t>
            </a:r>
            <a:r>
              <a:rPr lang="en-US" b="1" u="sng"/>
              <a:t>before I train </a:t>
            </a:r>
            <a:r>
              <a:rPr lang="en-US"/>
              <a:t>(Pre)I will show them what I </a:t>
            </a:r>
            <a:r>
              <a:rPr lang="en-US" b="1"/>
              <a:t>expect them to learn </a:t>
            </a:r>
            <a:r>
              <a:rPr lang="en-US"/>
              <a:t>through </a:t>
            </a:r>
            <a:r>
              <a:rPr lang="en-US" b="1" u="sng"/>
              <a:t>I CAN statements</a:t>
            </a:r>
            <a:r>
              <a:rPr lang="en-US"/>
              <a:t>:</a:t>
            </a:r>
          </a:p>
          <a:p>
            <a:pPr lvl="1"/>
            <a:r>
              <a:rPr lang="en-US"/>
              <a:t>I can name at least 3 reasons my child needs to be reading regularly at home.</a:t>
            </a:r>
          </a:p>
          <a:p>
            <a:pPr lvl="1"/>
            <a:r>
              <a:rPr lang="en-US"/>
              <a:t>I can describe 2 actions my child will work on to improve his/her reading scores.</a:t>
            </a:r>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262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983" y="219717"/>
            <a:ext cx="6316630" cy="1325563"/>
          </a:xfrm>
        </p:spPr>
        <p:txBody>
          <a:bodyPr/>
          <a:lstStyle/>
          <a:p>
            <a:r>
              <a:rPr lang="en-US"/>
              <a:t>Learning Target Data</a:t>
            </a:r>
          </a:p>
        </p:txBody>
      </p:sp>
      <p:sp>
        <p:nvSpPr>
          <p:cNvPr id="3" name="Content Placeholder 2"/>
          <p:cNvSpPr>
            <a:spLocks noGrp="1"/>
          </p:cNvSpPr>
          <p:nvPr>
            <p:ph idx="1"/>
          </p:nvPr>
        </p:nvSpPr>
        <p:spPr>
          <a:xfrm>
            <a:off x="2152650" y="1282701"/>
            <a:ext cx="7410450" cy="4894263"/>
          </a:xfrm>
        </p:spPr>
        <p:txBody>
          <a:bodyPr>
            <a:normAutofit/>
          </a:bodyPr>
          <a:lstStyle/>
          <a:p>
            <a:r>
              <a:rPr lang="en-US"/>
              <a:t>The questions I will use to measure their Pre and Post learning could be:</a:t>
            </a:r>
          </a:p>
          <a:p>
            <a:pPr marL="914400" lvl="1" indent="-457200">
              <a:buFont typeface="+mj-lt"/>
              <a:buAutoNum type="arabicPeriod"/>
            </a:pPr>
            <a:r>
              <a:rPr lang="en-US"/>
              <a:t>Which of the following are reasons why your child should read?</a:t>
            </a:r>
          </a:p>
          <a:p>
            <a:pPr marL="1371600" lvl="2" indent="-457200">
              <a:buFont typeface="+mj-lt"/>
              <a:buAutoNum type="alphaLcPeriod"/>
            </a:pPr>
            <a:r>
              <a:rPr lang="en-US"/>
              <a:t>Improved self esteem</a:t>
            </a:r>
          </a:p>
          <a:p>
            <a:pPr marL="1371600" lvl="2" indent="-457200">
              <a:buFont typeface="+mj-lt"/>
              <a:buAutoNum type="alphaLcPeriod"/>
            </a:pPr>
            <a:r>
              <a:rPr lang="en-US"/>
              <a:t>Improved concentration</a:t>
            </a:r>
          </a:p>
          <a:p>
            <a:pPr marL="1371600" lvl="2" indent="-457200">
              <a:buFont typeface="+mj-lt"/>
              <a:buAutoNum type="alphaLcPeriod"/>
            </a:pPr>
            <a:r>
              <a:rPr lang="en-US"/>
              <a:t>Develop critical thinking skills</a:t>
            </a:r>
          </a:p>
          <a:p>
            <a:pPr marL="1371600" lvl="2" indent="-457200">
              <a:buFont typeface="+mj-lt"/>
              <a:buAutoNum type="alphaLcPeriod"/>
            </a:pPr>
            <a:r>
              <a:rPr lang="en-US"/>
              <a:t>Stronger memory skills</a:t>
            </a:r>
          </a:p>
          <a:p>
            <a:pPr marL="1371600" lvl="2" indent="-457200">
              <a:buFont typeface="+mj-lt"/>
              <a:buAutoNum type="alphaLcPeriod"/>
            </a:pPr>
            <a:r>
              <a:rPr lang="en-US"/>
              <a:t>All of the above</a:t>
            </a:r>
          </a:p>
          <a:p>
            <a:pPr marL="914400" lvl="1" indent="-457200">
              <a:buFont typeface="+mj-lt"/>
              <a:buAutoNum type="arabicPeriod"/>
            </a:pPr>
            <a:r>
              <a:rPr lang="en-US"/>
              <a:t>My child can work on these two skills at home to be improve their reading scores:</a:t>
            </a:r>
          </a:p>
          <a:p>
            <a:pPr marL="1371600" lvl="2" indent="-457200">
              <a:buFont typeface="+mj-lt"/>
              <a:buAutoNum type="arabicPeriod"/>
            </a:pPr>
            <a:r>
              <a:rPr lang="en-US"/>
              <a:t>_________________</a:t>
            </a:r>
          </a:p>
          <a:p>
            <a:pPr marL="1371600" lvl="2" indent="-457200">
              <a:buFont typeface="+mj-lt"/>
              <a:buAutoNum type="arabicPeriod"/>
            </a:pPr>
            <a:r>
              <a:rPr lang="en-US"/>
              <a:t>_________________</a:t>
            </a:r>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76" y="2693743"/>
            <a:ext cx="1495425" cy="178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559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Ongoing Support of Families</a:t>
            </a:r>
          </a:p>
        </p:txBody>
      </p:sp>
      <p:sp>
        <p:nvSpPr>
          <p:cNvPr id="3" name="Content Placeholder 2"/>
          <p:cNvSpPr>
            <a:spLocks noGrp="1"/>
          </p:cNvSpPr>
          <p:nvPr>
            <p:ph idx="1"/>
          </p:nvPr>
        </p:nvSpPr>
        <p:spPr>
          <a:xfrm>
            <a:off x="2419350" y="1611087"/>
            <a:ext cx="7886700" cy="4412174"/>
          </a:xfrm>
        </p:spPr>
        <p:txBody>
          <a:bodyPr>
            <a:normAutofit/>
          </a:bodyPr>
          <a:lstStyle/>
          <a:p>
            <a:r>
              <a:rPr lang="en-US"/>
              <a:t>To ensure they use the new information I might:</a:t>
            </a:r>
          </a:p>
          <a:p>
            <a:pPr lvl="1"/>
            <a:r>
              <a:rPr lang="en-US"/>
              <a:t>Use a age appropriate reading checklist (tool) during the training and show them how to use it to identify and complete skill-building at home</a:t>
            </a:r>
          </a:p>
          <a:p>
            <a:pPr lvl="1"/>
            <a:r>
              <a:rPr lang="en-US"/>
              <a:t>Offer to check on them throughout the year (benchmark checks) by phone or in person to share new ideas and support skill-building</a:t>
            </a:r>
          </a:p>
          <a:p>
            <a:pPr lvl="1"/>
            <a:r>
              <a:rPr lang="en-US"/>
              <a:t>Gather feedback from families to change or offer new supports so more families benefit from what is learned during the year.</a:t>
            </a:r>
          </a:p>
          <a:p>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51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Start Planning for Success</a:t>
            </a:r>
          </a:p>
        </p:txBody>
      </p:sp>
      <p:sp>
        <p:nvSpPr>
          <p:cNvPr id="7" name="Content Placeholder 6"/>
          <p:cNvSpPr>
            <a:spLocks noGrp="1"/>
          </p:cNvSpPr>
          <p:nvPr>
            <p:ph idx="1"/>
          </p:nvPr>
        </p:nvSpPr>
        <p:spPr/>
        <p:txBody>
          <a:bodyPr/>
          <a:lstStyle/>
          <a:p>
            <a:r>
              <a:rPr lang="en-US"/>
              <a:t>Using the Toolkit and Learning Curve</a:t>
            </a:r>
          </a:p>
          <a:p>
            <a:r>
              <a:rPr lang="en-US"/>
              <a:t>Building Partnerships</a:t>
            </a:r>
          </a:p>
          <a:p>
            <a:r>
              <a:rPr lang="en-US"/>
              <a:t>Working with families and partners</a:t>
            </a:r>
          </a:p>
          <a:p>
            <a:r>
              <a:rPr lang="en-US"/>
              <a:t>Training and support</a:t>
            </a:r>
          </a:p>
          <a:p>
            <a:r>
              <a:rPr lang="en-US"/>
              <a:t>Timeline and benchmarks for goals</a:t>
            </a:r>
          </a:p>
          <a:p>
            <a:r>
              <a:rPr lang="en-US"/>
              <a:t>Additional tools and professional development</a:t>
            </a:r>
          </a:p>
          <a:p>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81D28A-6477-4EA0-9A4C-03300D2262AB}" type="datetime1">
              <a:rPr lang="en-US" smtClean="0"/>
              <a:pPr/>
              <a:t>8/25/2023</a:t>
            </a:fld>
            <a:endParaRPr lang="en-US"/>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4</a:t>
            </a:fld>
            <a:endParaRPr lang="en-US"/>
          </a:p>
        </p:txBody>
      </p:sp>
    </p:spTree>
    <p:extLst>
      <p:ext uri="{BB962C8B-B14F-4D97-AF65-F5344CB8AC3E}">
        <p14:creationId xmlns:p14="http://schemas.microsoft.com/office/powerpoint/2010/main" val="2138356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Timeline to Reach Goals</a:t>
            </a:r>
          </a:p>
        </p:txBody>
      </p:sp>
      <p:sp>
        <p:nvSpPr>
          <p:cNvPr id="3" name="Content Placeholder 2"/>
          <p:cNvSpPr>
            <a:spLocks noGrp="1"/>
          </p:cNvSpPr>
          <p:nvPr>
            <p:ph idx="1"/>
          </p:nvPr>
        </p:nvSpPr>
        <p:spPr>
          <a:xfrm>
            <a:off x="2419350" y="1308296"/>
            <a:ext cx="6845105" cy="4714965"/>
          </a:xfrm>
        </p:spPr>
        <p:txBody>
          <a:bodyPr>
            <a:normAutofit/>
          </a:bodyPr>
          <a:lstStyle/>
          <a:p>
            <a:r>
              <a:rPr lang="en-US"/>
              <a:t>Planning with your administrator and/or partners</a:t>
            </a:r>
          </a:p>
          <a:p>
            <a:r>
              <a:rPr lang="en-US"/>
              <a:t>Be aware of reporting dates</a:t>
            </a:r>
          </a:p>
          <a:p>
            <a:pPr lvl="1"/>
            <a:r>
              <a:rPr lang="en-US"/>
              <a:t>October 15</a:t>
            </a:r>
            <a:r>
              <a:rPr lang="en-US" baseline="30000"/>
              <a:t>th </a:t>
            </a:r>
            <a:r>
              <a:rPr lang="en-US"/>
              <a:t> - Submit your plan</a:t>
            </a:r>
          </a:p>
          <a:p>
            <a:pPr lvl="1"/>
            <a:r>
              <a:rPr lang="en-US"/>
              <a:t>January 15</a:t>
            </a:r>
            <a:r>
              <a:rPr lang="en-US" baseline="30000"/>
              <a:t>th  _</a:t>
            </a:r>
            <a:r>
              <a:rPr lang="en-US"/>
              <a:t> Update your progress</a:t>
            </a:r>
          </a:p>
          <a:p>
            <a:pPr lvl="1"/>
            <a:r>
              <a:rPr lang="en-US"/>
              <a:t>April 15</a:t>
            </a:r>
            <a:r>
              <a:rPr lang="en-US" baseline="30000"/>
              <a:t>th _</a:t>
            </a:r>
            <a:r>
              <a:rPr lang="en-US"/>
              <a:t> Submit final submission with data</a:t>
            </a:r>
          </a:p>
          <a:p>
            <a:r>
              <a:rPr lang="en-US"/>
              <a:t>Set benchmarks to check on current status</a:t>
            </a:r>
          </a:p>
          <a:p>
            <a:pPr lvl="1"/>
            <a:r>
              <a:rPr lang="en-US"/>
              <a:t>2-3 that are asked about during reporting</a:t>
            </a:r>
          </a:p>
          <a:p>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353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1" y="365127"/>
            <a:ext cx="6463393" cy="1325563"/>
          </a:xfrm>
        </p:spPr>
        <p:txBody>
          <a:bodyPr>
            <a:normAutofit fontScale="90000"/>
          </a:bodyPr>
          <a:lstStyle/>
          <a:p>
            <a:r>
              <a:rPr lang="en-US"/>
              <a:t>Other Resources and Professional Development</a:t>
            </a:r>
          </a:p>
        </p:txBody>
      </p:sp>
      <p:sp>
        <p:nvSpPr>
          <p:cNvPr id="3" name="Content Placeholder 2"/>
          <p:cNvSpPr>
            <a:spLocks noGrp="1"/>
          </p:cNvSpPr>
          <p:nvPr>
            <p:ph idx="1"/>
          </p:nvPr>
        </p:nvSpPr>
        <p:spPr>
          <a:xfrm>
            <a:off x="2152650" y="2194560"/>
            <a:ext cx="7886700" cy="3982403"/>
          </a:xfrm>
        </p:spPr>
        <p:txBody>
          <a:bodyPr>
            <a:normAutofit/>
          </a:bodyPr>
          <a:lstStyle/>
          <a:p>
            <a:r>
              <a:rPr lang="en-US"/>
              <a:t>Region meetings/other Parent Mentors</a:t>
            </a:r>
          </a:p>
          <a:p>
            <a:r>
              <a:rPr lang="en-US"/>
              <a:t>Local and region trainings/conferences</a:t>
            </a:r>
          </a:p>
          <a:p>
            <a:r>
              <a:rPr lang="en-US"/>
              <a:t>Local or district teams/boards</a:t>
            </a:r>
          </a:p>
          <a:p>
            <a:r>
              <a:rPr lang="en-US"/>
              <a:t>Other agencies</a:t>
            </a:r>
          </a:p>
          <a:p>
            <a:endParaRPr lang="en-US"/>
          </a:p>
          <a:p>
            <a:pPr marL="0" indent="0">
              <a:buNone/>
            </a:pP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146" name="Picture 2" descr="A black and green speech bubble with white text that says Together Let's make an i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44" y="3016758"/>
            <a:ext cx="2428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216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Your Success</a:t>
            </a:r>
          </a:p>
        </p:txBody>
      </p:sp>
      <p:sp>
        <p:nvSpPr>
          <p:cNvPr id="3" name="Content Placeholder 2"/>
          <p:cNvSpPr>
            <a:spLocks noGrp="1"/>
          </p:cNvSpPr>
          <p:nvPr>
            <p:ph idx="1"/>
          </p:nvPr>
        </p:nvSpPr>
        <p:spPr/>
        <p:txBody>
          <a:bodyPr/>
          <a:lstStyle/>
          <a:p>
            <a:r>
              <a:rPr lang="en-US"/>
              <a:t>Anecdotal Details</a:t>
            </a:r>
          </a:p>
          <a:p>
            <a:r>
              <a:rPr lang="en-US"/>
              <a:t>Benchmark Checks and Changes to the Work</a:t>
            </a:r>
          </a:p>
          <a:p>
            <a:r>
              <a:rPr lang="en-US"/>
              <a:t>Obstacles and Solutions</a:t>
            </a:r>
          </a:p>
          <a:p>
            <a:r>
              <a:rPr lang="en-US"/>
              <a:t>Linking Outcomes</a:t>
            </a:r>
          </a:p>
          <a:p>
            <a:pPr lvl="1"/>
            <a:r>
              <a:rPr lang="en-US"/>
              <a:t>Learning</a:t>
            </a:r>
          </a:p>
          <a:p>
            <a:pPr lvl="1"/>
            <a:r>
              <a:rPr lang="en-US"/>
              <a:t>Action</a:t>
            </a:r>
          </a:p>
          <a:p>
            <a:pPr lvl="1"/>
            <a:r>
              <a:rPr lang="en-US"/>
              <a:t>Student</a:t>
            </a:r>
          </a:p>
          <a:p>
            <a:r>
              <a:rPr lang="en-US"/>
              <a:t>Building Capacity </a:t>
            </a:r>
          </a:p>
          <a:p>
            <a:endParaRPr lang="en-US"/>
          </a:p>
          <a:p>
            <a:endParaRPr lang="en-US"/>
          </a:p>
          <a:p>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70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60775"/>
            <a:ext cx="6647543" cy="1218083"/>
          </a:xfrm>
        </p:spPr>
        <p:txBody>
          <a:bodyPr>
            <a:normAutofit fontScale="90000"/>
          </a:bodyPr>
          <a:lstStyle/>
          <a:p>
            <a:r>
              <a:rPr lang="en-US"/>
              <a:t>Asking Yourself Questions to Reflect and Ensure Replication</a:t>
            </a:r>
          </a:p>
        </p:txBody>
      </p:sp>
      <p:sp>
        <p:nvSpPr>
          <p:cNvPr id="5" name="Text Placeholder 4"/>
          <p:cNvSpPr>
            <a:spLocks noGrp="1"/>
          </p:cNvSpPr>
          <p:nvPr>
            <p:ph type="body" sz="quarter" idx="13"/>
          </p:nvPr>
        </p:nvSpPr>
        <p:spPr>
          <a:xfrm>
            <a:off x="3578363" y="1378858"/>
            <a:ext cx="6543778" cy="1652289"/>
          </a:xfrm>
        </p:spPr>
        <p:txBody>
          <a:bodyPr/>
          <a:lstStyle/>
          <a:p>
            <a:r>
              <a:rPr lang="en-US"/>
              <a:t>Authentic Stakeholder Engagement Tool</a:t>
            </a:r>
          </a:p>
        </p:txBody>
      </p:sp>
      <p:pic>
        <p:nvPicPr>
          <p:cNvPr id="1026" name="Picture 2" descr="A picture of a parent mentor tool.&#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758" y="2249715"/>
            <a:ext cx="4946014" cy="368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904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8431" y="0"/>
            <a:ext cx="8159979" cy="1987336"/>
          </a:xfrm>
        </p:spPr>
        <p:txBody>
          <a:bodyPr/>
          <a:lstStyle/>
          <a:p>
            <a:r>
              <a:rPr lang="en-US">
                <a:solidFill>
                  <a:schemeClr val="accent6">
                    <a:lumMod val="75000"/>
                  </a:schemeClr>
                </a:solidFill>
              </a:rPr>
              <a:t>Measuring the Impact</a:t>
            </a:r>
            <a:br>
              <a:rPr lang="en-US">
                <a:solidFill>
                  <a:schemeClr val="accent6">
                    <a:lumMod val="75000"/>
                  </a:schemeClr>
                </a:solidFill>
              </a:rPr>
            </a:br>
            <a:r>
              <a:rPr lang="en-US">
                <a:solidFill>
                  <a:schemeClr val="accent6">
                    <a:lumMod val="75000"/>
                  </a:schemeClr>
                </a:solidFill>
              </a:rPr>
              <a:t>Sharing Outcomes</a:t>
            </a:r>
            <a:br>
              <a:rPr lang="en-US">
                <a:solidFill>
                  <a:schemeClr val="accent6">
                    <a:lumMod val="75000"/>
                  </a:schemeClr>
                </a:solidFill>
              </a:rPr>
            </a:br>
            <a:endParaRPr lang="en-US"/>
          </a:p>
        </p:txBody>
      </p:sp>
      <p:sp>
        <p:nvSpPr>
          <p:cNvPr id="6" name="Text Placeholder 5"/>
          <p:cNvSpPr>
            <a:spLocks noGrp="1"/>
          </p:cNvSpPr>
          <p:nvPr>
            <p:ph type="body" sz="quarter" idx="13"/>
          </p:nvPr>
        </p:nvSpPr>
        <p:spPr>
          <a:xfrm>
            <a:off x="1882831" y="4383314"/>
            <a:ext cx="6119984" cy="1274918"/>
          </a:xfrm>
        </p:spPr>
        <p:txBody>
          <a:bodyPr>
            <a:noAutofit/>
          </a:bodyPr>
          <a:lstStyle/>
          <a:p>
            <a:endParaRPr lang="en-US" sz="4000"/>
          </a:p>
        </p:txBody>
      </p:sp>
      <p:pic>
        <p:nvPicPr>
          <p:cNvPr id="4" name="Content Placeholder 3">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388" b="20114"/>
          <a:stretch/>
        </p:blipFill>
        <p:spPr>
          <a:xfrm>
            <a:off x="2474420" y="1538514"/>
            <a:ext cx="5588000" cy="4383314"/>
          </a:xfrm>
          <a:prstGeom prst="rect">
            <a:avLst/>
          </a:prstGeom>
        </p:spPr>
      </p:pic>
    </p:spTree>
    <p:extLst>
      <p:ext uri="{BB962C8B-B14F-4D97-AF65-F5344CB8AC3E}">
        <p14:creationId xmlns:p14="http://schemas.microsoft.com/office/powerpoint/2010/main" val="516128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1" y="365127"/>
            <a:ext cx="6869793" cy="1325563"/>
          </a:xfrm>
        </p:spPr>
        <p:txBody>
          <a:bodyPr>
            <a:normAutofit fontScale="90000"/>
          </a:bodyPr>
          <a:lstStyle/>
          <a:p>
            <a:r>
              <a:rPr lang="en-US"/>
              <a:t>The End Result Leads the Work</a:t>
            </a:r>
          </a:p>
        </p:txBody>
      </p:sp>
      <p:sp>
        <p:nvSpPr>
          <p:cNvPr id="3" name="Content Placeholder 2"/>
          <p:cNvSpPr>
            <a:spLocks noGrp="1"/>
          </p:cNvSpPr>
          <p:nvPr>
            <p:ph idx="1"/>
          </p:nvPr>
        </p:nvSpPr>
        <p:spPr>
          <a:xfrm>
            <a:off x="2419350" y="1930400"/>
            <a:ext cx="7886700" cy="3614058"/>
          </a:xfrm>
        </p:spPr>
        <p:txBody>
          <a:bodyPr>
            <a:normAutofit/>
          </a:bodyPr>
          <a:lstStyle/>
          <a:p>
            <a:r>
              <a:rPr lang="en-US"/>
              <a:t>What RESULTS do you plan to see due to what you have </a:t>
            </a:r>
          </a:p>
          <a:p>
            <a:pPr lvl="1"/>
            <a:r>
              <a:rPr lang="en-US"/>
              <a:t>Learned</a:t>
            </a:r>
          </a:p>
          <a:p>
            <a:pPr lvl="1"/>
            <a:r>
              <a:rPr lang="en-US"/>
              <a:t>Taught</a:t>
            </a:r>
          </a:p>
          <a:p>
            <a:pPr lvl="1"/>
            <a:r>
              <a:rPr lang="en-US"/>
              <a:t>Supported</a:t>
            </a:r>
          </a:p>
          <a:p>
            <a:pPr lvl="1"/>
            <a:r>
              <a:rPr lang="en-US"/>
              <a:t>Partnered with others on</a:t>
            </a:r>
          </a:p>
          <a:p>
            <a:pPr lvl="1"/>
            <a:r>
              <a:rPr lang="en-US"/>
              <a:t>Collected data for</a:t>
            </a:r>
          </a:p>
          <a:p>
            <a:pPr marL="457200" lvl="1" indent="0">
              <a:buNone/>
            </a:pPr>
            <a:endParaRPr lang="en-US"/>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F81D28A-6477-4EA0-9A4C-03300D2262A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8/25/2023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A road leading to a mountain&#1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106" y="3433882"/>
            <a:ext cx="3024554" cy="167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897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FY24 </a:t>
            </a:r>
            <a:r>
              <a:rPr lang="en-US" err="1"/>
              <a:t>GaPMP</a:t>
            </a:r>
            <a:r>
              <a:rPr lang="en-US"/>
              <a:t> Goals for Reporting</a:t>
            </a:r>
          </a:p>
        </p:txBody>
      </p:sp>
      <p:sp>
        <p:nvSpPr>
          <p:cNvPr id="3" name="Content Placeholder 2"/>
          <p:cNvSpPr>
            <a:spLocks noGrp="1"/>
          </p:cNvSpPr>
          <p:nvPr>
            <p:ph idx="1"/>
          </p:nvPr>
        </p:nvSpPr>
        <p:spPr/>
        <p:txBody>
          <a:bodyPr/>
          <a:lstStyle/>
          <a:p>
            <a:r>
              <a:rPr lang="en-US"/>
              <a:t>Showcase our adaptive skills.</a:t>
            </a:r>
          </a:p>
          <a:p>
            <a:r>
              <a:rPr lang="en-US"/>
              <a:t>Embedding National PTA Standards </a:t>
            </a:r>
          </a:p>
          <a:p>
            <a:r>
              <a:rPr lang="en-US"/>
              <a:t>Listen and share parental concerns and needs.</a:t>
            </a:r>
          </a:p>
          <a:p>
            <a:r>
              <a:rPr lang="en-US"/>
              <a:t>Model and encourage partnership building.</a:t>
            </a:r>
          </a:p>
          <a:p>
            <a:r>
              <a:rPr lang="en-US"/>
              <a:t>Model and encourage communication in order to support student success.</a:t>
            </a:r>
          </a:p>
          <a:p>
            <a:r>
              <a:rPr lang="en-US"/>
              <a:t>Build capacity among Parent Mentors and in districts.</a:t>
            </a:r>
          </a:p>
        </p:txBody>
      </p:sp>
    </p:spTree>
    <p:extLst>
      <p:ext uri="{BB962C8B-B14F-4D97-AF65-F5344CB8AC3E}">
        <p14:creationId xmlns:p14="http://schemas.microsoft.com/office/powerpoint/2010/main" val="1536837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Questions and Thoughts</a:t>
            </a:r>
          </a:p>
        </p:txBody>
      </p:sp>
      <p:sp>
        <p:nvSpPr>
          <p:cNvPr id="5" name="Text Placeholder 4"/>
          <p:cNvSpPr>
            <a:spLocks noGrp="1"/>
          </p:cNvSpPr>
          <p:nvPr>
            <p:ph type="body" sz="quarter" idx="13"/>
          </p:nvPr>
        </p:nvSpPr>
        <p:spPr/>
        <p:txBody>
          <a:bodyPr/>
          <a:lstStyle/>
          <a:p>
            <a:r>
              <a:rPr lang="en-US" dirty="0"/>
              <a:t>April Lee</a:t>
            </a:r>
          </a:p>
          <a:p>
            <a:r>
              <a:rPr lang="en-US" dirty="0">
                <a:hlinkClick r:id="rId2"/>
              </a:rPr>
              <a:t>leecrew555@gmail.com</a:t>
            </a:r>
            <a:endParaRPr lang="en-US" dirty="0"/>
          </a:p>
          <a:p>
            <a:endParaRPr lang="en-US" dirty="0"/>
          </a:p>
        </p:txBody>
      </p:sp>
    </p:spTree>
    <p:extLst>
      <p:ext uri="{BB962C8B-B14F-4D97-AF65-F5344CB8AC3E}">
        <p14:creationId xmlns:p14="http://schemas.microsoft.com/office/powerpoint/2010/main" val="202571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err="1"/>
              <a:t>GaPMP</a:t>
            </a:r>
            <a:r>
              <a:rPr lang="en-US" sz="3200"/>
              <a:t> Toolkit for Family Engagement </a:t>
            </a:r>
          </a:p>
        </p:txBody>
      </p:sp>
      <p:sp>
        <p:nvSpPr>
          <p:cNvPr id="3" name="Content Placeholder 2"/>
          <p:cNvSpPr>
            <a:spLocks noGrp="1"/>
          </p:cNvSpPr>
          <p:nvPr>
            <p:ph idx="1"/>
          </p:nvPr>
        </p:nvSpPr>
        <p:spPr>
          <a:xfrm>
            <a:off x="2438400" y="1600201"/>
            <a:ext cx="7886700" cy="4197635"/>
          </a:xfrm>
        </p:spPr>
        <p:txBody>
          <a:bodyPr>
            <a:normAutofit lnSpcReduction="10000"/>
          </a:bodyPr>
          <a:lstStyle/>
          <a:p>
            <a:pPr marL="0" indent="0">
              <a:buNone/>
            </a:pPr>
            <a:r>
              <a:rPr lang="en-US"/>
              <a:t>Evidence-based Framework</a:t>
            </a:r>
          </a:p>
          <a:p>
            <a:r>
              <a:rPr lang="en-US"/>
              <a:t>The </a:t>
            </a:r>
            <a:r>
              <a:rPr lang="en-US" err="1"/>
              <a:t>GaPMP</a:t>
            </a:r>
            <a:r>
              <a:rPr lang="en-US"/>
              <a:t> framework outline includes well documented and studied components such as: student success objectives, SMART goals, vital behaviors (Influencer), benchmark timeline, tools for recording actions, and research statements to guide support. Each framework component encourages growth from promising practices (demonstrating limited success) to evidence-based practices (recorded success with a systemic review process to evaluate evidence).</a:t>
            </a:r>
          </a:p>
          <a:p>
            <a:endParaRPr lang="en-US"/>
          </a:p>
        </p:txBody>
      </p:sp>
    </p:spTree>
    <p:extLst>
      <p:ext uri="{BB962C8B-B14F-4D97-AF65-F5344CB8AC3E}">
        <p14:creationId xmlns:p14="http://schemas.microsoft.com/office/powerpoint/2010/main" val="113399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Toolkit Resources</a:t>
            </a:r>
          </a:p>
        </p:txBody>
      </p:sp>
      <p:sp>
        <p:nvSpPr>
          <p:cNvPr id="5" name="Content Placeholder 4"/>
          <p:cNvSpPr>
            <a:spLocks noGrp="1"/>
          </p:cNvSpPr>
          <p:nvPr>
            <p:ph idx="1"/>
          </p:nvPr>
        </p:nvSpPr>
        <p:spPr>
          <a:xfrm>
            <a:off x="2438400" y="1600201"/>
            <a:ext cx="7886700" cy="4197635"/>
          </a:xfrm>
        </p:spPr>
        <p:txBody>
          <a:bodyPr>
            <a:normAutofit/>
          </a:bodyPr>
          <a:lstStyle/>
          <a:p>
            <a:r>
              <a:rPr lang="en-US"/>
              <a:t>Logic Model</a:t>
            </a:r>
          </a:p>
          <a:p>
            <a:r>
              <a:rPr lang="en-US"/>
              <a:t>Common Terms and Acronyms</a:t>
            </a:r>
          </a:p>
          <a:p>
            <a:r>
              <a:rPr lang="en-US"/>
              <a:t>Evidence to Practice (E2P) Guides</a:t>
            </a:r>
          </a:p>
          <a:p>
            <a:r>
              <a:rPr lang="en-US"/>
              <a:t>Planning to Implementation (P2I) Guide</a:t>
            </a:r>
          </a:p>
          <a:p>
            <a:r>
              <a:rPr lang="en-US"/>
              <a:t>Family Pre/Post Survey</a:t>
            </a:r>
          </a:p>
          <a:p>
            <a:r>
              <a:rPr lang="en-US"/>
              <a:t>Checklist: for the Traditional and Rookie reporting</a:t>
            </a:r>
          </a:p>
          <a:p>
            <a:r>
              <a:rPr lang="en-US"/>
              <a:t>Evaluation: Authentic Stakeholder Engagement (4-page Tool)</a:t>
            </a:r>
          </a:p>
        </p:txBody>
      </p:sp>
    </p:spTree>
    <p:extLst>
      <p:ext uri="{BB962C8B-B14F-4D97-AF65-F5344CB8AC3E}">
        <p14:creationId xmlns:p14="http://schemas.microsoft.com/office/powerpoint/2010/main" val="167179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D638-DF16-4445-A285-525DA6CD421C}"/>
              </a:ext>
            </a:extLst>
          </p:cNvPr>
          <p:cNvSpPr>
            <a:spLocks noGrp="1"/>
          </p:cNvSpPr>
          <p:nvPr>
            <p:ph type="title"/>
          </p:nvPr>
        </p:nvSpPr>
        <p:spPr/>
        <p:txBody>
          <a:bodyPr>
            <a:normAutofit/>
          </a:bodyPr>
          <a:lstStyle/>
          <a:p>
            <a:r>
              <a:rPr lang="en-US"/>
              <a:t>National Standards for Family-School Partnerships</a:t>
            </a:r>
          </a:p>
        </p:txBody>
      </p:sp>
      <p:pic>
        <p:nvPicPr>
          <p:cNvPr id="7" name="Content Placeholder 6" descr="A screenshot of the National Standarsfor Family-School Parntership. Includes components: Welcoming all Families, Communicating Effectively, Supporting Student Success, Speaking Up for Every Child, Sharing Power, and Collaborating with Community.">
            <a:extLst>
              <a:ext uri="{FF2B5EF4-FFF2-40B4-BE49-F238E27FC236}">
                <a16:creationId xmlns:a16="http://schemas.microsoft.com/office/drawing/2014/main" id="{9CB3D06A-629F-44BF-AE4C-699F607B4C70}"/>
              </a:ext>
            </a:extLst>
          </p:cNvPr>
          <p:cNvPicPr>
            <a:picLocks noGrp="1" noChangeAspect="1"/>
          </p:cNvPicPr>
          <p:nvPr>
            <p:ph idx="1"/>
          </p:nvPr>
        </p:nvPicPr>
        <p:blipFill>
          <a:blip r:embed="rId2"/>
          <a:stretch>
            <a:fillRect/>
          </a:stretch>
        </p:blipFill>
        <p:spPr>
          <a:xfrm>
            <a:off x="3393299" y="1825625"/>
            <a:ext cx="5938803" cy="4197350"/>
          </a:xfrm>
        </p:spPr>
      </p:pic>
    </p:spTree>
    <p:extLst>
      <p:ext uri="{BB962C8B-B14F-4D97-AF65-F5344CB8AC3E}">
        <p14:creationId xmlns:p14="http://schemas.microsoft.com/office/powerpoint/2010/main" val="366765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7DC4-57DA-431F-B896-D6B7BC2759B9}"/>
              </a:ext>
            </a:extLst>
          </p:cNvPr>
          <p:cNvSpPr>
            <a:spLocks noGrp="1"/>
          </p:cNvSpPr>
          <p:nvPr>
            <p:ph type="title"/>
          </p:nvPr>
        </p:nvSpPr>
        <p:spPr/>
        <p:txBody>
          <a:bodyPr/>
          <a:lstStyle/>
          <a:p>
            <a:r>
              <a:rPr lang="en-US"/>
              <a:t>Leading by Convening Framework</a:t>
            </a:r>
          </a:p>
        </p:txBody>
      </p:sp>
      <p:sp>
        <p:nvSpPr>
          <p:cNvPr id="3" name="Content Placeholder 2">
            <a:extLst>
              <a:ext uri="{FF2B5EF4-FFF2-40B4-BE49-F238E27FC236}">
                <a16:creationId xmlns:a16="http://schemas.microsoft.com/office/drawing/2014/main" id="{366C691C-B53E-49A4-BAF0-5C65EA1901B8}"/>
              </a:ext>
            </a:extLst>
          </p:cNvPr>
          <p:cNvSpPr>
            <a:spLocks noGrp="1"/>
          </p:cNvSpPr>
          <p:nvPr>
            <p:ph idx="1"/>
          </p:nvPr>
        </p:nvSpPr>
        <p:spPr/>
        <p:txBody>
          <a:bodyPr>
            <a:normAutofit fontScale="77500" lnSpcReduction="20000"/>
          </a:bodyPr>
          <a:lstStyle/>
          <a:p>
            <a:r>
              <a:rPr lang="en-US" sz="2900"/>
              <a:t>Meet people where they are on an issue.</a:t>
            </a:r>
          </a:p>
          <a:p>
            <a:r>
              <a:rPr lang="en-US" sz="2900"/>
              <a:t>Bring people together to build support for addressing the issue.</a:t>
            </a:r>
          </a:p>
          <a:p>
            <a:r>
              <a:rPr lang="en-US" sz="2900"/>
              <a:t>Convene the stakeholders to discover why this is important and how it will improve practice.</a:t>
            </a:r>
          </a:p>
          <a:p>
            <a:r>
              <a:rPr lang="en-US" sz="2900"/>
              <a:t>Translate complex challenges into ways that the individuals can contribute.</a:t>
            </a:r>
          </a:p>
          <a:p>
            <a:r>
              <a:rPr lang="en-US" sz="2900"/>
              <a:t>Help people lead in place regardless of role, position or title.</a:t>
            </a:r>
          </a:p>
          <a:p>
            <a:r>
              <a:rPr lang="en-US" sz="2900"/>
              <a:t>Create new knowledge together.</a:t>
            </a:r>
          </a:p>
          <a:p>
            <a:r>
              <a:rPr lang="en-US" sz="2900"/>
              <a:t>Solve complex issues that need the various perspectives/aspects that contribute to problems/solutions.</a:t>
            </a:r>
          </a:p>
          <a:p>
            <a:r>
              <a:rPr lang="en-US" sz="2900"/>
              <a:t>Build a personal commitment to working in this way because we believe inclusive work is better and more sustainable work.</a:t>
            </a:r>
          </a:p>
          <a:p>
            <a:r>
              <a:rPr lang="en-US" sz="2900"/>
              <a:t>Cultivate the habit of collaboration.</a:t>
            </a:r>
          </a:p>
          <a:p>
            <a:r>
              <a:rPr lang="en-US" sz="2900"/>
              <a:t>Integrate collaboration into the identity of the group and the individual.</a:t>
            </a:r>
          </a:p>
          <a:p>
            <a:pPr marL="0" indent="0">
              <a:buNone/>
            </a:pPr>
            <a:endParaRPr lang="en-US"/>
          </a:p>
        </p:txBody>
      </p:sp>
      <p:pic>
        <p:nvPicPr>
          <p:cNvPr id="5" name="Picture 4">
            <a:extLst>
              <a:ext uri="{FF2B5EF4-FFF2-40B4-BE49-F238E27FC236}">
                <a16:creationId xmlns:a16="http://schemas.microsoft.com/office/drawing/2014/main" id="{1678090E-278A-4D37-ACAD-2EF270E9DE91}"/>
              </a:ext>
              <a:ext uri="{C183D7F6-B498-43B3-948B-1728B52AA6E4}">
                <adec:decorative xmlns:adec="http://schemas.microsoft.com/office/drawing/2017/decorative" val="1"/>
              </a:ext>
            </a:extLst>
          </p:cNvPr>
          <p:cNvPicPr/>
          <p:nvPr/>
        </p:nvPicPr>
        <p:blipFill rotWithShape="1">
          <a:blip r:embed="rId2"/>
          <a:srcRect l="12692" t="14530" r="59359" b="10256"/>
          <a:stretch/>
        </p:blipFill>
        <p:spPr bwMode="auto">
          <a:xfrm>
            <a:off x="10026777" y="4955455"/>
            <a:ext cx="1245870" cy="1005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043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0" y="365127"/>
            <a:ext cx="7886700" cy="1028245"/>
          </a:xfrm>
        </p:spPr>
        <p:txBody>
          <a:bodyPr/>
          <a:lstStyle/>
          <a:p>
            <a:r>
              <a:rPr lang="en-US"/>
              <a:t>The End is the Beginning</a:t>
            </a:r>
          </a:p>
        </p:txBody>
      </p:sp>
      <p:pic>
        <p:nvPicPr>
          <p:cNvPr id="4" name="Content Placeholder 3" descr="A picture of a Planning to Implementation form parent mentors us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1219200"/>
            <a:ext cx="7924800" cy="5105400"/>
          </a:xfrm>
        </p:spPr>
      </p:pic>
    </p:spTree>
    <p:extLst>
      <p:ext uri="{BB962C8B-B14F-4D97-AF65-F5344CB8AC3E}">
        <p14:creationId xmlns:p14="http://schemas.microsoft.com/office/powerpoint/2010/main" val="2177735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1984</Words>
  <Application>Microsoft Office PowerPoint</Application>
  <PresentationFormat>Widescreen</PresentationFormat>
  <Paragraphs>330</Paragraphs>
  <Slides>47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Aparajita</vt:lpstr>
      <vt:lpstr>Arial</vt:lpstr>
      <vt:lpstr>Arial Black</vt:lpstr>
      <vt:lpstr>Calibri</vt:lpstr>
      <vt:lpstr>Calibri Light</vt:lpstr>
      <vt:lpstr>Office Theme</vt:lpstr>
      <vt:lpstr>1_Office Theme</vt:lpstr>
      <vt:lpstr>PowerPoint Presentation</vt:lpstr>
      <vt:lpstr>Georgia Parent Mentor Partnership</vt:lpstr>
      <vt:lpstr>Learning Targets</vt:lpstr>
      <vt:lpstr>Start Planning for Success</vt:lpstr>
      <vt:lpstr>GaPMP Toolkit for Family Engagement </vt:lpstr>
      <vt:lpstr>Toolkit Resources</vt:lpstr>
      <vt:lpstr>National Standards for Family-School Partnerships</vt:lpstr>
      <vt:lpstr>Leading by Convening Framework</vt:lpstr>
      <vt:lpstr>The End is the Beginning</vt:lpstr>
      <vt:lpstr>Building Partnerships</vt:lpstr>
      <vt:lpstr>Finding a Target Group</vt:lpstr>
      <vt:lpstr>Finding an Initiative or Area of Focus</vt:lpstr>
      <vt:lpstr>Training Families</vt:lpstr>
      <vt:lpstr>Learning Targets</vt:lpstr>
      <vt:lpstr>Learning Target Data</vt:lpstr>
      <vt:lpstr>Ongoing Support of Families</vt:lpstr>
      <vt:lpstr>Timeline to Reach Goals</vt:lpstr>
      <vt:lpstr>Other Resources and Professional Development</vt:lpstr>
      <vt:lpstr>Reporting Your Success</vt:lpstr>
      <vt:lpstr>Asking Yourself Questions to Reflect and Ensure Replication</vt:lpstr>
      <vt:lpstr>Measuring the Impact Sharing Outcomes </vt:lpstr>
      <vt:lpstr>The End Result Leads the Work</vt:lpstr>
      <vt:lpstr>FY24 GaPMP Goals for Reporting</vt:lpstr>
      <vt:lpstr>Questions and Thoughts</vt:lpstr>
      <vt:lpstr>Georgia Parent Mentor Partnership</vt:lpstr>
      <vt:lpstr>Learning Targets</vt:lpstr>
      <vt:lpstr>Start Planning for Success</vt:lpstr>
      <vt:lpstr>GaPMP Toolkit for Family Engagement </vt:lpstr>
      <vt:lpstr>Toolkit Resources</vt:lpstr>
      <vt:lpstr>National Standards for Family-School Partnerships</vt:lpstr>
      <vt:lpstr>Leading by Convening Framework</vt:lpstr>
      <vt:lpstr>The End is the Beginning</vt:lpstr>
      <vt:lpstr>Building Partnerships</vt:lpstr>
      <vt:lpstr>Finding a Target Group</vt:lpstr>
      <vt:lpstr>Finding an Initiative or Area of Focus</vt:lpstr>
      <vt:lpstr>Training Families</vt:lpstr>
      <vt:lpstr>Learning Targets</vt:lpstr>
      <vt:lpstr>Learning Target Data</vt:lpstr>
      <vt:lpstr>Ongoing Support of Families</vt:lpstr>
      <vt:lpstr>Timeline to Reach Goals</vt:lpstr>
      <vt:lpstr>Other Resources and Professional Development</vt:lpstr>
      <vt:lpstr>Reporting Your Success</vt:lpstr>
      <vt:lpstr>Asking Yourself Questions to Reflect and Ensure Replication</vt:lpstr>
      <vt:lpstr>Measuring the Impact Sharing Outcomes </vt:lpstr>
      <vt:lpstr>The End Result Leads the Work</vt:lpstr>
      <vt:lpstr>FY24 GaPMP Goals for Reporting</vt:lpstr>
      <vt:lpstr>Questions and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Ladd</dc:creator>
  <cp:lastModifiedBy>Anne Ladd</cp:lastModifiedBy>
  <cp:revision>1</cp:revision>
  <dcterms:created xsi:type="dcterms:W3CDTF">2023-08-25T14:18:34Z</dcterms:created>
  <dcterms:modified xsi:type="dcterms:W3CDTF">2023-08-25T14:19:34Z</dcterms:modified>
</cp:coreProperties>
</file>