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70"/>
  </p:notesMasterIdLst>
  <p:sldIdLst>
    <p:sldId id="256" r:id="rId3"/>
    <p:sldId id="2026" r:id="rId4"/>
    <p:sldId id="1990" r:id="rId5"/>
    <p:sldId id="1991" r:id="rId6"/>
    <p:sldId id="1992" r:id="rId7"/>
    <p:sldId id="1993" r:id="rId8"/>
    <p:sldId id="1994" r:id="rId9"/>
    <p:sldId id="1995" r:id="rId10"/>
    <p:sldId id="1996" r:id="rId11"/>
    <p:sldId id="1997" r:id="rId12"/>
    <p:sldId id="1998" r:id="rId13"/>
    <p:sldId id="1999" r:id="rId14"/>
    <p:sldId id="2000" r:id="rId15"/>
    <p:sldId id="2001" r:id="rId16"/>
    <p:sldId id="2002" r:id="rId17"/>
    <p:sldId id="2003" r:id="rId18"/>
    <p:sldId id="2004" r:id="rId19"/>
    <p:sldId id="2005" r:id="rId20"/>
    <p:sldId id="2006" r:id="rId21"/>
    <p:sldId id="2007" r:id="rId22"/>
    <p:sldId id="2008" r:id="rId23"/>
    <p:sldId id="2009" r:id="rId24"/>
    <p:sldId id="2027" r:id="rId25"/>
    <p:sldId id="2010" r:id="rId26"/>
    <p:sldId id="2011" r:id="rId27"/>
    <p:sldId id="2012" r:id="rId28"/>
    <p:sldId id="2013" r:id="rId29"/>
    <p:sldId id="2014" r:id="rId30"/>
    <p:sldId id="2015" r:id="rId31"/>
    <p:sldId id="2016" r:id="rId32"/>
    <p:sldId id="2017" r:id="rId33"/>
    <p:sldId id="2018" r:id="rId34"/>
    <p:sldId id="2019" r:id="rId35"/>
    <p:sldId id="2020" r:id="rId36"/>
    <p:sldId id="2028" r:id="rId37"/>
    <p:sldId id="2029" r:id="rId38"/>
    <p:sldId id="2030" r:id="rId39"/>
    <p:sldId id="2031" r:id="rId40"/>
    <p:sldId id="2032" r:id="rId41"/>
    <p:sldId id="2033" r:id="rId42"/>
    <p:sldId id="2034" r:id="rId43"/>
    <p:sldId id="2035" r:id="rId44"/>
    <p:sldId id="2036" r:id="rId45"/>
    <p:sldId id="2037" r:id="rId46"/>
    <p:sldId id="2038" r:id="rId47"/>
    <p:sldId id="2039" r:id="rId48"/>
    <p:sldId id="2040" r:id="rId49"/>
    <p:sldId id="2041" r:id="rId50"/>
    <p:sldId id="2042" r:id="rId51"/>
    <p:sldId id="2043" r:id="rId52"/>
    <p:sldId id="2044" r:id="rId53"/>
    <p:sldId id="2045" r:id="rId54"/>
    <p:sldId id="2046" r:id="rId55"/>
    <p:sldId id="2047" r:id="rId56"/>
    <p:sldId id="2048" r:id="rId57"/>
    <p:sldId id="2049" r:id="rId58"/>
    <p:sldId id="2050" r:id="rId59"/>
    <p:sldId id="2051" r:id="rId60"/>
    <p:sldId id="2052" r:id="rId61"/>
    <p:sldId id="2053" r:id="rId62"/>
    <p:sldId id="2054" r:id="rId63"/>
    <p:sldId id="2055" r:id="rId64"/>
    <p:sldId id="2056" r:id="rId65"/>
    <p:sldId id="2057" r:id="rId66"/>
    <p:sldId id="2058" r:id="rId67"/>
    <p:sldId id="2059" r:id="rId68"/>
    <p:sldId id="2060"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96" d="100"/>
          <a:sy n="96" d="100"/>
        </p:scale>
        <p:origin x="86" y="12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8CD6C1-62D4-41FC-A966-2D5CB7EA4672}" type="datetimeFigureOut">
              <a:rPr lang="en-US" smtClean="0"/>
              <a:t>8/25/2023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DE430D-349B-485E-8A2E-741411028D28}" type="slidenum">
              <a:rPr lang="en-US" smtClean="0"/>
              <a:t>‹#›</a:t>
            </a:fld>
            <a:endParaRPr lang="en-US"/>
          </a:p>
        </p:txBody>
      </p:sp>
    </p:spTree>
    <p:extLst>
      <p:ext uri="{BB962C8B-B14F-4D97-AF65-F5344CB8AC3E}">
        <p14:creationId xmlns:p14="http://schemas.microsoft.com/office/powerpoint/2010/main" val="1267015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Component A, the participation rate, is calculated in the same manner as in previous calculations.   The number of students with disabilities participating in assessment is divided by the number of students with disabilities enrolled in the testing window.  There is a change in the grades used in the calculation with only grades 4, 8, and high school assessed in reading and math for students with an IEP.  The calculation includes all students with disabilities in the groups whether they were enrolled in school for a full academic year or not.  </a:t>
            </a:r>
          </a:p>
          <a:p>
            <a:endParaRPr lang="en-US"/>
          </a:p>
          <a:p>
            <a:r>
              <a:rPr lang="en-US"/>
              <a:t>Component B, proficiency rate, is calculated in the same manner as in previous calculations. The grade levels are 4, 8, and high school in the areas of math and reading. The number of students with disabilities scoring at or above proficient is divided by the total number of students with disabilities assessed who attained a valid score and designation of performance. However, B contains only students assessed on the regular assessment. </a:t>
            </a:r>
          </a:p>
          <a:p>
            <a:endParaRPr lang="en-US"/>
          </a:p>
        </p:txBody>
      </p:sp>
      <p:sp>
        <p:nvSpPr>
          <p:cNvPr id="4" name="Slide Number Placeholder 3"/>
          <p:cNvSpPr>
            <a:spLocks noGrp="1"/>
          </p:cNvSpPr>
          <p:nvPr>
            <p:ph type="sldNum" sz="quarter" idx="5"/>
          </p:nvPr>
        </p:nvSpPr>
        <p:spPr/>
        <p:txBody>
          <a:bodyPr/>
          <a:lstStyle/>
          <a:p>
            <a:fld id="{115BF391-FB7D-416A-AAF9-8E481D0747C8}" type="slidenum">
              <a:rPr lang="en-US" smtClean="0"/>
              <a:t>5</a:t>
            </a:fld>
            <a:endParaRPr lang="en-US"/>
          </a:p>
        </p:txBody>
      </p:sp>
    </p:spTree>
    <p:extLst>
      <p:ext uri="{BB962C8B-B14F-4D97-AF65-F5344CB8AC3E}">
        <p14:creationId xmlns:p14="http://schemas.microsoft.com/office/powerpoint/2010/main" val="747460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Component A, the participation rate, is calculated in the same manner as in previous calculations.   The number of students with disabilities participating in assessment is divided by the number of students with disabilities enrolled in the testing window.  There is a change in the grades used in the calculation with only grades 4, 8, and high school assessed in reading and math for students with an IEP.  The calculation includes all students with disabilities in the groups whether they were enrolled in school for a full academic year or not.  </a:t>
            </a:r>
          </a:p>
          <a:p>
            <a:endParaRPr lang="en-US"/>
          </a:p>
          <a:p>
            <a:r>
              <a:rPr lang="en-US"/>
              <a:t>Component B, proficiency rate, is calculated in the same manner as in previous calculations. The grade levels are 4, 8, and high school in the areas of math and reading. The number of students with disabilities scoring at or above proficient is divided by the total number of students with disabilities assessed who attained a valid score and designation of performance. However, B contains only students assessed on the regular assessment. </a:t>
            </a:r>
          </a:p>
          <a:p>
            <a:endParaRPr lang="en-US"/>
          </a:p>
        </p:txBody>
      </p:sp>
      <p:sp>
        <p:nvSpPr>
          <p:cNvPr id="4" name="Slide Number Placeholder 3"/>
          <p:cNvSpPr>
            <a:spLocks noGrp="1"/>
          </p:cNvSpPr>
          <p:nvPr>
            <p:ph type="sldNum" sz="quarter" idx="5"/>
          </p:nvPr>
        </p:nvSpPr>
        <p:spPr/>
        <p:txBody>
          <a:bodyPr/>
          <a:lstStyle/>
          <a:p>
            <a:fld id="{115BF391-FB7D-416A-AAF9-8E481D0747C8}" type="slidenum">
              <a:rPr lang="en-US" smtClean="0"/>
              <a:t>8</a:t>
            </a:fld>
            <a:endParaRPr lang="en-US"/>
          </a:p>
        </p:txBody>
      </p:sp>
    </p:spTree>
    <p:extLst>
      <p:ext uri="{BB962C8B-B14F-4D97-AF65-F5344CB8AC3E}">
        <p14:creationId xmlns:p14="http://schemas.microsoft.com/office/powerpoint/2010/main" val="783191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Component A, the participation rate, is calculated in the same manner as in previous calculations.   The number of students with disabilities participating in assessment is divided by the number of students with disabilities enrolled in the testing window.  There is a change in the grades used in the calculation with only grades 4, 8, and high school assessed in reading and math for students with an IEP.  The calculation includes all students with disabilities in the groups whether they were enrolled in school for a full academic year or not.  </a:t>
            </a:r>
          </a:p>
          <a:p>
            <a:endParaRPr lang="en-US"/>
          </a:p>
          <a:p>
            <a:r>
              <a:rPr lang="en-US"/>
              <a:t>Component B, proficiency rate, is calculated in the same manner as in previous calculations. The grade levels are 4, 8, and high school in the areas of math and reading. The number of students with disabilities scoring at or above proficient is divided by the total number of students with disabilities assessed who attained a valid score and designation of performance. However, B contains only students assessed on the regular assessment. </a:t>
            </a:r>
          </a:p>
          <a:p>
            <a:endParaRPr lang="en-US"/>
          </a:p>
        </p:txBody>
      </p:sp>
      <p:sp>
        <p:nvSpPr>
          <p:cNvPr id="4" name="Slide Number Placeholder 3"/>
          <p:cNvSpPr>
            <a:spLocks noGrp="1"/>
          </p:cNvSpPr>
          <p:nvPr>
            <p:ph type="sldNum" sz="quarter" idx="5"/>
          </p:nvPr>
        </p:nvSpPr>
        <p:spPr/>
        <p:txBody>
          <a:bodyPr/>
          <a:lstStyle/>
          <a:p>
            <a:fld id="{115BF391-FB7D-416A-AAF9-8E481D0747C8}" type="slidenum">
              <a:rPr lang="en-US" smtClean="0"/>
              <a:t>11</a:t>
            </a:fld>
            <a:endParaRPr lang="en-US"/>
          </a:p>
        </p:txBody>
      </p:sp>
    </p:spTree>
    <p:extLst>
      <p:ext uri="{BB962C8B-B14F-4D97-AF65-F5344CB8AC3E}">
        <p14:creationId xmlns:p14="http://schemas.microsoft.com/office/powerpoint/2010/main" val="1705895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Component A, the participation rate, is calculated in the same manner as in previous calculations.   The number of students with disabilities participating in assessment is divided by the number of students with disabilities enrolled in the testing window.  There is a change in the grades used in the calculation with only grades 4, 8, and high school assessed in reading and math for students with an IEP.  The calculation includes all students with disabilities in the groups whether they were enrolled in school for a full academic year or not.  </a:t>
            </a:r>
          </a:p>
          <a:p>
            <a:endParaRPr lang="en-US"/>
          </a:p>
          <a:p>
            <a:r>
              <a:rPr lang="en-US"/>
              <a:t>Component B, proficiency rate, is calculated in the same manner as in previous calculations. The grade levels are 4, 8, and high school in the areas of math and reading. The number of students with disabilities scoring at or above proficient is divided by the total number of students with disabilities assessed who attained a valid score and designation of performance. However, B contains only students assessed on the regular assessment. </a:t>
            </a:r>
          </a:p>
          <a:p>
            <a:endParaRPr lang="en-US"/>
          </a:p>
        </p:txBody>
      </p:sp>
      <p:sp>
        <p:nvSpPr>
          <p:cNvPr id="4" name="Slide Number Placeholder 3"/>
          <p:cNvSpPr>
            <a:spLocks noGrp="1"/>
          </p:cNvSpPr>
          <p:nvPr>
            <p:ph type="sldNum" sz="quarter" idx="5"/>
          </p:nvPr>
        </p:nvSpPr>
        <p:spPr/>
        <p:txBody>
          <a:bodyPr/>
          <a:lstStyle/>
          <a:p>
            <a:fld id="{115BF391-FB7D-416A-AAF9-8E481D0747C8}" type="slidenum">
              <a:rPr lang="en-US" smtClean="0"/>
              <a:t>14</a:t>
            </a:fld>
            <a:endParaRPr lang="en-US"/>
          </a:p>
        </p:txBody>
      </p:sp>
    </p:spTree>
    <p:extLst>
      <p:ext uri="{BB962C8B-B14F-4D97-AF65-F5344CB8AC3E}">
        <p14:creationId xmlns:p14="http://schemas.microsoft.com/office/powerpoint/2010/main" val="8144075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Component A, the participation rate, is calculated in the same manner as in previous calculations.   The number of students with disabilities participating in assessment is divided by the number of students with disabilities enrolled in the testing window.  There is a change in the grades used in the calculation with only grades 4, 8, and high school assessed in reading and math for students with an IEP.  The calculation includes all students with disabilities in the groups whether they were enrolled in school for a full academic year or not.  </a:t>
            </a:r>
          </a:p>
          <a:p>
            <a:endParaRPr lang="en-US"/>
          </a:p>
          <a:p>
            <a:r>
              <a:rPr lang="en-US"/>
              <a:t>Component B, proficiency rate, is calculated in the same manner as in previous calculations. The grade levels are 4, 8, and high school in the areas of math and reading. The number of students with disabilities scoring at or above proficient is divided by the total number of students with disabilities assessed who attained a valid score and designation of performance. However, B contains only students assessed on the regular assessment. </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5BF391-FB7D-416A-AAF9-8E481D0747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74600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Component A, the participation rate, is calculated in the same manner as in previous calculations.   The number of students with disabilities participating in assessment is divided by the number of students with disabilities enrolled in the testing window.  There is a change in the grades used in the calculation with only grades 4, 8, and high school assessed in reading and math for students with an IEP.  The calculation includes all students with disabilities in the groups whether they were enrolled in school for a full academic year or not.  </a:t>
            </a:r>
          </a:p>
          <a:p>
            <a:endParaRPr lang="en-US"/>
          </a:p>
          <a:p>
            <a:r>
              <a:rPr lang="en-US"/>
              <a:t>Component B, proficiency rate, is calculated in the same manner as in previous calculations. The grade levels are 4, 8, and high school in the areas of math and reading. The number of students with disabilities scoring at or above proficient is divided by the total number of students with disabilities assessed who attained a valid score and designation of performance. However, B contains only students assessed on the regular assessment. </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5BF391-FB7D-416A-AAF9-8E481D0747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31914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Component A, the participation rate, is calculated in the same manner as in previous calculations.   The number of students with disabilities participating in assessment is divided by the number of students with disabilities enrolled in the testing window.  There is a change in the grades used in the calculation with only grades 4, 8, and high school assessed in reading and math for students with an IEP.  The calculation includes all students with disabilities in the groups whether they were enrolled in school for a full academic year or not.  </a:t>
            </a:r>
          </a:p>
          <a:p>
            <a:endParaRPr lang="en-US"/>
          </a:p>
          <a:p>
            <a:r>
              <a:rPr lang="en-US"/>
              <a:t>Component B, proficiency rate, is calculated in the same manner as in previous calculations. The grade levels are 4, 8, and high school in the areas of math and reading. The number of students with disabilities scoring at or above proficient is divided by the total number of students with disabilities assessed who attained a valid score and designation of performance. However, B contains only students assessed on the regular assessment. </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5BF391-FB7D-416A-AAF9-8E481D0747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58959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Component A, the participation rate, is calculated in the same manner as in previous calculations.   The number of students with disabilities participating in assessment is divided by the number of students with disabilities enrolled in the testing window.  There is a change in the grades used in the calculation with only grades 4, 8, and high school assessed in reading and math for students with an IEP.  The calculation includes all students with disabilities in the groups whether they were enrolled in school for a full academic year or not.  </a:t>
            </a:r>
          </a:p>
          <a:p>
            <a:endParaRPr lang="en-US"/>
          </a:p>
          <a:p>
            <a:r>
              <a:rPr lang="en-US"/>
              <a:t>Component B, proficiency rate, is calculated in the same manner as in previous calculations. The grade levels are 4, 8, and high school in the areas of math and reading. The number of students with disabilities scoring at or above proficient is divided by the total number of students with disabilities assessed who attained a valid score and designation of performance. However, B contains only students assessed on the regular assessment. </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5BF391-FB7D-416A-AAF9-8E481D0747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4407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9.png"/><Relationship Id="rId1" Type="http://schemas.openxmlformats.org/officeDocument/2006/relationships/slideMaster" Target="../slideMasters/slideMaster2.xml"/><Relationship Id="rId5" Type="http://schemas.openxmlformats.org/officeDocument/2006/relationships/image" Target="../media/image21.jpeg"/><Relationship Id="rId4" Type="http://schemas.openxmlformats.org/officeDocument/2006/relationships/image" Target="../media/image20.jpe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21.jpeg"/><Relationship Id="rId4" Type="http://schemas.openxmlformats.org/officeDocument/2006/relationships/image" Target="../media/image20.jpe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Master" Target="../slideMasters/slideMaster2.xml"/><Relationship Id="rId5" Type="http://schemas.openxmlformats.org/officeDocument/2006/relationships/image" Target="../media/image21.jpeg"/><Relationship Id="rId4" Type="http://schemas.openxmlformats.org/officeDocument/2006/relationships/image" Target="../media/image20.jpe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5B3F0-41BF-6F36-7737-D11818FFFA6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78A2721-648E-91EB-E567-25E51CED5A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AB9EF51-FC9F-E778-F6DB-AFAC6EDC36D3}"/>
              </a:ext>
            </a:extLst>
          </p:cNvPr>
          <p:cNvSpPr>
            <a:spLocks noGrp="1"/>
          </p:cNvSpPr>
          <p:nvPr>
            <p:ph type="dt" sz="half" idx="10"/>
          </p:nvPr>
        </p:nvSpPr>
        <p:spPr/>
        <p:txBody>
          <a:bodyPr/>
          <a:lstStyle/>
          <a:p>
            <a:fld id="{4520907C-0435-4A03-AEFF-6E38746AF37A}" type="datetimeFigureOut">
              <a:rPr lang="en-US" smtClean="0"/>
              <a:t>8/25/2023</a:t>
            </a:fld>
            <a:endParaRPr lang="en-US"/>
          </a:p>
        </p:txBody>
      </p:sp>
      <p:sp>
        <p:nvSpPr>
          <p:cNvPr id="5" name="Footer Placeholder 4">
            <a:extLst>
              <a:ext uri="{FF2B5EF4-FFF2-40B4-BE49-F238E27FC236}">
                <a16:creationId xmlns:a16="http://schemas.microsoft.com/office/drawing/2014/main" id="{9BBFF4EB-9800-463F-804D-FAD4D070D7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253EBC-81C4-FE61-F9C8-9F87CAD60B79}"/>
              </a:ext>
            </a:extLst>
          </p:cNvPr>
          <p:cNvSpPr>
            <a:spLocks noGrp="1"/>
          </p:cNvSpPr>
          <p:nvPr>
            <p:ph type="sldNum" sz="quarter" idx="12"/>
          </p:nvPr>
        </p:nvSpPr>
        <p:spPr/>
        <p:txBody>
          <a:bodyPr/>
          <a:lstStyle/>
          <a:p>
            <a:fld id="{D4667619-074B-4CBC-AF90-C99BA3E3AFB3}" type="slidenum">
              <a:rPr lang="en-US" smtClean="0"/>
              <a:t>‹#›</a:t>
            </a:fld>
            <a:endParaRPr lang="en-US"/>
          </a:p>
        </p:txBody>
      </p:sp>
    </p:spTree>
    <p:extLst>
      <p:ext uri="{BB962C8B-B14F-4D97-AF65-F5344CB8AC3E}">
        <p14:creationId xmlns:p14="http://schemas.microsoft.com/office/powerpoint/2010/main" val="1151718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6485E-7BA1-E792-FD9D-71D7FA29A78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83743A-0046-27B5-6DEF-36FEB16A63D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7B2492-7AF0-09FE-9452-A96775B7C6A5}"/>
              </a:ext>
            </a:extLst>
          </p:cNvPr>
          <p:cNvSpPr>
            <a:spLocks noGrp="1"/>
          </p:cNvSpPr>
          <p:nvPr>
            <p:ph type="dt" sz="half" idx="10"/>
          </p:nvPr>
        </p:nvSpPr>
        <p:spPr/>
        <p:txBody>
          <a:bodyPr/>
          <a:lstStyle/>
          <a:p>
            <a:fld id="{4520907C-0435-4A03-AEFF-6E38746AF37A}" type="datetimeFigureOut">
              <a:rPr lang="en-US" smtClean="0"/>
              <a:t>8/25/2023</a:t>
            </a:fld>
            <a:endParaRPr lang="en-US"/>
          </a:p>
        </p:txBody>
      </p:sp>
      <p:sp>
        <p:nvSpPr>
          <p:cNvPr id="5" name="Footer Placeholder 4">
            <a:extLst>
              <a:ext uri="{FF2B5EF4-FFF2-40B4-BE49-F238E27FC236}">
                <a16:creationId xmlns:a16="http://schemas.microsoft.com/office/drawing/2014/main" id="{79F31D1A-714A-8872-D090-058772C223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E9ED3A-42E1-D5BD-0DD5-BBAF1064A0FD}"/>
              </a:ext>
            </a:extLst>
          </p:cNvPr>
          <p:cNvSpPr>
            <a:spLocks noGrp="1"/>
          </p:cNvSpPr>
          <p:nvPr>
            <p:ph type="sldNum" sz="quarter" idx="12"/>
          </p:nvPr>
        </p:nvSpPr>
        <p:spPr/>
        <p:txBody>
          <a:bodyPr/>
          <a:lstStyle/>
          <a:p>
            <a:fld id="{D4667619-074B-4CBC-AF90-C99BA3E3AFB3}" type="slidenum">
              <a:rPr lang="en-US" smtClean="0"/>
              <a:t>‹#›</a:t>
            </a:fld>
            <a:endParaRPr lang="en-US"/>
          </a:p>
        </p:txBody>
      </p:sp>
    </p:spTree>
    <p:extLst>
      <p:ext uri="{BB962C8B-B14F-4D97-AF65-F5344CB8AC3E}">
        <p14:creationId xmlns:p14="http://schemas.microsoft.com/office/powerpoint/2010/main" val="243808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98C2A5-58AB-9332-0E55-C85C0B1D3E5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8C92F45-E0A1-46C6-1101-D8137E1429D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B4D103-47F2-CFD5-7A7B-BD0582E9D528}"/>
              </a:ext>
            </a:extLst>
          </p:cNvPr>
          <p:cNvSpPr>
            <a:spLocks noGrp="1"/>
          </p:cNvSpPr>
          <p:nvPr>
            <p:ph type="dt" sz="half" idx="10"/>
          </p:nvPr>
        </p:nvSpPr>
        <p:spPr/>
        <p:txBody>
          <a:bodyPr/>
          <a:lstStyle/>
          <a:p>
            <a:fld id="{4520907C-0435-4A03-AEFF-6E38746AF37A}" type="datetimeFigureOut">
              <a:rPr lang="en-US" smtClean="0"/>
              <a:t>8/25/2023</a:t>
            </a:fld>
            <a:endParaRPr lang="en-US"/>
          </a:p>
        </p:txBody>
      </p:sp>
      <p:sp>
        <p:nvSpPr>
          <p:cNvPr id="5" name="Footer Placeholder 4">
            <a:extLst>
              <a:ext uri="{FF2B5EF4-FFF2-40B4-BE49-F238E27FC236}">
                <a16:creationId xmlns:a16="http://schemas.microsoft.com/office/drawing/2014/main" id="{115DB9F9-D905-CAA0-09BA-2B144694EE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379B14-6715-5064-0ED0-42ADCE2C80F0}"/>
              </a:ext>
            </a:extLst>
          </p:cNvPr>
          <p:cNvSpPr>
            <a:spLocks noGrp="1"/>
          </p:cNvSpPr>
          <p:nvPr>
            <p:ph type="sldNum" sz="quarter" idx="12"/>
          </p:nvPr>
        </p:nvSpPr>
        <p:spPr/>
        <p:txBody>
          <a:bodyPr/>
          <a:lstStyle/>
          <a:p>
            <a:fld id="{D4667619-074B-4CBC-AF90-C99BA3E3AFB3}" type="slidenum">
              <a:rPr lang="en-US" smtClean="0"/>
              <a:t>‹#›</a:t>
            </a:fld>
            <a:endParaRPr lang="en-US"/>
          </a:p>
        </p:txBody>
      </p:sp>
    </p:spTree>
    <p:extLst>
      <p:ext uri="{BB962C8B-B14F-4D97-AF65-F5344CB8AC3E}">
        <p14:creationId xmlns:p14="http://schemas.microsoft.com/office/powerpoint/2010/main" val="21920045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ection Header Layout #4">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25C45B6-46B0-184E-B18F-A2920A9AB4AB}"/>
              </a:ext>
            </a:extLst>
          </p:cNvPr>
          <p:cNvPicPr>
            <a:picLocks noChangeAspect="1"/>
          </p:cNvPicPr>
          <p:nvPr userDrawn="1"/>
        </p:nvPicPr>
        <p:blipFill rotWithShape="1">
          <a:blip r:embed="rId2"/>
          <a:srcRect r="14973"/>
          <a:stretch/>
        </p:blipFill>
        <p:spPr>
          <a:xfrm>
            <a:off x="8359316" y="1166200"/>
            <a:ext cx="3832684" cy="5691800"/>
          </a:xfrm>
          <a:prstGeom prst="rect">
            <a:avLst/>
          </a:prstGeom>
        </p:spPr>
      </p:pic>
      <p:sp>
        <p:nvSpPr>
          <p:cNvPr id="2" name="Title 1">
            <a:extLst>
              <a:ext uri="{FF2B5EF4-FFF2-40B4-BE49-F238E27FC236}">
                <a16:creationId xmlns:a16="http://schemas.microsoft.com/office/drawing/2014/main" id="{17A5B066-8059-C949-AEA0-571E7B4D7771}"/>
              </a:ext>
            </a:extLst>
          </p:cNvPr>
          <p:cNvSpPr>
            <a:spLocks noGrp="1"/>
          </p:cNvSpPr>
          <p:nvPr>
            <p:ph type="title"/>
          </p:nvPr>
        </p:nvSpPr>
        <p:spPr>
          <a:xfrm>
            <a:off x="482511" y="665047"/>
            <a:ext cx="8156392" cy="1987336"/>
          </a:xfrm>
        </p:spPr>
        <p:txBody>
          <a:bodyPr anchor="b" anchorCtr="0">
            <a:normAutofit/>
          </a:bodyPr>
          <a:lstStyle>
            <a:lvl1pPr algn="ctr">
              <a:defRPr sz="4800">
                <a:solidFill>
                  <a:srgbClr val="44883E"/>
                </a:solidFill>
                <a:latin typeface="Arial" panose="020B0604020202020204" pitchFamily="34" charset="0"/>
                <a:cs typeface="Arial" panose="020B0604020202020204" pitchFamily="34" charset="0"/>
              </a:defRPr>
            </a:lvl1pPr>
          </a:lstStyle>
          <a:p>
            <a:r>
              <a:rPr lang="en-US"/>
              <a:t>Click to edit Master title style</a:t>
            </a:r>
          </a:p>
        </p:txBody>
      </p:sp>
      <p:sp>
        <p:nvSpPr>
          <p:cNvPr id="10" name="Text Placeholder 9">
            <a:extLst>
              <a:ext uri="{FF2B5EF4-FFF2-40B4-BE49-F238E27FC236}">
                <a16:creationId xmlns:a16="http://schemas.microsoft.com/office/drawing/2014/main" id="{6652442A-998D-BA4A-B87F-38712FA6CF5E}"/>
              </a:ext>
            </a:extLst>
          </p:cNvPr>
          <p:cNvSpPr>
            <a:spLocks noGrp="1"/>
          </p:cNvSpPr>
          <p:nvPr>
            <p:ph type="body" sz="quarter" idx="13" hasCustomPrompt="1"/>
          </p:nvPr>
        </p:nvSpPr>
        <p:spPr>
          <a:xfrm>
            <a:off x="482511" y="2841946"/>
            <a:ext cx="8156392" cy="1887372"/>
          </a:xfrm>
        </p:spPr>
        <p:txBody>
          <a:bodyPr>
            <a:normAutofit/>
          </a:bodyPr>
          <a:lstStyle>
            <a:lvl1pPr marL="0" indent="0" algn="ctr">
              <a:buNone/>
              <a:defRPr sz="32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
        <p:nvSpPr>
          <p:cNvPr id="35" name="Rectangle 34">
            <a:extLst>
              <a:ext uri="{FF2B5EF4-FFF2-40B4-BE49-F238E27FC236}">
                <a16:creationId xmlns:a16="http://schemas.microsoft.com/office/drawing/2014/main" id="{FE285805-BC06-6048-92FB-92AA0CDB2774}"/>
              </a:ext>
            </a:extLst>
          </p:cNvPr>
          <p:cNvSpPr/>
          <p:nvPr userDrawn="1"/>
        </p:nvSpPr>
        <p:spPr>
          <a:xfrm>
            <a:off x="5643182" y="6354188"/>
            <a:ext cx="2968534" cy="3195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F61E1373-7937-2D41-AA02-6110B044F58F}"/>
              </a:ext>
            </a:extLst>
          </p:cNvPr>
          <p:cNvSpPr/>
          <p:nvPr userDrawn="1"/>
        </p:nvSpPr>
        <p:spPr>
          <a:xfrm>
            <a:off x="5643181" y="6354188"/>
            <a:ext cx="3073873" cy="3195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9C43CA85-BDBA-ED4E-A0FE-4908A66332BA}"/>
              </a:ext>
            </a:extLst>
          </p:cNvPr>
          <p:cNvSpPr txBox="1"/>
          <p:nvPr userDrawn="1"/>
        </p:nvSpPr>
        <p:spPr>
          <a:xfrm>
            <a:off x="379090" y="6354188"/>
            <a:ext cx="8555100" cy="307777"/>
          </a:xfrm>
          <a:prstGeom prst="rect">
            <a:avLst/>
          </a:prstGeom>
          <a:noFill/>
        </p:spPr>
        <p:txBody>
          <a:bodyPr wrap="square" rtlCol="0">
            <a:spAutoFit/>
          </a:bodyPr>
          <a:lstStyle/>
          <a:p>
            <a:r>
              <a:rPr lang="en-US" sz="1200">
                <a:solidFill>
                  <a:srgbClr val="3DB8CF"/>
                </a:solidFill>
                <a:latin typeface="Arial Black" panose="020B0A04020102020204" pitchFamily="34" charset="0"/>
              </a:rPr>
              <a:t>Educating Georgia's Future </a:t>
            </a:r>
            <a:r>
              <a:rPr lang="en-US" sz="1400" b="1" i="1">
                <a:solidFill>
                  <a:schemeClr val="bg2">
                    <a:lumMod val="50000"/>
                  </a:schemeClr>
                </a:solidFill>
              </a:rPr>
              <a:t>by graduating students who are ready to learn, ready to live, and ready to lead.</a:t>
            </a:r>
          </a:p>
        </p:txBody>
      </p:sp>
      <p:grpSp>
        <p:nvGrpSpPr>
          <p:cNvPr id="18" name="Group 17">
            <a:extLst>
              <a:ext uri="{FF2B5EF4-FFF2-40B4-BE49-F238E27FC236}">
                <a16:creationId xmlns:a16="http://schemas.microsoft.com/office/drawing/2014/main" id="{085BEC16-9E99-3A47-9C9B-240C70D382D9}"/>
              </a:ext>
            </a:extLst>
          </p:cNvPr>
          <p:cNvGrpSpPr/>
          <p:nvPr userDrawn="1"/>
        </p:nvGrpSpPr>
        <p:grpSpPr>
          <a:xfrm>
            <a:off x="2" y="6313580"/>
            <a:ext cx="8638902" cy="45719"/>
            <a:chOff x="1" y="6313580"/>
            <a:chExt cx="9186039" cy="45719"/>
          </a:xfrm>
        </p:grpSpPr>
        <p:sp>
          <p:nvSpPr>
            <p:cNvPr id="19" name="Rectangle 18">
              <a:extLst>
                <a:ext uri="{FF2B5EF4-FFF2-40B4-BE49-F238E27FC236}">
                  <a16:creationId xmlns:a16="http://schemas.microsoft.com/office/drawing/2014/main" id="{ED6E2621-548B-B248-A4EE-018114110B86}"/>
                </a:ext>
              </a:extLst>
            </p:cNvPr>
            <p:cNvSpPr/>
            <p:nvPr userDrawn="1"/>
          </p:nvSpPr>
          <p:spPr>
            <a:xfrm flipV="1">
              <a:off x="1" y="6313580"/>
              <a:ext cx="456173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27EDAD6-2D3C-D54A-BB31-5AEEA25107FF}"/>
                </a:ext>
              </a:extLst>
            </p:cNvPr>
            <p:cNvSpPr/>
            <p:nvPr userDrawn="1"/>
          </p:nvSpPr>
          <p:spPr>
            <a:xfrm flipV="1">
              <a:off x="4561730" y="6313582"/>
              <a:ext cx="2224017"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6E636B7-92A6-EA45-8DB5-6BABC9AF0A89}"/>
                </a:ext>
              </a:extLst>
            </p:cNvPr>
            <p:cNvSpPr/>
            <p:nvPr userDrawn="1"/>
          </p:nvSpPr>
          <p:spPr>
            <a:xfrm flipV="1">
              <a:off x="6785748" y="6313582"/>
              <a:ext cx="1418031"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028E30D-8498-324D-B321-3E24F0817316}"/>
                </a:ext>
              </a:extLst>
            </p:cNvPr>
            <p:cNvSpPr/>
            <p:nvPr userDrawn="1"/>
          </p:nvSpPr>
          <p:spPr>
            <a:xfrm flipV="1">
              <a:off x="8203779" y="6313583"/>
              <a:ext cx="982261"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a:extLst>
              <a:ext uri="{FF2B5EF4-FFF2-40B4-BE49-F238E27FC236}">
                <a16:creationId xmlns:a16="http://schemas.microsoft.com/office/drawing/2014/main" id="{9C944A91-C8AA-2847-85D3-78555ABC02CF}"/>
              </a:ext>
            </a:extLst>
          </p:cNvPr>
          <p:cNvSpPr txBox="1"/>
          <p:nvPr userDrawn="1"/>
        </p:nvSpPr>
        <p:spPr>
          <a:xfrm>
            <a:off x="11475605"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a:solidFill>
                <a:schemeClr val="bg1"/>
              </a:solidFill>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05C8894F-E7BD-F947-8561-68BB5B9E3C98}"/>
              </a:ext>
            </a:extLst>
          </p:cNvPr>
          <p:cNvPicPr>
            <a:picLocks noChangeAspect="1"/>
          </p:cNvPicPr>
          <p:nvPr userDrawn="1"/>
        </p:nvPicPr>
        <p:blipFill>
          <a:blip r:embed="rId3"/>
          <a:stretch>
            <a:fillRect/>
          </a:stretch>
        </p:blipFill>
        <p:spPr>
          <a:xfrm>
            <a:off x="452694" y="5467482"/>
            <a:ext cx="1310904" cy="718360"/>
          </a:xfrm>
          <a:prstGeom prst="rect">
            <a:avLst/>
          </a:prstGeom>
        </p:spPr>
      </p:pic>
    </p:spTree>
    <p:extLst>
      <p:ext uri="{BB962C8B-B14F-4D97-AF65-F5344CB8AC3E}">
        <p14:creationId xmlns:p14="http://schemas.microsoft.com/office/powerpoint/2010/main" val="19069356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ection Header Layout #5">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973EFB-3179-894F-AF60-3B5447DFF3ED}"/>
              </a:ext>
            </a:extLst>
          </p:cNvPr>
          <p:cNvPicPr>
            <a:picLocks noChangeAspect="1"/>
          </p:cNvPicPr>
          <p:nvPr userDrawn="1"/>
        </p:nvPicPr>
        <p:blipFill rotWithShape="1">
          <a:blip r:embed="rId2"/>
          <a:srcRect l="8888" b="13764"/>
          <a:stretch/>
        </p:blipFill>
        <p:spPr>
          <a:xfrm>
            <a:off x="0" y="1484521"/>
            <a:ext cx="5243802" cy="4829060"/>
          </a:xfrm>
          <a:prstGeom prst="rect">
            <a:avLst/>
          </a:prstGeom>
        </p:spPr>
      </p:pic>
      <p:sp>
        <p:nvSpPr>
          <p:cNvPr id="2" name="Title 1">
            <a:extLst>
              <a:ext uri="{FF2B5EF4-FFF2-40B4-BE49-F238E27FC236}">
                <a16:creationId xmlns:a16="http://schemas.microsoft.com/office/drawing/2014/main" id="{17A5B066-8059-C949-AEA0-571E7B4D7771}"/>
              </a:ext>
            </a:extLst>
          </p:cNvPr>
          <p:cNvSpPr>
            <a:spLocks noGrp="1"/>
          </p:cNvSpPr>
          <p:nvPr>
            <p:ph type="title"/>
          </p:nvPr>
        </p:nvSpPr>
        <p:spPr>
          <a:xfrm>
            <a:off x="785191" y="333633"/>
            <a:ext cx="10664079" cy="1679836"/>
          </a:xfrm>
        </p:spPr>
        <p:txBody>
          <a:bodyPr anchor="b" anchorCtr="0">
            <a:normAutofit/>
          </a:bodyPr>
          <a:lstStyle>
            <a:lvl1pPr algn="ctr">
              <a:defRPr sz="4800">
                <a:solidFill>
                  <a:srgbClr val="44883E"/>
                </a:solidFill>
                <a:latin typeface="Arial" panose="020B0604020202020204" pitchFamily="34" charset="0"/>
                <a:cs typeface="Arial" panose="020B0604020202020204" pitchFamily="34" charset="0"/>
              </a:defRPr>
            </a:lvl1pPr>
          </a:lstStyle>
          <a:p>
            <a:r>
              <a:rPr lang="en-US"/>
              <a:t>Click to edit Master title style</a:t>
            </a:r>
          </a:p>
        </p:txBody>
      </p:sp>
      <p:sp>
        <p:nvSpPr>
          <p:cNvPr id="10" name="Text Placeholder 9">
            <a:extLst>
              <a:ext uri="{FF2B5EF4-FFF2-40B4-BE49-F238E27FC236}">
                <a16:creationId xmlns:a16="http://schemas.microsoft.com/office/drawing/2014/main" id="{6652442A-998D-BA4A-B87F-38712FA6CF5E}"/>
              </a:ext>
            </a:extLst>
          </p:cNvPr>
          <p:cNvSpPr>
            <a:spLocks noGrp="1"/>
          </p:cNvSpPr>
          <p:nvPr>
            <p:ph type="body" sz="quarter" idx="13" hasCustomPrompt="1"/>
          </p:nvPr>
        </p:nvSpPr>
        <p:spPr>
          <a:xfrm>
            <a:off x="4817311" y="2272081"/>
            <a:ext cx="6622020" cy="2457237"/>
          </a:xfrm>
        </p:spPr>
        <p:txBody>
          <a:bodyPr>
            <a:normAutofit/>
          </a:bodyPr>
          <a:lstStyle>
            <a:lvl1pPr marL="0" indent="0" algn="ctr">
              <a:buNone/>
              <a:defRPr sz="32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
        <p:nvSpPr>
          <p:cNvPr id="21" name="TextBox 20">
            <a:extLst>
              <a:ext uri="{FF2B5EF4-FFF2-40B4-BE49-F238E27FC236}">
                <a16:creationId xmlns:a16="http://schemas.microsoft.com/office/drawing/2014/main" id="{D6CE7E7B-4B24-094C-871A-7212D713BF16}"/>
              </a:ext>
            </a:extLst>
          </p:cNvPr>
          <p:cNvSpPr txBox="1"/>
          <p:nvPr userDrawn="1"/>
        </p:nvSpPr>
        <p:spPr>
          <a:xfrm>
            <a:off x="762179" y="6360437"/>
            <a:ext cx="6778566" cy="307777"/>
          </a:xfrm>
          <a:prstGeom prst="rect">
            <a:avLst/>
          </a:prstGeom>
          <a:noFill/>
        </p:spPr>
        <p:txBody>
          <a:bodyPr wrap="square" rtlCol="0">
            <a:spAutoFit/>
          </a:bodyPr>
          <a:lstStyle/>
          <a:p>
            <a:r>
              <a:rPr lang="en-US" sz="1400" b="1" i="1">
                <a:solidFill>
                  <a:schemeClr val="bg2">
                    <a:lumMod val="50000"/>
                  </a:schemeClr>
                </a:solidFill>
              </a:rPr>
              <a:t>Offering a holistic education to </a:t>
            </a:r>
            <a:r>
              <a:rPr lang="en-US" sz="1400">
                <a:solidFill>
                  <a:srgbClr val="3DB8CF"/>
                </a:solidFill>
                <a:latin typeface="Arial Black" panose="020B0A04020102020204" pitchFamily="34" charset="0"/>
              </a:rPr>
              <a:t>each and every child </a:t>
            </a:r>
            <a:r>
              <a:rPr lang="en-US" sz="1400" b="1" i="1">
                <a:solidFill>
                  <a:schemeClr val="bg2">
                    <a:lumMod val="50000"/>
                  </a:schemeClr>
                </a:solidFill>
              </a:rPr>
              <a:t>in our state.</a:t>
            </a:r>
          </a:p>
        </p:txBody>
      </p:sp>
      <p:grpSp>
        <p:nvGrpSpPr>
          <p:cNvPr id="17" name="Group 16">
            <a:extLst>
              <a:ext uri="{FF2B5EF4-FFF2-40B4-BE49-F238E27FC236}">
                <a16:creationId xmlns:a16="http://schemas.microsoft.com/office/drawing/2014/main" id="{77A57C96-3294-4645-BCFF-553D44360C35}"/>
              </a:ext>
            </a:extLst>
          </p:cNvPr>
          <p:cNvGrpSpPr/>
          <p:nvPr userDrawn="1"/>
        </p:nvGrpSpPr>
        <p:grpSpPr>
          <a:xfrm>
            <a:off x="1" y="6313580"/>
            <a:ext cx="9186039" cy="45719"/>
            <a:chOff x="1" y="6313580"/>
            <a:chExt cx="9186039" cy="45719"/>
          </a:xfrm>
        </p:grpSpPr>
        <p:sp>
          <p:nvSpPr>
            <p:cNvPr id="26" name="Rectangle 25">
              <a:extLst>
                <a:ext uri="{FF2B5EF4-FFF2-40B4-BE49-F238E27FC236}">
                  <a16:creationId xmlns:a16="http://schemas.microsoft.com/office/drawing/2014/main" id="{721E0B0A-46A3-3244-95AE-9E847C9A2AA5}"/>
                </a:ext>
              </a:extLst>
            </p:cNvPr>
            <p:cNvSpPr/>
            <p:nvPr userDrawn="1"/>
          </p:nvSpPr>
          <p:spPr>
            <a:xfrm flipV="1">
              <a:off x="1" y="6313580"/>
              <a:ext cx="456173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BF75C0E-7DC7-074E-9B0E-3DD130488456}"/>
                </a:ext>
              </a:extLst>
            </p:cNvPr>
            <p:cNvSpPr/>
            <p:nvPr userDrawn="1"/>
          </p:nvSpPr>
          <p:spPr>
            <a:xfrm flipV="1">
              <a:off x="4561730" y="6313582"/>
              <a:ext cx="2224017"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AFF0CB4E-DC96-B846-B0AE-8FF4E69FDEF7}"/>
                </a:ext>
              </a:extLst>
            </p:cNvPr>
            <p:cNvSpPr/>
            <p:nvPr userDrawn="1"/>
          </p:nvSpPr>
          <p:spPr>
            <a:xfrm flipV="1">
              <a:off x="6785748" y="6313582"/>
              <a:ext cx="1418031"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A955CAB-B66C-164E-B593-B44C8B1DF111}"/>
                </a:ext>
              </a:extLst>
            </p:cNvPr>
            <p:cNvSpPr/>
            <p:nvPr userDrawn="1"/>
          </p:nvSpPr>
          <p:spPr>
            <a:xfrm flipV="1">
              <a:off x="8203779" y="6313583"/>
              <a:ext cx="982261"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a:extLst>
              <a:ext uri="{FF2B5EF4-FFF2-40B4-BE49-F238E27FC236}">
                <a16:creationId xmlns:a16="http://schemas.microsoft.com/office/drawing/2014/main" id="{694180BD-900A-F64B-B2AA-1F2A94E9B167}"/>
              </a:ext>
            </a:extLst>
          </p:cNvPr>
          <p:cNvSpPr txBox="1"/>
          <p:nvPr userDrawn="1"/>
        </p:nvSpPr>
        <p:spPr>
          <a:xfrm>
            <a:off x="0"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a:solidFill>
                <a:schemeClr val="tx1"/>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444E6F59-9F9A-504E-BA04-B332BBD2B972}"/>
              </a:ext>
            </a:extLst>
          </p:cNvPr>
          <p:cNvPicPr>
            <a:picLocks noChangeAspect="1"/>
          </p:cNvPicPr>
          <p:nvPr userDrawn="1"/>
        </p:nvPicPr>
        <p:blipFill>
          <a:blip r:embed="rId3"/>
          <a:stretch>
            <a:fillRect/>
          </a:stretch>
        </p:blipFill>
        <p:spPr>
          <a:xfrm>
            <a:off x="10083970" y="5961295"/>
            <a:ext cx="1310904" cy="718360"/>
          </a:xfrm>
          <a:prstGeom prst="rect">
            <a:avLst/>
          </a:prstGeom>
        </p:spPr>
      </p:pic>
    </p:spTree>
    <p:extLst>
      <p:ext uri="{BB962C8B-B14F-4D97-AF65-F5344CB8AC3E}">
        <p14:creationId xmlns:p14="http://schemas.microsoft.com/office/powerpoint/2010/main" val="1999829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lain">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CD33D8D-2AE0-1242-AE06-6B40B1F6442E}"/>
              </a:ext>
            </a:extLst>
          </p:cNvPr>
          <p:cNvPicPr>
            <a:picLocks noChangeAspect="1"/>
          </p:cNvPicPr>
          <p:nvPr userDrawn="1"/>
        </p:nvPicPr>
        <p:blipFill rotWithShape="1">
          <a:blip r:embed="rId2"/>
          <a:srcRect r="4456"/>
          <a:stretch/>
        </p:blipFill>
        <p:spPr>
          <a:xfrm>
            <a:off x="1" y="0"/>
            <a:ext cx="667638" cy="6858000"/>
          </a:xfrm>
          <a:prstGeom prst="rect">
            <a:avLst/>
          </a:prstGeom>
        </p:spPr>
      </p:pic>
      <p:sp>
        <p:nvSpPr>
          <p:cNvPr id="2" name="Title 1">
            <a:extLst>
              <a:ext uri="{FF2B5EF4-FFF2-40B4-BE49-F238E27FC236}">
                <a16:creationId xmlns:a16="http://schemas.microsoft.com/office/drawing/2014/main" id="{FB179657-2069-F447-8141-E4DFD444FEEE}"/>
              </a:ext>
            </a:extLst>
          </p:cNvPr>
          <p:cNvSpPr>
            <a:spLocks noGrp="1"/>
          </p:cNvSpPr>
          <p:nvPr>
            <p:ph type="ctrTitle"/>
          </p:nvPr>
        </p:nvSpPr>
        <p:spPr>
          <a:xfrm>
            <a:off x="1285103" y="308919"/>
            <a:ext cx="10109771" cy="3139259"/>
          </a:xfrm>
        </p:spPr>
        <p:txBody>
          <a:bodyPr anchor="b" anchorCtr="0"/>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A39591D-FD30-DA4A-9960-35B7116A8B55}"/>
              </a:ext>
            </a:extLst>
          </p:cNvPr>
          <p:cNvSpPr>
            <a:spLocks noGrp="1"/>
          </p:cNvSpPr>
          <p:nvPr>
            <p:ph type="subTitle" idx="1"/>
          </p:nvPr>
        </p:nvSpPr>
        <p:spPr>
          <a:xfrm>
            <a:off x="1285103" y="3602037"/>
            <a:ext cx="10109771" cy="1826077"/>
          </a:xfrm>
        </p:spPr>
        <p:txBody>
          <a:bodyPr>
            <a:normAutofit/>
          </a:bodyPr>
          <a:lstStyle>
            <a:lvl1pPr marL="0" indent="0" algn="ctr">
              <a:buNone/>
              <a:defRPr sz="3200" b="1">
                <a:solidFill>
                  <a:schemeClr val="bg2">
                    <a:lumMod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7" name="Group 6">
            <a:extLst>
              <a:ext uri="{FF2B5EF4-FFF2-40B4-BE49-F238E27FC236}">
                <a16:creationId xmlns:a16="http://schemas.microsoft.com/office/drawing/2014/main" id="{918CBC52-6530-314A-A122-86F461DE64DC}"/>
              </a:ext>
            </a:extLst>
          </p:cNvPr>
          <p:cNvGrpSpPr/>
          <p:nvPr userDrawn="1"/>
        </p:nvGrpSpPr>
        <p:grpSpPr>
          <a:xfrm>
            <a:off x="667639" y="6313581"/>
            <a:ext cx="8518401" cy="45719"/>
            <a:chOff x="667640" y="6313581"/>
            <a:chExt cx="7276742" cy="45719"/>
          </a:xfrm>
        </p:grpSpPr>
        <p:sp>
          <p:nvSpPr>
            <p:cNvPr id="26" name="Rectangle 25">
              <a:extLst>
                <a:ext uri="{FF2B5EF4-FFF2-40B4-BE49-F238E27FC236}">
                  <a16:creationId xmlns:a16="http://schemas.microsoft.com/office/drawing/2014/main" id="{5ABA626F-0360-B049-B513-BD8E2BBBBEBB}"/>
                </a:ext>
              </a:extLst>
            </p:cNvPr>
            <p:cNvSpPr/>
            <p:nvPr userDrawn="1"/>
          </p:nvSpPr>
          <p:spPr>
            <a:xfrm flipV="1">
              <a:off x="667640" y="6313581"/>
              <a:ext cx="332648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7E49F8A3-6F6B-6D46-B9A4-E1C19702D98A}"/>
                </a:ext>
              </a:extLst>
            </p:cNvPr>
            <p:cNvSpPr/>
            <p:nvPr userDrawn="1"/>
          </p:nvSpPr>
          <p:spPr>
            <a:xfrm flipV="1">
              <a:off x="3994121" y="6313582"/>
              <a:ext cx="1899840"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0F61DC3-9D1B-714F-B210-BCA30A4217AB}"/>
                </a:ext>
              </a:extLst>
            </p:cNvPr>
            <p:cNvSpPr/>
            <p:nvPr userDrawn="1"/>
          </p:nvSpPr>
          <p:spPr>
            <a:xfrm flipV="1">
              <a:off x="5893961"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6E58E05-B6C9-3A4C-82A6-5FA3E744B351}"/>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72D61F54-3B12-194D-873E-CCB90FFCC80C}"/>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a:solidFill>
                  <a:schemeClr val="bg2">
                    <a:lumMod val="50000"/>
                  </a:schemeClr>
                </a:solidFill>
              </a:rPr>
              <a:t>Richard Woods, Georgia’s School Superintendent</a:t>
            </a:r>
            <a:r>
              <a:rPr lang="en-US" sz="1400" b="1">
                <a:solidFill>
                  <a:schemeClr val="bg2">
                    <a:lumMod val="50000"/>
                  </a:schemeClr>
                </a:solidFill>
              </a:rPr>
              <a:t> </a:t>
            </a:r>
            <a:r>
              <a:rPr lang="en-US" sz="1400" b="1">
                <a:solidFill>
                  <a:srgbClr val="1186CA"/>
                </a:solidFill>
              </a:rPr>
              <a:t>|</a:t>
            </a:r>
            <a:r>
              <a:rPr lang="en-US" sz="1400" b="1">
                <a:solidFill>
                  <a:schemeClr val="bg2">
                    <a:lumMod val="50000"/>
                  </a:schemeClr>
                </a:solidFill>
              </a:rPr>
              <a:t> Georgia Department of Education </a:t>
            </a:r>
            <a:r>
              <a:rPr lang="en-US" sz="1400" b="1">
                <a:solidFill>
                  <a:srgbClr val="1186CA"/>
                </a:solidFill>
              </a:rPr>
              <a:t>|</a:t>
            </a:r>
            <a:r>
              <a:rPr lang="en-US" sz="1400" b="1">
                <a:solidFill>
                  <a:schemeClr val="bg2">
                    <a:lumMod val="50000"/>
                  </a:schemeClr>
                </a:solidFill>
              </a:rPr>
              <a:t> </a:t>
            </a:r>
            <a:r>
              <a:rPr lang="en-US" sz="1400" b="1" i="1">
                <a:solidFill>
                  <a:schemeClr val="bg2">
                    <a:lumMod val="50000"/>
                  </a:schemeClr>
                </a:solidFill>
              </a:rPr>
              <a:t>Educating Georgia’s Future </a:t>
            </a:r>
          </a:p>
          <a:p>
            <a:pPr algn="r"/>
            <a:endParaRPr lang="en-US" sz="1400"/>
          </a:p>
        </p:txBody>
      </p:sp>
      <p:sp>
        <p:nvSpPr>
          <p:cNvPr id="12" name="TextBox 11">
            <a:extLst>
              <a:ext uri="{FF2B5EF4-FFF2-40B4-BE49-F238E27FC236}">
                <a16:creationId xmlns:a16="http://schemas.microsoft.com/office/drawing/2014/main" id="{AB76A559-EDFE-2C40-8470-D8C650891B78}"/>
              </a:ext>
            </a:extLst>
          </p:cNvPr>
          <p:cNvSpPr txBox="1"/>
          <p:nvPr userDrawn="1"/>
        </p:nvSpPr>
        <p:spPr>
          <a:xfrm>
            <a:off x="1" y="6390382"/>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a:solidFill>
                <a:schemeClr val="bg1"/>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D7372149-325C-9345-88B6-7B5DFBFFDBFB}"/>
              </a:ext>
            </a:extLst>
          </p:cNvPr>
          <p:cNvPicPr>
            <a:picLocks noChangeAspect="1"/>
          </p:cNvPicPr>
          <p:nvPr userDrawn="1"/>
        </p:nvPicPr>
        <p:blipFill>
          <a:blip r:embed="rId3"/>
          <a:stretch>
            <a:fillRect/>
          </a:stretch>
        </p:blipFill>
        <p:spPr>
          <a:xfrm>
            <a:off x="10083970" y="5961295"/>
            <a:ext cx="1310904" cy="718360"/>
          </a:xfrm>
          <a:prstGeom prst="rect">
            <a:avLst/>
          </a:prstGeom>
        </p:spPr>
      </p:pic>
      <p:sp>
        <p:nvSpPr>
          <p:cNvPr id="15" name="TextBox 14">
            <a:extLst>
              <a:ext uri="{FF2B5EF4-FFF2-40B4-BE49-F238E27FC236}">
                <a16:creationId xmlns:a16="http://schemas.microsoft.com/office/drawing/2014/main" id="{D34A8727-1645-7F46-91FD-BD57E0D76586}"/>
              </a:ext>
            </a:extLst>
          </p:cNvPr>
          <p:cNvSpPr txBox="1"/>
          <p:nvPr userDrawn="1"/>
        </p:nvSpPr>
        <p:spPr>
          <a:xfrm>
            <a:off x="747431" y="5977908"/>
            <a:ext cx="3287351" cy="261610"/>
          </a:xfrm>
          <a:prstGeom prst="rect">
            <a:avLst/>
          </a:prstGeom>
          <a:noFill/>
        </p:spPr>
        <p:txBody>
          <a:bodyPr wrap="square" rtlCol="0">
            <a:spAutoFit/>
          </a:bodyPr>
          <a:lstStyle/>
          <a:p>
            <a:fld id="{EC24B0BE-041E-564E-9EAC-AA9D7A2D8FE6}" type="datetime4">
              <a:rPr lang="en-US" sz="1100" b="1" smtClean="0">
                <a:solidFill>
                  <a:schemeClr val="bg1">
                    <a:lumMod val="50000"/>
                  </a:schemeClr>
                </a:solidFill>
                <a:latin typeface="Arial" panose="020B0604020202020204" pitchFamily="34" charset="0"/>
                <a:cs typeface="Arial" panose="020B0604020202020204" pitchFamily="34" charset="0"/>
              </a:rPr>
              <a:pPr/>
              <a:t>August 25, 2023</a:t>
            </a:fld>
            <a:endParaRPr lang="en-US" sz="1100" b="1">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56923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1CC59-6D58-3245-9A8E-D789AEE43FE4}"/>
              </a:ext>
            </a:extLst>
          </p:cNvPr>
          <p:cNvSpPr>
            <a:spLocks noGrp="1"/>
          </p:cNvSpPr>
          <p:nvPr>
            <p:ph type="title"/>
          </p:nvPr>
        </p:nvSpPr>
        <p:spPr>
          <a:xfrm>
            <a:off x="1145894" y="365125"/>
            <a:ext cx="10207906" cy="1325563"/>
          </a:xfrm>
        </p:spPr>
        <p:txBody>
          <a:bodyPr anchor="ctr"/>
          <a:lstStyle/>
          <a:p>
            <a:r>
              <a:rPr lang="en-US"/>
              <a:t>Click to edit Master title style</a:t>
            </a:r>
          </a:p>
        </p:txBody>
      </p:sp>
      <p:sp>
        <p:nvSpPr>
          <p:cNvPr id="3" name="Content Placeholder 2">
            <a:extLst>
              <a:ext uri="{FF2B5EF4-FFF2-40B4-BE49-F238E27FC236}">
                <a16:creationId xmlns:a16="http://schemas.microsoft.com/office/drawing/2014/main" id="{EE41F4A6-D337-D74B-9D16-26A55442E9C6}"/>
              </a:ext>
            </a:extLst>
          </p:cNvPr>
          <p:cNvSpPr>
            <a:spLocks noGrp="1"/>
          </p:cNvSpPr>
          <p:nvPr>
            <p:ph idx="1"/>
          </p:nvPr>
        </p:nvSpPr>
        <p:spPr>
          <a:xfrm>
            <a:off x="1145892" y="1825625"/>
            <a:ext cx="10207907" cy="413567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5616AF50-2D63-2840-932E-F9F826E10164}"/>
              </a:ext>
            </a:extLst>
          </p:cNvPr>
          <p:cNvPicPr>
            <a:picLocks noChangeAspect="1"/>
          </p:cNvPicPr>
          <p:nvPr userDrawn="1"/>
        </p:nvPicPr>
        <p:blipFill>
          <a:blip r:embed="rId2"/>
          <a:stretch>
            <a:fillRect/>
          </a:stretch>
        </p:blipFill>
        <p:spPr>
          <a:xfrm>
            <a:off x="10083970" y="5961295"/>
            <a:ext cx="1310904" cy="718360"/>
          </a:xfrm>
          <a:prstGeom prst="rect">
            <a:avLst/>
          </a:prstGeom>
        </p:spPr>
      </p:pic>
      <p:pic>
        <p:nvPicPr>
          <p:cNvPr id="16" name="Picture 15">
            <a:extLst>
              <a:ext uri="{FF2B5EF4-FFF2-40B4-BE49-F238E27FC236}">
                <a16:creationId xmlns:a16="http://schemas.microsoft.com/office/drawing/2014/main" id="{DD19D4BD-15D4-C541-A432-13C6719DBA26}"/>
              </a:ext>
            </a:extLst>
          </p:cNvPr>
          <p:cNvPicPr>
            <a:picLocks noChangeAspect="1"/>
          </p:cNvPicPr>
          <p:nvPr userDrawn="1"/>
        </p:nvPicPr>
        <p:blipFill rotWithShape="1">
          <a:blip r:embed="rId3"/>
          <a:srcRect r="4456"/>
          <a:stretch/>
        </p:blipFill>
        <p:spPr>
          <a:xfrm>
            <a:off x="1" y="0"/>
            <a:ext cx="667638" cy="6858000"/>
          </a:xfrm>
          <a:prstGeom prst="rect">
            <a:avLst/>
          </a:prstGeom>
        </p:spPr>
      </p:pic>
      <p:grpSp>
        <p:nvGrpSpPr>
          <p:cNvPr id="17" name="Group 16">
            <a:extLst>
              <a:ext uri="{FF2B5EF4-FFF2-40B4-BE49-F238E27FC236}">
                <a16:creationId xmlns:a16="http://schemas.microsoft.com/office/drawing/2014/main" id="{1F5F5A58-9164-234F-89A4-62E74793C90B}"/>
              </a:ext>
            </a:extLst>
          </p:cNvPr>
          <p:cNvGrpSpPr/>
          <p:nvPr userDrawn="1"/>
        </p:nvGrpSpPr>
        <p:grpSpPr>
          <a:xfrm>
            <a:off x="667639" y="6313581"/>
            <a:ext cx="8518401" cy="45719"/>
            <a:chOff x="667640" y="6313581"/>
            <a:chExt cx="7276742" cy="45719"/>
          </a:xfrm>
        </p:grpSpPr>
        <p:sp>
          <p:nvSpPr>
            <p:cNvPr id="18" name="Rectangle 17">
              <a:extLst>
                <a:ext uri="{FF2B5EF4-FFF2-40B4-BE49-F238E27FC236}">
                  <a16:creationId xmlns:a16="http://schemas.microsoft.com/office/drawing/2014/main" id="{21758328-D10A-A149-8922-C097747F7DA1}"/>
                </a:ext>
              </a:extLst>
            </p:cNvPr>
            <p:cNvSpPr/>
            <p:nvPr userDrawn="1"/>
          </p:nvSpPr>
          <p:spPr>
            <a:xfrm flipV="1">
              <a:off x="667640" y="6313581"/>
              <a:ext cx="332648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EAF6AFC-E5D5-6C48-89D0-2FA9DFFD49F8}"/>
                </a:ext>
              </a:extLst>
            </p:cNvPr>
            <p:cNvSpPr/>
            <p:nvPr userDrawn="1"/>
          </p:nvSpPr>
          <p:spPr>
            <a:xfrm flipV="1">
              <a:off x="3994121" y="6313582"/>
              <a:ext cx="1899840"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D48B0CF-B6CF-F941-8116-4D560B812269}"/>
                </a:ext>
              </a:extLst>
            </p:cNvPr>
            <p:cNvSpPr/>
            <p:nvPr userDrawn="1"/>
          </p:nvSpPr>
          <p:spPr>
            <a:xfrm flipV="1">
              <a:off x="5893961"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2F5AA3D-F927-7546-A84D-682A6E58F8E6}"/>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1EF87C5-8273-2C40-BEC7-069C9963E84D}"/>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a:solidFill>
                  <a:schemeClr val="bg2">
                    <a:lumMod val="50000"/>
                  </a:schemeClr>
                </a:solidFill>
              </a:rPr>
              <a:t>Richard Woods, Georgia’s School Superintendent</a:t>
            </a:r>
            <a:r>
              <a:rPr lang="en-US" sz="1400" b="1">
                <a:solidFill>
                  <a:schemeClr val="bg2">
                    <a:lumMod val="50000"/>
                  </a:schemeClr>
                </a:solidFill>
              </a:rPr>
              <a:t> </a:t>
            </a:r>
            <a:r>
              <a:rPr lang="en-US" sz="1400" b="1">
                <a:solidFill>
                  <a:srgbClr val="1186CA"/>
                </a:solidFill>
              </a:rPr>
              <a:t>|</a:t>
            </a:r>
            <a:r>
              <a:rPr lang="en-US" sz="1400" b="1">
                <a:solidFill>
                  <a:schemeClr val="bg2">
                    <a:lumMod val="50000"/>
                  </a:schemeClr>
                </a:solidFill>
              </a:rPr>
              <a:t> Georgia Department of Education </a:t>
            </a:r>
            <a:r>
              <a:rPr lang="en-US" sz="1400" b="1">
                <a:solidFill>
                  <a:srgbClr val="1186CA"/>
                </a:solidFill>
              </a:rPr>
              <a:t>|</a:t>
            </a:r>
            <a:r>
              <a:rPr lang="en-US" sz="1400" b="1">
                <a:solidFill>
                  <a:schemeClr val="bg2">
                    <a:lumMod val="50000"/>
                  </a:schemeClr>
                </a:solidFill>
              </a:rPr>
              <a:t> </a:t>
            </a:r>
            <a:r>
              <a:rPr lang="en-US" sz="1400" b="1" i="1">
                <a:solidFill>
                  <a:schemeClr val="bg2">
                    <a:lumMod val="50000"/>
                  </a:schemeClr>
                </a:solidFill>
              </a:rPr>
              <a:t>Educating Georgia’s Future </a:t>
            </a:r>
          </a:p>
          <a:p>
            <a:pPr algn="r"/>
            <a:endParaRPr lang="en-US" sz="1400"/>
          </a:p>
        </p:txBody>
      </p:sp>
      <p:sp>
        <p:nvSpPr>
          <p:cNvPr id="12" name="TextBox 11">
            <a:extLst>
              <a:ext uri="{FF2B5EF4-FFF2-40B4-BE49-F238E27FC236}">
                <a16:creationId xmlns:a16="http://schemas.microsoft.com/office/drawing/2014/main" id="{35F6C591-4F1D-9E43-AF6C-648D8F706B0C}"/>
              </a:ext>
            </a:extLst>
          </p:cNvPr>
          <p:cNvSpPr txBox="1"/>
          <p:nvPr userDrawn="1"/>
        </p:nvSpPr>
        <p:spPr>
          <a:xfrm>
            <a:off x="1" y="6390382"/>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196AFBC6-FA9F-11FB-E44E-A22902452177}"/>
              </a:ext>
            </a:extLst>
          </p:cNvPr>
          <p:cNvSpPr txBox="1"/>
          <p:nvPr userDrawn="1"/>
        </p:nvSpPr>
        <p:spPr>
          <a:xfrm>
            <a:off x="747431" y="5977908"/>
            <a:ext cx="3287351" cy="261610"/>
          </a:xfrm>
          <a:prstGeom prst="rect">
            <a:avLst/>
          </a:prstGeom>
          <a:noFill/>
        </p:spPr>
        <p:txBody>
          <a:bodyPr wrap="square" rtlCol="0">
            <a:spAutoFit/>
          </a:bodyPr>
          <a:lstStyle/>
          <a:p>
            <a:fld id="{EC24B0BE-041E-564E-9EAC-AA9D7A2D8FE6}" type="datetime4">
              <a:rPr lang="en-US" sz="1100" b="1" smtClean="0">
                <a:solidFill>
                  <a:schemeClr val="bg1">
                    <a:lumMod val="50000"/>
                  </a:schemeClr>
                </a:solidFill>
                <a:latin typeface="Arial" panose="020B0604020202020204" pitchFamily="34" charset="0"/>
                <a:cs typeface="Arial" panose="020B0604020202020204" pitchFamily="34" charset="0"/>
              </a:rPr>
              <a:pPr/>
              <a:t>August 25, 2023</a:t>
            </a:fld>
            <a:endParaRPr lang="en-US" sz="1100" b="1">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98756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Layout #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CB9C602-1F54-BC4B-878D-16CEED62114E}"/>
              </a:ext>
            </a:extLst>
          </p:cNvPr>
          <p:cNvPicPr>
            <a:picLocks noChangeAspect="1"/>
          </p:cNvPicPr>
          <p:nvPr userDrawn="1"/>
        </p:nvPicPr>
        <p:blipFill rotWithShape="1">
          <a:blip r:embed="rId2"/>
          <a:srcRect b="11570"/>
          <a:stretch/>
        </p:blipFill>
        <p:spPr>
          <a:xfrm>
            <a:off x="-682" y="-46652"/>
            <a:ext cx="2900189" cy="6360231"/>
          </a:xfrm>
          <a:prstGeom prst="rect">
            <a:avLst/>
          </a:prstGeom>
        </p:spPr>
      </p:pic>
      <p:sp>
        <p:nvSpPr>
          <p:cNvPr id="2" name="Title 1">
            <a:extLst>
              <a:ext uri="{FF2B5EF4-FFF2-40B4-BE49-F238E27FC236}">
                <a16:creationId xmlns:a16="http://schemas.microsoft.com/office/drawing/2014/main" id="{17A5B066-8059-C949-AEA0-571E7B4D7771}"/>
              </a:ext>
            </a:extLst>
          </p:cNvPr>
          <p:cNvSpPr>
            <a:spLocks noGrp="1"/>
          </p:cNvSpPr>
          <p:nvPr>
            <p:ph type="title"/>
          </p:nvPr>
        </p:nvSpPr>
        <p:spPr>
          <a:xfrm>
            <a:off x="2942493" y="370703"/>
            <a:ext cx="8487507" cy="2294037"/>
          </a:xfrm>
        </p:spPr>
        <p:txBody>
          <a:bodyPr anchor="b" anchorCtr="0">
            <a:normAutofit/>
          </a:bodyPr>
          <a:lstStyle>
            <a:lvl1pPr algn="ctr">
              <a:defRPr sz="4800">
                <a:solidFill>
                  <a:srgbClr val="44883E"/>
                </a:solidFill>
                <a:latin typeface="Arial" panose="020B0604020202020204" pitchFamily="34" charset="0"/>
                <a:cs typeface="Arial" panose="020B0604020202020204" pitchFamily="34" charset="0"/>
              </a:defRPr>
            </a:lvl1pPr>
          </a:lstStyle>
          <a:p>
            <a:r>
              <a:rPr lang="en-US"/>
              <a:t>Click to edit Master title style</a:t>
            </a:r>
          </a:p>
        </p:txBody>
      </p:sp>
      <p:sp>
        <p:nvSpPr>
          <p:cNvPr id="10" name="Text Placeholder 9">
            <a:extLst>
              <a:ext uri="{FF2B5EF4-FFF2-40B4-BE49-F238E27FC236}">
                <a16:creationId xmlns:a16="http://schemas.microsoft.com/office/drawing/2014/main" id="{6652442A-998D-BA4A-B87F-38712FA6CF5E}"/>
              </a:ext>
            </a:extLst>
          </p:cNvPr>
          <p:cNvSpPr>
            <a:spLocks noGrp="1"/>
          </p:cNvSpPr>
          <p:nvPr>
            <p:ph type="body" sz="quarter" idx="13" hasCustomPrompt="1"/>
          </p:nvPr>
        </p:nvSpPr>
        <p:spPr>
          <a:xfrm>
            <a:off x="2942493" y="2841945"/>
            <a:ext cx="8487507" cy="2137827"/>
          </a:xfrm>
        </p:spPr>
        <p:txBody>
          <a:bodyPr>
            <a:normAutofit/>
          </a:bodyPr>
          <a:lstStyle>
            <a:lvl1pPr marL="0" indent="0" algn="ctr">
              <a:buNone/>
              <a:defRPr sz="32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grpSp>
        <p:nvGrpSpPr>
          <p:cNvPr id="6" name="Group 5">
            <a:extLst>
              <a:ext uri="{FF2B5EF4-FFF2-40B4-BE49-F238E27FC236}">
                <a16:creationId xmlns:a16="http://schemas.microsoft.com/office/drawing/2014/main" id="{B0E20EC4-CD97-1846-9B01-3F910711F97B}"/>
              </a:ext>
            </a:extLst>
          </p:cNvPr>
          <p:cNvGrpSpPr/>
          <p:nvPr userDrawn="1"/>
        </p:nvGrpSpPr>
        <p:grpSpPr>
          <a:xfrm>
            <a:off x="1" y="6313580"/>
            <a:ext cx="9186039" cy="45719"/>
            <a:chOff x="1" y="6313580"/>
            <a:chExt cx="9186039" cy="45719"/>
          </a:xfrm>
        </p:grpSpPr>
        <p:sp>
          <p:nvSpPr>
            <p:cNvPr id="19" name="Rectangle 18">
              <a:extLst>
                <a:ext uri="{FF2B5EF4-FFF2-40B4-BE49-F238E27FC236}">
                  <a16:creationId xmlns:a16="http://schemas.microsoft.com/office/drawing/2014/main" id="{ECCD7AC2-036B-6941-BDDB-7EEFFED4CE51}"/>
                </a:ext>
              </a:extLst>
            </p:cNvPr>
            <p:cNvSpPr/>
            <p:nvPr userDrawn="1"/>
          </p:nvSpPr>
          <p:spPr>
            <a:xfrm flipV="1">
              <a:off x="1" y="6313580"/>
              <a:ext cx="456173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7653C6B-8C66-7C42-A4A6-5162664D9D69}"/>
                </a:ext>
              </a:extLst>
            </p:cNvPr>
            <p:cNvSpPr/>
            <p:nvPr userDrawn="1"/>
          </p:nvSpPr>
          <p:spPr>
            <a:xfrm flipV="1">
              <a:off x="4561730" y="6313582"/>
              <a:ext cx="2224017"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04F5DC4-64C1-C844-9C9A-C89E3FCF5A7D}"/>
                </a:ext>
              </a:extLst>
            </p:cNvPr>
            <p:cNvSpPr/>
            <p:nvPr userDrawn="1"/>
          </p:nvSpPr>
          <p:spPr>
            <a:xfrm flipV="1">
              <a:off x="6785748" y="6313582"/>
              <a:ext cx="1418031"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4CEAC47C-F1BA-D743-A543-17ABCF4819E7}"/>
                </a:ext>
              </a:extLst>
            </p:cNvPr>
            <p:cNvSpPr/>
            <p:nvPr userDrawn="1"/>
          </p:nvSpPr>
          <p:spPr>
            <a:xfrm flipV="1">
              <a:off x="8203779" y="6313583"/>
              <a:ext cx="982261"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a:extLst>
              <a:ext uri="{FF2B5EF4-FFF2-40B4-BE49-F238E27FC236}">
                <a16:creationId xmlns:a16="http://schemas.microsoft.com/office/drawing/2014/main" id="{4007DE16-227F-C245-83D4-CA66BC7F6F40}"/>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a:solidFill>
                  <a:schemeClr val="bg2">
                    <a:lumMod val="50000"/>
                  </a:schemeClr>
                </a:solidFill>
              </a:rPr>
              <a:t>Richard Woods, Georgia’s School Superintendent</a:t>
            </a:r>
            <a:r>
              <a:rPr lang="en-US" sz="1400" b="1">
                <a:solidFill>
                  <a:schemeClr val="bg2">
                    <a:lumMod val="50000"/>
                  </a:schemeClr>
                </a:solidFill>
              </a:rPr>
              <a:t> </a:t>
            </a:r>
            <a:r>
              <a:rPr lang="en-US" sz="1400" b="1">
                <a:solidFill>
                  <a:srgbClr val="1186CA"/>
                </a:solidFill>
              </a:rPr>
              <a:t>|</a:t>
            </a:r>
            <a:r>
              <a:rPr lang="en-US" sz="1400" b="1">
                <a:solidFill>
                  <a:schemeClr val="bg2">
                    <a:lumMod val="50000"/>
                  </a:schemeClr>
                </a:solidFill>
              </a:rPr>
              <a:t> Georgia Department of Education </a:t>
            </a:r>
            <a:r>
              <a:rPr lang="en-US" sz="1400" b="1">
                <a:solidFill>
                  <a:srgbClr val="1186CA"/>
                </a:solidFill>
              </a:rPr>
              <a:t>|</a:t>
            </a:r>
            <a:r>
              <a:rPr lang="en-US" sz="1400" b="1">
                <a:solidFill>
                  <a:schemeClr val="bg2">
                    <a:lumMod val="50000"/>
                  </a:schemeClr>
                </a:solidFill>
              </a:rPr>
              <a:t> </a:t>
            </a:r>
            <a:r>
              <a:rPr lang="en-US" sz="1400" b="1" i="1">
                <a:solidFill>
                  <a:schemeClr val="bg2">
                    <a:lumMod val="50000"/>
                  </a:schemeClr>
                </a:solidFill>
              </a:rPr>
              <a:t>Educating Georgia’s Future </a:t>
            </a:r>
          </a:p>
          <a:p>
            <a:pPr algn="r"/>
            <a:endParaRPr lang="en-US" sz="1400"/>
          </a:p>
        </p:txBody>
      </p:sp>
      <p:sp>
        <p:nvSpPr>
          <p:cNvPr id="12" name="TextBox 11">
            <a:extLst>
              <a:ext uri="{FF2B5EF4-FFF2-40B4-BE49-F238E27FC236}">
                <a16:creationId xmlns:a16="http://schemas.microsoft.com/office/drawing/2014/main" id="{4D73B606-9F07-6C45-A475-C6E521888B0D}"/>
              </a:ext>
            </a:extLst>
          </p:cNvPr>
          <p:cNvSpPr txBox="1"/>
          <p:nvPr userDrawn="1"/>
        </p:nvSpPr>
        <p:spPr>
          <a:xfrm>
            <a:off x="1" y="6390382"/>
            <a:ext cx="667637"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a:solidFill>
                <a:schemeClr val="tx1"/>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2700A692-BFE5-BF43-B58F-BD71ECFD9682}"/>
              </a:ext>
            </a:extLst>
          </p:cNvPr>
          <p:cNvPicPr>
            <a:picLocks noChangeAspect="1"/>
          </p:cNvPicPr>
          <p:nvPr userDrawn="1"/>
        </p:nvPicPr>
        <p:blipFill>
          <a:blip r:embed="rId3"/>
          <a:stretch>
            <a:fillRect/>
          </a:stretch>
        </p:blipFill>
        <p:spPr>
          <a:xfrm>
            <a:off x="10083970" y="5961295"/>
            <a:ext cx="1310904" cy="718360"/>
          </a:xfrm>
          <a:prstGeom prst="rect">
            <a:avLst/>
          </a:prstGeom>
        </p:spPr>
      </p:pic>
    </p:spTree>
    <p:extLst>
      <p:ext uri="{BB962C8B-B14F-4D97-AF65-F5344CB8AC3E}">
        <p14:creationId xmlns:p14="http://schemas.microsoft.com/office/powerpoint/2010/main" val="16388868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Layout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781A20-A2BE-4B42-8064-F9B450D08318}"/>
              </a:ext>
            </a:extLst>
          </p:cNvPr>
          <p:cNvPicPr>
            <a:picLocks noChangeAspect="1"/>
          </p:cNvPicPr>
          <p:nvPr userDrawn="1"/>
        </p:nvPicPr>
        <p:blipFill rotWithShape="1">
          <a:blip r:embed="rId2"/>
          <a:srcRect l="10731"/>
          <a:stretch/>
        </p:blipFill>
        <p:spPr>
          <a:xfrm>
            <a:off x="0" y="661645"/>
            <a:ext cx="3201730" cy="5882026"/>
          </a:xfrm>
          <a:prstGeom prst="rect">
            <a:avLst/>
          </a:prstGeom>
        </p:spPr>
      </p:pic>
      <p:grpSp>
        <p:nvGrpSpPr>
          <p:cNvPr id="17" name="Group 16">
            <a:extLst>
              <a:ext uri="{FF2B5EF4-FFF2-40B4-BE49-F238E27FC236}">
                <a16:creationId xmlns:a16="http://schemas.microsoft.com/office/drawing/2014/main" id="{1499443D-2D5E-2442-88F8-55635781510F}"/>
              </a:ext>
            </a:extLst>
          </p:cNvPr>
          <p:cNvGrpSpPr/>
          <p:nvPr userDrawn="1"/>
        </p:nvGrpSpPr>
        <p:grpSpPr>
          <a:xfrm>
            <a:off x="1" y="6313580"/>
            <a:ext cx="9186039" cy="45719"/>
            <a:chOff x="1" y="6313580"/>
            <a:chExt cx="9186039" cy="45719"/>
          </a:xfrm>
        </p:grpSpPr>
        <p:sp>
          <p:nvSpPr>
            <p:cNvPr id="26" name="Rectangle 25">
              <a:extLst>
                <a:ext uri="{FF2B5EF4-FFF2-40B4-BE49-F238E27FC236}">
                  <a16:creationId xmlns:a16="http://schemas.microsoft.com/office/drawing/2014/main" id="{320B8F4B-A8C1-E34E-BE9C-E19725BF69FD}"/>
                </a:ext>
              </a:extLst>
            </p:cNvPr>
            <p:cNvSpPr/>
            <p:nvPr userDrawn="1"/>
          </p:nvSpPr>
          <p:spPr>
            <a:xfrm flipV="1">
              <a:off x="1" y="6313580"/>
              <a:ext cx="456173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0F98552-52F4-9047-AF2B-B564254B6122}"/>
                </a:ext>
              </a:extLst>
            </p:cNvPr>
            <p:cNvSpPr/>
            <p:nvPr userDrawn="1"/>
          </p:nvSpPr>
          <p:spPr>
            <a:xfrm flipV="1">
              <a:off x="4561730" y="6313582"/>
              <a:ext cx="2224017"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2832512-5415-9F4A-B3DE-A1835FD042C1}"/>
                </a:ext>
              </a:extLst>
            </p:cNvPr>
            <p:cNvSpPr/>
            <p:nvPr userDrawn="1"/>
          </p:nvSpPr>
          <p:spPr>
            <a:xfrm flipV="1">
              <a:off x="6785748" y="6313582"/>
              <a:ext cx="1418031"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6512A3A-AA39-464C-BDFF-3917ADF83DE3}"/>
                </a:ext>
              </a:extLst>
            </p:cNvPr>
            <p:cNvSpPr/>
            <p:nvPr userDrawn="1"/>
          </p:nvSpPr>
          <p:spPr>
            <a:xfrm flipV="1">
              <a:off x="8203779" y="6313583"/>
              <a:ext cx="982261"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2746B0C-6E9A-E349-9824-476F78973D02}"/>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a:solidFill>
                  <a:schemeClr val="bg2">
                    <a:lumMod val="50000"/>
                  </a:schemeClr>
                </a:solidFill>
              </a:rPr>
              <a:t>Richard Woods, Georgia’s School Superintendent</a:t>
            </a:r>
            <a:r>
              <a:rPr lang="en-US" sz="1400" b="1">
                <a:solidFill>
                  <a:schemeClr val="bg2">
                    <a:lumMod val="50000"/>
                  </a:schemeClr>
                </a:solidFill>
              </a:rPr>
              <a:t> </a:t>
            </a:r>
            <a:r>
              <a:rPr lang="en-US" sz="1400" b="1">
                <a:solidFill>
                  <a:srgbClr val="1186CA"/>
                </a:solidFill>
              </a:rPr>
              <a:t>|</a:t>
            </a:r>
            <a:r>
              <a:rPr lang="en-US" sz="1400" b="1">
                <a:solidFill>
                  <a:schemeClr val="bg2">
                    <a:lumMod val="50000"/>
                  </a:schemeClr>
                </a:solidFill>
              </a:rPr>
              <a:t> Georgia Department of Education </a:t>
            </a:r>
            <a:r>
              <a:rPr lang="en-US" sz="1400" b="1">
                <a:solidFill>
                  <a:srgbClr val="1186CA"/>
                </a:solidFill>
              </a:rPr>
              <a:t>|</a:t>
            </a:r>
            <a:r>
              <a:rPr lang="en-US" sz="1400" b="1">
                <a:solidFill>
                  <a:schemeClr val="bg2">
                    <a:lumMod val="50000"/>
                  </a:schemeClr>
                </a:solidFill>
              </a:rPr>
              <a:t> </a:t>
            </a:r>
            <a:r>
              <a:rPr lang="en-US" sz="1400" b="1" i="1">
                <a:solidFill>
                  <a:schemeClr val="bg2">
                    <a:lumMod val="50000"/>
                  </a:schemeClr>
                </a:solidFill>
              </a:rPr>
              <a:t>Educating Georgia’s Future </a:t>
            </a:r>
          </a:p>
          <a:p>
            <a:pPr algn="r"/>
            <a:endParaRPr lang="en-US" sz="1400"/>
          </a:p>
        </p:txBody>
      </p:sp>
      <p:sp>
        <p:nvSpPr>
          <p:cNvPr id="12" name="TextBox 11">
            <a:extLst>
              <a:ext uri="{FF2B5EF4-FFF2-40B4-BE49-F238E27FC236}">
                <a16:creationId xmlns:a16="http://schemas.microsoft.com/office/drawing/2014/main" id="{A4CE7F4F-2521-264B-94DA-13FD797D5CD4}"/>
              </a:ext>
            </a:extLst>
          </p:cNvPr>
          <p:cNvSpPr txBox="1"/>
          <p:nvPr userDrawn="1"/>
        </p:nvSpPr>
        <p:spPr>
          <a:xfrm>
            <a:off x="1" y="6390382"/>
            <a:ext cx="667637"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a:solidFill>
                <a:schemeClr val="tx1"/>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D1B8F853-AAA8-934F-A2D7-7F2745DB8659}"/>
              </a:ext>
            </a:extLst>
          </p:cNvPr>
          <p:cNvPicPr>
            <a:picLocks noChangeAspect="1"/>
          </p:cNvPicPr>
          <p:nvPr userDrawn="1"/>
        </p:nvPicPr>
        <p:blipFill>
          <a:blip r:embed="rId3"/>
          <a:stretch>
            <a:fillRect/>
          </a:stretch>
        </p:blipFill>
        <p:spPr>
          <a:xfrm>
            <a:off x="10083970" y="5961295"/>
            <a:ext cx="1310904" cy="718360"/>
          </a:xfrm>
          <a:prstGeom prst="rect">
            <a:avLst/>
          </a:prstGeom>
        </p:spPr>
      </p:pic>
      <p:sp>
        <p:nvSpPr>
          <p:cNvPr id="14" name="Title 1">
            <a:extLst>
              <a:ext uri="{FF2B5EF4-FFF2-40B4-BE49-F238E27FC236}">
                <a16:creationId xmlns:a16="http://schemas.microsoft.com/office/drawing/2014/main" id="{9B3A2279-D152-8B4B-BC54-45EC55B9CC11}"/>
              </a:ext>
            </a:extLst>
          </p:cNvPr>
          <p:cNvSpPr>
            <a:spLocks noGrp="1"/>
          </p:cNvSpPr>
          <p:nvPr>
            <p:ph type="title"/>
          </p:nvPr>
        </p:nvSpPr>
        <p:spPr>
          <a:xfrm>
            <a:off x="2942493" y="370703"/>
            <a:ext cx="8487507" cy="2294037"/>
          </a:xfrm>
        </p:spPr>
        <p:txBody>
          <a:bodyPr anchor="b" anchorCtr="0">
            <a:normAutofit/>
          </a:bodyPr>
          <a:lstStyle>
            <a:lvl1pPr algn="ctr">
              <a:defRPr sz="4800">
                <a:solidFill>
                  <a:srgbClr val="44883E"/>
                </a:solidFill>
                <a:latin typeface="Arial" panose="020B0604020202020204" pitchFamily="34" charset="0"/>
                <a:cs typeface="Arial" panose="020B0604020202020204" pitchFamily="34" charset="0"/>
              </a:defRPr>
            </a:lvl1pPr>
          </a:lstStyle>
          <a:p>
            <a:r>
              <a:rPr lang="en-US"/>
              <a:t>Click to edit Master title style</a:t>
            </a:r>
          </a:p>
        </p:txBody>
      </p:sp>
      <p:sp>
        <p:nvSpPr>
          <p:cNvPr id="16" name="Text Placeholder 9">
            <a:extLst>
              <a:ext uri="{FF2B5EF4-FFF2-40B4-BE49-F238E27FC236}">
                <a16:creationId xmlns:a16="http://schemas.microsoft.com/office/drawing/2014/main" id="{B0021164-9EA7-1847-8908-C5880460C7D7}"/>
              </a:ext>
            </a:extLst>
          </p:cNvPr>
          <p:cNvSpPr>
            <a:spLocks noGrp="1"/>
          </p:cNvSpPr>
          <p:nvPr>
            <p:ph type="body" sz="quarter" idx="13" hasCustomPrompt="1"/>
          </p:nvPr>
        </p:nvSpPr>
        <p:spPr>
          <a:xfrm>
            <a:off x="2942493" y="2841945"/>
            <a:ext cx="8487507" cy="2137827"/>
          </a:xfrm>
        </p:spPr>
        <p:txBody>
          <a:bodyPr>
            <a:normAutofit/>
          </a:bodyPr>
          <a:lstStyle>
            <a:lvl1pPr marL="0" indent="0" algn="ctr">
              <a:buNone/>
              <a:defRPr sz="32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Tree>
    <p:extLst>
      <p:ext uri="{BB962C8B-B14F-4D97-AF65-F5344CB8AC3E}">
        <p14:creationId xmlns:p14="http://schemas.microsoft.com/office/powerpoint/2010/main" val="17729726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Layout #3">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F53EC34-2F36-E44A-9A57-AD70BB3D4934}"/>
              </a:ext>
            </a:extLst>
          </p:cNvPr>
          <p:cNvPicPr>
            <a:picLocks noChangeAspect="1"/>
          </p:cNvPicPr>
          <p:nvPr userDrawn="1"/>
        </p:nvPicPr>
        <p:blipFill rotWithShape="1">
          <a:blip r:embed="rId2"/>
          <a:srcRect r="12629"/>
          <a:stretch/>
        </p:blipFill>
        <p:spPr>
          <a:xfrm>
            <a:off x="9451240" y="575421"/>
            <a:ext cx="2740760" cy="5880100"/>
          </a:xfrm>
          <a:prstGeom prst="rect">
            <a:avLst/>
          </a:prstGeom>
        </p:spPr>
      </p:pic>
      <p:sp>
        <p:nvSpPr>
          <p:cNvPr id="6" name="Rectangle 5">
            <a:extLst>
              <a:ext uri="{FF2B5EF4-FFF2-40B4-BE49-F238E27FC236}">
                <a16:creationId xmlns:a16="http://schemas.microsoft.com/office/drawing/2014/main" id="{EEC1DC9E-E8B2-D747-A215-2B86C89FCFE5}"/>
              </a:ext>
            </a:extLst>
          </p:cNvPr>
          <p:cNvSpPr/>
          <p:nvPr userDrawn="1"/>
        </p:nvSpPr>
        <p:spPr>
          <a:xfrm>
            <a:off x="8407897" y="6354188"/>
            <a:ext cx="2968534" cy="3195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A5B066-8059-C949-AEA0-571E7B4D7771}"/>
              </a:ext>
            </a:extLst>
          </p:cNvPr>
          <p:cNvSpPr>
            <a:spLocks noGrp="1"/>
          </p:cNvSpPr>
          <p:nvPr>
            <p:ph type="title"/>
          </p:nvPr>
        </p:nvSpPr>
        <p:spPr>
          <a:xfrm>
            <a:off x="752503" y="665047"/>
            <a:ext cx="8372835" cy="1987336"/>
          </a:xfrm>
        </p:spPr>
        <p:txBody>
          <a:bodyPr anchor="b" anchorCtr="0">
            <a:normAutofit/>
          </a:bodyPr>
          <a:lstStyle>
            <a:lvl1pPr algn="ctr">
              <a:defRPr sz="4800">
                <a:solidFill>
                  <a:srgbClr val="44883E"/>
                </a:solidFill>
                <a:latin typeface="Arial" panose="020B0604020202020204" pitchFamily="34" charset="0"/>
                <a:cs typeface="Arial" panose="020B0604020202020204" pitchFamily="34" charset="0"/>
              </a:defRPr>
            </a:lvl1pPr>
          </a:lstStyle>
          <a:p>
            <a:r>
              <a:rPr lang="en-US"/>
              <a:t>Click to edit Master title style</a:t>
            </a:r>
          </a:p>
        </p:txBody>
      </p:sp>
      <p:sp>
        <p:nvSpPr>
          <p:cNvPr id="10" name="Text Placeholder 9">
            <a:extLst>
              <a:ext uri="{FF2B5EF4-FFF2-40B4-BE49-F238E27FC236}">
                <a16:creationId xmlns:a16="http://schemas.microsoft.com/office/drawing/2014/main" id="{6652442A-998D-BA4A-B87F-38712FA6CF5E}"/>
              </a:ext>
            </a:extLst>
          </p:cNvPr>
          <p:cNvSpPr>
            <a:spLocks noGrp="1"/>
          </p:cNvSpPr>
          <p:nvPr>
            <p:ph type="body" sz="quarter" idx="13" hasCustomPrompt="1"/>
          </p:nvPr>
        </p:nvSpPr>
        <p:spPr>
          <a:xfrm>
            <a:off x="752505" y="2841946"/>
            <a:ext cx="8372832" cy="1887372"/>
          </a:xfrm>
        </p:spPr>
        <p:txBody>
          <a:bodyPr>
            <a:normAutofit/>
          </a:bodyPr>
          <a:lstStyle>
            <a:lvl1pPr marL="0" indent="0" algn="ctr">
              <a:buNone/>
              <a:defRPr sz="32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
        <p:nvSpPr>
          <p:cNvPr id="27" name="TextBox 26">
            <a:extLst>
              <a:ext uri="{FF2B5EF4-FFF2-40B4-BE49-F238E27FC236}">
                <a16:creationId xmlns:a16="http://schemas.microsoft.com/office/drawing/2014/main" id="{7DE45EDE-C757-6544-A7DD-F5A4716C796F}"/>
              </a:ext>
            </a:extLst>
          </p:cNvPr>
          <p:cNvSpPr txBox="1"/>
          <p:nvPr userDrawn="1"/>
        </p:nvSpPr>
        <p:spPr>
          <a:xfrm>
            <a:off x="2915206" y="6354188"/>
            <a:ext cx="8555100" cy="307777"/>
          </a:xfrm>
          <a:prstGeom prst="rect">
            <a:avLst/>
          </a:prstGeom>
          <a:noFill/>
        </p:spPr>
        <p:txBody>
          <a:bodyPr wrap="square" rtlCol="0">
            <a:spAutoFit/>
          </a:bodyPr>
          <a:lstStyle/>
          <a:p>
            <a:r>
              <a:rPr lang="en-US" sz="1200">
                <a:solidFill>
                  <a:srgbClr val="3DB8CF"/>
                </a:solidFill>
                <a:latin typeface="Arial Black" panose="020B0A04020102020204" pitchFamily="34" charset="0"/>
              </a:rPr>
              <a:t>Educating Georgia's Future </a:t>
            </a:r>
            <a:r>
              <a:rPr lang="en-US" sz="1400" b="1" i="1">
                <a:solidFill>
                  <a:schemeClr val="bg2">
                    <a:lumMod val="50000"/>
                  </a:schemeClr>
                </a:solidFill>
              </a:rPr>
              <a:t>by graduating students who are ready to learn, ready to live, and ready to lead.</a:t>
            </a:r>
          </a:p>
        </p:txBody>
      </p:sp>
      <p:grpSp>
        <p:nvGrpSpPr>
          <p:cNvPr id="18" name="Group 17">
            <a:extLst>
              <a:ext uri="{FF2B5EF4-FFF2-40B4-BE49-F238E27FC236}">
                <a16:creationId xmlns:a16="http://schemas.microsoft.com/office/drawing/2014/main" id="{C094C8D7-CE32-CE44-AA98-755454A3A1C2}"/>
              </a:ext>
            </a:extLst>
          </p:cNvPr>
          <p:cNvGrpSpPr/>
          <p:nvPr userDrawn="1"/>
        </p:nvGrpSpPr>
        <p:grpSpPr>
          <a:xfrm rot="10800000">
            <a:off x="3005961" y="6313578"/>
            <a:ext cx="9186039" cy="45719"/>
            <a:chOff x="1" y="6313580"/>
            <a:chExt cx="9186039" cy="45719"/>
          </a:xfrm>
        </p:grpSpPr>
        <p:sp>
          <p:nvSpPr>
            <p:cNvPr id="19" name="Rectangle 18">
              <a:extLst>
                <a:ext uri="{FF2B5EF4-FFF2-40B4-BE49-F238E27FC236}">
                  <a16:creationId xmlns:a16="http://schemas.microsoft.com/office/drawing/2014/main" id="{285DE533-51EA-3D49-9C03-14DC69679354}"/>
                </a:ext>
              </a:extLst>
            </p:cNvPr>
            <p:cNvSpPr/>
            <p:nvPr userDrawn="1"/>
          </p:nvSpPr>
          <p:spPr>
            <a:xfrm flipV="1">
              <a:off x="1" y="6313580"/>
              <a:ext cx="456173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E12ED5D-7CD9-5741-B9D5-5B76973F24E6}"/>
                </a:ext>
              </a:extLst>
            </p:cNvPr>
            <p:cNvSpPr/>
            <p:nvPr userDrawn="1"/>
          </p:nvSpPr>
          <p:spPr>
            <a:xfrm flipV="1">
              <a:off x="4561730" y="6313582"/>
              <a:ext cx="2224017"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4DA276-7B32-684F-88ED-9DCC6143510D}"/>
                </a:ext>
              </a:extLst>
            </p:cNvPr>
            <p:cNvSpPr/>
            <p:nvPr userDrawn="1"/>
          </p:nvSpPr>
          <p:spPr>
            <a:xfrm flipV="1">
              <a:off x="6785748" y="6313582"/>
              <a:ext cx="1418031"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E86B2FB-C4DF-DF4C-9237-74F5513C2B41}"/>
                </a:ext>
              </a:extLst>
            </p:cNvPr>
            <p:cNvSpPr/>
            <p:nvPr userDrawn="1"/>
          </p:nvSpPr>
          <p:spPr>
            <a:xfrm flipV="1">
              <a:off x="8203779" y="6313583"/>
              <a:ext cx="982261"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59E8E7B1-79ED-E949-8233-3435A7912CA1}"/>
              </a:ext>
            </a:extLst>
          </p:cNvPr>
          <p:cNvSpPr txBox="1"/>
          <p:nvPr userDrawn="1"/>
        </p:nvSpPr>
        <p:spPr>
          <a:xfrm>
            <a:off x="11475605"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a:solidFill>
                <a:schemeClr val="tx1"/>
              </a:solidFill>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84BBB21C-8A8F-4D43-9986-4863EF0784C5}"/>
              </a:ext>
            </a:extLst>
          </p:cNvPr>
          <p:cNvPicPr>
            <a:picLocks noChangeAspect="1"/>
          </p:cNvPicPr>
          <p:nvPr userDrawn="1"/>
        </p:nvPicPr>
        <p:blipFill>
          <a:blip r:embed="rId3"/>
          <a:stretch>
            <a:fillRect/>
          </a:stretch>
        </p:blipFill>
        <p:spPr>
          <a:xfrm>
            <a:off x="721694" y="5900336"/>
            <a:ext cx="1310904" cy="718360"/>
          </a:xfrm>
          <a:prstGeom prst="rect">
            <a:avLst/>
          </a:prstGeom>
        </p:spPr>
      </p:pic>
    </p:spTree>
    <p:extLst>
      <p:ext uri="{BB962C8B-B14F-4D97-AF65-F5344CB8AC3E}">
        <p14:creationId xmlns:p14="http://schemas.microsoft.com/office/powerpoint/2010/main" val="9829576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Layout #4">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25C45B6-46B0-184E-B18F-A2920A9AB4AB}"/>
              </a:ext>
            </a:extLst>
          </p:cNvPr>
          <p:cNvPicPr>
            <a:picLocks noChangeAspect="1"/>
          </p:cNvPicPr>
          <p:nvPr userDrawn="1"/>
        </p:nvPicPr>
        <p:blipFill rotWithShape="1">
          <a:blip r:embed="rId2"/>
          <a:srcRect r="14973"/>
          <a:stretch/>
        </p:blipFill>
        <p:spPr>
          <a:xfrm>
            <a:off x="8359316" y="1166200"/>
            <a:ext cx="3832684" cy="5691800"/>
          </a:xfrm>
          <a:prstGeom prst="rect">
            <a:avLst/>
          </a:prstGeom>
        </p:spPr>
      </p:pic>
      <p:sp>
        <p:nvSpPr>
          <p:cNvPr id="2" name="Title 1">
            <a:extLst>
              <a:ext uri="{FF2B5EF4-FFF2-40B4-BE49-F238E27FC236}">
                <a16:creationId xmlns:a16="http://schemas.microsoft.com/office/drawing/2014/main" id="{17A5B066-8059-C949-AEA0-571E7B4D7771}"/>
              </a:ext>
            </a:extLst>
          </p:cNvPr>
          <p:cNvSpPr>
            <a:spLocks noGrp="1"/>
          </p:cNvSpPr>
          <p:nvPr>
            <p:ph type="title"/>
          </p:nvPr>
        </p:nvSpPr>
        <p:spPr>
          <a:xfrm>
            <a:off x="482511" y="665047"/>
            <a:ext cx="8156392" cy="1987336"/>
          </a:xfrm>
        </p:spPr>
        <p:txBody>
          <a:bodyPr anchor="b" anchorCtr="0">
            <a:normAutofit/>
          </a:bodyPr>
          <a:lstStyle>
            <a:lvl1pPr algn="ctr">
              <a:defRPr sz="4800">
                <a:solidFill>
                  <a:srgbClr val="44883E"/>
                </a:solidFill>
                <a:latin typeface="Arial" panose="020B0604020202020204" pitchFamily="34" charset="0"/>
                <a:cs typeface="Arial" panose="020B0604020202020204" pitchFamily="34" charset="0"/>
              </a:defRPr>
            </a:lvl1pPr>
          </a:lstStyle>
          <a:p>
            <a:r>
              <a:rPr lang="en-US"/>
              <a:t>Click to edit Master title style</a:t>
            </a:r>
          </a:p>
        </p:txBody>
      </p:sp>
      <p:sp>
        <p:nvSpPr>
          <p:cNvPr id="10" name="Text Placeholder 9">
            <a:extLst>
              <a:ext uri="{FF2B5EF4-FFF2-40B4-BE49-F238E27FC236}">
                <a16:creationId xmlns:a16="http://schemas.microsoft.com/office/drawing/2014/main" id="{6652442A-998D-BA4A-B87F-38712FA6CF5E}"/>
              </a:ext>
            </a:extLst>
          </p:cNvPr>
          <p:cNvSpPr>
            <a:spLocks noGrp="1"/>
          </p:cNvSpPr>
          <p:nvPr>
            <p:ph type="body" sz="quarter" idx="13" hasCustomPrompt="1"/>
          </p:nvPr>
        </p:nvSpPr>
        <p:spPr>
          <a:xfrm>
            <a:off x="482511" y="2841946"/>
            <a:ext cx="8156392" cy="1887372"/>
          </a:xfrm>
        </p:spPr>
        <p:txBody>
          <a:bodyPr>
            <a:normAutofit/>
          </a:bodyPr>
          <a:lstStyle>
            <a:lvl1pPr marL="0" indent="0" algn="ctr">
              <a:buNone/>
              <a:defRPr sz="32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
        <p:nvSpPr>
          <p:cNvPr id="35" name="Rectangle 34">
            <a:extLst>
              <a:ext uri="{FF2B5EF4-FFF2-40B4-BE49-F238E27FC236}">
                <a16:creationId xmlns:a16="http://schemas.microsoft.com/office/drawing/2014/main" id="{FE285805-BC06-6048-92FB-92AA0CDB2774}"/>
              </a:ext>
            </a:extLst>
          </p:cNvPr>
          <p:cNvSpPr/>
          <p:nvPr userDrawn="1"/>
        </p:nvSpPr>
        <p:spPr>
          <a:xfrm>
            <a:off x="5643182" y="6354188"/>
            <a:ext cx="2968534" cy="3195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F61E1373-7937-2D41-AA02-6110B044F58F}"/>
              </a:ext>
            </a:extLst>
          </p:cNvPr>
          <p:cNvSpPr/>
          <p:nvPr userDrawn="1"/>
        </p:nvSpPr>
        <p:spPr>
          <a:xfrm>
            <a:off x="5643181" y="6354188"/>
            <a:ext cx="3073873" cy="3195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9C43CA85-BDBA-ED4E-A0FE-4908A66332BA}"/>
              </a:ext>
            </a:extLst>
          </p:cNvPr>
          <p:cNvSpPr txBox="1"/>
          <p:nvPr userDrawn="1"/>
        </p:nvSpPr>
        <p:spPr>
          <a:xfrm>
            <a:off x="379090" y="6354188"/>
            <a:ext cx="8555100" cy="307777"/>
          </a:xfrm>
          <a:prstGeom prst="rect">
            <a:avLst/>
          </a:prstGeom>
          <a:noFill/>
        </p:spPr>
        <p:txBody>
          <a:bodyPr wrap="square" rtlCol="0">
            <a:spAutoFit/>
          </a:bodyPr>
          <a:lstStyle/>
          <a:p>
            <a:r>
              <a:rPr lang="en-US" sz="1200">
                <a:solidFill>
                  <a:srgbClr val="3DB8CF"/>
                </a:solidFill>
                <a:latin typeface="Arial Black" panose="020B0A04020102020204" pitchFamily="34" charset="0"/>
              </a:rPr>
              <a:t>Educating Georgia's Future </a:t>
            </a:r>
            <a:r>
              <a:rPr lang="en-US" sz="1400" b="1" i="1">
                <a:solidFill>
                  <a:schemeClr val="bg2">
                    <a:lumMod val="50000"/>
                  </a:schemeClr>
                </a:solidFill>
              </a:rPr>
              <a:t>by graduating students who are ready to learn, ready to live, and ready to lead.</a:t>
            </a:r>
          </a:p>
        </p:txBody>
      </p:sp>
      <p:grpSp>
        <p:nvGrpSpPr>
          <p:cNvPr id="18" name="Group 17">
            <a:extLst>
              <a:ext uri="{FF2B5EF4-FFF2-40B4-BE49-F238E27FC236}">
                <a16:creationId xmlns:a16="http://schemas.microsoft.com/office/drawing/2014/main" id="{085BEC16-9E99-3A47-9C9B-240C70D382D9}"/>
              </a:ext>
            </a:extLst>
          </p:cNvPr>
          <p:cNvGrpSpPr/>
          <p:nvPr userDrawn="1"/>
        </p:nvGrpSpPr>
        <p:grpSpPr>
          <a:xfrm>
            <a:off x="2" y="6313580"/>
            <a:ext cx="8638902" cy="45719"/>
            <a:chOff x="1" y="6313580"/>
            <a:chExt cx="9186039" cy="45719"/>
          </a:xfrm>
        </p:grpSpPr>
        <p:sp>
          <p:nvSpPr>
            <p:cNvPr id="19" name="Rectangle 18">
              <a:extLst>
                <a:ext uri="{FF2B5EF4-FFF2-40B4-BE49-F238E27FC236}">
                  <a16:creationId xmlns:a16="http://schemas.microsoft.com/office/drawing/2014/main" id="{ED6E2621-548B-B248-A4EE-018114110B86}"/>
                </a:ext>
              </a:extLst>
            </p:cNvPr>
            <p:cNvSpPr/>
            <p:nvPr userDrawn="1"/>
          </p:nvSpPr>
          <p:spPr>
            <a:xfrm flipV="1">
              <a:off x="1" y="6313580"/>
              <a:ext cx="456173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27EDAD6-2D3C-D54A-BB31-5AEEA25107FF}"/>
                </a:ext>
              </a:extLst>
            </p:cNvPr>
            <p:cNvSpPr/>
            <p:nvPr userDrawn="1"/>
          </p:nvSpPr>
          <p:spPr>
            <a:xfrm flipV="1">
              <a:off x="4561730" y="6313582"/>
              <a:ext cx="2224017"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6E636B7-92A6-EA45-8DB5-6BABC9AF0A89}"/>
                </a:ext>
              </a:extLst>
            </p:cNvPr>
            <p:cNvSpPr/>
            <p:nvPr userDrawn="1"/>
          </p:nvSpPr>
          <p:spPr>
            <a:xfrm flipV="1">
              <a:off x="6785748" y="6313582"/>
              <a:ext cx="1418031"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028E30D-8498-324D-B321-3E24F0817316}"/>
                </a:ext>
              </a:extLst>
            </p:cNvPr>
            <p:cNvSpPr/>
            <p:nvPr userDrawn="1"/>
          </p:nvSpPr>
          <p:spPr>
            <a:xfrm flipV="1">
              <a:off x="8203779" y="6313583"/>
              <a:ext cx="982261"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a:extLst>
              <a:ext uri="{FF2B5EF4-FFF2-40B4-BE49-F238E27FC236}">
                <a16:creationId xmlns:a16="http://schemas.microsoft.com/office/drawing/2014/main" id="{9C944A91-C8AA-2847-85D3-78555ABC02CF}"/>
              </a:ext>
            </a:extLst>
          </p:cNvPr>
          <p:cNvSpPr txBox="1"/>
          <p:nvPr userDrawn="1"/>
        </p:nvSpPr>
        <p:spPr>
          <a:xfrm>
            <a:off x="11475605"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a:solidFill>
                <a:schemeClr val="bg1"/>
              </a:solidFill>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05C8894F-E7BD-F947-8561-68BB5B9E3C98}"/>
              </a:ext>
            </a:extLst>
          </p:cNvPr>
          <p:cNvPicPr>
            <a:picLocks noChangeAspect="1"/>
          </p:cNvPicPr>
          <p:nvPr userDrawn="1"/>
        </p:nvPicPr>
        <p:blipFill>
          <a:blip r:embed="rId3"/>
          <a:stretch>
            <a:fillRect/>
          </a:stretch>
        </p:blipFill>
        <p:spPr>
          <a:xfrm>
            <a:off x="452694" y="5467482"/>
            <a:ext cx="1310904" cy="718360"/>
          </a:xfrm>
          <a:prstGeom prst="rect">
            <a:avLst/>
          </a:prstGeom>
        </p:spPr>
      </p:pic>
    </p:spTree>
    <p:extLst>
      <p:ext uri="{BB962C8B-B14F-4D97-AF65-F5344CB8AC3E}">
        <p14:creationId xmlns:p14="http://schemas.microsoft.com/office/powerpoint/2010/main" val="6750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685E1-F907-5868-7353-6BFBF68557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B3FB1D-CCBA-4C88-88D6-B0B9E8C8EF2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5C0029-27AB-B062-C20A-0FFAB4D3B8CC}"/>
              </a:ext>
            </a:extLst>
          </p:cNvPr>
          <p:cNvSpPr>
            <a:spLocks noGrp="1"/>
          </p:cNvSpPr>
          <p:nvPr>
            <p:ph type="dt" sz="half" idx="10"/>
          </p:nvPr>
        </p:nvSpPr>
        <p:spPr/>
        <p:txBody>
          <a:bodyPr/>
          <a:lstStyle/>
          <a:p>
            <a:fld id="{4520907C-0435-4A03-AEFF-6E38746AF37A}" type="datetimeFigureOut">
              <a:rPr lang="en-US" smtClean="0"/>
              <a:t>8/25/2023</a:t>
            </a:fld>
            <a:endParaRPr lang="en-US"/>
          </a:p>
        </p:txBody>
      </p:sp>
      <p:sp>
        <p:nvSpPr>
          <p:cNvPr id="5" name="Footer Placeholder 4">
            <a:extLst>
              <a:ext uri="{FF2B5EF4-FFF2-40B4-BE49-F238E27FC236}">
                <a16:creationId xmlns:a16="http://schemas.microsoft.com/office/drawing/2014/main" id="{CC441004-7A57-2134-E2A5-8CE17D77B5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3E70BF-530B-1DC4-B400-D722373FD6AF}"/>
              </a:ext>
            </a:extLst>
          </p:cNvPr>
          <p:cNvSpPr>
            <a:spLocks noGrp="1"/>
          </p:cNvSpPr>
          <p:nvPr>
            <p:ph type="sldNum" sz="quarter" idx="12"/>
          </p:nvPr>
        </p:nvSpPr>
        <p:spPr/>
        <p:txBody>
          <a:bodyPr/>
          <a:lstStyle/>
          <a:p>
            <a:fld id="{D4667619-074B-4CBC-AF90-C99BA3E3AFB3}" type="slidenum">
              <a:rPr lang="en-US" smtClean="0"/>
              <a:t>‹#›</a:t>
            </a:fld>
            <a:endParaRPr lang="en-US"/>
          </a:p>
        </p:txBody>
      </p:sp>
    </p:spTree>
    <p:extLst>
      <p:ext uri="{BB962C8B-B14F-4D97-AF65-F5344CB8AC3E}">
        <p14:creationId xmlns:p14="http://schemas.microsoft.com/office/powerpoint/2010/main" val="5284918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Layout #5">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973EFB-3179-894F-AF60-3B5447DFF3ED}"/>
              </a:ext>
            </a:extLst>
          </p:cNvPr>
          <p:cNvPicPr>
            <a:picLocks noChangeAspect="1"/>
          </p:cNvPicPr>
          <p:nvPr userDrawn="1"/>
        </p:nvPicPr>
        <p:blipFill rotWithShape="1">
          <a:blip r:embed="rId2"/>
          <a:srcRect l="8888" b="13764"/>
          <a:stretch/>
        </p:blipFill>
        <p:spPr>
          <a:xfrm>
            <a:off x="0" y="1484521"/>
            <a:ext cx="5243802" cy="4829060"/>
          </a:xfrm>
          <a:prstGeom prst="rect">
            <a:avLst/>
          </a:prstGeom>
        </p:spPr>
      </p:pic>
      <p:sp>
        <p:nvSpPr>
          <p:cNvPr id="2" name="Title 1">
            <a:extLst>
              <a:ext uri="{FF2B5EF4-FFF2-40B4-BE49-F238E27FC236}">
                <a16:creationId xmlns:a16="http://schemas.microsoft.com/office/drawing/2014/main" id="{17A5B066-8059-C949-AEA0-571E7B4D7771}"/>
              </a:ext>
            </a:extLst>
          </p:cNvPr>
          <p:cNvSpPr>
            <a:spLocks noGrp="1"/>
          </p:cNvSpPr>
          <p:nvPr>
            <p:ph type="title"/>
          </p:nvPr>
        </p:nvSpPr>
        <p:spPr>
          <a:xfrm>
            <a:off x="785191" y="333633"/>
            <a:ext cx="10664079" cy="1679836"/>
          </a:xfrm>
        </p:spPr>
        <p:txBody>
          <a:bodyPr anchor="b" anchorCtr="0">
            <a:normAutofit/>
          </a:bodyPr>
          <a:lstStyle>
            <a:lvl1pPr algn="ctr">
              <a:defRPr sz="4800">
                <a:solidFill>
                  <a:srgbClr val="44883E"/>
                </a:solidFill>
                <a:latin typeface="Arial" panose="020B0604020202020204" pitchFamily="34" charset="0"/>
                <a:cs typeface="Arial" panose="020B0604020202020204" pitchFamily="34" charset="0"/>
              </a:defRPr>
            </a:lvl1pPr>
          </a:lstStyle>
          <a:p>
            <a:r>
              <a:rPr lang="en-US"/>
              <a:t>Click to edit Master title style</a:t>
            </a:r>
          </a:p>
        </p:txBody>
      </p:sp>
      <p:sp>
        <p:nvSpPr>
          <p:cNvPr id="10" name="Text Placeholder 9">
            <a:extLst>
              <a:ext uri="{FF2B5EF4-FFF2-40B4-BE49-F238E27FC236}">
                <a16:creationId xmlns:a16="http://schemas.microsoft.com/office/drawing/2014/main" id="{6652442A-998D-BA4A-B87F-38712FA6CF5E}"/>
              </a:ext>
            </a:extLst>
          </p:cNvPr>
          <p:cNvSpPr>
            <a:spLocks noGrp="1"/>
          </p:cNvSpPr>
          <p:nvPr>
            <p:ph type="body" sz="quarter" idx="13" hasCustomPrompt="1"/>
          </p:nvPr>
        </p:nvSpPr>
        <p:spPr>
          <a:xfrm>
            <a:off x="4817311" y="2272081"/>
            <a:ext cx="6622020" cy="2457237"/>
          </a:xfrm>
        </p:spPr>
        <p:txBody>
          <a:bodyPr>
            <a:normAutofit/>
          </a:bodyPr>
          <a:lstStyle>
            <a:lvl1pPr marL="0" indent="0" algn="ctr">
              <a:buNone/>
              <a:defRPr sz="32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
        <p:nvSpPr>
          <p:cNvPr id="21" name="TextBox 20">
            <a:extLst>
              <a:ext uri="{FF2B5EF4-FFF2-40B4-BE49-F238E27FC236}">
                <a16:creationId xmlns:a16="http://schemas.microsoft.com/office/drawing/2014/main" id="{D6CE7E7B-4B24-094C-871A-7212D713BF16}"/>
              </a:ext>
            </a:extLst>
          </p:cNvPr>
          <p:cNvSpPr txBox="1"/>
          <p:nvPr userDrawn="1"/>
        </p:nvSpPr>
        <p:spPr>
          <a:xfrm>
            <a:off x="762179" y="6360437"/>
            <a:ext cx="6778566" cy="307777"/>
          </a:xfrm>
          <a:prstGeom prst="rect">
            <a:avLst/>
          </a:prstGeom>
          <a:noFill/>
        </p:spPr>
        <p:txBody>
          <a:bodyPr wrap="square" rtlCol="0">
            <a:spAutoFit/>
          </a:bodyPr>
          <a:lstStyle/>
          <a:p>
            <a:r>
              <a:rPr lang="en-US" sz="1400" b="1" i="1">
                <a:solidFill>
                  <a:schemeClr val="bg2">
                    <a:lumMod val="50000"/>
                  </a:schemeClr>
                </a:solidFill>
              </a:rPr>
              <a:t>Offering a holistic education to </a:t>
            </a:r>
            <a:r>
              <a:rPr lang="en-US" sz="1400">
                <a:solidFill>
                  <a:srgbClr val="3DB8CF"/>
                </a:solidFill>
                <a:latin typeface="Arial Black" panose="020B0A04020102020204" pitchFamily="34" charset="0"/>
              </a:rPr>
              <a:t>each and every child </a:t>
            </a:r>
            <a:r>
              <a:rPr lang="en-US" sz="1400" b="1" i="1">
                <a:solidFill>
                  <a:schemeClr val="bg2">
                    <a:lumMod val="50000"/>
                  </a:schemeClr>
                </a:solidFill>
              </a:rPr>
              <a:t>in our state.</a:t>
            </a:r>
          </a:p>
        </p:txBody>
      </p:sp>
      <p:grpSp>
        <p:nvGrpSpPr>
          <p:cNvPr id="17" name="Group 16">
            <a:extLst>
              <a:ext uri="{FF2B5EF4-FFF2-40B4-BE49-F238E27FC236}">
                <a16:creationId xmlns:a16="http://schemas.microsoft.com/office/drawing/2014/main" id="{77A57C96-3294-4645-BCFF-553D44360C35}"/>
              </a:ext>
            </a:extLst>
          </p:cNvPr>
          <p:cNvGrpSpPr/>
          <p:nvPr userDrawn="1"/>
        </p:nvGrpSpPr>
        <p:grpSpPr>
          <a:xfrm>
            <a:off x="1" y="6313580"/>
            <a:ext cx="9186039" cy="45719"/>
            <a:chOff x="1" y="6313580"/>
            <a:chExt cx="9186039" cy="45719"/>
          </a:xfrm>
        </p:grpSpPr>
        <p:sp>
          <p:nvSpPr>
            <p:cNvPr id="26" name="Rectangle 25">
              <a:extLst>
                <a:ext uri="{FF2B5EF4-FFF2-40B4-BE49-F238E27FC236}">
                  <a16:creationId xmlns:a16="http://schemas.microsoft.com/office/drawing/2014/main" id="{721E0B0A-46A3-3244-95AE-9E847C9A2AA5}"/>
                </a:ext>
              </a:extLst>
            </p:cNvPr>
            <p:cNvSpPr/>
            <p:nvPr userDrawn="1"/>
          </p:nvSpPr>
          <p:spPr>
            <a:xfrm flipV="1">
              <a:off x="1" y="6313580"/>
              <a:ext cx="456173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BF75C0E-7DC7-074E-9B0E-3DD130488456}"/>
                </a:ext>
              </a:extLst>
            </p:cNvPr>
            <p:cNvSpPr/>
            <p:nvPr userDrawn="1"/>
          </p:nvSpPr>
          <p:spPr>
            <a:xfrm flipV="1">
              <a:off x="4561730" y="6313582"/>
              <a:ext cx="2224017"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AFF0CB4E-DC96-B846-B0AE-8FF4E69FDEF7}"/>
                </a:ext>
              </a:extLst>
            </p:cNvPr>
            <p:cNvSpPr/>
            <p:nvPr userDrawn="1"/>
          </p:nvSpPr>
          <p:spPr>
            <a:xfrm flipV="1">
              <a:off x="6785748" y="6313582"/>
              <a:ext cx="1418031"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A955CAB-B66C-164E-B593-B44C8B1DF111}"/>
                </a:ext>
              </a:extLst>
            </p:cNvPr>
            <p:cNvSpPr/>
            <p:nvPr userDrawn="1"/>
          </p:nvSpPr>
          <p:spPr>
            <a:xfrm flipV="1">
              <a:off x="8203779" y="6313583"/>
              <a:ext cx="982261"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a:extLst>
              <a:ext uri="{FF2B5EF4-FFF2-40B4-BE49-F238E27FC236}">
                <a16:creationId xmlns:a16="http://schemas.microsoft.com/office/drawing/2014/main" id="{694180BD-900A-F64B-B2AA-1F2A94E9B167}"/>
              </a:ext>
            </a:extLst>
          </p:cNvPr>
          <p:cNvSpPr txBox="1"/>
          <p:nvPr userDrawn="1"/>
        </p:nvSpPr>
        <p:spPr>
          <a:xfrm>
            <a:off x="0"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a:solidFill>
                <a:schemeClr val="tx1"/>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444E6F59-9F9A-504E-BA04-B332BBD2B972}"/>
              </a:ext>
            </a:extLst>
          </p:cNvPr>
          <p:cNvPicPr>
            <a:picLocks noChangeAspect="1"/>
          </p:cNvPicPr>
          <p:nvPr userDrawn="1"/>
        </p:nvPicPr>
        <p:blipFill>
          <a:blip r:embed="rId3"/>
          <a:stretch>
            <a:fillRect/>
          </a:stretch>
        </p:blipFill>
        <p:spPr>
          <a:xfrm>
            <a:off x="10083970" y="5961295"/>
            <a:ext cx="1310904" cy="718360"/>
          </a:xfrm>
          <a:prstGeom prst="rect">
            <a:avLst/>
          </a:prstGeom>
        </p:spPr>
      </p:pic>
    </p:spTree>
    <p:extLst>
      <p:ext uri="{BB962C8B-B14F-4D97-AF65-F5344CB8AC3E}">
        <p14:creationId xmlns:p14="http://schemas.microsoft.com/office/powerpoint/2010/main" val="8418559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Header - Elemen #1">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A2A2C214-9B58-89D9-CC3F-918EFF5B649C}"/>
              </a:ext>
            </a:extLst>
          </p:cNvPr>
          <p:cNvPicPr>
            <a:picLocks noChangeAspect="1"/>
          </p:cNvPicPr>
          <p:nvPr userDrawn="1"/>
        </p:nvPicPr>
        <p:blipFill>
          <a:blip r:embed="rId2"/>
          <a:stretch>
            <a:fillRect/>
          </a:stretch>
        </p:blipFill>
        <p:spPr>
          <a:xfrm>
            <a:off x="88656" y="1371599"/>
            <a:ext cx="3092939" cy="5115697"/>
          </a:xfrm>
          <a:prstGeom prst="rect">
            <a:avLst/>
          </a:prstGeom>
        </p:spPr>
      </p:pic>
      <p:grpSp>
        <p:nvGrpSpPr>
          <p:cNvPr id="17" name="Group 16">
            <a:extLst>
              <a:ext uri="{FF2B5EF4-FFF2-40B4-BE49-F238E27FC236}">
                <a16:creationId xmlns:a16="http://schemas.microsoft.com/office/drawing/2014/main" id="{1499443D-2D5E-2442-88F8-55635781510F}"/>
              </a:ext>
            </a:extLst>
          </p:cNvPr>
          <p:cNvGrpSpPr/>
          <p:nvPr userDrawn="1"/>
        </p:nvGrpSpPr>
        <p:grpSpPr>
          <a:xfrm>
            <a:off x="1" y="6313580"/>
            <a:ext cx="9186039" cy="45719"/>
            <a:chOff x="1" y="6313580"/>
            <a:chExt cx="9186039" cy="45719"/>
          </a:xfrm>
        </p:grpSpPr>
        <p:sp>
          <p:nvSpPr>
            <p:cNvPr id="26" name="Rectangle 25">
              <a:extLst>
                <a:ext uri="{FF2B5EF4-FFF2-40B4-BE49-F238E27FC236}">
                  <a16:creationId xmlns:a16="http://schemas.microsoft.com/office/drawing/2014/main" id="{320B8F4B-A8C1-E34E-BE9C-E19725BF69FD}"/>
                </a:ext>
              </a:extLst>
            </p:cNvPr>
            <p:cNvSpPr/>
            <p:nvPr userDrawn="1"/>
          </p:nvSpPr>
          <p:spPr>
            <a:xfrm flipV="1">
              <a:off x="1" y="6313580"/>
              <a:ext cx="456173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0F98552-52F4-9047-AF2B-B564254B6122}"/>
                </a:ext>
              </a:extLst>
            </p:cNvPr>
            <p:cNvSpPr/>
            <p:nvPr userDrawn="1"/>
          </p:nvSpPr>
          <p:spPr>
            <a:xfrm flipV="1">
              <a:off x="4561730" y="6313582"/>
              <a:ext cx="2224017"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2832512-5415-9F4A-B3DE-A1835FD042C1}"/>
                </a:ext>
              </a:extLst>
            </p:cNvPr>
            <p:cNvSpPr/>
            <p:nvPr userDrawn="1"/>
          </p:nvSpPr>
          <p:spPr>
            <a:xfrm flipV="1">
              <a:off x="6785748" y="6313582"/>
              <a:ext cx="1418031"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6512A3A-AA39-464C-BDFF-3917ADF83DE3}"/>
                </a:ext>
              </a:extLst>
            </p:cNvPr>
            <p:cNvSpPr/>
            <p:nvPr userDrawn="1"/>
          </p:nvSpPr>
          <p:spPr>
            <a:xfrm flipV="1">
              <a:off x="8203779" y="6313583"/>
              <a:ext cx="982261"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2746B0C-6E9A-E349-9824-476F78973D02}"/>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a:solidFill>
                  <a:schemeClr val="bg2">
                    <a:lumMod val="50000"/>
                  </a:schemeClr>
                </a:solidFill>
              </a:rPr>
              <a:t>Richard Woods, Georgia’s School Superintendent</a:t>
            </a:r>
            <a:r>
              <a:rPr lang="en-US" sz="1400" b="1">
                <a:solidFill>
                  <a:schemeClr val="bg2">
                    <a:lumMod val="50000"/>
                  </a:schemeClr>
                </a:solidFill>
              </a:rPr>
              <a:t> </a:t>
            </a:r>
            <a:r>
              <a:rPr lang="en-US" sz="1400" b="1">
                <a:solidFill>
                  <a:srgbClr val="1186CA"/>
                </a:solidFill>
              </a:rPr>
              <a:t>|</a:t>
            </a:r>
            <a:r>
              <a:rPr lang="en-US" sz="1400" b="1">
                <a:solidFill>
                  <a:schemeClr val="bg2">
                    <a:lumMod val="50000"/>
                  </a:schemeClr>
                </a:solidFill>
              </a:rPr>
              <a:t> Georgia Department of Education </a:t>
            </a:r>
            <a:r>
              <a:rPr lang="en-US" sz="1400" b="1">
                <a:solidFill>
                  <a:srgbClr val="1186CA"/>
                </a:solidFill>
              </a:rPr>
              <a:t>|</a:t>
            </a:r>
            <a:r>
              <a:rPr lang="en-US" sz="1400" b="1">
                <a:solidFill>
                  <a:schemeClr val="bg2">
                    <a:lumMod val="50000"/>
                  </a:schemeClr>
                </a:solidFill>
              </a:rPr>
              <a:t> </a:t>
            </a:r>
            <a:r>
              <a:rPr lang="en-US" sz="1400" b="1" i="1">
                <a:solidFill>
                  <a:schemeClr val="bg2">
                    <a:lumMod val="50000"/>
                  </a:schemeClr>
                </a:solidFill>
              </a:rPr>
              <a:t>Educating Georgia’s Future </a:t>
            </a:r>
          </a:p>
          <a:p>
            <a:pPr algn="r"/>
            <a:endParaRPr lang="en-US" sz="1400"/>
          </a:p>
        </p:txBody>
      </p:sp>
      <p:sp>
        <p:nvSpPr>
          <p:cNvPr id="12" name="TextBox 11">
            <a:extLst>
              <a:ext uri="{FF2B5EF4-FFF2-40B4-BE49-F238E27FC236}">
                <a16:creationId xmlns:a16="http://schemas.microsoft.com/office/drawing/2014/main" id="{A4CE7F4F-2521-264B-94DA-13FD797D5CD4}"/>
              </a:ext>
            </a:extLst>
          </p:cNvPr>
          <p:cNvSpPr txBox="1"/>
          <p:nvPr userDrawn="1"/>
        </p:nvSpPr>
        <p:spPr>
          <a:xfrm>
            <a:off x="1" y="6390382"/>
            <a:ext cx="667637"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a:solidFill>
                <a:schemeClr val="tx1"/>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D1B8F853-AAA8-934F-A2D7-7F2745DB8659}"/>
              </a:ext>
            </a:extLst>
          </p:cNvPr>
          <p:cNvPicPr>
            <a:picLocks noChangeAspect="1"/>
          </p:cNvPicPr>
          <p:nvPr userDrawn="1"/>
        </p:nvPicPr>
        <p:blipFill>
          <a:blip r:embed="rId3"/>
          <a:stretch>
            <a:fillRect/>
          </a:stretch>
        </p:blipFill>
        <p:spPr>
          <a:xfrm>
            <a:off x="10083970" y="5961295"/>
            <a:ext cx="1310904" cy="718360"/>
          </a:xfrm>
          <a:prstGeom prst="rect">
            <a:avLst/>
          </a:prstGeom>
        </p:spPr>
      </p:pic>
      <p:sp>
        <p:nvSpPr>
          <p:cNvPr id="14" name="Title 1">
            <a:extLst>
              <a:ext uri="{FF2B5EF4-FFF2-40B4-BE49-F238E27FC236}">
                <a16:creationId xmlns:a16="http://schemas.microsoft.com/office/drawing/2014/main" id="{9B3A2279-D152-8B4B-BC54-45EC55B9CC11}"/>
              </a:ext>
            </a:extLst>
          </p:cNvPr>
          <p:cNvSpPr>
            <a:spLocks noGrp="1"/>
          </p:cNvSpPr>
          <p:nvPr>
            <p:ph type="title"/>
          </p:nvPr>
        </p:nvSpPr>
        <p:spPr>
          <a:xfrm>
            <a:off x="2942493" y="370703"/>
            <a:ext cx="8487507" cy="2294037"/>
          </a:xfrm>
        </p:spPr>
        <p:txBody>
          <a:bodyPr anchor="b" anchorCtr="0">
            <a:normAutofit/>
          </a:bodyPr>
          <a:lstStyle>
            <a:lvl1pPr algn="ctr">
              <a:defRPr sz="4800">
                <a:solidFill>
                  <a:srgbClr val="44883E"/>
                </a:solidFill>
                <a:latin typeface="Arial" panose="020B0604020202020204" pitchFamily="34" charset="0"/>
                <a:cs typeface="Arial" panose="020B0604020202020204" pitchFamily="34" charset="0"/>
              </a:defRPr>
            </a:lvl1pPr>
          </a:lstStyle>
          <a:p>
            <a:r>
              <a:rPr lang="en-US"/>
              <a:t>Click to edit Master title style</a:t>
            </a:r>
          </a:p>
        </p:txBody>
      </p:sp>
      <p:sp>
        <p:nvSpPr>
          <p:cNvPr id="16" name="Text Placeholder 9">
            <a:extLst>
              <a:ext uri="{FF2B5EF4-FFF2-40B4-BE49-F238E27FC236}">
                <a16:creationId xmlns:a16="http://schemas.microsoft.com/office/drawing/2014/main" id="{B0021164-9EA7-1847-8908-C5880460C7D7}"/>
              </a:ext>
            </a:extLst>
          </p:cNvPr>
          <p:cNvSpPr>
            <a:spLocks noGrp="1"/>
          </p:cNvSpPr>
          <p:nvPr>
            <p:ph type="body" sz="quarter" idx="13" hasCustomPrompt="1"/>
          </p:nvPr>
        </p:nvSpPr>
        <p:spPr>
          <a:xfrm>
            <a:off x="2942493" y="2841945"/>
            <a:ext cx="8487507" cy="2137827"/>
          </a:xfrm>
        </p:spPr>
        <p:txBody>
          <a:bodyPr>
            <a:normAutofit/>
          </a:bodyPr>
          <a:lstStyle>
            <a:lvl1pPr marL="0" indent="0" algn="ctr">
              <a:buNone/>
              <a:defRPr sz="32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Tree>
    <p:extLst>
      <p:ext uri="{BB962C8B-B14F-4D97-AF65-F5344CB8AC3E}">
        <p14:creationId xmlns:p14="http://schemas.microsoft.com/office/powerpoint/2010/main" val="10000260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Header - Elemen #2">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1499443D-2D5E-2442-88F8-55635781510F}"/>
              </a:ext>
            </a:extLst>
          </p:cNvPr>
          <p:cNvGrpSpPr/>
          <p:nvPr userDrawn="1"/>
        </p:nvGrpSpPr>
        <p:grpSpPr>
          <a:xfrm>
            <a:off x="1" y="6313580"/>
            <a:ext cx="9186039" cy="45719"/>
            <a:chOff x="1" y="6313580"/>
            <a:chExt cx="9186039" cy="45719"/>
          </a:xfrm>
        </p:grpSpPr>
        <p:sp>
          <p:nvSpPr>
            <p:cNvPr id="26" name="Rectangle 25">
              <a:extLst>
                <a:ext uri="{FF2B5EF4-FFF2-40B4-BE49-F238E27FC236}">
                  <a16:creationId xmlns:a16="http://schemas.microsoft.com/office/drawing/2014/main" id="{320B8F4B-A8C1-E34E-BE9C-E19725BF69FD}"/>
                </a:ext>
              </a:extLst>
            </p:cNvPr>
            <p:cNvSpPr/>
            <p:nvPr userDrawn="1"/>
          </p:nvSpPr>
          <p:spPr>
            <a:xfrm flipV="1">
              <a:off x="1" y="6313580"/>
              <a:ext cx="456173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0F98552-52F4-9047-AF2B-B564254B6122}"/>
                </a:ext>
              </a:extLst>
            </p:cNvPr>
            <p:cNvSpPr/>
            <p:nvPr userDrawn="1"/>
          </p:nvSpPr>
          <p:spPr>
            <a:xfrm flipV="1">
              <a:off x="4561730" y="6313582"/>
              <a:ext cx="2224017"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2832512-5415-9F4A-B3DE-A1835FD042C1}"/>
                </a:ext>
              </a:extLst>
            </p:cNvPr>
            <p:cNvSpPr/>
            <p:nvPr userDrawn="1"/>
          </p:nvSpPr>
          <p:spPr>
            <a:xfrm flipV="1">
              <a:off x="6785748" y="6313582"/>
              <a:ext cx="1418031"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6512A3A-AA39-464C-BDFF-3917ADF83DE3}"/>
                </a:ext>
              </a:extLst>
            </p:cNvPr>
            <p:cNvSpPr/>
            <p:nvPr userDrawn="1"/>
          </p:nvSpPr>
          <p:spPr>
            <a:xfrm flipV="1">
              <a:off x="8203779" y="6313583"/>
              <a:ext cx="982261"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2746B0C-6E9A-E349-9824-476F78973D02}"/>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a:solidFill>
                  <a:schemeClr val="bg2">
                    <a:lumMod val="50000"/>
                  </a:schemeClr>
                </a:solidFill>
              </a:rPr>
              <a:t>Richard Woods, Georgia’s School Superintendent</a:t>
            </a:r>
            <a:r>
              <a:rPr lang="en-US" sz="1400" b="1">
                <a:solidFill>
                  <a:schemeClr val="bg2">
                    <a:lumMod val="50000"/>
                  </a:schemeClr>
                </a:solidFill>
              </a:rPr>
              <a:t> </a:t>
            </a:r>
            <a:r>
              <a:rPr lang="en-US" sz="1400" b="1">
                <a:solidFill>
                  <a:srgbClr val="1186CA"/>
                </a:solidFill>
              </a:rPr>
              <a:t>|</a:t>
            </a:r>
            <a:r>
              <a:rPr lang="en-US" sz="1400" b="1">
                <a:solidFill>
                  <a:schemeClr val="bg2">
                    <a:lumMod val="50000"/>
                  </a:schemeClr>
                </a:solidFill>
              </a:rPr>
              <a:t> Georgia Department of Education </a:t>
            </a:r>
            <a:r>
              <a:rPr lang="en-US" sz="1400" b="1">
                <a:solidFill>
                  <a:srgbClr val="1186CA"/>
                </a:solidFill>
              </a:rPr>
              <a:t>|</a:t>
            </a:r>
            <a:r>
              <a:rPr lang="en-US" sz="1400" b="1">
                <a:solidFill>
                  <a:schemeClr val="bg2">
                    <a:lumMod val="50000"/>
                  </a:schemeClr>
                </a:solidFill>
              </a:rPr>
              <a:t> </a:t>
            </a:r>
            <a:r>
              <a:rPr lang="en-US" sz="1400" b="1" i="1">
                <a:solidFill>
                  <a:schemeClr val="bg2">
                    <a:lumMod val="50000"/>
                  </a:schemeClr>
                </a:solidFill>
              </a:rPr>
              <a:t>Educating Georgia’s Future </a:t>
            </a:r>
          </a:p>
          <a:p>
            <a:pPr algn="r"/>
            <a:endParaRPr lang="en-US" sz="1400"/>
          </a:p>
        </p:txBody>
      </p:sp>
      <p:sp>
        <p:nvSpPr>
          <p:cNvPr id="12" name="TextBox 11">
            <a:extLst>
              <a:ext uri="{FF2B5EF4-FFF2-40B4-BE49-F238E27FC236}">
                <a16:creationId xmlns:a16="http://schemas.microsoft.com/office/drawing/2014/main" id="{A4CE7F4F-2521-264B-94DA-13FD797D5CD4}"/>
              </a:ext>
            </a:extLst>
          </p:cNvPr>
          <p:cNvSpPr txBox="1"/>
          <p:nvPr userDrawn="1"/>
        </p:nvSpPr>
        <p:spPr>
          <a:xfrm>
            <a:off x="1" y="6390382"/>
            <a:ext cx="667637"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a:solidFill>
                <a:schemeClr val="tx1"/>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D1B8F853-AAA8-934F-A2D7-7F2745DB8659}"/>
              </a:ext>
            </a:extLst>
          </p:cNvPr>
          <p:cNvPicPr>
            <a:picLocks noChangeAspect="1"/>
          </p:cNvPicPr>
          <p:nvPr userDrawn="1"/>
        </p:nvPicPr>
        <p:blipFill>
          <a:blip r:embed="rId2"/>
          <a:stretch>
            <a:fillRect/>
          </a:stretch>
        </p:blipFill>
        <p:spPr>
          <a:xfrm>
            <a:off x="10083970" y="5961295"/>
            <a:ext cx="1310904" cy="718360"/>
          </a:xfrm>
          <a:prstGeom prst="rect">
            <a:avLst/>
          </a:prstGeom>
        </p:spPr>
      </p:pic>
      <p:sp>
        <p:nvSpPr>
          <p:cNvPr id="14" name="Title 1">
            <a:extLst>
              <a:ext uri="{FF2B5EF4-FFF2-40B4-BE49-F238E27FC236}">
                <a16:creationId xmlns:a16="http://schemas.microsoft.com/office/drawing/2014/main" id="{9B3A2279-D152-8B4B-BC54-45EC55B9CC11}"/>
              </a:ext>
            </a:extLst>
          </p:cNvPr>
          <p:cNvSpPr>
            <a:spLocks noGrp="1"/>
          </p:cNvSpPr>
          <p:nvPr>
            <p:ph type="title"/>
          </p:nvPr>
        </p:nvSpPr>
        <p:spPr>
          <a:xfrm>
            <a:off x="2942493" y="370703"/>
            <a:ext cx="8487507" cy="2294037"/>
          </a:xfrm>
        </p:spPr>
        <p:txBody>
          <a:bodyPr anchor="b" anchorCtr="0">
            <a:normAutofit/>
          </a:bodyPr>
          <a:lstStyle>
            <a:lvl1pPr algn="ctr">
              <a:defRPr sz="4800">
                <a:solidFill>
                  <a:srgbClr val="44883E"/>
                </a:solidFill>
                <a:latin typeface="Arial" panose="020B0604020202020204" pitchFamily="34" charset="0"/>
                <a:cs typeface="Arial" panose="020B0604020202020204" pitchFamily="34" charset="0"/>
              </a:defRPr>
            </a:lvl1pPr>
          </a:lstStyle>
          <a:p>
            <a:r>
              <a:rPr lang="en-US"/>
              <a:t>Click to edit Master title style</a:t>
            </a:r>
          </a:p>
        </p:txBody>
      </p:sp>
      <p:sp>
        <p:nvSpPr>
          <p:cNvPr id="16" name="Text Placeholder 9">
            <a:extLst>
              <a:ext uri="{FF2B5EF4-FFF2-40B4-BE49-F238E27FC236}">
                <a16:creationId xmlns:a16="http://schemas.microsoft.com/office/drawing/2014/main" id="{B0021164-9EA7-1847-8908-C5880460C7D7}"/>
              </a:ext>
            </a:extLst>
          </p:cNvPr>
          <p:cNvSpPr>
            <a:spLocks noGrp="1"/>
          </p:cNvSpPr>
          <p:nvPr>
            <p:ph type="body" sz="quarter" idx="13" hasCustomPrompt="1"/>
          </p:nvPr>
        </p:nvSpPr>
        <p:spPr>
          <a:xfrm>
            <a:off x="2942493" y="2841945"/>
            <a:ext cx="8487507" cy="2137827"/>
          </a:xfrm>
        </p:spPr>
        <p:txBody>
          <a:bodyPr>
            <a:normAutofit/>
          </a:bodyPr>
          <a:lstStyle>
            <a:lvl1pPr marL="0" indent="0" algn="ctr">
              <a:buNone/>
              <a:defRPr sz="32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pic>
        <p:nvPicPr>
          <p:cNvPr id="4" name="Picture 3">
            <a:extLst>
              <a:ext uri="{FF2B5EF4-FFF2-40B4-BE49-F238E27FC236}">
                <a16:creationId xmlns:a16="http://schemas.microsoft.com/office/drawing/2014/main" id="{D5FCC496-56AE-D7BA-E5A3-ADDAD05BD032}"/>
              </a:ext>
            </a:extLst>
          </p:cNvPr>
          <p:cNvPicPr>
            <a:picLocks noChangeAspect="1"/>
          </p:cNvPicPr>
          <p:nvPr userDrawn="1"/>
        </p:nvPicPr>
        <p:blipFill>
          <a:blip r:embed="rId3"/>
          <a:stretch>
            <a:fillRect/>
          </a:stretch>
        </p:blipFill>
        <p:spPr>
          <a:xfrm>
            <a:off x="41516" y="1265063"/>
            <a:ext cx="3077604" cy="5222233"/>
          </a:xfrm>
          <a:prstGeom prst="rect">
            <a:avLst/>
          </a:prstGeom>
        </p:spPr>
      </p:pic>
    </p:spTree>
    <p:extLst>
      <p:ext uri="{BB962C8B-B14F-4D97-AF65-F5344CB8AC3E}">
        <p14:creationId xmlns:p14="http://schemas.microsoft.com/office/powerpoint/2010/main" val="33689600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Header - Middle #1">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1499443D-2D5E-2442-88F8-55635781510F}"/>
              </a:ext>
            </a:extLst>
          </p:cNvPr>
          <p:cNvGrpSpPr/>
          <p:nvPr userDrawn="1"/>
        </p:nvGrpSpPr>
        <p:grpSpPr>
          <a:xfrm>
            <a:off x="1" y="6313580"/>
            <a:ext cx="9186039" cy="45719"/>
            <a:chOff x="1" y="6313580"/>
            <a:chExt cx="9186039" cy="45719"/>
          </a:xfrm>
        </p:grpSpPr>
        <p:sp>
          <p:nvSpPr>
            <p:cNvPr id="26" name="Rectangle 25">
              <a:extLst>
                <a:ext uri="{FF2B5EF4-FFF2-40B4-BE49-F238E27FC236}">
                  <a16:creationId xmlns:a16="http://schemas.microsoft.com/office/drawing/2014/main" id="{320B8F4B-A8C1-E34E-BE9C-E19725BF69FD}"/>
                </a:ext>
              </a:extLst>
            </p:cNvPr>
            <p:cNvSpPr/>
            <p:nvPr userDrawn="1"/>
          </p:nvSpPr>
          <p:spPr>
            <a:xfrm flipV="1">
              <a:off x="1" y="6313580"/>
              <a:ext cx="456173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0F98552-52F4-9047-AF2B-B564254B6122}"/>
                </a:ext>
              </a:extLst>
            </p:cNvPr>
            <p:cNvSpPr/>
            <p:nvPr userDrawn="1"/>
          </p:nvSpPr>
          <p:spPr>
            <a:xfrm flipV="1">
              <a:off x="4561730" y="6313582"/>
              <a:ext cx="2224017"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2832512-5415-9F4A-B3DE-A1835FD042C1}"/>
                </a:ext>
              </a:extLst>
            </p:cNvPr>
            <p:cNvSpPr/>
            <p:nvPr userDrawn="1"/>
          </p:nvSpPr>
          <p:spPr>
            <a:xfrm flipV="1">
              <a:off x="6785748" y="6313582"/>
              <a:ext cx="1418031"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6512A3A-AA39-464C-BDFF-3917ADF83DE3}"/>
                </a:ext>
              </a:extLst>
            </p:cNvPr>
            <p:cNvSpPr/>
            <p:nvPr userDrawn="1"/>
          </p:nvSpPr>
          <p:spPr>
            <a:xfrm flipV="1">
              <a:off x="8203779" y="6313583"/>
              <a:ext cx="982261"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2746B0C-6E9A-E349-9824-476F78973D02}"/>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a:solidFill>
                  <a:schemeClr val="bg2">
                    <a:lumMod val="50000"/>
                  </a:schemeClr>
                </a:solidFill>
              </a:rPr>
              <a:t>Richard Woods, Georgia’s School Superintendent</a:t>
            </a:r>
            <a:r>
              <a:rPr lang="en-US" sz="1400" b="1">
                <a:solidFill>
                  <a:schemeClr val="bg2">
                    <a:lumMod val="50000"/>
                  </a:schemeClr>
                </a:solidFill>
              </a:rPr>
              <a:t> </a:t>
            </a:r>
            <a:r>
              <a:rPr lang="en-US" sz="1400" b="1">
                <a:solidFill>
                  <a:srgbClr val="1186CA"/>
                </a:solidFill>
              </a:rPr>
              <a:t>|</a:t>
            </a:r>
            <a:r>
              <a:rPr lang="en-US" sz="1400" b="1">
                <a:solidFill>
                  <a:schemeClr val="bg2">
                    <a:lumMod val="50000"/>
                  </a:schemeClr>
                </a:solidFill>
              </a:rPr>
              <a:t> Georgia Department of Education </a:t>
            </a:r>
            <a:r>
              <a:rPr lang="en-US" sz="1400" b="1">
                <a:solidFill>
                  <a:srgbClr val="1186CA"/>
                </a:solidFill>
              </a:rPr>
              <a:t>|</a:t>
            </a:r>
            <a:r>
              <a:rPr lang="en-US" sz="1400" b="1">
                <a:solidFill>
                  <a:schemeClr val="bg2">
                    <a:lumMod val="50000"/>
                  </a:schemeClr>
                </a:solidFill>
              </a:rPr>
              <a:t> </a:t>
            </a:r>
            <a:r>
              <a:rPr lang="en-US" sz="1400" b="1" i="1">
                <a:solidFill>
                  <a:schemeClr val="bg2">
                    <a:lumMod val="50000"/>
                  </a:schemeClr>
                </a:solidFill>
              </a:rPr>
              <a:t>Educating Georgia’s Future </a:t>
            </a:r>
          </a:p>
          <a:p>
            <a:pPr algn="r"/>
            <a:endParaRPr lang="en-US" sz="1400"/>
          </a:p>
        </p:txBody>
      </p:sp>
      <p:sp>
        <p:nvSpPr>
          <p:cNvPr id="12" name="TextBox 11">
            <a:extLst>
              <a:ext uri="{FF2B5EF4-FFF2-40B4-BE49-F238E27FC236}">
                <a16:creationId xmlns:a16="http://schemas.microsoft.com/office/drawing/2014/main" id="{A4CE7F4F-2521-264B-94DA-13FD797D5CD4}"/>
              </a:ext>
            </a:extLst>
          </p:cNvPr>
          <p:cNvSpPr txBox="1"/>
          <p:nvPr userDrawn="1"/>
        </p:nvSpPr>
        <p:spPr>
          <a:xfrm>
            <a:off x="1" y="6390382"/>
            <a:ext cx="667637"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a:solidFill>
                <a:schemeClr val="tx1"/>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D1B8F853-AAA8-934F-A2D7-7F2745DB8659}"/>
              </a:ext>
            </a:extLst>
          </p:cNvPr>
          <p:cNvPicPr>
            <a:picLocks noChangeAspect="1"/>
          </p:cNvPicPr>
          <p:nvPr userDrawn="1"/>
        </p:nvPicPr>
        <p:blipFill>
          <a:blip r:embed="rId2"/>
          <a:stretch>
            <a:fillRect/>
          </a:stretch>
        </p:blipFill>
        <p:spPr>
          <a:xfrm>
            <a:off x="10083970" y="5961295"/>
            <a:ext cx="1310904" cy="718360"/>
          </a:xfrm>
          <a:prstGeom prst="rect">
            <a:avLst/>
          </a:prstGeom>
        </p:spPr>
      </p:pic>
      <p:sp>
        <p:nvSpPr>
          <p:cNvPr id="14" name="Title 1">
            <a:extLst>
              <a:ext uri="{FF2B5EF4-FFF2-40B4-BE49-F238E27FC236}">
                <a16:creationId xmlns:a16="http://schemas.microsoft.com/office/drawing/2014/main" id="{9B3A2279-D152-8B4B-BC54-45EC55B9CC11}"/>
              </a:ext>
            </a:extLst>
          </p:cNvPr>
          <p:cNvSpPr>
            <a:spLocks noGrp="1"/>
          </p:cNvSpPr>
          <p:nvPr>
            <p:ph type="title"/>
          </p:nvPr>
        </p:nvSpPr>
        <p:spPr>
          <a:xfrm>
            <a:off x="2942493" y="370703"/>
            <a:ext cx="8487507" cy="2294037"/>
          </a:xfrm>
        </p:spPr>
        <p:txBody>
          <a:bodyPr anchor="b" anchorCtr="0">
            <a:normAutofit/>
          </a:bodyPr>
          <a:lstStyle>
            <a:lvl1pPr algn="ctr">
              <a:defRPr sz="4800">
                <a:solidFill>
                  <a:srgbClr val="44883E"/>
                </a:solidFill>
                <a:latin typeface="Arial" panose="020B0604020202020204" pitchFamily="34" charset="0"/>
                <a:cs typeface="Arial" panose="020B0604020202020204" pitchFamily="34" charset="0"/>
              </a:defRPr>
            </a:lvl1pPr>
          </a:lstStyle>
          <a:p>
            <a:r>
              <a:rPr lang="en-US"/>
              <a:t>Click to edit Master title style</a:t>
            </a:r>
          </a:p>
        </p:txBody>
      </p:sp>
      <p:sp>
        <p:nvSpPr>
          <p:cNvPr id="16" name="Text Placeholder 9">
            <a:extLst>
              <a:ext uri="{FF2B5EF4-FFF2-40B4-BE49-F238E27FC236}">
                <a16:creationId xmlns:a16="http://schemas.microsoft.com/office/drawing/2014/main" id="{B0021164-9EA7-1847-8908-C5880460C7D7}"/>
              </a:ext>
            </a:extLst>
          </p:cNvPr>
          <p:cNvSpPr>
            <a:spLocks noGrp="1"/>
          </p:cNvSpPr>
          <p:nvPr>
            <p:ph type="body" sz="quarter" idx="13" hasCustomPrompt="1"/>
          </p:nvPr>
        </p:nvSpPr>
        <p:spPr>
          <a:xfrm>
            <a:off x="2942493" y="2841945"/>
            <a:ext cx="8487507" cy="2137827"/>
          </a:xfrm>
        </p:spPr>
        <p:txBody>
          <a:bodyPr>
            <a:normAutofit/>
          </a:bodyPr>
          <a:lstStyle>
            <a:lvl1pPr marL="0" indent="0" algn="ctr">
              <a:buNone/>
              <a:defRPr sz="32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pic>
        <p:nvPicPr>
          <p:cNvPr id="3" name="Picture 2" descr="A picture containing text&#10;&#10;Description automatically generated">
            <a:extLst>
              <a:ext uri="{FF2B5EF4-FFF2-40B4-BE49-F238E27FC236}">
                <a16:creationId xmlns:a16="http://schemas.microsoft.com/office/drawing/2014/main" id="{FD36227E-182E-2670-12E4-8E8898F9ED3A}"/>
              </a:ext>
            </a:extLst>
          </p:cNvPr>
          <p:cNvPicPr>
            <a:picLocks noChangeAspect="1"/>
          </p:cNvPicPr>
          <p:nvPr userDrawn="1"/>
        </p:nvPicPr>
        <p:blipFill>
          <a:blip r:embed="rId3"/>
          <a:stretch>
            <a:fillRect/>
          </a:stretch>
        </p:blipFill>
        <p:spPr>
          <a:xfrm>
            <a:off x="218363" y="980435"/>
            <a:ext cx="2895578" cy="5506862"/>
          </a:xfrm>
          <a:prstGeom prst="rect">
            <a:avLst/>
          </a:prstGeom>
        </p:spPr>
      </p:pic>
    </p:spTree>
    <p:extLst>
      <p:ext uri="{BB962C8B-B14F-4D97-AF65-F5344CB8AC3E}">
        <p14:creationId xmlns:p14="http://schemas.microsoft.com/office/powerpoint/2010/main" val="14290837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Header - Middle #2">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1499443D-2D5E-2442-88F8-55635781510F}"/>
              </a:ext>
            </a:extLst>
          </p:cNvPr>
          <p:cNvGrpSpPr/>
          <p:nvPr userDrawn="1"/>
        </p:nvGrpSpPr>
        <p:grpSpPr>
          <a:xfrm>
            <a:off x="1" y="6313580"/>
            <a:ext cx="9186039" cy="45719"/>
            <a:chOff x="1" y="6313580"/>
            <a:chExt cx="9186039" cy="45719"/>
          </a:xfrm>
        </p:grpSpPr>
        <p:sp>
          <p:nvSpPr>
            <p:cNvPr id="26" name="Rectangle 25">
              <a:extLst>
                <a:ext uri="{FF2B5EF4-FFF2-40B4-BE49-F238E27FC236}">
                  <a16:creationId xmlns:a16="http://schemas.microsoft.com/office/drawing/2014/main" id="{320B8F4B-A8C1-E34E-BE9C-E19725BF69FD}"/>
                </a:ext>
              </a:extLst>
            </p:cNvPr>
            <p:cNvSpPr/>
            <p:nvPr userDrawn="1"/>
          </p:nvSpPr>
          <p:spPr>
            <a:xfrm flipV="1">
              <a:off x="1" y="6313580"/>
              <a:ext cx="456173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0F98552-52F4-9047-AF2B-B564254B6122}"/>
                </a:ext>
              </a:extLst>
            </p:cNvPr>
            <p:cNvSpPr/>
            <p:nvPr userDrawn="1"/>
          </p:nvSpPr>
          <p:spPr>
            <a:xfrm flipV="1">
              <a:off x="4561730" y="6313582"/>
              <a:ext cx="2224017"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2832512-5415-9F4A-B3DE-A1835FD042C1}"/>
                </a:ext>
              </a:extLst>
            </p:cNvPr>
            <p:cNvSpPr/>
            <p:nvPr userDrawn="1"/>
          </p:nvSpPr>
          <p:spPr>
            <a:xfrm flipV="1">
              <a:off x="6785748" y="6313582"/>
              <a:ext cx="1418031"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6512A3A-AA39-464C-BDFF-3917ADF83DE3}"/>
                </a:ext>
              </a:extLst>
            </p:cNvPr>
            <p:cNvSpPr/>
            <p:nvPr userDrawn="1"/>
          </p:nvSpPr>
          <p:spPr>
            <a:xfrm flipV="1">
              <a:off x="8203779" y="6313583"/>
              <a:ext cx="982261"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2746B0C-6E9A-E349-9824-476F78973D02}"/>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a:solidFill>
                  <a:schemeClr val="bg2">
                    <a:lumMod val="50000"/>
                  </a:schemeClr>
                </a:solidFill>
              </a:rPr>
              <a:t>Richard Woods, Georgia’s School Superintendent</a:t>
            </a:r>
            <a:r>
              <a:rPr lang="en-US" sz="1400" b="1">
                <a:solidFill>
                  <a:schemeClr val="bg2">
                    <a:lumMod val="50000"/>
                  </a:schemeClr>
                </a:solidFill>
              </a:rPr>
              <a:t> </a:t>
            </a:r>
            <a:r>
              <a:rPr lang="en-US" sz="1400" b="1">
                <a:solidFill>
                  <a:srgbClr val="1186CA"/>
                </a:solidFill>
              </a:rPr>
              <a:t>|</a:t>
            </a:r>
            <a:r>
              <a:rPr lang="en-US" sz="1400" b="1">
                <a:solidFill>
                  <a:schemeClr val="bg2">
                    <a:lumMod val="50000"/>
                  </a:schemeClr>
                </a:solidFill>
              </a:rPr>
              <a:t> Georgia Department of Education </a:t>
            </a:r>
            <a:r>
              <a:rPr lang="en-US" sz="1400" b="1">
                <a:solidFill>
                  <a:srgbClr val="1186CA"/>
                </a:solidFill>
              </a:rPr>
              <a:t>|</a:t>
            </a:r>
            <a:r>
              <a:rPr lang="en-US" sz="1400" b="1">
                <a:solidFill>
                  <a:schemeClr val="bg2">
                    <a:lumMod val="50000"/>
                  </a:schemeClr>
                </a:solidFill>
              </a:rPr>
              <a:t> </a:t>
            </a:r>
            <a:r>
              <a:rPr lang="en-US" sz="1400" b="1" i="1">
                <a:solidFill>
                  <a:schemeClr val="bg2">
                    <a:lumMod val="50000"/>
                  </a:schemeClr>
                </a:solidFill>
              </a:rPr>
              <a:t>Educating Georgia’s Future </a:t>
            </a:r>
          </a:p>
          <a:p>
            <a:pPr algn="r"/>
            <a:endParaRPr lang="en-US" sz="1400"/>
          </a:p>
        </p:txBody>
      </p:sp>
      <p:sp>
        <p:nvSpPr>
          <p:cNvPr id="12" name="TextBox 11">
            <a:extLst>
              <a:ext uri="{FF2B5EF4-FFF2-40B4-BE49-F238E27FC236}">
                <a16:creationId xmlns:a16="http://schemas.microsoft.com/office/drawing/2014/main" id="{A4CE7F4F-2521-264B-94DA-13FD797D5CD4}"/>
              </a:ext>
            </a:extLst>
          </p:cNvPr>
          <p:cNvSpPr txBox="1"/>
          <p:nvPr userDrawn="1"/>
        </p:nvSpPr>
        <p:spPr>
          <a:xfrm>
            <a:off x="1" y="6390382"/>
            <a:ext cx="667637"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a:solidFill>
                <a:schemeClr val="tx1"/>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D1B8F853-AAA8-934F-A2D7-7F2745DB8659}"/>
              </a:ext>
            </a:extLst>
          </p:cNvPr>
          <p:cNvPicPr>
            <a:picLocks noChangeAspect="1"/>
          </p:cNvPicPr>
          <p:nvPr userDrawn="1"/>
        </p:nvPicPr>
        <p:blipFill>
          <a:blip r:embed="rId2"/>
          <a:stretch>
            <a:fillRect/>
          </a:stretch>
        </p:blipFill>
        <p:spPr>
          <a:xfrm>
            <a:off x="10083970" y="5961295"/>
            <a:ext cx="1310904" cy="718360"/>
          </a:xfrm>
          <a:prstGeom prst="rect">
            <a:avLst/>
          </a:prstGeom>
        </p:spPr>
      </p:pic>
      <p:sp>
        <p:nvSpPr>
          <p:cNvPr id="14" name="Title 1">
            <a:extLst>
              <a:ext uri="{FF2B5EF4-FFF2-40B4-BE49-F238E27FC236}">
                <a16:creationId xmlns:a16="http://schemas.microsoft.com/office/drawing/2014/main" id="{9B3A2279-D152-8B4B-BC54-45EC55B9CC11}"/>
              </a:ext>
            </a:extLst>
          </p:cNvPr>
          <p:cNvSpPr>
            <a:spLocks noGrp="1"/>
          </p:cNvSpPr>
          <p:nvPr>
            <p:ph type="title"/>
          </p:nvPr>
        </p:nvSpPr>
        <p:spPr>
          <a:xfrm>
            <a:off x="2942493" y="370703"/>
            <a:ext cx="8487507" cy="2294037"/>
          </a:xfrm>
        </p:spPr>
        <p:txBody>
          <a:bodyPr anchor="b" anchorCtr="0">
            <a:normAutofit/>
          </a:bodyPr>
          <a:lstStyle>
            <a:lvl1pPr algn="ctr">
              <a:defRPr sz="4800">
                <a:solidFill>
                  <a:srgbClr val="44883E"/>
                </a:solidFill>
                <a:latin typeface="Arial" panose="020B0604020202020204" pitchFamily="34" charset="0"/>
                <a:cs typeface="Arial" panose="020B0604020202020204" pitchFamily="34" charset="0"/>
              </a:defRPr>
            </a:lvl1pPr>
          </a:lstStyle>
          <a:p>
            <a:r>
              <a:rPr lang="en-US"/>
              <a:t>Click to edit Master title style</a:t>
            </a:r>
          </a:p>
        </p:txBody>
      </p:sp>
      <p:sp>
        <p:nvSpPr>
          <p:cNvPr id="16" name="Text Placeholder 9">
            <a:extLst>
              <a:ext uri="{FF2B5EF4-FFF2-40B4-BE49-F238E27FC236}">
                <a16:creationId xmlns:a16="http://schemas.microsoft.com/office/drawing/2014/main" id="{B0021164-9EA7-1847-8908-C5880460C7D7}"/>
              </a:ext>
            </a:extLst>
          </p:cNvPr>
          <p:cNvSpPr>
            <a:spLocks noGrp="1"/>
          </p:cNvSpPr>
          <p:nvPr>
            <p:ph type="body" sz="quarter" idx="13" hasCustomPrompt="1"/>
          </p:nvPr>
        </p:nvSpPr>
        <p:spPr>
          <a:xfrm>
            <a:off x="2942493" y="2841945"/>
            <a:ext cx="8487507" cy="2137827"/>
          </a:xfrm>
        </p:spPr>
        <p:txBody>
          <a:bodyPr>
            <a:normAutofit/>
          </a:bodyPr>
          <a:lstStyle>
            <a:lvl1pPr marL="0" indent="0" algn="ctr">
              <a:buNone/>
              <a:defRPr sz="32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pic>
        <p:nvPicPr>
          <p:cNvPr id="4" name="Picture 3" descr="A picture containing text&#10;&#10;Description automatically generated">
            <a:extLst>
              <a:ext uri="{FF2B5EF4-FFF2-40B4-BE49-F238E27FC236}">
                <a16:creationId xmlns:a16="http://schemas.microsoft.com/office/drawing/2014/main" id="{D2F50904-0D63-38A5-9E5F-3EFB24087B3D}"/>
              </a:ext>
            </a:extLst>
          </p:cNvPr>
          <p:cNvPicPr>
            <a:picLocks noChangeAspect="1"/>
          </p:cNvPicPr>
          <p:nvPr userDrawn="1"/>
        </p:nvPicPr>
        <p:blipFill>
          <a:blip r:embed="rId3"/>
          <a:stretch>
            <a:fillRect/>
          </a:stretch>
        </p:blipFill>
        <p:spPr>
          <a:xfrm>
            <a:off x="309007" y="907530"/>
            <a:ext cx="2179653" cy="5532966"/>
          </a:xfrm>
          <a:prstGeom prst="rect">
            <a:avLst/>
          </a:prstGeom>
        </p:spPr>
      </p:pic>
    </p:spTree>
    <p:extLst>
      <p:ext uri="{BB962C8B-B14F-4D97-AF65-F5344CB8AC3E}">
        <p14:creationId xmlns:p14="http://schemas.microsoft.com/office/powerpoint/2010/main" val="30978292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Header - High #1">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1499443D-2D5E-2442-88F8-55635781510F}"/>
              </a:ext>
            </a:extLst>
          </p:cNvPr>
          <p:cNvGrpSpPr/>
          <p:nvPr userDrawn="1"/>
        </p:nvGrpSpPr>
        <p:grpSpPr>
          <a:xfrm>
            <a:off x="1" y="6313580"/>
            <a:ext cx="9186039" cy="45719"/>
            <a:chOff x="1" y="6313580"/>
            <a:chExt cx="9186039" cy="45719"/>
          </a:xfrm>
        </p:grpSpPr>
        <p:sp>
          <p:nvSpPr>
            <p:cNvPr id="26" name="Rectangle 25">
              <a:extLst>
                <a:ext uri="{FF2B5EF4-FFF2-40B4-BE49-F238E27FC236}">
                  <a16:creationId xmlns:a16="http://schemas.microsoft.com/office/drawing/2014/main" id="{320B8F4B-A8C1-E34E-BE9C-E19725BF69FD}"/>
                </a:ext>
              </a:extLst>
            </p:cNvPr>
            <p:cNvSpPr/>
            <p:nvPr userDrawn="1"/>
          </p:nvSpPr>
          <p:spPr>
            <a:xfrm flipV="1">
              <a:off x="1" y="6313580"/>
              <a:ext cx="456173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0F98552-52F4-9047-AF2B-B564254B6122}"/>
                </a:ext>
              </a:extLst>
            </p:cNvPr>
            <p:cNvSpPr/>
            <p:nvPr userDrawn="1"/>
          </p:nvSpPr>
          <p:spPr>
            <a:xfrm flipV="1">
              <a:off x="4561730" y="6313582"/>
              <a:ext cx="2224017"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2832512-5415-9F4A-B3DE-A1835FD042C1}"/>
                </a:ext>
              </a:extLst>
            </p:cNvPr>
            <p:cNvSpPr/>
            <p:nvPr userDrawn="1"/>
          </p:nvSpPr>
          <p:spPr>
            <a:xfrm flipV="1">
              <a:off x="6785748" y="6313582"/>
              <a:ext cx="1418031"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6512A3A-AA39-464C-BDFF-3917ADF83DE3}"/>
                </a:ext>
              </a:extLst>
            </p:cNvPr>
            <p:cNvSpPr/>
            <p:nvPr userDrawn="1"/>
          </p:nvSpPr>
          <p:spPr>
            <a:xfrm flipV="1">
              <a:off x="8203779" y="6313583"/>
              <a:ext cx="982261"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2746B0C-6E9A-E349-9824-476F78973D02}"/>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a:solidFill>
                  <a:schemeClr val="bg2">
                    <a:lumMod val="50000"/>
                  </a:schemeClr>
                </a:solidFill>
              </a:rPr>
              <a:t>Richard Woods, Georgia’s School Superintendent</a:t>
            </a:r>
            <a:r>
              <a:rPr lang="en-US" sz="1400" b="1">
                <a:solidFill>
                  <a:schemeClr val="bg2">
                    <a:lumMod val="50000"/>
                  </a:schemeClr>
                </a:solidFill>
              </a:rPr>
              <a:t> </a:t>
            </a:r>
            <a:r>
              <a:rPr lang="en-US" sz="1400" b="1">
                <a:solidFill>
                  <a:srgbClr val="1186CA"/>
                </a:solidFill>
              </a:rPr>
              <a:t>|</a:t>
            </a:r>
            <a:r>
              <a:rPr lang="en-US" sz="1400" b="1">
                <a:solidFill>
                  <a:schemeClr val="bg2">
                    <a:lumMod val="50000"/>
                  </a:schemeClr>
                </a:solidFill>
              </a:rPr>
              <a:t> Georgia Department of Education </a:t>
            </a:r>
            <a:r>
              <a:rPr lang="en-US" sz="1400" b="1">
                <a:solidFill>
                  <a:srgbClr val="1186CA"/>
                </a:solidFill>
              </a:rPr>
              <a:t>|</a:t>
            </a:r>
            <a:r>
              <a:rPr lang="en-US" sz="1400" b="1">
                <a:solidFill>
                  <a:schemeClr val="bg2">
                    <a:lumMod val="50000"/>
                  </a:schemeClr>
                </a:solidFill>
              </a:rPr>
              <a:t> </a:t>
            </a:r>
            <a:r>
              <a:rPr lang="en-US" sz="1400" b="1" i="1">
                <a:solidFill>
                  <a:schemeClr val="bg2">
                    <a:lumMod val="50000"/>
                  </a:schemeClr>
                </a:solidFill>
              </a:rPr>
              <a:t>Educating Georgia’s Future </a:t>
            </a:r>
          </a:p>
          <a:p>
            <a:pPr algn="r"/>
            <a:endParaRPr lang="en-US" sz="1400"/>
          </a:p>
        </p:txBody>
      </p:sp>
      <p:sp>
        <p:nvSpPr>
          <p:cNvPr id="12" name="TextBox 11">
            <a:extLst>
              <a:ext uri="{FF2B5EF4-FFF2-40B4-BE49-F238E27FC236}">
                <a16:creationId xmlns:a16="http://schemas.microsoft.com/office/drawing/2014/main" id="{A4CE7F4F-2521-264B-94DA-13FD797D5CD4}"/>
              </a:ext>
            </a:extLst>
          </p:cNvPr>
          <p:cNvSpPr txBox="1"/>
          <p:nvPr userDrawn="1"/>
        </p:nvSpPr>
        <p:spPr>
          <a:xfrm>
            <a:off x="1" y="6390382"/>
            <a:ext cx="667637"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a:solidFill>
                <a:schemeClr val="tx1"/>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D1B8F853-AAA8-934F-A2D7-7F2745DB8659}"/>
              </a:ext>
            </a:extLst>
          </p:cNvPr>
          <p:cNvPicPr>
            <a:picLocks noChangeAspect="1"/>
          </p:cNvPicPr>
          <p:nvPr userDrawn="1"/>
        </p:nvPicPr>
        <p:blipFill>
          <a:blip r:embed="rId2"/>
          <a:stretch>
            <a:fillRect/>
          </a:stretch>
        </p:blipFill>
        <p:spPr>
          <a:xfrm>
            <a:off x="10083970" y="5961295"/>
            <a:ext cx="1310904" cy="718360"/>
          </a:xfrm>
          <a:prstGeom prst="rect">
            <a:avLst/>
          </a:prstGeom>
        </p:spPr>
      </p:pic>
      <p:sp>
        <p:nvSpPr>
          <p:cNvPr id="14" name="Title 1">
            <a:extLst>
              <a:ext uri="{FF2B5EF4-FFF2-40B4-BE49-F238E27FC236}">
                <a16:creationId xmlns:a16="http://schemas.microsoft.com/office/drawing/2014/main" id="{9B3A2279-D152-8B4B-BC54-45EC55B9CC11}"/>
              </a:ext>
            </a:extLst>
          </p:cNvPr>
          <p:cNvSpPr>
            <a:spLocks noGrp="1"/>
          </p:cNvSpPr>
          <p:nvPr>
            <p:ph type="title"/>
          </p:nvPr>
        </p:nvSpPr>
        <p:spPr>
          <a:xfrm>
            <a:off x="2942493" y="370703"/>
            <a:ext cx="8487507" cy="2294037"/>
          </a:xfrm>
        </p:spPr>
        <p:txBody>
          <a:bodyPr anchor="b" anchorCtr="0">
            <a:normAutofit/>
          </a:bodyPr>
          <a:lstStyle>
            <a:lvl1pPr algn="ctr">
              <a:defRPr sz="4800">
                <a:solidFill>
                  <a:srgbClr val="44883E"/>
                </a:solidFill>
                <a:latin typeface="Arial" panose="020B0604020202020204" pitchFamily="34" charset="0"/>
                <a:cs typeface="Arial" panose="020B0604020202020204" pitchFamily="34" charset="0"/>
              </a:defRPr>
            </a:lvl1pPr>
          </a:lstStyle>
          <a:p>
            <a:r>
              <a:rPr lang="en-US"/>
              <a:t>Click to edit Master title style</a:t>
            </a:r>
          </a:p>
        </p:txBody>
      </p:sp>
      <p:sp>
        <p:nvSpPr>
          <p:cNvPr id="16" name="Text Placeholder 9">
            <a:extLst>
              <a:ext uri="{FF2B5EF4-FFF2-40B4-BE49-F238E27FC236}">
                <a16:creationId xmlns:a16="http://schemas.microsoft.com/office/drawing/2014/main" id="{B0021164-9EA7-1847-8908-C5880460C7D7}"/>
              </a:ext>
            </a:extLst>
          </p:cNvPr>
          <p:cNvSpPr>
            <a:spLocks noGrp="1"/>
          </p:cNvSpPr>
          <p:nvPr>
            <p:ph type="body" sz="quarter" idx="13" hasCustomPrompt="1"/>
          </p:nvPr>
        </p:nvSpPr>
        <p:spPr>
          <a:xfrm>
            <a:off x="2942493" y="2841945"/>
            <a:ext cx="8487507" cy="2137827"/>
          </a:xfrm>
        </p:spPr>
        <p:txBody>
          <a:bodyPr>
            <a:normAutofit/>
          </a:bodyPr>
          <a:lstStyle>
            <a:lvl1pPr marL="0" indent="0" algn="ctr">
              <a:buNone/>
              <a:defRPr sz="32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pic>
        <p:nvPicPr>
          <p:cNvPr id="6" name="Picture 5">
            <a:extLst>
              <a:ext uri="{FF2B5EF4-FFF2-40B4-BE49-F238E27FC236}">
                <a16:creationId xmlns:a16="http://schemas.microsoft.com/office/drawing/2014/main" id="{6C0A453F-6500-75C0-56B0-B337C3E6C01C}"/>
              </a:ext>
            </a:extLst>
          </p:cNvPr>
          <p:cNvPicPr>
            <a:picLocks noChangeAspect="1"/>
          </p:cNvPicPr>
          <p:nvPr userDrawn="1"/>
        </p:nvPicPr>
        <p:blipFill rotWithShape="1">
          <a:blip r:embed="rId3"/>
          <a:srcRect b="3796"/>
          <a:stretch/>
        </p:blipFill>
        <p:spPr>
          <a:xfrm>
            <a:off x="216524" y="504599"/>
            <a:ext cx="2725969" cy="5808981"/>
          </a:xfrm>
          <a:prstGeom prst="rect">
            <a:avLst/>
          </a:prstGeom>
        </p:spPr>
      </p:pic>
    </p:spTree>
    <p:extLst>
      <p:ext uri="{BB962C8B-B14F-4D97-AF65-F5344CB8AC3E}">
        <p14:creationId xmlns:p14="http://schemas.microsoft.com/office/powerpoint/2010/main" val="22274624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Header - High #2">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1499443D-2D5E-2442-88F8-55635781510F}"/>
              </a:ext>
            </a:extLst>
          </p:cNvPr>
          <p:cNvGrpSpPr/>
          <p:nvPr userDrawn="1"/>
        </p:nvGrpSpPr>
        <p:grpSpPr>
          <a:xfrm>
            <a:off x="1" y="6313580"/>
            <a:ext cx="9186039" cy="45719"/>
            <a:chOff x="1" y="6313580"/>
            <a:chExt cx="9186039" cy="45719"/>
          </a:xfrm>
        </p:grpSpPr>
        <p:sp>
          <p:nvSpPr>
            <p:cNvPr id="26" name="Rectangle 25">
              <a:extLst>
                <a:ext uri="{FF2B5EF4-FFF2-40B4-BE49-F238E27FC236}">
                  <a16:creationId xmlns:a16="http://schemas.microsoft.com/office/drawing/2014/main" id="{320B8F4B-A8C1-E34E-BE9C-E19725BF69FD}"/>
                </a:ext>
              </a:extLst>
            </p:cNvPr>
            <p:cNvSpPr/>
            <p:nvPr userDrawn="1"/>
          </p:nvSpPr>
          <p:spPr>
            <a:xfrm flipV="1">
              <a:off x="1" y="6313580"/>
              <a:ext cx="456173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0F98552-52F4-9047-AF2B-B564254B6122}"/>
                </a:ext>
              </a:extLst>
            </p:cNvPr>
            <p:cNvSpPr/>
            <p:nvPr userDrawn="1"/>
          </p:nvSpPr>
          <p:spPr>
            <a:xfrm flipV="1">
              <a:off x="4561730" y="6313582"/>
              <a:ext cx="2224017"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2832512-5415-9F4A-B3DE-A1835FD042C1}"/>
                </a:ext>
              </a:extLst>
            </p:cNvPr>
            <p:cNvSpPr/>
            <p:nvPr userDrawn="1"/>
          </p:nvSpPr>
          <p:spPr>
            <a:xfrm flipV="1">
              <a:off x="6785748" y="6313582"/>
              <a:ext cx="1418031"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6512A3A-AA39-464C-BDFF-3917ADF83DE3}"/>
                </a:ext>
              </a:extLst>
            </p:cNvPr>
            <p:cNvSpPr/>
            <p:nvPr userDrawn="1"/>
          </p:nvSpPr>
          <p:spPr>
            <a:xfrm flipV="1">
              <a:off x="8203779" y="6313583"/>
              <a:ext cx="982261"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2746B0C-6E9A-E349-9824-476F78973D02}"/>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a:solidFill>
                  <a:schemeClr val="bg2">
                    <a:lumMod val="50000"/>
                  </a:schemeClr>
                </a:solidFill>
              </a:rPr>
              <a:t>Richard Woods, Georgia’s School Superintendent</a:t>
            </a:r>
            <a:r>
              <a:rPr lang="en-US" sz="1400" b="1">
                <a:solidFill>
                  <a:schemeClr val="bg2">
                    <a:lumMod val="50000"/>
                  </a:schemeClr>
                </a:solidFill>
              </a:rPr>
              <a:t> </a:t>
            </a:r>
            <a:r>
              <a:rPr lang="en-US" sz="1400" b="1">
                <a:solidFill>
                  <a:srgbClr val="1186CA"/>
                </a:solidFill>
              </a:rPr>
              <a:t>|</a:t>
            </a:r>
            <a:r>
              <a:rPr lang="en-US" sz="1400" b="1">
                <a:solidFill>
                  <a:schemeClr val="bg2">
                    <a:lumMod val="50000"/>
                  </a:schemeClr>
                </a:solidFill>
              </a:rPr>
              <a:t> Georgia Department of Education </a:t>
            </a:r>
            <a:r>
              <a:rPr lang="en-US" sz="1400" b="1">
                <a:solidFill>
                  <a:srgbClr val="1186CA"/>
                </a:solidFill>
              </a:rPr>
              <a:t>|</a:t>
            </a:r>
            <a:r>
              <a:rPr lang="en-US" sz="1400" b="1">
                <a:solidFill>
                  <a:schemeClr val="bg2">
                    <a:lumMod val="50000"/>
                  </a:schemeClr>
                </a:solidFill>
              </a:rPr>
              <a:t> </a:t>
            </a:r>
            <a:r>
              <a:rPr lang="en-US" sz="1400" b="1" i="1">
                <a:solidFill>
                  <a:schemeClr val="bg2">
                    <a:lumMod val="50000"/>
                  </a:schemeClr>
                </a:solidFill>
              </a:rPr>
              <a:t>Educating Georgia’s Future </a:t>
            </a:r>
          </a:p>
          <a:p>
            <a:pPr algn="r"/>
            <a:endParaRPr lang="en-US" sz="1400"/>
          </a:p>
        </p:txBody>
      </p:sp>
      <p:sp>
        <p:nvSpPr>
          <p:cNvPr id="12" name="TextBox 11">
            <a:extLst>
              <a:ext uri="{FF2B5EF4-FFF2-40B4-BE49-F238E27FC236}">
                <a16:creationId xmlns:a16="http://schemas.microsoft.com/office/drawing/2014/main" id="{A4CE7F4F-2521-264B-94DA-13FD797D5CD4}"/>
              </a:ext>
            </a:extLst>
          </p:cNvPr>
          <p:cNvSpPr txBox="1"/>
          <p:nvPr userDrawn="1"/>
        </p:nvSpPr>
        <p:spPr>
          <a:xfrm>
            <a:off x="1" y="6390382"/>
            <a:ext cx="667637"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a:solidFill>
                <a:schemeClr val="tx1"/>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D1B8F853-AAA8-934F-A2D7-7F2745DB8659}"/>
              </a:ext>
            </a:extLst>
          </p:cNvPr>
          <p:cNvPicPr>
            <a:picLocks noChangeAspect="1"/>
          </p:cNvPicPr>
          <p:nvPr userDrawn="1"/>
        </p:nvPicPr>
        <p:blipFill>
          <a:blip r:embed="rId2"/>
          <a:stretch>
            <a:fillRect/>
          </a:stretch>
        </p:blipFill>
        <p:spPr>
          <a:xfrm>
            <a:off x="10083970" y="5961295"/>
            <a:ext cx="1310904" cy="718360"/>
          </a:xfrm>
          <a:prstGeom prst="rect">
            <a:avLst/>
          </a:prstGeom>
        </p:spPr>
      </p:pic>
      <p:sp>
        <p:nvSpPr>
          <p:cNvPr id="14" name="Title 1">
            <a:extLst>
              <a:ext uri="{FF2B5EF4-FFF2-40B4-BE49-F238E27FC236}">
                <a16:creationId xmlns:a16="http://schemas.microsoft.com/office/drawing/2014/main" id="{9B3A2279-D152-8B4B-BC54-45EC55B9CC11}"/>
              </a:ext>
            </a:extLst>
          </p:cNvPr>
          <p:cNvSpPr>
            <a:spLocks noGrp="1"/>
          </p:cNvSpPr>
          <p:nvPr>
            <p:ph type="title"/>
          </p:nvPr>
        </p:nvSpPr>
        <p:spPr>
          <a:xfrm>
            <a:off x="2942493" y="370703"/>
            <a:ext cx="8487507" cy="2294037"/>
          </a:xfrm>
        </p:spPr>
        <p:txBody>
          <a:bodyPr anchor="b" anchorCtr="0">
            <a:normAutofit/>
          </a:bodyPr>
          <a:lstStyle>
            <a:lvl1pPr algn="ctr">
              <a:defRPr sz="4800">
                <a:solidFill>
                  <a:srgbClr val="44883E"/>
                </a:solidFill>
                <a:latin typeface="Arial" panose="020B0604020202020204" pitchFamily="34" charset="0"/>
                <a:cs typeface="Arial" panose="020B0604020202020204" pitchFamily="34" charset="0"/>
              </a:defRPr>
            </a:lvl1pPr>
          </a:lstStyle>
          <a:p>
            <a:r>
              <a:rPr lang="en-US"/>
              <a:t>Click to edit Master title style</a:t>
            </a:r>
          </a:p>
        </p:txBody>
      </p:sp>
      <p:pic>
        <p:nvPicPr>
          <p:cNvPr id="8" name="Picture 7" descr="A picture containing text, vector graphics&#10;&#10;Description automatically generated">
            <a:extLst>
              <a:ext uri="{FF2B5EF4-FFF2-40B4-BE49-F238E27FC236}">
                <a16:creationId xmlns:a16="http://schemas.microsoft.com/office/drawing/2014/main" id="{D41AB71C-EF26-AB40-B6A5-1A01E518095F}"/>
              </a:ext>
            </a:extLst>
          </p:cNvPr>
          <p:cNvPicPr>
            <a:picLocks noChangeAspect="1"/>
          </p:cNvPicPr>
          <p:nvPr userDrawn="1"/>
        </p:nvPicPr>
        <p:blipFill rotWithShape="1">
          <a:blip r:embed="rId3"/>
          <a:srcRect b="3733"/>
          <a:stretch/>
        </p:blipFill>
        <p:spPr>
          <a:xfrm>
            <a:off x="101600" y="599440"/>
            <a:ext cx="2874458" cy="5714140"/>
          </a:xfrm>
          <a:prstGeom prst="rect">
            <a:avLst/>
          </a:prstGeom>
        </p:spPr>
      </p:pic>
      <p:sp>
        <p:nvSpPr>
          <p:cNvPr id="16" name="Text Placeholder 9">
            <a:extLst>
              <a:ext uri="{FF2B5EF4-FFF2-40B4-BE49-F238E27FC236}">
                <a16:creationId xmlns:a16="http://schemas.microsoft.com/office/drawing/2014/main" id="{B0021164-9EA7-1847-8908-C5880460C7D7}"/>
              </a:ext>
            </a:extLst>
          </p:cNvPr>
          <p:cNvSpPr>
            <a:spLocks noGrp="1"/>
          </p:cNvSpPr>
          <p:nvPr>
            <p:ph type="body" sz="quarter" idx="13" hasCustomPrompt="1"/>
          </p:nvPr>
        </p:nvSpPr>
        <p:spPr>
          <a:xfrm>
            <a:off x="2942493" y="2841945"/>
            <a:ext cx="8487507" cy="2137827"/>
          </a:xfrm>
        </p:spPr>
        <p:txBody>
          <a:bodyPr>
            <a:normAutofit/>
          </a:bodyPr>
          <a:lstStyle>
            <a:lvl1pPr marL="0" indent="0" algn="ctr">
              <a:buNone/>
              <a:defRPr sz="32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Tree>
    <p:extLst>
      <p:ext uri="{BB962C8B-B14F-4D97-AF65-F5344CB8AC3E}">
        <p14:creationId xmlns:p14="http://schemas.microsoft.com/office/powerpoint/2010/main" val="28119876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Header - Disabilities #1">
    <p:spTree>
      <p:nvGrpSpPr>
        <p:cNvPr id="1" name=""/>
        <p:cNvGrpSpPr/>
        <p:nvPr/>
      </p:nvGrpSpPr>
      <p:grpSpPr>
        <a:xfrm>
          <a:off x="0" y="0"/>
          <a:ext cx="0" cy="0"/>
          <a:chOff x="0" y="0"/>
          <a:chExt cx="0" cy="0"/>
        </a:xfrm>
      </p:grpSpPr>
      <p:pic>
        <p:nvPicPr>
          <p:cNvPr id="14" name="Picture 13" descr="A picture containing umbrella, hat&#10;&#10;Description automatically generated">
            <a:extLst>
              <a:ext uri="{FF2B5EF4-FFF2-40B4-BE49-F238E27FC236}">
                <a16:creationId xmlns:a16="http://schemas.microsoft.com/office/drawing/2014/main" id="{5FD7F6A4-D639-1D44-AFE9-CC0FCEC403D5}"/>
              </a:ext>
            </a:extLst>
          </p:cNvPr>
          <p:cNvPicPr>
            <a:picLocks noChangeAspect="1"/>
          </p:cNvPicPr>
          <p:nvPr userDrawn="1"/>
        </p:nvPicPr>
        <p:blipFill rotWithShape="1">
          <a:blip r:embed="rId2"/>
          <a:srcRect l="11539"/>
          <a:stretch/>
        </p:blipFill>
        <p:spPr>
          <a:xfrm>
            <a:off x="0" y="1135338"/>
            <a:ext cx="4184374" cy="5193186"/>
          </a:xfrm>
          <a:prstGeom prst="rect">
            <a:avLst/>
          </a:prstGeom>
        </p:spPr>
      </p:pic>
      <p:sp>
        <p:nvSpPr>
          <p:cNvPr id="2" name="Title 1">
            <a:extLst>
              <a:ext uri="{FF2B5EF4-FFF2-40B4-BE49-F238E27FC236}">
                <a16:creationId xmlns:a16="http://schemas.microsoft.com/office/drawing/2014/main" id="{17A5B066-8059-C949-AEA0-571E7B4D7771}"/>
              </a:ext>
            </a:extLst>
          </p:cNvPr>
          <p:cNvSpPr>
            <a:spLocks noGrp="1"/>
          </p:cNvSpPr>
          <p:nvPr>
            <p:ph type="title"/>
          </p:nvPr>
        </p:nvSpPr>
        <p:spPr>
          <a:xfrm>
            <a:off x="3995530" y="665047"/>
            <a:ext cx="7443800" cy="1987336"/>
          </a:xfrm>
        </p:spPr>
        <p:txBody>
          <a:bodyPr anchor="b" anchorCtr="0">
            <a:normAutofit/>
          </a:bodyPr>
          <a:lstStyle>
            <a:lvl1pPr algn="ctr">
              <a:defRPr sz="4800">
                <a:solidFill>
                  <a:srgbClr val="44883E"/>
                </a:solidFill>
                <a:latin typeface="Arial" panose="020B0604020202020204" pitchFamily="34" charset="0"/>
                <a:cs typeface="Arial" panose="020B0604020202020204" pitchFamily="34" charset="0"/>
              </a:defRPr>
            </a:lvl1pPr>
          </a:lstStyle>
          <a:p>
            <a:r>
              <a:rPr lang="en-US"/>
              <a:t>Click to edit Master title style</a:t>
            </a:r>
          </a:p>
        </p:txBody>
      </p:sp>
      <p:sp>
        <p:nvSpPr>
          <p:cNvPr id="10" name="Text Placeholder 9">
            <a:extLst>
              <a:ext uri="{FF2B5EF4-FFF2-40B4-BE49-F238E27FC236}">
                <a16:creationId xmlns:a16="http://schemas.microsoft.com/office/drawing/2014/main" id="{6652442A-998D-BA4A-B87F-38712FA6CF5E}"/>
              </a:ext>
            </a:extLst>
          </p:cNvPr>
          <p:cNvSpPr>
            <a:spLocks noGrp="1"/>
          </p:cNvSpPr>
          <p:nvPr>
            <p:ph type="body" sz="quarter" idx="13" hasCustomPrompt="1"/>
          </p:nvPr>
        </p:nvSpPr>
        <p:spPr>
          <a:xfrm>
            <a:off x="3995529" y="2841946"/>
            <a:ext cx="7443801" cy="1887372"/>
          </a:xfrm>
        </p:spPr>
        <p:txBody>
          <a:bodyPr>
            <a:normAutofit/>
          </a:bodyPr>
          <a:lstStyle>
            <a:lvl1pPr marL="0" indent="0" algn="ctr">
              <a:buNone/>
              <a:defRPr sz="32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grpSp>
        <p:nvGrpSpPr>
          <p:cNvPr id="17" name="Group 16">
            <a:extLst>
              <a:ext uri="{FF2B5EF4-FFF2-40B4-BE49-F238E27FC236}">
                <a16:creationId xmlns:a16="http://schemas.microsoft.com/office/drawing/2014/main" id="{1499443D-2D5E-2442-88F8-55635781510F}"/>
              </a:ext>
            </a:extLst>
          </p:cNvPr>
          <p:cNvGrpSpPr/>
          <p:nvPr userDrawn="1"/>
        </p:nvGrpSpPr>
        <p:grpSpPr>
          <a:xfrm>
            <a:off x="1" y="6313580"/>
            <a:ext cx="9186039" cy="45719"/>
            <a:chOff x="1" y="6313580"/>
            <a:chExt cx="9186039" cy="45719"/>
          </a:xfrm>
        </p:grpSpPr>
        <p:sp>
          <p:nvSpPr>
            <p:cNvPr id="26" name="Rectangle 25">
              <a:extLst>
                <a:ext uri="{FF2B5EF4-FFF2-40B4-BE49-F238E27FC236}">
                  <a16:creationId xmlns:a16="http://schemas.microsoft.com/office/drawing/2014/main" id="{320B8F4B-A8C1-E34E-BE9C-E19725BF69FD}"/>
                </a:ext>
              </a:extLst>
            </p:cNvPr>
            <p:cNvSpPr/>
            <p:nvPr userDrawn="1"/>
          </p:nvSpPr>
          <p:spPr>
            <a:xfrm flipV="1">
              <a:off x="1" y="6313580"/>
              <a:ext cx="456173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0F98552-52F4-9047-AF2B-B564254B6122}"/>
                </a:ext>
              </a:extLst>
            </p:cNvPr>
            <p:cNvSpPr/>
            <p:nvPr userDrawn="1"/>
          </p:nvSpPr>
          <p:spPr>
            <a:xfrm flipV="1">
              <a:off x="4561730" y="6313582"/>
              <a:ext cx="2224017"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2832512-5415-9F4A-B3DE-A1835FD042C1}"/>
                </a:ext>
              </a:extLst>
            </p:cNvPr>
            <p:cNvSpPr/>
            <p:nvPr userDrawn="1"/>
          </p:nvSpPr>
          <p:spPr>
            <a:xfrm flipV="1">
              <a:off x="6785748" y="6313582"/>
              <a:ext cx="1418031"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6512A3A-AA39-464C-BDFF-3917ADF83DE3}"/>
                </a:ext>
              </a:extLst>
            </p:cNvPr>
            <p:cNvSpPr/>
            <p:nvPr userDrawn="1"/>
          </p:nvSpPr>
          <p:spPr>
            <a:xfrm flipV="1">
              <a:off x="8203779" y="6313583"/>
              <a:ext cx="982261"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2746B0C-6E9A-E349-9824-476F78973D02}"/>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a:solidFill>
                  <a:schemeClr val="bg2">
                    <a:lumMod val="50000"/>
                  </a:schemeClr>
                </a:solidFill>
              </a:rPr>
              <a:t>Richard Woods, Georgia’s School Superintendent</a:t>
            </a:r>
            <a:r>
              <a:rPr lang="en-US" sz="1400" b="1">
                <a:solidFill>
                  <a:schemeClr val="bg2">
                    <a:lumMod val="50000"/>
                  </a:schemeClr>
                </a:solidFill>
              </a:rPr>
              <a:t> </a:t>
            </a:r>
            <a:r>
              <a:rPr lang="en-US" sz="1400" b="1">
                <a:solidFill>
                  <a:srgbClr val="1186CA"/>
                </a:solidFill>
              </a:rPr>
              <a:t>|</a:t>
            </a:r>
            <a:r>
              <a:rPr lang="en-US" sz="1400" b="1">
                <a:solidFill>
                  <a:schemeClr val="bg2">
                    <a:lumMod val="50000"/>
                  </a:schemeClr>
                </a:solidFill>
              </a:rPr>
              <a:t> Georgia Department of Education </a:t>
            </a:r>
            <a:r>
              <a:rPr lang="en-US" sz="1400" b="1">
                <a:solidFill>
                  <a:srgbClr val="1186CA"/>
                </a:solidFill>
              </a:rPr>
              <a:t>|</a:t>
            </a:r>
            <a:r>
              <a:rPr lang="en-US" sz="1400" b="1">
                <a:solidFill>
                  <a:schemeClr val="bg2">
                    <a:lumMod val="50000"/>
                  </a:schemeClr>
                </a:solidFill>
              </a:rPr>
              <a:t> </a:t>
            </a:r>
            <a:r>
              <a:rPr lang="en-US" sz="1400" b="1" i="1">
                <a:solidFill>
                  <a:schemeClr val="bg2">
                    <a:lumMod val="50000"/>
                  </a:schemeClr>
                </a:solidFill>
              </a:rPr>
              <a:t>Educating Georgia’s Future </a:t>
            </a:r>
          </a:p>
          <a:p>
            <a:pPr algn="r"/>
            <a:endParaRPr lang="en-US" sz="1400"/>
          </a:p>
        </p:txBody>
      </p:sp>
      <p:sp>
        <p:nvSpPr>
          <p:cNvPr id="12" name="TextBox 11">
            <a:extLst>
              <a:ext uri="{FF2B5EF4-FFF2-40B4-BE49-F238E27FC236}">
                <a16:creationId xmlns:a16="http://schemas.microsoft.com/office/drawing/2014/main" id="{A4CE7F4F-2521-264B-94DA-13FD797D5CD4}"/>
              </a:ext>
            </a:extLst>
          </p:cNvPr>
          <p:cNvSpPr txBox="1"/>
          <p:nvPr userDrawn="1"/>
        </p:nvSpPr>
        <p:spPr>
          <a:xfrm>
            <a:off x="1" y="6390382"/>
            <a:ext cx="667637"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a:solidFill>
                <a:schemeClr val="tx1"/>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D1B8F853-AAA8-934F-A2D7-7F2745DB8659}"/>
              </a:ext>
            </a:extLst>
          </p:cNvPr>
          <p:cNvPicPr>
            <a:picLocks noChangeAspect="1"/>
          </p:cNvPicPr>
          <p:nvPr userDrawn="1"/>
        </p:nvPicPr>
        <p:blipFill>
          <a:blip r:embed="rId3"/>
          <a:stretch>
            <a:fillRect/>
          </a:stretch>
        </p:blipFill>
        <p:spPr>
          <a:xfrm>
            <a:off x="10083970" y="5961295"/>
            <a:ext cx="1310904" cy="718360"/>
          </a:xfrm>
          <a:prstGeom prst="rect">
            <a:avLst/>
          </a:prstGeom>
        </p:spPr>
      </p:pic>
    </p:spTree>
    <p:extLst>
      <p:ext uri="{BB962C8B-B14F-4D97-AF65-F5344CB8AC3E}">
        <p14:creationId xmlns:p14="http://schemas.microsoft.com/office/powerpoint/2010/main" val="31887886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Header - Disabilities #2">
    <p:spTree>
      <p:nvGrpSpPr>
        <p:cNvPr id="1" name=""/>
        <p:cNvGrpSpPr/>
        <p:nvPr/>
      </p:nvGrpSpPr>
      <p:grpSpPr>
        <a:xfrm>
          <a:off x="0" y="0"/>
          <a:ext cx="0" cy="0"/>
          <a:chOff x="0" y="0"/>
          <a:chExt cx="0" cy="0"/>
        </a:xfrm>
      </p:grpSpPr>
      <p:pic>
        <p:nvPicPr>
          <p:cNvPr id="14" name="Picture 13" descr="A picture containing umbrella, helmet, hat&#10;&#10;Description automatically generated">
            <a:extLst>
              <a:ext uri="{FF2B5EF4-FFF2-40B4-BE49-F238E27FC236}">
                <a16:creationId xmlns:a16="http://schemas.microsoft.com/office/drawing/2014/main" id="{89D7C78A-6854-A849-A801-294A1C0AE861}"/>
              </a:ext>
            </a:extLst>
          </p:cNvPr>
          <p:cNvPicPr>
            <a:picLocks noChangeAspect="1"/>
          </p:cNvPicPr>
          <p:nvPr userDrawn="1"/>
        </p:nvPicPr>
        <p:blipFill rotWithShape="1">
          <a:blip r:embed="rId2"/>
          <a:srcRect r="3857"/>
          <a:stretch/>
        </p:blipFill>
        <p:spPr>
          <a:xfrm>
            <a:off x="7790996" y="1068288"/>
            <a:ext cx="4401004" cy="5249055"/>
          </a:xfrm>
          <a:prstGeom prst="rect">
            <a:avLst/>
          </a:prstGeom>
        </p:spPr>
      </p:pic>
      <p:sp>
        <p:nvSpPr>
          <p:cNvPr id="6" name="Rectangle 5">
            <a:extLst>
              <a:ext uri="{FF2B5EF4-FFF2-40B4-BE49-F238E27FC236}">
                <a16:creationId xmlns:a16="http://schemas.microsoft.com/office/drawing/2014/main" id="{EEC1DC9E-E8B2-D747-A215-2B86C89FCFE5}"/>
              </a:ext>
            </a:extLst>
          </p:cNvPr>
          <p:cNvSpPr/>
          <p:nvPr userDrawn="1"/>
        </p:nvSpPr>
        <p:spPr>
          <a:xfrm>
            <a:off x="8407897" y="6354188"/>
            <a:ext cx="2968534" cy="3195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A5B066-8059-C949-AEA0-571E7B4D7771}"/>
              </a:ext>
            </a:extLst>
          </p:cNvPr>
          <p:cNvSpPr>
            <a:spLocks noGrp="1"/>
          </p:cNvSpPr>
          <p:nvPr>
            <p:ph type="title"/>
          </p:nvPr>
        </p:nvSpPr>
        <p:spPr>
          <a:xfrm>
            <a:off x="752504" y="677404"/>
            <a:ext cx="7198799" cy="1987336"/>
          </a:xfrm>
        </p:spPr>
        <p:txBody>
          <a:bodyPr anchor="b" anchorCtr="0">
            <a:normAutofit/>
          </a:bodyPr>
          <a:lstStyle>
            <a:lvl1pPr algn="ctr">
              <a:defRPr sz="4800">
                <a:solidFill>
                  <a:srgbClr val="44883E"/>
                </a:solidFill>
                <a:latin typeface="Arial" panose="020B0604020202020204" pitchFamily="34" charset="0"/>
                <a:cs typeface="Arial" panose="020B0604020202020204" pitchFamily="34" charset="0"/>
              </a:defRPr>
            </a:lvl1pPr>
          </a:lstStyle>
          <a:p>
            <a:r>
              <a:rPr lang="en-US"/>
              <a:t>Click to edit Master title style</a:t>
            </a:r>
          </a:p>
        </p:txBody>
      </p:sp>
      <p:sp>
        <p:nvSpPr>
          <p:cNvPr id="10" name="Text Placeholder 9">
            <a:extLst>
              <a:ext uri="{FF2B5EF4-FFF2-40B4-BE49-F238E27FC236}">
                <a16:creationId xmlns:a16="http://schemas.microsoft.com/office/drawing/2014/main" id="{6652442A-998D-BA4A-B87F-38712FA6CF5E}"/>
              </a:ext>
            </a:extLst>
          </p:cNvPr>
          <p:cNvSpPr>
            <a:spLocks noGrp="1"/>
          </p:cNvSpPr>
          <p:nvPr>
            <p:ph type="body" sz="quarter" idx="13" hasCustomPrompt="1"/>
          </p:nvPr>
        </p:nvSpPr>
        <p:spPr>
          <a:xfrm>
            <a:off x="752505" y="2841946"/>
            <a:ext cx="7198799" cy="1887372"/>
          </a:xfrm>
        </p:spPr>
        <p:txBody>
          <a:bodyPr>
            <a:normAutofit/>
          </a:bodyPr>
          <a:lstStyle>
            <a:lvl1pPr marL="0" indent="0" algn="ctr">
              <a:buNone/>
              <a:defRPr sz="32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
        <p:nvSpPr>
          <p:cNvPr id="27" name="TextBox 26">
            <a:extLst>
              <a:ext uri="{FF2B5EF4-FFF2-40B4-BE49-F238E27FC236}">
                <a16:creationId xmlns:a16="http://schemas.microsoft.com/office/drawing/2014/main" id="{7DE45EDE-C757-6544-A7DD-F5A4716C796F}"/>
              </a:ext>
            </a:extLst>
          </p:cNvPr>
          <p:cNvSpPr txBox="1"/>
          <p:nvPr userDrawn="1"/>
        </p:nvSpPr>
        <p:spPr>
          <a:xfrm>
            <a:off x="2915206" y="6354188"/>
            <a:ext cx="8555100" cy="307777"/>
          </a:xfrm>
          <a:prstGeom prst="rect">
            <a:avLst/>
          </a:prstGeom>
          <a:noFill/>
        </p:spPr>
        <p:txBody>
          <a:bodyPr wrap="square" rtlCol="0">
            <a:spAutoFit/>
          </a:bodyPr>
          <a:lstStyle/>
          <a:p>
            <a:r>
              <a:rPr lang="en-US" sz="1200">
                <a:solidFill>
                  <a:srgbClr val="3DB8CF"/>
                </a:solidFill>
                <a:latin typeface="Arial Black" panose="020B0A04020102020204" pitchFamily="34" charset="0"/>
              </a:rPr>
              <a:t>Educating Georgia's Future </a:t>
            </a:r>
            <a:r>
              <a:rPr lang="en-US" sz="1400" b="1" i="1">
                <a:solidFill>
                  <a:schemeClr val="bg2">
                    <a:lumMod val="50000"/>
                  </a:schemeClr>
                </a:solidFill>
              </a:rPr>
              <a:t>by graduating students who are ready to learn, ready to live, and ready to lead.</a:t>
            </a:r>
          </a:p>
        </p:txBody>
      </p:sp>
      <p:grpSp>
        <p:nvGrpSpPr>
          <p:cNvPr id="18" name="Group 17">
            <a:extLst>
              <a:ext uri="{FF2B5EF4-FFF2-40B4-BE49-F238E27FC236}">
                <a16:creationId xmlns:a16="http://schemas.microsoft.com/office/drawing/2014/main" id="{C094C8D7-CE32-CE44-AA98-755454A3A1C2}"/>
              </a:ext>
            </a:extLst>
          </p:cNvPr>
          <p:cNvGrpSpPr/>
          <p:nvPr userDrawn="1"/>
        </p:nvGrpSpPr>
        <p:grpSpPr>
          <a:xfrm rot="10800000">
            <a:off x="3005961" y="6313578"/>
            <a:ext cx="9186039" cy="45719"/>
            <a:chOff x="1" y="6313580"/>
            <a:chExt cx="9186039" cy="45719"/>
          </a:xfrm>
        </p:grpSpPr>
        <p:sp>
          <p:nvSpPr>
            <p:cNvPr id="19" name="Rectangle 18">
              <a:extLst>
                <a:ext uri="{FF2B5EF4-FFF2-40B4-BE49-F238E27FC236}">
                  <a16:creationId xmlns:a16="http://schemas.microsoft.com/office/drawing/2014/main" id="{285DE533-51EA-3D49-9C03-14DC69679354}"/>
                </a:ext>
              </a:extLst>
            </p:cNvPr>
            <p:cNvSpPr/>
            <p:nvPr userDrawn="1"/>
          </p:nvSpPr>
          <p:spPr>
            <a:xfrm flipV="1">
              <a:off x="1" y="6313580"/>
              <a:ext cx="456173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E12ED5D-7CD9-5741-B9D5-5B76973F24E6}"/>
                </a:ext>
              </a:extLst>
            </p:cNvPr>
            <p:cNvSpPr/>
            <p:nvPr userDrawn="1"/>
          </p:nvSpPr>
          <p:spPr>
            <a:xfrm flipV="1">
              <a:off x="4561730" y="6313582"/>
              <a:ext cx="2224017"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4DA276-7B32-684F-88ED-9DCC6143510D}"/>
                </a:ext>
              </a:extLst>
            </p:cNvPr>
            <p:cNvSpPr/>
            <p:nvPr userDrawn="1"/>
          </p:nvSpPr>
          <p:spPr>
            <a:xfrm flipV="1">
              <a:off x="6785748" y="6313582"/>
              <a:ext cx="1418031"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E86B2FB-C4DF-DF4C-9237-74F5513C2B41}"/>
                </a:ext>
              </a:extLst>
            </p:cNvPr>
            <p:cNvSpPr/>
            <p:nvPr userDrawn="1"/>
          </p:nvSpPr>
          <p:spPr>
            <a:xfrm flipV="1">
              <a:off x="8203779" y="6313583"/>
              <a:ext cx="982261"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59E8E7B1-79ED-E949-8233-3435A7912CA1}"/>
              </a:ext>
            </a:extLst>
          </p:cNvPr>
          <p:cNvSpPr txBox="1"/>
          <p:nvPr userDrawn="1"/>
        </p:nvSpPr>
        <p:spPr>
          <a:xfrm>
            <a:off x="11475605"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a:solidFill>
                <a:schemeClr val="tx1"/>
              </a:solidFill>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84BBB21C-8A8F-4D43-9986-4863EF0784C5}"/>
              </a:ext>
            </a:extLst>
          </p:cNvPr>
          <p:cNvPicPr>
            <a:picLocks noChangeAspect="1"/>
          </p:cNvPicPr>
          <p:nvPr userDrawn="1"/>
        </p:nvPicPr>
        <p:blipFill>
          <a:blip r:embed="rId3"/>
          <a:stretch>
            <a:fillRect/>
          </a:stretch>
        </p:blipFill>
        <p:spPr>
          <a:xfrm>
            <a:off x="721694" y="5900336"/>
            <a:ext cx="1310904" cy="718360"/>
          </a:xfrm>
          <a:prstGeom prst="rect">
            <a:avLst/>
          </a:prstGeom>
        </p:spPr>
      </p:pic>
    </p:spTree>
    <p:extLst>
      <p:ext uri="{BB962C8B-B14F-4D97-AF65-F5344CB8AC3E}">
        <p14:creationId xmlns:p14="http://schemas.microsoft.com/office/powerpoint/2010/main" val="18442161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Header - Disabilities #3">
    <p:spTree>
      <p:nvGrpSpPr>
        <p:cNvPr id="1" name=""/>
        <p:cNvGrpSpPr/>
        <p:nvPr/>
      </p:nvGrpSpPr>
      <p:grpSpPr>
        <a:xfrm>
          <a:off x="0" y="0"/>
          <a:ext cx="0" cy="0"/>
          <a:chOff x="0" y="0"/>
          <a:chExt cx="0" cy="0"/>
        </a:xfrm>
      </p:grpSpPr>
      <p:pic>
        <p:nvPicPr>
          <p:cNvPr id="16" name="Picture 15" descr="A picture containing umbrella&#10;&#10;Description automatically generated">
            <a:extLst>
              <a:ext uri="{FF2B5EF4-FFF2-40B4-BE49-F238E27FC236}">
                <a16:creationId xmlns:a16="http://schemas.microsoft.com/office/drawing/2014/main" id="{9B7BB8DA-5F63-A042-B256-EB375975B9BD}"/>
              </a:ext>
            </a:extLst>
          </p:cNvPr>
          <p:cNvPicPr>
            <a:picLocks noChangeAspect="1"/>
          </p:cNvPicPr>
          <p:nvPr userDrawn="1"/>
        </p:nvPicPr>
        <p:blipFill>
          <a:blip r:embed="rId2"/>
          <a:stretch>
            <a:fillRect/>
          </a:stretch>
        </p:blipFill>
        <p:spPr>
          <a:xfrm>
            <a:off x="7855482" y="979995"/>
            <a:ext cx="4158908" cy="5348527"/>
          </a:xfrm>
          <a:prstGeom prst="rect">
            <a:avLst/>
          </a:prstGeom>
        </p:spPr>
      </p:pic>
      <p:sp>
        <p:nvSpPr>
          <p:cNvPr id="6" name="Rectangle 5">
            <a:extLst>
              <a:ext uri="{FF2B5EF4-FFF2-40B4-BE49-F238E27FC236}">
                <a16:creationId xmlns:a16="http://schemas.microsoft.com/office/drawing/2014/main" id="{EEC1DC9E-E8B2-D747-A215-2B86C89FCFE5}"/>
              </a:ext>
            </a:extLst>
          </p:cNvPr>
          <p:cNvSpPr/>
          <p:nvPr userDrawn="1"/>
        </p:nvSpPr>
        <p:spPr>
          <a:xfrm>
            <a:off x="8407897" y="6354188"/>
            <a:ext cx="2968534" cy="3195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A5B066-8059-C949-AEA0-571E7B4D7771}"/>
              </a:ext>
            </a:extLst>
          </p:cNvPr>
          <p:cNvSpPr>
            <a:spLocks noGrp="1"/>
          </p:cNvSpPr>
          <p:nvPr>
            <p:ph type="title"/>
          </p:nvPr>
        </p:nvSpPr>
        <p:spPr>
          <a:xfrm>
            <a:off x="752504" y="677404"/>
            <a:ext cx="7198799" cy="1987336"/>
          </a:xfrm>
        </p:spPr>
        <p:txBody>
          <a:bodyPr anchor="b" anchorCtr="0">
            <a:normAutofit/>
          </a:bodyPr>
          <a:lstStyle>
            <a:lvl1pPr algn="ctr">
              <a:defRPr sz="4800">
                <a:solidFill>
                  <a:srgbClr val="44883E"/>
                </a:solidFill>
                <a:latin typeface="Arial" panose="020B0604020202020204" pitchFamily="34" charset="0"/>
                <a:cs typeface="Arial" panose="020B0604020202020204" pitchFamily="34" charset="0"/>
              </a:defRPr>
            </a:lvl1pPr>
          </a:lstStyle>
          <a:p>
            <a:r>
              <a:rPr lang="en-US"/>
              <a:t>Click to edit Master title style</a:t>
            </a:r>
          </a:p>
        </p:txBody>
      </p:sp>
      <p:sp>
        <p:nvSpPr>
          <p:cNvPr id="10" name="Text Placeholder 9">
            <a:extLst>
              <a:ext uri="{FF2B5EF4-FFF2-40B4-BE49-F238E27FC236}">
                <a16:creationId xmlns:a16="http://schemas.microsoft.com/office/drawing/2014/main" id="{6652442A-998D-BA4A-B87F-38712FA6CF5E}"/>
              </a:ext>
            </a:extLst>
          </p:cNvPr>
          <p:cNvSpPr>
            <a:spLocks noGrp="1"/>
          </p:cNvSpPr>
          <p:nvPr>
            <p:ph type="body" sz="quarter" idx="13" hasCustomPrompt="1"/>
          </p:nvPr>
        </p:nvSpPr>
        <p:spPr>
          <a:xfrm>
            <a:off x="752505" y="2841946"/>
            <a:ext cx="7198799" cy="1887372"/>
          </a:xfrm>
        </p:spPr>
        <p:txBody>
          <a:bodyPr>
            <a:normAutofit/>
          </a:bodyPr>
          <a:lstStyle>
            <a:lvl1pPr marL="0" indent="0" algn="ctr">
              <a:buNone/>
              <a:defRPr sz="32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
        <p:nvSpPr>
          <p:cNvPr id="27" name="TextBox 26">
            <a:extLst>
              <a:ext uri="{FF2B5EF4-FFF2-40B4-BE49-F238E27FC236}">
                <a16:creationId xmlns:a16="http://schemas.microsoft.com/office/drawing/2014/main" id="{7DE45EDE-C757-6544-A7DD-F5A4716C796F}"/>
              </a:ext>
            </a:extLst>
          </p:cNvPr>
          <p:cNvSpPr txBox="1"/>
          <p:nvPr userDrawn="1"/>
        </p:nvSpPr>
        <p:spPr>
          <a:xfrm>
            <a:off x="2915206" y="6354188"/>
            <a:ext cx="8555100" cy="307777"/>
          </a:xfrm>
          <a:prstGeom prst="rect">
            <a:avLst/>
          </a:prstGeom>
          <a:noFill/>
        </p:spPr>
        <p:txBody>
          <a:bodyPr wrap="square" rtlCol="0">
            <a:spAutoFit/>
          </a:bodyPr>
          <a:lstStyle/>
          <a:p>
            <a:r>
              <a:rPr lang="en-US" sz="1200">
                <a:solidFill>
                  <a:srgbClr val="3DB8CF"/>
                </a:solidFill>
                <a:latin typeface="Arial Black" panose="020B0A04020102020204" pitchFamily="34" charset="0"/>
              </a:rPr>
              <a:t>Educating Georgia's Future </a:t>
            </a:r>
            <a:r>
              <a:rPr lang="en-US" sz="1400" b="1" i="1">
                <a:solidFill>
                  <a:schemeClr val="bg2">
                    <a:lumMod val="50000"/>
                  </a:schemeClr>
                </a:solidFill>
              </a:rPr>
              <a:t>by graduating students who are ready to learn, ready to live, and ready to lead.</a:t>
            </a:r>
          </a:p>
        </p:txBody>
      </p:sp>
      <p:grpSp>
        <p:nvGrpSpPr>
          <p:cNvPr id="18" name="Group 17">
            <a:extLst>
              <a:ext uri="{FF2B5EF4-FFF2-40B4-BE49-F238E27FC236}">
                <a16:creationId xmlns:a16="http://schemas.microsoft.com/office/drawing/2014/main" id="{C094C8D7-CE32-CE44-AA98-755454A3A1C2}"/>
              </a:ext>
            </a:extLst>
          </p:cNvPr>
          <p:cNvGrpSpPr/>
          <p:nvPr userDrawn="1"/>
        </p:nvGrpSpPr>
        <p:grpSpPr>
          <a:xfrm rot="10800000">
            <a:off x="3005961" y="6313578"/>
            <a:ext cx="9186039" cy="45719"/>
            <a:chOff x="1" y="6313580"/>
            <a:chExt cx="9186039" cy="45719"/>
          </a:xfrm>
        </p:grpSpPr>
        <p:sp>
          <p:nvSpPr>
            <p:cNvPr id="19" name="Rectangle 18">
              <a:extLst>
                <a:ext uri="{FF2B5EF4-FFF2-40B4-BE49-F238E27FC236}">
                  <a16:creationId xmlns:a16="http://schemas.microsoft.com/office/drawing/2014/main" id="{285DE533-51EA-3D49-9C03-14DC69679354}"/>
                </a:ext>
              </a:extLst>
            </p:cNvPr>
            <p:cNvSpPr/>
            <p:nvPr userDrawn="1"/>
          </p:nvSpPr>
          <p:spPr>
            <a:xfrm flipV="1">
              <a:off x="1" y="6313580"/>
              <a:ext cx="456173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E12ED5D-7CD9-5741-B9D5-5B76973F24E6}"/>
                </a:ext>
              </a:extLst>
            </p:cNvPr>
            <p:cNvSpPr/>
            <p:nvPr userDrawn="1"/>
          </p:nvSpPr>
          <p:spPr>
            <a:xfrm flipV="1">
              <a:off x="4561730" y="6313582"/>
              <a:ext cx="2224017"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4DA276-7B32-684F-88ED-9DCC6143510D}"/>
                </a:ext>
              </a:extLst>
            </p:cNvPr>
            <p:cNvSpPr/>
            <p:nvPr userDrawn="1"/>
          </p:nvSpPr>
          <p:spPr>
            <a:xfrm flipV="1">
              <a:off x="6785748" y="6313582"/>
              <a:ext cx="1418031"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E86B2FB-C4DF-DF4C-9237-74F5513C2B41}"/>
                </a:ext>
              </a:extLst>
            </p:cNvPr>
            <p:cNvSpPr/>
            <p:nvPr userDrawn="1"/>
          </p:nvSpPr>
          <p:spPr>
            <a:xfrm flipV="1">
              <a:off x="8203779" y="6313583"/>
              <a:ext cx="982261"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59E8E7B1-79ED-E949-8233-3435A7912CA1}"/>
              </a:ext>
            </a:extLst>
          </p:cNvPr>
          <p:cNvSpPr txBox="1"/>
          <p:nvPr userDrawn="1"/>
        </p:nvSpPr>
        <p:spPr>
          <a:xfrm>
            <a:off x="11475605"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a:solidFill>
                <a:schemeClr val="tx1"/>
              </a:solidFill>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84BBB21C-8A8F-4D43-9986-4863EF0784C5}"/>
              </a:ext>
            </a:extLst>
          </p:cNvPr>
          <p:cNvPicPr>
            <a:picLocks noChangeAspect="1"/>
          </p:cNvPicPr>
          <p:nvPr userDrawn="1"/>
        </p:nvPicPr>
        <p:blipFill>
          <a:blip r:embed="rId3"/>
          <a:stretch>
            <a:fillRect/>
          </a:stretch>
        </p:blipFill>
        <p:spPr>
          <a:xfrm>
            <a:off x="721694" y="5900336"/>
            <a:ext cx="1310904" cy="718360"/>
          </a:xfrm>
          <a:prstGeom prst="rect">
            <a:avLst/>
          </a:prstGeom>
        </p:spPr>
      </p:pic>
    </p:spTree>
    <p:extLst>
      <p:ext uri="{BB962C8B-B14F-4D97-AF65-F5344CB8AC3E}">
        <p14:creationId xmlns:p14="http://schemas.microsoft.com/office/powerpoint/2010/main" val="2163195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B8FAD-4387-DC9C-6623-44FF18740C2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5287A19-1EA2-BE05-88DD-61F7443F36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D202A69-9618-EB54-98B3-3C8A4928810E}"/>
              </a:ext>
            </a:extLst>
          </p:cNvPr>
          <p:cNvSpPr>
            <a:spLocks noGrp="1"/>
          </p:cNvSpPr>
          <p:nvPr>
            <p:ph type="dt" sz="half" idx="10"/>
          </p:nvPr>
        </p:nvSpPr>
        <p:spPr/>
        <p:txBody>
          <a:bodyPr/>
          <a:lstStyle/>
          <a:p>
            <a:fld id="{4520907C-0435-4A03-AEFF-6E38746AF37A}" type="datetimeFigureOut">
              <a:rPr lang="en-US" smtClean="0"/>
              <a:t>8/25/2023</a:t>
            </a:fld>
            <a:endParaRPr lang="en-US"/>
          </a:p>
        </p:txBody>
      </p:sp>
      <p:sp>
        <p:nvSpPr>
          <p:cNvPr id="5" name="Footer Placeholder 4">
            <a:extLst>
              <a:ext uri="{FF2B5EF4-FFF2-40B4-BE49-F238E27FC236}">
                <a16:creationId xmlns:a16="http://schemas.microsoft.com/office/drawing/2014/main" id="{6E2BC170-D8BA-0D78-FEB0-5D59D7E00C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87CC02-6C64-581A-974F-C1535FFA4123}"/>
              </a:ext>
            </a:extLst>
          </p:cNvPr>
          <p:cNvSpPr>
            <a:spLocks noGrp="1"/>
          </p:cNvSpPr>
          <p:nvPr>
            <p:ph type="sldNum" sz="quarter" idx="12"/>
          </p:nvPr>
        </p:nvSpPr>
        <p:spPr/>
        <p:txBody>
          <a:bodyPr/>
          <a:lstStyle/>
          <a:p>
            <a:fld id="{D4667619-074B-4CBC-AF90-C99BA3E3AFB3}" type="slidenum">
              <a:rPr lang="en-US" smtClean="0"/>
              <a:t>‹#›</a:t>
            </a:fld>
            <a:endParaRPr lang="en-US"/>
          </a:p>
        </p:txBody>
      </p:sp>
    </p:spTree>
    <p:extLst>
      <p:ext uri="{BB962C8B-B14F-4D97-AF65-F5344CB8AC3E}">
        <p14:creationId xmlns:p14="http://schemas.microsoft.com/office/powerpoint/2010/main" val="35873164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Header - Disabilities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5B066-8059-C949-AEA0-571E7B4D7771}"/>
              </a:ext>
            </a:extLst>
          </p:cNvPr>
          <p:cNvSpPr>
            <a:spLocks noGrp="1"/>
          </p:cNvSpPr>
          <p:nvPr>
            <p:ph type="title"/>
          </p:nvPr>
        </p:nvSpPr>
        <p:spPr>
          <a:xfrm>
            <a:off x="1047919" y="3634136"/>
            <a:ext cx="10096161" cy="1318041"/>
          </a:xfrm>
        </p:spPr>
        <p:txBody>
          <a:bodyPr anchor="b" anchorCtr="0">
            <a:normAutofit/>
          </a:bodyPr>
          <a:lstStyle>
            <a:lvl1pPr algn="ctr">
              <a:defRPr sz="4800">
                <a:solidFill>
                  <a:srgbClr val="44883E"/>
                </a:solidFill>
                <a:latin typeface="Arial" panose="020B0604020202020204" pitchFamily="34" charset="0"/>
                <a:cs typeface="Arial" panose="020B0604020202020204" pitchFamily="34" charset="0"/>
              </a:defRPr>
            </a:lvl1pPr>
          </a:lstStyle>
          <a:p>
            <a:r>
              <a:rPr lang="en-US"/>
              <a:t>Click to edit Master title style</a:t>
            </a:r>
          </a:p>
        </p:txBody>
      </p:sp>
      <p:sp>
        <p:nvSpPr>
          <p:cNvPr id="10" name="Text Placeholder 9">
            <a:extLst>
              <a:ext uri="{FF2B5EF4-FFF2-40B4-BE49-F238E27FC236}">
                <a16:creationId xmlns:a16="http://schemas.microsoft.com/office/drawing/2014/main" id="{6652442A-998D-BA4A-B87F-38712FA6CF5E}"/>
              </a:ext>
            </a:extLst>
          </p:cNvPr>
          <p:cNvSpPr>
            <a:spLocks noGrp="1"/>
          </p:cNvSpPr>
          <p:nvPr>
            <p:ph type="body" sz="quarter" idx="13" hasCustomPrompt="1"/>
          </p:nvPr>
        </p:nvSpPr>
        <p:spPr>
          <a:xfrm>
            <a:off x="1047920" y="5035704"/>
            <a:ext cx="10096160" cy="998101"/>
          </a:xfrm>
        </p:spPr>
        <p:txBody>
          <a:bodyPr>
            <a:normAutofit/>
          </a:bodyPr>
          <a:lstStyle>
            <a:lvl1pPr marL="0" indent="0" algn="ctr">
              <a:buNone/>
              <a:defRPr sz="32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grpSp>
        <p:nvGrpSpPr>
          <p:cNvPr id="17" name="Group 16">
            <a:extLst>
              <a:ext uri="{FF2B5EF4-FFF2-40B4-BE49-F238E27FC236}">
                <a16:creationId xmlns:a16="http://schemas.microsoft.com/office/drawing/2014/main" id="{1499443D-2D5E-2442-88F8-55635781510F}"/>
              </a:ext>
            </a:extLst>
          </p:cNvPr>
          <p:cNvGrpSpPr/>
          <p:nvPr userDrawn="1"/>
        </p:nvGrpSpPr>
        <p:grpSpPr>
          <a:xfrm>
            <a:off x="1" y="6313580"/>
            <a:ext cx="9186039" cy="45719"/>
            <a:chOff x="1" y="6313580"/>
            <a:chExt cx="9186039" cy="45719"/>
          </a:xfrm>
        </p:grpSpPr>
        <p:sp>
          <p:nvSpPr>
            <p:cNvPr id="26" name="Rectangle 25">
              <a:extLst>
                <a:ext uri="{FF2B5EF4-FFF2-40B4-BE49-F238E27FC236}">
                  <a16:creationId xmlns:a16="http://schemas.microsoft.com/office/drawing/2014/main" id="{320B8F4B-A8C1-E34E-BE9C-E19725BF69FD}"/>
                </a:ext>
              </a:extLst>
            </p:cNvPr>
            <p:cNvSpPr/>
            <p:nvPr userDrawn="1"/>
          </p:nvSpPr>
          <p:spPr>
            <a:xfrm flipV="1">
              <a:off x="1" y="6313580"/>
              <a:ext cx="456173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0F98552-52F4-9047-AF2B-B564254B6122}"/>
                </a:ext>
              </a:extLst>
            </p:cNvPr>
            <p:cNvSpPr/>
            <p:nvPr userDrawn="1"/>
          </p:nvSpPr>
          <p:spPr>
            <a:xfrm flipV="1">
              <a:off x="4561730" y="6313582"/>
              <a:ext cx="2224017"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2832512-5415-9F4A-B3DE-A1835FD042C1}"/>
                </a:ext>
              </a:extLst>
            </p:cNvPr>
            <p:cNvSpPr/>
            <p:nvPr userDrawn="1"/>
          </p:nvSpPr>
          <p:spPr>
            <a:xfrm flipV="1">
              <a:off x="6785748" y="6313582"/>
              <a:ext cx="1418031"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6512A3A-AA39-464C-BDFF-3917ADF83DE3}"/>
                </a:ext>
              </a:extLst>
            </p:cNvPr>
            <p:cNvSpPr/>
            <p:nvPr userDrawn="1"/>
          </p:nvSpPr>
          <p:spPr>
            <a:xfrm flipV="1">
              <a:off x="8203779" y="6313583"/>
              <a:ext cx="982261"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2746B0C-6E9A-E349-9824-476F78973D02}"/>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a:solidFill>
                  <a:schemeClr val="bg2">
                    <a:lumMod val="50000"/>
                  </a:schemeClr>
                </a:solidFill>
              </a:rPr>
              <a:t>Richard Woods, Georgia’s School Superintendent</a:t>
            </a:r>
            <a:r>
              <a:rPr lang="en-US" sz="1400" b="1">
                <a:solidFill>
                  <a:schemeClr val="bg2">
                    <a:lumMod val="50000"/>
                  </a:schemeClr>
                </a:solidFill>
              </a:rPr>
              <a:t> </a:t>
            </a:r>
            <a:r>
              <a:rPr lang="en-US" sz="1400" b="1">
                <a:solidFill>
                  <a:srgbClr val="1186CA"/>
                </a:solidFill>
              </a:rPr>
              <a:t>|</a:t>
            </a:r>
            <a:r>
              <a:rPr lang="en-US" sz="1400" b="1">
                <a:solidFill>
                  <a:schemeClr val="bg2">
                    <a:lumMod val="50000"/>
                  </a:schemeClr>
                </a:solidFill>
              </a:rPr>
              <a:t> Georgia Department of Education </a:t>
            </a:r>
            <a:r>
              <a:rPr lang="en-US" sz="1400" b="1">
                <a:solidFill>
                  <a:srgbClr val="1186CA"/>
                </a:solidFill>
              </a:rPr>
              <a:t>|</a:t>
            </a:r>
            <a:r>
              <a:rPr lang="en-US" sz="1400" b="1">
                <a:solidFill>
                  <a:schemeClr val="bg2">
                    <a:lumMod val="50000"/>
                  </a:schemeClr>
                </a:solidFill>
              </a:rPr>
              <a:t> </a:t>
            </a:r>
            <a:r>
              <a:rPr lang="en-US" sz="1400" b="1" i="1">
                <a:solidFill>
                  <a:schemeClr val="bg2">
                    <a:lumMod val="50000"/>
                  </a:schemeClr>
                </a:solidFill>
              </a:rPr>
              <a:t>Educating Georgia’s Future </a:t>
            </a:r>
          </a:p>
          <a:p>
            <a:pPr algn="r"/>
            <a:endParaRPr lang="en-US" sz="1400"/>
          </a:p>
        </p:txBody>
      </p:sp>
      <p:sp>
        <p:nvSpPr>
          <p:cNvPr id="12" name="TextBox 11">
            <a:extLst>
              <a:ext uri="{FF2B5EF4-FFF2-40B4-BE49-F238E27FC236}">
                <a16:creationId xmlns:a16="http://schemas.microsoft.com/office/drawing/2014/main" id="{A4CE7F4F-2521-264B-94DA-13FD797D5CD4}"/>
              </a:ext>
            </a:extLst>
          </p:cNvPr>
          <p:cNvSpPr txBox="1"/>
          <p:nvPr userDrawn="1"/>
        </p:nvSpPr>
        <p:spPr>
          <a:xfrm>
            <a:off x="1" y="6390382"/>
            <a:ext cx="667637"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a:solidFill>
                <a:schemeClr val="tx1"/>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D1B8F853-AAA8-934F-A2D7-7F2745DB8659}"/>
              </a:ext>
            </a:extLst>
          </p:cNvPr>
          <p:cNvPicPr>
            <a:picLocks noChangeAspect="1"/>
          </p:cNvPicPr>
          <p:nvPr userDrawn="1"/>
        </p:nvPicPr>
        <p:blipFill>
          <a:blip r:embed="rId2"/>
          <a:stretch>
            <a:fillRect/>
          </a:stretch>
        </p:blipFill>
        <p:spPr>
          <a:xfrm>
            <a:off x="10083970" y="5961295"/>
            <a:ext cx="1310904" cy="718360"/>
          </a:xfrm>
          <a:prstGeom prst="rect">
            <a:avLst/>
          </a:prstGeom>
        </p:spPr>
      </p:pic>
      <p:pic>
        <p:nvPicPr>
          <p:cNvPr id="15" name="Picture 14" descr="A picture containing umbrella&#10;&#10;Description automatically generated">
            <a:extLst>
              <a:ext uri="{FF2B5EF4-FFF2-40B4-BE49-F238E27FC236}">
                <a16:creationId xmlns:a16="http://schemas.microsoft.com/office/drawing/2014/main" id="{35025F92-6F17-8C4F-811D-EC87709161F9}"/>
              </a:ext>
            </a:extLst>
          </p:cNvPr>
          <p:cNvPicPr>
            <a:picLocks noChangeAspect="1"/>
          </p:cNvPicPr>
          <p:nvPr userDrawn="1"/>
        </p:nvPicPr>
        <p:blipFill rotWithShape="1">
          <a:blip r:embed="rId3"/>
          <a:srcRect r="220"/>
          <a:stretch/>
        </p:blipFill>
        <p:spPr>
          <a:xfrm>
            <a:off x="3379142" y="9474"/>
            <a:ext cx="5433716" cy="3584105"/>
          </a:xfrm>
          <a:prstGeom prst="rect">
            <a:avLst/>
          </a:prstGeom>
        </p:spPr>
      </p:pic>
    </p:spTree>
    <p:extLst>
      <p:ext uri="{BB962C8B-B14F-4D97-AF65-F5344CB8AC3E}">
        <p14:creationId xmlns:p14="http://schemas.microsoft.com/office/powerpoint/2010/main" val="30051678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Header - Disabilities #5">
    <p:spTree>
      <p:nvGrpSpPr>
        <p:cNvPr id="1" name=""/>
        <p:cNvGrpSpPr/>
        <p:nvPr/>
      </p:nvGrpSpPr>
      <p:grpSpPr>
        <a:xfrm>
          <a:off x="0" y="0"/>
          <a:ext cx="0" cy="0"/>
          <a:chOff x="0" y="0"/>
          <a:chExt cx="0" cy="0"/>
        </a:xfrm>
      </p:grpSpPr>
      <p:pic>
        <p:nvPicPr>
          <p:cNvPr id="14" name="Picture 13" descr="A close up of a logo&#10;&#10;Description automatically generated">
            <a:extLst>
              <a:ext uri="{FF2B5EF4-FFF2-40B4-BE49-F238E27FC236}">
                <a16:creationId xmlns:a16="http://schemas.microsoft.com/office/drawing/2014/main" id="{D045FCEF-7DD3-FA43-BD20-737F7CEEE6C5}"/>
              </a:ext>
            </a:extLst>
          </p:cNvPr>
          <p:cNvPicPr>
            <a:picLocks noChangeAspect="1"/>
          </p:cNvPicPr>
          <p:nvPr userDrawn="1"/>
        </p:nvPicPr>
        <p:blipFill rotWithShape="1">
          <a:blip r:embed="rId2"/>
          <a:srcRect r="11520"/>
          <a:stretch/>
        </p:blipFill>
        <p:spPr>
          <a:xfrm>
            <a:off x="7630268" y="1393822"/>
            <a:ext cx="4561732" cy="5021518"/>
          </a:xfrm>
          <a:prstGeom prst="rect">
            <a:avLst/>
          </a:prstGeom>
        </p:spPr>
      </p:pic>
      <p:sp>
        <p:nvSpPr>
          <p:cNvPr id="6" name="Rectangle 5">
            <a:extLst>
              <a:ext uri="{FF2B5EF4-FFF2-40B4-BE49-F238E27FC236}">
                <a16:creationId xmlns:a16="http://schemas.microsoft.com/office/drawing/2014/main" id="{EEC1DC9E-E8B2-D747-A215-2B86C89FCFE5}"/>
              </a:ext>
            </a:extLst>
          </p:cNvPr>
          <p:cNvSpPr/>
          <p:nvPr userDrawn="1"/>
        </p:nvSpPr>
        <p:spPr>
          <a:xfrm>
            <a:off x="8407897" y="6354188"/>
            <a:ext cx="2968534" cy="3195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A5B066-8059-C949-AEA0-571E7B4D7771}"/>
              </a:ext>
            </a:extLst>
          </p:cNvPr>
          <p:cNvSpPr>
            <a:spLocks noGrp="1"/>
          </p:cNvSpPr>
          <p:nvPr>
            <p:ph type="title"/>
          </p:nvPr>
        </p:nvSpPr>
        <p:spPr>
          <a:xfrm>
            <a:off x="752504" y="640333"/>
            <a:ext cx="7198799" cy="1987336"/>
          </a:xfrm>
        </p:spPr>
        <p:txBody>
          <a:bodyPr anchor="b" anchorCtr="0">
            <a:normAutofit/>
          </a:bodyPr>
          <a:lstStyle>
            <a:lvl1pPr algn="ctr">
              <a:defRPr sz="4800">
                <a:solidFill>
                  <a:srgbClr val="44883E"/>
                </a:solidFill>
                <a:latin typeface="Arial" panose="020B0604020202020204" pitchFamily="34" charset="0"/>
                <a:cs typeface="Arial" panose="020B0604020202020204" pitchFamily="34" charset="0"/>
              </a:defRPr>
            </a:lvl1pPr>
          </a:lstStyle>
          <a:p>
            <a:r>
              <a:rPr lang="en-US"/>
              <a:t>Click to edit Master title style</a:t>
            </a:r>
          </a:p>
        </p:txBody>
      </p:sp>
      <p:sp>
        <p:nvSpPr>
          <p:cNvPr id="10" name="Text Placeholder 9">
            <a:extLst>
              <a:ext uri="{FF2B5EF4-FFF2-40B4-BE49-F238E27FC236}">
                <a16:creationId xmlns:a16="http://schemas.microsoft.com/office/drawing/2014/main" id="{6652442A-998D-BA4A-B87F-38712FA6CF5E}"/>
              </a:ext>
            </a:extLst>
          </p:cNvPr>
          <p:cNvSpPr>
            <a:spLocks noGrp="1"/>
          </p:cNvSpPr>
          <p:nvPr>
            <p:ph type="body" sz="quarter" idx="13" hasCustomPrompt="1"/>
          </p:nvPr>
        </p:nvSpPr>
        <p:spPr>
          <a:xfrm>
            <a:off x="752505" y="2916088"/>
            <a:ext cx="7198799" cy="1887372"/>
          </a:xfrm>
        </p:spPr>
        <p:txBody>
          <a:bodyPr>
            <a:normAutofit/>
          </a:bodyPr>
          <a:lstStyle>
            <a:lvl1pPr marL="0" indent="0" algn="ctr">
              <a:buNone/>
              <a:defRPr sz="32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
        <p:nvSpPr>
          <p:cNvPr id="27" name="TextBox 26">
            <a:extLst>
              <a:ext uri="{FF2B5EF4-FFF2-40B4-BE49-F238E27FC236}">
                <a16:creationId xmlns:a16="http://schemas.microsoft.com/office/drawing/2014/main" id="{7DE45EDE-C757-6544-A7DD-F5A4716C796F}"/>
              </a:ext>
            </a:extLst>
          </p:cNvPr>
          <p:cNvSpPr txBox="1"/>
          <p:nvPr userDrawn="1"/>
        </p:nvSpPr>
        <p:spPr>
          <a:xfrm>
            <a:off x="2915206" y="6354188"/>
            <a:ext cx="8555100" cy="307777"/>
          </a:xfrm>
          <a:prstGeom prst="rect">
            <a:avLst/>
          </a:prstGeom>
          <a:noFill/>
        </p:spPr>
        <p:txBody>
          <a:bodyPr wrap="square" rtlCol="0">
            <a:spAutoFit/>
          </a:bodyPr>
          <a:lstStyle/>
          <a:p>
            <a:r>
              <a:rPr lang="en-US" sz="1200">
                <a:solidFill>
                  <a:srgbClr val="3DB8CF"/>
                </a:solidFill>
                <a:latin typeface="Arial Black" panose="020B0A04020102020204" pitchFamily="34" charset="0"/>
              </a:rPr>
              <a:t>Educating Georgia's Future </a:t>
            </a:r>
            <a:r>
              <a:rPr lang="en-US" sz="1400" b="1" i="1">
                <a:solidFill>
                  <a:schemeClr val="bg2">
                    <a:lumMod val="50000"/>
                  </a:schemeClr>
                </a:solidFill>
              </a:rPr>
              <a:t>by graduating students who are ready to learn, ready to live, and ready to lead.</a:t>
            </a:r>
          </a:p>
        </p:txBody>
      </p:sp>
      <p:grpSp>
        <p:nvGrpSpPr>
          <p:cNvPr id="18" name="Group 17">
            <a:extLst>
              <a:ext uri="{FF2B5EF4-FFF2-40B4-BE49-F238E27FC236}">
                <a16:creationId xmlns:a16="http://schemas.microsoft.com/office/drawing/2014/main" id="{C094C8D7-CE32-CE44-AA98-755454A3A1C2}"/>
              </a:ext>
            </a:extLst>
          </p:cNvPr>
          <p:cNvGrpSpPr/>
          <p:nvPr userDrawn="1"/>
        </p:nvGrpSpPr>
        <p:grpSpPr>
          <a:xfrm rot="10800000">
            <a:off x="3005961" y="6313578"/>
            <a:ext cx="9186039" cy="45719"/>
            <a:chOff x="1" y="6313580"/>
            <a:chExt cx="9186039" cy="45719"/>
          </a:xfrm>
        </p:grpSpPr>
        <p:sp>
          <p:nvSpPr>
            <p:cNvPr id="19" name="Rectangle 18">
              <a:extLst>
                <a:ext uri="{FF2B5EF4-FFF2-40B4-BE49-F238E27FC236}">
                  <a16:creationId xmlns:a16="http://schemas.microsoft.com/office/drawing/2014/main" id="{285DE533-51EA-3D49-9C03-14DC69679354}"/>
                </a:ext>
              </a:extLst>
            </p:cNvPr>
            <p:cNvSpPr/>
            <p:nvPr userDrawn="1"/>
          </p:nvSpPr>
          <p:spPr>
            <a:xfrm flipV="1">
              <a:off x="1" y="6313580"/>
              <a:ext cx="456173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E12ED5D-7CD9-5741-B9D5-5B76973F24E6}"/>
                </a:ext>
              </a:extLst>
            </p:cNvPr>
            <p:cNvSpPr/>
            <p:nvPr userDrawn="1"/>
          </p:nvSpPr>
          <p:spPr>
            <a:xfrm flipV="1">
              <a:off x="4561730" y="6313582"/>
              <a:ext cx="2224017"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4DA276-7B32-684F-88ED-9DCC6143510D}"/>
                </a:ext>
              </a:extLst>
            </p:cNvPr>
            <p:cNvSpPr/>
            <p:nvPr userDrawn="1"/>
          </p:nvSpPr>
          <p:spPr>
            <a:xfrm flipV="1">
              <a:off x="6785748" y="6313582"/>
              <a:ext cx="1418031"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E86B2FB-C4DF-DF4C-9237-74F5513C2B41}"/>
                </a:ext>
              </a:extLst>
            </p:cNvPr>
            <p:cNvSpPr/>
            <p:nvPr userDrawn="1"/>
          </p:nvSpPr>
          <p:spPr>
            <a:xfrm flipV="1">
              <a:off x="8203779" y="6313583"/>
              <a:ext cx="982261"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59E8E7B1-79ED-E949-8233-3435A7912CA1}"/>
              </a:ext>
            </a:extLst>
          </p:cNvPr>
          <p:cNvSpPr txBox="1"/>
          <p:nvPr userDrawn="1"/>
        </p:nvSpPr>
        <p:spPr>
          <a:xfrm>
            <a:off x="11475605"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a:solidFill>
                <a:schemeClr val="tx1"/>
              </a:solidFill>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84BBB21C-8A8F-4D43-9986-4863EF0784C5}"/>
              </a:ext>
            </a:extLst>
          </p:cNvPr>
          <p:cNvPicPr>
            <a:picLocks noChangeAspect="1"/>
          </p:cNvPicPr>
          <p:nvPr userDrawn="1"/>
        </p:nvPicPr>
        <p:blipFill>
          <a:blip r:embed="rId3"/>
          <a:stretch>
            <a:fillRect/>
          </a:stretch>
        </p:blipFill>
        <p:spPr>
          <a:xfrm>
            <a:off x="721694" y="5900336"/>
            <a:ext cx="1310904" cy="718360"/>
          </a:xfrm>
          <a:prstGeom prst="rect">
            <a:avLst/>
          </a:prstGeom>
        </p:spPr>
      </p:pic>
    </p:spTree>
    <p:extLst>
      <p:ext uri="{BB962C8B-B14F-4D97-AF65-F5344CB8AC3E}">
        <p14:creationId xmlns:p14="http://schemas.microsoft.com/office/powerpoint/2010/main" val="3819517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l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A6980-D001-A04C-A711-17C6436B89A7}"/>
              </a:ext>
            </a:extLst>
          </p:cNvPr>
          <p:cNvSpPr>
            <a:spLocks noGrp="1"/>
          </p:cNvSpPr>
          <p:nvPr>
            <p:ph type="title"/>
          </p:nvPr>
        </p:nvSpPr>
        <p:spPr>
          <a:xfrm>
            <a:off x="1192192" y="725764"/>
            <a:ext cx="10155258" cy="2852737"/>
          </a:xfrm>
        </p:spPr>
        <p:txBody>
          <a:bodyPr anchor="b">
            <a:normAutofit/>
          </a:bodyPr>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59AA0E84-26B4-CF4A-9B8A-8FE4CE88B904}"/>
              </a:ext>
            </a:extLst>
          </p:cNvPr>
          <p:cNvSpPr>
            <a:spLocks noGrp="1"/>
          </p:cNvSpPr>
          <p:nvPr>
            <p:ph type="body" idx="1"/>
          </p:nvPr>
        </p:nvSpPr>
        <p:spPr>
          <a:xfrm>
            <a:off x="1192192" y="3702952"/>
            <a:ext cx="10155258" cy="1236700"/>
          </a:xfrm>
        </p:spPr>
        <p:txBody>
          <a:bodyPr>
            <a:normAutofit/>
          </a:bodyPr>
          <a:lstStyle>
            <a:lvl1pPr marL="0" indent="0">
              <a:buNone/>
              <a:defRPr sz="3200" b="1">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23" name="Picture 22">
            <a:extLst>
              <a:ext uri="{FF2B5EF4-FFF2-40B4-BE49-F238E27FC236}">
                <a16:creationId xmlns:a16="http://schemas.microsoft.com/office/drawing/2014/main" id="{311CDB5D-E207-2542-BDCE-33614D184A51}"/>
              </a:ext>
            </a:extLst>
          </p:cNvPr>
          <p:cNvPicPr>
            <a:picLocks noChangeAspect="1"/>
          </p:cNvPicPr>
          <p:nvPr userDrawn="1"/>
        </p:nvPicPr>
        <p:blipFill rotWithShape="1">
          <a:blip r:embed="rId2"/>
          <a:srcRect r="4456"/>
          <a:stretch/>
        </p:blipFill>
        <p:spPr>
          <a:xfrm>
            <a:off x="1" y="0"/>
            <a:ext cx="667638" cy="6858000"/>
          </a:xfrm>
          <a:prstGeom prst="rect">
            <a:avLst/>
          </a:prstGeom>
        </p:spPr>
      </p:pic>
      <p:grpSp>
        <p:nvGrpSpPr>
          <p:cNvPr id="24" name="Group 23">
            <a:extLst>
              <a:ext uri="{FF2B5EF4-FFF2-40B4-BE49-F238E27FC236}">
                <a16:creationId xmlns:a16="http://schemas.microsoft.com/office/drawing/2014/main" id="{1677C477-C855-B04D-A35A-996E84E00F05}"/>
              </a:ext>
            </a:extLst>
          </p:cNvPr>
          <p:cNvGrpSpPr/>
          <p:nvPr userDrawn="1"/>
        </p:nvGrpSpPr>
        <p:grpSpPr>
          <a:xfrm>
            <a:off x="667639" y="6313581"/>
            <a:ext cx="8518401" cy="45719"/>
            <a:chOff x="667640" y="6313581"/>
            <a:chExt cx="7276742" cy="45719"/>
          </a:xfrm>
        </p:grpSpPr>
        <p:sp>
          <p:nvSpPr>
            <p:cNvPr id="34" name="Rectangle 33">
              <a:extLst>
                <a:ext uri="{FF2B5EF4-FFF2-40B4-BE49-F238E27FC236}">
                  <a16:creationId xmlns:a16="http://schemas.microsoft.com/office/drawing/2014/main" id="{79586D58-39F8-5E46-A02D-39EE80D2F178}"/>
                </a:ext>
              </a:extLst>
            </p:cNvPr>
            <p:cNvSpPr/>
            <p:nvPr userDrawn="1"/>
          </p:nvSpPr>
          <p:spPr>
            <a:xfrm flipV="1">
              <a:off x="667640" y="6313581"/>
              <a:ext cx="332648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D785722B-B8C5-8F41-8376-79561CFA8C14}"/>
                </a:ext>
              </a:extLst>
            </p:cNvPr>
            <p:cNvSpPr/>
            <p:nvPr userDrawn="1"/>
          </p:nvSpPr>
          <p:spPr>
            <a:xfrm flipV="1">
              <a:off x="3994121" y="6313582"/>
              <a:ext cx="1899840"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26BB8C3B-1B16-3C48-8DBD-5CB463ECF8BC}"/>
                </a:ext>
              </a:extLst>
            </p:cNvPr>
            <p:cNvSpPr/>
            <p:nvPr userDrawn="1"/>
          </p:nvSpPr>
          <p:spPr>
            <a:xfrm flipV="1">
              <a:off x="5893961"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9C6B9F5C-6C72-ED4D-9E0A-B11647644EBA}"/>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67B858D0-0FA5-4745-BFCB-6DD69CAB5FCF}"/>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a:solidFill>
                  <a:schemeClr val="bg2">
                    <a:lumMod val="50000"/>
                  </a:schemeClr>
                </a:solidFill>
              </a:rPr>
              <a:t>Richard Woods, Georgia’s School Superintendent</a:t>
            </a:r>
            <a:r>
              <a:rPr lang="en-US" sz="1400" b="1">
                <a:solidFill>
                  <a:schemeClr val="bg2">
                    <a:lumMod val="50000"/>
                  </a:schemeClr>
                </a:solidFill>
              </a:rPr>
              <a:t> </a:t>
            </a:r>
            <a:r>
              <a:rPr lang="en-US" sz="1400" b="1">
                <a:solidFill>
                  <a:srgbClr val="1186CA"/>
                </a:solidFill>
              </a:rPr>
              <a:t>|</a:t>
            </a:r>
            <a:r>
              <a:rPr lang="en-US" sz="1400" b="1">
                <a:solidFill>
                  <a:schemeClr val="bg2">
                    <a:lumMod val="50000"/>
                  </a:schemeClr>
                </a:solidFill>
              </a:rPr>
              <a:t> Georgia Department of Education </a:t>
            </a:r>
            <a:r>
              <a:rPr lang="en-US" sz="1400" b="1">
                <a:solidFill>
                  <a:srgbClr val="1186CA"/>
                </a:solidFill>
              </a:rPr>
              <a:t>|</a:t>
            </a:r>
            <a:r>
              <a:rPr lang="en-US" sz="1400" b="1">
                <a:solidFill>
                  <a:schemeClr val="bg2">
                    <a:lumMod val="50000"/>
                  </a:schemeClr>
                </a:solidFill>
              </a:rPr>
              <a:t> </a:t>
            </a:r>
            <a:r>
              <a:rPr lang="en-US" sz="1400" b="1" i="1">
                <a:solidFill>
                  <a:schemeClr val="bg2">
                    <a:lumMod val="50000"/>
                  </a:schemeClr>
                </a:solidFill>
              </a:rPr>
              <a:t>Educating Georgia’s Future </a:t>
            </a:r>
          </a:p>
          <a:p>
            <a:pPr algn="r"/>
            <a:endParaRPr lang="en-US" sz="1400"/>
          </a:p>
        </p:txBody>
      </p:sp>
      <p:pic>
        <p:nvPicPr>
          <p:cNvPr id="13" name="Picture 12">
            <a:extLst>
              <a:ext uri="{FF2B5EF4-FFF2-40B4-BE49-F238E27FC236}">
                <a16:creationId xmlns:a16="http://schemas.microsoft.com/office/drawing/2014/main" id="{3283FE05-0BCE-124A-92FC-D7CD1D09A9FC}"/>
              </a:ext>
            </a:extLst>
          </p:cNvPr>
          <p:cNvPicPr>
            <a:picLocks noChangeAspect="1"/>
          </p:cNvPicPr>
          <p:nvPr userDrawn="1"/>
        </p:nvPicPr>
        <p:blipFill>
          <a:blip r:embed="rId3"/>
          <a:stretch>
            <a:fillRect/>
          </a:stretch>
        </p:blipFill>
        <p:spPr>
          <a:xfrm>
            <a:off x="10083970" y="5961295"/>
            <a:ext cx="1310904" cy="718360"/>
          </a:xfrm>
          <a:prstGeom prst="rect">
            <a:avLst/>
          </a:prstGeom>
        </p:spPr>
      </p:pic>
      <p:sp>
        <p:nvSpPr>
          <p:cNvPr id="15" name="TextBox 14">
            <a:extLst>
              <a:ext uri="{FF2B5EF4-FFF2-40B4-BE49-F238E27FC236}">
                <a16:creationId xmlns:a16="http://schemas.microsoft.com/office/drawing/2014/main" id="{081C573A-B6AA-AD44-A246-E9B309C2CFE1}"/>
              </a:ext>
            </a:extLst>
          </p:cNvPr>
          <p:cNvSpPr txBox="1"/>
          <p:nvPr userDrawn="1"/>
        </p:nvSpPr>
        <p:spPr>
          <a:xfrm>
            <a:off x="1" y="6390382"/>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F051F25C-94AB-25A6-A410-F5A93AF4E966}"/>
              </a:ext>
            </a:extLst>
          </p:cNvPr>
          <p:cNvSpPr txBox="1"/>
          <p:nvPr userDrawn="1"/>
        </p:nvSpPr>
        <p:spPr>
          <a:xfrm>
            <a:off x="747431" y="5977908"/>
            <a:ext cx="3287351" cy="261610"/>
          </a:xfrm>
          <a:prstGeom prst="rect">
            <a:avLst/>
          </a:prstGeom>
          <a:noFill/>
        </p:spPr>
        <p:txBody>
          <a:bodyPr wrap="square" rtlCol="0">
            <a:spAutoFit/>
          </a:bodyPr>
          <a:lstStyle/>
          <a:p>
            <a:fld id="{EC24B0BE-041E-564E-9EAC-AA9D7A2D8FE6}" type="datetime4">
              <a:rPr lang="en-US" sz="1100" b="1" smtClean="0">
                <a:solidFill>
                  <a:schemeClr val="bg1">
                    <a:lumMod val="50000"/>
                  </a:schemeClr>
                </a:solidFill>
                <a:latin typeface="Arial" panose="020B0604020202020204" pitchFamily="34" charset="0"/>
                <a:cs typeface="Arial" panose="020B0604020202020204" pitchFamily="34" charset="0"/>
              </a:rPr>
              <a:pPr/>
              <a:t>August 25, 2023</a:t>
            </a:fld>
            <a:endParaRPr lang="en-US" sz="1100" b="1">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63377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D8B70E16-E646-A842-945B-CC0849DCD817}"/>
              </a:ext>
            </a:extLst>
          </p:cNvPr>
          <p:cNvPicPr>
            <a:picLocks noChangeAspect="1"/>
          </p:cNvPicPr>
          <p:nvPr userDrawn="1"/>
        </p:nvPicPr>
        <p:blipFill>
          <a:blip r:embed="rId2"/>
          <a:stretch>
            <a:fillRect/>
          </a:stretch>
        </p:blipFill>
        <p:spPr>
          <a:xfrm>
            <a:off x="10083970" y="5961295"/>
            <a:ext cx="1310904" cy="718360"/>
          </a:xfrm>
          <a:prstGeom prst="rect">
            <a:avLst/>
          </a:prstGeom>
        </p:spPr>
      </p:pic>
      <p:pic>
        <p:nvPicPr>
          <p:cNvPr id="21" name="Picture 20">
            <a:extLst>
              <a:ext uri="{FF2B5EF4-FFF2-40B4-BE49-F238E27FC236}">
                <a16:creationId xmlns:a16="http://schemas.microsoft.com/office/drawing/2014/main" id="{5346F0A3-27A7-D946-8A9D-84D6C05D6051}"/>
              </a:ext>
            </a:extLst>
          </p:cNvPr>
          <p:cNvPicPr>
            <a:picLocks noChangeAspect="1"/>
          </p:cNvPicPr>
          <p:nvPr userDrawn="1"/>
        </p:nvPicPr>
        <p:blipFill rotWithShape="1">
          <a:blip r:embed="rId3"/>
          <a:srcRect r="4456"/>
          <a:stretch/>
        </p:blipFill>
        <p:spPr>
          <a:xfrm>
            <a:off x="1" y="0"/>
            <a:ext cx="667638" cy="6858000"/>
          </a:xfrm>
          <a:prstGeom prst="rect">
            <a:avLst/>
          </a:prstGeom>
        </p:spPr>
      </p:pic>
      <p:grpSp>
        <p:nvGrpSpPr>
          <p:cNvPr id="24" name="Group 23">
            <a:extLst>
              <a:ext uri="{FF2B5EF4-FFF2-40B4-BE49-F238E27FC236}">
                <a16:creationId xmlns:a16="http://schemas.microsoft.com/office/drawing/2014/main" id="{DC35F5A8-7B72-C840-B7FB-643C09A11EFB}"/>
              </a:ext>
            </a:extLst>
          </p:cNvPr>
          <p:cNvGrpSpPr/>
          <p:nvPr userDrawn="1"/>
        </p:nvGrpSpPr>
        <p:grpSpPr>
          <a:xfrm>
            <a:off x="667639" y="6313581"/>
            <a:ext cx="8518401" cy="45719"/>
            <a:chOff x="667640" y="6313581"/>
            <a:chExt cx="7276742" cy="45719"/>
          </a:xfrm>
        </p:grpSpPr>
        <p:sp>
          <p:nvSpPr>
            <p:cNvPr id="25" name="Rectangle 24">
              <a:extLst>
                <a:ext uri="{FF2B5EF4-FFF2-40B4-BE49-F238E27FC236}">
                  <a16:creationId xmlns:a16="http://schemas.microsoft.com/office/drawing/2014/main" id="{EF65F714-91C2-814E-B057-4D55B33450E7}"/>
                </a:ext>
              </a:extLst>
            </p:cNvPr>
            <p:cNvSpPr/>
            <p:nvPr userDrawn="1"/>
          </p:nvSpPr>
          <p:spPr>
            <a:xfrm flipV="1">
              <a:off x="667640" y="6313581"/>
              <a:ext cx="332648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B213A6A-7E76-3042-834C-825CE97144DE}"/>
                </a:ext>
              </a:extLst>
            </p:cNvPr>
            <p:cNvSpPr/>
            <p:nvPr userDrawn="1"/>
          </p:nvSpPr>
          <p:spPr>
            <a:xfrm flipV="1">
              <a:off x="3994121" y="6313582"/>
              <a:ext cx="1899840"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61394062-B705-DF48-B693-61F07BBE7413}"/>
                </a:ext>
              </a:extLst>
            </p:cNvPr>
            <p:cNvSpPr/>
            <p:nvPr userDrawn="1"/>
          </p:nvSpPr>
          <p:spPr>
            <a:xfrm flipV="1">
              <a:off x="5893961"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D65F638D-F77C-5C42-BC39-2A64B6B44C1C}"/>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0EAAB75B-0332-8843-BEB0-BE9E2727A0AA}"/>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a:solidFill>
                  <a:schemeClr val="bg2">
                    <a:lumMod val="50000"/>
                  </a:schemeClr>
                </a:solidFill>
              </a:rPr>
              <a:t>Richard Woods, Georgia’s School Superintendent</a:t>
            </a:r>
            <a:r>
              <a:rPr lang="en-US" sz="1400" b="1">
                <a:solidFill>
                  <a:schemeClr val="bg2">
                    <a:lumMod val="50000"/>
                  </a:schemeClr>
                </a:solidFill>
              </a:rPr>
              <a:t> </a:t>
            </a:r>
            <a:r>
              <a:rPr lang="en-US" sz="1400" b="1">
                <a:solidFill>
                  <a:srgbClr val="1186CA"/>
                </a:solidFill>
              </a:rPr>
              <a:t>|</a:t>
            </a:r>
            <a:r>
              <a:rPr lang="en-US" sz="1400" b="1">
                <a:solidFill>
                  <a:schemeClr val="bg2">
                    <a:lumMod val="50000"/>
                  </a:schemeClr>
                </a:solidFill>
              </a:rPr>
              <a:t> Georgia Department of Education </a:t>
            </a:r>
            <a:r>
              <a:rPr lang="en-US" sz="1400" b="1">
                <a:solidFill>
                  <a:srgbClr val="1186CA"/>
                </a:solidFill>
              </a:rPr>
              <a:t>|</a:t>
            </a:r>
            <a:r>
              <a:rPr lang="en-US" sz="1400" b="1">
                <a:solidFill>
                  <a:schemeClr val="bg2">
                    <a:lumMod val="50000"/>
                  </a:schemeClr>
                </a:solidFill>
              </a:rPr>
              <a:t> </a:t>
            </a:r>
            <a:r>
              <a:rPr lang="en-US" sz="1400" b="1" i="1">
                <a:solidFill>
                  <a:schemeClr val="bg2">
                    <a:lumMod val="50000"/>
                  </a:schemeClr>
                </a:solidFill>
              </a:rPr>
              <a:t>Educating Georgia’s Future </a:t>
            </a:r>
          </a:p>
          <a:p>
            <a:pPr algn="r"/>
            <a:endParaRPr lang="en-US" sz="1400"/>
          </a:p>
        </p:txBody>
      </p:sp>
      <p:sp>
        <p:nvSpPr>
          <p:cNvPr id="11" name="TextBox 10">
            <a:extLst>
              <a:ext uri="{FF2B5EF4-FFF2-40B4-BE49-F238E27FC236}">
                <a16:creationId xmlns:a16="http://schemas.microsoft.com/office/drawing/2014/main" id="{9881F22B-A32A-9449-9F86-A8788A4D69D3}"/>
              </a:ext>
            </a:extLst>
          </p:cNvPr>
          <p:cNvSpPr txBox="1"/>
          <p:nvPr userDrawn="1"/>
        </p:nvSpPr>
        <p:spPr>
          <a:xfrm>
            <a:off x="1" y="6390382"/>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a:solidFill>
                <a:schemeClr val="bg1"/>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1DBB3A68-38A2-89BA-E2A1-CD52CB2C9505}"/>
              </a:ext>
            </a:extLst>
          </p:cNvPr>
          <p:cNvSpPr txBox="1"/>
          <p:nvPr userDrawn="1"/>
        </p:nvSpPr>
        <p:spPr>
          <a:xfrm>
            <a:off x="747431" y="5977908"/>
            <a:ext cx="3287351" cy="261610"/>
          </a:xfrm>
          <a:prstGeom prst="rect">
            <a:avLst/>
          </a:prstGeom>
          <a:noFill/>
        </p:spPr>
        <p:txBody>
          <a:bodyPr wrap="square" rtlCol="0">
            <a:spAutoFit/>
          </a:bodyPr>
          <a:lstStyle/>
          <a:p>
            <a:fld id="{EC24B0BE-041E-564E-9EAC-AA9D7A2D8FE6}" type="datetime4">
              <a:rPr lang="en-US" sz="1100" b="1" smtClean="0">
                <a:solidFill>
                  <a:schemeClr val="bg1">
                    <a:lumMod val="50000"/>
                  </a:schemeClr>
                </a:solidFill>
                <a:latin typeface="Arial" panose="020B0604020202020204" pitchFamily="34" charset="0"/>
                <a:cs typeface="Arial" panose="020B0604020202020204" pitchFamily="34" charset="0"/>
              </a:rPr>
              <a:pPr/>
              <a:t>August 25, 2023</a:t>
            </a:fld>
            <a:endParaRPr lang="en-US" sz="1100" b="1">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92724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4B641-817A-354F-9ADD-1E67E822341E}"/>
              </a:ext>
            </a:extLst>
          </p:cNvPr>
          <p:cNvSpPr>
            <a:spLocks noGrp="1"/>
          </p:cNvSpPr>
          <p:nvPr>
            <p:ph type="title"/>
          </p:nvPr>
        </p:nvSpPr>
        <p:spPr>
          <a:xfrm>
            <a:off x="1018573" y="365125"/>
            <a:ext cx="10335228" cy="1325563"/>
          </a:xfrm>
        </p:spPr>
        <p:txBody>
          <a:bodyPr anchor="ctr"/>
          <a:lstStyle/>
          <a:p>
            <a:r>
              <a:rPr lang="en-US"/>
              <a:t>Click to edit Master title style</a:t>
            </a:r>
          </a:p>
        </p:txBody>
      </p:sp>
      <p:sp>
        <p:nvSpPr>
          <p:cNvPr id="3" name="Content Placeholder 2">
            <a:extLst>
              <a:ext uri="{FF2B5EF4-FFF2-40B4-BE49-F238E27FC236}">
                <a16:creationId xmlns:a16="http://schemas.microsoft.com/office/drawing/2014/main" id="{DC306BF7-0B31-9D48-8985-A79867633DC4}"/>
              </a:ext>
            </a:extLst>
          </p:cNvPr>
          <p:cNvSpPr>
            <a:spLocks noGrp="1"/>
          </p:cNvSpPr>
          <p:nvPr>
            <p:ph sz="half" idx="1"/>
          </p:nvPr>
        </p:nvSpPr>
        <p:spPr>
          <a:xfrm>
            <a:off x="1018574" y="1825625"/>
            <a:ext cx="4899949" cy="413567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0F179FB-AE92-AF4C-89CC-B01B8FA7551F}"/>
              </a:ext>
            </a:extLst>
          </p:cNvPr>
          <p:cNvSpPr>
            <a:spLocks noGrp="1"/>
          </p:cNvSpPr>
          <p:nvPr>
            <p:ph sz="half" idx="2"/>
          </p:nvPr>
        </p:nvSpPr>
        <p:spPr>
          <a:xfrm>
            <a:off x="6096000" y="1825625"/>
            <a:ext cx="5257800" cy="413567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Picture 14">
            <a:extLst>
              <a:ext uri="{FF2B5EF4-FFF2-40B4-BE49-F238E27FC236}">
                <a16:creationId xmlns:a16="http://schemas.microsoft.com/office/drawing/2014/main" id="{AA74E512-2892-954C-8A0B-0EDD95590BAA}"/>
              </a:ext>
            </a:extLst>
          </p:cNvPr>
          <p:cNvPicPr>
            <a:picLocks noChangeAspect="1"/>
          </p:cNvPicPr>
          <p:nvPr userDrawn="1"/>
        </p:nvPicPr>
        <p:blipFill>
          <a:blip r:embed="rId2"/>
          <a:stretch>
            <a:fillRect/>
          </a:stretch>
        </p:blipFill>
        <p:spPr>
          <a:xfrm>
            <a:off x="10083970" y="5961295"/>
            <a:ext cx="1310904" cy="718360"/>
          </a:xfrm>
          <a:prstGeom prst="rect">
            <a:avLst/>
          </a:prstGeom>
        </p:spPr>
      </p:pic>
      <p:pic>
        <p:nvPicPr>
          <p:cNvPr id="17" name="Picture 16">
            <a:extLst>
              <a:ext uri="{FF2B5EF4-FFF2-40B4-BE49-F238E27FC236}">
                <a16:creationId xmlns:a16="http://schemas.microsoft.com/office/drawing/2014/main" id="{97DB970E-79C8-D74D-BFCC-444D5F9B4587}"/>
              </a:ext>
            </a:extLst>
          </p:cNvPr>
          <p:cNvPicPr>
            <a:picLocks noChangeAspect="1"/>
          </p:cNvPicPr>
          <p:nvPr userDrawn="1"/>
        </p:nvPicPr>
        <p:blipFill rotWithShape="1">
          <a:blip r:embed="rId3"/>
          <a:srcRect r="4456"/>
          <a:stretch/>
        </p:blipFill>
        <p:spPr>
          <a:xfrm>
            <a:off x="1" y="0"/>
            <a:ext cx="667638" cy="6858000"/>
          </a:xfrm>
          <a:prstGeom prst="rect">
            <a:avLst/>
          </a:prstGeom>
        </p:spPr>
      </p:pic>
      <p:grpSp>
        <p:nvGrpSpPr>
          <p:cNvPr id="18" name="Group 17">
            <a:extLst>
              <a:ext uri="{FF2B5EF4-FFF2-40B4-BE49-F238E27FC236}">
                <a16:creationId xmlns:a16="http://schemas.microsoft.com/office/drawing/2014/main" id="{00A55FC2-6AD0-9644-B0F2-A09BF6FDE9B7}"/>
              </a:ext>
            </a:extLst>
          </p:cNvPr>
          <p:cNvGrpSpPr/>
          <p:nvPr userDrawn="1"/>
        </p:nvGrpSpPr>
        <p:grpSpPr>
          <a:xfrm>
            <a:off x="667639" y="6313581"/>
            <a:ext cx="8518401" cy="45719"/>
            <a:chOff x="667640" y="6313581"/>
            <a:chExt cx="7276742" cy="45719"/>
          </a:xfrm>
        </p:grpSpPr>
        <p:sp>
          <p:nvSpPr>
            <p:cNvPr id="19" name="Rectangle 18">
              <a:extLst>
                <a:ext uri="{FF2B5EF4-FFF2-40B4-BE49-F238E27FC236}">
                  <a16:creationId xmlns:a16="http://schemas.microsoft.com/office/drawing/2014/main" id="{B0942E08-2E08-6E46-8D1F-B96E29B550DC}"/>
                </a:ext>
              </a:extLst>
            </p:cNvPr>
            <p:cNvSpPr/>
            <p:nvPr userDrawn="1"/>
          </p:nvSpPr>
          <p:spPr>
            <a:xfrm flipV="1">
              <a:off x="667640" y="6313581"/>
              <a:ext cx="332648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F2D4B15-1B3A-A340-A117-2069694508F8}"/>
                </a:ext>
              </a:extLst>
            </p:cNvPr>
            <p:cNvSpPr/>
            <p:nvPr userDrawn="1"/>
          </p:nvSpPr>
          <p:spPr>
            <a:xfrm flipV="1">
              <a:off x="3994121" y="6313582"/>
              <a:ext cx="1899840"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0803A9C-D477-9E42-BDFF-6825F91E2FC8}"/>
                </a:ext>
              </a:extLst>
            </p:cNvPr>
            <p:cNvSpPr/>
            <p:nvPr userDrawn="1"/>
          </p:nvSpPr>
          <p:spPr>
            <a:xfrm flipV="1">
              <a:off x="5893961"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0924F1A-DDED-E143-946C-381E1C934C89}"/>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a:extLst>
              <a:ext uri="{FF2B5EF4-FFF2-40B4-BE49-F238E27FC236}">
                <a16:creationId xmlns:a16="http://schemas.microsoft.com/office/drawing/2014/main" id="{6BE71CCE-6C58-FD4E-A946-4CD6715915DF}"/>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a:solidFill>
                  <a:schemeClr val="bg2">
                    <a:lumMod val="50000"/>
                  </a:schemeClr>
                </a:solidFill>
              </a:rPr>
              <a:t>Richard Woods, Georgia’s School Superintendent</a:t>
            </a:r>
            <a:r>
              <a:rPr lang="en-US" sz="1400" b="1">
                <a:solidFill>
                  <a:schemeClr val="bg2">
                    <a:lumMod val="50000"/>
                  </a:schemeClr>
                </a:solidFill>
              </a:rPr>
              <a:t> </a:t>
            </a:r>
            <a:r>
              <a:rPr lang="en-US" sz="1400" b="1">
                <a:solidFill>
                  <a:srgbClr val="1186CA"/>
                </a:solidFill>
              </a:rPr>
              <a:t>|</a:t>
            </a:r>
            <a:r>
              <a:rPr lang="en-US" sz="1400" b="1">
                <a:solidFill>
                  <a:schemeClr val="bg2">
                    <a:lumMod val="50000"/>
                  </a:schemeClr>
                </a:solidFill>
              </a:rPr>
              <a:t> Georgia Department of Education </a:t>
            </a:r>
            <a:r>
              <a:rPr lang="en-US" sz="1400" b="1">
                <a:solidFill>
                  <a:srgbClr val="1186CA"/>
                </a:solidFill>
              </a:rPr>
              <a:t>|</a:t>
            </a:r>
            <a:r>
              <a:rPr lang="en-US" sz="1400" b="1">
                <a:solidFill>
                  <a:schemeClr val="bg2">
                    <a:lumMod val="50000"/>
                  </a:schemeClr>
                </a:solidFill>
              </a:rPr>
              <a:t> </a:t>
            </a:r>
            <a:r>
              <a:rPr lang="en-US" sz="1400" b="1" i="1">
                <a:solidFill>
                  <a:schemeClr val="bg2">
                    <a:lumMod val="50000"/>
                  </a:schemeClr>
                </a:solidFill>
              </a:rPr>
              <a:t>Educating Georgia’s Future </a:t>
            </a:r>
          </a:p>
          <a:p>
            <a:pPr algn="r"/>
            <a:endParaRPr lang="en-US" sz="1400"/>
          </a:p>
        </p:txBody>
      </p:sp>
      <p:sp>
        <p:nvSpPr>
          <p:cNvPr id="14" name="TextBox 13">
            <a:extLst>
              <a:ext uri="{FF2B5EF4-FFF2-40B4-BE49-F238E27FC236}">
                <a16:creationId xmlns:a16="http://schemas.microsoft.com/office/drawing/2014/main" id="{A93A56F7-04D2-9E40-89C3-CEFC15FBFC39}"/>
              </a:ext>
            </a:extLst>
          </p:cNvPr>
          <p:cNvSpPr txBox="1"/>
          <p:nvPr userDrawn="1"/>
        </p:nvSpPr>
        <p:spPr>
          <a:xfrm>
            <a:off x="1" y="6390382"/>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a:solidFill>
                <a:schemeClr val="bg1"/>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A959B869-856C-2FE4-DDA2-01C732E7762B}"/>
              </a:ext>
            </a:extLst>
          </p:cNvPr>
          <p:cNvSpPr txBox="1"/>
          <p:nvPr userDrawn="1"/>
        </p:nvSpPr>
        <p:spPr>
          <a:xfrm>
            <a:off x="747431" y="5977908"/>
            <a:ext cx="3287351" cy="261610"/>
          </a:xfrm>
          <a:prstGeom prst="rect">
            <a:avLst/>
          </a:prstGeom>
          <a:noFill/>
        </p:spPr>
        <p:txBody>
          <a:bodyPr wrap="square" rtlCol="0">
            <a:spAutoFit/>
          </a:bodyPr>
          <a:lstStyle/>
          <a:p>
            <a:fld id="{EC24B0BE-041E-564E-9EAC-AA9D7A2D8FE6}" type="datetime4">
              <a:rPr lang="en-US" sz="1100" b="1" smtClean="0">
                <a:solidFill>
                  <a:schemeClr val="bg1">
                    <a:lumMod val="50000"/>
                  </a:schemeClr>
                </a:solidFill>
                <a:latin typeface="Arial" panose="020B0604020202020204" pitchFamily="34" charset="0"/>
                <a:cs typeface="Arial" panose="020B0604020202020204" pitchFamily="34" charset="0"/>
              </a:rPr>
              <a:pPr/>
              <a:t>August 25, 2023</a:t>
            </a:fld>
            <a:endParaRPr lang="en-US" sz="1100" b="1">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08168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FBA3B-A499-2E47-8150-D181B46A38D1}"/>
              </a:ext>
            </a:extLst>
          </p:cNvPr>
          <p:cNvSpPr>
            <a:spLocks noGrp="1"/>
          </p:cNvSpPr>
          <p:nvPr>
            <p:ph type="title"/>
          </p:nvPr>
        </p:nvSpPr>
        <p:spPr>
          <a:xfrm>
            <a:off x="1018570" y="365125"/>
            <a:ext cx="10336818" cy="1325563"/>
          </a:xfrm>
        </p:spPr>
        <p:txBody>
          <a:bodyPr anchor="ctr"/>
          <a:lstStyle/>
          <a:p>
            <a:r>
              <a:rPr lang="en-US"/>
              <a:t>Click to edit Master title style</a:t>
            </a:r>
          </a:p>
        </p:txBody>
      </p:sp>
      <p:sp>
        <p:nvSpPr>
          <p:cNvPr id="3" name="Text Placeholder 2">
            <a:extLst>
              <a:ext uri="{FF2B5EF4-FFF2-40B4-BE49-F238E27FC236}">
                <a16:creationId xmlns:a16="http://schemas.microsoft.com/office/drawing/2014/main" id="{23E83529-DAFC-1147-A5D6-70E708ABC04B}"/>
              </a:ext>
            </a:extLst>
          </p:cNvPr>
          <p:cNvSpPr>
            <a:spLocks noGrp="1"/>
          </p:cNvSpPr>
          <p:nvPr>
            <p:ph type="body" idx="1"/>
          </p:nvPr>
        </p:nvSpPr>
        <p:spPr>
          <a:xfrm>
            <a:off x="1018572" y="1681163"/>
            <a:ext cx="497900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AB63D84-4173-B044-B43C-57F1E2B2461A}"/>
              </a:ext>
            </a:extLst>
          </p:cNvPr>
          <p:cNvSpPr>
            <a:spLocks noGrp="1"/>
          </p:cNvSpPr>
          <p:nvPr>
            <p:ph sz="half" idx="2"/>
          </p:nvPr>
        </p:nvSpPr>
        <p:spPr>
          <a:xfrm>
            <a:off x="1018570" y="2505075"/>
            <a:ext cx="4979005" cy="34562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6DCEEE3-B129-2241-8865-37C8D5BFCD44}"/>
              </a:ext>
            </a:extLst>
          </p:cNvPr>
          <p:cNvSpPr>
            <a:spLocks noGrp="1"/>
          </p:cNvSpPr>
          <p:nvPr>
            <p:ph type="body" sz="quarter" idx="3"/>
          </p:nvPr>
        </p:nvSpPr>
        <p:spPr>
          <a:xfrm>
            <a:off x="6194427" y="1681163"/>
            <a:ext cx="516096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ED83B2E-7114-A944-8756-A48A33684788}"/>
              </a:ext>
            </a:extLst>
          </p:cNvPr>
          <p:cNvSpPr>
            <a:spLocks noGrp="1"/>
          </p:cNvSpPr>
          <p:nvPr>
            <p:ph sz="quarter" idx="4"/>
          </p:nvPr>
        </p:nvSpPr>
        <p:spPr>
          <a:xfrm>
            <a:off x="6194426" y="2505075"/>
            <a:ext cx="5160961" cy="34562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7" name="Picture 16">
            <a:extLst>
              <a:ext uri="{FF2B5EF4-FFF2-40B4-BE49-F238E27FC236}">
                <a16:creationId xmlns:a16="http://schemas.microsoft.com/office/drawing/2014/main" id="{6B6A9678-B7BA-8147-A2C1-D57175E9A457}"/>
              </a:ext>
            </a:extLst>
          </p:cNvPr>
          <p:cNvPicPr>
            <a:picLocks noChangeAspect="1"/>
          </p:cNvPicPr>
          <p:nvPr userDrawn="1"/>
        </p:nvPicPr>
        <p:blipFill>
          <a:blip r:embed="rId2"/>
          <a:stretch>
            <a:fillRect/>
          </a:stretch>
        </p:blipFill>
        <p:spPr>
          <a:xfrm>
            <a:off x="10083970" y="5961295"/>
            <a:ext cx="1310904" cy="718360"/>
          </a:xfrm>
          <a:prstGeom prst="rect">
            <a:avLst/>
          </a:prstGeom>
        </p:spPr>
      </p:pic>
      <p:pic>
        <p:nvPicPr>
          <p:cNvPr id="19" name="Picture 18">
            <a:extLst>
              <a:ext uri="{FF2B5EF4-FFF2-40B4-BE49-F238E27FC236}">
                <a16:creationId xmlns:a16="http://schemas.microsoft.com/office/drawing/2014/main" id="{954F96D9-83CF-3F4C-B2D8-64A40D438E1E}"/>
              </a:ext>
            </a:extLst>
          </p:cNvPr>
          <p:cNvPicPr>
            <a:picLocks noChangeAspect="1"/>
          </p:cNvPicPr>
          <p:nvPr userDrawn="1"/>
        </p:nvPicPr>
        <p:blipFill rotWithShape="1">
          <a:blip r:embed="rId3"/>
          <a:srcRect r="4456"/>
          <a:stretch/>
        </p:blipFill>
        <p:spPr>
          <a:xfrm>
            <a:off x="1" y="0"/>
            <a:ext cx="667638" cy="6858000"/>
          </a:xfrm>
          <a:prstGeom prst="rect">
            <a:avLst/>
          </a:prstGeom>
        </p:spPr>
      </p:pic>
      <p:grpSp>
        <p:nvGrpSpPr>
          <p:cNvPr id="29" name="Group 28">
            <a:extLst>
              <a:ext uri="{FF2B5EF4-FFF2-40B4-BE49-F238E27FC236}">
                <a16:creationId xmlns:a16="http://schemas.microsoft.com/office/drawing/2014/main" id="{52E748F2-67A8-8140-A236-9274093CD681}"/>
              </a:ext>
            </a:extLst>
          </p:cNvPr>
          <p:cNvGrpSpPr/>
          <p:nvPr userDrawn="1"/>
        </p:nvGrpSpPr>
        <p:grpSpPr>
          <a:xfrm>
            <a:off x="667639" y="6313581"/>
            <a:ext cx="8518401" cy="45719"/>
            <a:chOff x="667640" y="6313581"/>
            <a:chExt cx="7276742" cy="45719"/>
          </a:xfrm>
        </p:grpSpPr>
        <p:sp>
          <p:nvSpPr>
            <p:cNvPr id="30" name="Rectangle 29">
              <a:extLst>
                <a:ext uri="{FF2B5EF4-FFF2-40B4-BE49-F238E27FC236}">
                  <a16:creationId xmlns:a16="http://schemas.microsoft.com/office/drawing/2014/main" id="{F2387102-CA84-2C4E-BB9B-197A478CAD6D}"/>
                </a:ext>
              </a:extLst>
            </p:cNvPr>
            <p:cNvSpPr/>
            <p:nvPr userDrawn="1"/>
          </p:nvSpPr>
          <p:spPr>
            <a:xfrm flipV="1">
              <a:off x="667640" y="6313581"/>
              <a:ext cx="332648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29115AF3-4CC3-5D4B-8908-34F013BA13DE}"/>
                </a:ext>
              </a:extLst>
            </p:cNvPr>
            <p:cNvSpPr/>
            <p:nvPr userDrawn="1"/>
          </p:nvSpPr>
          <p:spPr>
            <a:xfrm flipV="1">
              <a:off x="3994121" y="6313582"/>
              <a:ext cx="1899840"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62F276-5889-4C41-A34E-25278A621313}"/>
                </a:ext>
              </a:extLst>
            </p:cNvPr>
            <p:cNvSpPr/>
            <p:nvPr userDrawn="1"/>
          </p:nvSpPr>
          <p:spPr>
            <a:xfrm flipV="1">
              <a:off x="5893961"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13F5D4A8-0CD2-5F49-B6DE-5C7BD5629439}"/>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BDB6EC88-6276-4742-9984-EE9C534D83AC}"/>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a:solidFill>
                  <a:schemeClr val="bg2">
                    <a:lumMod val="50000"/>
                  </a:schemeClr>
                </a:solidFill>
              </a:rPr>
              <a:t>Richard Woods, Georgia’s School Superintendent</a:t>
            </a:r>
            <a:r>
              <a:rPr lang="en-US" sz="1400" b="1">
                <a:solidFill>
                  <a:schemeClr val="bg2">
                    <a:lumMod val="50000"/>
                  </a:schemeClr>
                </a:solidFill>
              </a:rPr>
              <a:t> </a:t>
            </a:r>
            <a:r>
              <a:rPr lang="en-US" sz="1400" b="1">
                <a:solidFill>
                  <a:srgbClr val="1186CA"/>
                </a:solidFill>
              </a:rPr>
              <a:t>|</a:t>
            </a:r>
            <a:r>
              <a:rPr lang="en-US" sz="1400" b="1">
                <a:solidFill>
                  <a:schemeClr val="bg2">
                    <a:lumMod val="50000"/>
                  </a:schemeClr>
                </a:solidFill>
              </a:rPr>
              <a:t> Georgia Department of Education </a:t>
            </a:r>
            <a:r>
              <a:rPr lang="en-US" sz="1400" b="1">
                <a:solidFill>
                  <a:srgbClr val="1186CA"/>
                </a:solidFill>
              </a:rPr>
              <a:t>|</a:t>
            </a:r>
            <a:r>
              <a:rPr lang="en-US" sz="1400" b="1">
                <a:solidFill>
                  <a:schemeClr val="bg2">
                    <a:lumMod val="50000"/>
                  </a:schemeClr>
                </a:solidFill>
              </a:rPr>
              <a:t> </a:t>
            </a:r>
            <a:r>
              <a:rPr lang="en-US" sz="1400" b="1" i="1">
                <a:solidFill>
                  <a:schemeClr val="bg2">
                    <a:lumMod val="50000"/>
                  </a:schemeClr>
                </a:solidFill>
              </a:rPr>
              <a:t>Educating Georgia’s Future </a:t>
            </a:r>
          </a:p>
          <a:p>
            <a:pPr algn="r"/>
            <a:endParaRPr lang="en-US" sz="1400"/>
          </a:p>
        </p:txBody>
      </p:sp>
      <p:sp>
        <p:nvSpPr>
          <p:cNvPr id="16" name="TextBox 15">
            <a:extLst>
              <a:ext uri="{FF2B5EF4-FFF2-40B4-BE49-F238E27FC236}">
                <a16:creationId xmlns:a16="http://schemas.microsoft.com/office/drawing/2014/main" id="{61828883-381B-D647-84FA-CBFC528EEAED}"/>
              </a:ext>
            </a:extLst>
          </p:cNvPr>
          <p:cNvSpPr txBox="1"/>
          <p:nvPr userDrawn="1"/>
        </p:nvSpPr>
        <p:spPr>
          <a:xfrm>
            <a:off x="1" y="6390382"/>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a:solidFill>
                <a:schemeClr val="bg1"/>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FE446F23-1EB1-346B-22D8-A430546CBAA1}"/>
              </a:ext>
            </a:extLst>
          </p:cNvPr>
          <p:cNvSpPr txBox="1"/>
          <p:nvPr userDrawn="1"/>
        </p:nvSpPr>
        <p:spPr>
          <a:xfrm>
            <a:off x="747431" y="5977908"/>
            <a:ext cx="3287351" cy="261610"/>
          </a:xfrm>
          <a:prstGeom prst="rect">
            <a:avLst/>
          </a:prstGeom>
          <a:noFill/>
        </p:spPr>
        <p:txBody>
          <a:bodyPr wrap="square" rtlCol="0">
            <a:spAutoFit/>
          </a:bodyPr>
          <a:lstStyle/>
          <a:p>
            <a:fld id="{EC24B0BE-041E-564E-9EAC-AA9D7A2D8FE6}" type="datetime4">
              <a:rPr lang="en-US" sz="1100" b="1" smtClean="0">
                <a:solidFill>
                  <a:schemeClr val="bg1">
                    <a:lumMod val="50000"/>
                  </a:schemeClr>
                </a:solidFill>
                <a:latin typeface="Arial" panose="020B0604020202020204" pitchFamily="34" charset="0"/>
                <a:cs typeface="Arial" panose="020B0604020202020204" pitchFamily="34" charset="0"/>
              </a:rPr>
              <a:pPr/>
              <a:t>August 25, 2023</a:t>
            </a:fld>
            <a:endParaRPr lang="en-US" sz="1100" b="1">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88209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48B60-4320-BD41-A23D-9881A7DDCC86}"/>
              </a:ext>
            </a:extLst>
          </p:cNvPr>
          <p:cNvSpPr>
            <a:spLocks noGrp="1"/>
          </p:cNvSpPr>
          <p:nvPr>
            <p:ph type="title"/>
          </p:nvPr>
        </p:nvSpPr>
        <p:spPr>
          <a:xfrm>
            <a:off x="1006997" y="365125"/>
            <a:ext cx="10346803" cy="1325563"/>
          </a:xfrm>
        </p:spPr>
        <p:txBody>
          <a:bodyPr anchor="ctr"/>
          <a:lstStyle/>
          <a:p>
            <a:r>
              <a:rPr lang="en-US"/>
              <a:t>Click to edit Master title style</a:t>
            </a:r>
          </a:p>
        </p:txBody>
      </p:sp>
      <p:pic>
        <p:nvPicPr>
          <p:cNvPr id="13" name="Picture 12">
            <a:extLst>
              <a:ext uri="{FF2B5EF4-FFF2-40B4-BE49-F238E27FC236}">
                <a16:creationId xmlns:a16="http://schemas.microsoft.com/office/drawing/2014/main" id="{9CED1145-C602-C24B-B1AB-F385B8A34171}"/>
              </a:ext>
            </a:extLst>
          </p:cNvPr>
          <p:cNvPicPr>
            <a:picLocks noChangeAspect="1"/>
          </p:cNvPicPr>
          <p:nvPr userDrawn="1"/>
        </p:nvPicPr>
        <p:blipFill>
          <a:blip r:embed="rId2"/>
          <a:stretch>
            <a:fillRect/>
          </a:stretch>
        </p:blipFill>
        <p:spPr>
          <a:xfrm>
            <a:off x="10083970" y="5961295"/>
            <a:ext cx="1310904" cy="718360"/>
          </a:xfrm>
          <a:prstGeom prst="rect">
            <a:avLst/>
          </a:prstGeom>
        </p:spPr>
      </p:pic>
      <p:pic>
        <p:nvPicPr>
          <p:cNvPr id="15" name="Picture 14">
            <a:extLst>
              <a:ext uri="{FF2B5EF4-FFF2-40B4-BE49-F238E27FC236}">
                <a16:creationId xmlns:a16="http://schemas.microsoft.com/office/drawing/2014/main" id="{A39A0B55-BA00-394D-92D2-AB7833C6D8BC}"/>
              </a:ext>
            </a:extLst>
          </p:cNvPr>
          <p:cNvPicPr>
            <a:picLocks noChangeAspect="1"/>
          </p:cNvPicPr>
          <p:nvPr userDrawn="1"/>
        </p:nvPicPr>
        <p:blipFill rotWithShape="1">
          <a:blip r:embed="rId3"/>
          <a:srcRect r="4456"/>
          <a:stretch/>
        </p:blipFill>
        <p:spPr>
          <a:xfrm>
            <a:off x="1" y="0"/>
            <a:ext cx="667638" cy="6858000"/>
          </a:xfrm>
          <a:prstGeom prst="rect">
            <a:avLst/>
          </a:prstGeom>
        </p:spPr>
      </p:pic>
      <p:grpSp>
        <p:nvGrpSpPr>
          <p:cNvPr id="25" name="Group 24">
            <a:extLst>
              <a:ext uri="{FF2B5EF4-FFF2-40B4-BE49-F238E27FC236}">
                <a16:creationId xmlns:a16="http://schemas.microsoft.com/office/drawing/2014/main" id="{85B08848-CECB-E748-A3CA-CE695AFBE475}"/>
              </a:ext>
            </a:extLst>
          </p:cNvPr>
          <p:cNvGrpSpPr/>
          <p:nvPr userDrawn="1"/>
        </p:nvGrpSpPr>
        <p:grpSpPr>
          <a:xfrm>
            <a:off x="667639" y="6313581"/>
            <a:ext cx="8518401" cy="45719"/>
            <a:chOff x="667640" y="6313581"/>
            <a:chExt cx="7276742" cy="45719"/>
          </a:xfrm>
        </p:grpSpPr>
        <p:sp>
          <p:nvSpPr>
            <p:cNvPr id="26" name="Rectangle 25">
              <a:extLst>
                <a:ext uri="{FF2B5EF4-FFF2-40B4-BE49-F238E27FC236}">
                  <a16:creationId xmlns:a16="http://schemas.microsoft.com/office/drawing/2014/main" id="{60CCB325-71CD-8E4B-A00D-622871C42111}"/>
                </a:ext>
              </a:extLst>
            </p:cNvPr>
            <p:cNvSpPr/>
            <p:nvPr userDrawn="1"/>
          </p:nvSpPr>
          <p:spPr>
            <a:xfrm flipV="1">
              <a:off x="667640" y="6313581"/>
              <a:ext cx="332648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79F771F7-8F1C-A044-94C0-679FEE50F013}"/>
                </a:ext>
              </a:extLst>
            </p:cNvPr>
            <p:cNvSpPr/>
            <p:nvPr userDrawn="1"/>
          </p:nvSpPr>
          <p:spPr>
            <a:xfrm flipV="1">
              <a:off x="3994121" y="6313582"/>
              <a:ext cx="1899840"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D224A36-1EDE-3349-8FF6-84C64F5AB1A4}"/>
                </a:ext>
              </a:extLst>
            </p:cNvPr>
            <p:cNvSpPr/>
            <p:nvPr userDrawn="1"/>
          </p:nvSpPr>
          <p:spPr>
            <a:xfrm flipV="1">
              <a:off x="5893961"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728717E4-FB0F-1143-AB47-C4A364C045BE}"/>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C8F01FBF-C4DA-414C-9226-A13CF75D190C}"/>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a:solidFill>
                  <a:schemeClr val="bg2">
                    <a:lumMod val="50000"/>
                  </a:schemeClr>
                </a:solidFill>
              </a:rPr>
              <a:t>Richard Woods, Georgia’s School Superintendent</a:t>
            </a:r>
            <a:r>
              <a:rPr lang="en-US" sz="1400" b="1">
                <a:solidFill>
                  <a:schemeClr val="bg2">
                    <a:lumMod val="50000"/>
                  </a:schemeClr>
                </a:solidFill>
              </a:rPr>
              <a:t> </a:t>
            </a:r>
            <a:r>
              <a:rPr lang="en-US" sz="1400" b="1">
                <a:solidFill>
                  <a:srgbClr val="1186CA"/>
                </a:solidFill>
              </a:rPr>
              <a:t>|</a:t>
            </a:r>
            <a:r>
              <a:rPr lang="en-US" sz="1400" b="1">
                <a:solidFill>
                  <a:schemeClr val="bg2">
                    <a:lumMod val="50000"/>
                  </a:schemeClr>
                </a:solidFill>
              </a:rPr>
              <a:t> Georgia Department of Education </a:t>
            </a:r>
            <a:r>
              <a:rPr lang="en-US" sz="1400" b="1">
                <a:solidFill>
                  <a:srgbClr val="1186CA"/>
                </a:solidFill>
              </a:rPr>
              <a:t>|</a:t>
            </a:r>
            <a:r>
              <a:rPr lang="en-US" sz="1400" b="1">
                <a:solidFill>
                  <a:schemeClr val="bg2">
                    <a:lumMod val="50000"/>
                  </a:schemeClr>
                </a:solidFill>
              </a:rPr>
              <a:t> </a:t>
            </a:r>
            <a:r>
              <a:rPr lang="en-US" sz="1400" b="1" i="1">
                <a:solidFill>
                  <a:schemeClr val="bg2">
                    <a:lumMod val="50000"/>
                  </a:schemeClr>
                </a:solidFill>
              </a:rPr>
              <a:t>Educating Georgia’s Future </a:t>
            </a:r>
          </a:p>
          <a:p>
            <a:pPr algn="r"/>
            <a:endParaRPr lang="en-US" sz="1400"/>
          </a:p>
        </p:txBody>
      </p:sp>
      <p:sp>
        <p:nvSpPr>
          <p:cNvPr id="12" name="TextBox 11">
            <a:extLst>
              <a:ext uri="{FF2B5EF4-FFF2-40B4-BE49-F238E27FC236}">
                <a16:creationId xmlns:a16="http://schemas.microsoft.com/office/drawing/2014/main" id="{F3CB88EA-E652-8C43-AF58-F9F7C4005AD0}"/>
              </a:ext>
            </a:extLst>
          </p:cNvPr>
          <p:cNvSpPr txBox="1"/>
          <p:nvPr userDrawn="1"/>
        </p:nvSpPr>
        <p:spPr>
          <a:xfrm>
            <a:off x="1" y="6390382"/>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a:solidFill>
                <a:schemeClr val="bg1"/>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CF6A8A6C-520C-A97B-6847-5CA48A40FBA9}"/>
              </a:ext>
            </a:extLst>
          </p:cNvPr>
          <p:cNvSpPr txBox="1"/>
          <p:nvPr userDrawn="1"/>
        </p:nvSpPr>
        <p:spPr>
          <a:xfrm>
            <a:off x="747431" y="5977908"/>
            <a:ext cx="3287351" cy="261610"/>
          </a:xfrm>
          <a:prstGeom prst="rect">
            <a:avLst/>
          </a:prstGeom>
          <a:noFill/>
        </p:spPr>
        <p:txBody>
          <a:bodyPr wrap="square" rtlCol="0">
            <a:spAutoFit/>
          </a:bodyPr>
          <a:lstStyle/>
          <a:p>
            <a:fld id="{EC24B0BE-041E-564E-9EAC-AA9D7A2D8FE6}" type="datetime4">
              <a:rPr lang="en-US" sz="1100" b="1" smtClean="0">
                <a:solidFill>
                  <a:schemeClr val="bg1">
                    <a:lumMod val="50000"/>
                  </a:schemeClr>
                </a:solidFill>
                <a:latin typeface="Arial" panose="020B0604020202020204" pitchFamily="34" charset="0"/>
                <a:cs typeface="Arial" panose="020B0604020202020204" pitchFamily="34" charset="0"/>
              </a:rPr>
              <a:pPr/>
              <a:t>August 25, 2023</a:t>
            </a:fld>
            <a:endParaRPr lang="en-US" sz="1100" b="1">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76958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A5A93-23C3-0746-A715-D64C3AD28BAE}"/>
              </a:ext>
            </a:extLst>
          </p:cNvPr>
          <p:cNvSpPr>
            <a:spLocks noGrp="1"/>
          </p:cNvSpPr>
          <p:nvPr>
            <p:ph type="title"/>
          </p:nvPr>
        </p:nvSpPr>
        <p:spPr>
          <a:xfrm>
            <a:off x="1013413" y="457200"/>
            <a:ext cx="3932237" cy="1600200"/>
          </a:xfrm>
        </p:spPr>
        <p:txBody>
          <a:bodyPr anchor="ct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161BE06-20B9-5947-B648-4DF552BBBC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114A443-8FC6-1342-B280-DB3551A6312B}"/>
              </a:ext>
            </a:extLst>
          </p:cNvPr>
          <p:cNvSpPr>
            <a:spLocks noGrp="1"/>
          </p:cNvSpPr>
          <p:nvPr>
            <p:ph type="body" sz="half" idx="2"/>
          </p:nvPr>
        </p:nvSpPr>
        <p:spPr>
          <a:xfrm>
            <a:off x="1013413"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18" name="Picture 17">
            <a:extLst>
              <a:ext uri="{FF2B5EF4-FFF2-40B4-BE49-F238E27FC236}">
                <a16:creationId xmlns:a16="http://schemas.microsoft.com/office/drawing/2014/main" id="{6F0EED81-B82A-B747-AE28-CB73B8C2E501}"/>
              </a:ext>
            </a:extLst>
          </p:cNvPr>
          <p:cNvPicPr>
            <a:picLocks noChangeAspect="1"/>
          </p:cNvPicPr>
          <p:nvPr userDrawn="1"/>
        </p:nvPicPr>
        <p:blipFill>
          <a:blip r:embed="rId2"/>
          <a:stretch>
            <a:fillRect/>
          </a:stretch>
        </p:blipFill>
        <p:spPr>
          <a:xfrm>
            <a:off x="10083970" y="5961295"/>
            <a:ext cx="1310904" cy="718360"/>
          </a:xfrm>
          <a:prstGeom prst="rect">
            <a:avLst/>
          </a:prstGeom>
        </p:spPr>
      </p:pic>
      <p:pic>
        <p:nvPicPr>
          <p:cNvPr id="20" name="Picture 19">
            <a:extLst>
              <a:ext uri="{FF2B5EF4-FFF2-40B4-BE49-F238E27FC236}">
                <a16:creationId xmlns:a16="http://schemas.microsoft.com/office/drawing/2014/main" id="{E0E93CD1-E881-424A-B8FF-22DB41E08584}"/>
              </a:ext>
            </a:extLst>
          </p:cNvPr>
          <p:cNvPicPr>
            <a:picLocks noChangeAspect="1"/>
          </p:cNvPicPr>
          <p:nvPr userDrawn="1"/>
        </p:nvPicPr>
        <p:blipFill rotWithShape="1">
          <a:blip r:embed="rId3"/>
          <a:srcRect r="4456"/>
          <a:stretch/>
        </p:blipFill>
        <p:spPr>
          <a:xfrm>
            <a:off x="1" y="0"/>
            <a:ext cx="667638" cy="6858000"/>
          </a:xfrm>
          <a:prstGeom prst="rect">
            <a:avLst/>
          </a:prstGeom>
        </p:spPr>
      </p:pic>
      <p:grpSp>
        <p:nvGrpSpPr>
          <p:cNvPr id="21" name="Group 20">
            <a:extLst>
              <a:ext uri="{FF2B5EF4-FFF2-40B4-BE49-F238E27FC236}">
                <a16:creationId xmlns:a16="http://schemas.microsoft.com/office/drawing/2014/main" id="{678F804A-2072-1D44-8377-B5662A69B560}"/>
              </a:ext>
            </a:extLst>
          </p:cNvPr>
          <p:cNvGrpSpPr/>
          <p:nvPr userDrawn="1"/>
        </p:nvGrpSpPr>
        <p:grpSpPr>
          <a:xfrm>
            <a:off x="667639" y="6313581"/>
            <a:ext cx="8518401" cy="45719"/>
            <a:chOff x="667640" y="6313581"/>
            <a:chExt cx="7276742" cy="45719"/>
          </a:xfrm>
        </p:grpSpPr>
        <p:sp>
          <p:nvSpPr>
            <p:cNvPr id="22" name="Rectangle 21">
              <a:extLst>
                <a:ext uri="{FF2B5EF4-FFF2-40B4-BE49-F238E27FC236}">
                  <a16:creationId xmlns:a16="http://schemas.microsoft.com/office/drawing/2014/main" id="{4AF60F1C-6E2D-2542-B253-365280E7CE06}"/>
                </a:ext>
              </a:extLst>
            </p:cNvPr>
            <p:cNvSpPr/>
            <p:nvPr userDrawn="1"/>
          </p:nvSpPr>
          <p:spPr>
            <a:xfrm flipV="1">
              <a:off x="667640" y="6313581"/>
              <a:ext cx="332648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851B1AF-95E6-9B43-AB7C-104D79B69FDB}"/>
                </a:ext>
              </a:extLst>
            </p:cNvPr>
            <p:cNvSpPr/>
            <p:nvPr userDrawn="1"/>
          </p:nvSpPr>
          <p:spPr>
            <a:xfrm flipV="1">
              <a:off x="3994121" y="6313582"/>
              <a:ext cx="1899840"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E449035B-37ED-9946-B912-A069C9028A02}"/>
                </a:ext>
              </a:extLst>
            </p:cNvPr>
            <p:cNvSpPr/>
            <p:nvPr userDrawn="1"/>
          </p:nvSpPr>
          <p:spPr>
            <a:xfrm flipV="1">
              <a:off x="5893961"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61A931A9-D254-C04D-BB0A-5B6E8F37C019}"/>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B00BC07F-CD45-234D-9E2F-BE3563A28625}"/>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a:solidFill>
                  <a:schemeClr val="bg2">
                    <a:lumMod val="50000"/>
                  </a:schemeClr>
                </a:solidFill>
              </a:rPr>
              <a:t>Richard Woods, Georgia’s School Superintendent</a:t>
            </a:r>
            <a:r>
              <a:rPr lang="en-US" sz="1400" b="1">
                <a:solidFill>
                  <a:schemeClr val="bg2">
                    <a:lumMod val="50000"/>
                  </a:schemeClr>
                </a:solidFill>
              </a:rPr>
              <a:t> </a:t>
            </a:r>
            <a:r>
              <a:rPr lang="en-US" sz="1400" b="1">
                <a:solidFill>
                  <a:srgbClr val="1186CA"/>
                </a:solidFill>
              </a:rPr>
              <a:t>|</a:t>
            </a:r>
            <a:r>
              <a:rPr lang="en-US" sz="1400" b="1">
                <a:solidFill>
                  <a:schemeClr val="bg2">
                    <a:lumMod val="50000"/>
                  </a:schemeClr>
                </a:solidFill>
              </a:rPr>
              <a:t> Georgia Department of Education </a:t>
            </a:r>
            <a:r>
              <a:rPr lang="en-US" sz="1400" b="1">
                <a:solidFill>
                  <a:srgbClr val="1186CA"/>
                </a:solidFill>
              </a:rPr>
              <a:t>|</a:t>
            </a:r>
            <a:r>
              <a:rPr lang="en-US" sz="1400" b="1">
                <a:solidFill>
                  <a:schemeClr val="bg2">
                    <a:lumMod val="50000"/>
                  </a:schemeClr>
                </a:solidFill>
              </a:rPr>
              <a:t> </a:t>
            </a:r>
            <a:r>
              <a:rPr lang="en-US" sz="1400" b="1" i="1">
                <a:solidFill>
                  <a:schemeClr val="bg2">
                    <a:lumMod val="50000"/>
                  </a:schemeClr>
                </a:solidFill>
              </a:rPr>
              <a:t>Educating Georgia’s Future </a:t>
            </a:r>
          </a:p>
          <a:p>
            <a:pPr algn="r"/>
            <a:endParaRPr lang="en-US" sz="1400"/>
          </a:p>
        </p:txBody>
      </p:sp>
      <p:sp>
        <p:nvSpPr>
          <p:cNvPr id="14" name="TextBox 13">
            <a:extLst>
              <a:ext uri="{FF2B5EF4-FFF2-40B4-BE49-F238E27FC236}">
                <a16:creationId xmlns:a16="http://schemas.microsoft.com/office/drawing/2014/main" id="{3DEBA5B8-6C4F-4344-92B1-FC67CC88F8FC}"/>
              </a:ext>
            </a:extLst>
          </p:cNvPr>
          <p:cNvSpPr txBox="1"/>
          <p:nvPr userDrawn="1"/>
        </p:nvSpPr>
        <p:spPr>
          <a:xfrm>
            <a:off x="1" y="6390382"/>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a:solidFill>
                <a:schemeClr val="bg1"/>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22ECDCBA-C9BB-FA61-DB61-53ADABA1CE31}"/>
              </a:ext>
            </a:extLst>
          </p:cNvPr>
          <p:cNvSpPr txBox="1"/>
          <p:nvPr userDrawn="1"/>
        </p:nvSpPr>
        <p:spPr>
          <a:xfrm>
            <a:off x="747431" y="5977908"/>
            <a:ext cx="3287351" cy="261610"/>
          </a:xfrm>
          <a:prstGeom prst="rect">
            <a:avLst/>
          </a:prstGeom>
          <a:noFill/>
        </p:spPr>
        <p:txBody>
          <a:bodyPr wrap="square" rtlCol="0">
            <a:spAutoFit/>
          </a:bodyPr>
          <a:lstStyle/>
          <a:p>
            <a:fld id="{EC24B0BE-041E-564E-9EAC-AA9D7A2D8FE6}" type="datetime4">
              <a:rPr lang="en-US" sz="1100" b="1" smtClean="0">
                <a:solidFill>
                  <a:schemeClr val="bg1">
                    <a:lumMod val="50000"/>
                  </a:schemeClr>
                </a:solidFill>
                <a:latin typeface="Arial" panose="020B0604020202020204" pitchFamily="34" charset="0"/>
                <a:cs typeface="Arial" panose="020B0604020202020204" pitchFamily="34" charset="0"/>
              </a:rPr>
              <a:pPr/>
              <a:t>August 25, 2023</a:t>
            </a:fld>
            <a:endParaRPr lang="en-US" sz="1100" b="1">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93999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A7C0B69-71D6-4445-AF21-1F5367AC9F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pic>
        <p:nvPicPr>
          <p:cNvPr id="18" name="Picture 17">
            <a:extLst>
              <a:ext uri="{FF2B5EF4-FFF2-40B4-BE49-F238E27FC236}">
                <a16:creationId xmlns:a16="http://schemas.microsoft.com/office/drawing/2014/main" id="{B68F0B79-0C5F-C446-A2DD-FD0EBFCBB7D5}"/>
              </a:ext>
            </a:extLst>
          </p:cNvPr>
          <p:cNvPicPr>
            <a:picLocks noChangeAspect="1"/>
          </p:cNvPicPr>
          <p:nvPr userDrawn="1"/>
        </p:nvPicPr>
        <p:blipFill>
          <a:blip r:embed="rId2"/>
          <a:stretch>
            <a:fillRect/>
          </a:stretch>
        </p:blipFill>
        <p:spPr>
          <a:xfrm>
            <a:off x="10083970" y="5961295"/>
            <a:ext cx="1310904" cy="718360"/>
          </a:xfrm>
          <a:prstGeom prst="rect">
            <a:avLst/>
          </a:prstGeom>
        </p:spPr>
      </p:pic>
      <p:sp>
        <p:nvSpPr>
          <p:cNvPr id="35" name="Title 1">
            <a:extLst>
              <a:ext uri="{FF2B5EF4-FFF2-40B4-BE49-F238E27FC236}">
                <a16:creationId xmlns:a16="http://schemas.microsoft.com/office/drawing/2014/main" id="{1428C91C-012E-9445-80D1-A3C3DF892D6F}"/>
              </a:ext>
            </a:extLst>
          </p:cNvPr>
          <p:cNvSpPr>
            <a:spLocks noGrp="1"/>
          </p:cNvSpPr>
          <p:nvPr>
            <p:ph type="title"/>
          </p:nvPr>
        </p:nvSpPr>
        <p:spPr>
          <a:xfrm>
            <a:off x="1013413" y="457200"/>
            <a:ext cx="3932237" cy="1600200"/>
          </a:xfrm>
        </p:spPr>
        <p:txBody>
          <a:bodyPr anchor="ctr"/>
          <a:lstStyle>
            <a:lvl1pPr>
              <a:defRPr sz="3200"/>
            </a:lvl1pPr>
          </a:lstStyle>
          <a:p>
            <a:r>
              <a:rPr lang="en-US"/>
              <a:t>Click to edit Master title style</a:t>
            </a:r>
          </a:p>
        </p:txBody>
      </p:sp>
      <p:sp>
        <p:nvSpPr>
          <p:cNvPr id="36" name="Text Placeholder 3">
            <a:extLst>
              <a:ext uri="{FF2B5EF4-FFF2-40B4-BE49-F238E27FC236}">
                <a16:creationId xmlns:a16="http://schemas.microsoft.com/office/drawing/2014/main" id="{4735E7FF-08F1-C14B-8703-3F75F329583F}"/>
              </a:ext>
            </a:extLst>
          </p:cNvPr>
          <p:cNvSpPr>
            <a:spLocks noGrp="1"/>
          </p:cNvSpPr>
          <p:nvPr>
            <p:ph type="body" sz="half" idx="2"/>
          </p:nvPr>
        </p:nvSpPr>
        <p:spPr>
          <a:xfrm>
            <a:off x="1013413"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27" name="Picture 26">
            <a:extLst>
              <a:ext uri="{FF2B5EF4-FFF2-40B4-BE49-F238E27FC236}">
                <a16:creationId xmlns:a16="http://schemas.microsoft.com/office/drawing/2014/main" id="{E6A0C610-EB47-4143-AA2A-BA7BADD522BF}"/>
              </a:ext>
            </a:extLst>
          </p:cNvPr>
          <p:cNvPicPr>
            <a:picLocks noChangeAspect="1"/>
          </p:cNvPicPr>
          <p:nvPr userDrawn="1"/>
        </p:nvPicPr>
        <p:blipFill rotWithShape="1">
          <a:blip r:embed="rId3"/>
          <a:srcRect r="4456"/>
          <a:stretch/>
        </p:blipFill>
        <p:spPr>
          <a:xfrm>
            <a:off x="1" y="0"/>
            <a:ext cx="667638" cy="6858000"/>
          </a:xfrm>
          <a:prstGeom prst="rect">
            <a:avLst/>
          </a:prstGeom>
        </p:spPr>
      </p:pic>
      <p:grpSp>
        <p:nvGrpSpPr>
          <p:cNvPr id="37" name="Group 36">
            <a:extLst>
              <a:ext uri="{FF2B5EF4-FFF2-40B4-BE49-F238E27FC236}">
                <a16:creationId xmlns:a16="http://schemas.microsoft.com/office/drawing/2014/main" id="{4CB1FFBC-61FF-9A41-B6A9-0733BB47074F}"/>
              </a:ext>
            </a:extLst>
          </p:cNvPr>
          <p:cNvGrpSpPr/>
          <p:nvPr userDrawn="1"/>
        </p:nvGrpSpPr>
        <p:grpSpPr>
          <a:xfrm>
            <a:off x="667639" y="6313581"/>
            <a:ext cx="8518401" cy="45719"/>
            <a:chOff x="667640" y="6313581"/>
            <a:chExt cx="7276742" cy="45719"/>
          </a:xfrm>
        </p:grpSpPr>
        <p:sp>
          <p:nvSpPr>
            <p:cNvPr id="38" name="Rectangle 37">
              <a:extLst>
                <a:ext uri="{FF2B5EF4-FFF2-40B4-BE49-F238E27FC236}">
                  <a16:creationId xmlns:a16="http://schemas.microsoft.com/office/drawing/2014/main" id="{10563FDA-9870-154E-90CD-D8BF9E467629}"/>
                </a:ext>
              </a:extLst>
            </p:cNvPr>
            <p:cNvSpPr/>
            <p:nvPr userDrawn="1"/>
          </p:nvSpPr>
          <p:spPr>
            <a:xfrm flipV="1">
              <a:off x="667640" y="6313581"/>
              <a:ext cx="332648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4146C673-354A-5A45-A2DE-5B707450E5F9}"/>
                </a:ext>
              </a:extLst>
            </p:cNvPr>
            <p:cNvSpPr/>
            <p:nvPr userDrawn="1"/>
          </p:nvSpPr>
          <p:spPr>
            <a:xfrm flipV="1">
              <a:off x="3994121" y="6313582"/>
              <a:ext cx="1899840"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529C93BD-1BE7-DB43-9F49-3FA711B2CE33}"/>
                </a:ext>
              </a:extLst>
            </p:cNvPr>
            <p:cNvSpPr/>
            <p:nvPr userDrawn="1"/>
          </p:nvSpPr>
          <p:spPr>
            <a:xfrm flipV="1">
              <a:off x="5893961"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662B19FE-AF25-EE4E-81D5-C5A12A9EE31D}"/>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Box 41">
            <a:extLst>
              <a:ext uri="{FF2B5EF4-FFF2-40B4-BE49-F238E27FC236}">
                <a16:creationId xmlns:a16="http://schemas.microsoft.com/office/drawing/2014/main" id="{DEB3BBD5-88DD-C344-A0A0-AC41198C6316}"/>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a:solidFill>
                  <a:schemeClr val="bg2">
                    <a:lumMod val="50000"/>
                  </a:schemeClr>
                </a:solidFill>
              </a:rPr>
              <a:t>Richard Woods, Georgia’s School Superintendent</a:t>
            </a:r>
            <a:r>
              <a:rPr lang="en-US" sz="1400" b="1">
                <a:solidFill>
                  <a:schemeClr val="bg2">
                    <a:lumMod val="50000"/>
                  </a:schemeClr>
                </a:solidFill>
              </a:rPr>
              <a:t> </a:t>
            </a:r>
            <a:r>
              <a:rPr lang="en-US" sz="1400" b="1">
                <a:solidFill>
                  <a:srgbClr val="1186CA"/>
                </a:solidFill>
              </a:rPr>
              <a:t>|</a:t>
            </a:r>
            <a:r>
              <a:rPr lang="en-US" sz="1400" b="1">
                <a:solidFill>
                  <a:schemeClr val="bg2">
                    <a:lumMod val="50000"/>
                  </a:schemeClr>
                </a:solidFill>
              </a:rPr>
              <a:t> Georgia Department of Education </a:t>
            </a:r>
            <a:r>
              <a:rPr lang="en-US" sz="1400" b="1">
                <a:solidFill>
                  <a:srgbClr val="1186CA"/>
                </a:solidFill>
              </a:rPr>
              <a:t>|</a:t>
            </a:r>
            <a:r>
              <a:rPr lang="en-US" sz="1400" b="1">
                <a:solidFill>
                  <a:schemeClr val="bg2">
                    <a:lumMod val="50000"/>
                  </a:schemeClr>
                </a:solidFill>
              </a:rPr>
              <a:t> </a:t>
            </a:r>
            <a:r>
              <a:rPr lang="en-US" sz="1400" b="1" i="1">
                <a:solidFill>
                  <a:schemeClr val="bg2">
                    <a:lumMod val="50000"/>
                  </a:schemeClr>
                </a:solidFill>
              </a:rPr>
              <a:t>Educating Georgia’s Future </a:t>
            </a:r>
          </a:p>
          <a:p>
            <a:pPr algn="r"/>
            <a:endParaRPr lang="en-US" sz="1400"/>
          </a:p>
        </p:txBody>
      </p:sp>
      <p:sp>
        <p:nvSpPr>
          <p:cNvPr id="14" name="TextBox 13">
            <a:extLst>
              <a:ext uri="{FF2B5EF4-FFF2-40B4-BE49-F238E27FC236}">
                <a16:creationId xmlns:a16="http://schemas.microsoft.com/office/drawing/2014/main" id="{F0F03FD2-8155-3641-85C5-8F6BEF86AAB6}"/>
              </a:ext>
            </a:extLst>
          </p:cNvPr>
          <p:cNvSpPr txBox="1"/>
          <p:nvPr userDrawn="1"/>
        </p:nvSpPr>
        <p:spPr>
          <a:xfrm>
            <a:off x="1" y="6390382"/>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a:solidFill>
                <a:schemeClr val="bg1"/>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B4C04A13-9BD4-A0E3-B5F0-A0ABDC9A5F32}"/>
              </a:ext>
            </a:extLst>
          </p:cNvPr>
          <p:cNvSpPr txBox="1"/>
          <p:nvPr userDrawn="1"/>
        </p:nvSpPr>
        <p:spPr>
          <a:xfrm>
            <a:off x="747431" y="5977908"/>
            <a:ext cx="3287351" cy="261610"/>
          </a:xfrm>
          <a:prstGeom prst="rect">
            <a:avLst/>
          </a:prstGeom>
          <a:noFill/>
        </p:spPr>
        <p:txBody>
          <a:bodyPr wrap="square" rtlCol="0">
            <a:spAutoFit/>
          </a:bodyPr>
          <a:lstStyle/>
          <a:p>
            <a:fld id="{EC24B0BE-041E-564E-9EAC-AA9D7A2D8FE6}" type="datetime4">
              <a:rPr lang="en-US" sz="1100" b="1" smtClean="0">
                <a:solidFill>
                  <a:schemeClr val="bg1">
                    <a:lumMod val="50000"/>
                  </a:schemeClr>
                </a:solidFill>
                <a:latin typeface="Arial" panose="020B0604020202020204" pitchFamily="34" charset="0"/>
                <a:cs typeface="Arial" panose="020B0604020202020204" pitchFamily="34" charset="0"/>
              </a:rPr>
              <a:pPr/>
              <a:t>August 25, 2023</a:t>
            </a:fld>
            <a:endParaRPr lang="en-US" sz="1100" b="1">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23284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10C99-323D-B54B-977E-C6B2D8A1EB4B}"/>
              </a:ext>
            </a:extLst>
          </p:cNvPr>
          <p:cNvSpPr>
            <a:spLocks noGrp="1"/>
          </p:cNvSpPr>
          <p:nvPr>
            <p:ph type="title"/>
          </p:nvPr>
        </p:nvSpPr>
        <p:spPr>
          <a:xfrm>
            <a:off x="1018572" y="365125"/>
            <a:ext cx="10335228" cy="1325563"/>
          </a:xfrm>
        </p:spPr>
        <p:txBody>
          <a:bodyPr anchor="ctr"/>
          <a:lstStyle/>
          <a:p>
            <a:r>
              <a:rPr lang="en-US"/>
              <a:t>Click to edit Master title style</a:t>
            </a:r>
          </a:p>
        </p:txBody>
      </p:sp>
      <p:sp>
        <p:nvSpPr>
          <p:cNvPr id="3" name="Vertical Text Placeholder 2">
            <a:extLst>
              <a:ext uri="{FF2B5EF4-FFF2-40B4-BE49-F238E27FC236}">
                <a16:creationId xmlns:a16="http://schemas.microsoft.com/office/drawing/2014/main" id="{0F499C75-9876-0B46-AEC2-8E12066D4AE0}"/>
              </a:ext>
            </a:extLst>
          </p:cNvPr>
          <p:cNvSpPr>
            <a:spLocks noGrp="1"/>
          </p:cNvSpPr>
          <p:nvPr>
            <p:ph type="body" orient="vert" idx="1"/>
          </p:nvPr>
        </p:nvSpPr>
        <p:spPr>
          <a:xfrm>
            <a:off x="1018570" y="1825625"/>
            <a:ext cx="10335229" cy="40481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a:extLst>
              <a:ext uri="{FF2B5EF4-FFF2-40B4-BE49-F238E27FC236}">
                <a16:creationId xmlns:a16="http://schemas.microsoft.com/office/drawing/2014/main" id="{270535AB-C9B3-2448-A691-A060D8085B52}"/>
              </a:ext>
            </a:extLst>
          </p:cNvPr>
          <p:cNvPicPr>
            <a:picLocks noChangeAspect="1"/>
          </p:cNvPicPr>
          <p:nvPr userDrawn="1"/>
        </p:nvPicPr>
        <p:blipFill>
          <a:blip r:embed="rId2"/>
          <a:stretch>
            <a:fillRect/>
          </a:stretch>
        </p:blipFill>
        <p:spPr>
          <a:xfrm>
            <a:off x="10083970" y="5961295"/>
            <a:ext cx="1310904" cy="718360"/>
          </a:xfrm>
          <a:prstGeom prst="rect">
            <a:avLst/>
          </a:prstGeom>
        </p:spPr>
      </p:pic>
      <p:pic>
        <p:nvPicPr>
          <p:cNvPr id="16" name="Picture 15">
            <a:extLst>
              <a:ext uri="{FF2B5EF4-FFF2-40B4-BE49-F238E27FC236}">
                <a16:creationId xmlns:a16="http://schemas.microsoft.com/office/drawing/2014/main" id="{2D242A62-A080-0747-BEFD-E28A32789A9E}"/>
              </a:ext>
            </a:extLst>
          </p:cNvPr>
          <p:cNvPicPr>
            <a:picLocks noChangeAspect="1"/>
          </p:cNvPicPr>
          <p:nvPr userDrawn="1"/>
        </p:nvPicPr>
        <p:blipFill rotWithShape="1">
          <a:blip r:embed="rId3"/>
          <a:srcRect r="4456"/>
          <a:stretch/>
        </p:blipFill>
        <p:spPr>
          <a:xfrm>
            <a:off x="1" y="0"/>
            <a:ext cx="667638" cy="6858000"/>
          </a:xfrm>
          <a:prstGeom prst="rect">
            <a:avLst/>
          </a:prstGeom>
        </p:spPr>
      </p:pic>
      <p:grpSp>
        <p:nvGrpSpPr>
          <p:cNvPr id="26" name="Group 25">
            <a:extLst>
              <a:ext uri="{FF2B5EF4-FFF2-40B4-BE49-F238E27FC236}">
                <a16:creationId xmlns:a16="http://schemas.microsoft.com/office/drawing/2014/main" id="{D1AA8735-EC2F-2842-81EB-3E8B021C521A}"/>
              </a:ext>
            </a:extLst>
          </p:cNvPr>
          <p:cNvGrpSpPr/>
          <p:nvPr userDrawn="1"/>
        </p:nvGrpSpPr>
        <p:grpSpPr>
          <a:xfrm>
            <a:off x="667639" y="6313581"/>
            <a:ext cx="8518401" cy="45719"/>
            <a:chOff x="667640" y="6313581"/>
            <a:chExt cx="7276742" cy="45719"/>
          </a:xfrm>
        </p:grpSpPr>
        <p:sp>
          <p:nvSpPr>
            <p:cNvPr id="27" name="Rectangle 26">
              <a:extLst>
                <a:ext uri="{FF2B5EF4-FFF2-40B4-BE49-F238E27FC236}">
                  <a16:creationId xmlns:a16="http://schemas.microsoft.com/office/drawing/2014/main" id="{7B6AB9FD-17D2-7147-B0EB-37687BCF258A}"/>
                </a:ext>
              </a:extLst>
            </p:cNvPr>
            <p:cNvSpPr/>
            <p:nvPr userDrawn="1"/>
          </p:nvSpPr>
          <p:spPr>
            <a:xfrm flipV="1">
              <a:off x="667640" y="6313581"/>
              <a:ext cx="332648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4BB6FD5-4B6B-AA4F-BAC6-4B90AAA4CCDA}"/>
                </a:ext>
              </a:extLst>
            </p:cNvPr>
            <p:cNvSpPr/>
            <p:nvPr userDrawn="1"/>
          </p:nvSpPr>
          <p:spPr>
            <a:xfrm flipV="1">
              <a:off x="3994121" y="6313582"/>
              <a:ext cx="1899840"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0E99926-89B7-9941-B16D-9DC3C9A4259A}"/>
                </a:ext>
              </a:extLst>
            </p:cNvPr>
            <p:cNvSpPr/>
            <p:nvPr userDrawn="1"/>
          </p:nvSpPr>
          <p:spPr>
            <a:xfrm flipV="1">
              <a:off x="5893961"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9843EEC-4B42-054E-A1A3-C944651ACB3C}"/>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9D9615E6-08EC-9F46-A83B-290507DACCE8}"/>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a:solidFill>
                  <a:schemeClr val="bg2">
                    <a:lumMod val="50000"/>
                  </a:schemeClr>
                </a:solidFill>
              </a:rPr>
              <a:t>Richard Woods, Georgia’s School Superintendent</a:t>
            </a:r>
            <a:r>
              <a:rPr lang="en-US" sz="1400" b="1">
                <a:solidFill>
                  <a:schemeClr val="bg2">
                    <a:lumMod val="50000"/>
                  </a:schemeClr>
                </a:solidFill>
              </a:rPr>
              <a:t> </a:t>
            </a:r>
            <a:r>
              <a:rPr lang="en-US" sz="1400" b="1">
                <a:solidFill>
                  <a:srgbClr val="1186CA"/>
                </a:solidFill>
              </a:rPr>
              <a:t>|</a:t>
            </a:r>
            <a:r>
              <a:rPr lang="en-US" sz="1400" b="1">
                <a:solidFill>
                  <a:schemeClr val="bg2">
                    <a:lumMod val="50000"/>
                  </a:schemeClr>
                </a:solidFill>
              </a:rPr>
              <a:t> Georgia Department of Education </a:t>
            </a:r>
            <a:r>
              <a:rPr lang="en-US" sz="1400" b="1">
                <a:solidFill>
                  <a:srgbClr val="1186CA"/>
                </a:solidFill>
              </a:rPr>
              <a:t>|</a:t>
            </a:r>
            <a:r>
              <a:rPr lang="en-US" sz="1400" b="1">
                <a:solidFill>
                  <a:schemeClr val="bg2">
                    <a:lumMod val="50000"/>
                  </a:schemeClr>
                </a:solidFill>
              </a:rPr>
              <a:t> </a:t>
            </a:r>
            <a:r>
              <a:rPr lang="en-US" sz="1400" b="1" i="1">
                <a:solidFill>
                  <a:schemeClr val="bg2">
                    <a:lumMod val="50000"/>
                  </a:schemeClr>
                </a:solidFill>
              </a:rPr>
              <a:t>Educating Georgia’s Future </a:t>
            </a:r>
          </a:p>
          <a:p>
            <a:pPr algn="r"/>
            <a:endParaRPr lang="en-US" sz="1400"/>
          </a:p>
        </p:txBody>
      </p:sp>
      <p:sp>
        <p:nvSpPr>
          <p:cNvPr id="13" name="TextBox 12">
            <a:extLst>
              <a:ext uri="{FF2B5EF4-FFF2-40B4-BE49-F238E27FC236}">
                <a16:creationId xmlns:a16="http://schemas.microsoft.com/office/drawing/2014/main" id="{164F6C23-B09A-CC47-A01E-71D0078947FC}"/>
              </a:ext>
            </a:extLst>
          </p:cNvPr>
          <p:cNvSpPr txBox="1"/>
          <p:nvPr userDrawn="1"/>
        </p:nvSpPr>
        <p:spPr>
          <a:xfrm>
            <a:off x="1" y="6390382"/>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a:solidFill>
                <a:schemeClr val="bg1"/>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815E021B-D594-20B6-A396-B0D67B165379}"/>
              </a:ext>
            </a:extLst>
          </p:cNvPr>
          <p:cNvSpPr txBox="1"/>
          <p:nvPr userDrawn="1"/>
        </p:nvSpPr>
        <p:spPr>
          <a:xfrm>
            <a:off x="747431" y="5977908"/>
            <a:ext cx="3287351" cy="261610"/>
          </a:xfrm>
          <a:prstGeom prst="rect">
            <a:avLst/>
          </a:prstGeom>
          <a:noFill/>
        </p:spPr>
        <p:txBody>
          <a:bodyPr wrap="square" rtlCol="0">
            <a:spAutoFit/>
          </a:bodyPr>
          <a:lstStyle/>
          <a:p>
            <a:fld id="{EC24B0BE-041E-564E-9EAC-AA9D7A2D8FE6}" type="datetime4">
              <a:rPr lang="en-US" sz="1100" b="1" smtClean="0">
                <a:solidFill>
                  <a:schemeClr val="bg1">
                    <a:lumMod val="50000"/>
                  </a:schemeClr>
                </a:solidFill>
                <a:latin typeface="Arial" panose="020B0604020202020204" pitchFamily="34" charset="0"/>
                <a:cs typeface="Arial" panose="020B0604020202020204" pitchFamily="34" charset="0"/>
              </a:rPr>
              <a:pPr/>
              <a:t>August 25, 2023</a:t>
            </a:fld>
            <a:endParaRPr lang="en-US" sz="1100" b="1">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4872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FF77C-1CF4-ECF4-2FF5-E522D3FEC4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DA866A-05A5-BDD7-A6FE-9EB1F8F1A21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59CCFEC-4B20-C98E-36ED-AFDA30D4EE0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D875D5A-43F1-EE1A-7F0C-9A14B6449559}"/>
              </a:ext>
            </a:extLst>
          </p:cNvPr>
          <p:cNvSpPr>
            <a:spLocks noGrp="1"/>
          </p:cNvSpPr>
          <p:nvPr>
            <p:ph type="dt" sz="half" idx="10"/>
          </p:nvPr>
        </p:nvSpPr>
        <p:spPr/>
        <p:txBody>
          <a:bodyPr/>
          <a:lstStyle/>
          <a:p>
            <a:fld id="{4520907C-0435-4A03-AEFF-6E38746AF37A}" type="datetimeFigureOut">
              <a:rPr lang="en-US" smtClean="0"/>
              <a:t>8/25/2023</a:t>
            </a:fld>
            <a:endParaRPr lang="en-US"/>
          </a:p>
        </p:txBody>
      </p:sp>
      <p:sp>
        <p:nvSpPr>
          <p:cNvPr id="6" name="Footer Placeholder 5">
            <a:extLst>
              <a:ext uri="{FF2B5EF4-FFF2-40B4-BE49-F238E27FC236}">
                <a16:creationId xmlns:a16="http://schemas.microsoft.com/office/drawing/2014/main" id="{2FBE9A9E-C025-7A1A-B65E-F79772E2A0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C36F42-E003-24D8-76D0-84651158268E}"/>
              </a:ext>
            </a:extLst>
          </p:cNvPr>
          <p:cNvSpPr>
            <a:spLocks noGrp="1"/>
          </p:cNvSpPr>
          <p:nvPr>
            <p:ph type="sldNum" sz="quarter" idx="12"/>
          </p:nvPr>
        </p:nvSpPr>
        <p:spPr/>
        <p:txBody>
          <a:bodyPr/>
          <a:lstStyle/>
          <a:p>
            <a:fld id="{D4667619-074B-4CBC-AF90-C99BA3E3AFB3}" type="slidenum">
              <a:rPr lang="en-US" smtClean="0"/>
              <a:t>‹#›</a:t>
            </a:fld>
            <a:endParaRPr lang="en-US"/>
          </a:p>
        </p:txBody>
      </p:sp>
    </p:spTree>
    <p:extLst>
      <p:ext uri="{BB962C8B-B14F-4D97-AF65-F5344CB8AC3E}">
        <p14:creationId xmlns:p14="http://schemas.microsoft.com/office/powerpoint/2010/main" val="42309367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02BF20-1D85-0340-896C-175051B23473}"/>
              </a:ext>
            </a:extLst>
          </p:cNvPr>
          <p:cNvSpPr>
            <a:spLocks noGrp="1"/>
          </p:cNvSpPr>
          <p:nvPr>
            <p:ph type="title" orient="vert"/>
          </p:nvPr>
        </p:nvSpPr>
        <p:spPr>
          <a:xfrm>
            <a:off x="8724900" y="365125"/>
            <a:ext cx="2628900" cy="5529440"/>
          </a:xfrm>
        </p:spPr>
        <p:txBody>
          <a:bodyPr vert="eaVert" anchor="ctr"/>
          <a:lstStyle/>
          <a:p>
            <a:r>
              <a:rPr lang="en-US"/>
              <a:t>Click to edit Master title style</a:t>
            </a:r>
          </a:p>
        </p:txBody>
      </p:sp>
      <p:sp>
        <p:nvSpPr>
          <p:cNvPr id="3" name="Vertical Text Placeholder 2">
            <a:extLst>
              <a:ext uri="{FF2B5EF4-FFF2-40B4-BE49-F238E27FC236}">
                <a16:creationId xmlns:a16="http://schemas.microsoft.com/office/drawing/2014/main" id="{DD7F3749-B231-4344-BD8F-44301C84DD0F}"/>
              </a:ext>
            </a:extLst>
          </p:cNvPr>
          <p:cNvSpPr>
            <a:spLocks noGrp="1"/>
          </p:cNvSpPr>
          <p:nvPr>
            <p:ph type="body" orient="vert" idx="1"/>
          </p:nvPr>
        </p:nvSpPr>
        <p:spPr>
          <a:xfrm>
            <a:off x="1006996" y="365125"/>
            <a:ext cx="7565503" cy="552944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7" name="Picture 16">
            <a:extLst>
              <a:ext uri="{FF2B5EF4-FFF2-40B4-BE49-F238E27FC236}">
                <a16:creationId xmlns:a16="http://schemas.microsoft.com/office/drawing/2014/main" id="{43548ACB-CE25-5747-95D3-4D92963AA041}"/>
              </a:ext>
            </a:extLst>
          </p:cNvPr>
          <p:cNvPicPr>
            <a:picLocks noChangeAspect="1"/>
          </p:cNvPicPr>
          <p:nvPr userDrawn="1"/>
        </p:nvPicPr>
        <p:blipFill>
          <a:blip r:embed="rId2"/>
          <a:stretch>
            <a:fillRect/>
          </a:stretch>
        </p:blipFill>
        <p:spPr>
          <a:xfrm>
            <a:off x="10083970" y="5961295"/>
            <a:ext cx="1310904" cy="718360"/>
          </a:xfrm>
          <a:prstGeom prst="rect">
            <a:avLst/>
          </a:prstGeom>
        </p:spPr>
      </p:pic>
      <p:pic>
        <p:nvPicPr>
          <p:cNvPr id="19" name="Picture 18">
            <a:extLst>
              <a:ext uri="{FF2B5EF4-FFF2-40B4-BE49-F238E27FC236}">
                <a16:creationId xmlns:a16="http://schemas.microsoft.com/office/drawing/2014/main" id="{5D6425B4-BE9D-AC47-8A12-2F41D2F8D363}"/>
              </a:ext>
            </a:extLst>
          </p:cNvPr>
          <p:cNvPicPr>
            <a:picLocks noChangeAspect="1"/>
          </p:cNvPicPr>
          <p:nvPr userDrawn="1"/>
        </p:nvPicPr>
        <p:blipFill rotWithShape="1">
          <a:blip r:embed="rId3"/>
          <a:srcRect r="4456"/>
          <a:stretch/>
        </p:blipFill>
        <p:spPr>
          <a:xfrm>
            <a:off x="1" y="0"/>
            <a:ext cx="667638" cy="6858000"/>
          </a:xfrm>
          <a:prstGeom prst="rect">
            <a:avLst/>
          </a:prstGeom>
        </p:spPr>
      </p:pic>
      <p:grpSp>
        <p:nvGrpSpPr>
          <p:cNvPr id="20" name="Group 19">
            <a:extLst>
              <a:ext uri="{FF2B5EF4-FFF2-40B4-BE49-F238E27FC236}">
                <a16:creationId xmlns:a16="http://schemas.microsoft.com/office/drawing/2014/main" id="{BE1CA8C8-F587-2148-B835-FE8EFB9CD2F0}"/>
              </a:ext>
            </a:extLst>
          </p:cNvPr>
          <p:cNvGrpSpPr/>
          <p:nvPr userDrawn="1"/>
        </p:nvGrpSpPr>
        <p:grpSpPr>
          <a:xfrm>
            <a:off x="667639" y="6313581"/>
            <a:ext cx="8518401" cy="45719"/>
            <a:chOff x="667640" y="6313581"/>
            <a:chExt cx="7276742" cy="45719"/>
          </a:xfrm>
        </p:grpSpPr>
        <p:sp>
          <p:nvSpPr>
            <p:cNvPr id="21" name="Rectangle 20">
              <a:extLst>
                <a:ext uri="{FF2B5EF4-FFF2-40B4-BE49-F238E27FC236}">
                  <a16:creationId xmlns:a16="http://schemas.microsoft.com/office/drawing/2014/main" id="{C379A7F5-1E38-1442-A70A-77374F052959}"/>
                </a:ext>
              </a:extLst>
            </p:cNvPr>
            <p:cNvSpPr/>
            <p:nvPr userDrawn="1"/>
          </p:nvSpPr>
          <p:spPr>
            <a:xfrm flipV="1">
              <a:off x="667640" y="6313581"/>
              <a:ext cx="332648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8827568B-5692-B744-BE33-34339ADF1CCC}"/>
                </a:ext>
              </a:extLst>
            </p:cNvPr>
            <p:cNvSpPr/>
            <p:nvPr userDrawn="1"/>
          </p:nvSpPr>
          <p:spPr>
            <a:xfrm flipV="1">
              <a:off x="3994121" y="6313582"/>
              <a:ext cx="1899840"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3E0D8E0-D7A2-0B41-AFED-AC34D6C32C8D}"/>
                </a:ext>
              </a:extLst>
            </p:cNvPr>
            <p:cNvSpPr/>
            <p:nvPr userDrawn="1"/>
          </p:nvSpPr>
          <p:spPr>
            <a:xfrm flipV="1">
              <a:off x="5893961"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46FFCEF-FF59-EE47-8918-A6147954A3EE}"/>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5466509F-4920-C648-B878-22C63E68DBC6}"/>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a:solidFill>
                  <a:schemeClr val="bg2">
                    <a:lumMod val="50000"/>
                  </a:schemeClr>
                </a:solidFill>
              </a:rPr>
              <a:t>Richard Woods, Georgia’s School Superintendent</a:t>
            </a:r>
            <a:r>
              <a:rPr lang="en-US" sz="1400" b="1">
                <a:solidFill>
                  <a:schemeClr val="bg2">
                    <a:lumMod val="50000"/>
                  </a:schemeClr>
                </a:solidFill>
              </a:rPr>
              <a:t> </a:t>
            </a:r>
            <a:r>
              <a:rPr lang="en-US" sz="1400" b="1">
                <a:solidFill>
                  <a:srgbClr val="1186CA"/>
                </a:solidFill>
              </a:rPr>
              <a:t>|</a:t>
            </a:r>
            <a:r>
              <a:rPr lang="en-US" sz="1400" b="1">
                <a:solidFill>
                  <a:schemeClr val="bg2">
                    <a:lumMod val="50000"/>
                  </a:schemeClr>
                </a:solidFill>
              </a:rPr>
              <a:t> Georgia Department of Education </a:t>
            </a:r>
            <a:r>
              <a:rPr lang="en-US" sz="1400" b="1">
                <a:solidFill>
                  <a:srgbClr val="1186CA"/>
                </a:solidFill>
              </a:rPr>
              <a:t>|</a:t>
            </a:r>
            <a:r>
              <a:rPr lang="en-US" sz="1400" b="1">
                <a:solidFill>
                  <a:schemeClr val="bg2">
                    <a:lumMod val="50000"/>
                  </a:schemeClr>
                </a:solidFill>
              </a:rPr>
              <a:t> </a:t>
            </a:r>
            <a:r>
              <a:rPr lang="en-US" sz="1400" b="1" i="1">
                <a:solidFill>
                  <a:schemeClr val="bg2">
                    <a:lumMod val="50000"/>
                  </a:schemeClr>
                </a:solidFill>
              </a:rPr>
              <a:t>Educating Georgia’s Future </a:t>
            </a:r>
          </a:p>
          <a:p>
            <a:pPr algn="r"/>
            <a:endParaRPr lang="en-US" sz="1400"/>
          </a:p>
        </p:txBody>
      </p:sp>
      <p:sp>
        <p:nvSpPr>
          <p:cNvPr id="13" name="TextBox 12">
            <a:extLst>
              <a:ext uri="{FF2B5EF4-FFF2-40B4-BE49-F238E27FC236}">
                <a16:creationId xmlns:a16="http://schemas.microsoft.com/office/drawing/2014/main" id="{8799ED43-E454-FF47-A65F-17A947FA3458}"/>
              </a:ext>
            </a:extLst>
          </p:cNvPr>
          <p:cNvSpPr txBox="1"/>
          <p:nvPr userDrawn="1"/>
        </p:nvSpPr>
        <p:spPr>
          <a:xfrm>
            <a:off x="1" y="6390382"/>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a:solidFill>
                <a:schemeClr val="bg1"/>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300ECA28-A310-3801-A749-01004B270264}"/>
              </a:ext>
            </a:extLst>
          </p:cNvPr>
          <p:cNvSpPr txBox="1"/>
          <p:nvPr userDrawn="1"/>
        </p:nvSpPr>
        <p:spPr>
          <a:xfrm>
            <a:off x="747431" y="5977908"/>
            <a:ext cx="3287351" cy="261610"/>
          </a:xfrm>
          <a:prstGeom prst="rect">
            <a:avLst/>
          </a:prstGeom>
          <a:noFill/>
        </p:spPr>
        <p:txBody>
          <a:bodyPr wrap="square" rtlCol="0">
            <a:spAutoFit/>
          </a:bodyPr>
          <a:lstStyle/>
          <a:p>
            <a:fld id="{EC24B0BE-041E-564E-9EAC-AA9D7A2D8FE6}" type="datetime4">
              <a:rPr lang="en-US" sz="1100" b="1" smtClean="0">
                <a:solidFill>
                  <a:schemeClr val="bg1">
                    <a:lumMod val="50000"/>
                  </a:schemeClr>
                </a:solidFill>
                <a:latin typeface="Arial" panose="020B0604020202020204" pitchFamily="34" charset="0"/>
                <a:cs typeface="Arial" panose="020B0604020202020204" pitchFamily="34" charset="0"/>
              </a:rPr>
              <a:pPr/>
              <a:t>August 25, 2023</a:t>
            </a:fld>
            <a:endParaRPr lang="en-US" sz="1100" b="1">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67010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Contact Informa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1CC59-6D58-3245-9A8E-D789AEE43FE4}"/>
              </a:ext>
            </a:extLst>
          </p:cNvPr>
          <p:cNvSpPr>
            <a:spLocks noGrp="1"/>
          </p:cNvSpPr>
          <p:nvPr>
            <p:ph type="title" hasCustomPrompt="1"/>
          </p:nvPr>
        </p:nvSpPr>
        <p:spPr>
          <a:xfrm>
            <a:off x="1020198" y="742728"/>
            <a:ext cx="6198020" cy="1325563"/>
          </a:xfrm>
        </p:spPr>
        <p:txBody>
          <a:bodyPr anchor="ctr"/>
          <a:lstStyle/>
          <a:p>
            <a:r>
              <a:rPr lang="en-US"/>
              <a:t>Contact Information (Optional)</a:t>
            </a:r>
          </a:p>
        </p:txBody>
      </p:sp>
      <p:sp>
        <p:nvSpPr>
          <p:cNvPr id="3" name="Content Placeholder 2">
            <a:extLst>
              <a:ext uri="{FF2B5EF4-FFF2-40B4-BE49-F238E27FC236}">
                <a16:creationId xmlns:a16="http://schemas.microsoft.com/office/drawing/2014/main" id="{EE41F4A6-D337-D74B-9D16-26A55442E9C6}"/>
              </a:ext>
            </a:extLst>
          </p:cNvPr>
          <p:cNvSpPr>
            <a:spLocks noGrp="1"/>
          </p:cNvSpPr>
          <p:nvPr>
            <p:ph idx="1" hasCustomPrompt="1"/>
          </p:nvPr>
        </p:nvSpPr>
        <p:spPr>
          <a:xfrm>
            <a:off x="1020197" y="2244435"/>
            <a:ext cx="6198020" cy="3716859"/>
          </a:xfrm>
        </p:spPr>
        <p:txBody>
          <a:bodyPr>
            <a:normAutofit/>
          </a:bodyPr>
          <a:lstStyle>
            <a:lvl1pPr marL="0" indent="0">
              <a:lnSpc>
                <a:spcPct val="100000"/>
              </a:lnSpc>
              <a:spcBef>
                <a:spcPts val="0"/>
              </a:spcBef>
              <a:buNone/>
              <a:defRPr sz="2400"/>
            </a:lvl1pPr>
          </a:lstStyle>
          <a:p>
            <a:pPr lvl="0"/>
            <a:r>
              <a:rPr lang="en-US" err="1"/>
              <a:t>Firstname</a:t>
            </a:r>
            <a:r>
              <a:rPr lang="en-US"/>
              <a:t> </a:t>
            </a:r>
            <a:r>
              <a:rPr lang="en-US" err="1"/>
              <a:t>Lastname</a:t>
            </a:r>
            <a:br>
              <a:rPr lang="en-US"/>
            </a:br>
            <a:r>
              <a:rPr lang="en-US"/>
              <a:t>Title/Position</a:t>
            </a:r>
            <a:br>
              <a:rPr lang="en-US"/>
            </a:br>
            <a:r>
              <a:rPr lang="en-US"/>
              <a:t>Office/Division/Program</a:t>
            </a:r>
            <a:br>
              <a:rPr lang="en-US"/>
            </a:br>
            <a:r>
              <a:rPr lang="en-US"/>
              <a:t>Phone: 404.XXX.XXXX</a:t>
            </a:r>
            <a:br>
              <a:rPr lang="en-US"/>
            </a:br>
            <a:r>
              <a:rPr lang="en-US"/>
              <a:t>Cell Phone: 404.XXX.XXXX</a:t>
            </a:r>
            <a:br>
              <a:rPr lang="en-US"/>
            </a:br>
            <a:r>
              <a:rPr lang="en-US"/>
              <a:t>email@doe.k12.ga.us</a:t>
            </a:r>
            <a:br>
              <a:rPr lang="en-US"/>
            </a:br>
            <a:r>
              <a:rPr lang="en-US"/>
              <a:t>Optional social media information</a:t>
            </a:r>
            <a:br>
              <a:rPr lang="en-US"/>
            </a:br>
            <a:r>
              <a:rPr lang="en-US"/>
              <a:t>Optional photo – place in space to right</a:t>
            </a:r>
          </a:p>
        </p:txBody>
      </p:sp>
      <p:pic>
        <p:nvPicPr>
          <p:cNvPr id="8" name="Picture 7">
            <a:extLst>
              <a:ext uri="{FF2B5EF4-FFF2-40B4-BE49-F238E27FC236}">
                <a16:creationId xmlns:a16="http://schemas.microsoft.com/office/drawing/2014/main" id="{5616AF50-2D63-2840-932E-F9F826E10164}"/>
              </a:ext>
            </a:extLst>
          </p:cNvPr>
          <p:cNvPicPr>
            <a:picLocks noChangeAspect="1"/>
          </p:cNvPicPr>
          <p:nvPr userDrawn="1"/>
        </p:nvPicPr>
        <p:blipFill>
          <a:blip r:embed="rId2"/>
          <a:stretch>
            <a:fillRect/>
          </a:stretch>
        </p:blipFill>
        <p:spPr>
          <a:xfrm>
            <a:off x="10083970" y="5961295"/>
            <a:ext cx="1310904" cy="718360"/>
          </a:xfrm>
          <a:prstGeom prst="rect">
            <a:avLst/>
          </a:prstGeom>
        </p:spPr>
      </p:pic>
      <p:pic>
        <p:nvPicPr>
          <p:cNvPr id="16" name="Picture 15">
            <a:extLst>
              <a:ext uri="{FF2B5EF4-FFF2-40B4-BE49-F238E27FC236}">
                <a16:creationId xmlns:a16="http://schemas.microsoft.com/office/drawing/2014/main" id="{DD19D4BD-15D4-C541-A432-13C6719DBA26}"/>
              </a:ext>
            </a:extLst>
          </p:cNvPr>
          <p:cNvPicPr>
            <a:picLocks noChangeAspect="1"/>
          </p:cNvPicPr>
          <p:nvPr userDrawn="1"/>
        </p:nvPicPr>
        <p:blipFill rotWithShape="1">
          <a:blip r:embed="rId3"/>
          <a:srcRect r="4456"/>
          <a:stretch/>
        </p:blipFill>
        <p:spPr>
          <a:xfrm>
            <a:off x="1" y="0"/>
            <a:ext cx="667638" cy="6858000"/>
          </a:xfrm>
          <a:prstGeom prst="rect">
            <a:avLst/>
          </a:prstGeom>
        </p:spPr>
      </p:pic>
      <p:grpSp>
        <p:nvGrpSpPr>
          <p:cNvPr id="17" name="Group 16">
            <a:extLst>
              <a:ext uri="{FF2B5EF4-FFF2-40B4-BE49-F238E27FC236}">
                <a16:creationId xmlns:a16="http://schemas.microsoft.com/office/drawing/2014/main" id="{1F5F5A58-9164-234F-89A4-62E74793C90B}"/>
              </a:ext>
            </a:extLst>
          </p:cNvPr>
          <p:cNvGrpSpPr/>
          <p:nvPr userDrawn="1"/>
        </p:nvGrpSpPr>
        <p:grpSpPr>
          <a:xfrm>
            <a:off x="667639" y="6313581"/>
            <a:ext cx="8518401" cy="45719"/>
            <a:chOff x="667640" y="6313581"/>
            <a:chExt cx="7276742" cy="45719"/>
          </a:xfrm>
        </p:grpSpPr>
        <p:sp>
          <p:nvSpPr>
            <p:cNvPr id="18" name="Rectangle 17">
              <a:extLst>
                <a:ext uri="{FF2B5EF4-FFF2-40B4-BE49-F238E27FC236}">
                  <a16:creationId xmlns:a16="http://schemas.microsoft.com/office/drawing/2014/main" id="{21758328-D10A-A149-8922-C097747F7DA1}"/>
                </a:ext>
              </a:extLst>
            </p:cNvPr>
            <p:cNvSpPr/>
            <p:nvPr userDrawn="1"/>
          </p:nvSpPr>
          <p:spPr>
            <a:xfrm flipV="1">
              <a:off x="667640" y="6313581"/>
              <a:ext cx="332648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EAF6AFC-E5D5-6C48-89D0-2FA9DFFD49F8}"/>
                </a:ext>
              </a:extLst>
            </p:cNvPr>
            <p:cNvSpPr/>
            <p:nvPr userDrawn="1"/>
          </p:nvSpPr>
          <p:spPr>
            <a:xfrm flipV="1">
              <a:off x="3994121" y="6313582"/>
              <a:ext cx="1899840"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D48B0CF-B6CF-F941-8116-4D560B812269}"/>
                </a:ext>
              </a:extLst>
            </p:cNvPr>
            <p:cNvSpPr/>
            <p:nvPr userDrawn="1"/>
          </p:nvSpPr>
          <p:spPr>
            <a:xfrm flipV="1">
              <a:off x="5893961"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2F5AA3D-F927-7546-A84D-682A6E58F8E6}"/>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1EF87C5-8273-2C40-BEC7-069C9963E84D}"/>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a:solidFill>
                  <a:schemeClr val="bg2">
                    <a:lumMod val="50000"/>
                  </a:schemeClr>
                </a:solidFill>
              </a:rPr>
              <a:t>Richard Woods, Georgia’s School Superintendent</a:t>
            </a:r>
            <a:r>
              <a:rPr lang="en-US" sz="1400" b="1">
                <a:solidFill>
                  <a:schemeClr val="bg2">
                    <a:lumMod val="50000"/>
                  </a:schemeClr>
                </a:solidFill>
              </a:rPr>
              <a:t> </a:t>
            </a:r>
            <a:r>
              <a:rPr lang="en-US" sz="1400" b="1">
                <a:solidFill>
                  <a:srgbClr val="1186CA"/>
                </a:solidFill>
              </a:rPr>
              <a:t>|</a:t>
            </a:r>
            <a:r>
              <a:rPr lang="en-US" sz="1400" b="1">
                <a:solidFill>
                  <a:schemeClr val="bg2">
                    <a:lumMod val="50000"/>
                  </a:schemeClr>
                </a:solidFill>
              </a:rPr>
              <a:t> Georgia Department of Education </a:t>
            </a:r>
            <a:r>
              <a:rPr lang="en-US" sz="1400" b="1">
                <a:solidFill>
                  <a:srgbClr val="1186CA"/>
                </a:solidFill>
              </a:rPr>
              <a:t>|</a:t>
            </a:r>
            <a:r>
              <a:rPr lang="en-US" sz="1400" b="1">
                <a:solidFill>
                  <a:schemeClr val="bg2">
                    <a:lumMod val="50000"/>
                  </a:schemeClr>
                </a:solidFill>
              </a:rPr>
              <a:t> </a:t>
            </a:r>
            <a:r>
              <a:rPr lang="en-US" sz="1400" b="1" i="1">
                <a:solidFill>
                  <a:schemeClr val="bg2">
                    <a:lumMod val="50000"/>
                  </a:schemeClr>
                </a:solidFill>
              </a:rPr>
              <a:t>Educating Georgia’s Future </a:t>
            </a:r>
          </a:p>
          <a:p>
            <a:pPr algn="r"/>
            <a:endParaRPr lang="en-US" sz="1400"/>
          </a:p>
        </p:txBody>
      </p:sp>
      <p:sp>
        <p:nvSpPr>
          <p:cNvPr id="12" name="TextBox 11">
            <a:extLst>
              <a:ext uri="{FF2B5EF4-FFF2-40B4-BE49-F238E27FC236}">
                <a16:creationId xmlns:a16="http://schemas.microsoft.com/office/drawing/2014/main" id="{35F6C591-4F1D-9E43-AF6C-648D8F706B0C}"/>
              </a:ext>
            </a:extLst>
          </p:cNvPr>
          <p:cNvSpPr txBox="1"/>
          <p:nvPr userDrawn="1"/>
        </p:nvSpPr>
        <p:spPr>
          <a:xfrm>
            <a:off x="1" y="6390382"/>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196AFBC6-FA9F-11FB-E44E-A22902452177}"/>
              </a:ext>
            </a:extLst>
          </p:cNvPr>
          <p:cNvSpPr txBox="1"/>
          <p:nvPr userDrawn="1"/>
        </p:nvSpPr>
        <p:spPr>
          <a:xfrm>
            <a:off x="747431" y="5977908"/>
            <a:ext cx="3287351" cy="261610"/>
          </a:xfrm>
          <a:prstGeom prst="rect">
            <a:avLst/>
          </a:prstGeom>
          <a:noFill/>
        </p:spPr>
        <p:txBody>
          <a:bodyPr wrap="square" rtlCol="0">
            <a:spAutoFit/>
          </a:bodyPr>
          <a:lstStyle/>
          <a:p>
            <a:fld id="{EC24B0BE-041E-564E-9EAC-AA9D7A2D8FE6}" type="datetime4">
              <a:rPr lang="en-US" sz="1100" b="1" smtClean="0">
                <a:solidFill>
                  <a:schemeClr val="bg1">
                    <a:lumMod val="50000"/>
                  </a:schemeClr>
                </a:solidFill>
                <a:latin typeface="Arial" panose="020B0604020202020204" pitchFamily="34" charset="0"/>
                <a:cs typeface="Arial" panose="020B0604020202020204" pitchFamily="34" charset="0"/>
              </a:rPr>
              <a:pPr/>
              <a:t>August 25, 2023</a:t>
            </a:fld>
            <a:endParaRPr lang="en-US" sz="1100" b="1">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20217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cluding Slide #1">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ECACE1D-D749-1448-B288-BA41DDD90FEB}"/>
              </a:ext>
            </a:extLst>
          </p:cNvPr>
          <p:cNvPicPr>
            <a:picLocks noChangeAspect="1"/>
          </p:cNvPicPr>
          <p:nvPr userDrawn="1"/>
        </p:nvPicPr>
        <p:blipFill rotWithShape="1">
          <a:blip r:embed="rId2"/>
          <a:srcRect t="11558" r="5772" b="22682"/>
          <a:stretch/>
        </p:blipFill>
        <p:spPr>
          <a:xfrm>
            <a:off x="4409667" y="0"/>
            <a:ext cx="7782333" cy="6858000"/>
          </a:xfrm>
          <a:prstGeom prst="rect">
            <a:avLst/>
          </a:prstGeom>
        </p:spPr>
      </p:pic>
      <p:sp>
        <p:nvSpPr>
          <p:cNvPr id="26" name="TextBox 25">
            <a:extLst>
              <a:ext uri="{FF2B5EF4-FFF2-40B4-BE49-F238E27FC236}">
                <a16:creationId xmlns:a16="http://schemas.microsoft.com/office/drawing/2014/main" id="{16A4B0FC-CEDC-2F4F-B098-8ABDDCD6AE74}"/>
              </a:ext>
            </a:extLst>
          </p:cNvPr>
          <p:cNvSpPr txBox="1"/>
          <p:nvPr userDrawn="1"/>
        </p:nvSpPr>
        <p:spPr>
          <a:xfrm>
            <a:off x="6073138" y="5303447"/>
            <a:ext cx="5737412" cy="1200329"/>
          </a:xfrm>
          <a:prstGeom prst="rect">
            <a:avLst/>
          </a:prstGeom>
          <a:noFill/>
        </p:spPr>
        <p:txBody>
          <a:bodyPr wrap="square" rtlCol="0">
            <a:spAutoFit/>
          </a:bodyPr>
          <a:lstStyle/>
          <a:p>
            <a:pPr algn="ctr"/>
            <a:r>
              <a:rPr lang="en-US" sz="3600" b="1" i="0">
                <a:solidFill>
                  <a:srgbClr val="44883E"/>
                </a:solidFill>
                <a:latin typeface="Arial Black" panose="020B0604020202020204" pitchFamily="34" charset="0"/>
                <a:cs typeface="Arial Black" panose="020B0604020202020204" pitchFamily="34" charset="0"/>
              </a:rPr>
              <a:t>EDUCATING </a:t>
            </a:r>
          </a:p>
          <a:p>
            <a:pPr algn="ctr"/>
            <a:r>
              <a:rPr lang="en-US" sz="3600" b="1" i="0">
                <a:solidFill>
                  <a:srgbClr val="44883E"/>
                </a:solidFill>
                <a:latin typeface="Arial Black" panose="020B0604020202020204" pitchFamily="34" charset="0"/>
                <a:cs typeface="Arial Black" panose="020B0604020202020204" pitchFamily="34" charset="0"/>
              </a:rPr>
              <a:t>GEORGIA’S FUTURE</a:t>
            </a:r>
          </a:p>
        </p:txBody>
      </p:sp>
      <p:sp>
        <p:nvSpPr>
          <p:cNvPr id="27" name="TextBox 26">
            <a:extLst>
              <a:ext uri="{FF2B5EF4-FFF2-40B4-BE49-F238E27FC236}">
                <a16:creationId xmlns:a16="http://schemas.microsoft.com/office/drawing/2014/main" id="{60FB2617-9E97-5F41-AC27-C280E9EB05CC}"/>
              </a:ext>
            </a:extLst>
          </p:cNvPr>
          <p:cNvSpPr txBox="1"/>
          <p:nvPr userDrawn="1"/>
        </p:nvSpPr>
        <p:spPr>
          <a:xfrm>
            <a:off x="6055208" y="5285517"/>
            <a:ext cx="5737412" cy="1200329"/>
          </a:xfrm>
          <a:prstGeom prst="rect">
            <a:avLst/>
          </a:prstGeom>
          <a:noFill/>
        </p:spPr>
        <p:txBody>
          <a:bodyPr wrap="square" rtlCol="0">
            <a:spAutoFit/>
          </a:bodyPr>
          <a:lstStyle/>
          <a:p>
            <a:pPr algn="ctr"/>
            <a:r>
              <a:rPr lang="en-US" sz="3600" b="1" i="0">
                <a:solidFill>
                  <a:schemeClr val="bg1"/>
                </a:solidFill>
                <a:latin typeface="Arial Black" panose="020B0604020202020204" pitchFamily="34" charset="0"/>
                <a:cs typeface="Arial Black" panose="020B0604020202020204" pitchFamily="34" charset="0"/>
              </a:rPr>
              <a:t>EDUCATING </a:t>
            </a:r>
          </a:p>
          <a:p>
            <a:pPr algn="ctr"/>
            <a:r>
              <a:rPr lang="en-US" sz="3600" b="1" i="0">
                <a:solidFill>
                  <a:schemeClr val="bg1"/>
                </a:solidFill>
                <a:latin typeface="Arial Black" panose="020B0604020202020204" pitchFamily="34" charset="0"/>
                <a:cs typeface="Arial Black" panose="020B0604020202020204" pitchFamily="34" charset="0"/>
              </a:rPr>
              <a:t>GEORGIA’S FUTURE</a:t>
            </a:r>
          </a:p>
        </p:txBody>
      </p:sp>
      <p:pic>
        <p:nvPicPr>
          <p:cNvPr id="28" name="Picture 27">
            <a:extLst>
              <a:ext uri="{FF2B5EF4-FFF2-40B4-BE49-F238E27FC236}">
                <a16:creationId xmlns:a16="http://schemas.microsoft.com/office/drawing/2014/main" id="{53018D3C-8322-3948-8F89-460A1FE1CCDD}"/>
              </a:ext>
            </a:extLst>
          </p:cNvPr>
          <p:cNvPicPr>
            <a:picLocks noChangeAspect="1"/>
          </p:cNvPicPr>
          <p:nvPr userDrawn="1"/>
        </p:nvPicPr>
        <p:blipFill>
          <a:blip r:embed="rId3"/>
          <a:stretch>
            <a:fillRect/>
          </a:stretch>
        </p:blipFill>
        <p:spPr>
          <a:xfrm>
            <a:off x="563129" y="4916135"/>
            <a:ext cx="2621923" cy="1436781"/>
          </a:xfrm>
          <a:prstGeom prst="rect">
            <a:avLst/>
          </a:prstGeom>
        </p:spPr>
      </p:pic>
      <p:sp>
        <p:nvSpPr>
          <p:cNvPr id="29" name="TextBox 28">
            <a:extLst>
              <a:ext uri="{FF2B5EF4-FFF2-40B4-BE49-F238E27FC236}">
                <a16:creationId xmlns:a16="http://schemas.microsoft.com/office/drawing/2014/main" id="{AFDFCB34-42B9-ED45-AEBD-6EF6958D13AA}"/>
              </a:ext>
            </a:extLst>
          </p:cNvPr>
          <p:cNvSpPr txBox="1"/>
          <p:nvPr userDrawn="1"/>
        </p:nvSpPr>
        <p:spPr>
          <a:xfrm>
            <a:off x="502528" y="1084109"/>
            <a:ext cx="2887655" cy="477054"/>
          </a:xfrm>
          <a:prstGeom prst="rect">
            <a:avLst/>
          </a:prstGeom>
          <a:noFill/>
        </p:spPr>
        <p:txBody>
          <a:bodyPr wrap="square" rtlCol="0">
            <a:spAutoFit/>
          </a:bodyPr>
          <a:lstStyle/>
          <a:p>
            <a:pPr algn="l"/>
            <a:r>
              <a:rPr lang="en-US" sz="2500" b="1" i="0" err="1">
                <a:solidFill>
                  <a:srgbClr val="44883E"/>
                </a:solidFill>
                <a:latin typeface="Arial" panose="020B0604020202020204" pitchFamily="34" charset="0"/>
                <a:cs typeface="Arial" panose="020B0604020202020204" pitchFamily="34" charset="0"/>
              </a:rPr>
              <a:t>www.gadoe.org</a:t>
            </a:r>
            <a:endParaRPr lang="en-US" sz="2500" b="1" i="0">
              <a:solidFill>
                <a:srgbClr val="44883E"/>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E1FA931C-229E-6649-96CF-CD2E46ACEB6F}"/>
              </a:ext>
            </a:extLst>
          </p:cNvPr>
          <p:cNvSpPr txBox="1"/>
          <p:nvPr userDrawn="1"/>
        </p:nvSpPr>
        <p:spPr>
          <a:xfrm>
            <a:off x="2208279" y="1773621"/>
            <a:ext cx="2195848" cy="369332"/>
          </a:xfrm>
          <a:prstGeom prst="rect">
            <a:avLst/>
          </a:prstGeom>
          <a:noFill/>
        </p:spPr>
        <p:txBody>
          <a:bodyPr wrap="square" rtlCol="0">
            <a:spAutoFit/>
          </a:bodyPr>
          <a:lstStyle/>
          <a:p>
            <a:pPr algn="l"/>
            <a:r>
              <a:rPr lang="en-US" sz="1800">
                <a:solidFill>
                  <a:srgbClr val="44883E"/>
                </a:solidFill>
                <a:latin typeface="Arial" panose="020B0604020202020204" pitchFamily="34" charset="0"/>
                <a:cs typeface="Arial" panose="020B0604020202020204" pitchFamily="34" charset="0"/>
              </a:rPr>
              <a:t>@</a:t>
            </a:r>
            <a:r>
              <a:rPr lang="en-US" sz="1800" err="1">
                <a:solidFill>
                  <a:srgbClr val="44883E"/>
                </a:solidFill>
                <a:latin typeface="Arial" panose="020B0604020202020204" pitchFamily="34" charset="0"/>
                <a:cs typeface="Arial" panose="020B0604020202020204" pitchFamily="34" charset="0"/>
              </a:rPr>
              <a:t>georgiadeptofed</a:t>
            </a:r>
            <a:endParaRPr lang="en-US" sz="1800">
              <a:solidFill>
                <a:srgbClr val="44883E"/>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0D534DB3-4BB3-EE4A-81E3-882C0321E4A5}"/>
              </a:ext>
            </a:extLst>
          </p:cNvPr>
          <p:cNvSpPr txBox="1"/>
          <p:nvPr userDrawn="1"/>
        </p:nvSpPr>
        <p:spPr>
          <a:xfrm>
            <a:off x="1065278" y="2401594"/>
            <a:ext cx="5139061" cy="369332"/>
          </a:xfrm>
          <a:prstGeom prst="rect">
            <a:avLst/>
          </a:prstGeom>
          <a:noFill/>
        </p:spPr>
        <p:txBody>
          <a:bodyPr wrap="square" rtlCol="0">
            <a:spAutoFit/>
          </a:bodyPr>
          <a:lstStyle/>
          <a:p>
            <a:pPr algn="l"/>
            <a:r>
              <a:rPr lang="en-US" sz="1800" err="1">
                <a:solidFill>
                  <a:srgbClr val="44883E"/>
                </a:solidFill>
                <a:latin typeface="Arial" panose="020B0604020202020204" pitchFamily="34" charset="0"/>
                <a:cs typeface="Arial" panose="020B0604020202020204" pitchFamily="34" charset="0"/>
              </a:rPr>
              <a:t>youtube.com</a:t>
            </a:r>
            <a:r>
              <a:rPr lang="en-US" sz="1800">
                <a:solidFill>
                  <a:srgbClr val="44883E"/>
                </a:solidFill>
                <a:latin typeface="Arial" panose="020B0604020202020204" pitchFamily="34" charset="0"/>
                <a:cs typeface="Arial" panose="020B0604020202020204" pitchFamily="34" charset="0"/>
              </a:rPr>
              <a:t>/user/</a:t>
            </a:r>
            <a:r>
              <a:rPr lang="en-US" sz="1800" err="1">
                <a:solidFill>
                  <a:srgbClr val="44883E"/>
                </a:solidFill>
                <a:latin typeface="Arial" panose="020B0604020202020204" pitchFamily="34" charset="0"/>
                <a:cs typeface="Arial" panose="020B0604020202020204" pitchFamily="34" charset="0"/>
              </a:rPr>
              <a:t>GaDOEmedia</a:t>
            </a:r>
            <a:endParaRPr lang="en-US" sz="1800">
              <a:solidFill>
                <a:srgbClr val="44883E"/>
              </a:solidFill>
              <a:latin typeface="Arial" panose="020B0604020202020204" pitchFamily="34" charset="0"/>
              <a:cs typeface="Arial" panose="020B0604020202020204" pitchFamily="34" charset="0"/>
            </a:endParaRPr>
          </a:p>
        </p:txBody>
      </p:sp>
      <p:pic>
        <p:nvPicPr>
          <p:cNvPr id="32" name="Picture 31">
            <a:extLst>
              <a:ext uri="{FF2B5EF4-FFF2-40B4-BE49-F238E27FC236}">
                <a16:creationId xmlns:a16="http://schemas.microsoft.com/office/drawing/2014/main" id="{5A856A19-2FF6-DA43-88D4-5AAA6D0F13EA}"/>
              </a:ext>
            </a:extLst>
          </p:cNvPr>
          <p:cNvPicPr>
            <a:picLocks noChangeAspect="1"/>
          </p:cNvPicPr>
          <p:nvPr userDrawn="1"/>
        </p:nvPicPr>
        <p:blipFill>
          <a:blip r:embed="rId4"/>
          <a:stretch>
            <a:fillRect/>
          </a:stretch>
        </p:blipFill>
        <p:spPr>
          <a:xfrm>
            <a:off x="565421" y="1649807"/>
            <a:ext cx="1648437" cy="576153"/>
          </a:xfrm>
          <a:prstGeom prst="rect">
            <a:avLst/>
          </a:prstGeom>
        </p:spPr>
      </p:pic>
      <p:pic>
        <p:nvPicPr>
          <p:cNvPr id="33" name="Picture 32">
            <a:extLst>
              <a:ext uri="{FF2B5EF4-FFF2-40B4-BE49-F238E27FC236}">
                <a16:creationId xmlns:a16="http://schemas.microsoft.com/office/drawing/2014/main" id="{4E510AEB-0251-6F4D-BEF3-1734B0E0F734}"/>
              </a:ext>
            </a:extLst>
          </p:cNvPr>
          <p:cNvPicPr>
            <a:picLocks noChangeAspect="1"/>
          </p:cNvPicPr>
          <p:nvPr userDrawn="1"/>
        </p:nvPicPr>
        <p:blipFill>
          <a:blip r:embed="rId5"/>
          <a:stretch>
            <a:fillRect/>
          </a:stretch>
        </p:blipFill>
        <p:spPr>
          <a:xfrm>
            <a:off x="563129" y="2287976"/>
            <a:ext cx="538810" cy="554814"/>
          </a:xfrm>
          <a:prstGeom prst="rect">
            <a:avLst/>
          </a:prstGeom>
        </p:spPr>
      </p:pic>
    </p:spTree>
    <p:extLst>
      <p:ext uri="{BB962C8B-B14F-4D97-AF65-F5344CB8AC3E}">
        <p14:creationId xmlns:p14="http://schemas.microsoft.com/office/powerpoint/2010/main" val="9489355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cluding Slide #2">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C8E2EA7-9B0A-F74C-A822-40A3E7DBDB7C}"/>
              </a:ext>
            </a:extLst>
          </p:cNvPr>
          <p:cNvPicPr>
            <a:picLocks noChangeAspect="1"/>
          </p:cNvPicPr>
          <p:nvPr userDrawn="1"/>
        </p:nvPicPr>
        <p:blipFill rotWithShape="1">
          <a:blip r:embed="rId2"/>
          <a:srcRect l="323" b="10499"/>
          <a:stretch/>
        </p:blipFill>
        <p:spPr>
          <a:xfrm>
            <a:off x="249383" y="100457"/>
            <a:ext cx="4588888" cy="6757543"/>
          </a:xfrm>
          <a:prstGeom prst="rect">
            <a:avLst/>
          </a:prstGeom>
        </p:spPr>
      </p:pic>
      <p:sp>
        <p:nvSpPr>
          <p:cNvPr id="19" name="TextBox 18">
            <a:extLst>
              <a:ext uri="{FF2B5EF4-FFF2-40B4-BE49-F238E27FC236}">
                <a16:creationId xmlns:a16="http://schemas.microsoft.com/office/drawing/2014/main" id="{87FD2752-9C3D-D24A-8560-57C632C9E58E}"/>
              </a:ext>
            </a:extLst>
          </p:cNvPr>
          <p:cNvSpPr txBox="1"/>
          <p:nvPr userDrawn="1"/>
        </p:nvSpPr>
        <p:spPr>
          <a:xfrm>
            <a:off x="4791920" y="1492304"/>
            <a:ext cx="6233879" cy="20005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a:solidFill>
                  <a:schemeClr val="bg2">
                    <a:lumMod val="50000"/>
                  </a:schemeClr>
                </a:solidFill>
                <a:latin typeface="Arial Black" panose="020B0A04020102020204" pitchFamily="34" charset="0"/>
              </a:rPr>
              <a:t>Offering a holistic education to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4000">
                <a:solidFill>
                  <a:srgbClr val="3DB8CF"/>
                </a:solidFill>
                <a:latin typeface="Arial Black" panose="020B0A04020102020204" pitchFamily="34" charset="0"/>
              </a:rPr>
              <a:t>each and every child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a:solidFill>
                  <a:schemeClr val="bg2">
                    <a:lumMod val="50000"/>
                  </a:schemeClr>
                </a:solidFill>
                <a:latin typeface="Arial Black" panose="020B0A04020102020204" pitchFamily="34" charset="0"/>
              </a:rPr>
              <a:t>in our state.</a:t>
            </a:r>
          </a:p>
          <a:p>
            <a:pPr algn="l"/>
            <a:endParaRPr lang="en-US" sz="2400">
              <a:solidFill>
                <a:srgbClr val="44883E"/>
              </a:solidFill>
            </a:endParaRPr>
          </a:p>
        </p:txBody>
      </p:sp>
      <p:sp>
        <p:nvSpPr>
          <p:cNvPr id="20" name="TextBox 19">
            <a:extLst>
              <a:ext uri="{FF2B5EF4-FFF2-40B4-BE49-F238E27FC236}">
                <a16:creationId xmlns:a16="http://schemas.microsoft.com/office/drawing/2014/main" id="{82F83A88-BE27-FE4D-9A58-5536A430F353}"/>
              </a:ext>
            </a:extLst>
          </p:cNvPr>
          <p:cNvSpPr txBox="1"/>
          <p:nvPr userDrawn="1"/>
        </p:nvSpPr>
        <p:spPr>
          <a:xfrm>
            <a:off x="4429005" y="4969573"/>
            <a:ext cx="2887655" cy="461665"/>
          </a:xfrm>
          <a:prstGeom prst="rect">
            <a:avLst/>
          </a:prstGeom>
          <a:noFill/>
        </p:spPr>
        <p:txBody>
          <a:bodyPr wrap="square" rtlCol="0">
            <a:spAutoFit/>
          </a:bodyPr>
          <a:lstStyle/>
          <a:p>
            <a:pPr algn="l"/>
            <a:r>
              <a:rPr lang="en-US" sz="2400" b="1" i="0" err="1">
                <a:solidFill>
                  <a:srgbClr val="44883E"/>
                </a:solidFill>
                <a:latin typeface="Arial" panose="020B0604020202020204" pitchFamily="34" charset="0"/>
                <a:cs typeface="Arial" panose="020B0604020202020204" pitchFamily="34" charset="0"/>
              </a:rPr>
              <a:t>www.gadoe.org</a:t>
            </a:r>
            <a:endParaRPr lang="en-US" sz="2400" b="1" i="0">
              <a:solidFill>
                <a:srgbClr val="44883E"/>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43AB7B59-DF88-0C44-9399-1C0861BBB9F6}"/>
              </a:ext>
            </a:extLst>
          </p:cNvPr>
          <p:cNvSpPr txBox="1"/>
          <p:nvPr userDrawn="1"/>
        </p:nvSpPr>
        <p:spPr>
          <a:xfrm>
            <a:off x="5882508" y="5583943"/>
            <a:ext cx="1903050" cy="338554"/>
          </a:xfrm>
          <a:prstGeom prst="rect">
            <a:avLst/>
          </a:prstGeom>
          <a:noFill/>
        </p:spPr>
        <p:txBody>
          <a:bodyPr wrap="square" rtlCol="0">
            <a:spAutoFit/>
          </a:bodyPr>
          <a:lstStyle/>
          <a:p>
            <a:pPr algn="r"/>
            <a:r>
              <a:rPr lang="en-US" sz="1600">
                <a:solidFill>
                  <a:srgbClr val="44883E"/>
                </a:solidFill>
                <a:latin typeface="Arial" panose="020B0604020202020204" pitchFamily="34" charset="0"/>
                <a:cs typeface="Arial" panose="020B0604020202020204" pitchFamily="34" charset="0"/>
              </a:rPr>
              <a:t>@</a:t>
            </a:r>
            <a:r>
              <a:rPr lang="en-US" sz="1600" err="1">
                <a:solidFill>
                  <a:srgbClr val="44883E"/>
                </a:solidFill>
                <a:latin typeface="Arial" panose="020B0604020202020204" pitchFamily="34" charset="0"/>
                <a:cs typeface="Arial" panose="020B0604020202020204" pitchFamily="34" charset="0"/>
              </a:rPr>
              <a:t>georgiadeptofed</a:t>
            </a:r>
            <a:endParaRPr lang="en-US" sz="1600">
              <a:solidFill>
                <a:srgbClr val="44883E"/>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BEA32536-CB82-6C40-BA18-133C8317701D}"/>
              </a:ext>
            </a:extLst>
          </p:cNvPr>
          <p:cNvSpPr txBox="1"/>
          <p:nvPr userDrawn="1"/>
        </p:nvSpPr>
        <p:spPr>
          <a:xfrm>
            <a:off x="4920192" y="6076845"/>
            <a:ext cx="3136407" cy="338554"/>
          </a:xfrm>
          <a:prstGeom prst="rect">
            <a:avLst/>
          </a:prstGeom>
          <a:noFill/>
        </p:spPr>
        <p:txBody>
          <a:bodyPr wrap="square" rtlCol="0">
            <a:spAutoFit/>
          </a:bodyPr>
          <a:lstStyle/>
          <a:p>
            <a:pPr algn="l"/>
            <a:r>
              <a:rPr lang="en-US" sz="1600" err="1">
                <a:solidFill>
                  <a:srgbClr val="44883E"/>
                </a:solidFill>
                <a:latin typeface="Arial" panose="020B0604020202020204" pitchFamily="34" charset="0"/>
                <a:cs typeface="Arial" panose="020B0604020202020204" pitchFamily="34" charset="0"/>
              </a:rPr>
              <a:t>youtube.com</a:t>
            </a:r>
            <a:r>
              <a:rPr lang="en-US" sz="1600">
                <a:solidFill>
                  <a:srgbClr val="44883E"/>
                </a:solidFill>
                <a:latin typeface="Arial" panose="020B0604020202020204" pitchFamily="34" charset="0"/>
                <a:cs typeface="Arial" panose="020B0604020202020204" pitchFamily="34" charset="0"/>
              </a:rPr>
              <a:t>/user/</a:t>
            </a:r>
            <a:r>
              <a:rPr lang="en-US" sz="1600" err="1">
                <a:solidFill>
                  <a:srgbClr val="44883E"/>
                </a:solidFill>
                <a:latin typeface="Arial" panose="020B0604020202020204" pitchFamily="34" charset="0"/>
                <a:cs typeface="Arial" panose="020B0604020202020204" pitchFamily="34" charset="0"/>
              </a:rPr>
              <a:t>GaDOEmedia</a:t>
            </a:r>
            <a:endParaRPr lang="en-US" sz="1600">
              <a:solidFill>
                <a:srgbClr val="44883E"/>
              </a:solidFill>
              <a:latin typeface="Arial" panose="020B0604020202020204" pitchFamily="34" charset="0"/>
              <a:cs typeface="Arial" panose="020B0604020202020204" pitchFamily="34" charset="0"/>
            </a:endParaRPr>
          </a:p>
        </p:txBody>
      </p:sp>
      <p:pic>
        <p:nvPicPr>
          <p:cNvPr id="24" name="Picture 23">
            <a:extLst>
              <a:ext uri="{FF2B5EF4-FFF2-40B4-BE49-F238E27FC236}">
                <a16:creationId xmlns:a16="http://schemas.microsoft.com/office/drawing/2014/main" id="{F783A3B4-65C2-B841-ABCB-556BC839D80C}"/>
              </a:ext>
            </a:extLst>
          </p:cNvPr>
          <p:cNvPicPr>
            <a:picLocks noChangeAspect="1"/>
          </p:cNvPicPr>
          <p:nvPr userDrawn="1"/>
        </p:nvPicPr>
        <p:blipFill>
          <a:blip r:embed="rId3"/>
          <a:stretch>
            <a:fillRect/>
          </a:stretch>
        </p:blipFill>
        <p:spPr>
          <a:xfrm>
            <a:off x="8598538" y="4969574"/>
            <a:ext cx="2806185" cy="1537754"/>
          </a:xfrm>
          <a:prstGeom prst="rect">
            <a:avLst/>
          </a:prstGeom>
        </p:spPr>
      </p:pic>
      <p:pic>
        <p:nvPicPr>
          <p:cNvPr id="25" name="Picture 24">
            <a:extLst>
              <a:ext uri="{FF2B5EF4-FFF2-40B4-BE49-F238E27FC236}">
                <a16:creationId xmlns:a16="http://schemas.microsoft.com/office/drawing/2014/main" id="{97E41D77-5E70-8A40-8333-FCB105C655D6}"/>
              </a:ext>
            </a:extLst>
          </p:cNvPr>
          <p:cNvPicPr>
            <a:picLocks noChangeAspect="1"/>
          </p:cNvPicPr>
          <p:nvPr userDrawn="1"/>
        </p:nvPicPr>
        <p:blipFill>
          <a:blip r:embed="rId4"/>
          <a:stretch>
            <a:fillRect/>
          </a:stretch>
        </p:blipFill>
        <p:spPr>
          <a:xfrm>
            <a:off x="4442796" y="5488432"/>
            <a:ext cx="1462862" cy="511292"/>
          </a:xfrm>
          <a:prstGeom prst="rect">
            <a:avLst/>
          </a:prstGeom>
        </p:spPr>
      </p:pic>
      <p:pic>
        <p:nvPicPr>
          <p:cNvPr id="27" name="Picture 26">
            <a:extLst>
              <a:ext uri="{FF2B5EF4-FFF2-40B4-BE49-F238E27FC236}">
                <a16:creationId xmlns:a16="http://schemas.microsoft.com/office/drawing/2014/main" id="{B28DA98D-B8E9-2A47-8143-28D49C551F59}"/>
              </a:ext>
            </a:extLst>
          </p:cNvPr>
          <p:cNvPicPr>
            <a:picLocks noChangeAspect="1"/>
          </p:cNvPicPr>
          <p:nvPr userDrawn="1"/>
        </p:nvPicPr>
        <p:blipFill>
          <a:blip r:embed="rId5"/>
          <a:stretch>
            <a:fillRect/>
          </a:stretch>
        </p:blipFill>
        <p:spPr>
          <a:xfrm>
            <a:off x="4442899" y="5995822"/>
            <a:ext cx="478153" cy="492355"/>
          </a:xfrm>
          <a:prstGeom prst="rect">
            <a:avLst/>
          </a:prstGeom>
        </p:spPr>
      </p:pic>
    </p:spTree>
    <p:extLst>
      <p:ext uri="{BB962C8B-B14F-4D97-AF65-F5344CB8AC3E}">
        <p14:creationId xmlns:p14="http://schemas.microsoft.com/office/powerpoint/2010/main" val="26111501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cluding Slide #3">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9F8EA9F8-4EB4-4141-A55A-AFFD7351C26B}"/>
              </a:ext>
            </a:extLst>
          </p:cNvPr>
          <p:cNvSpPr txBox="1"/>
          <p:nvPr userDrawn="1"/>
        </p:nvSpPr>
        <p:spPr>
          <a:xfrm>
            <a:off x="823947" y="647661"/>
            <a:ext cx="6233879"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a:solidFill>
                  <a:schemeClr val="bg2">
                    <a:lumMod val="50000"/>
                  </a:schemeClr>
                </a:solidFill>
                <a:latin typeface="Arial Black" panose="020B0A04020102020204" pitchFamily="34" charset="0"/>
              </a:rPr>
              <a:t>Preparing students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200">
                <a:solidFill>
                  <a:srgbClr val="3DB8CF"/>
                </a:solidFill>
                <a:latin typeface="Arial Black" panose="020B0A04020102020204" pitchFamily="34" charset="0"/>
              </a:rPr>
              <a:t>for life</a:t>
            </a:r>
            <a:r>
              <a:rPr lang="en-US" sz="5400">
                <a:solidFill>
                  <a:srgbClr val="3DB8CF"/>
                </a:solidFill>
                <a:latin typeface="Arial Black" panose="020B0A04020102020204" pitchFamily="34" charset="0"/>
              </a:rPr>
              <a:t>.</a:t>
            </a:r>
            <a:endParaRPr lang="en-US" sz="8800">
              <a:solidFill>
                <a:srgbClr val="3DB8CF"/>
              </a:solidFill>
              <a:latin typeface="Arial Black" panose="020B0A04020102020204" pitchFamily="34" charset="0"/>
            </a:endParaRPr>
          </a:p>
        </p:txBody>
      </p:sp>
      <p:pic>
        <p:nvPicPr>
          <p:cNvPr id="12" name="Picture 11">
            <a:extLst>
              <a:ext uri="{FF2B5EF4-FFF2-40B4-BE49-F238E27FC236}">
                <a16:creationId xmlns:a16="http://schemas.microsoft.com/office/drawing/2014/main" id="{AC466700-001A-1944-9CB8-C38F1267CFD3}"/>
              </a:ext>
            </a:extLst>
          </p:cNvPr>
          <p:cNvPicPr>
            <a:picLocks noChangeAspect="1"/>
          </p:cNvPicPr>
          <p:nvPr userDrawn="1"/>
        </p:nvPicPr>
        <p:blipFill>
          <a:blip r:embed="rId2"/>
          <a:stretch>
            <a:fillRect/>
          </a:stretch>
        </p:blipFill>
        <p:spPr>
          <a:xfrm>
            <a:off x="867691" y="4969574"/>
            <a:ext cx="2806185" cy="1537754"/>
          </a:xfrm>
          <a:prstGeom prst="rect">
            <a:avLst/>
          </a:prstGeom>
        </p:spPr>
      </p:pic>
      <p:pic>
        <p:nvPicPr>
          <p:cNvPr id="13" name="Picture 12">
            <a:extLst>
              <a:ext uri="{FF2B5EF4-FFF2-40B4-BE49-F238E27FC236}">
                <a16:creationId xmlns:a16="http://schemas.microsoft.com/office/drawing/2014/main" id="{FE49CB94-2EA3-EA4E-A3E8-31D86DBED039}"/>
              </a:ext>
            </a:extLst>
          </p:cNvPr>
          <p:cNvPicPr>
            <a:picLocks noChangeAspect="1"/>
          </p:cNvPicPr>
          <p:nvPr userDrawn="1"/>
        </p:nvPicPr>
        <p:blipFill rotWithShape="1">
          <a:blip r:embed="rId3"/>
          <a:srcRect r="637" b="9350"/>
          <a:stretch/>
        </p:blipFill>
        <p:spPr>
          <a:xfrm>
            <a:off x="8057020" y="142096"/>
            <a:ext cx="3927162" cy="6715904"/>
          </a:xfrm>
          <a:prstGeom prst="rect">
            <a:avLst/>
          </a:prstGeom>
        </p:spPr>
      </p:pic>
      <p:sp>
        <p:nvSpPr>
          <p:cNvPr id="15" name="TextBox 14">
            <a:extLst>
              <a:ext uri="{FF2B5EF4-FFF2-40B4-BE49-F238E27FC236}">
                <a16:creationId xmlns:a16="http://schemas.microsoft.com/office/drawing/2014/main" id="{10CC7ABE-AE1E-5147-8902-937CDCDE3AFC}"/>
              </a:ext>
            </a:extLst>
          </p:cNvPr>
          <p:cNvSpPr txBox="1"/>
          <p:nvPr userDrawn="1"/>
        </p:nvSpPr>
        <p:spPr>
          <a:xfrm>
            <a:off x="867691" y="2936238"/>
            <a:ext cx="2887655" cy="461665"/>
          </a:xfrm>
          <a:prstGeom prst="rect">
            <a:avLst/>
          </a:prstGeom>
          <a:noFill/>
        </p:spPr>
        <p:txBody>
          <a:bodyPr wrap="square" rtlCol="0">
            <a:spAutoFit/>
          </a:bodyPr>
          <a:lstStyle/>
          <a:p>
            <a:pPr algn="l"/>
            <a:r>
              <a:rPr lang="en-US" sz="2400" b="1" i="0" err="1">
                <a:solidFill>
                  <a:srgbClr val="44883E"/>
                </a:solidFill>
                <a:latin typeface="Arial" panose="020B0604020202020204" pitchFamily="34" charset="0"/>
                <a:cs typeface="Arial" panose="020B0604020202020204" pitchFamily="34" charset="0"/>
              </a:rPr>
              <a:t>www.gadoe.org</a:t>
            </a:r>
            <a:endParaRPr lang="en-US" sz="2400" b="1" i="0">
              <a:solidFill>
                <a:srgbClr val="44883E"/>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B7CDB1F1-E1A3-294F-B166-8DD886BD96FA}"/>
              </a:ext>
            </a:extLst>
          </p:cNvPr>
          <p:cNvSpPr txBox="1"/>
          <p:nvPr userDrawn="1"/>
        </p:nvSpPr>
        <p:spPr>
          <a:xfrm>
            <a:off x="2444834" y="3503800"/>
            <a:ext cx="2887654" cy="400110"/>
          </a:xfrm>
          <a:prstGeom prst="rect">
            <a:avLst/>
          </a:prstGeom>
          <a:noFill/>
        </p:spPr>
        <p:txBody>
          <a:bodyPr wrap="square" rtlCol="0">
            <a:spAutoFit/>
          </a:bodyPr>
          <a:lstStyle/>
          <a:p>
            <a:pPr algn="l"/>
            <a:r>
              <a:rPr lang="en-US" sz="2000">
                <a:solidFill>
                  <a:srgbClr val="44883E"/>
                </a:solidFill>
                <a:latin typeface="Arial" panose="020B0604020202020204" pitchFamily="34" charset="0"/>
                <a:cs typeface="Arial" panose="020B0604020202020204" pitchFamily="34" charset="0"/>
              </a:rPr>
              <a:t>@</a:t>
            </a:r>
            <a:r>
              <a:rPr lang="en-US" sz="2000" err="1">
                <a:solidFill>
                  <a:srgbClr val="44883E"/>
                </a:solidFill>
                <a:latin typeface="Arial" panose="020B0604020202020204" pitchFamily="34" charset="0"/>
                <a:cs typeface="Arial" panose="020B0604020202020204" pitchFamily="34" charset="0"/>
              </a:rPr>
              <a:t>georgiadeptofed</a:t>
            </a:r>
            <a:endParaRPr lang="en-US" sz="2000">
              <a:solidFill>
                <a:srgbClr val="44883E"/>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1DAC2528-BBA1-FA40-94D3-AC9BD46C7885}"/>
              </a:ext>
            </a:extLst>
          </p:cNvPr>
          <p:cNvSpPr txBox="1"/>
          <p:nvPr userDrawn="1"/>
        </p:nvSpPr>
        <p:spPr>
          <a:xfrm>
            <a:off x="1386525" y="3996856"/>
            <a:ext cx="5665282" cy="400110"/>
          </a:xfrm>
          <a:prstGeom prst="rect">
            <a:avLst/>
          </a:prstGeom>
          <a:noFill/>
        </p:spPr>
        <p:txBody>
          <a:bodyPr wrap="square" rtlCol="0">
            <a:spAutoFit/>
          </a:bodyPr>
          <a:lstStyle/>
          <a:p>
            <a:pPr algn="l"/>
            <a:r>
              <a:rPr lang="en-US" sz="2000" err="1">
                <a:solidFill>
                  <a:srgbClr val="44883E"/>
                </a:solidFill>
                <a:latin typeface="Arial" panose="020B0604020202020204" pitchFamily="34" charset="0"/>
                <a:cs typeface="Arial" panose="020B0604020202020204" pitchFamily="34" charset="0"/>
              </a:rPr>
              <a:t>youtube.com</a:t>
            </a:r>
            <a:r>
              <a:rPr lang="en-US" sz="2000">
                <a:solidFill>
                  <a:srgbClr val="44883E"/>
                </a:solidFill>
                <a:latin typeface="Arial" panose="020B0604020202020204" pitchFamily="34" charset="0"/>
                <a:cs typeface="Arial" panose="020B0604020202020204" pitchFamily="34" charset="0"/>
              </a:rPr>
              <a:t>/user/</a:t>
            </a:r>
            <a:r>
              <a:rPr lang="en-US" sz="2000" err="1">
                <a:solidFill>
                  <a:srgbClr val="44883E"/>
                </a:solidFill>
                <a:latin typeface="Arial" panose="020B0604020202020204" pitchFamily="34" charset="0"/>
                <a:cs typeface="Arial" panose="020B0604020202020204" pitchFamily="34" charset="0"/>
              </a:rPr>
              <a:t>GaDOEmedia</a:t>
            </a:r>
            <a:endParaRPr lang="en-US" sz="2000">
              <a:solidFill>
                <a:srgbClr val="44883E"/>
              </a:solidFill>
              <a:latin typeface="Arial" panose="020B0604020202020204" pitchFamily="34" charset="0"/>
              <a:cs typeface="Arial" panose="020B0604020202020204" pitchFamily="34" charset="0"/>
            </a:endParaRPr>
          </a:p>
        </p:txBody>
      </p:sp>
      <p:pic>
        <p:nvPicPr>
          <p:cNvPr id="19" name="Picture 18">
            <a:extLst>
              <a:ext uri="{FF2B5EF4-FFF2-40B4-BE49-F238E27FC236}">
                <a16:creationId xmlns:a16="http://schemas.microsoft.com/office/drawing/2014/main" id="{8499CE37-65B0-4940-BA7B-E1091D7E11E6}"/>
              </a:ext>
            </a:extLst>
          </p:cNvPr>
          <p:cNvPicPr>
            <a:picLocks noChangeAspect="1"/>
          </p:cNvPicPr>
          <p:nvPr userDrawn="1"/>
        </p:nvPicPr>
        <p:blipFill>
          <a:blip r:embed="rId4"/>
          <a:stretch>
            <a:fillRect/>
          </a:stretch>
        </p:blipFill>
        <p:spPr>
          <a:xfrm>
            <a:off x="909129" y="3455097"/>
            <a:ext cx="1462862" cy="511292"/>
          </a:xfrm>
          <a:prstGeom prst="rect">
            <a:avLst/>
          </a:prstGeom>
        </p:spPr>
      </p:pic>
      <p:pic>
        <p:nvPicPr>
          <p:cNvPr id="20" name="Picture 19">
            <a:extLst>
              <a:ext uri="{FF2B5EF4-FFF2-40B4-BE49-F238E27FC236}">
                <a16:creationId xmlns:a16="http://schemas.microsoft.com/office/drawing/2014/main" id="{00BAB10A-A074-074B-B3E2-497C2826E4BC}"/>
              </a:ext>
            </a:extLst>
          </p:cNvPr>
          <p:cNvPicPr>
            <a:picLocks noChangeAspect="1"/>
          </p:cNvPicPr>
          <p:nvPr userDrawn="1"/>
        </p:nvPicPr>
        <p:blipFill>
          <a:blip r:embed="rId5"/>
          <a:stretch>
            <a:fillRect/>
          </a:stretch>
        </p:blipFill>
        <p:spPr>
          <a:xfrm>
            <a:off x="909232" y="3962487"/>
            <a:ext cx="478153" cy="492355"/>
          </a:xfrm>
          <a:prstGeom prst="rect">
            <a:avLst/>
          </a:prstGeom>
        </p:spPr>
      </p:pic>
    </p:spTree>
    <p:extLst>
      <p:ext uri="{BB962C8B-B14F-4D97-AF65-F5344CB8AC3E}">
        <p14:creationId xmlns:p14="http://schemas.microsoft.com/office/powerpoint/2010/main" val="36646272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8B92D29-0F11-4748-A4C9-E342B9745CDE}"/>
              </a:ext>
            </a:extLst>
          </p:cNvPr>
          <p:cNvPicPr>
            <a:picLocks noChangeAspect="1"/>
          </p:cNvPicPr>
          <p:nvPr userDrawn="1"/>
        </p:nvPicPr>
        <p:blipFill>
          <a:blip r:embed="rId2"/>
          <a:stretch>
            <a:fillRect/>
          </a:stretch>
        </p:blipFill>
        <p:spPr>
          <a:xfrm>
            <a:off x="10268289" y="6023260"/>
            <a:ext cx="1485499" cy="610526"/>
          </a:xfrm>
          <a:prstGeom prst="rect">
            <a:avLst/>
          </a:prstGeom>
        </p:spPr>
      </p:pic>
      <p:sp>
        <p:nvSpPr>
          <p:cNvPr id="2" name="Title 1"/>
          <p:cNvSpPr>
            <a:spLocks noGrp="1"/>
          </p:cNvSpPr>
          <p:nvPr>
            <p:ph type="title"/>
          </p:nvPr>
        </p:nvSpPr>
        <p:spPr>
          <a:xfrm>
            <a:off x="1193800" y="585216"/>
            <a:ext cx="10558272" cy="539496"/>
          </a:xfrm>
        </p:spPr>
        <p:txBody>
          <a:bodyPr anchor="t" anchorCtr="0"/>
          <a:lstStyle>
            <a:lvl1pPr>
              <a:defRPr>
                <a:solidFill>
                  <a:srgbClr val="007E67"/>
                </a:solidFill>
              </a:defRPr>
            </a:lvl1pPr>
          </a:lstStyle>
          <a:p>
            <a:r>
              <a:rPr lang="en-US"/>
              <a:t>Click to edit Master title style</a:t>
            </a:r>
          </a:p>
        </p:txBody>
      </p:sp>
      <p:sp>
        <p:nvSpPr>
          <p:cNvPr id="3" name="Content Placeholder 2"/>
          <p:cNvSpPr>
            <a:spLocks noGrp="1"/>
          </p:cNvSpPr>
          <p:nvPr>
            <p:ph idx="1"/>
          </p:nvPr>
        </p:nvSpPr>
        <p:spPr>
          <a:xfrm>
            <a:off x="1193800" y="1825626"/>
            <a:ext cx="10515600" cy="4197635"/>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7" name="Picture 16">
            <a:extLst>
              <a:ext uri="{FF2B5EF4-FFF2-40B4-BE49-F238E27FC236}">
                <a16:creationId xmlns:a16="http://schemas.microsoft.com/office/drawing/2014/main" id="{A3990FAA-95D0-BE45-A3B2-F6460B630856}"/>
              </a:ext>
            </a:extLst>
          </p:cNvPr>
          <p:cNvPicPr>
            <a:picLocks noChangeAspect="1"/>
          </p:cNvPicPr>
          <p:nvPr userDrawn="1"/>
        </p:nvPicPr>
        <p:blipFill rotWithShape="1">
          <a:blip r:embed="rId3"/>
          <a:srcRect r="4456"/>
          <a:stretch/>
        </p:blipFill>
        <p:spPr>
          <a:xfrm>
            <a:off x="0" y="0"/>
            <a:ext cx="890184" cy="6858000"/>
          </a:xfrm>
          <a:prstGeom prst="rect">
            <a:avLst/>
          </a:prstGeom>
        </p:spPr>
      </p:pic>
      <p:grpSp>
        <p:nvGrpSpPr>
          <p:cNvPr id="19" name="Group 18">
            <a:extLst>
              <a:ext uri="{FF2B5EF4-FFF2-40B4-BE49-F238E27FC236}">
                <a16:creationId xmlns:a16="http://schemas.microsoft.com/office/drawing/2014/main" id="{3978C74F-486B-0649-93C4-CAF799583E33}"/>
              </a:ext>
            </a:extLst>
          </p:cNvPr>
          <p:cNvGrpSpPr/>
          <p:nvPr userDrawn="1"/>
        </p:nvGrpSpPr>
        <p:grpSpPr>
          <a:xfrm>
            <a:off x="890184" y="6306082"/>
            <a:ext cx="8921704" cy="53219"/>
            <a:chOff x="667641" y="6313581"/>
            <a:chExt cx="7276741" cy="45719"/>
          </a:xfrm>
        </p:grpSpPr>
        <p:sp>
          <p:nvSpPr>
            <p:cNvPr id="20" name="Rectangle 19">
              <a:extLst>
                <a:ext uri="{FF2B5EF4-FFF2-40B4-BE49-F238E27FC236}">
                  <a16:creationId xmlns:a16="http://schemas.microsoft.com/office/drawing/2014/main" id="{18998B70-64A0-5E47-BA49-654F40DE1B65}"/>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Rectangle 20">
              <a:extLst>
                <a:ext uri="{FF2B5EF4-FFF2-40B4-BE49-F238E27FC236}">
                  <a16:creationId xmlns:a16="http://schemas.microsoft.com/office/drawing/2014/main" id="{7C5F8581-88AA-D645-8205-5AFB08877723}"/>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ectangle 21">
              <a:extLst>
                <a:ext uri="{FF2B5EF4-FFF2-40B4-BE49-F238E27FC236}">
                  <a16:creationId xmlns:a16="http://schemas.microsoft.com/office/drawing/2014/main" id="{6E8926B3-5527-A244-8BA7-82E981BCAF0A}"/>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3" name="Rectangle 22">
              <a:extLst>
                <a:ext uri="{FF2B5EF4-FFF2-40B4-BE49-F238E27FC236}">
                  <a16:creationId xmlns:a16="http://schemas.microsoft.com/office/drawing/2014/main" id="{D15AED92-698B-1545-9829-07F16197F5FA}"/>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24" name="TextBox 23">
            <a:extLst>
              <a:ext uri="{FF2B5EF4-FFF2-40B4-BE49-F238E27FC236}">
                <a16:creationId xmlns:a16="http://schemas.microsoft.com/office/drawing/2014/main" id="{16F9DF7F-73DC-9F45-87C0-008434323A44}"/>
              </a:ext>
            </a:extLst>
          </p:cNvPr>
          <p:cNvSpPr txBox="1"/>
          <p:nvPr userDrawn="1"/>
        </p:nvSpPr>
        <p:spPr>
          <a:xfrm>
            <a:off x="890184" y="6399856"/>
            <a:ext cx="11480235"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i="1">
                <a:solidFill>
                  <a:schemeClr val="bg2">
                    <a:lumMod val="50000"/>
                  </a:schemeClr>
                </a:solidFill>
              </a:rPr>
              <a:t>Richard Woods, Georgia’s School Superintendent</a:t>
            </a:r>
            <a:r>
              <a:rPr lang="en-US" sz="900" b="1">
                <a:solidFill>
                  <a:schemeClr val="bg2">
                    <a:lumMod val="50000"/>
                  </a:schemeClr>
                </a:solidFill>
              </a:rPr>
              <a:t> </a:t>
            </a:r>
            <a:r>
              <a:rPr lang="en-US" sz="900" b="1">
                <a:solidFill>
                  <a:srgbClr val="1186CA"/>
                </a:solidFill>
              </a:rPr>
              <a:t>|</a:t>
            </a:r>
            <a:r>
              <a:rPr lang="en-US" sz="900" b="1">
                <a:solidFill>
                  <a:schemeClr val="bg2">
                    <a:lumMod val="50000"/>
                  </a:schemeClr>
                </a:solidFill>
              </a:rPr>
              <a:t> Georgia Department of Education </a:t>
            </a:r>
            <a:r>
              <a:rPr lang="en-US" sz="900" b="1">
                <a:solidFill>
                  <a:srgbClr val="1186CA"/>
                </a:solidFill>
              </a:rPr>
              <a:t>|</a:t>
            </a:r>
            <a:r>
              <a:rPr lang="en-US" sz="900" b="1">
                <a:solidFill>
                  <a:schemeClr val="bg2">
                    <a:lumMod val="50000"/>
                  </a:schemeClr>
                </a:solidFill>
              </a:rPr>
              <a:t> </a:t>
            </a:r>
            <a:r>
              <a:rPr lang="en-US" sz="900" b="1" i="1">
                <a:solidFill>
                  <a:schemeClr val="bg2">
                    <a:lumMod val="50000"/>
                  </a:schemeClr>
                </a:solidFill>
              </a:rPr>
              <a:t>Educating Georgia’s Future</a:t>
            </a:r>
          </a:p>
        </p:txBody>
      </p:sp>
      <p:sp>
        <p:nvSpPr>
          <p:cNvPr id="12" name="Date Placeholder 1">
            <a:extLst>
              <a:ext uri="{FF2B5EF4-FFF2-40B4-BE49-F238E27FC236}">
                <a16:creationId xmlns:a16="http://schemas.microsoft.com/office/drawing/2014/main" id="{C613397D-4092-4EF3-8A48-54497659ED96}"/>
              </a:ext>
            </a:extLst>
          </p:cNvPr>
          <p:cNvSpPr>
            <a:spLocks noGrp="1"/>
          </p:cNvSpPr>
          <p:nvPr>
            <p:ph type="dt" sz="half" idx="10"/>
          </p:nvPr>
        </p:nvSpPr>
        <p:spPr>
          <a:xfrm rot="16200000">
            <a:off x="-590488" y="1191770"/>
            <a:ext cx="2057400" cy="486833"/>
          </a:xfrm>
        </p:spPr>
        <p:txBody>
          <a:bodyPr/>
          <a:lstStyle>
            <a:lvl1pPr algn="r">
              <a:defRPr>
                <a:solidFill>
                  <a:schemeClr val="bg1"/>
                </a:solidFill>
                <a:latin typeface="Arial" panose="020B0604020202020204" pitchFamily="34" charset="0"/>
                <a:cs typeface="Arial" panose="020B0604020202020204" pitchFamily="34" charset="0"/>
              </a:defRPr>
            </a:lvl1pPr>
          </a:lstStyle>
          <a:p>
            <a:r>
              <a:rPr lang="en-US"/>
              <a:t>10/21/2021</a:t>
            </a:r>
          </a:p>
        </p:txBody>
      </p:sp>
      <p:sp>
        <p:nvSpPr>
          <p:cNvPr id="13" name="Slide Number Placeholder 3">
            <a:extLst>
              <a:ext uri="{FF2B5EF4-FFF2-40B4-BE49-F238E27FC236}">
                <a16:creationId xmlns:a16="http://schemas.microsoft.com/office/drawing/2014/main" id="{5E74235D-EA22-4666-A8DD-78C50DAB966F}"/>
              </a:ext>
            </a:extLst>
          </p:cNvPr>
          <p:cNvSpPr>
            <a:spLocks noGrp="1"/>
          </p:cNvSpPr>
          <p:nvPr>
            <p:ph type="sldNum" sz="quarter" idx="12"/>
          </p:nvPr>
        </p:nvSpPr>
        <p:spPr>
          <a:xfrm>
            <a:off x="-1" y="6412493"/>
            <a:ext cx="890185" cy="365125"/>
          </a:xfrm>
        </p:spPr>
        <p:txBody>
          <a:bodyPr/>
          <a:lstStyle>
            <a:lvl1pPr algn="ctr">
              <a:defRPr>
                <a:solidFill>
                  <a:schemeClr val="bg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15" name="Text Placeholder 6">
            <a:extLst>
              <a:ext uri="{FF2B5EF4-FFF2-40B4-BE49-F238E27FC236}">
                <a16:creationId xmlns:a16="http://schemas.microsoft.com/office/drawing/2014/main" id="{0553D725-161F-4524-A0E5-8DAEC52E0D25}"/>
              </a:ext>
            </a:extLst>
          </p:cNvPr>
          <p:cNvSpPr>
            <a:spLocks noGrp="1"/>
          </p:cNvSpPr>
          <p:nvPr>
            <p:ph type="body" sz="quarter" idx="14"/>
          </p:nvPr>
        </p:nvSpPr>
        <p:spPr>
          <a:xfrm>
            <a:off x="1193800" y="1112013"/>
            <a:ext cx="10515600" cy="369332"/>
          </a:xfrm>
        </p:spPr>
        <p:txBody>
          <a:bodyPr>
            <a:spAutoFit/>
          </a:bodyPr>
          <a:lstStyle>
            <a:lvl1pPr marL="0" indent="0">
              <a:buNone/>
              <a:defRPr sz="2000" b="1">
                <a:solidFill>
                  <a:srgbClr val="203864"/>
                </a:solidFill>
              </a:defRPr>
            </a:lvl1pPr>
            <a:lvl2pPr marL="457200" indent="0">
              <a:buNone/>
              <a:defRPr sz="2000" b="1"/>
            </a:lvl2pPr>
            <a:lvl3pPr marL="914400" indent="0">
              <a:buNone/>
              <a:defRPr sz="2000" b="1"/>
            </a:lvl3pPr>
            <a:lvl4pPr marL="1371600" indent="0">
              <a:buNone/>
              <a:defRPr sz="2000" b="1"/>
            </a:lvl4pPr>
            <a:lvl5pPr marL="1828800" indent="0">
              <a:buNone/>
              <a:defRPr sz="2000" b="1"/>
            </a:lvl5pPr>
          </a:lstStyle>
          <a:p>
            <a:pPr lvl="0"/>
            <a:r>
              <a:rPr lang="en-US"/>
              <a:t>Click to edit Master text styles</a:t>
            </a:r>
          </a:p>
        </p:txBody>
      </p:sp>
    </p:spTree>
    <p:extLst>
      <p:ext uri="{BB962C8B-B14F-4D97-AF65-F5344CB8AC3E}">
        <p14:creationId xmlns:p14="http://schemas.microsoft.com/office/powerpoint/2010/main" val="6287281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Section Header #5">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12C5B11-206E-A94B-9F51-FB5C3DAE1C3B}"/>
              </a:ext>
            </a:extLst>
          </p:cNvPr>
          <p:cNvPicPr>
            <a:picLocks noChangeAspect="1"/>
          </p:cNvPicPr>
          <p:nvPr userDrawn="1"/>
        </p:nvPicPr>
        <p:blipFill rotWithShape="1">
          <a:blip r:embed="rId2"/>
          <a:srcRect l="634" b="13764"/>
          <a:stretch/>
        </p:blipFill>
        <p:spPr>
          <a:xfrm>
            <a:off x="285325" y="2537127"/>
            <a:ext cx="5963076" cy="3776454"/>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1733482" y="0"/>
            <a:ext cx="8725037" cy="1778000"/>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a:t>Click to edit Master title style</a:t>
            </a:r>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1733482" y="1884546"/>
            <a:ext cx="8725037" cy="1300617"/>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userDrawn="1"/>
        </p:nvPicPr>
        <p:blipFill>
          <a:blip r:embed="rId3"/>
          <a:stretch>
            <a:fillRect/>
          </a:stretch>
        </p:blipFill>
        <p:spPr>
          <a:xfrm>
            <a:off x="9958073" y="5919344"/>
            <a:ext cx="1738343"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userDrawn="1"/>
        </p:nvGrpSpPr>
        <p:grpSpPr>
          <a:xfrm>
            <a:off x="0" y="6306082"/>
            <a:ext cx="9754515"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3" name="TextBox 12">
            <a:extLst>
              <a:ext uri="{FF2B5EF4-FFF2-40B4-BE49-F238E27FC236}">
                <a16:creationId xmlns:a16="http://schemas.microsoft.com/office/drawing/2014/main" id="{7AEF3D64-B4A9-F448-94C2-B2BAD28044CD}"/>
              </a:ext>
            </a:extLst>
          </p:cNvPr>
          <p:cNvSpPr txBox="1"/>
          <p:nvPr userDrawn="1"/>
        </p:nvSpPr>
        <p:spPr>
          <a:xfrm>
            <a:off x="580252" y="6380316"/>
            <a:ext cx="8325203" cy="307777"/>
          </a:xfrm>
          <a:prstGeom prst="rect">
            <a:avLst/>
          </a:prstGeom>
          <a:noFill/>
        </p:spPr>
        <p:txBody>
          <a:bodyPr wrap="square" rtlCol="0">
            <a:spAutoFit/>
          </a:bodyPr>
          <a:lstStyle/>
          <a:p>
            <a:r>
              <a:rPr lang="en-US" sz="1400" b="1" i="1">
                <a:solidFill>
                  <a:schemeClr val="bg2">
                    <a:lumMod val="50000"/>
                  </a:schemeClr>
                </a:solidFill>
              </a:rPr>
              <a:t>Offering a holistic education to </a:t>
            </a:r>
            <a:r>
              <a:rPr lang="en-US" sz="1400">
                <a:solidFill>
                  <a:srgbClr val="3DB8CF"/>
                </a:solidFill>
                <a:latin typeface="Arial Black" panose="020B0A04020102020204" pitchFamily="34" charset="0"/>
              </a:rPr>
              <a:t>each and every child </a:t>
            </a:r>
            <a:r>
              <a:rPr lang="en-US" sz="1400" b="1" i="1">
                <a:solidFill>
                  <a:schemeClr val="bg2">
                    <a:lumMod val="50000"/>
                  </a:schemeClr>
                </a:solidFill>
              </a:rPr>
              <a:t>in our state.</a:t>
            </a:r>
          </a:p>
        </p:txBody>
      </p:sp>
    </p:spTree>
    <p:extLst>
      <p:ext uri="{BB962C8B-B14F-4D97-AF65-F5344CB8AC3E}">
        <p14:creationId xmlns:p14="http://schemas.microsoft.com/office/powerpoint/2010/main" val="12307081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Section Header #4">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9970F26-56FE-6A4E-9A8A-0363CCFBCD77}"/>
              </a:ext>
            </a:extLst>
          </p:cNvPr>
          <p:cNvPicPr>
            <a:picLocks noChangeAspect="1"/>
          </p:cNvPicPr>
          <p:nvPr/>
        </p:nvPicPr>
        <p:blipFill rotWithShape="1">
          <a:blip r:embed="rId2"/>
          <a:srcRect r="20961"/>
          <a:stretch/>
        </p:blipFill>
        <p:spPr>
          <a:xfrm>
            <a:off x="7941734" y="1236380"/>
            <a:ext cx="4250268" cy="5092561"/>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459088" y="726832"/>
            <a:ext cx="8159979" cy="1987336"/>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a:t>Click to edit Master title style</a:t>
            </a:r>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459088" y="2841946"/>
            <a:ext cx="8159979"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p:nvPicPr>
        <p:blipFill>
          <a:blip r:embed="rId3"/>
          <a:stretch>
            <a:fillRect/>
          </a:stretch>
        </p:blipFill>
        <p:spPr>
          <a:xfrm>
            <a:off x="422142" y="5919344"/>
            <a:ext cx="1738343"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p:nvGrpSpPr>
        <p:grpSpPr>
          <a:xfrm>
            <a:off x="2437485" y="6306082"/>
            <a:ext cx="9754515"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3" name="TextBox 12">
            <a:extLst>
              <a:ext uri="{FF2B5EF4-FFF2-40B4-BE49-F238E27FC236}">
                <a16:creationId xmlns:a16="http://schemas.microsoft.com/office/drawing/2014/main" id="{AE349129-BD40-B545-8AF5-31B3765D9801}"/>
              </a:ext>
            </a:extLst>
          </p:cNvPr>
          <p:cNvSpPr txBox="1"/>
          <p:nvPr/>
        </p:nvSpPr>
        <p:spPr>
          <a:xfrm>
            <a:off x="2309712" y="6354188"/>
            <a:ext cx="11406800" cy="261610"/>
          </a:xfrm>
          <a:prstGeom prst="rect">
            <a:avLst/>
          </a:prstGeom>
          <a:noFill/>
        </p:spPr>
        <p:txBody>
          <a:bodyPr wrap="square" rtlCol="0">
            <a:spAutoFit/>
          </a:bodyPr>
          <a:lstStyle/>
          <a:p>
            <a:r>
              <a:rPr lang="en-US" sz="1050">
                <a:solidFill>
                  <a:srgbClr val="3DB8CF"/>
                </a:solidFill>
                <a:latin typeface="Arial Black" panose="020B0A04020102020204" pitchFamily="34" charset="0"/>
              </a:rPr>
              <a:t>Educating Georgia's Future </a:t>
            </a:r>
            <a:r>
              <a:rPr lang="en-US" sz="1100" b="1" i="1">
                <a:solidFill>
                  <a:schemeClr val="bg2">
                    <a:lumMod val="50000"/>
                  </a:schemeClr>
                </a:solidFill>
              </a:rPr>
              <a:t>by graduating students who are ready to learn, ready to live, and ready to lead.</a:t>
            </a:r>
          </a:p>
        </p:txBody>
      </p:sp>
    </p:spTree>
    <p:extLst>
      <p:ext uri="{BB962C8B-B14F-4D97-AF65-F5344CB8AC3E}">
        <p14:creationId xmlns:p14="http://schemas.microsoft.com/office/powerpoint/2010/main" val="3162733808"/>
      </p:ext>
    </p:extLst>
  </p:cSld>
  <p:clrMapOvr>
    <a:masterClrMapping/>
  </p:clrMapOvr>
  <p:hf hdr="0" ftr="0"/>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Section Header #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F24F57B-988E-DF48-95CC-12162DB82D17}"/>
              </a:ext>
            </a:extLst>
          </p:cNvPr>
          <p:cNvPicPr>
            <a:picLocks noChangeAspect="1"/>
          </p:cNvPicPr>
          <p:nvPr/>
        </p:nvPicPr>
        <p:blipFill rotWithShape="1">
          <a:blip r:embed="rId2"/>
          <a:srcRect b="5868"/>
          <a:stretch/>
        </p:blipFill>
        <p:spPr>
          <a:xfrm>
            <a:off x="-909" y="159340"/>
            <a:ext cx="3510728" cy="6146741"/>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2971379" y="726832"/>
            <a:ext cx="8725037" cy="1987336"/>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a:t>Click to edit Master title style</a:t>
            </a:r>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2971379" y="2841946"/>
            <a:ext cx="8725037"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p:nvPicPr>
        <p:blipFill>
          <a:blip r:embed="rId3"/>
          <a:stretch>
            <a:fillRect/>
          </a:stretch>
        </p:blipFill>
        <p:spPr>
          <a:xfrm>
            <a:off x="9958073" y="5919344"/>
            <a:ext cx="1738343"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p:nvGrpSpPr>
        <p:grpSpPr>
          <a:xfrm>
            <a:off x="0" y="6306082"/>
            <a:ext cx="9754515"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23" name="TextBox 22">
            <a:extLst>
              <a:ext uri="{FF2B5EF4-FFF2-40B4-BE49-F238E27FC236}">
                <a16:creationId xmlns:a16="http://schemas.microsoft.com/office/drawing/2014/main" id="{A1143413-3208-B848-8E62-DD6AED7FE731}"/>
              </a:ext>
            </a:extLst>
          </p:cNvPr>
          <p:cNvSpPr txBox="1"/>
          <p:nvPr/>
        </p:nvSpPr>
        <p:spPr>
          <a:xfrm>
            <a:off x="832811" y="6399857"/>
            <a:ext cx="1148023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rPr>
              <a:t>Richard Woods, Georgia’s School Superintendent</a:t>
            </a:r>
            <a:r>
              <a:rPr lang="en-US" sz="1100" b="1">
                <a:solidFill>
                  <a:schemeClr val="bg2">
                    <a:lumMod val="50000"/>
                  </a:schemeClr>
                </a:solidFill>
              </a:rPr>
              <a:t> </a:t>
            </a:r>
            <a:r>
              <a:rPr lang="en-US" sz="1100" b="1">
                <a:solidFill>
                  <a:srgbClr val="1186CA"/>
                </a:solidFill>
              </a:rPr>
              <a:t>|</a:t>
            </a:r>
            <a:r>
              <a:rPr lang="en-US" sz="1100" b="1">
                <a:solidFill>
                  <a:schemeClr val="bg2">
                    <a:lumMod val="50000"/>
                  </a:schemeClr>
                </a:solidFill>
              </a:rPr>
              <a:t> Georgia Department of Education </a:t>
            </a:r>
            <a:r>
              <a:rPr lang="en-US" sz="1100" b="1">
                <a:solidFill>
                  <a:srgbClr val="1186CA"/>
                </a:solidFill>
              </a:rPr>
              <a:t>|</a:t>
            </a:r>
            <a:r>
              <a:rPr lang="en-US" sz="1100" b="1">
                <a:solidFill>
                  <a:schemeClr val="bg2">
                    <a:lumMod val="50000"/>
                  </a:schemeClr>
                </a:solidFill>
              </a:rPr>
              <a:t> </a:t>
            </a:r>
            <a:r>
              <a:rPr lang="en-US" sz="1100" b="1" i="1">
                <a:solidFill>
                  <a:schemeClr val="bg2">
                    <a:lumMod val="50000"/>
                  </a:schemeClr>
                </a:solidFill>
              </a:rPr>
              <a:t>Educating Georgia’s Future </a:t>
            </a:r>
          </a:p>
          <a:p>
            <a:pPr algn="l"/>
            <a:endParaRPr lang="en-US" sz="1100"/>
          </a:p>
        </p:txBody>
      </p:sp>
    </p:spTree>
    <p:extLst>
      <p:ext uri="{BB962C8B-B14F-4D97-AF65-F5344CB8AC3E}">
        <p14:creationId xmlns:p14="http://schemas.microsoft.com/office/powerpoint/2010/main" val="529797705"/>
      </p:ext>
    </p:extLst>
  </p:cSld>
  <p:clrMapOvr>
    <a:masterClrMapping/>
  </p:clrMapOvr>
  <p:hf hdr="0" ftr="0"/>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Section Header #3">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5977ABD-0DF5-F147-AD3B-BCC6D27BB3C7}"/>
              </a:ext>
            </a:extLst>
          </p:cNvPr>
          <p:cNvPicPr>
            <a:picLocks noChangeAspect="1"/>
          </p:cNvPicPr>
          <p:nvPr/>
        </p:nvPicPr>
        <p:blipFill rotWithShape="1">
          <a:blip r:embed="rId2"/>
          <a:srcRect r="12629"/>
          <a:stretch/>
        </p:blipFill>
        <p:spPr>
          <a:xfrm>
            <a:off x="9049819" y="1399531"/>
            <a:ext cx="3142181" cy="5055990"/>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459088" y="726832"/>
            <a:ext cx="8725037" cy="1987336"/>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a:t>Click to edit Master title style</a:t>
            </a:r>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459088" y="2841946"/>
            <a:ext cx="8725037"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p:nvPicPr>
        <p:blipFill>
          <a:blip r:embed="rId3"/>
          <a:stretch>
            <a:fillRect/>
          </a:stretch>
        </p:blipFill>
        <p:spPr>
          <a:xfrm>
            <a:off x="422142" y="5919344"/>
            <a:ext cx="1738343"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p:nvGrpSpPr>
        <p:grpSpPr>
          <a:xfrm>
            <a:off x="2437485" y="6306082"/>
            <a:ext cx="9754515"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3" name="TextBox 12">
            <a:extLst>
              <a:ext uri="{FF2B5EF4-FFF2-40B4-BE49-F238E27FC236}">
                <a16:creationId xmlns:a16="http://schemas.microsoft.com/office/drawing/2014/main" id="{AE349129-BD40-B545-8AF5-31B3765D9801}"/>
              </a:ext>
            </a:extLst>
          </p:cNvPr>
          <p:cNvSpPr txBox="1"/>
          <p:nvPr/>
        </p:nvSpPr>
        <p:spPr>
          <a:xfrm>
            <a:off x="2309712" y="6354188"/>
            <a:ext cx="11406800" cy="261610"/>
          </a:xfrm>
          <a:prstGeom prst="rect">
            <a:avLst/>
          </a:prstGeom>
          <a:noFill/>
        </p:spPr>
        <p:txBody>
          <a:bodyPr wrap="square" rtlCol="0">
            <a:spAutoFit/>
          </a:bodyPr>
          <a:lstStyle/>
          <a:p>
            <a:r>
              <a:rPr lang="en-US" sz="1050">
                <a:solidFill>
                  <a:srgbClr val="3DB8CF"/>
                </a:solidFill>
                <a:latin typeface="Arial Black" panose="020B0A04020102020204" pitchFamily="34" charset="0"/>
              </a:rPr>
              <a:t>Educating Georgia's Future </a:t>
            </a:r>
            <a:r>
              <a:rPr lang="en-US" sz="1100" b="1" i="1">
                <a:solidFill>
                  <a:schemeClr val="bg2">
                    <a:lumMod val="50000"/>
                  </a:schemeClr>
                </a:solidFill>
              </a:rPr>
              <a:t>by graduating students who are ready to learn, ready to live, and ready to lead.</a:t>
            </a:r>
          </a:p>
        </p:txBody>
      </p:sp>
    </p:spTree>
    <p:extLst>
      <p:ext uri="{BB962C8B-B14F-4D97-AF65-F5344CB8AC3E}">
        <p14:creationId xmlns:p14="http://schemas.microsoft.com/office/powerpoint/2010/main" val="1527359853"/>
      </p:ext>
    </p:extLst>
  </p:cSld>
  <p:clrMapOvr>
    <a:masterClrMapping/>
  </p:clrMapOvr>
  <p:hf hdr="0" ft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3472E-0D49-FF5A-FF36-375DD29C0E1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0BA2D93-69D1-2453-E0AF-6A3665B090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5D17071-CFAD-C285-181D-A0598BEC201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81F3117-AAA9-FF24-FE6D-41AEE50BB3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A6A291E-9468-4003-1694-F73720A7733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6168B44-BFD4-D3A7-816D-A9FFFC1EAAA9}"/>
              </a:ext>
            </a:extLst>
          </p:cNvPr>
          <p:cNvSpPr>
            <a:spLocks noGrp="1"/>
          </p:cNvSpPr>
          <p:nvPr>
            <p:ph type="dt" sz="half" idx="10"/>
          </p:nvPr>
        </p:nvSpPr>
        <p:spPr/>
        <p:txBody>
          <a:bodyPr/>
          <a:lstStyle/>
          <a:p>
            <a:fld id="{4520907C-0435-4A03-AEFF-6E38746AF37A}" type="datetimeFigureOut">
              <a:rPr lang="en-US" smtClean="0"/>
              <a:t>8/25/2023</a:t>
            </a:fld>
            <a:endParaRPr lang="en-US"/>
          </a:p>
        </p:txBody>
      </p:sp>
      <p:sp>
        <p:nvSpPr>
          <p:cNvPr id="8" name="Footer Placeholder 7">
            <a:extLst>
              <a:ext uri="{FF2B5EF4-FFF2-40B4-BE49-F238E27FC236}">
                <a16:creationId xmlns:a16="http://schemas.microsoft.com/office/drawing/2014/main" id="{9BDA2833-1CAF-0B8E-232B-1BE46E03DD9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45A7EC3-6E90-9C8D-935E-518D5B0FC0FB}"/>
              </a:ext>
            </a:extLst>
          </p:cNvPr>
          <p:cNvSpPr>
            <a:spLocks noGrp="1"/>
          </p:cNvSpPr>
          <p:nvPr>
            <p:ph type="sldNum" sz="quarter" idx="12"/>
          </p:nvPr>
        </p:nvSpPr>
        <p:spPr/>
        <p:txBody>
          <a:bodyPr/>
          <a:lstStyle/>
          <a:p>
            <a:fld id="{D4667619-074B-4CBC-AF90-C99BA3E3AFB3}" type="slidenum">
              <a:rPr lang="en-US" smtClean="0"/>
              <a:t>‹#›</a:t>
            </a:fld>
            <a:endParaRPr lang="en-US"/>
          </a:p>
        </p:txBody>
      </p:sp>
    </p:spTree>
    <p:extLst>
      <p:ext uri="{BB962C8B-B14F-4D97-AF65-F5344CB8AC3E}">
        <p14:creationId xmlns:p14="http://schemas.microsoft.com/office/powerpoint/2010/main" val="1857597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C16AE-93CA-5976-0BD1-C34554C91BD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A472884-1B74-6FB3-199D-B6B4C64A2153}"/>
              </a:ext>
            </a:extLst>
          </p:cNvPr>
          <p:cNvSpPr>
            <a:spLocks noGrp="1"/>
          </p:cNvSpPr>
          <p:nvPr>
            <p:ph type="dt" sz="half" idx="10"/>
          </p:nvPr>
        </p:nvSpPr>
        <p:spPr/>
        <p:txBody>
          <a:bodyPr/>
          <a:lstStyle/>
          <a:p>
            <a:fld id="{4520907C-0435-4A03-AEFF-6E38746AF37A}" type="datetimeFigureOut">
              <a:rPr lang="en-US" smtClean="0"/>
              <a:t>8/25/2023</a:t>
            </a:fld>
            <a:endParaRPr lang="en-US"/>
          </a:p>
        </p:txBody>
      </p:sp>
      <p:sp>
        <p:nvSpPr>
          <p:cNvPr id="4" name="Footer Placeholder 3">
            <a:extLst>
              <a:ext uri="{FF2B5EF4-FFF2-40B4-BE49-F238E27FC236}">
                <a16:creationId xmlns:a16="http://schemas.microsoft.com/office/drawing/2014/main" id="{71965131-323D-354A-ED59-C113703F796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3A48C94-225B-DF6A-09BE-DF7FCDD9ECA3}"/>
              </a:ext>
            </a:extLst>
          </p:cNvPr>
          <p:cNvSpPr>
            <a:spLocks noGrp="1"/>
          </p:cNvSpPr>
          <p:nvPr>
            <p:ph type="sldNum" sz="quarter" idx="12"/>
          </p:nvPr>
        </p:nvSpPr>
        <p:spPr/>
        <p:txBody>
          <a:bodyPr/>
          <a:lstStyle/>
          <a:p>
            <a:fld id="{D4667619-074B-4CBC-AF90-C99BA3E3AFB3}" type="slidenum">
              <a:rPr lang="en-US" smtClean="0"/>
              <a:t>‹#›</a:t>
            </a:fld>
            <a:endParaRPr lang="en-US"/>
          </a:p>
        </p:txBody>
      </p:sp>
    </p:spTree>
    <p:extLst>
      <p:ext uri="{BB962C8B-B14F-4D97-AF65-F5344CB8AC3E}">
        <p14:creationId xmlns:p14="http://schemas.microsoft.com/office/powerpoint/2010/main" val="1006227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20D46D-3376-75C0-2CE7-5A2C3508F181}"/>
              </a:ext>
            </a:extLst>
          </p:cNvPr>
          <p:cNvSpPr>
            <a:spLocks noGrp="1"/>
          </p:cNvSpPr>
          <p:nvPr>
            <p:ph type="dt" sz="half" idx="10"/>
          </p:nvPr>
        </p:nvSpPr>
        <p:spPr/>
        <p:txBody>
          <a:bodyPr/>
          <a:lstStyle/>
          <a:p>
            <a:fld id="{4520907C-0435-4A03-AEFF-6E38746AF37A}" type="datetimeFigureOut">
              <a:rPr lang="en-US" smtClean="0"/>
              <a:t>8/25/2023</a:t>
            </a:fld>
            <a:endParaRPr lang="en-US"/>
          </a:p>
        </p:txBody>
      </p:sp>
      <p:sp>
        <p:nvSpPr>
          <p:cNvPr id="3" name="Footer Placeholder 2">
            <a:extLst>
              <a:ext uri="{FF2B5EF4-FFF2-40B4-BE49-F238E27FC236}">
                <a16:creationId xmlns:a16="http://schemas.microsoft.com/office/drawing/2014/main" id="{1BDAB8BA-96B8-59BE-8C93-7CD4DA10DED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BAC936A-7775-99CF-C840-213A37B276D0}"/>
              </a:ext>
            </a:extLst>
          </p:cNvPr>
          <p:cNvSpPr>
            <a:spLocks noGrp="1"/>
          </p:cNvSpPr>
          <p:nvPr>
            <p:ph type="sldNum" sz="quarter" idx="12"/>
          </p:nvPr>
        </p:nvSpPr>
        <p:spPr/>
        <p:txBody>
          <a:bodyPr/>
          <a:lstStyle/>
          <a:p>
            <a:fld id="{D4667619-074B-4CBC-AF90-C99BA3E3AFB3}" type="slidenum">
              <a:rPr lang="en-US" smtClean="0"/>
              <a:t>‹#›</a:t>
            </a:fld>
            <a:endParaRPr lang="en-US"/>
          </a:p>
        </p:txBody>
      </p:sp>
    </p:spTree>
    <p:extLst>
      <p:ext uri="{BB962C8B-B14F-4D97-AF65-F5344CB8AC3E}">
        <p14:creationId xmlns:p14="http://schemas.microsoft.com/office/powerpoint/2010/main" val="1003961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53E27-9260-85D0-AAE5-6CA001AABF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146EDA2-EF9B-9D8A-B7B4-A87582C622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14D07A8-CAFC-71E2-A254-7622B2144A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F08960-F8DB-5FC6-72D1-E9BBE1652ED7}"/>
              </a:ext>
            </a:extLst>
          </p:cNvPr>
          <p:cNvSpPr>
            <a:spLocks noGrp="1"/>
          </p:cNvSpPr>
          <p:nvPr>
            <p:ph type="dt" sz="half" idx="10"/>
          </p:nvPr>
        </p:nvSpPr>
        <p:spPr/>
        <p:txBody>
          <a:bodyPr/>
          <a:lstStyle/>
          <a:p>
            <a:fld id="{4520907C-0435-4A03-AEFF-6E38746AF37A}" type="datetimeFigureOut">
              <a:rPr lang="en-US" smtClean="0"/>
              <a:t>8/25/2023</a:t>
            </a:fld>
            <a:endParaRPr lang="en-US"/>
          </a:p>
        </p:txBody>
      </p:sp>
      <p:sp>
        <p:nvSpPr>
          <p:cNvPr id="6" name="Footer Placeholder 5">
            <a:extLst>
              <a:ext uri="{FF2B5EF4-FFF2-40B4-BE49-F238E27FC236}">
                <a16:creationId xmlns:a16="http://schemas.microsoft.com/office/drawing/2014/main" id="{8EFA5BF4-B3FA-C315-AA97-2D4F2604D0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703EE1-58FD-4824-BD88-1E5E77F7F4C1}"/>
              </a:ext>
            </a:extLst>
          </p:cNvPr>
          <p:cNvSpPr>
            <a:spLocks noGrp="1"/>
          </p:cNvSpPr>
          <p:nvPr>
            <p:ph type="sldNum" sz="quarter" idx="12"/>
          </p:nvPr>
        </p:nvSpPr>
        <p:spPr/>
        <p:txBody>
          <a:bodyPr/>
          <a:lstStyle/>
          <a:p>
            <a:fld id="{D4667619-074B-4CBC-AF90-C99BA3E3AFB3}" type="slidenum">
              <a:rPr lang="en-US" smtClean="0"/>
              <a:t>‹#›</a:t>
            </a:fld>
            <a:endParaRPr lang="en-US"/>
          </a:p>
        </p:txBody>
      </p:sp>
    </p:spTree>
    <p:extLst>
      <p:ext uri="{BB962C8B-B14F-4D97-AF65-F5344CB8AC3E}">
        <p14:creationId xmlns:p14="http://schemas.microsoft.com/office/powerpoint/2010/main" val="3874371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58655-220D-465D-A391-52D28010E9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71CC51C-B25C-1929-1B93-7114D7908D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475C5A9-6987-B57D-B5CF-1EDE825331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750D6A-2E97-1E68-84A8-66D117AB5CF8}"/>
              </a:ext>
            </a:extLst>
          </p:cNvPr>
          <p:cNvSpPr>
            <a:spLocks noGrp="1"/>
          </p:cNvSpPr>
          <p:nvPr>
            <p:ph type="dt" sz="half" idx="10"/>
          </p:nvPr>
        </p:nvSpPr>
        <p:spPr/>
        <p:txBody>
          <a:bodyPr/>
          <a:lstStyle/>
          <a:p>
            <a:fld id="{4520907C-0435-4A03-AEFF-6E38746AF37A}" type="datetimeFigureOut">
              <a:rPr lang="en-US" smtClean="0"/>
              <a:t>8/25/2023</a:t>
            </a:fld>
            <a:endParaRPr lang="en-US"/>
          </a:p>
        </p:txBody>
      </p:sp>
      <p:sp>
        <p:nvSpPr>
          <p:cNvPr id="6" name="Footer Placeholder 5">
            <a:extLst>
              <a:ext uri="{FF2B5EF4-FFF2-40B4-BE49-F238E27FC236}">
                <a16:creationId xmlns:a16="http://schemas.microsoft.com/office/drawing/2014/main" id="{DA8852E6-33E6-4603-FAEB-9C7B3A663C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EB60B3-CE26-232C-5B61-B18A31DF4231}"/>
              </a:ext>
            </a:extLst>
          </p:cNvPr>
          <p:cNvSpPr>
            <a:spLocks noGrp="1"/>
          </p:cNvSpPr>
          <p:nvPr>
            <p:ph type="sldNum" sz="quarter" idx="12"/>
          </p:nvPr>
        </p:nvSpPr>
        <p:spPr/>
        <p:txBody>
          <a:bodyPr/>
          <a:lstStyle/>
          <a:p>
            <a:fld id="{D4667619-074B-4CBC-AF90-C99BA3E3AFB3}" type="slidenum">
              <a:rPr lang="en-US" smtClean="0"/>
              <a:t>‹#›</a:t>
            </a:fld>
            <a:endParaRPr lang="en-US"/>
          </a:p>
        </p:txBody>
      </p:sp>
    </p:spTree>
    <p:extLst>
      <p:ext uri="{BB962C8B-B14F-4D97-AF65-F5344CB8AC3E}">
        <p14:creationId xmlns:p14="http://schemas.microsoft.com/office/powerpoint/2010/main" val="701340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slideLayout" Target="../slideLayouts/slideLayout39.xml"/><Relationship Id="rId21" Type="http://schemas.openxmlformats.org/officeDocument/2006/relationships/slideLayout" Target="../slideLayouts/slideLayout34.xml"/><Relationship Id="rId34" Type="http://schemas.openxmlformats.org/officeDocument/2006/relationships/slideLayout" Target="../slideLayouts/slideLayout47.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33" Type="http://schemas.openxmlformats.org/officeDocument/2006/relationships/slideLayout" Target="../slideLayouts/slideLayout46.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29" Type="http://schemas.openxmlformats.org/officeDocument/2006/relationships/slideLayout" Target="../slideLayouts/slideLayout4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32" Type="http://schemas.openxmlformats.org/officeDocument/2006/relationships/slideLayout" Target="../slideLayouts/slideLayout45.xml"/><Relationship Id="rId37" Type="http://schemas.openxmlformats.org/officeDocument/2006/relationships/theme" Target="../theme/theme2.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28" Type="http://schemas.openxmlformats.org/officeDocument/2006/relationships/slideLayout" Target="../slideLayouts/slideLayout41.xml"/><Relationship Id="rId36" Type="http://schemas.openxmlformats.org/officeDocument/2006/relationships/slideLayout" Target="../slideLayouts/slideLayout49.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31" Type="http://schemas.openxmlformats.org/officeDocument/2006/relationships/slideLayout" Target="../slideLayouts/slideLayout44.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slideLayout" Target="../slideLayouts/slideLayout40.xml"/><Relationship Id="rId30" Type="http://schemas.openxmlformats.org/officeDocument/2006/relationships/slideLayout" Target="../slideLayouts/slideLayout43.xml"/><Relationship Id="rId35" Type="http://schemas.openxmlformats.org/officeDocument/2006/relationships/slideLayout" Target="../slideLayouts/slideLayout48.xml"/><Relationship Id="rId8" Type="http://schemas.openxmlformats.org/officeDocument/2006/relationships/slideLayout" Target="../slideLayouts/slideLayout21.xml"/><Relationship Id="rId3"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7B7BD68-8A8E-065F-66D8-B19F03AD36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2FEF578-4760-AD7F-3879-DF25642BAA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5C2361-5DC9-C360-D5F8-1BBF00FCEC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20907C-0435-4A03-AEFF-6E38746AF37A}" type="datetimeFigureOut">
              <a:rPr lang="en-US" smtClean="0"/>
              <a:t>8/25/2023</a:t>
            </a:fld>
            <a:endParaRPr lang="en-US"/>
          </a:p>
        </p:txBody>
      </p:sp>
      <p:sp>
        <p:nvSpPr>
          <p:cNvPr id="5" name="Footer Placeholder 4">
            <a:extLst>
              <a:ext uri="{FF2B5EF4-FFF2-40B4-BE49-F238E27FC236}">
                <a16:creationId xmlns:a16="http://schemas.microsoft.com/office/drawing/2014/main" id="{26D63FDB-E9F0-FC1D-26D0-FAF4F3CB77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67B0719-AF8C-57A2-3DB7-F3D91ECAC2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667619-074B-4CBC-AF90-C99BA3E3AFB3}" type="slidenum">
              <a:rPr lang="en-US" smtClean="0"/>
              <a:t>‹#›</a:t>
            </a:fld>
            <a:endParaRPr lang="en-US"/>
          </a:p>
        </p:txBody>
      </p:sp>
    </p:spTree>
    <p:extLst>
      <p:ext uri="{BB962C8B-B14F-4D97-AF65-F5344CB8AC3E}">
        <p14:creationId xmlns:p14="http://schemas.microsoft.com/office/powerpoint/2010/main" val="8215739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F79BD0-8707-0E44-988E-38DBD59EB7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4B678A1-AE6C-BC48-91DE-D41D7CA160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4670806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 id="2147483687" r:id="rId25"/>
    <p:sldLayoutId id="2147483688" r:id="rId26"/>
    <p:sldLayoutId id="2147483689" r:id="rId27"/>
    <p:sldLayoutId id="2147483690" r:id="rId28"/>
    <p:sldLayoutId id="2147483691" r:id="rId29"/>
    <p:sldLayoutId id="2147483692" r:id="rId30"/>
    <p:sldLayoutId id="2147483693" r:id="rId31"/>
    <p:sldLayoutId id="2147483694" r:id="rId32"/>
    <p:sldLayoutId id="2147483695" r:id="rId33"/>
    <p:sldLayoutId id="2147483696" r:id="rId34"/>
    <p:sldLayoutId id="2147483697" r:id="rId35"/>
    <p:sldLayoutId id="2147483698" r:id="rId36"/>
  </p:sldLayoutIdLst>
  <p:hf sldNum="0" hdr="0" ftr="0"/>
  <p:txStyles>
    <p:titleStyle>
      <a:lvl1pPr algn="l" defTabSz="914400" rtl="0" eaLnBrk="1" latinLnBrk="0" hangingPunct="1">
        <a:lnSpc>
          <a:spcPct val="90000"/>
        </a:lnSpc>
        <a:spcBef>
          <a:spcPct val="0"/>
        </a:spcBef>
        <a:buNone/>
        <a:defRPr sz="4800" b="1" kern="1200">
          <a:solidFill>
            <a:srgbClr val="44883E"/>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gadoe.org/Curriculum-Instruction-and-Assessment/Special-Education-Services/Pages/Federal-Data-Reports-Sp-Ed.aspx" TargetMode="Externa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hyperlink" Target="mailto:skorngold@oconeeschools.org" TargetMode="External"/><Relationship Id="rId2" Type="http://schemas.openxmlformats.org/officeDocument/2006/relationships/hyperlink" Target="mailto:dkemp@doe.k12.ga.us"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mailto:skorngold@oconeeschools.org"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mailto:dkemp@doe.k12.ga.us" TargetMode="External"/><Relationship Id="rId2" Type="http://schemas.openxmlformats.org/officeDocument/2006/relationships/hyperlink" Target="mailto:lcastellanos@doe.k12.ga.us" TargetMode="External"/><Relationship Id="rId1" Type="http://schemas.openxmlformats.org/officeDocument/2006/relationships/slideLayout" Target="../slideLayouts/slideLayout2.xml"/><Relationship Id="rId5" Type="http://schemas.openxmlformats.org/officeDocument/2006/relationships/hyperlink" Target="mailto:Dominique.donaldson@doe.k12.ga.us" TargetMode="External"/><Relationship Id="rId4" Type="http://schemas.openxmlformats.org/officeDocument/2006/relationships/hyperlink" Target="mailto:dominique.donaldson@doe.k12.ga.us"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mailto:leecrew555@gmail.com" TargetMode="External"/><Relationship Id="rId2" Type="http://schemas.openxmlformats.org/officeDocument/2006/relationships/hyperlink" Target="mailto:skorngold@oconeeschools.org"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mailto:skorngold@oconeeschools.org" TargetMode="External"/><Relationship Id="rId2" Type="http://schemas.openxmlformats.org/officeDocument/2006/relationships/hyperlink" Target="mailto:dkemp@doe.k12.ga.us" TargetMode="Externa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gadoe.org/Curriculum-Instruction-and-Assessment/Special-Education-Services/Pages/Federal-Data-Reports-Sp-Ed.aspx" TargetMode="External"/><Relationship Id="rId1" Type="http://schemas.openxmlformats.org/officeDocument/2006/relationships/slideLayout" Target="../slideLayouts/slideLayout15.xml"/><Relationship Id="rId4" Type="http://schemas.openxmlformats.org/officeDocument/2006/relationships/image" Target="../media/image23.png"/></Relationships>
</file>

<file path=ppt/slides/_rels/slide5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2" Type="http://schemas.openxmlformats.org/officeDocument/2006/relationships/hyperlink" Target="mailto:skorngold@oconeeschools.org" TargetMode="External"/><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5.xml"/></Relationships>
</file>

<file path=ppt/slides/_rels/slide66.xml.rels><?xml version="1.0" encoding="UTF-8" standalone="yes"?>
<Relationships xmlns="http://schemas.openxmlformats.org/package/2006/relationships"><Relationship Id="rId3" Type="http://schemas.openxmlformats.org/officeDocument/2006/relationships/hyperlink" Target="mailto:dkemp@doe.k12.ga.us" TargetMode="External"/><Relationship Id="rId2" Type="http://schemas.openxmlformats.org/officeDocument/2006/relationships/hyperlink" Target="mailto:lcastellanos@doe.k12.ga.us" TargetMode="External"/><Relationship Id="rId1" Type="http://schemas.openxmlformats.org/officeDocument/2006/relationships/slideLayout" Target="../slideLayouts/slideLayout15.xml"/><Relationship Id="rId5" Type="http://schemas.openxmlformats.org/officeDocument/2006/relationships/hyperlink" Target="mailto:Dominique.donaldson@doe.k12.ga.us" TargetMode="External"/><Relationship Id="rId4" Type="http://schemas.openxmlformats.org/officeDocument/2006/relationships/hyperlink" Target="mailto:dominique.donaldson@doe.k12.ga.us" TargetMode="External"/></Relationships>
</file>

<file path=ppt/slides/_rels/slide67.xml.rels><?xml version="1.0" encoding="UTF-8" standalone="yes"?>
<Relationships xmlns="http://schemas.openxmlformats.org/package/2006/relationships"><Relationship Id="rId3" Type="http://schemas.openxmlformats.org/officeDocument/2006/relationships/hyperlink" Target="mailto:leecrew555@gmail.com" TargetMode="External"/><Relationship Id="rId2" Type="http://schemas.openxmlformats.org/officeDocument/2006/relationships/hyperlink" Target="mailto:skorngold@oconeeschools.org" TargetMode="Externa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FE234-B5A6-8F83-863F-9B4B7F56B4E6}"/>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FCB91866-5780-BB17-9418-7D4D7CE8A20E}"/>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366762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A26ED-C034-4DEE-84D8-0678140064E2}"/>
              </a:ext>
            </a:extLst>
          </p:cNvPr>
          <p:cNvSpPr>
            <a:spLocks noGrp="1"/>
          </p:cNvSpPr>
          <p:nvPr>
            <p:ph type="title"/>
          </p:nvPr>
        </p:nvSpPr>
        <p:spPr>
          <a:xfrm>
            <a:off x="1391345" y="575716"/>
            <a:ext cx="10515600" cy="1325563"/>
          </a:xfrm>
        </p:spPr>
        <p:txBody>
          <a:bodyPr>
            <a:normAutofit fontScale="90000"/>
          </a:bodyPr>
          <a:lstStyle/>
          <a:p>
            <a:r>
              <a:rPr lang="en-US"/>
              <a:t>3B. </a:t>
            </a:r>
            <a:r>
              <a:rPr lang="en-US" u="sng"/>
              <a:t>Math</a:t>
            </a:r>
            <a:r>
              <a:rPr lang="en-US"/>
              <a:t> Proficiency Rate (against grade level academic achievement standards)</a:t>
            </a:r>
            <a:br>
              <a:rPr lang="en-US"/>
            </a:br>
            <a:endParaRPr lang="en-US"/>
          </a:p>
        </p:txBody>
      </p:sp>
      <p:graphicFrame>
        <p:nvGraphicFramePr>
          <p:cNvPr id="4" name="Table 4">
            <a:extLst>
              <a:ext uri="{FF2B5EF4-FFF2-40B4-BE49-F238E27FC236}">
                <a16:creationId xmlns:a16="http://schemas.microsoft.com/office/drawing/2014/main" id="{6D036FE2-7B09-4B04-AEF0-C638737DEEE9}"/>
              </a:ext>
            </a:extLst>
          </p:cNvPr>
          <p:cNvGraphicFramePr>
            <a:graphicFrameLocks noGrp="1"/>
          </p:cNvGraphicFramePr>
          <p:nvPr>
            <p:ph idx="1"/>
          </p:nvPr>
        </p:nvGraphicFramePr>
        <p:xfrm>
          <a:off x="1495511" y="1901279"/>
          <a:ext cx="10186498" cy="4023360"/>
        </p:xfrm>
        <a:graphic>
          <a:graphicData uri="http://schemas.openxmlformats.org/drawingml/2006/table">
            <a:tbl>
              <a:tblPr firstRow="1" bandRow="1">
                <a:tableStyleId>{5C22544A-7EE6-4342-B048-85BDC9FD1C3A}</a:tableStyleId>
              </a:tblPr>
              <a:tblGrid>
                <a:gridCol w="1455214">
                  <a:extLst>
                    <a:ext uri="{9D8B030D-6E8A-4147-A177-3AD203B41FA5}">
                      <a16:colId xmlns:a16="http://schemas.microsoft.com/office/drawing/2014/main" val="1086535782"/>
                    </a:ext>
                  </a:extLst>
                </a:gridCol>
                <a:gridCol w="1455214">
                  <a:extLst>
                    <a:ext uri="{9D8B030D-6E8A-4147-A177-3AD203B41FA5}">
                      <a16:colId xmlns:a16="http://schemas.microsoft.com/office/drawing/2014/main" val="421968818"/>
                    </a:ext>
                  </a:extLst>
                </a:gridCol>
                <a:gridCol w="1455214">
                  <a:extLst>
                    <a:ext uri="{9D8B030D-6E8A-4147-A177-3AD203B41FA5}">
                      <a16:colId xmlns:a16="http://schemas.microsoft.com/office/drawing/2014/main" val="2588801309"/>
                    </a:ext>
                  </a:extLst>
                </a:gridCol>
                <a:gridCol w="1455214">
                  <a:extLst>
                    <a:ext uri="{9D8B030D-6E8A-4147-A177-3AD203B41FA5}">
                      <a16:colId xmlns:a16="http://schemas.microsoft.com/office/drawing/2014/main" val="967449582"/>
                    </a:ext>
                  </a:extLst>
                </a:gridCol>
                <a:gridCol w="1455214">
                  <a:extLst>
                    <a:ext uri="{9D8B030D-6E8A-4147-A177-3AD203B41FA5}">
                      <a16:colId xmlns:a16="http://schemas.microsoft.com/office/drawing/2014/main" val="170541809"/>
                    </a:ext>
                  </a:extLst>
                </a:gridCol>
                <a:gridCol w="1455214">
                  <a:extLst>
                    <a:ext uri="{9D8B030D-6E8A-4147-A177-3AD203B41FA5}">
                      <a16:colId xmlns:a16="http://schemas.microsoft.com/office/drawing/2014/main" val="879524995"/>
                    </a:ext>
                  </a:extLst>
                </a:gridCol>
                <a:gridCol w="1455214">
                  <a:extLst>
                    <a:ext uri="{9D8B030D-6E8A-4147-A177-3AD203B41FA5}">
                      <a16:colId xmlns:a16="http://schemas.microsoft.com/office/drawing/2014/main" val="796045127"/>
                    </a:ext>
                  </a:extLst>
                </a:gridCol>
              </a:tblGrid>
              <a:tr h="1005840">
                <a:tc>
                  <a:txBody>
                    <a:bodyPr/>
                    <a:lstStyle/>
                    <a:p>
                      <a:pPr algn="ctr" fontAlgn="t"/>
                      <a:r>
                        <a:rPr lang="en-US" sz="1800" b="1" i="0" u="none" strike="noStrike">
                          <a:solidFill>
                            <a:srgbClr val="000000"/>
                          </a:solidFill>
                          <a:effectLst/>
                          <a:latin typeface="Arial" panose="020B0604020202020204" pitchFamily="34" charset="0"/>
                          <a:cs typeface="Arial" panose="020B0604020202020204" pitchFamily="34" charset="0"/>
                        </a:rPr>
                        <a:t>Description</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1" i="0" u="none" strike="noStrike">
                          <a:solidFill>
                            <a:srgbClr val="000000"/>
                          </a:solidFill>
                          <a:effectLst/>
                          <a:latin typeface="Arial" panose="020B0604020202020204" pitchFamily="34" charset="0"/>
                          <a:cs typeface="Arial" panose="020B0604020202020204" pitchFamily="34" charset="0"/>
                        </a:rPr>
                        <a:t>FFY 2020                                        SY 2020-21</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1" i="0" u="none" strike="noStrike">
                          <a:solidFill>
                            <a:srgbClr val="000000"/>
                          </a:solidFill>
                          <a:effectLst/>
                          <a:latin typeface="Arial" panose="020B0604020202020204" pitchFamily="34" charset="0"/>
                          <a:cs typeface="Arial" panose="020B0604020202020204" pitchFamily="34" charset="0"/>
                        </a:rPr>
                        <a:t>FFY 2021                              SY 2021-22</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1" i="0" u="none" strike="noStrike">
                          <a:solidFill>
                            <a:srgbClr val="000000"/>
                          </a:solidFill>
                          <a:effectLst/>
                          <a:latin typeface="Arial" panose="020B0604020202020204" pitchFamily="34" charset="0"/>
                          <a:cs typeface="Arial" panose="020B0604020202020204" pitchFamily="34" charset="0"/>
                        </a:rPr>
                        <a:t>FFY 2022                              SY 2022-23</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1" i="0" u="none" strike="noStrike">
                          <a:solidFill>
                            <a:srgbClr val="000000"/>
                          </a:solidFill>
                          <a:effectLst/>
                          <a:latin typeface="Arial" panose="020B0604020202020204" pitchFamily="34" charset="0"/>
                          <a:cs typeface="Arial" panose="020B0604020202020204" pitchFamily="34" charset="0"/>
                        </a:rPr>
                        <a:t>FFY 2023                              SY 2023-24</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1" i="0" u="none" strike="noStrike">
                          <a:solidFill>
                            <a:srgbClr val="000000"/>
                          </a:solidFill>
                          <a:effectLst/>
                          <a:latin typeface="Arial" panose="020B0604020202020204" pitchFamily="34" charset="0"/>
                          <a:cs typeface="Arial" panose="020B0604020202020204" pitchFamily="34" charset="0"/>
                        </a:rPr>
                        <a:t>FFY 2024                              SY 2024-25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1" i="0" u="none" strike="noStrike">
                          <a:solidFill>
                            <a:srgbClr val="000000"/>
                          </a:solidFill>
                          <a:effectLst/>
                          <a:latin typeface="Arial" panose="020B0604020202020204" pitchFamily="34" charset="0"/>
                          <a:cs typeface="Arial" panose="020B0604020202020204" pitchFamily="34" charset="0"/>
                        </a:rPr>
                        <a:t>FFY 2025                             SY 2025-26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59664970"/>
                  </a:ext>
                </a:extLst>
              </a:tr>
              <a:tr h="1005840">
                <a:tc>
                  <a:txBody>
                    <a:bodyPr/>
                    <a:lstStyle/>
                    <a:p>
                      <a:pPr algn="ctr"/>
                      <a:r>
                        <a:rPr lang="en-US" sz="2000">
                          <a:latin typeface="Arial" panose="020B0604020202020204" pitchFamily="34" charset="0"/>
                          <a:cs typeface="Arial" panose="020B0604020202020204" pitchFamily="34" charset="0"/>
                        </a:rPr>
                        <a:t>4th Grade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Baseline 18.93%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1" i="0" u="none" strike="noStrike">
                          <a:solidFill>
                            <a:srgbClr val="000000"/>
                          </a:solidFill>
                          <a:effectLst/>
                          <a:latin typeface="Arial" panose="020B0604020202020204" pitchFamily="34" charset="0"/>
                          <a:cs typeface="Arial" panose="020B0604020202020204" pitchFamily="34" charset="0"/>
                        </a:rPr>
                        <a:t>20.61% -</a:t>
                      </a:r>
                    </a:p>
                    <a:p>
                      <a:pPr algn="ctr" fontAlgn="ctr"/>
                      <a:r>
                        <a:rPr lang="en-US" sz="2000" b="0" i="0" u="none" strike="noStrike">
                          <a:solidFill>
                            <a:srgbClr val="000000"/>
                          </a:solidFill>
                          <a:effectLst/>
                          <a:latin typeface="Arial" panose="020B0604020202020204" pitchFamily="34" charset="0"/>
                          <a:cs typeface="Arial" panose="020B0604020202020204" pitchFamily="34" charset="0"/>
                        </a:rPr>
                        <a:t>(20.93%)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22.93%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24.93%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26.93%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28.93%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25975468"/>
                  </a:ext>
                </a:extLst>
              </a:tr>
              <a:tr h="1005840">
                <a:tc>
                  <a:txBody>
                    <a:bodyPr/>
                    <a:lstStyle/>
                    <a:p>
                      <a:pPr algn="ctr"/>
                      <a:r>
                        <a:rPr lang="en-US" sz="2000">
                          <a:latin typeface="Arial" panose="020B0604020202020204" pitchFamily="34" charset="0"/>
                          <a:cs typeface="Arial" panose="020B0604020202020204" pitchFamily="34" charset="0"/>
                        </a:rPr>
                        <a:t>8th Grade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Baseline 7.91%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1" i="0" u="none" strike="noStrike">
                          <a:solidFill>
                            <a:srgbClr val="000000"/>
                          </a:solidFill>
                          <a:effectLst/>
                          <a:latin typeface="Arial" panose="020B0604020202020204" pitchFamily="34" charset="0"/>
                          <a:cs typeface="Arial" panose="020B0604020202020204" pitchFamily="34" charset="0"/>
                        </a:rPr>
                        <a:t>9.88% -</a:t>
                      </a:r>
                    </a:p>
                    <a:p>
                      <a:pPr algn="ctr" fontAlgn="ctr"/>
                      <a:r>
                        <a:rPr lang="en-US" sz="2000" b="0" i="0" u="none" strike="noStrike">
                          <a:solidFill>
                            <a:srgbClr val="000000"/>
                          </a:solidFill>
                          <a:effectLst/>
                          <a:latin typeface="Arial" panose="020B0604020202020204" pitchFamily="34" charset="0"/>
                          <a:cs typeface="Arial" panose="020B0604020202020204" pitchFamily="34" charset="0"/>
                        </a:rPr>
                        <a:t>(9.91%)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11.91%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13.91%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15.91%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17.91%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19352099"/>
                  </a:ext>
                </a:extLst>
              </a:tr>
              <a:tr h="1005840">
                <a:tc>
                  <a:txBody>
                    <a:bodyPr/>
                    <a:lstStyle/>
                    <a:p>
                      <a:pPr algn="ctr"/>
                      <a:r>
                        <a:rPr lang="en-US" sz="2000">
                          <a:latin typeface="Arial" panose="020B0604020202020204" pitchFamily="34" charset="0"/>
                          <a:cs typeface="Arial" panose="020B0604020202020204" pitchFamily="34" charset="0"/>
                        </a:rPr>
                        <a:t>High School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Baseline 5.69%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1" i="0" u="none" strike="noStrike">
                          <a:solidFill>
                            <a:srgbClr val="000000"/>
                          </a:solidFill>
                          <a:effectLst/>
                          <a:latin typeface="Arial" panose="020B0604020202020204" pitchFamily="34" charset="0"/>
                          <a:cs typeface="Arial" panose="020B0604020202020204" pitchFamily="34" charset="0"/>
                        </a:rPr>
                        <a:t>9.41% +</a:t>
                      </a:r>
                    </a:p>
                    <a:p>
                      <a:pPr algn="ctr" fontAlgn="ctr"/>
                      <a:r>
                        <a:rPr lang="en-US" sz="2000" b="0" i="0" u="none" strike="noStrike">
                          <a:solidFill>
                            <a:srgbClr val="000000"/>
                          </a:solidFill>
                          <a:effectLst/>
                          <a:latin typeface="Arial" panose="020B0604020202020204" pitchFamily="34" charset="0"/>
                          <a:cs typeface="Arial" panose="020B0604020202020204" pitchFamily="34" charset="0"/>
                        </a:rPr>
                        <a:t>(7.69%)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9.69%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11.69%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13.69%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15.69%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51827404"/>
                  </a:ext>
                </a:extLst>
              </a:tr>
            </a:tbl>
          </a:graphicData>
        </a:graphic>
      </p:graphicFrame>
    </p:spTree>
    <p:extLst>
      <p:ext uri="{BB962C8B-B14F-4D97-AF65-F5344CB8AC3E}">
        <p14:creationId xmlns:p14="http://schemas.microsoft.com/office/powerpoint/2010/main" val="930326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E5EC071-25DB-46E1-AEB6-E592ACAD2322}"/>
              </a:ext>
            </a:extLst>
          </p:cNvPr>
          <p:cNvSpPr>
            <a:spLocks noGrp="1"/>
          </p:cNvSpPr>
          <p:nvPr>
            <p:ph type="title"/>
          </p:nvPr>
        </p:nvSpPr>
        <p:spPr>
          <a:xfrm>
            <a:off x="968828" y="365125"/>
            <a:ext cx="11125201" cy="1325563"/>
          </a:xfrm>
        </p:spPr>
        <p:txBody>
          <a:bodyPr>
            <a:normAutofit/>
          </a:bodyPr>
          <a:lstStyle/>
          <a:p>
            <a:r>
              <a:rPr lang="en-US" sz="4000"/>
              <a:t>3C. Proficiency Rate- Alternate Standards</a:t>
            </a:r>
          </a:p>
        </p:txBody>
      </p:sp>
      <p:sp>
        <p:nvSpPr>
          <p:cNvPr id="6" name="Content Placeholder 5">
            <a:extLst>
              <a:ext uri="{FF2B5EF4-FFF2-40B4-BE49-F238E27FC236}">
                <a16:creationId xmlns:a16="http://schemas.microsoft.com/office/drawing/2014/main" id="{54DD2680-E387-4986-A479-6D906B3F66EF}"/>
              </a:ext>
            </a:extLst>
          </p:cNvPr>
          <p:cNvSpPr>
            <a:spLocks noGrp="1"/>
          </p:cNvSpPr>
          <p:nvPr>
            <p:ph idx="1"/>
          </p:nvPr>
        </p:nvSpPr>
        <p:spPr>
          <a:xfrm>
            <a:off x="1145894" y="1453485"/>
            <a:ext cx="10207907" cy="4762257"/>
          </a:xfrm>
        </p:spPr>
        <p:txBody>
          <a:bodyPr>
            <a:normAutofit fontScale="92500" lnSpcReduction="20000"/>
          </a:bodyPr>
          <a:lstStyle/>
          <a:p>
            <a:pPr marL="0" indent="0">
              <a:buNone/>
            </a:pPr>
            <a:br>
              <a:rPr lang="en-US" sz="2800">
                <a:ln>
                  <a:solidFill>
                    <a:schemeClr val="accent3">
                      <a:lumMod val="75000"/>
                    </a:schemeClr>
                  </a:solidFill>
                </a:ln>
                <a:latin typeface="Arial" panose="020B0604020202020204" pitchFamily="34" charset="0"/>
                <a:cs typeface="Arial" panose="020B0604020202020204" pitchFamily="34" charset="0"/>
              </a:rPr>
            </a:br>
            <a:br>
              <a:rPr lang="en-US" sz="2800">
                <a:ln>
                  <a:solidFill>
                    <a:schemeClr val="accent3">
                      <a:lumMod val="75000"/>
                    </a:schemeClr>
                  </a:solidFill>
                </a:ln>
                <a:latin typeface="Arial" panose="020B0604020202020204" pitchFamily="34" charset="0"/>
                <a:cs typeface="Arial" panose="020B0604020202020204" pitchFamily="34" charset="0"/>
              </a:rPr>
            </a:br>
            <a:r>
              <a:rPr lang="en-US" sz="2600">
                <a:latin typeface="Arial" panose="020B0604020202020204" pitchFamily="34" charset="0"/>
                <a:cs typeface="Arial" panose="020B0604020202020204" pitchFamily="34" charset="0"/>
              </a:rPr>
              <a:t>(# of children with IEPs scoring at or above proficient against alternate academic achievement standards</a:t>
            </a:r>
            <a:br>
              <a:rPr lang="en-US" sz="2600">
                <a:latin typeface="Arial" panose="020B0604020202020204" pitchFamily="34" charset="0"/>
                <a:cs typeface="Arial" panose="020B0604020202020204" pitchFamily="34" charset="0"/>
              </a:rPr>
            </a:br>
            <a:r>
              <a:rPr lang="en-US" sz="2600" u="sng">
                <a:latin typeface="Arial" panose="020B0604020202020204" pitchFamily="34" charset="0"/>
                <a:cs typeface="Arial" panose="020B0604020202020204" pitchFamily="34" charset="0"/>
              </a:rPr>
              <a:t>_________________________________________________________</a:t>
            </a:r>
            <a:br>
              <a:rPr lang="en-US" sz="2600" u="sng">
                <a:latin typeface="Arial" panose="020B0604020202020204" pitchFamily="34" charset="0"/>
                <a:cs typeface="Arial" panose="020B0604020202020204" pitchFamily="34" charset="0"/>
              </a:rPr>
            </a:br>
            <a:br>
              <a:rPr lang="en-US" sz="2600" u="sng">
                <a:latin typeface="Arial" panose="020B0604020202020204" pitchFamily="34" charset="0"/>
                <a:cs typeface="Arial" panose="020B0604020202020204" pitchFamily="34" charset="0"/>
              </a:rPr>
            </a:br>
            <a:r>
              <a:rPr lang="en-US" sz="2600">
                <a:latin typeface="Arial" panose="020B0604020202020204" pitchFamily="34" charset="0"/>
                <a:cs typeface="Arial" panose="020B0604020202020204" pitchFamily="34" charset="0"/>
              </a:rPr>
              <a:t>total # of children with IEPs who received a valid score and a proficiency level on the </a:t>
            </a:r>
            <a:r>
              <a:rPr lang="en-US" sz="2600" b="1" u="sng">
                <a:latin typeface="Arial" panose="020B0604020202020204" pitchFamily="34" charset="0"/>
                <a:cs typeface="Arial" panose="020B0604020202020204" pitchFamily="34" charset="0"/>
              </a:rPr>
              <a:t>alternate assessment</a:t>
            </a:r>
            <a:br>
              <a:rPr lang="en-US" sz="2600">
                <a:latin typeface="Arial" panose="020B0604020202020204" pitchFamily="34" charset="0"/>
                <a:cs typeface="Arial" panose="020B0604020202020204" pitchFamily="34" charset="0"/>
              </a:rPr>
            </a:br>
            <a:endParaRPr lang="en-US" sz="2600">
              <a:latin typeface="Arial" panose="020B0604020202020204" pitchFamily="34" charset="0"/>
              <a:cs typeface="Arial" panose="020B0604020202020204" pitchFamily="34" charset="0"/>
            </a:endParaRPr>
          </a:p>
          <a:p>
            <a:pPr lvl="1"/>
            <a:r>
              <a:rPr lang="en-US">
                <a:latin typeface="Arial" panose="020B0604020202020204" pitchFamily="34" charset="0"/>
                <a:cs typeface="Arial" panose="020B0604020202020204" pitchFamily="34" charset="0"/>
              </a:rPr>
              <a:t>Calculate separately for reading and math for grades 4, 8, and high school – new grade levels, not 3 </a:t>
            </a:r>
            <a:r>
              <a:rPr lang="en-US" u="sng">
                <a:latin typeface="Arial" panose="020B0604020202020204" pitchFamily="34" charset="0"/>
                <a:cs typeface="Arial" panose="020B0604020202020204" pitchFamily="34" charset="0"/>
              </a:rPr>
              <a:t>through</a:t>
            </a:r>
            <a:r>
              <a:rPr lang="en-US">
                <a:latin typeface="Arial" panose="020B0604020202020204" pitchFamily="34" charset="0"/>
                <a:cs typeface="Arial" panose="020B0604020202020204" pitchFamily="34" charset="0"/>
              </a:rPr>
              <a:t> 8</a:t>
            </a:r>
            <a:br>
              <a:rPr lang="en-US">
                <a:latin typeface="Arial" panose="020B0604020202020204" pitchFamily="34" charset="0"/>
                <a:cs typeface="Arial" panose="020B0604020202020204" pitchFamily="34" charset="0"/>
              </a:rPr>
            </a:br>
            <a:endParaRPr lang="en-US">
              <a:latin typeface="Arial" panose="020B0604020202020204" pitchFamily="34" charset="0"/>
              <a:cs typeface="Arial" panose="020B0604020202020204" pitchFamily="34" charset="0"/>
            </a:endParaRPr>
          </a:p>
          <a:p>
            <a:pPr lvl="1"/>
            <a:r>
              <a:rPr lang="en-US" kern="0">
                <a:latin typeface="Arial" panose="020B0604020202020204" pitchFamily="34" charset="0"/>
                <a:ea typeface="Times New Roman" panose="02020603050405020304" pitchFamily="18" charset="0"/>
                <a:cs typeface="Times New Roman" panose="02020603050405020304" pitchFamily="18" charset="0"/>
              </a:rPr>
              <a:t>Include </a:t>
            </a:r>
            <a:r>
              <a:rPr lang="en-US" b="1" u="sng" kern="0">
                <a:latin typeface="Arial" panose="020B0604020202020204" pitchFamily="34" charset="0"/>
                <a:ea typeface="Times New Roman" panose="02020603050405020304" pitchFamily="18" charset="0"/>
                <a:cs typeface="Times New Roman" panose="02020603050405020304" pitchFamily="18" charset="0"/>
              </a:rPr>
              <a:t>all</a:t>
            </a:r>
            <a:r>
              <a:rPr lang="en-US" kern="0">
                <a:latin typeface="Arial" panose="020B0604020202020204" pitchFamily="34" charset="0"/>
                <a:ea typeface="Times New Roman" panose="02020603050405020304" pitchFamily="18" charset="0"/>
                <a:cs typeface="Times New Roman" panose="02020603050405020304" pitchFamily="18" charset="0"/>
              </a:rPr>
              <a:t> students enrolled both Full Academic Year &amp; Not Full Academic Year – ESSA only includes Full Academic Year</a:t>
            </a:r>
            <a:br>
              <a:rPr lang="en-US" kern="0">
                <a:latin typeface="Arial" panose="020B0604020202020204" pitchFamily="34" charset="0"/>
                <a:ea typeface="Times New Roman" panose="02020603050405020304" pitchFamily="18" charset="0"/>
                <a:cs typeface="Times New Roman" panose="02020603050405020304" pitchFamily="18" charset="0"/>
              </a:rPr>
            </a:br>
            <a:endParaRPr lang="en-US" kern="0">
              <a:latin typeface="Arial" panose="020B0604020202020204" pitchFamily="34" charset="0"/>
              <a:ea typeface="Times New Roman" panose="02020603050405020304" pitchFamily="18" charset="0"/>
              <a:cs typeface="Times New Roman" panose="02020603050405020304" pitchFamily="18" charset="0"/>
            </a:endParaRPr>
          </a:p>
          <a:p>
            <a:pPr lvl="1"/>
            <a:r>
              <a:rPr lang="en-US" kern="0">
                <a:latin typeface="Arial" panose="020B0604020202020204" pitchFamily="34" charset="0"/>
                <a:ea typeface="Times New Roman" panose="02020603050405020304" pitchFamily="18" charset="0"/>
                <a:cs typeface="Times New Roman" panose="02020603050405020304" pitchFamily="18" charset="0"/>
              </a:rPr>
              <a:t>Must have an IEP at the time of testing</a:t>
            </a:r>
            <a:br>
              <a:rPr lang="en-US" sz="2800" b="1" kern="0">
                <a:latin typeface="Arial" panose="020B0604020202020204" pitchFamily="34" charset="0"/>
                <a:ea typeface="Times New Roman" panose="02020603050405020304" pitchFamily="18" charset="0"/>
                <a:cs typeface="Times New Roman" panose="02020603050405020304" pitchFamily="18" charset="0"/>
              </a:rPr>
            </a:br>
            <a:endParaRPr lang="en-US" sz="2800">
              <a:ln>
                <a:solidFill>
                  <a:schemeClr val="accent3">
                    <a:lumMod val="75000"/>
                  </a:schemeClr>
                </a:solidFill>
              </a:ln>
              <a:latin typeface="Arial" panose="020B0604020202020204" pitchFamily="34" charset="0"/>
              <a:cs typeface="Arial" panose="020B0604020202020204" pitchFamily="34" charset="0"/>
            </a:endParaRPr>
          </a:p>
          <a:p>
            <a:endParaRPr lang="en-US" sz="2800">
              <a:ln>
                <a:solidFill>
                  <a:schemeClr val="accent3">
                    <a:lumMod val="75000"/>
                  </a:schemeClr>
                </a:solidFill>
              </a:ln>
              <a:latin typeface="Arial" panose="020B0604020202020204" pitchFamily="34" charset="0"/>
              <a:cs typeface="Arial" panose="020B0604020202020204" pitchFamily="34" charset="0"/>
            </a:endParaRPr>
          </a:p>
          <a:p>
            <a:pPr marL="0" indent="0">
              <a:buNone/>
            </a:pPr>
            <a:endParaRPr lang="en-US"/>
          </a:p>
        </p:txBody>
      </p:sp>
    </p:spTree>
    <p:extLst>
      <p:ext uri="{BB962C8B-B14F-4D97-AF65-F5344CB8AC3E}">
        <p14:creationId xmlns:p14="http://schemas.microsoft.com/office/powerpoint/2010/main" val="36427929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A26ED-C034-4DEE-84D8-0678140064E2}"/>
              </a:ext>
            </a:extLst>
          </p:cNvPr>
          <p:cNvSpPr>
            <a:spLocks noGrp="1"/>
          </p:cNvSpPr>
          <p:nvPr>
            <p:ph type="title"/>
          </p:nvPr>
        </p:nvSpPr>
        <p:spPr>
          <a:xfrm>
            <a:off x="1330960" y="618847"/>
            <a:ext cx="10515600" cy="1325563"/>
          </a:xfrm>
        </p:spPr>
        <p:txBody>
          <a:bodyPr>
            <a:normAutofit fontScale="90000"/>
          </a:bodyPr>
          <a:lstStyle/>
          <a:p>
            <a:r>
              <a:rPr lang="en-US"/>
              <a:t>3C. Reading Proficiency Rate (against alternate academic achievement standards) </a:t>
            </a:r>
            <a:br>
              <a:rPr lang="en-US"/>
            </a:br>
            <a:endParaRPr lang="en-US"/>
          </a:p>
        </p:txBody>
      </p:sp>
      <p:graphicFrame>
        <p:nvGraphicFramePr>
          <p:cNvPr id="4" name="Table 4">
            <a:extLst>
              <a:ext uri="{FF2B5EF4-FFF2-40B4-BE49-F238E27FC236}">
                <a16:creationId xmlns:a16="http://schemas.microsoft.com/office/drawing/2014/main" id="{6D036FE2-7B09-4B04-AEF0-C638737DEEE9}"/>
              </a:ext>
            </a:extLst>
          </p:cNvPr>
          <p:cNvGraphicFramePr>
            <a:graphicFrameLocks noGrp="1"/>
          </p:cNvGraphicFramePr>
          <p:nvPr>
            <p:ph idx="1"/>
          </p:nvPr>
        </p:nvGraphicFramePr>
        <p:xfrm>
          <a:off x="1385740" y="1944410"/>
          <a:ext cx="10186498" cy="4023360"/>
        </p:xfrm>
        <a:graphic>
          <a:graphicData uri="http://schemas.openxmlformats.org/drawingml/2006/table">
            <a:tbl>
              <a:tblPr firstRow="1" bandRow="1">
                <a:tableStyleId>{5C22544A-7EE6-4342-B048-85BDC9FD1C3A}</a:tableStyleId>
              </a:tblPr>
              <a:tblGrid>
                <a:gridCol w="1455214">
                  <a:extLst>
                    <a:ext uri="{9D8B030D-6E8A-4147-A177-3AD203B41FA5}">
                      <a16:colId xmlns:a16="http://schemas.microsoft.com/office/drawing/2014/main" val="1086535782"/>
                    </a:ext>
                  </a:extLst>
                </a:gridCol>
                <a:gridCol w="1455214">
                  <a:extLst>
                    <a:ext uri="{9D8B030D-6E8A-4147-A177-3AD203B41FA5}">
                      <a16:colId xmlns:a16="http://schemas.microsoft.com/office/drawing/2014/main" val="421968818"/>
                    </a:ext>
                  </a:extLst>
                </a:gridCol>
                <a:gridCol w="1455214">
                  <a:extLst>
                    <a:ext uri="{9D8B030D-6E8A-4147-A177-3AD203B41FA5}">
                      <a16:colId xmlns:a16="http://schemas.microsoft.com/office/drawing/2014/main" val="2588801309"/>
                    </a:ext>
                  </a:extLst>
                </a:gridCol>
                <a:gridCol w="1455214">
                  <a:extLst>
                    <a:ext uri="{9D8B030D-6E8A-4147-A177-3AD203B41FA5}">
                      <a16:colId xmlns:a16="http://schemas.microsoft.com/office/drawing/2014/main" val="967449582"/>
                    </a:ext>
                  </a:extLst>
                </a:gridCol>
                <a:gridCol w="1455214">
                  <a:extLst>
                    <a:ext uri="{9D8B030D-6E8A-4147-A177-3AD203B41FA5}">
                      <a16:colId xmlns:a16="http://schemas.microsoft.com/office/drawing/2014/main" val="170541809"/>
                    </a:ext>
                  </a:extLst>
                </a:gridCol>
                <a:gridCol w="1455214">
                  <a:extLst>
                    <a:ext uri="{9D8B030D-6E8A-4147-A177-3AD203B41FA5}">
                      <a16:colId xmlns:a16="http://schemas.microsoft.com/office/drawing/2014/main" val="879524995"/>
                    </a:ext>
                  </a:extLst>
                </a:gridCol>
                <a:gridCol w="1455214">
                  <a:extLst>
                    <a:ext uri="{9D8B030D-6E8A-4147-A177-3AD203B41FA5}">
                      <a16:colId xmlns:a16="http://schemas.microsoft.com/office/drawing/2014/main" val="796045127"/>
                    </a:ext>
                  </a:extLst>
                </a:gridCol>
              </a:tblGrid>
              <a:tr h="1005840">
                <a:tc>
                  <a:txBody>
                    <a:bodyPr/>
                    <a:lstStyle/>
                    <a:p>
                      <a:pPr algn="ctr" fontAlgn="t"/>
                      <a:r>
                        <a:rPr lang="en-US" sz="1800" b="1" i="0" u="none" strike="noStrike">
                          <a:solidFill>
                            <a:srgbClr val="000000"/>
                          </a:solidFill>
                          <a:effectLst/>
                          <a:latin typeface="Arial" panose="020B0604020202020204" pitchFamily="34" charset="0"/>
                          <a:cs typeface="Arial" panose="020B0604020202020204" pitchFamily="34" charset="0"/>
                        </a:rPr>
                        <a:t>Description</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1" i="0" u="none" strike="noStrike">
                          <a:solidFill>
                            <a:srgbClr val="000000"/>
                          </a:solidFill>
                          <a:effectLst/>
                          <a:latin typeface="Arial" panose="020B0604020202020204" pitchFamily="34" charset="0"/>
                          <a:cs typeface="Arial" panose="020B0604020202020204" pitchFamily="34" charset="0"/>
                        </a:rPr>
                        <a:t>FFY 2020                                        SY 2020-21</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1" i="0" u="none" strike="noStrike">
                          <a:solidFill>
                            <a:srgbClr val="000000"/>
                          </a:solidFill>
                          <a:effectLst/>
                          <a:latin typeface="Arial" panose="020B0604020202020204" pitchFamily="34" charset="0"/>
                          <a:cs typeface="Arial" panose="020B0604020202020204" pitchFamily="34" charset="0"/>
                        </a:rPr>
                        <a:t>FFY 2021                              SY 2021-22</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1" i="0" u="none" strike="noStrike">
                          <a:solidFill>
                            <a:srgbClr val="000000"/>
                          </a:solidFill>
                          <a:effectLst/>
                          <a:latin typeface="Arial" panose="020B0604020202020204" pitchFamily="34" charset="0"/>
                          <a:cs typeface="Arial" panose="020B0604020202020204" pitchFamily="34" charset="0"/>
                        </a:rPr>
                        <a:t>FFY 2022                              SY 2022-23</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1" i="0" u="none" strike="noStrike">
                          <a:solidFill>
                            <a:srgbClr val="000000"/>
                          </a:solidFill>
                          <a:effectLst/>
                          <a:latin typeface="Arial" panose="020B0604020202020204" pitchFamily="34" charset="0"/>
                          <a:cs typeface="Arial" panose="020B0604020202020204" pitchFamily="34" charset="0"/>
                        </a:rPr>
                        <a:t>FFY 2023                              SY 2023-24</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1" i="0" u="none" strike="noStrike">
                          <a:solidFill>
                            <a:srgbClr val="000000"/>
                          </a:solidFill>
                          <a:effectLst/>
                          <a:latin typeface="Arial" panose="020B0604020202020204" pitchFamily="34" charset="0"/>
                          <a:cs typeface="Arial" panose="020B0604020202020204" pitchFamily="34" charset="0"/>
                        </a:rPr>
                        <a:t>FFY 2024                              SY 2024-25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1" i="0" u="none" strike="noStrike">
                          <a:solidFill>
                            <a:srgbClr val="000000"/>
                          </a:solidFill>
                          <a:effectLst/>
                          <a:latin typeface="Arial" panose="020B0604020202020204" pitchFamily="34" charset="0"/>
                          <a:cs typeface="Arial" panose="020B0604020202020204" pitchFamily="34" charset="0"/>
                        </a:rPr>
                        <a:t>FFY 2025                             SY 2025-26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59664970"/>
                  </a:ext>
                </a:extLst>
              </a:tr>
              <a:tr h="1005840">
                <a:tc>
                  <a:txBody>
                    <a:bodyPr/>
                    <a:lstStyle/>
                    <a:p>
                      <a:pPr algn="ctr"/>
                      <a:r>
                        <a:rPr lang="en-US" sz="2000">
                          <a:latin typeface="Arial" panose="020B0604020202020204" pitchFamily="34" charset="0"/>
                          <a:cs typeface="Arial" panose="020B0604020202020204" pitchFamily="34" charset="0"/>
                        </a:rPr>
                        <a:t>4th Grade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Baseline 66.00%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1" i="0" u="none" strike="noStrike">
                          <a:solidFill>
                            <a:srgbClr val="000000"/>
                          </a:solidFill>
                          <a:effectLst/>
                          <a:latin typeface="Arial" panose="020B0604020202020204" pitchFamily="34" charset="0"/>
                          <a:cs typeface="Arial" panose="020B0604020202020204" pitchFamily="34" charset="0"/>
                        </a:rPr>
                        <a:t>65.00% -</a:t>
                      </a:r>
                    </a:p>
                    <a:p>
                      <a:pPr algn="ctr" fontAlgn="ctr"/>
                      <a:r>
                        <a:rPr lang="en-US" sz="2000" b="0" i="0" u="none" strike="noStrike">
                          <a:solidFill>
                            <a:srgbClr val="000000"/>
                          </a:solidFill>
                          <a:effectLst/>
                          <a:latin typeface="Arial" panose="020B0604020202020204" pitchFamily="34" charset="0"/>
                          <a:cs typeface="Arial" panose="020B0604020202020204" pitchFamily="34" charset="0"/>
                        </a:rPr>
                        <a:t>(66.00%)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68.00%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68.00%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70.00%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70.00%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8662479"/>
                  </a:ext>
                </a:extLst>
              </a:tr>
              <a:tr h="1005840">
                <a:tc>
                  <a:txBody>
                    <a:bodyPr/>
                    <a:lstStyle/>
                    <a:p>
                      <a:pPr algn="ctr"/>
                      <a:r>
                        <a:rPr lang="en-US" sz="2000">
                          <a:latin typeface="Arial" panose="020B0604020202020204" pitchFamily="34" charset="0"/>
                          <a:cs typeface="Arial" panose="020B0604020202020204" pitchFamily="34" charset="0"/>
                        </a:rPr>
                        <a:t>8th Grade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Baseline 82.77%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1" i="0" u="none" strike="noStrike">
                          <a:solidFill>
                            <a:srgbClr val="000000"/>
                          </a:solidFill>
                          <a:effectLst/>
                          <a:latin typeface="Arial" panose="020B0604020202020204" pitchFamily="34" charset="0"/>
                          <a:cs typeface="Arial" panose="020B0604020202020204" pitchFamily="34" charset="0"/>
                        </a:rPr>
                        <a:t>84.62% +</a:t>
                      </a:r>
                    </a:p>
                    <a:p>
                      <a:pPr algn="ctr" fontAlgn="ctr"/>
                      <a:r>
                        <a:rPr lang="en-US" sz="2000" b="0" i="0" u="none" strike="noStrike">
                          <a:solidFill>
                            <a:srgbClr val="000000"/>
                          </a:solidFill>
                          <a:effectLst/>
                          <a:latin typeface="Arial" panose="020B0604020202020204" pitchFamily="34" charset="0"/>
                          <a:cs typeface="Arial" panose="020B0604020202020204" pitchFamily="34" charset="0"/>
                        </a:rPr>
                        <a:t>(82.77%)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84.77%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84.77%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86.77%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86.77%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34519179"/>
                  </a:ext>
                </a:extLst>
              </a:tr>
              <a:tr h="1005840">
                <a:tc>
                  <a:txBody>
                    <a:bodyPr/>
                    <a:lstStyle/>
                    <a:p>
                      <a:pPr algn="ctr"/>
                      <a:r>
                        <a:rPr lang="en-US" sz="2000">
                          <a:latin typeface="Arial" panose="020B0604020202020204" pitchFamily="34" charset="0"/>
                          <a:cs typeface="Arial" panose="020B0604020202020204" pitchFamily="34" charset="0"/>
                        </a:rPr>
                        <a:t>High School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Baseline 72.19%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1" i="0" u="none" strike="noStrike">
                          <a:solidFill>
                            <a:srgbClr val="000000"/>
                          </a:solidFill>
                          <a:effectLst/>
                          <a:latin typeface="Arial" panose="020B0604020202020204" pitchFamily="34" charset="0"/>
                          <a:cs typeface="Arial" panose="020B0604020202020204" pitchFamily="34" charset="0"/>
                        </a:rPr>
                        <a:t>70.08% -</a:t>
                      </a:r>
                    </a:p>
                    <a:p>
                      <a:pPr algn="ctr" fontAlgn="ctr"/>
                      <a:r>
                        <a:rPr lang="en-US" sz="2000" b="0" i="0" u="none" strike="noStrike">
                          <a:solidFill>
                            <a:srgbClr val="000000"/>
                          </a:solidFill>
                          <a:effectLst/>
                          <a:latin typeface="Arial" panose="020B0604020202020204" pitchFamily="34" charset="0"/>
                          <a:cs typeface="Arial" panose="020B0604020202020204" pitchFamily="34" charset="0"/>
                        </a:rPr>
                        <a:t>(72.19%)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74.19%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74.19%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76.19%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76.19%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69123886"/>
                  </a:ext>
                </a:extLst>
              </a:tr>
            </a:tbl>
          </a:graphicData>
        </a:graphic>
      </p:graphicFrame>
    </p:spTree>
    <p:extLst>
      <p:ext uri="{BB962C8B-B14F-4D97-AF65-F5344CB8AC3E}">
        <p14:creationId xmlns:p14="http://schemas.microsoft.com/office/powerpoint/2010/main" val="26482889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A26ED-C034-4DEE-84D8-0678140064E2}"/>
              </a:ext>
            </a:extLst>
          </p:cNvPr>
          <p:cNvSpPr>
            <a:spLocks noGrp="1"/>
          </p:cNvSpPr>
          <p:nvPr>
            <p:ph type="title"/>
          </p:nvPr>
        </p:nvSpPr>
        <p:spPr>
          <a:xfrm>
            <a:off x="1330960" y="297478"/>
            <a:ext cx="10515600" cy="1325563"/>
          </a:xfrm>
        </p:spPr>
        <p:txBody>
          <a:bodyPr>
            <a:normAutofit/>
          </a:bodyPr>
          <a:lstStyle/>
          <a:p>
            <a:r>
              <a:rPr lang="en-US"/>
              <a:t>3C. Math Proficiency Rate (against alternate academic achievement standards)</a:t>
            </a:r>
          </a:p>
        </p:txBody>
      </p:sp>
      <p:graphicFrame>
        <p:nvGraphicFramePr>
          <p:cNvPr id="4" name="Table 4">
            <a:extLst>
              <a:ext uri="{FF2B5EF4-FFF2-40B4-BE49-F238E27FC236}">
                <a16:creationId xmlns:a16="http://schemas.microsoft.com/office/drawing/2014/main" id="{6D036FE2-7B09-4B04-AEF0-C638737DEEE9}"/>
              </a:ext>
            </a:extLst>
          </p:cNvPr>
          <p:cNvGraphicFramePr>
            <a:graphicFrameLocks noGrp="1"/>
          </p:cNvGraphicFramePr>
          <p:nvPr>
            <p:ph idx="1"/>
          </p:nvPr>
        </p:nvGraphicFramePr>
        <p:xfrm>
          <a:off x="1330960" y="1935784"/>
          <a:ext cx="10186498" cy="4023360"/>
        </p:xfrm>
        <a:graphic>
          <a:graphicData uri="http://schemas.openxmlformats.org/drawingml/2006/table">
            <a:tbl>
              <a:tblPr firstRow="1" bandRow="1">
                <a:tableStyleId>{5C22544A-7EE6-4342-B048-85BDC9FD1C3A}</a:tableStyleId>
              </a:tblPr>
              <a:tblGrid>
                <a:gridCol w="1455214">
                  <a:extLst>
                    <a:ext uri="{9D8B030D-6E8A-4147-A177-3AD203B41FA5}">
                      <a16:colId xmlns:a16="http://schemas.microsoft.com/office/drawing/2014/main" val="1086535782"/>
                    </a:ext>
                  </a:extLst>
                </a:gridCol>
                <a:gridCol w="1455214">
                  <a:extLst>
                    <a:ext uri="{9D8B030D-6E8A-4147-A177-3AD203B41FA5}">
                      <a16:colId xmlns:a16="http://schemas.microsoft.com/office/drawing/2014/main" val="421968818"/>
                    </a:ext>
                  </a:extLst>
                </a:gridCol>
                <a:gridCol w="1455214">
                  <a:extLst>
                    <a:ext uri="{9D8B030D-6E8A-4147-A177-3AD203B41FA5}">
                      <a16:colId xmlns:a16="http://schemas.microsoft.com/office/drawing/2014/main" val="2588801309"/>
                    </a:ext>
                  </a:extLst>
                </a:gridCol>
                <a:gridCol w="1455214">
                  <a:extLst>
                    <a:ext uri="{9D8B030D-6E8A-4147-A177-3AD203B41FA5}">
                      <a16:colId xmlns:a16="http://schemas.microsoft.com/office/drawing/2014/main" val="967449582"/>
                    </a:ext>
                  </a:extLst>
                </a:gridCol>
                <a:gridCol w="1455214">
                  <a:extLst>
                    <a:ext uri="{9D8B030D-6E8A-4147-A177-3AD203B41FA5}">
                      <a16:colId xmlns:a16="http://schemas.microsoft.com/office/drawing/2014/main" val="170541809"/>
                    </a:ext>
                  </a:extLst>
                </a:gridCol>
                <a:gridCol w="1455214">
                  <a:extLst>
                    <a:ext uri="{9D8B030D-6E8A-4147-A177-3AD203B41FA5}">
                      <a16:colId xmlns:a16="http://schemas.microsoft.com/office/drawing/2014/main" val="879524995"/>
                    </a:ext>
                  </a:extLst>
                </a:gridCol>
                <a:gridCol w="1455214">
                  <a:extLst>
                    <a:ext uri="{9D8B030D-6E8A-4147-A177-3AD203B41FA5}">
                      <a16:colId xmlns:a16="http://schemas.microsoft.com/office/drawing/2014/main" val="796045127"/>
                    </a:ext>
                  </a:extLst>
                </a:gridCol>
              </a:tblGrid>
              <a:tr h="1005840">
                <a:tc>
                  <a:txBody>
                    <a:bodyPr/>
                    <a:lstStyle/>
                    <a:p>
                      <a:pPr algn="ctr" fontAlgn="t"/>
                      <a:r>
                        <a:rPr lang="en-US" sz="1800" b="1" i="0" u="none" strike="noStrike">
                          <a:solidFill>
                            <a:srgbClr val="000000"/>
                          </a:solidFill>
                          <a:effectLst/>
                          <a:latin typeface="Arial" panose="020B0604020202020204" pitchFamily="34" charset="0"/>
                          <a:cs typeface="Arial" panose="020B0604020202020204" pitchFamily="34" charset="0"/>
                        </a:rPr>
                        <a:t>Description</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1" i="0" u="none" strike="noStrike">
                          <a:solidFill>
                            <a:srgbClr val="000000"/>
                          </a:solidFill>
                          <a:effectLst/>
                          <a:latin typeface="Arial" panose="020B0604020202020204" pitchFamily="34" charset="0"/>
                          <a:cs typeface="Arial" panose="020B0604020202020204" pitchFamily="34" charset="0"/>
                        </a:rPr>
                        <a:t>FFY 2020                                        SY 2020-21</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1" i="0" u="none" strike="noStrike">
                          <a:solidFill>
                            <a:srgbClr val="000000"/>
                          </a:solidFill>
                          <a:effectLst/>
                          <a:latin typeface="Arial" panose="020B0604020202020204" pitchFamily="34" charset="0"/>
                          <a:cs typeface="Arial" panose="020B0604020202020204" pitchFamily="34" charset="0"/>
                        </a:rPr>
                        <a:t>FFY 2021                              SY 2021-22</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1" i="0" u="none" strike="noStrike">
                          <a:solidFill>
                            <a:srgbClr val="000000"/>
                          </a:solidFill>
                          <a:effectLst/>
                          <a:latin typeface="Arial" panose="020B0604020202020204" pitchFamily="34" charset="0"/>
                          <a:cs typeface="Arial" panose="020B0604020202020204" pitchFamily="34" charset="0"/>
                        </a:rPr>
                        <a:t>FFY 2022                              SY 2022-23</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1" i="0" u="none" strike="noStrike">
                          <a:solidFill>
                            <a:srgbClr val="000000"/>
                          </a:solidFill>
                          <a:effectLst/>
                          <a:latin typeface="Arial" panose="020B0604020202020204" pitchFamily="34" charset="0"/>
                          <a:cs typeface="Arial" panose="020B0604020202020204" pitchFamily="34" charset="0"/>
                        </a:rPr>
                        <a:t>FFY 2023                              SY 2023-24</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1" i="0" u="none" strike="noStrike">
                          <a:solidFill>
                            <a:srgbClr val="000000"/>
                          </a:solidFill>
                          <a:effectLst/>
                          <a:latin typeface="Arial" panose="020B0604020202020204" pitchFamily="34" charset="0"/>
                          <a:cs typeface="Arial" panose="020B0604020202020204" pitchFamily="34" charset="0"/>
                        </a:rPr>
                        <a:t>FFY 2024                              SY 2024-25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1" i="0" u="none" strike="noStrike">
                          <a:solidFill>
                            <a:srgbClr val="000000"/>
                          </a:solidFill>
                          <a:effectLst/>
                          <a:latin typeface="Arial" panose="020B0604020202020204" pitchFamily="34" charset="0"/>
                          <a:cs typeface="Arial" panose="020B0604020202020204" pitchFamily="34" charset="0"/>
                        </a:rPr>
                        <a:t>FFY 2025                             SY 2025-26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59664970"/>
                  </a:ext>
                </a:extLst>
              </a:tr>
              <a:tr h="1005840">
                <a:tc>
                  <a:txBody>
                    <a:bodyPr/>
                    <a:lstStyle/>
                    <a:p>
                      <a:pPr algn="ctr"/>
                      <a:r>
                        <a:rPr lang="en-US" sz="2000">
                          <a:latin typeface="Arial" panose="020B0604020202020204" pitchFamily="34" charset="0"/>
                          <a:cs typeface="Arial" panose="020B0604020202020204" pitchFamily="34" charset="0"/>
                        </a:rPr>
                        <a:t>4th Grade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Baseline 58.98%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1" i="0" u="none" strike="noStrike">
                          <a:solidFill>
                            <a:srgbClr val="000000"/>
                          </a:solidFill>
                          <a:effectLst/>
                          <a:latin typeface="Arial" panose="020B0604020202020204" pitchFamily="34" charset="0"/>
                          <a:cs typeface="Arial" panose="020B0604020202020204" pitchFamily="34" charset="0"/>
                        </a:rPr>
                        <a:t>56.02% -</a:t>
                      </a:r>
                    </a:p>
                    <a:p>
                      <a:pPr algn="ctr" fontAlgn="ctr"/>
                      <a:r>
                        <a:rPr lang="en-US" sz="2000" b="0" i="0" u="none" strike="noStrike">
                          <a:solidFill>
                            <a:srgbClr val="000000"/>
                          </a:solidFill>
                          <a:effectLst/>
                          <a:latin typeface="Arial" panose="020B0604020202020204" pitchFamily="34" charset="0"/>
                          <a:cs typeface="Arial" panose="020B0604020202020204" pitchFamily="34" charset="0"/>
                        </a:rPr>
                        <a:t>(58.98%)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60.98%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60.98%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62.98%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62.98%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25975468"/>
                  </a:ext>
                </a:extLst>
              </a:tr>
              <a:tr h="1005840">
                <a:tc>
                  <a:txBody>
                    <a:bodyPr/>
                    <a:lstStyle/>
                    <a:p>
                      <a:pPr algn="ctr"/>
                      <a:r>
                        <a:rPr lang="en-US" sz="2000">
                          <a:latin typeface="Arial" panose="020B0604020202020204" pitchFamily="34" charset="0"/>
                          <a:cs typeface="Arial" panose="020B0604020202020204" pitchFamily="34" charset="0"/>
                        </a:rPr>
                        <a:t>8th Grade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Baseline 66.52%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1" i="0" u="none" strike="noStrike">
                          <a:solidFill>
                            <a:srgbClr val="000000"/>
                          </a:solidFill>
                          <a:effectLst/>
                          <a:latin typeface="Arial" panose="020B0604020202020204" pitchFamily="34" charset="0"/>
                          <a:cs typeface="Arial" panose="020B0604020202020204" pitchFamily="34" charset="0"/>
                        </a:rPr>
                        <a:t>66.86 % +</a:t>
                      </a:r>
                      <a:br>
                        <a:rPr lang="en-US" sz="2000" b="1" i="0" u="none" strike="noStrike">
                          <a:solidFill>
                            <a:srgbClr val="000000"/>
                          </a:solidFill>
                          <a:effectLst/>
                          <a:latin typeface="Arial" panose="020B0604020202020204" pitchFamily="34" charset="0"/>
                          <a:cs typeface="Arial" panose="020B0604020202020204" pitchFamily="34" charset="0"/>
                        </a:rPr>
                      </a:br>
                      <a:r>
                        <a:rPr lang="en-US" sz="2000" b="1" i="0" u="none" strike="noStrike">
                          <a:solidFill>
                            <a:srgbClr val="000000"/>
                          </a:solidFill>
                          <a:effectLst/>
                          <a:latin typeface="Arial" panose="020B0604020202020204" pitchFamily="34" charset="0"/>
                          <a:cs typeface="Arial" panose="020B0604020202020204" pitchFamily="34" charset="0"/>
                        </a:rPr>
                        <a:t>(</a:t>
                      </a:r>
                      <a:r>
                        <a:rPr lang="en-US" sz="2000" b="0" i="0" u="none" strike="noStrike">
                          <a:solidFill>
                            <a:srgbClr val="000000"/>
                          </a:solidFill>
                          <a:effectLst/>
                          <a:latin typeface="Arial" panose="020B0604020202020204" pitchFamily="34" charset="0"/>
                          <a:cs typeface="Arial" panose="020B0604020202020204" pitchFamily="34" charset="0"/>
                        </a:rPr>
                        <a:t>66.52%)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68.52%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68.52%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70.52%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70.52%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19352099"/>
                  </a:ext>
                </a:extLst>
              </a:tr>
              <a:tr h="1005840">
                <a:tc>
                  <a:txBody>
                    <a:bodyPr/>
                    <a:lstStyle/>
                    <a:p>
                      <a:pPr algn="ctr"/>
                      <a:r>
                        <a:rPr lang="en-US" sz="2000">
                          <a:latin typeface="Arial" panose="020B0604020202020204" pitchFamily="34" charset="0"/>
                          <a:cs typeface="Arial" panose="020B0604020202020204" pitchFamily="34" charset="0"/>
                        </a:rPr>
                        <a:t>High School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Baseline 66.40%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1" i="0" u="none" strike="noStrike">
                          <a:solidFill>
                            <a:srgbClr val="000000"/>
                          </a:solidFill>
                          <a:effectLst/>
                          <a:latin typeface="Arial" panose="020B0604020202020204" pitchFamily="34" charset="0"/>
                          <a:cs typeface="Arial" panose="020B0604020202020204" pitchFamily="34" charset="0"/>
                        </a:rPr>
                        <a:t>71.07% +</a:t>
                      </a:r>
                    </a:p>
                    <a:p>
                      <a:pPr algn="ctr" fontAlgn="ctr"/>
                      <a:r>
                        <a:rPr lang="en-US" sz="2000" b="0" i="0" u="none" strike="noStrike">
                          <a:solidFill>
                            <a:srgbClr val="000000"/>
                          </a:solidFill>
                          <a:effectLst/>
                          <a:latin typeface="Arial" panose="020B0604020202020204" pitchFamily="34" charset="0"/>
                          <a:cs typeface="Arial" panose="020B0604020202020204" pitchFamily="34" charset="0"/>
                        </a:rPr>
                        <a:t>(66.40%)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68.40%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68.40%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70.40%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70.40%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51827404"/>
                  </a:ext>
                </a:extLst>
              </a:tr>
            </a:tbl>
          </a:graphicData>
        </a:graphic>
      </p:graphicFrame>
    </p:spTree>
    <p:extLst>
      <p:ext uri="{BB962C8B-B14F-4D97-AF65-F5344CB8AC3E}">
        <p14:creationId xmlns:p14="http://schemas.microsoft.com/office/powerpoint/2010/main" val="40426519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E5EC071-25DB-46E1-AEB6-E592ACAD2322}"/>
              </a:ext>
            </a:extLst>
          </p:cNvPr>
          <p:cNvSpPr>
            <a:spLocks noGrp="1"/>
          </p:cNvSpPr>
          <p:nvPr>
            <p:ph type="title"/>
          </p:nvPr>
        </p:nvSpPr>
        <p:spPr>
          <a:xfrm>
            <a:off x="1145895" y="97907"/>
            <a:ext cx="10207906" cy="903719"/>
          </a:xfrm>
        </p:spPr>
        <p:txBody>
          <a:bodyPr>
            <a:normAutofit/>
          </a:bodyPr>
          <a:lstStyle/>
          <a:p>
            <a:r>
              <a:rPr lang="en-US" sz="4400"/>
              <a:t>3D. Proficiency Rate Gap</a:t>
            </a:r>
          </a:p>
        </p:txBody>
      </p:sp>
      <p:sp>
        <p:nvSpPr>
          <p:cNvPr id="6" name="Content Placeholder 5">
            <a:extLst>
              <a:ext uri="{FF2B5EF4-FFF2-40B4-BE49-F238E27FC236}">
                <a16:creationId xmlns:a16="http://schemas.microsoft.com/office/drawing/2014/main" id="{54DD2680-E387-4986-A479-6D906B3F66EF}"/>
              </a:ext>
            </a:extLst>
          </p:cNvPr>
          <p:cNvSpPr>
            <a:spLocks noGrp="1"/>
          </p:cNvSpPr>
          <p:nvPr>
            <p:ph idx="1"/>
          </p:nvPr>
        </p:nvSpPr>
        <p:spPr>
          <a:xfrm>
            <a:off x="1145894" y="1001626"/>
            <a:ext cx="10207907" cy="5758467"/>
          </a:xfrm>
        </p:spPr>
        <p:txBody>
          <a:bodyPr>
            <a:normAutofit fontScale="92500" lnSpcReduction="20000"/>
          </a:bodyPr>
          <a:lstStyle/>
          <a:p>
            <a:r>
              <a:rPr lang="en-US" sz="2600">
                <a:latin typeface="Arial" panose="020B0604020202020204" pitchFamily="34" charset="0"/>
                <a:cs typeface="Arial" panose="020B0604020202020204" pitchFamily="34" charset="0"/>
              </a:rPr>
              <a:t>proficiency rate for students with IEPs scoring at or above proficient against grade level standards </a:t>
            </a:r>
            <a:r>
              <a:rPr lang="en-US" sz="2600" b="1" u="sng">
                <a:latin typeface="Arial" panose="020B0604020202020204" pitchFamily="34" charset="0"/>
                <a:cs typeface="Arial" panose="020B0604020202020204" pitchFamily="34" charset="0"/>
              </a:rPr>
              <a:t>subtracted from</a:t>
            </a:r>
            <a:r>
              <a:rPr lang="en-US" sz="2600" u="sng">
                <a:latin typeface="Arial" panose="020B0604020202020204" pitchFamily="34" charset="0"/>
                <a:cs typeface="Arial" panose="020B0604020202020204" pitchFamily="34" charset="0"/>
              </a:rPr>
              <a:t> </a:t>
            </a:r>
          </a:p>
          <a:p>
            <a:r>
              <a:rPr lang="en-US" sz="2600">
                <a:latin typeface="Arial" panose="020B0604020202020204" pitchFamily="34" charset="0"/>
                <a:cs typeface="Arial" panose="020B0604020202020204" pitchFamily="34" charset="0"/>
              </a:rPr>
              <a:t>the proficiency rate of </a:t>
            </a:r>
            <a:r>
              <a:rPr lang="en-US" sz="2600" b="1">
                <a:latin typeface="Arial" panose="020B0604020202020204" pitchFamily="34" charset="0"/>
                <a:cs typeface="Arial" panose="020B0604020202020204" pitchFamily="34" charset="0"/>
              </a:rPr>
              <a:t>all</a:t>
            </a:r>
            <a:r>
              <a:rPr lang="en-US" sz="2600">
                <a:latin typeface="Arial" panose="020B0604020202020204" pitchFamily="34" charset="0"/>
                <a:cs typeface="Arial" panose="020B0604020202020204" pitchFamily="34" charset="0"/>
              </a:rPr>
              <a:t> students scoring at or above proficient against grade level standards</a:t>
            </a:r>
            <a:br>
              <a:rPr lang="en-US" sz="2600">
                <a:latin typeface="Arial" panose="020B0604020202020204" pitchFamily="34" charset="0"/>
                <a:cs typeface="Arial" panose="020B0604020202020204" pitchFamily="34" charset="0"/>
              </a:rPr>
            </a:br>
            <a:br>
              <a:rPr lang="en-US" sz="2600">
                <a:latin typeface="Arial" panose="020B0604020202020204" pitchFamily="34" charset="0"/>
                <a:cs typeface="Arial" panose="020B0604020202020204" pitchFamily="34" charset="0"/>
              </a:rPr>
            </a:br>
            <a:r>
              <a:rPr lang="en-US" sz="2600">
                <a:latin typeface="Arial" panose="020B0604020202020204" pitchFamily="34" charset="0"/>
                <a:cs typeface="Arial" panose="020B0604020202020204" pitchFamily="34" charset="0"/>
              </a:rPr>
              <a:t>	</a:t>
            </a:r>
          </a:p>
          <a:p>
            <a:pPr lvl="1"/>
            <a:r>
              <a:rPr lang="en-US">
                <a:latin typeface="Arial" panose="020B0604020202020204" pitchFamily="34" charset="0"/>
                <a:cs typeface="Arial" panose="020B0604020202020204" pitchFamily="34" charset="0"/>
              </a:rPr>
              <a:t>All students group includes students with IEPs</a:t>
            </a:r>
          </a:p>
          <a:p>
            <a:pPr marL="457200" lvl="1" indent="0">
              <a:buNone/>
            </a:pPr>
            <a:endParaRPr lang="en-US">
              <a:latin typeface="Arial" panose="020B0604020202020204" pitchFamily="34" charset="0"/>
              <a:cs typeface="Arial" panose="020B0604020202020204" pitchFamily="34" charset="0"/>
            </a:endParaRPr>
          </a:p>
          <a:p>
            <a:pPr lvl="1"/>
            <a:r>
              <a:rPr lang="en-US">
                <a:latin typeface="Arial" panose="020B0604020202020204" pitchFamily="34" charset="0"/>
                <a:cs typeface="Arial" panose="020B0604020202020204" pitchFamily="34" charset="0"/>
              </a:rPr>
              <a:t>Calculation only includes students with IEPs who participated in regular, not alternate assessment</a:t>
            </a:r>
          </a:p>
          <a:p>
            <a:pPr marL="457200" lvl="1" indent="0">
              <a:buNone/>
            </a:pPr>
            <a:endParaRPr lang="en-US">
              <a:latin typeface="Arial" panose="020B0604020202020204" pitchFamily="34" charset="0"/>
              <a:cs typeface="Arial" panose="020B0604020202020204" pitchFamily="34" charset="0"/>
            </a:endParaRPr>
          </a:p>
          <a:p>
            <a:pPr lvl="1"/>
            <a:r>
              <a:rPr lang="en-US">
                <a:latin typeface="Arial" panose="020B0604020202020204" pitchFamily="34" charset="0"/>
                <a:cs typeface="Arial" panose="020B0604020202020204" pitchFamily="34" charset="0"/>
              </a:rPr>
              <a:t>Calculate separately for reading and math for grades 4, 8, and high school – new grade levels, not 3 </a:t>
            </a:r>
            <a:r>
              <a:rPr lang="en-US" u="sng">
                <a:latin typeface="Arial" panose="020B0604020202020204" pitchFamily="34" charset="0"/>
                <a:cs typeface="Arial" panose="020B0604020202020204" pitchFamily="34" charset="0"/>
              </a:rPr>
              <a:t>through</a:t>
            </a:r>
            <a:r>
              <a:rPr lang="en-US">
                <a:latin typeface="Arial" panose="020B0604020202020204" pitchFamily="34" charset="0"/>
                <a:cs typeface="Arial" panose="020B0604020202020204" pitchFamily="34" charset="0"/>
              </a:rPr>
              <a:t> 8</a:t>
            </a:r>
            <a:br>
              <a:rPr lang="en-US">
                <a:latin typeface="Arial" panose="020B0604020202020204" pitchFamily="34" charset="0"/>
                <a:cs typeface="Arial" panose="020B0604020202020204" pitchFamily="34" charset="0"/>
              </a:rPr>
            </a:br>
            <a:endParaRPr lang="en-US">
              <a:latin typeface="Arial" panose="020B0604020202020204" pitchFamily="34" charset="0"/>
              <a:cs typeface="Arial" panose="020B0604020202020204" pitchFamily="34" charset="0"/>
            </a:endParaRPr>
          </a:p>
          <a:p>
            <a:pPr lvl="1"/>
            <a:r>
              <a:rPr lang="en-US" kern="0">
                <a:latin typeface="Arial" panose="020B0604020202020204" pitchFamily="34" charset="0"/>
                <a:ea typeface="Times New Roman" panose="02020603050405020304" pitchFamily="18" charset="0"/>
                <a:cs typeface="Times New Roman" panose="02020603050405020304" pitchFamily="18" charset="0"/>
              </a:rPr>
              <a:t>Include </a:t>
            </a:r>
            <a:r>
              <a:rPr lang="en-US" b="1" u="sng" kern="0">
                <a:latin typeface="Arial" panose="020B0604020202020204" pitchFamily="34" charset="0"/>
                <a:ea typeface="Times New Roman" panose="02020603050405020304" pitchFamily="18" charset="0"/>
                <a:cs typeface="Times New Roman" panose="02020603050405020304" pitchFamily="18" charset="0"/>
              </a:rPr>
              <a:t>all</a:t>
            </a:r>
            <a:r>
              <a:rPr lang="en-US" kern="0">
                <a:latin typeface="Arial" panose="020B0604020202020204" pitchFamily="34" charset="0"/>
                <a:ea typeface="Times New Roman" panose="02020603050405020304" pitchFamily="18" charset="0"/>
                <a:cs typeface="Times New Roman" panose="02020603050405020304" pitchFamily="18" charset="0"/>
              </a:rPr>
              <a:t> students enrolled both Full Academic Year &amp; Not Full Academic Year – ESSA only includes Full Academic Year</a:t>
            </a:r>
            <a:br>
              <a:rPr lang="en-US" kern="0">
                <a:latin typeface="Arial" panose="020B0604020202020204" pitchFamily="34" charset="0"/>
                <a:ea typeface="Times New Roman" panose="02020603050405020304" pitchFamily="18" charset="0"/>
                <a:cs typeface="Times New Roman" panose="02020603050405020304" pitchFamily="18" charset="0"/>
              </a:rPr>
            </a:br>
            <a:endParaRPr lang="en-US" kern="0">
              <a:latin typeface="Arial" panose="020B0604020202020204" pitchFamily="34" charset="0"/>
              <a:ea typeface="Times New Roman" panose="02020603050405020304" pitchFamily="18" charset="0"/>
              <a:cs typeface="Times New Roman" panose="02020603050405020304" pitchFamily="18" charset="0"/>
            </a:endParaRPr>
          </a:p>
          <a:p>
            <a:pPr lvl="1"/>
            <a:r>
              <a:rPr lang="en-US" kern="0">
                <a:latin typeface="Arial" panose="020B0604020202020204" pitchFamily="34" charset="0"/>
                <a:ea typeface="Times New Roman" panose="02020603050405020304" pitchFamily="18" charset="0"/>
                <a:cs typeface="Times New Roman" panose="02020603050405020304" pitchFamily="18" charset="0"/>
              </a:rPr>
              <a:t>Must have an IEP at the time of testing</a:t>
            </a:r>
            <a:br>
              <a:rPr lang="en-US" sz="2800" b="1" kern="0">
                <a:latin typeface="Arial" panose="020B0604020202020204" pitchFamily="34" charset="0"/>
                <a:ea typeface="Times New Roman" panose="02020603050405020304" pitchFamily="18" charset="0"/>
                <a:cs typeface="Times New Roman" panose="02020603050405020304" pitchFamily="18" charset="0"/>
              </a:rPr>
            </a:br>
            <a:endParaRPr lang="en-US" sz="2800">
              <a:ln>
                <a:solidFill>
                  <a:schemeClr val="accent3">
                    <a:lumMod val="75000"/>
                  </a:schemeClr>
                </a:solidFill>
              </a:ln>
              <a:latin typeface="Arial" panose="020B0604020202020204" pitchFamily="34" charset="0"/>
              <a:cs typeface="Arial" panose="020B0604020202020204" pitchFamily="34" charset="0"/>
            </a:endParaRPr>
          </a:p>
          <a:p>
            <a:endParaRPr lang="en-US" sz="2800">
              <a:ln>
                <a:solidFill>
                  <a:schemeClr val="accent3">
                    <a:lumMod val="75000"/>
                  </a:schemeClr>
                </a:solidFill>
              </a:ln>
              <a:latin typeface="Arial" panose="020B0604020202020204" pitchFamily="34" charset="0"/>
              <a:cs typeface="Arial" panose="020B0604020202020204" pitchFamily="34" charset="0"/>
            </a:endParaRPr>
          </a:p>
          <a:p>
            <a:pPr marL="0" indent="0">
              <a:buNone/>
            </a:pPr>
            <a:endParaRPr lang="en-US"/>
          </a:p>
        </p:txBody>
      </p:sp>
    </p:spTree>
    <p:extLst>
      <p:ext uri="{BB962C8B-B14F-4D97-AF65-F5344CB8AC3E}">
        <p14:creationId xmlns:p14="http://schemas.microsoft.com/office/powerpoint/2010/main" val="1637672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A26ED-C034-4DEE-84D8-0678140064E2}"/>
              </a:ext>
            </a:extLst>
          </p:cNvPr>
          <p:cNvSpPr>
            <a:spLocks noGrp="1"/>
          </p:cNvSpPr>
          <p:nvPr>
            <p:ph type="title"/>
          </p:nvPr>
        </p:nvSpPr>
        <p:spPr>
          <a:xfrm>
            <a:off x="1319863" y="357862"/>
            <a:ext cx="10515600" cy="1325563"/>
          </a:xfrm>
        </p:spPr>
        <p:txBody>
          <a:bodyPr>
            <a:noAutofit/>
          </a:bodyPr>
          <a:lstStyle/>
          <a:p>
            <a:r>
              <a:rPr lang="en-US" sz="3600"/>
              <a:t>3D. </a:t>
            </a:r>
            <a:r>
              <a:rPr lang="en-US" sz="3600" u="sng"/>
              <a:t>Reading</a:t>
            </a:r>
            <a:r>
              <a:rPr lang="en-US" sz="3600"/>
              <a:t> Proficiency </a:t>
            </a:r>
            <a:r>
              <a:rPr lang="en-US" sz="3600" u="sng"/>
              <a:t>Gap</a:t>
            </a:r>
            <a:r>
              <a:rPr lang="en-US" sz="3600"/>
              <a:t> (gap in rates for children with IEPs and all students against grade level standards)</a:t>
            </a:r>
          </a:p>
        </p:txBody>
      </p:sp>
      <p:graphicFrame>
        <p:nvGraphicFramePr>
          <p:cNvPr id="4" name="Table 4">
            <a:extLst>
              <a:ext uri="{FF2B5EF4-FFF2-40B4-BE49-F238E27FC236}">
                <a16:creationId xmlns:a16="http://schemas.microsoft.com/office/drawing/2014/main" id="{6D036FE2-7B09-4B04-AEF0-C638737DEEE9}"/>
              </a:ext>
            </a:extLst>
          </p:cNvPr>
          <p:cNvGraphicFramePr>
            <a:graphicFrameLocks noGrp="1"/>
          </p:cNvGraphicFramePr>
          <p:nvPr>
            <p:ph idx="1"/>
          </p:nvPr>
        </p:nvGraphicFramePr>
        <p:xfrm>
          <a:off x="1330960" y="1914678"/>
          <a:ext cx="10186498" cy="4023360"/>
        </p:xfrm>
        <a:graphic>
          <a:graphicData uri="http://schemas.openxmlformats.org/drawingml/2006/table">
            <a:tbl>
              <a:tblPr firstRow="1" bandRow="1">
                <a:tableStyleId>{5C22544A-7EE6-4342-B048-85BDC9FD1C3A}</a:tableStyleId>
              </a:tblPr>
              <a:tblGrid>
                <a:gridCol w="1455214">
                  <a:extLst>
                    <a:ext uri="{9D8B030D-6E8A-4147-A177-3AD203B41FA5}">
                      <a16:colId xmlns:a16="http://schemas.microsoft.com/office/drawing/2014/main" val="1086535782"/>
                    </a:ext>
                  </a:extLst>
                </a:gridCol>
                <a:gridCol w="1455214">
                  <a:extLst>
                    <a:ext uri="{9D8B030D-6E8A-4147-A177-3AD203B41FA5}">
                      <a16:colId xmlns:a16="http://schemas.microsoft.com/office/drawing/2014/main" val="421968818"/>
                    </a:ext>
                  </a:extLst>
                </a:gridCol>
                <a:gridCol w="1455214">
                  <a:extLst>
                    <a:ext uri="{9D8B030D-6E8A-4147-A177-3AD203B41FA5}">
                      <a16:colId xmlns:a16="http://schemas.microsoft.com/office/drawing/2014/main" val="2588801309"/>
                    </a:ext>
                  </a:extLst>
                </a:gridCol>
                <a:gridCol w="1455214">
                  <a:extLst>
                    <a:ext uri="{9D8B030D-6E8A-4147-A177-3AD203B41FA5}">
                      <a16:colId xmlns:a16="http://schemas.microsoft.com/office/drawing/2014/main" val="967449582"/>
                    </a:ext>
                  </a:extLst>
                </a:gridCol>
                <a:gridCol w="1455214">
                  <a:extLst>
                    <a:ext uri="{9D8B030D-6E8A-4147-A177-3AD203B41FA5}">
                      <a16:colId xmlns:a16="http://schemas.microsoft.com/office/drawing/2014/main" val="170541809"/>
                    </a:ext>
                  </a:extLst>
                </a:gridCol>
                <a:gridCol w="1455214">
                  <a:extLst>
                    <a:ext uri="{9D8B030D-6E8A-4147-A177-3AD203B41FA5}">
                      <a16:colId xmlns:a16="http://schemas.microsoft.com/office/drawing/2014/main" val="879524995"/>
                    </a:ext>
                  </a:extLst>
                </a:gridCol>
                <a:gridCol w="1455214">
                  <a:extLst>
                    <a:ext uri="{9D8B030D-6E8A-4147-A177-3AD203B41FA5}">
                      <a16:colId xmlns:a16="http://schemas.microsoft.com/office/drawing/2014/main" val="796045127"/>
                    </a:ext>
                  </a:extLst>
                </a:gridCol>
              </a:tblGrid>
              <a:tr h="1005840">
                <a:tc>
                  <a:txBody>
                    <a:bodyPr/>
                    <a:lstStyle/>
                    <a:p>
                      <a:pPr algn="ctr" fontAlgn="t"/>
                      <a:r>
                        <a:rPr lang="en-US" sz="1800" b="1" i="0" u="none" strike="noStrike">
                          <a:solidFill>
                            <a:srgbClr val="000000"/>
                          </a:solidFill>
                          <a:effectLst/>
                          <a:latin typeface="Arial" panose="020B0604020202020204" pitchFamily="34" charset="0"/>
                          <a:cs typeface="Arial" panose="020B0604020202020204" pitchFamily="34" charset="0"/>
                        </a:rPr>
                        <a:t>Description</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1" i="0" u="none" strike="noStrike">
                          <a:solidFill>
                            <a:srgbClr val="000000"/>
                          </a:solidFill>
                          <a:effectLst/>
                          <a:latin typeface="Arial" panose="020B0604020202020204" pitchFamily="34" charset="0"/>
                          <a:cs typeface="Arial" panose="020B0604020202020204" pitchFamily="34" charset="0"/>
                        </a:rPr>
                        <a:t>FFY 2020                                        SY 2020-21</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1" i="0" u="none" strike="noStrike">
                          <a:solidFill>
                            <a:srgbClr val="000000"/>
                          </a:solidFill>
                          <a:effectLst/>
                          <a:latin typeface="Arial" panose="020B0604020202020204" pitchFamily="34" charset="0"/>
                          <a:cs typeface="Arial" panose="020B0604020202020204" pitchFamily="34" charset="0"/>
                        </a:rPr>
                        <a:t>FFY 2021                              SY 2021-22</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1" i="0" u="none" strike="noStrike">
                          <a:solidFill>
                            <a:srgbClr val="000000"/>
                          </a:solidFill>
                          <a:effectLst/>
                          <a:latin typeface="Arial" panose="020B0604020202020204" pitchFamily="34" charset="0"/>
                          <a:cs typeface="Arial" panose="020B0604020202020204" pitchFamily="34" charset="0"/>
                        </a:rPr>
                        <a:t>FFY 2022                              SY 2022-23</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1" i="0" u="none" strike="noStrike">
                          <a:solidFill>
                            <a:srgbClr val="000000"/>
                          </a:solidFill>
                          <a:effectLst/>
                          <a:latin typeface="Arial" panose="020B0604020202020204" pitchFamily="34" charset="0"/>
                          <a:cs typeface="Arial" panose="020B0604020202020204" pitchFamily="34" charset="0"/>
                        </a:rPr>
                        <a:t>FFY 2023                              SY 2023-24</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1" i="0" u="none" strike="noStrike">
                          <a:solidFill>
                            <a:srgbClr val="000000"/>
                          </a:solidFill>
                          <a:effectLst/>
                          <a:latin typeface="Arial" panose="020B0604020202020204" pitchFamily="34" charset="0"/>
                          <a:cs typeface="Arial" panose="020B0604020202020204" pitchFamily="34" charset="0"/>
                        </a:rPr>
                        <a:t>FFY 2024                              SY 2024-25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1" i="0" u="none" strike="noStrike">
                          <a:solidFill>
                            <a:srgbClr val="000000"/>
                          </a:solidFill>
                          <a:effectLst/>
                          <a:latin typeface="Arial" panose="020B0604020202020204" pitchFamily="34" charset="0"/>
                          <a:cs typeface="Arial" panose="020B0604020202020204" pitchFamily="34" charset="0"/>
                        </a:rPr>
                        <a:t>FFY 2025                             SY 2025-26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59664970"/>
                  </a:ext>
                </a:extLst>
              </a:tr>
              <a:tr h="1005840">
                <a:tc>
                  <a:txBody>
                    <a:bodyPr/>
                    <a:lstStyle/>
                    <a:p>
                      <a:pPr algn="ctr"/>
                      <a:r>
                        <a:rPr lang="en-US" sz="2000">
                          <a:latin typeface="Arial" panose="020B0604020202020204" pitchFamily="34" charset="0"/>
                          <a:cs typeface="Arial" panose="020B0604020202020204" pitchFamily="34" charset="0"/>
                        </a:rPr>
                        <a:t>4th Grade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Baseline 23.89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1" i="0" u="none" strike="noStrike">
                          <a:solidFill>
                            <a:srgbClr val="000000"/>
                          </a:solidFill>
                          <a:effectLst/>
                          <a:latin typeface="Arial" panose="020B0604020202020204" pitchFamily="34" charset="0"/>
                          <a:cs typeface="Arial" panose="020B0604020202020204" pitchFamily="34" charset="0"/>
                        </a:rPr>
                        <a:t>24.27% -</a:t>
                      </a:r>
                      <a:br>
                        <a:rPr lang="en-US" sz="2000" b="1" i="0" u="none" strike="noStrike">
                          <a:solidFill>
                            <a:srgbClr val="000000"/>
                          </a:solidFill>
                          <a:effectLst/>
                          <a:latin typeface="Arial" panose="020B0604020202020204" pitchFamily="34" charset="0"/>
                          <a:cs typeface="Arial" panose="020B0604020202020204" pitchFamily="34" charset="0"/>
                        </a:rPr>
                      </a:br>
                      <a:r>
                        <a:rPr lang="en-US" sz="2000" b="0" i="0" u="none" strike="noStrike">
                          <a:solidFill>
                            <a:srgbClr val="000000"/>
                          </a:solidFill>
                          <a:effectLst/>
                          <a:latin typeface="Arial" panose="020B0604020202020204" pitchFamily="34" charset="0"/>
                          <a:cs typeface="Arial" panose="020B0604020202020204" pitchFamily="34" charset="0"/>
                        </a:rPr>
                        <a:t>(21.89)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19.89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17.89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15.89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13.89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8662479"/>
                  </a:ext>
                </a:extLst>
              </a:tr>
              <a:tr h="1005840">
                <a:tc>
                  <a:txBody>
                    <a:bodyPr/>
                    <a:lstStyle/>
                    <a:p>
                      <a:pPr algn="ctr"/>
                      <a:r>
                        <a:rPr lang="en-US" sz="2000">
                          <a:latin typeface="Arial" panose="020B0604020202020204" pitchFamily="34" charset="0"/>
                          <a:cs typeface="Arial" panose="020B0604020202020204" pitchFamily="34" charset="0"/>
                        </a:rPr>
                        <a:t>8th Grade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Baseline 32.01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1" i="0" u="none" strike="noStrike">
                          <a:solidFill>
                            <a:srgbClr val="000000"/>
                          </a:solidFill>
                          <a:effectLst/>
                          <a:latin typeface="Arial" panose="020B0604020202020204" pitchFamily="34" charset="0"/>
                          <a:cs typeface="Arial" panose="020B0604020202020204" pitchFamily="34" charset="0"/>
                        </a:rPr>
                        <a:t>32.16% -</a:t>
                      </a:r>
                    </a:p>
                    <a:p>
                      <a:pPr algn="ctr" fontAlgn="ctr"/>
                      <a:r>
                        <a:rPr lang="en-US" sz="2000" b="0" i="0" u="none" strike="noStrike">
                          <a:solidFill>
                            <a:srgbClr val="000000"/>
                          </a:solidFill>
                          <a:effectLst/>
                          <a:latin typeface="Arial" panose="020B0604020202020204" pitchFamily="34" charset="0"/>
                          <a:cs typeface="Arial" panose="020B0604020202020204" pitchFamily="34" charset="0"/>
                        </a:rPr>
                        <a:t>(30.01)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28.01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26.01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24.01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22.01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34519179"/>
                  </a:ext>
                </a:extLst>
              </a:tr>
              <a:tr h="1005840">
                <a:tc>
                  <a:txBody>
                    <a:bodyPr/>
                    <a:lstStyle/>
                    <a:p>
                      <a:pPr algn="ctr"/>
                      <a:r>
                        <a:rPr lang="en-US" sz="2000">
                          <a:latin typeface="Arial" panose="020B0604020202020204" pitchFamily="34" charset="0"/>
                          <a:cs typeface="Arial" panose="020B0604020202020204" pitchFamily="34" charset="0"/>
                        </a:rPr>
                        <a:t>High School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Baseline 24.16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1" i="0" u="none" strike="noStrike">
                          <a:solidFill>
                            <a:srgbClr val="000000"/>
                          </a:solidFill>
                          <a:effectLst/>
                          <a:latin typeface="Arial" panose="020B0604020202020204" pitchFamily="34" charset="0"/>
                          <a:cs typeface="Arial" panose="020B0604020202020204" pitchFamily="34" charset="0"/>
                        </a:rPr>
                        <a:t>34.17% -</a:t>
                      </a:r>
                    </a:p>
                    <a:p>
                      <a:pPr algn="ctr" fontAlgn="ctr"/>
                      <a:r>
                        <a:rPr lang="en-US" sz="2000" b="0" i="0" u="none" strike="noStrike">
                          <a:solidFill>
                            <a:srgbClr val="000000"/>
                          </a:solidFill>
                          <a:effectLst/>
                          <a:latin typeface="Arial" panose="020B0604020202020204" pitchFamily="34" charset="0"/>
                          <a:cs typeface="Arial" panose="020B0604020202020204" pitchFamily="34" charset="0"/>
                        </a:rPr>
                        <a:t>(22.16)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20.16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18.16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16.16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14.16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69123886"/>
                  </a:ext>
                </a:extLst>
              </a:tr>
            </a:tbl>
          </a:graphicData>
        </a:graphic>
      </p:graphicFrame>
    </p:spTree>
    <p:extLst>
      <p:ext uri="{BB962C8B-B14F-4D97-AF65-F5344CB8AC3E}">
        <p14:creationId xmlns:p14="http://schemas.microsoft.com/office/powerpoint/2010/main" val="40674769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A26ED-C034-4DEE-84D8-0678140064E2}"/>
              </a:ext>
            </a:extLst>
          </p:cNvPr>
          <p:cNvSpPr>
            <a:spLocks noGrp="1"/>
          </p:cNvSpPr>
          <p:nvPr>
            <p:ph type="title"/>
          </p:nvPr>
        </p:nvSpPr>
        <p:spPr>
          <a:xfrm>
            <a:off x="1330960" y="314730"/>
            <a:ext cx="10515600" cy="1325563"/>
          </a:xfrm>
        </p:spPr>
        <p:txBody>
          <a:bodyPr>
            <a:noAutofit/>
          </a:bodyPr>
          <a:lstStyle/>
          <a:p>
            <a:r>
              <a:rPr lang="en-US" sz="3600"/>
              <a:t>3D. Math Proficiency Gap (gap in rates for children with IEPs and all students against grade level standards</a:t>
            </a:r>
          </a:p>
        </p:txBody>
      </p:sp>
      <p:graphicFrame>
        <p:nvGraphicFramePr>
          <p:cNvPr id="4" name="Table 4">
            <a:extLst>
              <a:ext uri="{FF2B5EF4-FFF2-40B4-BE49-F238E27FC236}">
                <a16:creationId xmlns:a16="http://schemas.microsoft.com/office/drawing/2014/main" id="{6D036FE2-7B09-4B04-AEF0-C638737DEEE9}"/>
              </a:ext>
            </a:extLst>
          </p:cNvPr>
          <p:cNvGraphicFramePr>
            <a:graphicFrameLocks noGrp="1"/>
          </p:cNvGraphicFramePr>
          <p:nvPr>
            <p:ph idx="1"/>
          </p:nvPr>
        </p:nvGraphicFramePr>
        <p:xfrm>
          <a:off x="1385740" y="1944410"/>
          <a:ext cx="10186498" cy="4023360"/>
        </p:xfrm>
        <a:graphic>
          <a:graphicData uri="http://schemas.openxmlformats.org/drawingml/2006/table">
            <a:tbl>
              <a:tblPr firstRow="1" bandRow="1">
                <a:tableStyleId>{5C22544A-7EE6-4342-B048-85BDC9FD1C3A}</a:tableStyleId>
              </a:tblPr>
              <a:tblGrid>
                <a:gridCol w="1455214">
                  <a:extLst>
                    <a:ext uri="{9D8B030D-6E8A-4147-A177-3AD203B41FA5}">
                      <a16:colId xmlns:a16="http://schemas.microsoft.com/office/drawing/2014/main" val="1086535782"/>
                    </a:ext>
                  </a:extLst>
                </a:gridCol>
                <a:gridCol w="1455214">
                  <a:extLst>
                    <a:ext uri="{9D8B030D-6E8A-4147-A177-3AD203B41FA5}">
                      <a16:colId xmlns:a16="http://schemas.microsoft.com/office/drawing/2014/main" val="421968818"/>
                    </a:ext>
                  </a:extLst>
                </a:gridCol>
                <a:gridCol w="1455214">
                  <a:extLst>
                    <a:ext uri="{9D8B030D-6E8A-4147-A177-3AD203B41FA5}">
                      <a16:colId xmlns:a16="http://schemas.microsoft.com/office/drawing/2014/main" val="2588801309"/>
                    </a:ext>
                  </a:extLst>
                </a:gridCol>
                <a:gridCol w="1455214">
                  <a:extLst>
                    <a:ext uri="{9D8B030D-6E8A-4147-A177-3AD203B41FA5}">
                      <a16:colId xmlns:a16="http://schemas.microsoft.com/office/drawing/2014/main" val="967449582"/>
                    </a:ext>
                  </a:extLst>
                </a:gridCol>
                <a:gridCol w="1455214">
                  <a:extLst>
                    <a:ext uri="{9D8B030D-6E8A-4147-A177-3AD203B41FA5}">
                      <a16:colId xmlns:a16="http://schemas.microsoft.com/office/drawing/2014/main" val="170541809"/>
                    </a:ext>
                  </a:extLst>
                </a:gridCol>
                <a:gridCol w="1455214">
                  <a:extLst>
                    <a:ext uri="{9D8B030D-6E8A-4147-A177-3AD203B41FA5}">
                      <a16:colId xmlns:a16="http://schemas.microsoft.com/office/drawing/2014/main" val="879524995"/>
                    </a:ext>
                  </a:extLst>
                </a:gridCol>
                <a:gridCol w="1455214">
                  <a:extLst>
                    <a:ext uri="{9D8B030D-6E8A-4147-A177-3AD203B41FA5}">
                      <a16:colId xmlns:a16="http://schemas.microsoft.com/office/drawing/2014/main" val="796045127"/>
                    </a:ext>
                  </a:extLst>
                </a:gridCol>
              </a:tblGrid>
              <a:tr h="1005840">
                <a:tc>
                  <a:txBody>
                    <a:bodyPr/>
                    <a:lstStyle/>
                    <a:p>
                      <a:pPr algn="ctr" fontAlgn="t"/>
                      <a:r>
                        <a:rPr lang="en-US" sz="1800" b="1" i="0" u="none" strike="noStrike">
                          <a:solidFill>
                            <a:srgbClr val="000000"/>
                          </a:solidFill>
                          <a:effectLst/>
                          <a:latin typeface="Arial" panose="020B0604020202020204" pitchFamily="34" charset="0"/>
                          <a:cs typeface="Arial" panose="020B0604020202020204" pitchFamily="34" charset="0"/>
                        </a:rPr>
                        <a:t>Description</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1" i="0" u="none" strike="noStrike">
                          <a:solidFill>
                            <a:srgbClr val="000000"/>
                          </a:solidFill>
                          <a:effectLst/>
                          <a:latin typeface="Arial" panose="020B0604020202020204" pitchFamily="34" charset="0"/>
                          <a:cs typeface="Arial" panose="020B0604020202020204" pitchFamily="34" charset="0"/>
                        </a:rPr>
                        <a:t>FFY 2020                                        SY 2020-21</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1" i="0" u="none" strike="noStrike">
                          <a:solidFill>
                            <a:srgbClr val="000000"/>
                          </a:solidFill>
                          <a:effectLst/>
                          <a:latin typeface="Arial" panose="020B0604020202020204" pitchFamily="34" charset="0"/>
                          <a:cs typeface="Arial" panose="020B0604020202020204" pitchFamily="34" charset="0"/>
                        </a:rPr>
                        <a:t>FFY 2021                              SY 2021-22</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1" i="0" u="none" strike="noStrike">
                          <a:solidFill>
                            <a:srgbClr val="000000"/>
                          </a:solidFill>
                          <a:effectLst/>
                          <a:latin typeface="Arial" panose="020B0604020202020204" pitchFamily="34" charset="0"/>
                          <a:cs typeface="Arial" panose="020B0604020202020204" pitchFamily="34" charset="0"/>
                        </a:rPr>
                        <a:t>FFY 2022                              SY 2022-23</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1" i="0" u="none" strike="noStrike">
                          <a:solidFill>
                            <a:srgbClr val="000000"/>
                          </a:solidFill>
                          <a:effectLst/>
                          <a:latin typeface="Arial" panose="020B0604020202020204" pitchFamily="34" charset="0"/>
                          <a:cs typeface="Arial" panose="020B0604020202020204" pitchFamily="34" charset="0"/>
                        </a:rPr>
                        <a:t>FFY 2023                              SY 2023-24</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1" i="0" u="none" strike="noStrike">
                          <a:solidFill>
                            <a:srgbClr val="000000"/>
                          </a:solidFill>
                          <a:effectLst/>
                          <a:latin typeface="Arial" panose="020B0604020202020204" pitchFamily="34" charset="0"/>
                          <a:cs typeface="Arial" panose="020B0604020202020204" pitchFamily="34" charset="0"/>
                        </a:rPr>
                        <a:t>FFY 2024                              SY 2024-25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1" i="0" u="none" strike="noStrike">
                          <a:solidFill>
                            <a:srgbClr val="000000"/>
                          </a:solidFill>
                          <a:effectLst/>
                          <a:latin typeface="Arial" panose="020B0604020202020204" pitchFamily="34" charset="0"/>
                          <a:cs typeface="Arial" panose="020B0604020202020204" pitchFamily="34" charset="0"/>
                        </a:rPr>
                        <a:t>FFY 2025                             SY 2025-26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59664970"/>
                  </a:ext>
                </a:extLst>
              </a:tr>
              <a:tr h="1005840">
                <a:tc>
                  <a:txBody>
                    <a:bodyPr/>
                    <a:lstStyle/>
                    <a:p>
                      <a:pPr algn="ctr"/>
                      <a:r>
                        <a:rPr lang="en-US" sz="2000">
                          <a:latin typeface="Arial" panose="020B0604020202020204" pitchFamily="34" charset="0"/>
                          <a:cs typeface="Arial" panose="020B0604020202020204" pitchFamily="34" charset="0"/>
                        </a:rPr>
                        <a:t>4th Grade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Baseline 24.22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1" i="0" u="none" strike="noStrike">
                          <a:solidFill>
                            <a:srgbClr val="000000"/>
                          </a:solidFill>
                          <a:effectLst/>
                          <a:latin typeface="Arial" panose="020B0604020202020204" pitchFamily="34" charset="0"/>
                          <a:cs typeface="Arial" panose="020B0604020202020204" pitchFamily="34" charset="0"/>
                        </a:rPr>
                        <a:t>23.45% -</a:t>
                      </a:r>
                    </a:p>
                    <a:p>
                      <a:pPr algn="ctr" fontAlgn="ctr"/>
                      <a:r>
                        <a:rPr lang="en-US" sz="2000" b="0" i="0" u="none" strike="noStrike">
                          <a:solidFill>
                            <a:srgbClr val="000000"/>
                          </a:solidFill>
                          <a:effectLst/>
                          <a:latin typeface="Arial" panose="020B0604020202020204" pitchFamily="34" charset="0"/>
                          <a:cs typeface="Arial" panose="020B0604020202020204" pitchFamily="34" charset="0"/>
                        </a:rPr>
                        <a:t>(22.22)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20.22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18.22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16.22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14.22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25975468"/>
                  </a:ext>
                </a:extLst>
              </a:tr>
              <a:tr h="1005840">
                <a:tc>
                  <a:txBody>
                    <a:bodyPr/>
                    <a:lstStyle/>
                    <a:p>
                      <a:pPr algn="ctr"/>
                      <a:r>
                        <a:rPr lang="en-US" sz="2000">
                          <a:latin typeface="Arial" panose="020B0604020202020204" pitchFamily="34" charset="0"/>
                          <a:cs typeface="Arial" panose="020B0604020202020204" pitchFamily="34" charset="0"/>
                        </a:rPr>
                        <a:t>8th Grade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Baseline 24.01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1" i="0" u="none" strike="noStrike">
                          <a:solidFill>
                            <a:srgbClr val="000000"/>
                          </a:solidFill>
                          <a:effectLst/>
                          <a:latin typeface="Arial" panose="020B0604020202020204" pitchFamily="34" charset="0"/>
                          <a:cs typeface="Arial" panose="020B0604020202020204" pitchFamily="34" charset="0"/>
                        </a:rPr>
                        <a:t>26.59% -</a:t>
                      </a:r>
                    </a:p>
                    <a:p>
                      <a:pPr algn="ctr" fontAlgn="ctr"/>
                      <a:r>
                        <a:rPr lang="en-US" sz="2000" b="0" i="0" u="none" strike="noStrike">
                          <a:solidFill>
                            <a:srgbClr val="000000"/>
                          </a:solidFill>
                          <a:effectLst/>
                          <a:latin typeface="Arial" panose="020B0604020202020204" pitchFamily="34" charset="0"/>
                          <a:cs typeface="Arial" panose="020B0604020202020204" pitchFamily="34" charset="0"/>
                        </a:rPr>
                        <a:t>(22.01)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20.01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18.01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16.01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14.01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19352099"/>
                  </a:ext>
                </a:extLst>
              </a:tr>
              <a:tr h="1005840">
                <a:tc>
                  <a:txBody>
                    <a:bodyPr/>
                    <a:lstStyle/>
                    <a:p>
                      <a:pPr algn="ctr"/>
                      <a:r>
                        <a:rPr lang="en-US" sz="2000">
                          <a:latin typeface="Arial" panose="020B0604020202020204" pitchFamily="34" charset="0"/>
                          <a:cs typeface="Arial" panose="020B0604020202020204" pitchFamily="34" charset="0"/>
                        </a:rPr>
                        <a:t>High School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Baseline 15.96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1" i="0" u="none" strike="noStrike">
                          <a:solidFill>
                            <a:srgbClr val="000000"/>
                          </a:solidFill>
                          <a:effectLst/>
                          <a:latin typeface="Arial" panose="020B0604020202020204" pitchFamily="34" charset="0"/>
                          <a:cs typeface="Arial" panose="020B0604020202020204" pitchFamily="34" charset="0"/>
                        </a:rPr>
                        <a:t>23.76% -</a:t>
                      </a:r>
                    </a:p>
                    <a:p>
                      <a:pPr algn="ctr" fontAlgn="ctr"/>
                      <a:r>
                        <a:rPr lang="en-US" sz="2000" b="0" i="0" u="none" strike="noStrike">
                          <a:solidFill>
                            <a:srgbClr val="000000"/>
                          </a:solidFill>
                          <a:effectLst/>
                          <a:latin typeface="Arial" panose="020B0604020202020204" pitchFamily="34" charset="0"/>
                          <a:cs typeface="Arial" panose="020B0604020202020204" pitchFamily="34" charset="0"/>
                        </a:rPr>
                        <a:t>(13.96)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11.96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9.96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7.96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5.96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51827404"/>
                  </a:ext>
                </a:extLst>
              </a:tr>
            </a:tbl>
          </a:graphicData>
        </a:graphic>
      </p:graphicFrame>
    </p:spTree>
    <p:extLst>
      <p:ext uri="{BB962C8B-B14F-4D97-AF65-F5344CB8AC3E}">
        <p14:creationId xmlns:p14="http://schemas.microsoft.com/office/powerpoint/2010/main" val="24855290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3E568-421E-938B-3F5E-A7F8A7D70D49}"/>
              </a:ext>
            </a:extLst>
          </p:cNvPr>
          <p:cNvSpPr>
            <a:spLocks noGrp="1"/>
          </p:cNvSpPr>
          <p:nvPr>
            <p:ph type="title"/>
          </p:nvPr>
        </p:nvSpPr>
        <p:spPr/>
        <p:txBody>
          <a:bodyPr/>
          <a:lstStyle/>
          <a:p>
            <a:r>
              <a:rPr lang="en-US" sz="4400"/>
              <a:t>Summary</a:t>
            </a:r>
            <a:r>
              <a:rPr lang="en-US"/>
              <a:t>	</a:t>
            </a:r>
          </a:p>
        </p:txBody>
      </p:sp>
      <p:sp>
        <p:nvSpPr>
          <p:cNvPr id="3" name="Content Placeholder 2">
            <a:extLst>
              <a:ext uri="{FF2B5EF4-FFF2-40B4-BE49-F238E27FC236}">
                <a16:creationId xmlns:a16="http://schemas.microsoft.com/office/drawing/2014/main" id="{D78789DB-D427-7793-CEB8-72CEE672606F}"/>
              </a:ext>
            </a:extLst>
          </p:cNvPr>
          <p:cNvSpPr>
            <a:spLocks noGrp="1"/>
          </p:cNvSpPr>
          <p:nvPr>
            <p:ph idx="1"/>
          </p:nvPr>
        </p:nvSpPr>
        <p:spPr/>
        <p:txBody>
          <a:bodyPr/>
          <a:lstStyle/>
          <a:p>
            <a:r>
              <a:rPr lang="en-US"/>
              <a:t>24 Assessment Targets</a:t>
            </a:r>
          </a:p>
          <a:p>
            <a:pPr lvl="1"/>
            <a:r>
              <a:rPr lang="en-US"/>
              <a:t>11 Targets Met</a:t>
            </a:r>
          </a:p>
          <a:p>
            <a:pPr lvl="1"/>
            <a:r>
              <a:rPr lang="en-US"/>
              <a:t>13 Targets Not Met</a:t>
            </a:r>
          </a:p>
          <a:p>
            <a:endParaRPr lang="en-US"/>
          </a:p>
        </p:txBody>
      </p:sp>
    </p:spTree>
    <p:extLst>
      <p:ext uri="{BB962C8B-B14F-4D97-AF65-F5344CB8AC3E}">
        <p14:creationId xmlns:p14="http://schemas.microsoft.com/office/powerpoint/2010/main" val="8398787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3D473B7-94E1-2710-5E8C-A60985F843D4}"/>
              </a:ext>
            </a:extLst>
          </p:cNvPr>
          <p:cNvSpPr>
            <a:spLocks noGrp="1"/>
          </p:cNvSpPr>
          <p:nvPr>
            <p:ph type="title"/>
          </p:nvPr>
        </p:nvSpPr>
        <p:spPr/>
        <p:txBody>
          <a:bodyPr/>
          <a:lstStyle/>
          <a:p>
            <a:r>
              <a:rPr lang="en-US"/>
              <a:t>Locating Assessment Data</a:t>
            </a:r>
          </a:p>
        </p:txBody>
      </p:sp>
      <p:sp>
        <p:nvSpPr>
          <p:cNvPr id="5" name="Text Placeholder 4">
            <a:extLst>
              <a:ext uri="{FF2B5EF4-FFF2-40B4-BE49-F238E27FC236}">
                <a16:creationId xmlns:a16="http://schemas.microsoft.com/office/drawing/2014/main" id="{3ADF26D0-D249-CF24-034D-A84FBC102D23}"/>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9388596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56B0FBA-8AF7-1FA0-3169-F18A95245407}"/>
              </a:ext>
            </a:extLst>
          </p:cNvPr>
          <p:cNvSpPr>
            <a:spLocks noGrp="1"/>
          </p:cNvSpPr>
          <p:nvPr>
            <p:ph type="title"/>
          </p:nvPr>
        </p:nvSpPr>
        <p:spPr>
          <a:xfrm>
            <a:off x="1145894" y="223065"/>
            <a:ext cx="10207906" cy="1325563"/>
          </a:xfrm>
        </p:spPr>
        <p:txBody>
          <a:bodyPr/>
          <a:lstStyle/>
          <a:p>
            <a:r>
              <a:rPr lang="en-US"/>
              <a:t>Steps to Locate Assessment Data</a:t>
            </a:r>
          </a:p>
        </p:txBody>
      </p:sp>
      <p:sp>
        <p:nvSpPr>
          <p:cNvPr id="5" name="Content Placeholder 4">
            <a:extLst>
              <a:ext uri="{FF2B5EF4-FFF2-40B4-BE49-F238E27FC236}">
                <a16:creationId xmlns:a16="http://schemas.microsoft.com/office/drawing/2014/main" id="{B336770B-8EF5-A38A-F7FD-009898B47F96}"/>
              </a:ext>
            </a:extLst>
          </p:cNvPr>
          <p:cNvSpPr>
            <a:spLocks noGrp="1"/>
          </p:cNvSpPr>
          <p:nvPr>
            <p:ph idx="1"/>
          </p:nvPr>
        </p:nvSpPr>
        <p:spPr>
          <a:xfrm>
            <a:off x="1145894" y="1676627"/>
            <a:ext cx="3676479" cy="4135670"/>
          </a:xfrm>
        </p:spPr>
        <p:txBody>
          <a:bodyPr/>
          <a:lstStyle/>
          <a:p>
            <a:r>
              <a:rPr lang="en-US" sz="2400"/>
              <a:t>Access the </a:t>
            </a:r>
            <a:r>
              <a:rPr lang="en-US" sz="2400">
                <a:hlinkClick r:id="rId2"/>
              </a:rPr>
              <a:t>Federal Data Reports (gadoe.org)</a:t>
            </a:r>
            <a:r>
              <a:rPr lang="en-US" sz="2400"/>
              <a:t> website</a:t>
            </a:r>
          </a:p>
          <a:p>
            <a:r>
              <a:rPr lang="en-US" sz="2400"/>
              <a:t>Scroll down the page to the Assessment section</a:t>
            </a:r>
          </a:p>
          <a:p>
            <a:r>
              <a:rPr lang="en-US" sz="2400"/>
              <a:t>Click on the hyperlinked reports to view data</a:t>
            </a:r>
          </a:p>
          <a:p>
            <a:pPr marL="0" indent="0">
              <a:buNone/>
            </a:pPr>
            <a:endParaRPr lang="en-US"/>
          </a:p>
        </p:txBody>
      </p:sp>
      <p:pic>
        <p:nvPicPr>
          <p:cNvPr id="11" name="Picture 10">
            <a:extLst>
              <a:ext uri="{FF2B5EF4-FFF2-40B4-BE49-F238E27FC236}">
                <a16:creationId xmlns:a16="http://schemas.microsoft.com/office/drawing/2014/main" id="{17E197A2-D5FA-B625-7392-1E5388D8358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294274" y="1704202"/>
            <a:ext cx="6309360" cy="1113074"/>
          </a:xfrm>
          <a:prstGeom prst="rect">
            <a:avLst/>
          </a:prstGeom>
          <a:ln w="12700">
            <a:solidFill>
              <a:schemeClr val="tx1"/>
            </a:solidFill>
          </a:ln>
        </p:spPr>
      </p:pic>
      <p:pic>
        <p:nvPicPr>
          <p:cNvPr id="13" name="Picture 12">
            <a:extLst>
              <a:ext uri="{FF2B5EF4-FFF2-40B4-BE49-F238E27FC236}">
                <a16:creationId xmlns:a16="http://schemas.microsoft.com/office/drawing/2014/main" id="{56E21AB1-0489-3667-7799-DDE09BB1D0D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294274" y="3073273"/>
            <a:ext cx="6309360" cy="2547630"/>
          </a:xfrm>
          <a:prstGeom prst="rect">
            <a:avLst/>
          </a:prstGeom>
          <a:ln w="9525">
            <a:solidFill>
              <a:schemeClr val="tx1"/>
            </a:solidFill>
          </a:ln>
        </p:spPr>
      </p:pic>
    </p:spTree>
    <p:extLst>
      <p:ext uri="{BB962C8B-B14F-4D97-AF65-F5344CB8AC3E}">
        <p14:creationId xmlns:p14="http://schemas.microsoft.com/office/powerpoint/2010/main" val="384911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CB20F-1379-A7EE-FEB3-E4B2E6249F13}"/>
              </a:ext>
            </a:extLst>
          </p:cNvPr>
          <p:cNvSpPr>
            <a:spLocks noGrp="1"/>
          </p:cNvSpPr>
          <p:nvPr>
            <p:ph type="title"/>
          </p:nvPr>
        </p:nvSpPr>
        <p:spPr/>
        <p:txBody>
          <a:bodyPr>
            <a:noAutofit/>
          </a:bodyPr>
          <a:lstStyle/>
          <a:p>
            <a:r>
              <a:rPr lang="en-US" sz="3600" b="1" dirty="0">
                <a:effectLst/>
                <a:latin typeface="Arial" panose="020B0604020202020204" pitchFamily="34" charset="0"/>
                <a:ea typeface="Calibri" panose="020F0502020204030204" pitchFamily="34" charset="0"/>
              </a:rPr>
              <a:t>Let’s Measure it: Using Student Assessment Data and Parent Survey Results to Support</a:t>
            </a:r>
            <a:r>
              <a:rPr lang="en-US" sz="3600" dirty="0">
                <a:latin typeface="Calibri" panose="020F0502020204030204" pitchFamily="34" charset="0"/>
                <a:ea typeface="Calibri" panose="020F0502020204030204" pitchFamily="34" charset="0"/>
              </a:rPr>
              <a:t> </a:t>
            </a:r>
            <a:r>
              <a:rPr lang="en-US" sz="3600" b="1" dirty="0">
                <a:effectLst/>
                <a:latin typeface="Arial" panose="020B0604020202020204" pitchFamily="34" charset="0"/>
                <a:ea typeface="Calibri" panose="020F0502020204030204" pitchFamily="34" charset="0"/>
              </a:rPr>
              <a:t>Our Work with Families</a:t>
            </a:r>
            <a:endParaRPr lang="en-US" sz="3600" dirty="0"/>
          </a:p>
        </p:txBody>
      </p:sp>
      <p:sp>
        <p:nvSpPr>
          <p:cNvPr id="3" name="Content Placeholder 2">
            <a:extLst>
              <a:ext uri="{FF2B5EF4-FFF2-40B4-BE49-F238E27FC236}">
                <a16:creationId xmlns:a16="http://schemas.microsoft.com/office/drawing/2014/main" id="{40415678-7404-45AE-60BF-E1B211017B7A}"/>
              </a:ext>
            </a:extLst>
          </p:cNvPr>
          <p:cNvSpPr>
            <a:spLocks noGrp="1"/>
          </p:cNvSpPr>
          <p:nvPr>
            <p:ph idx="1"/>
          </p:nvPr>
        </p:nvSpPr>
        <p:spPr/>
        <p:txBody>
          <a:bodyPr/>
          <a:lstStyle/>
          <a:p>
            <a:pPr marL="0" indent="0">
              <a:buNone/>
            </a:pPr>
            <a:r>
              <a:rPr lang="en-US" sz="2800" b="1" dirty="0">
                <a:effectLst/>
                <a:latin typeface="Arial" panose="020B0604020202020204" pitchFamily="34" charset="0"/>
                <a:ea typeface="Calibri" panose="020F0502020204030204" pitchFamily="34" charset="0"/>
              </a:rPr>
              <a:t>Dawn Kemp, Part B Data Manager</a:t>
            </a:r>
          </a:p>
          <a:p>
            <a:pPr marL="0" indent="0">
              <a:buNone/>
            </a:pPr>
            <a:r>
              <a:rPr kumimoji="0" lang="en-US" sz="2800" b="1" i="1" u="none" strike="noStrike" kern="1200" cap="none" spc="0" normalizeH="0" baseline="0" noProof="0" dirty="0">
                <a:ln>
                  <a:noFill/>
                </a:ln>
                <a:solidFill>
                  <a:prstClr val="black"/>
                </a:solidFill>
                <a:effectLst/>
                <a:uLnTx/>
                <a:uFillTx/>
                <a:latin typeface="Arial"/>
                <a:ea typeface="+mn-ea"/>
                <a:cs typeface="Arial" panose="020B0604020202020204" pitchFamily="34" charset="0"/>
                <a:hlinkClick r:id="rId2"/>
              </a:rPr>
              <a:t>dkemp@doe.k12.ga.us</a:t>
            </a:r>
            <a:endParaRPr kumimoji="0" lang="en-US" sz="2800" b="1" i="1" u="none" strike="noStrike" kern="1200" cap="none" spc="0" normalizeH="0" baseline="0" noProof="0" dirty="0">
              <a:ln>
                <a:noFill/>
              </a:ln>
              <a:solidFill>
                <a:prstClr val="black"/>
              </a:solidFill>
              <a:effectLst/>
              <a:uLnTx/>
              <a:uFillTx/>
              <a:latin typeface="Arial"/>
              <a:ea typeface="+mn-ea"/>
              <a:cs typeface="Arial" panose="020B0604020202020204" pitchFamily="34" charset="0"/>
            </a:endParaRPr>
          </a:p>
          <a:p>
            <a:pPr marL="0" indent="0">
              <a:buNone/>
            </a:pPr>
            <a:endParaRPr lang="en-US" sz="2800" dirty="0">
              <a:effectLst/>
              <a:latin typeface="Arial" panose="020B0604020202020204" pitchFamily="34" charset="0"/>
              <a:ea typeface="Calibri" panose="020F0502020204030204" pitchFamily="34" charset="0"/>
            </a:endParaRPr>
          </a:p>
          <a:p>
            <a:pPr marL="0" marR="0" indent="0">
              <a:spcBef>
                <a:spcPts val="0"/>
              </a:spcBef>
              <a:spcAft>
                <a:spcPts val="0"/>
              </a:spcAft>
              <a:buNone/>
            </a:pPr>
            <a:r>
              <a:rPr lang="en-US" sz="2800" b="1" dirty="0">
                <a:solidFill>
                  <a:prstClr val="black"/>
                </a:solidFill>
                <a:latin typeface="Arial"/>
                <a:cs typeface="Arial"/>
              </a:rPr>
              <a:t>Suzanne Korngold</a:t>
            </a:r>
          </a:p>
          <a:p>
            <a:pPr marL="0" indent="0">
              <a:spcBef>
                <a:spcPts val="0"/>
              </a:spcBef>
              <a:buNone/>
            </a:pPr>
            <a:r>
              <a:rPr lang="en-US" sz="2800" b="1" dirty="0">
                <a:solidFill>
                  <a:prstClr val="black"/>
                </a:solidFill>
                <a:latin typeface="Arial"/>
                <a:cs typeface="Arial"/>
              </a:rPr>
              <a:t>Oconee County School District</a:t>
            </a:r>
          </a:p>
          <a:p>
            <a:pPr marL="0" marR="0" indent="0">
              <a:spcBef>
                <a:spcPts val="0"/>
              </a:spcBef>
              <a:spcAft>
                <a:spcPts val="0"/>
              </a:spcAft>
              <a:buNone/>
            </a:pPr>
            <a:r>
              <a:rPr lang="en-US" sz="2800" b="1" dirty="0">
                <a:solidFill>
                  <a:prstClr val="black"/>
                </a:solidFill>
                <a:latin typeface="Arial"/>
                <a:cs typeface="Arial"/>
              </a:rPr>
              <a:t> </a:t>
            </a:r>
            <a:r>
              <a:rPr lang="en-US" sz="2800" i="1" dirty="0">
                <a:solidFill>
                  <a:prstClr val="black"/>
                </a:solidFill>
                <a:latin typeface="Arial"/>
                <a:cs typeface="Arial"/>
              </a:rPr>
              <a:t>Assistant Superintendent of Student Services</a:t>
            </a:r>
          </a:p>
          <a:p>
            <a:pPr marL="0" marR="0" indent="0">
              <a:spcBef>
                <a:spcPts val="0"/>
              </a:spcBef>
              <a:spcAft>
                <a:spcPts val="0"/>
              </a:spcAft>
              <a:buNone/>
            </a:pPr>
            <a:r>
              <a:rPr lang="en-US" i="1" dirty="0">
                <a:solidFill>
                  <a:prstClr val="black"/>
                </a:solidFill>
                <a:latin typeface="Arial"/>
                <a:cs typeface="Arial"/>
              </a:rPr>
              <a:t>Oconee County Schools</a:t>
            </a:r>
            <a:endParaRPr lang="en-US" sz="2800" i="1" dirty="0">
              <a:solidFill>
                <a:prstClr val="black"/>
              </a:solidFill>
              <a:latin typeface="Arial"/>
              <a:cs typeface="Arial"/>
            </a:endParaRPr>
          </a:p>
          <a:p>
            <a:pPr marL="0" marR="0" indent="0">
              <a:spcBef>
                <a:spcPts val="0"/>
              </a:spcBef>
              <a:spcAft>
                <a:spcPts val="0"/>
              </a:spcAft>
              <a:buNone/>
            </a:pPr>
            <a:r>
              <a:rPr lang="en-US" b="1" i="1" dirty="0">
                <a:solidFill>
                  <a:prstClr val="black"/>
                </a:solidFill>
                <a:latin typeface="Arial"/>
                <a:hlinkClick r:id="rId3">
                  <a:extLst>
                    <a:ext uri="{A12FA001-AC4F-418D-AE19-62706E023703}">
                      <ahyp:hlinkClr xmlns:ahyp="http://schemas.microsoft.com/office/drawing/2018/hyperlinkcolor" val="tx"/>
                    </a:ext>
                  </a:extLst>
                </a:hlinkClick>
              </a:rPr>
              <a:t>skorngold@oconeeschools.org</a:t>
            </a:r>
            <a:r>
              <a:rPr lang="en-US" b="1" i="1" dirty="0">
                <a:solidFill>
                  <a:prstClr val="black"/>
                </a:solidFill>
                <a:latin typeface="Arial"/>
              </a:rPr>
              <a:t> </a:t>
            </a:r>
          </a:p>
          <a:p>
            <a:pPr marL="0" indent="0">
              <a:buNone/>
            </a:pPr>
            <a:endParaRPr lang="en-US" dirty="0"/>
          </a:p>
        </p:txBody>
      </p:sp>
    </p:spTree>
    <p:extLst>
      <p:ext uri="{BB962C8B-B14F-4D97-AF65-F5344CB8AC3E}">
        <p14:creationId xmlns:p14="http://schemas.microsoft.com/office/powerpoint/2010/main" val="2605239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C58B2-90A3-C538-13C7-E28FCAEB7494}"/>
              </a:ext>
            </a:extLst>
          </p:cNvPr>
          <p:cNvSpPr>
            <a:spLocks noGrp="1"/>
          </p:cNvSpPr>
          <p:nvPr>
            <p:ph type="title"/>
          </p:nvPr>
        </p:nvSpPr>
        <p:spPr>
          <a:xfrm>
            <a:off x="1145894" y="0"/>
            <a:ext cx="10207906" cy="1325563"/>
          </a:xfrm>
        </p:spPr>
        <p:txBody>
          <a:bodyPr>
            <a:normAutofit/>
          </a:bodyPr>
          <a:lstStyle/>
          <a:p>
            <a:r>
              <a:rPr lang="en-US"/>
              <a:t>Screenshot of State Level Report</a:t>
            </a:r>
          </a:p>
        </p:txBody>
      </p:sp>
      <p:pic>
        <p:nvPicPr>
          <p:cNvPr id="7" name="Picture 6">
            <a:extLst>
              <a:ext uri="{FF2B5EF4-FFF2-40B4-BE49-F238E27FC236}">
                <a16:creationId xmlns:a16="http://schemas.microsoft.com/office/drawing/2014/main" id="{F430A6A3-D4BF-A773-1515-E9B3626B058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273629" y="3690546"/>
            <a:ext cx="10207906" cy="2308324"/>
          </a:xfrm>
          <a:prstGeom prst="rect">
            <a:avLst/>
          </a:prstGeom>
          <a:ln>
            <a:solidFill>
              <a:schemeClr val="tx1"/>
            </a:solidFill>
          </a:ln>
        </p:spPr>
      </p:pic>
      <p:sp>
        <p:nvSpPr>
          <p:cNvPr id="10" name="TextBox 9">
            <a:extLst>
              <a:ext uri="{FF2B5EF4-FFF2-40B4-BE49-F238E27FC236}">
                <a16:creationId xmlns:a16="http://schemas.microsoft.com/office/drawing/2014/main" id="{AE23B5A0-1D6A-DD9C-7F7B-8AEC78C2B6FD}"/>
              </a:ext>
            </a:extLst>
          </p:cNvPr>
          <p:cNvSpPr txBox="1"/>
          <p:nvPr/>
        </p:nvSpPr>
        <p:spPr>
          <a:xfrm>
            <a:off x="1273629" y="1012890"/>
            <a:ext cx="10207906" cy="2677656"/>
          </a:xfrm>
          <a:prstGeom prst="rect">
            <a:avLst/>
          </a:prstGeom>
          <a:noFill/>
          <a:ln>
            <a:solidFill>
              <a:schemeClr val="tx1"/>
            </a:solidFill>
          </a:ln>
        </p:spPr>
        <p:txBody>
          <a:bodyPr wrap="square" rtlCol="0">
            <a:spAutoFit/>
          </a:bodyPr>
          <a:lstStyle/>
          <a:p>
            <a:r>
              <a:rPr lang="en-US" sz="2400">
                <a:latin typeface="Arial" panose="020B0604020202020204" pitchFamily="34" charset="0"/>
                <a:cs typeface="Arial" panose="020B0604020202020204" pitchFamily="34" charset="0"/>
              </a:rPr>
              <a:t>The FY22 Georgia Math Milestones Assessment Proficiency report displays:</a:t>
            </a:r>
          </a:p>
          <a:p>
            <a:pPr marL="285750" indent="-285750">
              <a:buFont typeface="Arial" panose="020B0604020202020204" pitchFamily="34" charset="0"/>
              <a:buChar char="•"/>
            </a:pPr>
            <a:r>
              <a:rPr lang="en-US" sz="2400">
                <a:latin typeface="Arial" panose="020B0604020202020204" pitchFamily="34" charset="0"/>
                <a:cs typeface="Arial" panose="020B0604020202020204" pitchFamily="34" charset="0"/>
              </a:rPr>
              <a:t>The number of SWD with and without accommodations</a:t>
            </a:r>
          </a:p>
          <a:p>
            <a:pPr marL="285750" indent="-285750">
              <a:buFont typeface="Arial" panose="020B0604020202020204" pitchFamily="34" charset="0"/>
              <a:buChar char="•"/>
            </a:pPr>
            <a:r>
              <a:rPr lang="en-US" sz="2400">
                <a:latin typeface="Arial" panose="020B0604020202020204" pitchFamily="34" charset="0"/>
                <a:cs typeface="Arial" panose="020B0604020202020204" pitchFamily="34" charset="0"/>
              </a:rPr>
              <a:t>The number and percent of SWD with and without accommodations who are proficient and not proficient</a:t>
            </a:r>
          </a:p>
          <a:p>
            <a:pPr marL="285750" indent="-285750">
              <a:buFont typeface="Arial" panose="020B0604020202020204" pitchFamily="34" charset="0"/>
              <a:buChar char="•"/>
            </a:pPr>
            <a:r>
              <a:rPr lang="en-US" sz="2400">
                <a:latin typeface="Arial" panose="020B0604020202020204" pitchFamily="34" charset="0"/>
                <a:cs typeface="Arial" panose="020B0604020202020204" pitchFamily="34" charset="0"/>
              </a:rPr>
              <a:t>The total of all regular assessment participants who are proficient and not proficient</a:t>
            </a:r>
          </a:p>
        </p:txBody>
      </p:sp>
    </p:spTree>
    <p:extLst>
      <p:ext uri="{BB962C8B-B14F-4D97-AF65-F5344CB8AC3E}">
        <p14:creationId xmlns:p14="http://schemas.microsoft.com/office/powerpoint/2010/main" val="29920080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2CB8C-B798-0935-5411-D17DF7AAD122}"/>
              </a:ext>
            </a:extLst>
          </p:cNvPr>
          <p:cNvSpPr>
            <a:spLocks noGrp="1"/>
          </p:cNvSpPr>
          <p:nvPr>
            <p:ph type="title"/>
          </p:nvPr>
        </p:nvSpPr>
        <p:spPr>
          <a:xfrm>
            <a:off x="1145894" y="16782"/>
            <a:ext cx="10207906" cy="1325563"/>
          </a:xfrm>
        </p:spPr>
        <p:txBody>
          <a:bodyPr/>
          <a:lstStyle/>
          <a:p>
            <a:r>
              <a:rPr lang="en-US"/>
              <a:t>Screenshot of LEA Level Report</a:t>
            </a:r>
          </a:p>
        </p:txBody>
      </p:sp>
      <p:pic>
        <p:nvPicPr>
          <p:cNvPr id="5" name="Content Placeholder 4">
            <a:extLst>
              <a:ext uri="{FF2B5EF4-FFF2-40B4-BE49-F238E27FC236}">
                <a16:creationId xmlns:a16="http://schemas.microsoft.com/office/drawing/2014/main" id="{5AD3BF31-2EA2-2D73-4358-B7E634D56147}"/>
              </a:ext>
              <a:ext uri="{C183D7F6-B498-43B3-948B-1728B52AA6E4}">
                <adec:decorative xmlns:adec="http://schemas.microsoft.com/office/drawing/2017/decorative" val="1"/>
              </a:ext>
            </a:extLst>
          </p:cNvPr>
          <p:cNvPicPr>
            <a:picLocks noGrp="1" noChangeAspect="1"/>
          </p:cNvPicPr>
          <p:nvPr>
            <p:ph idx="1"/>
          </p:nvPr>
        </p:nvPicPr>
        <p:blipFill>
          <a:blip r:embed="rId2"/>
          <a:stretch>
            <a:fillRect/>
          </a:stretch>
        </p:blipFill>
        <p:spPr>
          <a:xfrm>
            <a:off x="1257935" y="4198354"/>
            <a:ext cx="10207625" cy="1381340"/>
          </a:xfrm>
        </p:spPr>
      </p:pic>
      <p:sp>
        <p:nvSpPr>
          <p:cNvPr id="6" name="TextBox 5">
            <a:extLst>
              <a:ext uri="{FF2B5EF4-FFF2-40B4-BE49-F238E27FC236}">
                <a16:creationId xmlns:a16="http://schemas.microsoft.com/office/drawing/2014/main" id="{3B99621E-29EE-32A3-5E46-321F8175B9BD}"/>
              </a:ext>
            </a:extLst>
          </p:cNvPr>
          <p:cNvSpPr txBox="1"/>
          <p:nvPr/>
        </p:nvSpPr>
        <p:spPr>
          <a:xfrm>
            <a:off x="1257935" y="1107264"/>
            <a:ext cx="10207906" cy="3046988"/>
          </a:xfrm>
          <a:prstGeom prst="rect">
            <a:avLst/>
          </a:prstGeom>
          <a:noFill/>
          <a:ln>
            <a:solidFill>
              <a:schemeClr val="tx1"/>
            </a:solidFill>
          </a:ln>
        </p:spPr>
        <p:txBody>
          <a:bodyPr wrap="square" rtlCol="0">
            <a:spAutoFit/>
          </a:bodyPr>
          <a:lstStyle/>
          <a:p>
            <a:r>
              <a:rPr lang="en-US" sz="2400">
                <a:latin typeface="Arial" panose="020B0604020202020204" pitchFamily="34" charset="0"/>
                <a:cs typeface="Arial" panose="020B0604020202020204" pitchFamily="34" charset="0"/>
              </a:rPr>
              <a:t>The FY22 Georgia ELA Milestones Assessment Proficiency report displays:</a:t>
            </a:r>
          </a:p>
          <a:p>
            <a:pPr marL="285750" indent="-285750">
              <a:buFont typeface="Arial" panose="020B0604020202020204" pitchFamily="34" charset="0"/>
              <a:buChar char="•"/>
            </a:pPr>
            <a:r>
              <a:rPr lang="en-US" sz="2400">
                <a:latin typeface="Arial" panose="020B0604020202020204" pitchFamily="34" charset="0"/>
                <a:cs typeface="Arial" panose="020B0604020202020204" pitchFamily="34" charset="0"/>
              </a:rPr>
              <a:t>The number of SWD with and without accommodations</a:t>
            </a:r>
          </a:p>
          <a:p>
            <a:pPr marL="285750" indent="-285750">
              <a:buFont typeface="Arial" panose="020B0604020202020204" pitchFamily="34" charset="0"/>
              <a:buChar char="•"/>
            </a:pPr>
            <a:r>
              <a:rPr lang="en-US" sz="2400">
                <a:latin typeface="Arial" panose="020B0604020202020204" pitchFamily="34" charset="0"/>
                <a:cs typeface="Arial" panose="020B0604020202020204" pitchFamily="34" charset="0"/>
              </a:rPr>
              <a:t>The number and percent of SWD with and without accommodations who are proficient and not proficient</a:t>
            </a:r>
          </a:p>
          <a:p>
            <a:pPr marL="285750" indent="-285750">
              <a:buFont typeface="Arial" panose="020B0604020202020204" pitchFamily="34" charset="0"/>
              <a:buChar char="•"/>
            </a:pPr>
            <a:r>
              <a:rPr lang="en-US" sz="2400">
                <a:latin typeface="Arial" panose="020B0604020202020204" pitchFamily="34" charset="0"/>
                <a:cs typeface="Arial" panose="020B0604020202020204" pitchFamily="34" charset="0"/>
              </a:rPr>
              <a:t>The total of all regular assessment participants who are proficient and not proficient</a:t>
            </a:r>
          </a:p>
          <a:p>
            <a:pPr marL="285750" indent="-285750">
              <a:buFont typeface="Arial" panose="020B0604020202020204" pitchFamily="34" charset="0"/>
              <a:buChar char="•"/>
            </a:pPr>
            <a:r>
              <a:rPr lang="en-US" sz="2400">
                <a:latin typeface="Arial" panose="020B0604020202020204" pitchFamily="34" charset="0"/>
                <a:cs typeface="Arial" panose="020B0604020202020204" pitchFamily="34" charset="0"/>
              </a:rPr>
              <a:t>Any number of participants &lt; 15 is not displayed</a:t>
            </a:r>
          </a:p>
        </p:txBody>
      </p:sp>
    </p:spTree>
    <p:extLst>
      <p:ext uri="{BB962C8B-B14F-4D97-AF65-F5344CB8AC3E}">
        <p14:creationId xmlns:p14="http://schemas.microsoft.com/office/powerpoint/2010/main" val="4092737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FE8F8-0EF9-60AC-DF99-B9952C84F716}"/>
              </a:ext>
            </a:extLst>
          </p:cNvPr>
          <p:cNvSpPr>
            <a:spLocks noGrp="1"/>
          </p:cNvSpPr>
          <p:nvPr>
            <p:ph type="title"/>
          </p:nvPr>
        </p:nvSpPr>
        <p:spPr>
          <a:xfrm>
            <a:off x="1145894" y="-102235"/>
            <a:ext cx="10207906" cy="1325563"/>
          </a:xfrm>
        </p:spPr>
        <p:txBody>
          <a:bodyPr>
            <a:normAutofit/>
          </a:bodyPr>
          <a:lstStyle/>
          <a:p>
            <a:r>
              <a:rPr lang="en-US"/>
              <a:t>Screenshot of School Level Report</a:t>
            </a:r>
          </a:p>
        </p:txBody>
      </p:sp>
      <p:pic>
        <p:nvPicPr>
          <p:cNvPr id="5" name="Content Placeholder 4">
            <a:extLst>
              <a:ext uri="{FF2B5EF4-FFF2-40B4-BE49-F238E27FC236}">
                <a16:creationId xmlns:a16="http://schemas.microsoft.com/office/drawing/2014/main" id="{8CE44954-1A50-483E-81BC-24F83937B29D}"/>
              </a:ext>
              <a:ext uri="{C183D7F6-B498-43B3-948B-1728B52AA6E4}">
                <adec:decorative xmlns:adec="http://schemas.microsoft.com/office/drawing/2017/decorative" val="1"/>
              </a:ext>
            </a:extLst>
          </p:cNvPr>
          <p:cNvPicPr>
            <a:picLocks noGrp="1" noChangeAspect="1"/>
          </p:cNvPicPr>
          <p:nvPr>
            <p:ph idx="1"/>
          </p:nvPr>
        </p:nvPicPr>
        <p:blipFill>
          <a:blip r:embed="rId2"/>
          <a:stretch>
            <a:fillRect/>
          </a:stretch>
        </p:blipFill>
        <p:spPr>
          <a:xfrm>
            <a:off x="1145894" y="3429000"/>
            <a:ext cx="10207625" cy="2566935"/>
          </a:xfrm>
        </p:spPr>
      </p:pic>
      <p:sp>
        <p:nvSpPr>
          <p:cNvPr id="8" name="TextBox 7">
            <a:extLst>
              <a:ext uri="{FF2B5EF4-FFF2-40B4-BE49-F238E27FC236}">
                <a16:creationId xmlns:a16="http://schemas.microsoft.com/office/drawing/2014/main" id="{97E69EE3-1A76-3F58-8C4D-D4E1D7C9D25C}"/>
              </a:ext>
            </a:extLst>
          </p:cNvPr>
          <p:cNvSpPr txBox="1"/>
          <p:nvPr/>
        </p:nvSpPr>
        <p:spPr>
          <a:xfrm>
            <a:off x="1273629" y="862065"/>
            <a:ext cx="10207906" cy="2308324"/>
          </a:xfrm>
          <a:prstGeom prst="rect">
            <a:avLst/>
          </a:prstGeom>
          <a:noFill/>
          <a:ln>
            <a:solidFill>
              <a:schemeClr val="tx1"/>
            </a:solidFill>
          </a:ln>
        </p:spPr>
        <p:txBody>
          <a:bodyPr wrap="square" rtlCol="0">
            <a:spAutoFit/>
          </a:bodyPr>
          <a:lstStyle/>
          <a:p>
            <a:r>
              <a:rPr lang="en-US" sz="2400">
                <a:latin typeface="Arial" panose="020B0604020202020204" pitchFamily="34" charset="0"/>
                <a:cs typeface="Arial" panose="020B0604020202020204" pitchFamily="34" charset="0"/>
              </a:rPr>
              <a:t>The FY22 Georgia ELA Milestones Assessment Performance Gap report displays:</a:t>
            </a:r>
          </a:p>
          <a:p>
            <a:pPr marL="285750" indent="-285750">
              <a:buFont typeface="Arial" panose="020B0604020202020204" pitchFamily="34" charset="0"/>
              <a:buChar char="•"/>
            </a:pPr>
            <a:r>
              <a:rPr lang="en-US" sz="2400">
                <a:latin typeface="Arial" panose="020B0604020202020204" pitchFamily="34" charset="0"/>
                <a:cs typeface="Arial" panose="020B0604020202020204" pitchFamily="34" charset="0"/>
              </a:rPr>
              <a:t>The percent of all proficient participants (SWD and Non-SWD)</a:t>
            </a:r>
          </a:p>
          <a:p>
            <a:pPr marL="285750" indent="-285750">
              <a:buFont typeface="Arial" panose="020B0604020202020204" pitchFamily="34" charset="0"/>
              <a:buChar char="•"/>
            </a:pPr>
            <a:r>
              <a:rPr lang="en-US" sz="2400">
                <a:latin typeface="Arial" panose="020B0604020202020204" pitchFamily="34" charset="0"/>
                <a:cs typeface="Arial" panose="020B0604020202020204" pitchFamily="34" charset="0"/>
              </a:rPr>
              <a:t>The percent of all proficient SWD participants</a:t>
            </a:r>
          </a:p>
          <a:p>
            <a:pPr marL="285750" indent="-285750">
              <a:buFont typeface="Arial" panose="020B0604020202020204" pitchFamily="34" charset="0"/>
              <a:buChar char="•"/>
            </a:pPr>
            <a:r>
              <a:rPr lang="en-US" sz="2400">
                <a:latin typeface="Arial" panose="020B0604020202020204" pitchFamily="34" charset="0"/>
                <a:cs typeface="Arial" panose="020B0604020202020204" pitchFamily="34" charset="0"/>
              </a:rPr>
              <a:t>The gap between the percent of all proficient participants and SWD participants</a:t>
            </a:r>
          </a:p>
        </p:txBody>
      </p:sp>
    </p:spTree>
    <p:extLst>
      <p:ext uri="{BB962C8B-B14F-4D97-AF65-F5344CB8AC3E}">
        <p14:creationId xmlns:p14="http://schemas.microsoft.com/office/powerpoint/2010/main" val="35797362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2A184-B6BC-73B8-69B8-2B7CF192F9A3}"/>
              </a:ext>
            </a:extLst>
          </p:cNvPr>
          <p:cNvSpPr>
            <a:spLocks noGrp="1"/>
          </p:cNvSpPr>
          <p:nvPr>
            <p:ph type="title"/>
          </p:nvPr>
        </p:nvSpPr>
        <p:spPr/>
        <p:txBody>
          <a:bodyPr/>
          <a:lstStyle/>
          <a:p>
            <a:r>
              <a:rPr lang="en-US" dirty="0"/>
              <a:t>Parent Survey</a:t>
            </a:r>
          </a:p>
        </p:txBody>
      </p:sp>
      <p:sp>
        <p:nvSpPr>
          <p:cNvPr id="3" name="Content Placeholder 2">
            <a:extLst>
              <a:ext uri="{FF2B5EF4-FFF2-40B4-BE49-F238E27FC236}">
                <a16:creationId xmlns:a16="http://schemas.microsoft.com/office/drawing/2014/main" id="{E14EA7E0-A1A6-F989-7EDB-D072BB65F87C}"/>
              </a:ext>
            </a:extLst>
          </p:cNvPr>
          <p:cNvSpPr>
            <a:spLocks noGrp="1"/>
          </p:cNvSpPr>
          <p:nvPr>
            <p:ph idx="1"/>
          </p:nvPr>
        </p:nvSpPr>
        <p:spPr/>
        <p:txBody>
          <a:bodyPr/>
          <a:lstStyle/>
          <a:p>
            <a:pPr marL="0" marR="0" indent="0">
              <a:spcBef>
                <a:spcPts val="0"/>
              </a:spcBef>
              <a:spcAft>
                <a:spcPts val="0"/>
              </a:spcAft>
              <a:buNone/>
            </a:pPr>
            <a:r>
              <a:rPr lang="en-US" sz="2800" b="1" dirty="0">
                <a:solidFill>
                  <a:prstClr val="black"/>
                </a:solidFill>
                <a:latin typeface="Arial"/>
                <a:cs typeface="Arial"/>
              </a:rPr>
              <a:t>Suzanne Korngold</a:t>
            </a:r>
          </a:p>
          <a:p>
            <a:pPr marL="0" indent="0">
              <a:spcBef>
                <a:spcPts val="0"/>
              </a:spcBef>
              <a:buNone/>
            </a:pPr>
            <a:r>
              <a:rPr lang="en-US" sz="2800" b="1" dirty="0">
                <a:solidFill>
                  <a:prstClr val="black"/>
                </a:solidFill>
                <a:latin typeface="Arial"/>
                <a:cs typeface="Arial"/>
              </a:rPr>
              <a:t>Oconee County School District</a:t>
            </a:r>
          </a:p>
          <a:p>
            <a:pPr marL="0" marR="0" indent="0">
              <a:spcBef>
                <a:spcPts val="0"/>
              </a:spcBef>
              <a:spcAft>
                <a:spcPts val="0"/>
              </a:spcAft>
              <a:buNone/>
            </a:pPr>
            <a:r>
              <a:rPr lang="en-US" sz="2800" b="1" dirty="0">
                <a:solidFill>
                  <a:prstClr val="black"/>
                </a:solidFill>
                <a:latin typeface="Arial"/>
                <a:cs typeface="Arial"/>
              </a:rPr>
              <a:t> </a:t>
            </a:r>
            <a:r>
              <a:rPr lang="en-US" sz="2800" i="1" dirty="0">
                <a:solidFill>
                  <a:prstClr val="black"/>
                </a:solidFill>
                <a:latin typeface="Arial"/>
                <a:cs typeface="Arial"/>
              </a:rPr>
              <a:t>Assistant Superintendent of Student Services</a:t>
            </a:r>
          </a:p>
          <a:p>
            <a:pPr marL="0" marR="0" indent="0">
              <a:spcBef>
                <a:spcPts val="0"/>
              </a:spcBef>
              <a:spcAft>
                <a:spcPts val="0"/>
              </a:spcAft>
              <a:buNone/>
            </a:pPr>
            <a:r>
              <a:rPr lang="en-US" sz="2800" b="1" i="1" dirty="0">
                <a:solidFill>
                  <a:prstClr val="black"/>
                </a:solidFill>
                <a:ea typeface="+mn-lt"/>
                <a:hlinkClick r:id="rId2">
                  <a:extLst>
                    <a:ext uri="{A12FA001-AC4F-418D-AE19-62706E023703}">
                      <ahyp:hlinkClr xmlns:ahyp="http://schemas.microsoft.com/office/drawing/2018/hyperlinkcolor" val="tx"/>
                    </a:ext>
                  </a:extLst>
                </a:hlinkClick>
              </a:rPr>
              <a:t>skorngold@oconeeschools.org</a:t>
            </a:r>
            <a:r>
              <a:rPr lang="en-US" sz="2800" b="1" i="1" dirty="0">
                <a:solidFill>
                  <a:prstClr val="black"/>
                </a:solidFill>
                <a:ea typeface="+mn-lt"/>
              </a:rPr>
              <a:t> </a:t>
            </a:r>
          </a:p>
          <a:p>
            <a:pPr marL="0" indent="0">
              <a:buNone/>
            </a:pPr>
            <a:endParaRPr lang="en-US" dirty="0"/>
          </a:p>
        </p:txBody>
      </p:sp>
    </p:spTree>
    <p:extLst>
      <p:ext uri="{BB962C8B-B14F-4D97-AF65-F5344CB8AC3E}">
        <p14:creationId xmlns:p14="http://schemas.microsoft.com/office/powerpoint/2010/main" val="1590259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0F8CE-6619-617E-1297-EA2DD9CA173F}"/>
              </a:ext>
            </a:extLst>
          </p:cNvPr>
          <p:cNvSpPr>
            <a:spLocks noGrp="1"/>
          </p:cNvSpPr>
          <p:nvPr>
            <p:ph type="title"/>
          </p:nvPr>
        </p:nvSpPr>
        <p:spPr/>
        <p:txBody>
          <a:bodyPr/>
          <a:lstStyle/>
          <a:p>
            <a:r>
              <a:rPr lang="en-US"/>
              <a:t>Using Assessment Data </a:t>
            </a:r>
          </a:p>
        </p:txBody>
      </p:sp>
      <p:sp>
        <p:nvSpPr>
          <p:cNvPr id="3" name="Content Placeholder 2">
            <a:extLst>
              <a:ext uri="{FF2B5EF4-FFF2-40B4-BE49-F238E27FC236}">
                <a16:creationId xmlns:a16="http://schemas.microsoft.com/office/drawing/2014/main" id="{BC38851A-77B5-C3CD-B9EF-4B8FB97AF21F}"/>
              </a:ext>
            </a:extLst>
          </p:cNvPr>
          <p:cNvSpPr>
            <a:spLocks noGrp="1"/>
          </p:cNvSpPr>
          <p:nvPr>
            <p:ph idx="1"/>
          </p:nvPr>
        </p:nvSpPr>
        <p:spPr/>
        <p:txBody>
          <a:bodyPr/>
          <a:lstStyle/>
          <a:p>
            <a:r>
              <a:rPr lang="en-US"/>
              <a:t>Celebrate areas of growth, such as participation data</a:t>
            </a:r>
          </a:p>
          <a:p>
            <a:r>
              <a:rPr lang="en-US"/>
              <a:t>Examine areas for opportunities, such as proficiency and gap</a:t>
            </a:r>
          </a:p>
          <a:p>
            <a:r>
              <a:rPr lang="en-US"/>
              <a:t>Discuss results with families </a:t>
            </a:r>
          </a:p>
          <a:p>
            <a:endParaRPr lang="en-US"/>
          </a:p>
        </p:txBody>
      </p:sp>
    </p:spTree>
    <p:extLst>
      <p:ext uri="{BB962C8B-B14F-4D97-AF65-F5344CB8AC3E}">
        <p14:creationId xmlns:p14="http://schemas.microsoft.com/office/powerpoint/2010/main" val="42535195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1F871EB-196F-53C6-0A39-728B02694491}"/>
              </a:ext>
            </a:extLst>
          </p:cNvPr>
          <p:cNvSpPr>
            <a:spLocks noGrp="1"/>
          </p:cNvSpPr>
          <p:nvPr>
            <p:ph type="title"/>
          </p:nvPr>
        </p:nvSpPr>
        <p:spPr>
          <a:xfrm>
            <a:off x="1145893" y="103868"/>
            <a:ext cx="10207906" cy="1325563"/>
          </a:xfrm>
        </p:spPr>
        <p:txBody>
          <a:bodyPr>
            <a:normAutofit/>
          </a:bodyPr>
          <a:lstStyle/>
          <a:p>
            <a:r>
              <a:rPr lang="en-US"/>
              <a:t>IDEA Parent Survey: Example Incentive Plan</a:t>
            </a:r>
          </a:p>
        </p:txBody>
      </p:sp>
      <p:graphicFrame>
        <p:nvGraphicFramePr>
          <p:cNvPr id="2" name="Table 2">
            <a:extLst>
              <a:ext uri="{FF2B5EF4-FFF2-40B4-BE49-F238E27FC236}">
                <a16:creationId xmlns:a16="http://schemas.microsoft.com/office/drawing/2014/main" id="{B6FEF854-FB4F-A929-D365-566348448A3B}"/>
              </a:ext>
            </a:extLst>
          </p:cNvPr>
          <p:cNvGraphicFramePr>
            <a:graphicFrameLocks noGrp="1"/>
          </p:cNvGraphicFramePr>
          <p:nvPr>
            <p:ph idx="1"/>
          </p:nvPr>
        </p:nvGraphicFramePr>
        <p:xfrm>
          <a:off x="1146174" y="1464906"/>
          <a:ext cx="10741025" cy="4333137"/>
        </p:xfrm>
        <a:graphic>
          <a:graphicData uri="http://schemas.openxmlformats.org/drawingml/2006/table">
            <a:tbl>
              <a:tblPr firstRow="1" bandRow="1">
                <a:tableStyleId>{5C22544A-7EE6-4342-B048-85BDC9FD1C3A}</a:tableStyleId>
              </a:tblPr>
              <a:tblGrid>
                <a:gridCol w="2544478">
                  <a:extLst>
                    <a:ext uri="{9D8B030D-6E8A-4147-A177-3AD203B41FA5}">
                      <a16:colId xmlns:a16="http://schemas.microsoft.com/office/drawing/2014/main" val="421604571"/>
                    </a:ext>
                  </a:extLst>
                </a:gridCol>
                <a:gridCol w="8196547">
                  <a:extLst>
                    <a:ext uri="{9D8B030D-6E8A-4147-A177-3AD203B41FA5}">
                      <a16:colId xmlns:a16="http://schemas.microsoft.com/office/drawing/2014/main" val="2920052432"/>
                    </a:ext>
                  </a:extLst>
                </a:gridCol>
              </a:tblGrid>
              <a:tr h="858417">
                <a:tc>
                  <a:txBody>
                    <a:bodyPr/>
                    <a:lstStyle/>
                    <a:p>
                      <a:pPr algn="ctr" rtl="0" fontAlgn="ctr">
                        <a:spcBef>
                          <a:spcPts val="0"/>
                        </a:spcBef>
                        <a:spcAft>
                          <a:spcPts val="0"/>
                        </a:spcAft>
                      </a:pPr>
                      <a:r>
                        <a:rPr lang="en-US" sz="2400" b="1" i="0" u="none" strike="noStrike">
                          <a:solidFill>
                            <a:srgbClr val="000000"/>
                          </a:solidFill>
                          <a:effectLst/>
                          <a:latin typeface="Arial" panose="020B0604020202020204" pitchFamily="34" charset="0"/>
                        </a:rPr>
                        <a:t>School</a:t>
                      </a:r>
                      <a:endParaRPr lang="en-US" sz="2400">
                        <a:effectLst/>
                      </a:endParaRPr>
                    </a:p>
                  </a:txBody>
                  <a:tcPr marL="53340" marR="533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spcBef>
                          <a:spcPts val="0"/>
                        </a:spcBef>
                        <a:spcAft>
                          <a:spcPts val="0"/>
                        </a:spcAft>
                      </a:pPr>
                      <a:r>
                        <a:rPr lang="en-US" sz="2400" b="1" i="0" u="none" strike="noStrike">
                          <a:solidFill>
                            <a:srgbClr val="000000"/>
                          </a:solidFill>
                          <a:effectLst/>
                          <a:latin typeface="Arial" panose="020B0604020202020204" pitchFamily="34" charset="0"/>
                        </a:rPr>
                        <a:t>Incentive Plan 2022</a:t>
                      </a:r>
                      <a:endParaRPr lang="en-US" sz="2400">
                        <a:effectLst/>
                      </a:endParaRPr>
                    </a:p>
                  </a:txBody>
                  <a:tcPr marL="53340" marR="533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6402621"/>
                  </a:ext>
                </a:extLst>
              </a:tr>
              <a:tr h="782540">
                <a:tc>
                  <a:txBody>
                    <a:bodyPr/>
                    <a:lstStyle/>
                    <a:p>
                      <a:pPr algn="ctr" rtl="0" fontAlgn="ctr">
                        <a:spcBef>
                          <a:spcPts val="0"/>
                        </a:spcBef>
                        <a:spcAft>
                          <a:spcPts val="0"/>
                        </a:spcAft>
                      </a:pPr>
                      <a:r>
                        <a:rPr lang="en-US" sz="2400" b="1" i="0" u="none" strike="noStrike">
                          <a:solidFill>
                            <a:srgbClr val="000000"/>
                          </a:solidFill>
                          <a:effectLst/>
                          <a:latin typeface="Arial" panose="020B0604020202020204" pitchFamily="34" charset="0"/>
                          <a:cs typeface="Arial" panose="020B0604020202020204" pitchFamily="34" charset="0"/>
                        </a:rPr>
                        <a:t>Elementary</a:t>
                      </a:r>
                      <a:endParaRPr lang="en-US" sz="2400">
                        <a:effectLst/>
                        <a:latin typeface="Arial" panose="020B0604020202020204" pitchFamily="34" charset="0"/>
                        <a:cs typeface="Arial" panose="020B0604020202020204" pitchFamily="34" charset="0"/>
                      </a:endParaRPr>
                    </a:p>
                  </a:txBody>
                  <a:tcPr marL="53340" marR="533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base">
                        <a:spcBef>
                          <a:spcPts val="0"/>
                        </a:spcBef>
                        <a:spcAft>
                          <a:spcPts val="0"/>
                        </a:spcAft>
                        <a:buFont typeface="Arial" panose="020B0604020202020204" pitchFamily="34" charset="0"/>
                        <a:buChar char="•"/>
                      </a:pPr>
                      <a:r>
                        <a:rPr lang="en-US" sz="2400" b="0" i="0" u="none" strike="noStrike">
                          <a:solidFill>
                            <a:srgbClr val="000000"/>
                          </a:solidFill>
                          <a:effectLst/>
                          <a:latin typeface="Arial" panose="020B0604020202020204" pitchFamily="34" charset="0"/>
                          <a:cs typeface="Arial" panose="020B0604020202020204" pitchFamily="34" charset="0"/>
                        </a:rPr>
                        <a:t>Contact those who had meetings before 1/15</a:t>
                      </a:r>
                    </a:p>
                    <a:p>
                      <a:pPr rtl="0" fontAlgn="base">
                        <a:spcBef>
                          <a:spcPts val="0"/>
                        </a:spcBef>
                        <a:spcAft>
                          <a:spcPts val="0"/>
                        </a:spcAft>
                        <a:buFont typeface="Arial" panose="020B0604020202020204" pitchFamily="34" charset="0"/>
                        <a:buChar char="•"/>
                      </a:pPr>
                      <a:r>
                        <a:rPr lang="en-US" sz="2400" b="0" i="0" u="none" strike="noStrike">
                          <a:solidFill>
                            <a:srgbClr val="000000"/>
                          </a:solidFill>
                          <a:effectLst/>
                          <a:latin typeface="Arial" panose="020B0604020202020204" pitchFamily="34" charset="0"/>
                          <a:cs typeface="Arial" panose="020B0604020202020204" pitchFamily="34" charset="0"/>
                        </a:rPr>
                        <a:t>Tech available at every IEP meeting</a:t>
                      </a:r>
                    </a:p>
                    <a:p>
                      <a:pPr rtl="0" fontAlgn="base">
                        <a:spcBef>
                          <a:spcPts val="0"/>
                        </a:spcBef>
                        <a:spcAft>
                          <a:spcPts val="0"/>
                        </a:spcAft>
                        <a:buFont typeface="Arial" panose="020B0604020202020204" pitchFamily="34" charset="0"/>
                        <a:buChar char="•"/>
                      </a:pPr>
                      <a:r>
                        <a:rPr lang="en-US" sz="2400" b="0" i="0" u="none" strike="noStrike">
                          <a:solidFill>
                            <a:srgbClr val="000000"/>
                          </a:solidFill>
                          <a:effectLst/>
                          <a:latin typeface="Arial" panose="020B0604020202020204" pitchFamily="34" charset="0"/>
                          <a:cs typeface="Arial" panose="020B0604020202020204" pitchFamily="34" charset="0"/>
                        </a:rPr>
                        <a:t>Email survey link as backup</a:t>
                      </a:r>
                    </a:p>
                    <a:p>
                      <a:pPr rtl="0" fontAlgn="base">
                        <a:spcBef>
                          <a:spcPts val="0"/>
                        </a:spcBef>
                        <a:spcAft>
                          <a:spcPts val="800"/>
                        </a:spcAft>
                        <a:buFont typeface="Arial" panose="020B0604020202020204" pitchFamily="34" charset="0"/>
                        <a:buChar char="•"/>
                      </a:pPr>
                      <a:r>
                        <a:rPr lang="en-US" sz="2400" b="0" i="0" u="none" strike="noStrike">
                          <a:solidFill>
                            <a:srgbClr val="000000"/>
                          </a:solidFill>
                          <a:effectLst/>
                          <a:latin typeface="Arial" panose="020B0604020202020204" pitchFamily="34" charset="0"/>
                          <a:cs typeface="Arial" panose="020B0604020202020204" pitchFamily="34" charset="0"/>
                        </a:rPr>
                        <a:t>Incentive: student coupons for tech-time, ice cream, treat</a:t>
                      </a:r>
                    </a:p>
                  </a:txBody>
                  <a:tcPr marL="53340" marR="533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64989474"/>
                  </a:ext>
                </a:extLst>
              </a:tr>
              <a:tr h="782540">
                <a:tc>
                  <a:txBody>
                    <a:bodyPr/>
                    <a:lstStyle/>
                    <a:p>
                      <a:pPr algn="ctr" rtl="0" fontAlgn="ctr">
                        <a:spcBef>
                          <a:spcPts val="0"/>
                        </a:spcBef>
                        <a:spcAft>
                          <a:spcPts val="0"/>
                        </a:spcAft>
                      </a:pPr>
                      <a:r>
                        <a:rPr lang="en-US" sz="2400" b="1" i="0" u="none" strike="noStrike">
                          <a:solidFill>
                            <a:srgbClr val="000000"/>
                          </a:solidFill>
                          <a:effectLst/>
                          <a:latin typeface="Arial" panose="020B0604020202020204" pitchFamily="34" charset="0"/>
                        </a:rPr>
                        <a:t>Middle</a:t>
                      </a:r>
                      <a:endParaRPr lang="en-US" sz="2400">
                        <a:effectLst/>
                      </a:endParaRPr>
                    </a:p>
                  </a:txBody>
                  <a:tcPr marL="53340" marR="533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base">
                        <a:spcBef>
                          <a:spcPts val="0"/>
                        </a:spcBef>
                        <a:spcAft>
                          <a:spcPts val="0"/>
                        </a:spcAft>
                        <a:buFont typeface="Arial" panose="020B0604020202020204" pitchFamily="34" charset="0"/>
                        <a:buChar char="•"/>
                      </a:pPr>
                      <a:r>
                        <a:rPr lang="en-US" sz="2400" b="0" i="0" u="none" strike="noStrike">
                          <a:solidFill>
                            <a:srgbClr val="000000"/>
                          </a:solidFill>
                          <a:effectLst/>
                          <a:latin typeface="Arial" panose="020B0604020202020204" pitchFamily="34" charset="0"/>
                        </a:rPr>
                        <a:t>Contact those who had meetings before 1/15</a:t>
                      </a:r>
                    </a:p>
                    <a:p>
                      <a:pPr rtl="0" fontAlgn="base">
                        <a:spcBef>
                          <a:spcPts val="0"/>
                        </a:spcBef>
                        <a:spcAft>
                          <a:spcPts val="0"/>
                        </a:spcAft>
                        <a:buFont typeface="Arial" panose="020B0604020202020204" pitchFamily="34" charset="0"/>
                        <a:buChar char="•"/>
                      </a:pPr>
                      <a:r>
                        <a:rPr lang="en-US" sz="2400" b="0" i="0" u="none" strike="noStrike">
                          <a:solidFill>
                            <a:srgbClr val="000000"/>
                          </a:solidFill>
                          <a:effectLst/>
                          <a:latin typeface="Arial" panose="020B0604020202020204" pitchFamily="34" charset="0"/>
                        </a:rPr>
                        <a:t>Tech available at every IEP meeting</a:t>
                      </a:r>
                    </a:p>
                    <a:p>
                      <a:pPr rtl="0" fontAlgn="base">
                        <a:spcBef>
                          <a:spcPts val="0"/>
                        </a:spcBef>
                        <a:spcAft>
                          <a:spcPts val="0"/>
                        </a:spcAft>
                        <a:buFont typeface="Arial" panose="020B0604020202020204" pitchFamily="34" charset="0"/>
                        <a:buChar char="•"/>
                      </a:pPr>
                      <a:r>
                        <a:rPr lang="en-US" sz="2400" b="0" i="0" u="none" strike="noStrike">
                          <a:solidFill>
                            <a:srgbClr val="000000"/>
                          </a:solidFill>
                          <a:effectLst/>
                          <a:latin typeface="Arial" panose="020B0604020202020204" pitchFamily="34" charset="0"/>
                        </a:rPr>
                        <a:t>Department chair email to families to invite them to complete survey</a:t>
                      </a:r>
                    </a:p>
                    <a:p>
                      <a:pPr rtl="0" fontAlgn="base">
                        <a:spcBef>
                          <a:spcPts val="0"/>
                        </a:spcBef>
                        <a:spcAft>
                          <a:spcPts val="800"/>
                        </a:spcAft>
                        <a:buFont typeface="Arial" panose="020B0604020202020204" pitchFamily="34" charset="0"/>
                        <a:buChar char="•"/>
                      </a:pPr>
                      <a:r>
                        <a:rPr lang="en-US" sz="2400" b="0" i="0" u="none" strike="noStrike">
                          <a:solidFill>
                            <a:srgbClr val="000000"/>
                          </a:solidFill>
                          <a:effectLst/>
                          <a:latin typeface="Arial" panose="020B0604020202020204" pitchFamily="34" charset="0"/>
                        </a:rPr>
                        <a:t>Choose treat from school store, Case manager incentives</a:t>
                      </a:r>
                    </a:p>
                  </a:txBody>
                  <a:tcPr marL="53340" marR="533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34298575"/>
                  </a:ext>
                </a:extLst>
              </a:tr>
            </a:tbl>
          </a:graphicData>
        </a:graphic>
      </p:graphicFrame>
    </p:spTree>
    <p:extLst>
      <p:ext uri="{BB962C8B-B14F-4D97-AF65-F5344CB8AC3E}">
        <p14:creationId xmlns:p14="http://schemas.microsoft.com/office/powerpoint/2010/main" val="21171209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1F871EB-196F-53C6-0A39-728B02694491}"/>
              </a:ext>
            </a:extLst>
          </p:cNvPr>
          <p:cNvSpPr>
            <a:spLocks noGrp="1"/>
          </p:cNvSpPr>
          <p:nvPr>
            <p:ph type="title"/>
          </p:nvPr>
        </p:nvSpPr>
        <p:spPr>
          <a:xfrm>
            <a:off x="1145893" y="197174"/>
            <a:ext cx="10207906" cy="1325563"/>
          </a:xfrm>
        </p:spPr>
        <p:txBody>
          <a:bodyPr>
            <a:normAutofit/>
          </a:bodyPr>
          <a:lstStyle/>
          <a:p>
            <a:r>
              <a:rPr lang="en-US"/>
              <a:t>IDEA Parent Survey: Example Incentive Plan </a:t>
            </a:r>
            <a:r>
              <a:rPr lang="en-US">
                <a:solidFill>
                  <a:schemeClr val="bg1"/>
                </a:solidFill>
              </a:rPr>
              <a:t>1</a:t>
            </a:r>
          </a:p>
        </p:txBody>
      </p:sp>
      <p:graphicFrame>
        <p:nvGraphicFramePr>
          <p:cNvPr id="2" name="Table 2">
            <a:extLst>
              <a:ext uri="{FF2B5EF4-FFF2-40B4-BE49-F238E27FC236}">
                <a16:creationId xmlns:a16="http://schemas.microsoft.com/office/drawing/2014/main" id="{B6FEF854-FB4F-A929-D365-566348448A3B}"/>
              </a:ext>
            </a:extLst>
          </p:cNvPr>
          <p:cNvGraphicFramePr>
            <a:graphicFrameLocks noGrp="1"/>
          </p:cNvGraphicFramePr>
          <p:nvPr>
            <p:ph idx="1"/>
          </p:nvPr>
        </p:nvGraphicFramePr>
        <p:xfrm>
          <a:off x="1220819" y="2032486"/>
          <a:ext cx="10535751" cy="2793028"/>
        </p:xfrm>
        <a:graphic>
          <a:graphicData uri="http://schemas.openxmlformats.org/drawingml/2006/table">
            <a:tbl>
              <a:tblPr firstRow="1" bandRow="1">
                <a:tableStyleId>{5C22544A-7EE6-4342-B048-85BDC9FD1C3A}</a:tableStyleId>
              </a:tblPr>
              <a:tblGrid>
                <a:gridCol w="2495850">
                  <a:extLst>
                    <a:ext uri="{9D8B030D-6E8A-4147-A177-3AD203B41FA5}">
                      <a16:colId xmlns:a16="http://schemas.microsoft.com/office/drawing/2014/main" val="421604571"/>
                    </a:ext>
                  </a:extLst>
                </a:gridCol>
                <a:gridCol w="8039901">
                  <a:extLst>
                    <a:ext uri="{9D8B030D-6E8A-4147-A177-3AD203B41FA5}">
                      <a16:colId xmlns:a16="http://schemas.microsoft.com/office/drawing/2014/main" val="2920052432"/>
                    </a:ext>
                  </a:extLst>
                </a:gridCol>
              </a:tblGrid>
              <a:tr h="507028">
                <a:tc>
                  <a:txBody>
                    <a:bodyPr/>
                    <a:lstStyle/>
                    <a:p>
                      <a:pPr algn="ctr" rtl="0" fontAlgn="ctr">
                        <a:spcBef>
                          <a:spcPts val="0"/>
                        </a:spcBef>
                        <a:spcAft>
                          <a:spcPts val="0"/>
                        </a:spcAft>
                      </a:pPr>
                      <a:r>
                        <a:rPr lang="en-US" sz="2400" b="1" i="0" u="none" strike="noStrike">
                          <a:solidFill>
                            <a:srgbClr val="000000"/>
                          </a:solidFill>
                          <a:effectLst/>
                          <a:latin typeface="Arial" panose="020B0604020202020204" pitchFamily="34" charset="0"/>
                          <a:cs typeface="Arial" panose="020B0604020202020204" pitchFamily="34" charset="0"/>
                        </a:rPr>
                        <a:t>School</a:t>
                      </a:r>
                      <a:endParaRPr lang="en-US" sz="2400">
                        <a:effectLst/>
                        <a:latin typeface="Arial" panose="020B0604020202020204" pitchFamily="34" charset="0"/>
                        <a:cs typeface="Arial" panose="020B0604020202020204" pitchFamily="34" charset="0"/>
                      </a:endParaRPr>
                    </a:p>
                  </a:txBody>
                  <a:tcPr marL="53340" marR="533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spcBef>
                          <a:spcPts val="0"/>
                        </a:spcBef>
                        <a:spcAft>
                          <a:spcPts val="0"/>
                        </a:spcAft>
                      </a:pPr>
                      <a:r>
                        <a:rPr lang="en-US" sz="2400" b="1" i="0" u="none" strike="noStrike">
                          <a:solidFill>
                            <a:srgbClr val="000000"/>
                          </a:solidFill>
                          <a:effectLst/>
                          <a:latin typeface="Arial" panose="020B0604020202020204" pitchFamily="34" charset="0"/>
                          <a:cs typeface="Arial" panose="020B0604020202020204" pitchFamily="34" charset="0"/>
                        </a:rPr>
                        <a:t>Incentive Plan 2022</a:t>
                      </a:r>
                      <a:endParaRPr lang="en-US" sz="2400">
                        <a:effectLst/>
                        <a:latin typeface="Arial" panose="020B0604020202020204" pitchFamily="34" charset="0"/>
                        <a:cs typeface="Arial" panose="020B0604020202020204" pitchFamily="34" charset="0"/>
                      </a:endParaRPr>
                    </a:p>
                  </a:txBody>
                  <a:tcPr marL="53340" marR="533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6402621"/>
                  </a:ext>
                </a:extLst>
              </a:tr>
              <a:tr h="782540">
                <a:tc>
                  <a:txBody>
                    <a:bodyPr/>
                    <a:lstStyle/>
                    <a:p>
                      <a:pPr algn="ctr" rtl="0" fontAlgn="ctr">
                        <a:spcBef>
                          <a:spcPts val="0"/>
                        </a:spcBef>
                        <a:spcAft>
                          <a:spcPts val="0"/>
                        </a:spcAft>
                      </a:pPr>
                      <a:r>
                        <a:rPr lang="en-US" sz="2400" b="1" i="0" u="none" strike="noStrike">
                          <a:solidFill>
                            <a:srgbClr val="000000"/>
                          </a:solidFill>
                          <a:effectLst/>
                          <a:latin typeface="Arial" panose="020B0604020202020204" pitchFamily="34" charset="0"/>
                          <a:cs typeface="Arial" panose="020B0604020202020204" pitchFamily="34" charset="0"/>
                        </a:rPr>
                        <a:t>High</a:t>
                      </a:r>
                      <a:endParaRPr lang="en-US" sz="2400">
                        <a:effectLst/>
                        <a:latin typeface="Arial" panose="020B0604020202020204" pitchFamily="34" charset="0"/>
                        <a:cs typeface="Arial" panose="020B0604020202020204" pitchFamily="34" charset="0"/>
                      </a:endParaRPr>
                    </a:p>
                  </a:txBody>
                  <a:tcPr marL="53340" marR="533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base">
                        <a:spcBef>
                          <a:spcPts val="0"/>
                        </a:spcBef>
                        <a:spcAft>
                          <a:spcPts val="0"/>
                        </a:spcAft>
                        <a:buFont typeface="Arial" panose="020B0604020202020204" pitchFamily="34" charset="0"/>
                        <a:buChar char="•"/>
                      </a:pPr>
                      <a:r>
                        <a:rPr lang="en-US" sz="2400" b="0" i="0" u="none" strike="noStrike">
                          <a:solidFill>
                            <a:srgbClr val="000000"/>
                          </a:solidFill>
                          <a:effectLst/>
                          <a:latin typeface="Arial" panose="020B0604020202020204" pitchFamily="34" charset="0"/>
                          <a:cs typeface="Arial" panose="020B0604020202020204" pitchFamily="34" charset="0"/>
                        </a:rPr>
                        <a:t>Contact those who had meetings before 1/15</a:t>
                      </a:r>
                    </a:p>
                    <a:p>
                      <a:pPr rtl="0" fontAlgn="base">
                        <a:spcBef>
                          <a:spcPts val="0"/>
                        </a:spcBef>
                        <a:spcAft>
                          <a:spcPts val="0"/>
                        </a:spcAft>
                        <a:buFont typeface="Arial" panose="020B0604020202020204" pitchFamily="34" charset="0"/>
                        <a:buChar char="•"/>
                      </a:pPr>
                      <a:r>
                        <a:rPr lang="en-US" sz="2400" b="0" i="0" u="none" strike="noStrike">
                          <a:solidFill>
                            <a:srgbClr val="000000"/>
                          </a:solidFill>
                          <a:effectLst/>
                          <a:latin typeface="Arial" panose="020B0604020202020204" pitchFamily="34" charset="0"/>
                          <a:cs typeface="Arial" panose="020B0604020202020204" pitchFamily="34" charset="0"/>
                        </a:rPr>
                        <a:t>Tech available at every IEP meeting</a:t>
                      </a:r>
                    </a:p>
                    <a:p>
                      <a:pPr rtl="0" fontAlgn="base">
                        <a:spcBef>
                          <a:spcPts val="0"/>
                        </a:spcBef>
                        <a:spcAft>
                          <a:spcPts val="0"/>
                        </a:spcAft>
                        <a:buFont typeface="Arial" panose="020B0604020202020204" pitchFamily="34" charset="0"/>
                        <a:buChar char="•"/>
                      </a:pPr>
                      <a:r>
                        <a:rPr lang="en-US" sz="2400" b="0" i="0" u="none" strike="noStrike">
                          <a:solidFill>
                            <a:srgbClr val="000000"/>
                          </a:solidFill>
                          <a:effectLst/>
                          <a:latin typeface="Arial" panose="020B0604020202020204" pitchFamily="34" charset="0"/>
                          <a:cs typeface="Arial" panose="020B0604020202020204" pitchFamily="34" charset="0"/>
                        </a:rPr>
                        <a:t>Focus on communicating with every parent</a:t>
                      </a:r>
                    </a:p>
                    <a:p>
                      <a:pPr rtl="0" fontAlgn="base">
                        <a:spcBef>
                          <a:spcPts val="0"/>
                        </a:spcBef>
                        <a:spcAft>
                          <a:spcPts val="0"/>
                        </a:spcAft>
                        <a:buFont typeface="Arial" panose="020B0604020202020204" pitchFamily="34" charset="0"/>
                        <a:buChar char="•"/>
                      </a:pPr>
                      <a:r>
                        <a:rPr lang="en-US" sz="2400" b="0" i="0" u="none" strike="noStrike">
                          <a:solidFill>
                            <a:srgbClr val="000000"/>
                          </a:solidFill>
                          <a:effectLst/>
                          <a:latin typeface="Arial" panose="020B0604020202020204" pitchFamily="34" charset="0"/>
                          <a:cs typeface="Arial" panose="020B0604020202020204" pitchFamily="34" charset="0"/>
                        </a:rPr>
                        <a:t>Verbal reminders each time case manager speaks to parents </a:t>
                      </a:r>
                    </a:p>
                    <a:p>
                      <a:pPr rtl="0" fontAlgn="base">
                        <a:spcBef>
                          <a:spcPts val="0"/>
                        </a:spcBef>
                        <a:spcAft>
                          <a:spcPts val="0"/>
                        </a:spcAft>
                        <a:buFont typeface="Arial" panose="020B0604020202020204" pitchFamily="34" charset="0"/>
                        <a:buChar char="•"/>
                      </a:pPr>
                      <a:r>
                        <a:rPr lang="en-US" sz="2400" b="0" i="0" u="none" strike="noStrike">
                          <a:solidFill>
                            <a:srgbClr val="000000"/>
                          </a:solidFill>
                          <a:effectLst/>
                          <a:latin typeface="Arial" panose="020B0604020202020204" pitchFamily="34" charset="0"/>
                          <a:cs typeface="Arial" panose="020B0604020202020204" pitchFamily="34" charset="0"/>
                        </a:rPr>
                        <a:t>Student gets candy bar</a:t>
                      </a:r>
                    </a:p>
                  </a:txBody>
                  <a:tcPr marL="53340" marR="533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64989474"/>
                  </a:ext>
                </a:extLst>
              </a:tr>
            </a:tbl>
          </a:graphicData>
        </a:graphic>
      </p:graphicFrame>
    </p:spTree>
    <p:extLst>
      <p:ext uri="{BB962C8B-B14F-4D97-AF65-F5344CB8AC3E}">
        <p14:creationId xmlns:p14="http://schemas.microsoft.com/office/powerpoint/2010/main" val="18374888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1F871EB-196F-53C6-0A39-728B02694491}"/>
              </a:ext>
            </a:extLst>
          </p:cNvPr>
          <p:cNvSpPr>
            <a:spLocks noGrp="1"/>
          </p:cNvSpPr>
          <p:nvPr>
            <p:ph type="title"/>
          </p:nvPr>
        </p:nvSpPr>
        <p:spPr>
          <a:xfrm>
            <a:off x="1145893" y="197174"/>
            <a:ext cx="10207906" cy="1325563"/>
          </a:xfrm>
        </p:spPr>
        <p:txBody>
          <a:bodyPr>
            <a:normAutofit/>
          </a:bodyPr>
          <a:lstStyle/>
          <a:p>
            <a:r>
              <a:rPr lang="en-US"/>
              <a:t>IDEA Parent Survey: Example Incentive Plan </a:t>
            </a:r>
            <a:r>
              <a:rPr lang="en-US">
                <a:solidFill>
                  <a:schemeClr val="bg1"/>
                </a:solidFill>
              </a:rPr>
              <a:t>2</a:t>
            </a:r>
          </a:p>
        </p:txBody>
      </p:sp>
      <p:graphicFrame>
        <p:nvGraphicFramePr>
          <p:cNvPr id="2" name="Table 2">
            <a:extLst>
              <a:ext uri="{FF2B5EF4-FFF2-40B4-BE49-F238E27FC236}">
                <a16:creationId xmlns:a16="http://schemas.microsoft.com/office/drawing/2014/main" id="{B6FEF854-FB4F-A929-D365-566348448A3B}"/>
              </a:ext>
            </a:extLst>
          </p:cNvPr>
          <p:cNvGraphicFramePr>
            <a:graphicFrameLocks noGrp="1"/>
          </p:cNvGraphicFramePr>
          <p:nvPr>
            <p:ph idx="1"/>
          </p:nvPr>
        </p:nvGraphicFramePr>
        <p:xfrm>
          <a:off x="1220819" y="1415078"/>
          <a:ext cx="10535751" cy="4530388"/>
        </p:xfrm>
        <a:graphic>
          <a:graphicData uri="http://schemas.openxmlformats.org/drawingml/2006/table">
            <a:tbl>
              <a:tblPr firstRow="1" bandRow="1">
                <a:tableStyleId>{5C22544A-7EE6-4342-B048-85BDC9FD1C3A}</a:tableStyleId>
              </a:tblPr>
              <a:tblGrid>
                <a:gridCol w="2495850">
                  <a:extLst>
                    <a:ext uri="{9D8B030D-6E8A-4147-A177-3AD203B41FA5}">
                      <a16:colId xmlns:a16="http://schemas.microsoft.com/office/drawing/2014/main" val="421604571"/>
                    </a:ext>
                  </a:extLst>
                </a:gridCol>
                <a:gridCol w="8039901">
                  <a:extLst>
                    <a:ext uri="{9D8B030D-6E8A-4147-A177-3AD203B41FA5}">
                      <a16:colId xmlns:a16="http://schemas.microsoft.com/office/drawing/2014/main" val="2920052432"/>
                    </a:ext>
                  </a:extLst>
                </a:gridCol>
              </a:tblGrid>
              <a:tr h="507028">
                <a:tc>
                  <a:txBody>
                    <a:bodyPr/>
                    <a:lstStyle/>
                    <a:p>
                      <a:pPr algn="ctr" rtl="0" fontAlgn="ctr">
                        <a:spcBef>
                          <a:spcPts val="0"/>
                        </a:spcBef>
                        <a:spcAft>
                          <a:spcPts val="0"/>
                        </a:spcAft>
                      </a:pPr>
                      <a:r>
                        <a:rPr lang="en-US" sz="2400" b="1" i="0" u="none" strike="noStrike">
                          <a:solidFill>
                            <a:srgbClr val="000000"/>
                          </a:solidFill>
                          <a:effectLst/>
                          <a:latin typeface="Arial" panose="020B0604020202020204" pitchFamily="34" charset="0"/>
                          <a:cs typeface="Arial" panose="020B0604020202020204" pitchFamily="34" charset="0"/>
                        </a:rPr>
                        <a:t>School</a:t>
                      </a:r>
                      <a:endParaRPr lang="en-US" sz="2400">
                        <a:effectLst/>
                        <a:latin typeface="Arial" panose="020B0604020202020204" pitchFamily="34" charset="0"/>
                        <a:cs typeface="Arial" panose="020B0604020202020204" pitchFamily="34" charset="0"/>
                      </a:endParaRPr>
                    </a:p>
                  </a:txBody>
                  <a:tcPr marL="53340" marR="533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spcBef>
                          <a:spcPts val="0"/>
                        </a:spcBef>
                        <a:spcAft>
                          <a:spcPts val="0"/>
                        </a:spcAft>
                      </a:pPr>
                      <a:r>
                        <a:rPr lang="en-US" sz="2400" b="1" i="0" u="none" strike="noStrike">
                          <a:solidFill>
                            <a:srgbClr val="000000"/>
                          </a:solidFill>
                          <a:effectLst/>
                          <a:latin typeface="Arial" panose="020B0604020202020204" pitchFamily="34" charset="0"/>
                          <a:cs typeface="Arial" panose="020B0604020202020204" pitchFamily="34" charset="0"/>
                        </a:rPr>
                        <a:t>Incentive Plan 2022</a:t>
                      </a:r>
                      <a:endParaRPr lang="en-US" sz="2400">
                        <a:effectLst/>
                        <a:latin typeface="Arial" panose="020B0604020202020204" pitchFamily="34" charset="0"/>
                        <a:cs typeface="Arial" panose="020B0604020202020204" pitchFamily="34" charset="0"/>
                      </a:endParaRPr>
                    </a:p>
                  </a:txBody>
                  <a:tcPr marL="53340" marR="533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6402621"/>
                  </a:ext>
                </a:extLst>
              </a:tr>
              <a:tr h="782540">
                <a:tc>
                  <a:txBody>
                    <a:bodyPr/>
                    <a:lstStyle/>
                    <a:p>
                      <a:pPr algn="ctr" rtl="0" fontAlgn="ctr">
                        <a:spcBef>
                          <a:spcPts val="0"/>
                        </a:spcBef>
                        <a:spcAft>
                          <a:spcPts val="0"/>
                        </a:spcAft>
                      </a:pPr>
                      <a:r>
                        <a:rPr lang="en-US" sz="2400" b="1" i="0" u="none" strike="noStrike">
                          <a:solidFill>
                            <a:srgbClr val="000000"/>
                          </a:solidFill>
                          <a:effectLst/>
                          <a:latin typeface="Arial" panose="020B0604020202020204" pitchFamily="34" charset="0"/>
                          <a:cs typeface="Arial" panose="020B0604020202020204" pitchFamily="34" charset="0"/>
                        </a:rPr>
                        <a:t>All Schools</a:t>
                      </a:r>
                      <a:endParaRPr lang="en-US" sz="2400">
                        <a:effectLst/>
                        <a:latin typeface="Arial" panose="020B0604020202020204" pitchFamily="34" charset="0"/>
                        <a:cs typeface="Arial" panose="020B0604020202020204" pitchFamily="34" charset="0"/>
                      </a:endParaRPr>
                    </a:p>
                  </a:txBody>
                  <a:tcPr marL="53340" marR="533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base">
                        <a:spcBef>
                          <a:spcPts val="0"/>
                        </a:spcBef>
                        <a:spcAft>
                          <a:spcPts val="0"/>
                        </a:spcAft>
                        <a:buFont typeface="Arial" panose="020B0604020202020204" pitchFamily="34" charset="0"/>
                        <a:buChar char="•"/>
                      </a:pPr>
                      <a:r>
                        <a:rPr lang="en-US" sz="2400" b="0" i="0" u="none" strike="noStrike">
                          <a:solidFill>
                            <a:srgbClr val="000000"/>
                          </a:solidFill>
                          <a:effectLst/>
                          <a:latin typeface="Arial" panose="020B0604020202020204" pitchFamily="34" charset="0"/>
                          <a:cs typeface="Arial" panose="020B0604020202020204" pitchFamily="34" charset="0"/>
                        </a:rPr>
                        <a:t>Provide School and District Goals to Department Chairs prior to survey going live</a:t>
                      </a:r>
                    </a:p>
                    <a:p>
                      <a:pPr marL="742950" lvl="1" indent="-285750" rtl="0" fontAlgn="base">
                        <a:spcBef>
                          <a:spcPts val="0"/>
                        </a:spcBef>
                        <a:spcAft>
                          <a:spcPts val="0"/>
                        </a:spcAft>
                        <a:buFont typeface="Arial" panose="020B0604020202020204" pitchFamily="34" charset="0"/>
                        <a:buChar char="•"/>
                      </a:pPr>
                      <a:r>
                        <a:rPr lang="en-US" sz="2200" b="0" i="0" u="none" strike="noStrike">
                          <a:solidFill>
                            <a:srgbClr val="000000"/>
                          </a:solidFill>
                          <a:effectLst/>
                          <a:latin typeface="Arial" panose="020B0604020202020204" pitchFamily="34" charset="0"/>
                          <a:cs typeface="Arial" panose="020B0604020202020204" pitchFamily="34" charset="0"/>
                        </a:rPr>
                        <a:t>Goal was 10% increase from last year’s numbers</a:t>
                      </a:r>
                    </a:p>
                    <a:p>
                      <a:pPr rtl="0" fontAlgn="base">
                        <a:spcBef>
                          <a:spcPts val="0"/>
                        </a:spcBef>
                        <a:spcAft>
                          <a:spcPts val="0"/>
                        </a:spcAft>
                        <a:buFont typeface="Arial" panose="020B0604020202020204" pitchFamily="34" charset="0"/>
                        <a:buChar char="•"/>
                      </a:pPr>
                      <a:r>
                        <a:rPr lang="en-US" sz="2400" b="0" i="0" u="none" strike="noStrike">
                          <a:solidFill>
                            <a:srgbClr val="000000"/>
                          </a:solidFill>
                          <a:effectLst/>
                          <a:latin typeface="Arial" panose="020B0604020202020204" pitchFamily="34" charset="0"/>
                          <a:cs typeface="Arial" panose="020B0604020202020204" pitchFamily="34" charset="0"/>
                        </a:rPr>
                        <a:t>Weekly updates with real-time survey numbers, including % to goal</a:t>
                      </a:r>
                    </a:p>
                    <a:p>
                      <a:pPr rtl="0" fontAlgn="base">
                        <a:spcBef>
                          <a:spcPts val="0"/>
                        </a:spcBef>
                        <a:spcAft>
                          <a:spcPts val="0"/>
                        </a:spcAft>
                        <a:buFont typeface="Arial" panose="020B0604020202020204" pitchFamily="34" charset="0"/>
                        <a:buChar char="•"/>
                      </a:pPr>
                      <a:r>
                        <a:rPr lang="en-US" sz="2400" b="0" i="0" u="none" strike="noStrike">
                          <a:solidFill>
                            <a:srgbClr val="000000"/>
                          </a:solidFill>
                          <a:effectLst/>
                          <a:latin typeface="Arial" panose="020B0604020202020204" pitchFamily="34" charset="0"/>
                          <a:cs typeface="Arial" panose="020B0604020202020204" pitchFamily="34" charset="0"/>
                        </a:rPr>
                        <a:t>Parent Mentor to solicit incentive gifts from community for all schools who meet goal</a:t>
                      </a:r>
                    </a:p>
                    <a:p>
                      <a:pPr marL="742950" lvl="1" indent="-285750" rtl="0" fontAlgn="base">
                        <a:spcBef>
                          <a:spcPts val="0"/>
                        </a:spcBef>
                        <a:spcAft>
                          <a:spcPts val="0"/>
                        </a:spcAft>
                        <a:buFont typeface="Arial" panose="020B0604020202020204" pitchFamily="34" charset="0"/>
                        <a:buChar char="•"/>
                      </a:pPr>
                      <a:r>
                        <a:rPr lang="en-US" sz="2200" b="0" i="0" u="none" strike="noStrike">
                          <a:solidFill>
                            <a:srgbClr val="000000"/>
                          </a:solidFill>
                          <a:effectLst/>
                          <a:latin typeface="Arial" panose="020B0604020202020204" pitchFamily="34" charset="0"/>
                          <a:cs typeface="Arial" panose="020B0604020202020204" pitchFamily="34" charset="0"/>
                        </a:rPr>
                        <a:t>End of year gifts distributed to schools- all SPED receive gifts </a:t>
                      </a:r>
                    </a:p>
                    <a:p>
                      <a:pPr fontAlgn="t"/>
                      <a:br>
                        <a:rPr lang="en-US" sz="2400">
                          <a:effectLst/>
                          <a:latin typeface="Arial" panose="020B0604020202020204" pitchFamily="34" charset="0"/>
                          <a:cs typeface="Arial" panose="020B0604020202020204" pitchFamily="34" charset="0"/>
                        </a:rPr>
                      </a:br>
                      <a:endParaRPr lang="en-US" sz="2400">
                        <a:effectLst/>
                        <a:latin typeface="Arial" panose="020B0604020202020204" pitchFamily="34" charset="0"/>
                        <a:cs typeface="Arial" panose="020B0604020202020204" pitchFamily="34" charset="0"/>
                      </a:endParaRPr>
                    </a:p>
                  </a:txBody>
                  <a:tcPr marL="53340" marR="533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34298575"/>
                  </a:ext>
                </a:extLst>
              </a:tr>
            </a:tbl>
          </a:graphicData>
        </a:graphic>
      </p:graphicFrame>
    </p:spTree>
    <p:extLst>
      <p:ext uri="{BB962C8B-B14F-4D97-AF65-F5344CB8AC3E}">
        <p14:creationId xmlns:p14="http://schemas.microsoft.com/office/powerpoint/2010/main" val="4731952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1F871EB-196F-53C6-0A39-728B02694491}"/>
              </a:ext>
            </a:extLst>
          </p:cNvPr>
          <p:cNvSpPr>
            <a:spLocks noGrp="1"/>
          </p:cNvSpPr>
          <p:nvPr>
            <p:ph type="title"/>
          </p:nvPr>
        </p:nvSpPr>
        <p:spPr>
          <a:xfrm>
            <a:off x="1145893" y="197174"/>
            <a:ext cx="10207906" cy="1325563"/>
          </a:xfrm>
        </p:spPr>
        <p:txBody>
          <a:bodyPr>
            <a:normAutofit/>
          </a:bodyPr>
          <a:lstStyle/>
          <a:p>
            <a:r>
              <a:rPr lang="en-US"/>
              <a:t>IDEA Parent Survey: Example Incentive Plan </a:t>
            </a:r>
            <a:r>
              <a:rPr lang="en-US">
                <a:solidFill>
                  <a:schemeClr val="bg1"/>
                </a:solidFill>
              </a:rPr>
              <a:t>3</a:t>
            </a:r>
          </a:p>
        </p:txBody>
      </p:sp>
      <p:graphicFrame>
        <p:nvGraphicFramePr>
          <p:cNvPr id="2" name="Table 2">
            <a:extLst>
              <a:ext uri="{FF2B5EF4-FFF2-40B4-BE49-F238E27FC236}">
                <a16:creationId xmlns:a16="http://schemas.microsoft.com/office/drawing/2014/main" id="{B6FEF854-FB4F-A929-D365-566348448A3B}"/>
              </a:ext>
            </a:extLst>
          </p:cNvPr>
          <p:cNvGraphicFramePr>
            <a:graphicFrameLocks noGrp="1"/>
          </p:cNvGraphicFramePr>
          <p:nvPr>
            <p:ph idx="1"/>
          </p:nvPr>
        </p:nvGraphicFramePr>
        <p:xfrm>
          <a:off x="1220819" y="1611021"/>
          <a:ext cx="10535751" cy="2793028"/>
        </p:xfrm>
        <a:graphic>
          <a:graphicData uri="http://schemas.openxmlformats.org/drawingml/2006/table">
            <a:tbl>
              <a:tblPr firstRow="1" bandRow="1">
                <a:tableStyleId>{5C22544A-7EE6-4342-B048-85BDC9FD1C3A}</a:tableStyleId>
              </a:tblPr>
              <a:tblGrid>
                <a:gridCol w="2495850">
                  <a:extLst>
                    <a:ext uri="{9D8B030D-6E8A-4147-A177-3AD203B41FA5}">
                      <a16:colId xmlns:a16="http://schemas.microsoft.com/office/drawing/2014/main" val="421604571"/>
                    </a:ext>
                  </a:extLst>
                </a:gridCol>
                <a:gridCol w="8039901">
                  <a:extLst>
                    <a:ext uri="{9D8B030D-6E8A-4147-A177-3AD203B41FA5}">
                      <a16:colId xmlns:a16="http://schemas.microsoft.com/office/drawing/2014/main" val="2920052432"/>
                    </a:ext>
                  </a:extLst>
                </a:gridCol>
              </a:tblGrid>
              <a:tr h="507028">
                <a:tc>
                  <a:txBody>
                    <a:bodyPr/>
                    <a:lstStyle/>
                    <a:p>
                      <a:pPr algn="ctr" rtl="0" fontAlgn="ctr">
                        <a:spcBef>
                          <a:spcPts val="0"/>
                        </a:spcBef>
                        <a:spcAft>
                          <a:spcPts val="0"/>
                        </a:spcAft>
                      </a:pPr>
                      <a:r>
                        <a:rPr lang="en-US" sz="2400" b="1" i="0" u="none" strike="noStrike">
                          <a:solidFill>
                            <a:srgbClr val="000000"/>
                          </a:solidFill>
                          <a:effectLst/>
                          <a:latin typeface="Arial" panose="020B0604020202020204" pitchFamily="34" charset="0"/>
                          <a:cs typeface="Arial" panose="020B0604020202020204" pitchFamily="34" charset="0"/>
                        </a:rPr>
                        <a:t>School</a:t>
                      </a:r>
                      <a:endParaRPr lang="en-US" sz="2400">
                        <a:effectLst/>
                        <a:latin typeface="Arial" panose="020B0604020202020204" pitchFamily="34" charset="0"/>
                        <a:cs typeface="Arial" panose="020B0604020202020204" pitchFamily="34" charset="0"/>
                      </a:endParaRPr>
                    </a:p>
                  </a:txBody>
                  <a:tcPr marL="53340" marR="533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spcBef>
                          <a:spcPts val="0"/>
                        </a:spcBef>
                        <a:spcAft>
                          <a:spcPts val="0"/>
                        </a:spcAft>
                      </a:pPr>
                      <a:r>
                        <a:rPr lang="en-US" sz="2400" b="1" i="0" u="none" strike="noStrike">
                          <a:solidFill>
                            <a:srgbClr val="000000"/>
                          </a:solidFill>
                          <a:effectLst/>
                          <a:latin typeface="Arial" panose="020B0604020202020204" pitchFamily="34" charset="0"/>
                          <a:cs typeface="Arial" panose="020B0604020202020204" pitchFamily="34" charset="0"/>
                        </a:rPr>
                        <a:t>Incentive Plan 2022</a:t>
                      </a:r>
                      <a:endParaRPr lang="en-US" sz="2400">
                        <a:effectLst/>
                        <a:latin typeface="Arial" panose="020B0604020202020204" pitchFamily="34" charset="0"/>
                        <a:cs typeface="Arial" panose="020B0604020202020204" pitchFamily="34" charset="0"/>
                      </a:endParaRPr>
                    </a:p>
                  </a:txBody>
                  <a:tcPr marL="53340" marR="533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6402621"/>
                  </a:ext>
                </a:extLst>
              </a:tr>
              <a:tr h="782540">
                <a:tc>
                  <a:txBody>
                    <a:bodyPr/>
                    <a:lstStyle/>
                    <a:p>
                      <a:pPr algn="ctr" rtl="0" fontAlgn="ctr">
                        <a:spcBef>
                          <a:spcPts val="0"/>
                        </a:spcBef>
                        <a:spcAft>
                          <a:spcPts val="0"/>
                        </a:spcAft>
                      </a:pPr>
                      <a:r>
                        <a:rPr lang="en-US" sz="2400" b="1" i="0" u="none" strike="noStrike">
                          <a:solidFill>
                            <a:srgbClr val="000000"/>
                          </a:solidFill>
                          <a:effectLst/>
                          <a:latin typeface="Arial" panose="020B0604020202020204" pitchFamily="34" charset="0"/>
                          <a:cs typeface="Arial" panose="020B0604020202020204" pitchFamily="34" charset="0"/>
                        </a:rPr>
                        <a:t>All Schools</a:t>
                      </a:r>
                      <a:endParaRPr lang="en-US" sz="2400">
                        <a:effectLst/>
                        <a:latin typeface="Arial" panose="020B0604020202020204" pitchFamily="34" charset="0"/>
                        <a:cs typeface="Arial" panose="020B0604020202020204" pitchFamily="34" charset="0"/>
                      </a:endParaRPr>
                    </a:p>
                  </a:txBody>
                  <a:tcPr marL="53340" marR="533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base">
                        <a:spcBef>
                          <a:spcPts val="0"/>
                        </a:spcBef>
                        <a:spcAft>
                          <a:spcPts val="0"/>
                        </a:spcAft>
                        <a:buFont typeface="Arial" panose="020B0604020202020204" pitchFamily="34" charset="0"/>
                        <a:buChar char="•"/>
                      </a:pPr>
                      <a:r>
                        <a:rPr lang="en-US" sz="2400" b="0" i="0" u="none" strike="noStrike">
                          <a:solidFill>
                            <a:srgbClr val="000000"/>
                          </a:solidFill>
                          <a:effectLst/>
                          <a:latin typeface="Arial" panose="020B0604020202020204" pitchFamily="34" charset="0"/>
                          <a:cs typeface="Arial" panose="020B0604020202020204" pitchFamily="34" charset="0"/>
                        </a:rPr>
                        <a:t>Parent Mentor gives survey link in newsletters, emails and at Parent Workshops</a:t>
                      </a:r>
                    </a:p>
                    <a:p>
                      <a:pPr rtl="0" fontAlgn="base">
                        <a:spcBef>
                          <a:spcPts val="0"/>
                        </a:spcBef>
                        <a:spcAft>
                          <a:spcPts val="0"/>
                        </a:spcAft>
                        <a:buFont typeface="Arial" panose="020B0604020202020204" pitchFamily="34" charset="0"/>
                        <a:buChar char="•"/>
                      </a:pPr>
                      <a:r>
                        <a:rPr lang="en-US" sz="2400" b="0" i="0" u="none" strike="noStrike">
                          <a:solidFill>
                            <a:srgbClr val="000000"/>
                          </a:solidFill>
                          <a:effectLst/>
                          <a:latin typeface="Arial" panose="020B0604020202020204" pitchFamily="34" charset="0"/>
                          <a:cs typeface="Arial" panose="020B0604020202020204" pitchFamily="34" charset="0"/>
                        </a:rPr>
                        <a:t>Director enlists School Administrators to send out survey asking parents to complete</a:t>
                      </a:r>
                    </a:p>
                    <a:p>
                      <a:pPr fontAlgn="t"/>
                      <a:br>
                        <a:rPr lang="en-US" sz="2400">
                          <a:effectLst/>
                          <a:latin typeface="Arial" panose="020B0604020202020204" pitchFamily="34" charset="0"/>
                          <a:cs typeface="Arial" panose="020B0604020202020204" pitchFamily="34" charset="0"/>
                        </a:rPr>
                      </a:br>
                      <a:endParaRPr lang="en-US" sz="2400">
                        <a:effectLst/>
                        <a:latin typeface="Arial" panose="020B0604020202020204" pitchFamily="34" charset="0"/>
                        <a:cs typeface="Arial" panose="020B0604020202020204" pitchFamily="34" charset="0"/>
                      </a:endParaRPr>
                    </a:p>
                  </a:txBody>
                  <a:tcPr marL="53340" marR="533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34298575"/>
                  </a:ext>
                </a:extLst>
              </a:tr>
            </a:tbl>
          </a:graphicData>
        </a:graphic>
      </p:graphicFrame>
    </p:spTree>
    <p:extLst>
      <p:ext uri="{BB962C8B-B14F-4D97-AF65-F5344CB8AC3E}">
        <p14:creationId xmlns:p14="http://schemas.microsoft.com/office/powerpoint/2010/main" val="7011446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BCC5C-8A99-419C-C192-BA85726A58EA}"/>
              </a:ext>
            </a:extLst>
          </p:cNvPr>
          <p:cNvSpPr>
            <a:spLocks noGrp="1"/>
          </p:cNvSpPr>
          <p:nvPr>
            <p:ph type="title"/>
          </p:nvPr>
        </p:nvSpPr>
        <p:spPr/>
        <p:txBody>
          <a:bodyPr/>
          <a:lstStyle/>
          <a:p>
            <a:r>
              <a:rPr lang="en-US"/>
              <a:t>Parent Survey Responses</a:t>
            </a:r>
          </a:p>
        </p:txBody>
      </p:sp>
      <p:pic>
        <p:nvPicPr>
          <p:cNvPr id="1026" name="Picture 2">
            <a:extLst>
              <a:ext uri="{FF2B5EF4-FFF2-40B4-BE49-F238E27FC236}">
                <a16:creationId xmlns:a16="http://schemas.microsoft.com/office/drawing/2014/main" id="{690E09E4-D871-23E9-7FDD-023AB10868FD}"/>
              </a:ext>
              <a:ext uri="{C183D7F6-B498-43B3-948B-1728B52AA6E4}">
                <adec:decorative xmlns:adec="http://schemas.microsoft.com/office/drawing/2017/decorative" val="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94385" y="1409987"/>
            <a:ext cx="9944099" cy="430501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A8F61FA-4D8D-40F7-A908-6FBCA4A29EF2}"/>
              </a:ext>
            </a:extLst>
          </p:cNvPr>
          <p:cNvSpPr txBox="1"/>
          <p:nvPr/>
        </p:nvSpPr>
        <p:spPr>
          <a:xfrm>
            <a:off x="1649185" y="5572078"/>
            <a:ext cx="10079395" cy="923330"/>
          </a:xfrm>
          <a:prstGeom prst="rect">
            <a:avLst/>
          </a:prstGeom>
          <a:noFill/>
        </p:spPr>
        <p:txBody>
          <a:bodyPr wrap="square" rtlCol="0">
            <a:spAutoFit/>
          </a:bodyPr>
          <a:lstStyle/>
          <a:p>
            <a:r>
              <a:rPr lang="en-US" sz="1800" b="0" i="0" u="none" strike="noStrike">
                <a:solidFill>
                  <a:srgbClr val="000000"/>
                </a:solidFill>
                <a:effectLst/>
                <a:latin typeface="Arial" panose="020B0604020202020204" pitchFamily="34" charset="0"/>
              </a:rPr>
              <a:t>% of caseload is based on the number of SWD for the current academic year, according to FTE data: parent responses divided by district total of SWD</a:t>
            </a:r>
          </a:p>
          <a:p>
            <a:pPr rtl="0">
              <a:spcBef>
                <a:spcPts val="0"/>
              </a:spcBef>
              <a:spcAft>
                <a:spcPts val="0"/>
              </a:spcAft>
            </a:pPr>
            <a:endParaRPr lang="en-US" b="0">
              <a:effectLst/>
            </a:endParaRPr>
          </a:p>
        </p:txBody>
      </p:sp>
    </p:spTree>
    <p:extLst>
      <p:ext uri="{BB962C8B-B14F-4D97-AF65-F5344CB8AC3E}">
        <p14:creationId xmlns:p14="http://schemas.microsoft.com/office/powerpoint/2010/main" val="2307126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A3FE5-6F48-4264-B31C-26016199F6F6}"/>
              </a:ext>
            </a:extLst>
          </p:cNvPr>
          <p:cNvSpPr>
            <a:spLocks noGrp="1"/>
          </p:cNvSpPr>
          <p:nvPr>
            <p:ph type="title"/>
          </p:nvPr>
        </p:nvSpPr>
        <p:spPr/>
        <p:txBody>
          <a:bodyPr>
            <a:normAutofit/>
          </a:bodyPr>
          <a:lstStyle/>
          <a:p>
            <a:r>
              <a:rPr lang="en-US">
                <a:latin typeface="Arial"/>
                <a:cs typeface="Arial"/>
              </a:rPr>
              <a:t>Assessment – Indicator 3 </a:t>
            </a:r>
          </a:p>
        </p:txBody>
      </p:sp>
      <p:sp>
        <p:nvSpPr>
          <p:cNvPr id="3" name="Content Placeholder 2">
            <a:extLst>
              <a:ext uri="{FF2B5EF4-FFF2-40B4-BE49-F238E27FC236}">
                <a16:creationId xmlns:a16="http://schemas.microsoft.com/office/drawing/2014/main" id="{D86D305B-A216-40CF-BD7F-BD247C24AE32}"/>
              </a:ext>
            </a:extLst>
          </p:cNvPr>
          <p:cNvSpPr>
            <a:spLocks noGrp="1"/>
          </p:cNvSpPr>
          <p:nvPr>
            <p:ph type="body" sz="quarter" idx="13"/>
          </p:nvPr>
        </p:nvSpPr>
        <p:spPr/>
        <p:txBody>
          <a:bodyPr>
            <a:normAutofit/>
          </a:bodyPr>
          <a:lstStyle/>
          <a:p>
            <a:r>
              <a:rPr lang="en-US" dirty="0"/>
              <a:t>State Performance Plan/Annual Performance Report (SPP/APR)</a:t>
            </a:r>
          </a:p>
          <a:p>
            <a:r>
              <a:rPr kumimoji="0" lang="en-US" sz="32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Dawn Kemp, </a:t>
            </a:r>
            <a:r>
              <a:rPr lang="en-US" dirty="0">
                <a:solidFill>
                  <a:srgbClr val="000000"/>
                </a:solidFill>
                <a:latin typeface="Arial"/>
              </a:rPr>
              <a:t>Part B Data Manager</a:t>
            </a:r>
          </a:p>
          <a:p>
            <a:endParaRPr lang="en-US" dirty="0"/>
          </a:p>
          <a:p>
            <a:endParaRPr lang="en-US" dirty="0"/>
          </a:p>
        </p:txBody>
      </p:sp>
    </p:spTree>
    <p:extLst>
      <p:ext uri="{BB962C8B-B14F-4D97-AF65-F5344CB8AC3E}">
        <p14:creationId xmlns:p14="http://schemas.microsoft.com/office/powerpoint/2010/main" val="31711876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DB879-13CA-8C4A-B57C-521FC064F90C}"/>
              </a:ext>
            </a:extLst>
          </p:cNvPr>
          <p:cNvSpPr>
            <a:spLocks noGrp="1"/>
          </p:cNvSpPr>
          <p:nvPr>
            <p:ph type="title"/>
          </p:nvPr>
        </p:nvSpPr>
        <p:spPr/>
        <p:txBody>
          <a:bodyPr/>
          <a:lstStyle/>
          <a:p>
            <a:r>
              <a:rPr lang="en-US"/>
              <a:t>Parent Satisfaction</a:t>
            </a:r>
          </a:p>
        </p:txBody>
      </p:sp>
      <p:pic>
        <p:nvPicPr>
          <p:cNvPr id="2050" name="Picture 2">
            <a:extLst>
              <a:ext uri="{FF2B5EF4-FFF2-40B4-BE49-F238E27FC236}">
                <a16:creationId xmlns:a16="http://schemas.microsoft.com/office/drawing/2014/main" id="{B1970B65-0F21-B685-9902-1143CD692F5B}"/>
              </a:ext>
              <a:ext uri="{C183D7F6-B498-43B3-948B-1728B52AA6E4}">
                <adec:decorative xmlns:adec="http://schemas.microsoft.com/office/drawing/2017/decorative" val="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61352" y="1576243"/>
            <a:ext cx="9191903" cy="4398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69584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DB1BB-EC29-0180-1C59-8867B9AD60AE}"/>
              </a:ext>
            </a:extLst>
          </p:cNvPr>
          <p:cNvSpPr>
            <a:spLocks noGrp="1"/>
          </p:cNvSpPr>
          <p:nvPr>
            <p:ph type="title"/>
          </p:nvPr>
        </p:nvSpPr>
        <p:spPr>
          <a:xfrm>
            <a:off x="1018310" y="233923"/>
            <a:ext cx="10920845" cy="1325563"/>
          </a:xfrm>
        </p:spPr>
        <p:txBody>
          <a:bodyPr>
            <a:normAutofit/>
          </a:bodyPr>
          <a:lstStyle/>
          <a:p>
            <a:r>
              <a:rPr lang="en-US" sz="4400"/>
              <a:t>Results Goal: Annual Improvement of Parent Satisfaction</a:t>
            </a:r>
          </a:p>
        </p:txBody>
      </p:sp>
      <p:sp>
        <p:nvSpPr>
          <p:cNvPr id="3" name="Content Placeholder 2">
            <a:extLst>
              <a:ext uri="{FF2B5EF4-FFF2-40B4-BE49-F238E27FC236}">
                <a16:creationId xmlns:a16="http://schemas.microsoft.com/office/drawing/2014/main" id="{656B360A-44BF-8905-A23C-AA1337CA787B}"/>
              </a:ext>
            </a:extLst>
          </p:cNvPr>
          <p:cNvSpPr>
            <a:spLocks noGrp="1"/>
          </p:cNvSpPr>
          <p:nvPr>
            <p:ph idx="1"/>
          </p:nvPr>
        </p:nvSpPr>
        <p:spPr>
          <a:xfrm>
            <a:off x="1145892" y="1559486"/>
            <a:ext cx="10207907" cy="4135670"/>
          </a:xfrm>
        </p:spPr>
        <p:txBody>
          <a:bodyPr/>
          <a:lstStyle/>
          <a:p>
            <a:pPr rtl="0" fontAlgn="base">
              <a:spcBef>
                <a:spcPts val="0"/>
              </a:spcBef>
              <a:spcAft>
                <a:spcPts val="0"/>
              </a:spcAft>
              <a:buFont typeface="Arial" panose="020B0604020202020204" pitchFamily="34" charset="0"/>
              <a:buChar char="•"/>
            </a:pPr>
            <a:r>
              <a:rPr lang="en-US" b="0" i="0" u="none" strike="noStrike">
                <a:solidFill>
                  <a:srgbClr val="000000"/>
                </a:solidFill>
                <a:effectLst/>
                <a:latin typeface="Arial" panose="020B0604020202020204" pitchFamily="34" charset="0"/>
              </a:rPr>
              <a:t>Question #4:Highest ranking </a:t>
            </a:r>
          </a:p>
          <a:p>
            <a:pPr marL="742950" lvl="1" indent="-285750" rtl="0" fontAlgn="base">
              <a:spcBef>
                <a:spcPts val="0"/>
              </a:spcBef>
              <a:spcAft>
                <a:spcPts val="0"/>
              </a:spcAft>
              <a:buFont typeface="Arial" panose="020B0604020202020204" pitchFamily="34" charset="0"/>
              <a:buChar char="•"/>
            </a:pPr>
            <a:r>
              <a:rPr lang="en-US" b="0" i="0" u="none" strike="noStrike">
                <a:solidFill>
                  <a:srgbClr val="000000"/>
                </a:solidFill>
                <a:effectLst/>
                <a:latin typeface="Arial" panose="020B0604020202020204" pitchFamily="34" charset="0"/>
              </a:rPr>
              <a:t>At the IEP meeting, we discussed accommodations and modifications that my child would need</a:t>
            </a:r>
            <a:r>
              <a:rPr lang="en-US" sz="900" b="0" i="0" u="none" strike="noStrike">
                <a:solidFill>
                  <a:srgbClr val="000000"/>
                </a:solidFill>
                <a:effectLst/>
                <a:latin typeface="Arial" panose="020B0604020202020204" pitchFamily="34" charset="0"/>
              </a:rPr>
              <a:t>. </a:t>
            </a:r>
            <a:br>
              <a:rPr lang="en-US" sz="900" b="0" i="0" u="none" strike="noStrike">
                <a:solidFill>
                  <a:srgbClr val="000000"/>
                </a:solidFill>
                <a:effectLst/>
                <a:latin typeface="Arial" panose="020B0604020202020204" pitchFamily="34" charset="0"/>
              </a:rPr>
            </a:br>
            <a:br>
              <a:rPr lang="en-US" sz="900" b="0" i="0" u="none" strike="noStrike">
                <a:solidFill>
                  <a:srgbClr val="000000"/>
                </a:solidFill>
                <a:effectLst/>
                <a:latin typeface="Arial" panose="020B0604020202020204" pitchFamily="34" charset="0"/>
              </a:rPr>
            </a:br>
            <a:endParaRPr lang="en-US" sz="900" b="0" i="0" u="none" strike="noStrike">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b="0" i="0" u="none" strike="noStrike">
                <a:solidFill>
                  <a:srgbClr val="000000"/>
                </a:solidFill>
                <a:effectLst/>
                <a:latin typeface="Arial" panose="020B0604020202020204" pitchFamily="34" charset="0"/>
              </a:rPr>
              <a:t>Question #10:Lowest ranking </a:t>
            </a:r>
          </a:p>
          <a:p>
            <a:pPr marL="742950" lvl="1" indent="-285750" rtl="0" fontAlgn="base">
              <a:spcBef>
                <a:spcPts val="0"/>
              </a:spcBef>
              <a:spcAft>
                <a:spcPts val="1200"/>
              </a:spcAft>
              <a:buFont typeface="Arial" panose="020B0604020202020204" pitchFamily="34" charset="0"/>
              <a:buChar char="•"/>
            </a:pPr>
            <a:r>
              <a:rPr lang="en-US" b="0" i="0" u="none" strike="noStrike">
                <a:solidFill>
                  <a:srgbClr val="000000"/>
                </a:solidFill>
                <a:effectLst/>
                <a:latin typeface="Arial" panose="020B0604020202020204" pitchFamily="34" charset="0"/>
              </a:rPr>
              <a:t>The school provides information on agencies that can assist my child in grade level transitions and/or transitions to post school settings.</a:t>
            </a:r>
          </a:p>
          <a:p>
            <a:pPr marL="0" indent="0">
              <a:buNone/>
            </a:pPr>
            <a:endParaRPr lang="en-US"/>
          </a:p>
        </p:txBody>
      </p:sp>
    </p:spTree>
    <p:extLst>
      <p:ext uri="{BB962C8B-B14F-4D97-AF65-F5344CB8AC3E}">
        <p14:creationId xmlns:p14="http://schemas.microsoft.com/office/powerpoint/2010/main" val="12451711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9EEF7-0521-5469-C503-B10C2818FFD9}"/>
              </a:ext>
            </a:extLst>
          </p:cNvPr>
          <p:cNvSpPr>
            <a:spLocks noGrp="1"/>
          </p:cNvSpPr>
          <p:nvPr>
            <p:ph type="title"/>
          </p:nvPr>
        </p:nvSpPr>
        <p:spPr/>
        <p:txBody>
          <a:bodyPr/>
          <a:lstStyle/>
          <a:p>
            <a:r>
              <a:rPr lang="en-US"/>
              <a:t>Highest &amp; Lowest Ranked Items</a:t>
            </a:r>
          </a:p>
        </p:txBody>
      </p:sp>
      <p:pic>
        <p:nvPicPr>
          <p:cNvPr id="3074" name="Picture 2">
            <a:extLst>
              <a:ext uri="{FF2B5EF4-FFF2-40B4-BE49-F238E27FC236}">
                <a16:creationId xmlns:a16="http://schemas.microsoft.com/office/drawing/2014/main" id="{6832F5AF-1AAB-E7FF-61FF-9512EBD75EF6}"/>
              </a:ext>
              <a:ext uri="{C183D7F6-B498-43B3-948B-1728B52AA6E4}">
                <adec:decorative xmlns:adec="http://schemas.microsoft.com/office/drawing/2017/decorative" val="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75508" y="1465118"/>
            <a:ext cx="9341427" cy="4295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52242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A0C7E42-84D2-65BC-7580-DA29471E9E08}"/>
              </a:ext>
            </a:extLst>
          </p:cNvPr>
          <p:cNvSpPr>
            <a:spLocks noGrp="1"/>
          </p:cNvSpPr>
          <p:nvPr>
            <p:ph type="title"/>
          </p:nvPr>
        </p:nvSpPr>
        <p:spPr>
          <a:xfrm>
            <a:off x="1145893" y="129150"/>
            <a:ext cx="10207906" cy="1325563"/>
          </a:xfrm>
        </p:spPr>
        <p:txBody>
          <a:bodyPr>
            <a:normAutofit/>
          </a:bodyPr>
          <a:lstStyle/>
          <a:p>
            <a:r>
              <a:rPr lang="en-US"/>
              <a:t>Contact Us – GO-IEP &amp; Data Team</a:t>
            </a:r>
            <a:br>
              <a:rPr lang="en-US"/>
            </a:br>
            <a:r>
              <a:rPr lang="en-US" i="1">
                <a:solidFill>
                  <a:schemeClr val="accent5">
                    <a:lumMod val="75000"/>
                  </a:schemeClr>
                </a:solidFill>
              </a:rPr>
              <a:t>We’re Here to Help!</a:t>
            </a:r>
            <a:endParaRPr lang="en-US"/>
          </a:p>
        </p:txBody>
      </p:sp>
      <p:sp>
        <p:nvSpPr>
          <p:cNvPr id="6" name="Content Placeholder 5">
            <a:extLst>
              <a:ext uri="{FF2B5EF4-FFF2-40B4-BE49-F238E27FC236}">
                <a16:creationId xmlns:a16="http://schemas.microsoft.com/office/drawing/2014/main" id="{0C22D5E3-EA53-3CA8-ADAD-90776D36F079}"/>
              </a:ext>
            </a:extLst>
          </p:cNvPr>
          <p:cNvSpPr>
            <a:spLocks noGrp="1"/>
          </p:cNvSpPr>
          <p:nvPr>
            <p:ph idx="1"/>
          </p:nvPr>
        </p:nvSpPr>
        <p:spPr>
          <a:xfrm>
            <a:off x="1318613" y="1779832"/>
            <a:ext cx="10692147" cy="4582293"/>
          </a:xfrm>
        </p:spPr>
        <p:txBody>
          <a:bodyPr>
            <a:normAutofit/>
          </a:bodyPr>
          <a:lstStyle/>
          <a:p>
            <a:pPr marL="0" indent="0">
              <a:lnSpc>
                <a:spcPct val="100000"/>
              </a:lnSpc>
              <a:spcBef>
                <a:spcPts val="0"/>
              </a:spcBef>
              <a:buNone/>
              <a:defRPr/>
            </a:pPr>
            <a:r>
              <a:rPr kumimoji="0" lang="en-US" sz="2400" b="1" i="0" u="none" strike="noStrike" kern="1200" cap="none" spc="0" normalizeH="0" baseline="0" noProof="0" dirty="0">
                <a:ln>
                  <a:noFill/>
                </a:ln>
                <a:solidFill>
                  <a:prstClr val="black"/>
                </a:solidFill>
                <a:effectLst/>
                <a:uLnTx/>
                <a:uFillTx/>
                <a:latin typeface="Arial"/>
                <a:ea typeface="+mn-ea"/>
                <a:cs typeface="Arial"/>
              </a:rPr>
              <a:t>Linda Castellanos				           </a:t>
            </a:r>
            <a:r>
              <a:rPr kumimoji="0" lang="en-US" sz="24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Dawn Kemp</a:t>
            </a:r>
            <a:br>
              <a:rPr kumimoji="0" lang="en-US" sz="24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br>
            <a:r>
              <a:rPr kumimoji="0" lang="en-US" sz="2400" b="0" i="1" u="none" strike="noStrike" kern="1200" cap="none" spc="0" normalizeH="0" baseline="0" noProof="0" dirty="0">
                <a:ln>
                  <a:noFill/>
                </a:ln>
                <a:solidFill>
                  <a:prstClr val="black"/>
                </a:solidFill>
                <a:effectLst/>
                <a:uLnTx/>
                <a:uFillTx/>
                <a:latin typeface="Arial"/>
                <a:ea typeface="+mn-ea"/>
                <a:cs typeface="Arial"/>
              </a:rPr>
              <a:t>Program Manager					</a:t>
            </a:r>
            <a:r>
              <a:rPr kumimoji="0" lang="en-US" sz="2400" b="0" i="1" u="none" strike="noStrike" kern="1200" cap="none" spc="0" normalizeH="0" baseline="0" noProof="0" dirty="0">
                <a:ln>
                  <a:noFill/>
                </a:ln>
                <a:solidFill>
                  <a:prstClr val="black"/>
                </a:solidFill>
                <a:effectLst/>
                <a:uLnTx/>
                <a:uFillTx/>
                <a:latin typeface="Arial"/>
                <a:ea typeface="+mn-ea"/>
                <a:cs typeface="Arial" panose="020B0604020202020204" pitchFamily="34" charset="0"/>
              </a:rPr>
              <a:t>Part B Data Manager</a:t>
            </a:r>
            <a:endParaRPr lang="en-US" sz="2400" i="1" dirty="0">
              <a:solidFill>
                <a:prstClr val="black"/>
              </a:solidFill>
              <a:cs typeface="Arial"/>
            </a:endParaRPr>
          </a:p>
          <a:p>
            <a:pPr marL="0" indent="0">
              <a:lnSpc>
                <a:spcPct val="100000"/>
              </a:lnSpc>
              <a:spcBef>
                <a:spcPts val="0"/>
              </a:spcBef>
              <a:buNone/>
              <a:defRPr/>
            </a:pPr>
            <a:r>
              <a:rPr kumimoji="0" lang="en-US" sz="2400" b="1" i="1" u="none" strike="noStrike" kern="1200" cap="none" spc="0" normalizeH="0" baseline="0" noProof="0" dirty="0">
                <a:ln>
                  <a:noFill/>
                </a:ln>
                <a:solidFill>
                  <a:prstClr val="black"/>
                </a:solidFill>
                <a:effectLst/>
                <a:uLnTx/>
                <a:uFillTx/>
                <a:ea typeface="+mn-ea"/>
                <a:cs typeface="Arial"/>
              </a:rPr>
              <a:t>404.719.8045 					</a:t>
            </a:r>
            <a:r>
              <a:rPr kumimoji="0" lang="en-US" sz="2400" b="1" i="1" u="none" strike="noStrike" kern="1200" cap="none" spc="0" normalizeH="0" baseline="0" noProof="0" dirty="0">
                <a:ln>
                  <a:noFill/>
                </a:ln>
                <a:solidFill>
                  <a:prstClr val="black"/>
                </a:solidFill>
                <a:effectLst/>
                <a:uLnTx/>
                <a:uFillTx/>
                <a:latin typeface="Arial" panose="020B0604020202020204" pitchFamily="34" charset="0"/>
                <a:ea typeface="+mn-ea"/>
                <a:cs typeface="Arial"/>
              </a:rPr>
              <a:t>678.340.6738 </a:t>
            </a:r>
            <a:endParaRPr kumimoji="0" lang="en-US" sz="2400" b="1" i="1" u="none" strike="noStrike" kern="1200" cap="none" spc="0" normalizeH="0" baseline="0" noProof="0" dirty="0">
              <a:ln>
                <a:noFill/>
              </a:ln>
              <a:solidFill>
                <a:prstClr val="black"/>
              </a:solidFill>
              <a:effectLst/>
              <a:uLnTx/>
              <a:uFillTx/>
              <a:ea typeface="+mn-ea"/>
              <a:cs typeface="Arial"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prstClr val="black"/>
                </a:solidFill>
                <a:effectLst/>
                <a:uLnTx/>
                <a:uFillTx/>
                <a:ea typeface="+mn-lt"/>
                <a:hlinkClick r:id="rId2"/>
              </a:rPr>
              <a:t>lcastellanos@doe.k12.ga.us </a:t>
            </a:r>
            <a:r>
              <a:rPr kumimoji="0" lang="en-US" sz="2400" b="0" i="1" u="none" strike="noStrike" kern="1200" cap="none" spc="0" normalizeH="0" baseline="0" noProof="0" dirty="0">
                <a:ln>
                  <a:noFill/>
                </a:ln>
                <a:solidFill>
                  <a:prstClr val="black"/>
                </a:solidFill>
                <a:effectLst/>
                <a:uLnTx/>
                <a:uFillTx/>
                <a:latin typeface="Arial"/>
                <a:ea typeface="+mn-ea"/>
                <a:cs typeface="Arial" panose="020B0604020202020204" pitchFamily="34" charset="0"/>
              </a:rPr>
              <a:t>			</a:t>
            </a:r>
            <a:r>
              <a:rPr kumimoji="0" lang="en-US" sz="2400" b="1" i="1" u="none" strike="noStrike" kern="1200" cap="none" spc="0" normalizeH="0" baseline="0" noProof="0" dirty="0">
                <a:ln>
                  <a:noFill/>
                </a:ln>
                <a:solidFill>
                  <a:prstClr val="black"/>
                </a:solidFill>
                <a:effectLst/>
                <a:uLnTx/>
                <a:uFillTx/>
                <a:latin typeface="Arial"/>
                <a:ea typeface="+mn-ea"/>
                <a:cs typeface="Arial" panose="020B0604020202020204" pitchFamily="34" charset="0"/>
                <a:hlinkClick r:id="rId3"/>
              </a:rPr>
              <a:t>dkemp@doe.k12.ga.us</a:t>
            </a:r>
            <a:r>
              <a:rPr kumimoji="0" lang="en-US" sz="2400" b="0" i="1" u="none" strike="noStrike" kern="1200" cap="none" spc="0" normalizeH="0" baseline="0" noProof="0" dirty="0">
                <a:ln>
                  <a:noFill/>
                </a:ln>
                <a:solidFill>
                  <a:prstClr val="black"/>
                </a:solidFill>
                <a:effectLst/>
                <a:uLnTx/>
                <a:uFillTx/>
                <a:latin typeface="Arial"/>
                <a:ea typeface="+mn-ea"/>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1" i="1" u="none" strike="noStrike" kern="1200" cap="none" spc="0" normalizeH="0" baseline="0" noProof="0" dirty="0">
                <a:ln>
                  <a:noFill/>
                </a:ln>
                <a:solidFill>
                  <a:prstClr val="black"/>
                </a:solidFill>
                <a:effectLst/>
                <a:uLnTx/>
                <a:uFillTx/>
                <a:latin typeface="Arial" panose="020B0604020202020204" pitchFamily="34" charset="0"/>
                <a:ea typeface="+mn-ea"/>
                <a:cs typeface="Arial"/>
              </a:rPr>
              <a:t>			</a:t>
            </a:r>
            <a:br>
              <a:rPr kumimoji="0" lang="en-US" sz="2400" b="1" i="1" u="none" strike="noStrike" kern="1200" cap="none" spc="0" normalizeH="0" baseline="0" noProof="0" dirty="0">
                <a:ln>
                  <a:noFill/>
                </a:ln>
                <a:solidFill>
                  <a:prstClr val="black"/>
                </a:solidFill>
                <a:effectLst/>
                <a:uLnTx/>
                <a:uFillTx/>
                <a:ea typeface="+mn-lt"/>
              </a:rPr>
            </a:br>
            <a:endParaRPr kumimoji="0" lang="en-US" sz="2400" b="1" i="1" u="none" strike="noStrike" kern="1200" cap="none" spc="0" normalizeH="0" baseline="0" noProof="0" dirty="0">
              <a:ln>
                <a:noFill/>
              </a:ln>
              <a:solidFill>
                <a:prstClr val="black"/>
              </a:solidFill>
              <a:effectLst/>
              <a:uLnTx/>
              <a:uFillTx/>
              <a:ea typeface="+mn-lt"/>
            </a:endParaRPr>
          </a:p>
          <a:p>
            <a:pPr marL="0" indent="0">
              <a:lnSpc>
                <a:spcPct val="100000"/>
              </a:lnSpc>
              <a:spcBef>
                <a:spcPts val="0"/>
              </a:spcBef>
              <a:buNone/>
              <a:defRPr/>
            </a:pPr>
            <a:r>
              <a:rPr lang="en-US" sz="2400" b="1" dirty="0"/>
              <a:t>Dominique Donaldson</a:t>
            </a:r>
            <a:br>
              <a:rPr lang="en-US" sz="2400" b="1" dirty="0"/>
            </a:br>
            <a:r>
              <a:rPr lang="en-US" sz="2400" i="1" dirty="0"/>
              <a:t>Part B Data Manager</a:t>
            </a:r>
            <a:br>
              <a:rPr lang="en-US" sz="2400" i="1" dirty="0"/>
            </a:br>
            <a:r>
              <a:rPr lang="en-US" sz="2400" b="1" i="1" dirty="0"/>
              <a:t>404.796.4589</a:t>
            </a:r>
            <a:br>
              <a:rPr lang="en-US" sz="2400" b="1" i="1" dirty="0"/>
            </a:br>
            <a:r>
              <a:rPr kumimoji="0" lang="en-US" sz="2400" b="1" i="1" u="none" strike="noStrike" kern="1200" cap="none" spc="0" normalizeH="0" baseline="0" noProof="0" dirty="0">
                <a:ln>
                  <a:noFill/>
                </a:ln>
                <a:solidFill>
                  <a:prstClr val="black"/>
                </a:solidFill>
                <a:effectLst/>
                <a:uLnTx/>
                <a:uFillTx/>
                <a:ea typeface="+mn-lt"/>
                <a:hlinkClick r:id="rId4"/>
              </a:rPr>
              <a:t>dominique</a:t>
            </a:r>
            <a:r>
              <a:rPr kumimoji="0" lang="en-US" sz="2400" b="1" i="1" u="none" strike="noStrike" kern="1200" cap="none" spc="0" normalizeH="0" baseline="0" noProof="0" dirty="0">
                <a:ln>
                  <a:noFill/>
                </a:ln>
                <a:solidFill>
                  <a:prstClr val="black"/>
                </a:solidFill>
                <a:effectLst/>
                <a:uLnTx/>
                <a:uFillTx/>
                <a:ea typeface="+mn-lt"/>
                <a:hlinkClick r:id="rId5"/>
              </a:rPr>
              <a:t>.donaldson@doe.k12.ga.us</a:t>
            </a:r>
            <a:endParaRPr kumimoji="0" lang="en-US" sz="2400" b="1" i="1" u="none" strike="noStrike" kern="1200" cap="none" spc="0" normalizeH="0" baseline="0" noProof="0" dirty="0">
              <a:ln>
                <a:noFill/>
              </a:ln>
              <a:solidFill>
                <a:prstClr val="black"/>
              </a:solidFill>
              <a:effectLst/>
              <a:uLnTx/>
              <a:uFillTx/>
              <a:ea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a:p>
            <a:endParaRPr lang="en-US" dirty="0"/>
          </a:p>
        </p:txBody>
      </p:sp>
    </p:spTree>
    <p:extLst>
      <p:ext uri="{BB962C8B-B14F-4D97-AF65-F5344CB8AC3E}">
        <p14:creationId xmlns:p14="http://schemas.microsoft.com/office/powerpoint/2010/main" val="24331143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4AE9A-65F6-9871-332B-8A3AA31C43FA}"/>
              </a:ext>
            </a:extLst>
          </p:cNvPr>
          <p:cNvSpPr>
            <a:spLocks noGrp="1"/>
          </p:cNvSpPr>
          <p:nvPr>
            <p:ph type="title"/>
          </p:nvPr>
        </p:nvSpPr>
        <p:spPr/>
        <p:txBody>
          <a:bodyPr>
            <a:normAutofit/>
          </a:bodyPr>
          <a:lstStyle/>
          <a:p>
            <a:r>
              <a:rPr lang="en-US"/>
              <a:t>Thank you!</a:t>
            </a:r>
          </a:p>
        </p:txBody>
      </p:sp>
      <p:sp>
        <p:nvSpPr>
          <p:cNvPr id="3" name="Content Placeholder 2">
            <a:extLst>
              <a:ext uri="{FF2B5EF4-FFF2-40B4-BE49-F238E27FC236}">
                <a16:creationId xmlns:a16="http://schemas.microsoft.com/office/drawing/2014/main" id="{6324C669-A70F-5936-B190-BBB6B58834E6}"/>
              </a:ext>
            </a:extLst>
          </p:cNvPr>
          <p:cNvSpPr>
            <a:spLocks noGrp="1"/>
          </p:cNvSpPr>
          <p:nvPr>
            <p:ph idx="1"/>
          </p:nvPr>
        </p:nvSpPr>
        <p:spPr/>
        <p:txBody>
          <a:bodyPr/>
          <a:lstStyle/>
          <a:p>
            <a:pPr marL="0" marR="0" indent="0">
              <a:spcBef>
                <a:spcPts val="0"/>
              </a:spcBef>
              <a:spcAft>
                <a:spcPts val="0"/>
              </a:spcAft>
              <a:buNone/>
            </a:pPr>
            <a:r>
              <a:rPr lang="en-US" sz="2400" b="1" dirty="0">
                <a:solidFill>
                  <a:prstClr val="black"/>
                </a:solidFill>
                <a:latin typeface="Arial"/>
                <a:cs typeface="Arial"/>
              </a:rPr>
              <a:t>Suzanne Korngold</a:t>
            </a:r>
          </a:p>
          <a:p>
            <a:pPr marL="0" indent="0">
              <a:spcBef>
                <a:spcPts val="0"/>
              </a:spcBef>
              <a:buNone/>
            </a:pPr>
            <a:r>
              <a:rPr lang="en-US" sz="2400" b="1" dirty="0">
                <a:solidFill>
                  <a:prstClr val="black"/>
                </a:solidFill>
                <a:latin typeface="Arial"/>
                <a:cs typeface="Arial"/>
              </a:rPr>
              <a:t>Oconee County School District</a:t>
            </a:r>
          </a:p>
          <a:p>
            <a:pPr marL="0" marR="0" indent="0">
              <a:spcBef>
                <a:spcPts val="0"/>
              </a:spcBef>
              <a:spcAft>
                <a:spcPts val="0"/>
              </a:spcAft>
              <a:buNone/>
            </a:pPr>
            <a:r>
              <a:rPr lang="en-US" sz="2400" b="1" dirty="0">
                <a:solidFill>
                  <a:prstClr val="black"/>
                </a:solidFill>
                <a:latin typeface="Arial"/>
                <a:cs typeface="Arial"/>
              </a:rPr>
              <a:t> </a:t>
            </a:r>
            <a:r>
              <a:rPr lang="en-US" sz="2400" i="1" dirty="0">
                <a:solidFill>
                  <a:prstClr val="black"/>
                </a:solidFill>
                <a:latin typeface="Arial"/>
                <a:cs typeface="Arial"/>
              </a:rPr>
              <a:t>Assistant Superintendent of Student Services</a:t>
            </a:r>
          </a:p>
          <a:p>
            <a:pPr marL="0" marR="0" indent="0">
              <a:spcBef>
                <a:spcPts val="0"/>
              </a:spcBef>
              <a:spcAft>
                <a:spcPts val="0"/>
              </a:spcAft>
              <a:buNone/>
            </a:pPr>
            <a:r>
              <a:rPr lang="en-US" sz="2400" b="1" i="1" dirty="0">
                <a:solidFill>
                  <a:prstClr val="black"/>
                </a:solidFill>
                <a:ea typeface="+mn-lt"/>
                <a:hlinkClick r:id="rId2">
                  <a:extLst>
                    <a:ext uri="{A12FA001-AC4F-418D-AE19-62706E023703}">
                      <ahyp:hlinkClr xmlns:ahyp="http://schemas.microsoft.com/office/drawing/2018/hyperlinkcolor" val="tx"/>
                    </a:ext>
                  </a:extLst>
                </a:hlinkClick>
              </a:rPr>
              <a:t>skorngold@oconeeschools.org</a:t>
            </a:r>
            <a:r>
              <a:rPr lang="en-US" sz="2400" b="1" i="1" dirty="0">
                <a:solidFill>
                  <a:prstClr val="black"/>
                </a:solidFill>
                <a:ea typeface="+mn-lt"/>
              </a:rPr>
              <a:t> </a:t>
            </a:r>
          </a:p>
          <a:p>
            <a:pPr marL="0" marR="0" indent="0">
              <a:spcBef>
                <a:spcPts val="0"/>
              </a:spcBef>
              <a:spcAft>
                <a:spcPts val="0"/>
              </a:spcAft>
              <a:buNone/>
            </a:pPr>
            <a:endParaRPr lang="en-US" sz="2400" dirty="0"/>
          </a:p>
          <a:p>
            <a:pPr marL="0" indent="0">
              <a:spcBef>
                <a:spcPts val="0"/>
              </a:spcBef>
              <a:buNone/>
            </a:pPr>
            <a:endParaRPr lang="en-US" sz="2400" b="1" dirty="0">
              <a:solidFill>
                <a:prstClr val="black"/>
              </a:solidFill>
              <a:latin typeface="Arial"/>
              <a:cs typeface="Arial"/>
            </a:endParaRPr>
          </a:p>
          <a:p>
            <a:pPr marL="0" indent="0">
              <a:spcBef>
                <a:spcPts val="0"/>
              </a:spcBef>
              <a:buNone/>
            </a:pPr>
            <a:r>
              <a:rPr lang="en-US" sz="2400" b="1" dirty="0">
                <a:solidFill>
                  <a:prstClr val="black"/>
                </a:solidFill>
                <a:latin typeface="Arial"/>
                <a:cs typeface="Arial"/>
              </a:rPr>
              <a:t>April Lee</a:t>
            </a:r>
          </a:p>
          <a:p>
            <a:pPr marL="0" indent="0">
              <a:spcBef>
                <a:spcPts val="0"/>
              </a:spcBef>
              <a:buNone/>
            </a:pPr>
            <a:r>
              <a:rPr lang="en-US" sz="2400" i="1" dirty="0">
                <a:solidFill>
                  <a:prstClr val="black"/>
                </a:solidFill>
                <a:latin typeface="Arial"/>
                <a:cs typeface="Arial"/>
              </a:rPr>
              <a:t>GaPMP Family Engagement Framework Coach</a:t>
            </a:r>
          </a:p>
          <a:p>
            <a:pPr marL="0" indent="0">
              <a:buNone/>
            </a:pPr>
            <a:r>
              <a:rPr lang="en-US" sz="2400" b="1" i="1" dirty="0">
                <a:solidFill>
                  <a:prstClr val="black"/>
                </a:solidFill>
                <a:ea typeface="+mn-lt"/>
                <a:hlinkClick r:id="rId3">
                  <a:extLst>
                    <a:ext uri="{A12FA001-AC4F-418D-AE19-62706E023703}">
                      <ahyp:hlinkClr xmlns:ahyp="http://schemas.microsoft.com/office/drawing/2018/hyperlinkcolor" val="tx"/>
                    </a:ext>
                  </a:extLst>
                </a:hlinkClick>
              </a:rPr>
              <a:t>leecrew555@gmail.com</a:t>
            </a:r>
            <a:endParaRPr lang="en-US" sz="2400" b="1" i="1" dirty="0">
              <a:solidFill>
                <a:prstClr val="black"/>
              </a:solidFill>
              <a:ea typeface="+mn-lt"/>
            </a:endParaRPr>
          </a:p>
          <a:p>
            <a:pPr marL="0" marR="0" indent="0">
              <a:spcBef>
                <a:spcPts val="0"/>
              </a:spcBef>
              <a:spcAft>
                <a:spcPts val="0"/>
              </a:spcAft>
              <a:buNone/>
            </a:pPr>
            <a:endParaRPr lang="en-US" sz="2400" i="1" dirty="0">
              <a:solidFill>
                <a:prstClr val="black"/>
              </a:solidFill>
              <a:latin typeface="Arial"/>
              <a:cs typeface="Arial"/>
            </a:endParaRPr>
          </a:p>
          <a:p>
            <a:pPr marL="0" indent="0">
              <a:spcBef>
                <a:spcPts val="0"/>
              </a:spcBef>
              <a:buNone/>
            </a:pPr>
            <a:endParaRPr lang="en-US" sz="2400" b="1" dirty="0">
              <a:solidFill>
                <a:prstClr val="black"/>
              </a:solidFill>
              <a:latin typeface="Arial"/>
              <a:cs typeface="Arial"/>
            </a:endParaRPr>
          </a:p>
        </p:txBody>
      </p:sp>
    </p:spTree>
    <p:extLst>
      <p:ext uri="{BB962C8B-B14F-4D97-AF65-F5344CB8AC3E}">
        <p14:creationId xmlns:p14="http://schemas.microsoft.com/office/powerpoint/2010/main" val="25084649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CB20F-1379-A7EE-FEB3-E4B2E6249F13}"/>
              </a:ext>
            </a:extLst>
          </p:cNvPr>
          <p:cNvSpPr>
            <a:spLocks noGrp="1"/>
          </p:cNvSpPr>
          <p:nvPr>
            <p:ph type="title"/>
          </p:nvPr>
        </p:nvSpPr>
        <p:spPr/>
        <p:txBody>
          <a:bodyPr>
            <a:noAutofit/>
          </a:bodyPr>
          <a:lstStyle/>
          <a:p>
            <a:r>
              <a:rPr lang="en-US" sz="3600" b="1" dirty="0">
                <a:effectLst/>
                <a:latin typeface="Arial" panose="020B0604020202020204" pitchFamily="34" charset="0"/>
                <a:ea typeface="Calibri" panose="020F0502020204030204" pitchFamily="34" charset="0"/>
              </a:rPr>
              <a:t>Let’s Measure it: Using Student Assessment Data and Parent Survey Results to Support</a:t>
            </a:r>
            <a:r>
              <a:rPr lang="en-US" sz="3600" dirty="0">
                <a:latin typeface="Calibri" panose="020F0502020204030204" pitchFamily="34" charset="0"/>
                <a:ea typeface="Calibri" panose="020F0502020204030204" pitchFamily="34" charset="0"/>
              </a:rPr>
              <a:t> </a:t>
            </a:r>
            <a:r>
              <a:rPr lang="en-US" sz="3600" b="1" dirty="0">
                <a:effectLst/>
                <a:latin typeface="Arial" panose="020B0604020202020204" pitchFamily="34" charset="0"/>
                <a:ea typeface="Calibri" panose="020F0502020204030204" pitchFamily="34" charset="0"/>
              </a:rPr>
              <a:t>Our Work with Families</a:t>
            </a:r>
            <a:endParaRPr lang="en-US" sz="3600" dirty="0"/>
          </a:p>
        </p:txBody>
      </p:sp>
      <p:sp>
        <p:nvSpPr>
          <p:cNvPr id="3" name="Content Placeholder 2">
            <a:extLst>
              <a:ext uri="{FF2B5EF4-FFF2-40B4-BE49-F238E27FC236}">
                <a16:creationId xmlns:a16="http://schemas.microsoft.com/office/drawing/2014/main" id="{40415678-7404-45AE-60BF-E1B211017B7A}"/>
              </a:ext>
            </a:extLst>
          </p:cNvPr>
          <p:cNvSpPr>
            <a:spLocks noGrp="1"/>
          </p:cNvSpPr>
          <p:nvPr>
            <p:ph idx="1"/>
          </p:nvPr>
        </p:nvSpPr>
        <p:spPr/>
        <p:txBody>
          <a:bodyPr/>
          <a:lstStyle/>
          <a:p>
            <a:pPr marL="0" indent="0">
              <a:buNone/>
            </a:pPr>
            <a:r>
              <a:rPr lang="en-US" sz="2800" b="1" dirty="0">
                <a:effectLst/>
                <a:latin typeface="Arial" panose="020B0604020202020204" pitchFamily="34" charset="0"/>
                <a:ea typeface="Calibri" panose="020F0502020204030204" pitchFamily="34" charset="0"/>
              </a:rPr>
              <a:t>Dawn Kemp, Part B Data Manager</a:t>
            </a:r>
          </a:p>
          <a:p>
            <a:pPr marL="0" indent="0">
              <a:buNone/>
            </a:pPr>
            <a:r>
              <a:rPr kumimoji="0" lang="en-US" sz="2800" b="1" i="1" u="none" strike="noStrike" kern="1200" cap="none" spc="0" normalizeH="0" baseline="0" noProof="0" dirty="0">
                <a:ln>
                  <a:noFill/>
                </a:ln>
                <a:solidFill>
                  <a:prstClr val="black"/>
                </a:solidFill>
                <a:effectLst/>
                <a:uLnTx/>
                <a:uFillTx/>
                <a:latin typeface="Arial"/>
                <a:ea typeface="+mn-ea"/>
                <a:cs typeface="Arial" panose="020B0604020202020204" pitchFamily="34" charset="0"/>
                <a:hlinkClick r:id="rId2"/>
              </a:rPr>
              <a:t>dkemp@doe.k12.ga.us</a:t>
            </a:r>
            <a:endParaRPr kumimoji="0" lang="en-US" sz="2800" b="1" i="1" u="none" strike="noStrike" kern="1200" cap="none" spc="0" normalizeH="0" baseline="0" noProof="0" dirty="0">
              <a:ln>
                <a:noFill/>
              </a:ln>
              <a:solidFill>
                <a:prstClr val="black"/>
              </a:solidFill>
              <a:effectLst/>
              <a:uLnTx/>
              <a:uFillTx/>
              <a:latin typeface="Arial"/>
              <a:ea typeface="+mn-ea"/>
              <a:cs typeface="Arial" panose="020B0604020202020204" pitchFamily="34" charset="0"/>
            </a:endParaRPr>
          </a:p>
          <a:p>
            <a:pPr marL="0" indent="0">
              <a:buNone/>
            </a:pPr>
            <a:endParaRPr lang="en-US" sz="2800" dirty="0">
              <a:effectLst/>
              <a:latin typeface="Arial" panose="020B0604020202020204" pitchFamily="34" charset="0"/>
              <a:ea typeface="Calibri" panose="020F0502020204030204" pitchFamily="34" charset="0"/>
            </a:endParaRPr>
          </a:p>
          <a:p>
            <a:pPr marL="0" marR="0" indent="0">
              <a:spcBef>
                <a:spcPts val="0"/>
              </a:spcBef>
              <a:spcAft>
                <a:spcPts val="0"/>
              </a:spcAft>
              <a:buNone/>
            </a:pPr>
            <a:r>
              <a:rPr lang="en-US" sz="2800" b="1" dirty="0">
                <a:solidFill>
                  <a:prstClr val="black"/>
                </a:solidFill>
                <a:latin typeface="Arial"/>
                <a:cs typeface="Arial"/>
              </a:rPr>
              <a:t>Suzanne Korngold</a:t>
            </a:r>
          </a:p>
          <a:p>
            <a:pPr marL="0" indent="0">
              <a:spcBef>
                <a:spcPts val="0"/>
              </a:spcBef>
              <a:buNone/>
            </a:pPr>
            <a:r>
              <a:rPr lang="en-US" sz="2800" b="1" dirty="0">
                <a:solidFill>
                  <a:prstClr val="black"/>
                </a:solidFill>
                <a:latin typeface="Arial"/>
                <a:cs typeface="Arial"/>
              </a:rPr>
              <a:t>Oconee County School District</a:t>
            </a:r>
          </a:p>
          <a:p>
            <a:pPr marL="0" marR="0" indent="0">
              <a:spcBef>
                <a:spcPts val="0"/>
              </a:spcBef>
              <a:spcAft>
                <a:spcPts val="0"/>
              </a:spcAft>
              <a:buNone/>
            </a:pPr>
            <a:r>
              <a:rPr lang="en-US" sz="2800" b="1" dirty="0">
                <a:solidFill>
                  <a:prstClr val="black"/>
                </a:solidFill>
                <a:latin typeface="Arial"/>
                <a:cs typeface="Arial"/>
              </a:rPr>
              <a:t> </a:t>
            </a:r>
            <a:r>
              <a:rPr lang="en-US" sz="2800" i="1" dirty="0">
                <a:solidFill>
                  <a:prstClr val="black"/>
                </a:solidFill>
                <a:latin typeface="Arial"/>
                <a:cs typeface="Arial"/>
              </a:rPr>
              <a:t>Assistant Superintendent of Student Services</a:t>
            </a:r>
          </a:p>
          <a:p>
            <a:pPr marL="0" marR="0" indent="0">
              <a:spcBef>
                <a:spcPts val="0"/>
              </a:spcBef>
              <a:spcAft>
                <a:spcPts val="0"/>
              </a:spcAft>
              <a:buNone/>
            </a:pPr>
            <a:r>
              <a:rPr lang="en-US" i="1" dirty="0">
                <a:solidFill>
                  <a:prstClr val="black"/>
                </a:solidFill>
                <a:latin typeface="Arial"/>
                <a:cs typeface="Arial"/>
              </a:rPr>
              <a:t>Oconee County Schools</a:t>
            </a:r>
            <a:endParaRPr lang="en-US" sz="2800" i="1" dirty="0">
              <a:solidFill>
                <a:prstClr val="black"/>
              </a:solidFill>
              <a:latin typeface="Arial"/>
              <a:cs typeface="Arial"/>
            </a:endParaRPr>
          </a:p>
          <a:p>
            <a:pPr marL="0" marR="0" indent="0">
              <a:spcBef>
                <a:spcPts val="0"/>
              </a:spcBef>
              <a:spcAft>
                <a:spcPts val="0"/>
              </a:spcAft>
              <a:buNone/>
            </a:pPr>
            <a:r>
              <a:rPr lang="en-US" b="1" i="1" dirty="0">
                <a:solidFill>
                  <a:prstClr val="black"/>
                </a:solidFill>
                <a:latin typeface="Arial"/>
                <a:hlinkClick r:id="rId3">
                  <a:extLst>
                    <a:ext uri="{A12FA001-AC4F-418D-AE19-62706E023703}">
                      <ahyp:hlinkClr xmlns:ahyp="http://schemas.microsoft.com/office/drawing/2018/hyperlinkcolor" val="tx"/>
                    </a:ext>
                  </a:extLst>
                </a:hlinkClick>
              </a:rPr>
              <a:t>skorngold@oconeeschools.org</a:t>
            </a:r>
            <a:r>
              <a:rPr lang="en-US" b="1" i="1" dirty="0">
                <a:solidFill>
                  <a:prstClr val="black"/>
                </a:solidFill>
                <a:latin typeface="Arial"/>
              </a:rPr>
              <a:t> </a:t>
            </a:r>
          </a:p>
          <a:p>
            <a:pPr marL="0" indent="0">
              <a:buNone/>
            </a:pPr>
            <a:endParaRPr lang="en-US" dirty="0"/>
          </a:p>
        </p:txBody>
      </p:sp>
    </p:spTree>
    <p:extLst>
      <p:ext uri="{BB962C8B-B14F-4D97-AF65-F5344CB8AC3E}">
        <p14:creationId xmlns:p14="http://schemas.microsoft.com/office/powerpoint/2010/main" val="29030560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A3FE5-6F48-4264-B31C-26016199F6F6}"/>
              </a:ext>
            </a:extLst>
          </p:cNvPr>
          <p:cNvSpPr>
            <a:spLocks noGrp="1"/>
          </p:cNvSpPr>
          <p:nvPr>
            <p:ph type="title"/>
          </p:nvPr>
        </p:nvSpPr>
        <p:spPr/>
        <p:txBody>
          <a:bodyPr>
            <a:normAutofit/>
          </a:bodyPr>
          <a:lstStyle/>
          <a:p>
            <a:r>
              <a:rPr lang="en-US">
                <a:latin typeface="Arial"/>
                <a:cs typeface="Arial"/>
              </a:rPr>
              <a:t>Assessment – Indicator 3 </a:t>
            </a:r>
          </a:p>
        </p:txBody>
      </p:sp>
      <p:sp>
        <p:nvSpPr>
          <p:cNvPr id="3" name="Content Placeholder 2">
            <a:extLst>
              <a:ext uri="{FF2B5EF4-FFF2-40B4-BE49-F238E27FC236}">
                <a16:creationId xmlns:a16="http://schemas.microsoft.com/office/drawing/2014/main" id="{D86D305B-A216-40CF-BD7F-BD247C24AE32}"/>
              </a:ext>
            </a:extLst>
          </p:cNvPr>
          <p:cNvSpPr>
            <a:spLocks noGrp="1"/>
          </p:cNvSpPr>
          <p:nvPr>
            <p:ph type="body" sz="quarter" idx="13"/>
          </p:nvPr>
        </p:nvSpPr>
        <p:spPr/>
        <p:txBody>
          <a:bodyPr>
            <a:normAutofit/>
          </a:bodyPr>
          <a:lstStyle/>
          <a:p>
            <a:r>
              <a:rPr lang="en-US" dirty="0"/>
              <a:t>State Performance Plan/Annual Performance Report (SPP/APR)</a:t>
            </a:r>
          </a:p>
          <a:p>
            <a:r>
              <a:rPr kumimoji="0" lang="en-US" sz="32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Dawn Kemp, </a:t>
            </a:r>
            <a:r>
              <a:rPr lang="en-US" dirty="0">
                <a:solidFill>
                  <a:srgbClr val="000000"/>
                </a:solidFill>
                <a:latin typeface="Arial"/>
              </a:rPr>
              <a:t>Part B Data Manager</a:t>
            </a:r>
          </a:p>
          <a:p>
            <a:endParaRPr lang="en-US" dirty="0"/>
          </a:p>
          <a:p>
            <a:endParaRPr lang="en-US" dirty="0"/>
          </a:p>
        </p:txBody>
      </p:sp>
    </p:spTree>
    <p:extLst>
      <p:ext uri="{BB962C8B-B14F-4D97-AF65-F5344CB8AC3E}">
        <p14:creationId xmlns:p14="http://schemas.microsoft.com/office/powerpoint/2010/main" val="35862984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3A012D3-658D-4EB4-B767-267CEA4BD5CF}"/>
              </a:ext>
            </a:extLst>
          </p:cNvPr>
          <p:cNvSpPr>
            <a:spLocks noGrp="1"/>
          </p:cNvSpPr>
          <p:nvPr>
            <p:ph type="title"/>
          </p:nvPr>
        </p:nvSpPr>
        <p:spPr>
          <a:xfrm>
            <a:off x="1018572" y="365125"/>
            <a:ext cx="10868627" cy="1325563"/>
          </a:xfrm>
        </p:spPr>
        <p:txBody>
          <a:bodyPr>
            <a:noAutofit/>
          </a:bodyPr>
          <a:lstStyle/>
          <a:p>
            <a:r>
              <a:rPr lang="en-US" sz="4400"/>
              <a:t>INDICATOR 3 - Assessment</a:t>
            </a:r>
            <a:endParaRPr lang="en-US" sz="3600"/>
          </a:p>
        </p:txBody>
      </p:sp>
      <p:sp>
        <p:nvSpPr>
          <p:cNvPr id="6" name="Content Placeholder 5">
            <a:extLst>
              <a:ext uri="{FF2B5EF4-FFF2-40B4-BE49-F238E27FC236}">
                <a16:creationId xmlns:a16="http://schemas.microsoft.com/office/drawing/2014/main" id="{5B74F155-9AE3-4A40-8A1A-D99D6C6210DB}"/>
              </a:ext>
            </a:extLst>
          </p:cNvPr>
          <p:cNvSpPr>
            <a:spLocks noGrp="1"/>
          </p:cNvSpPr>
          <p:nvPr>
            <p:ph sz="half" idx="2"/>
          </p:nvPr>
        </p:nvSpPr>
        <p:spPr>
          <a:xfrm>
            <a:off x="1121229" y="1488168"/>
            <a:ext cx="10052198" cy="4085318"/>
          </a:xfrm>
          <a:ln>
            <a:noFill/>
          </a:ln>
        </p:spPr>
        <p:txBody>
          <a:bodyPr>
            <a:normAutofit/>
          </a:bodyPr>
          <a:lstStyle/>
          <a:p>
            <a:pPr marL="514350" indent="-514350">
              <a:lnSpc>
                <a:spcPct val="120000"/>
              </a:lnSpc>
              <a:buFont typeface="+mj-lt"/>
              <a:buAutoNum type="alphaUcPeriod"/>
            </a:pPr>
            <a:r>
              <a:rPr lang="en-US" sz="2600">
                <a:latin typeface="Arial" panose="020B0604020202020204" pitchFamily="34" charset="0"/>
                <a:cs typeface="Arial" panose="020B0604020202020204" pitchFamily="34" charset="0"/>
              </a:rPr>
              <a:t>Participation rate for children with IEPs </a:t>
            </a:r>
          </a:p>
          <a:p>
            <a:pPr marL="514350" indent="-514350">
              <a:lnSpc>
                <a:spcPct val="120000"/>
              </a:lnSpc>
              <a:buFont typeface="+mj-lt"/>
              <a:buAutoNum type="alphaUcPeriod"/>
            </a:pPr>
            <a:r>
              <a:rPr lang="en-US" sz="2600">
                <a:latin typeface="Arial" panose="020B0604020202020204" pitchFamily="34" charset="0"/>
                <a:cs typeface="Arial" panose="020B0604020202020204" pitchFamily="34" charset="0"/>
              </a:rPr>
              <a:t>Proficiency rate for children with IEPs against grade level academic achievement standards</a:t>
            </a:r>
          </a:p>
          <a:p>
            <a:pPr marL="514350" indent="-514350">
              <a:lnSpc>
                <a:spcPct val="120000"/>
              </a:lnSpc>
              <a:buFont typeface="+mj-lt"/>
              <a:buAutoNum type="alphaUcPeriod"/>
            </a:pPr>
            <a:r>
              <a:rPr lang="en-US" sz="2600">
                <a:latin typeface="Arial" panose="020B0604020202020204" pitchFamily="34" charset="0"/>
                <a:cs typeface="Arial" panose="020B0604020202020204" pitchFamily="34" charset="0"/>
              </a:rPr>
              <a:t>Proficiency rate for children with IEPS against alternate academic achievement standards</a:t>
            </a:r>
          </a:p>
          <a:p>
            <a:pPr marL="514350" indent="-514350">
              <a:lnSpc>
                <a:spcPct val="120000"/>
              </a:lnSpc>
              <a:buFont typeface="+mj-lt"/>
              <a:buAutoNum type="alphaUcPeriod"/>
            </a:pPr>
            <a:r>
              <a:rPr lang="en-US" sz="2600">
                <a:latin typeface="Arial" panose="020B0604020202020204" pitchFamily="34" charset="0"/>
                <a:cs typeface="Arial" panose="020B0604020202020204" pitchFamily="34" charset="0"/>
              </a:rPr>
              <a:t>Gap in proficiency rates for children with IEPs and all students against grade level academic achievement standards</a:t>
            </a:r>
          </a:p>
          <a:p>
            <a:endParaRPr lang="en-US"/>
          </a:p>
        </p:txBody>
      </p:sp>
    </p:spTree>
    <p:extLst>
      <p:ext uri="{BB962C8B-B14F-4D97-AF65-F5344CB8AC3E}">
        <p14:creationId xmlns:p14="http://schemas.microsoft.com/office/powerpoint/2010/main" val="17175292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E5EC071-25DB-46E1-AEB6-E592ACAD2322}"/>
              </a:ext>
            </a:extLst>
          </p:cNvPr>
          <p:cNvSpPr>
            <a:spLocks noGrp="1"/>
          </p:cNvSpPr>
          <p:nvPr>
            <p:ph type="title"/>
          </p:nvPr>
        </p:nvSpPr>
        <p:spPr/>
        <p:txBody>
          <a:bodyPr>
            <a:normAutofit/>
          </a:bodyPr>
          <a:lstStyle/>
          <a:p>
            <a:r>
              <a:rPr lang="en-US" sz="3600"/>
              <a:t>3A. Participation Rate Percent</a:t>
            </a:r>
          </a:p>
        </p:txBody>
      </p:sp>
      <p:sp>
        <p:nvSpPr>
          <p:cNvPr id="6" name="Content Placeholder 5">
            <a:extLst>
              <a:ext uri="{FF2B5EF4-FFF2-40B4-BE49-F238E27FC236}">
                <a16:creationId xmlns:a16="http://schemas.microsoft.com/office/drawing/2014/main" id="{54DD2680-E387-4986-A479-6D906B3F66EF}"/>
              </a:ext>
            </a:extLst>
          </p:cNvPr>
          <p:cNvSpPr>
            <a:spLocks noGrp="1"/>
          </p:cNvSpPr>
          <p:nvPr>
            <p:ph idx="1"/>
          </p:nvPr>
        </p:nvSpPr>
        <p:spPr>
          <a:xfrm>
            <a:off x="1145893" y="1361165"/>
            <a:ext cx="10207907" cy="4538892"/>
          </a:xfrm>
        </p:spPr>
        <p:txBody>
          <a:bodyPr>
            <a:normAutofit lnSpcReduction="10000"/>
          </a:bodyPr>
          <a:lstStyle/>
          <a:p>
            <a:pPr marL="0" indent="0">
              <a:buNone/>
            </a:pPr>
            <a:br>
              <a:rPr lang="en-US" sz="2800">
                <a:ln>
                  <a:solidFill>
                    <a:schemeClr val="accent3">
                      <a:lumMod val="75000"/>
                    </a:schemeClr>
                  </a:solidFill>
                </a:ln>
                <a:latin typeface="Arial" panose="020B0604020202020204" pitchFamily="34" charset="0"/>
                <a:cs typeface="Arial" panose="020B0604020202020204" pitchFamily="34" charset="0"/>
              </a:rPr>
            </a:br>
            <a:br>
              <a:rPr lang="en-US" sz="2800">
                <a:ln>
                  <a:solidFill>
                    <a:schemeClr val="accent3">
                      <a:lumMod val="75000"/>
                    </a:schemeClr>
                  </a:solidFill>
                </a:ln>
                <a:latin typeface="Arial" panose="020B0604020202020204" pitchFamily="34" charset="0"/>
                <a:cs typeface="Arial" panose="020B0604020202020204" pitchFamily="34" charset="0"/>
              </a:rPr>
            </a:br>
            <a:r>
              <a:rPr lang="en-US" u="sng">
                <a:latin typeface="Arial" panose="020B0604020202020204" pitchFamily="34" charset="0"/>
                <a:cs typeface="Arial" panose="020B0604020202020204" pitchFamily="34" charset="0"/>
              </a:rPr>
              <a:t># of children with IEPs participating in an assessment </a:t>
            </a:r>
            <a:br>
              <a:rPr lang="en-US" u="sng">
                <a:latin typeface="Arial" panose="020B0604020202020204" pitchFamily="34" charset="0"/>
                <a:cs typeface="Arial" panose="020B0604020202020204" pitchFamily="34" charset="0"/>
              </a:rPr>
            </a:br>
            <a:r>
              <a:rPr lang="en-US">
                <a:latin typeface="Arial" panose="020B0604020202020204" pitchFamily="34" charset="0"/>
                <a:cs typeface="Arial" panose="020B0604020202020204" pitchFamily="34" charset="0"/>
              </a:rPr>
              <a:t>total # of children with IEPs enrolled during the testing window</a:t>
            </a:r>
            <a:br>
              <a:rPr lang="en-US">
                <a:latin typeface="Arial" panose="020B0604020202020204" pitchFamily="34" charset="0"/>
                <a:cs typeface="Arial" panose="020B0604020202020204" pitchFamily="34" charset="0"/>
              </a:rPr>
            </a:br>
            <a:endParaRPr lang="en-US">
              <a:latin typeface="Arial" panose="020B0604020202020204" pitchFamily="34" charset="0"/>
              <a:cs typeface="Arial" panose="020B0604020202020204" pitchFamily="34" charset="0"/>
            </a:endParaRPr>
          </a:p>
          <a:p>
            <a:pPr lvl="1"/>
            <a:r>
              <a:rPr lang="en-US">
                <a:latin typeface="Arial" panose="020B0604020202020204" pitchFamily="34" charset="0"/>
                <a:cs typeface="Arial" panose="020B0604020202020204" pitchFamily="34" charset="0"/>
              </a:rPr>
              <a:t>Calculate separately for reading and math for grades 4, 8, and high school – new grade levels, not 3 </a:t>
            </a:r>
            <a:r>
              <a:rPr lang="en-US" u="sng">
                <a:latin typeface="Arial" panose="020B0604020202020204" pitchFamily="34" charset="0"/>
                <a:cs typeface="Arial" panose="020B0604020202020204" pitchFamily="34" charset="0"/>
              </a:rPr>
              <a:t>through</a:t>
            </a:r>
            <a:r>
              <a:rPr lang="en-US">
                <a:latin typeface="Arial" panose="020B0604020202020204" pitchFamily="34" charset="0"/>
                <a:cs typeface="Arial" panose="020B0604020202020204" pitchFamily="34" charset="0"/>
              </a:rPr>
              <a:t> 8</a:t>
            </a:r>
            <a:br>
              <a:rPr lang="en-US">
                <a:latin typeface="Arial" panose="020B0604020202020204" pitchFamily="34" charset="0"/>
                <a:cs typeface="Arial" panose="020B0604020202020204" pitchFamily="34" charset="0"/>
              </a:rPr>
            </a:br>
            <a:endParaRPr lang="en-US">
              <a:latin typeface="Arial" panose="020B0604020202020204" pitchFamily="34" charset="0"/>
              <a:cs typeface="Arial" panose="020B0604020202020204" pitchFamily="34" charset="0"/>
            </a:endParaRPr>
          </a:p>
          <a:p>
            <a:pPr lvl="1"/>
            <a:r>
              <a:rPr lang="en-US" kern="0">
                <a:latin typeface="Arial" panose="020B0604020202020204" pitchFamily="34" charset="0"/>
                <a:ea typeface="Times New Roman" panose="02020603050405020304" pitchFamily="18" charset="0"/>
                <a:cs typeface="Times New Roman" panose="02020603050405020304" pitchFamily="18" charset="0"/>
              </a:rPr>
              <a:t>Include </a:t>
            </a:r>
            <a:r>
              <a:rPr lang="en-US" b="1" u="sng" kern="0">
                <a:latin typeface="Arial" panose="020B0604020202020204" pitchFamily="34" charset="0"/>
                <a:ea typeface="Times New Roman" panose="02020603050405020304" pitchFamily="18" charset="0"/>
                <a:cs typeface="Times New Roman" panose="02020603050405020304" pitchFamily="18" charset="0"/>
              </a:rPr>
              <a:t>all</a:t>
            </a:r>
            <a:r>
              <a:rPr lang="en-US" kern="0">
                <a:latin typeface="Arial" panose="020B0604020202020204" pitchFamily="34" charset="0"/>
                <a:ea typeface="Times New Roman" panose="02020603050405020304" pitchFamily="18" charset="0"/>
                <a:cs typeface="Times New Roman" panose="02020603050405020304" pitchFamily="18" charset="0"/>
              </a:rPr>
              <a:t> students enrolled both Full Academic Year &amp; Not Full Academic Year – ESSA only includes Full Academic Year</a:t>
            </a:r>
            <a:br>
              <a:rPr lang="en-US" kern="0">
                <a:latin typeface="Arial" panose="020B0604020202020204" pitchFamily="34" charset="0"/>
                <a:ea typeface="Times New Roman" panose="02020603050405020304" pitchFamily="18" charset="0"/>
                <a:cs typeface="Times New Roman" panose="02020603050405020304" pitchFamily="18" charset="0"/>
              </a:rPr>
            </a:br>
            <a:endParaRPr lang="en-US" kern="0">
              <a:latin typeface="Arial" panose="020B0604020202020204" pitchFamily="34" charset="0"/>
              <a:ea typeface="Times New Roman" panose="02020603050405020304" pitchFamily="18" charset="0"/>
              <a:cs typeface="Times New Roman" panose="02020603050405020304" pitchFamily="18" charset="0"/>
            </a:endParaRPr>
          </a:p>
          <a:p>
            <a:pPr lvl="1"/>
            <a:r>
              <a:rPr lang="en-US" kern="0">
                <a:latin typeface="Arial" panose="020B0604020202020204" pitchFamily="34" charset="0"/>
                <a:ea typeface="Times New Roman" panose="02020603050405020304" pitchFamily="18" charset="0"/>
                <a:cs typeface="Times New Roman" panose="02020603050405020304" pitchFamily="18" charset="0"/>
              </a:rPr>
              <a:t>Must have an IEP at the time of testing</a:t>
            </a:r>
            <a:br>
              <a:rPr lang="en-US" sz="2800" b="1" kern="0">
                <a:latin typeface="Arial" panose="020B0604020202020204" pitchFamily="34" charset="0"/>
                <a:ea typeface="Times New Roman" panose="02020603050405020304" pitchFamily="18" charset="0"/>
                <a:cs typeface="Times New Roman" panose="02020603050405020304" pitchFamily="18" charset="0"/>
              </a:rPr>
            </a:br>
            <a:endParaRPr lang="en-US" sz="2800">
              <a:ln>
                <a:solidFill>
                  <a:schemeClr val="accent3">
                    <a:lumMod val="75000"/>
                  </a:schemeClr>
                </a:solidFill>
              </a:ln>
              <a:latin typeface="Arial" panose="020B0604020202020204" pitchFamily="34" charset="0"/>
              <a:cs typeface="Arial" panose="020B0604020202020204" pitchFamily="34" charset="0"/>
            </a:endParaRPr>
          </a:p>
          <a:p>
            <a:endParaRPr lang="en-US" sz="2800">
              <a:ln>
                <a:solidFill>
                  <a:schemeClr val="accent3">
                    <a:lumMod val="75000"/>
                  </a:schemeClr>
                </a:solidFill>
              </a:ln>
              <a:latin typeface="Arial" panose="020B0604020202020204" pitchFamily="34" charset="0"/>
              <a:cs typeface="Arial" panose="020B0604020202020204" pitchFamily="34" charset="0"/>
            </a:endParaRPr>
          </a:p>
          <a:p>
            <a:pPr marL="0" indent="0">
              <a:buNone/>
            </a:pPr>
            <a:endParaRPr lang="en-US"/>
          </a:p>
        </p:txBody>
      </p:sp>
    </p:spTree>
    <p:extLst>
      <p:ext uri="{BB962C8B-B14F-4D97-AF65-F5344CB8AC3E}">
        <p14:creationId xmlns:p14="http://schemas.microsoft.com/office/powerpoint/2010/main" val="12369432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A26ED-C034-4DEE-84D8-0678140064E2}"/>
              </a:ext>
            </a:extLst>
          </p:cNvPr>
          <p:cNvSpPr>
            <a:spLocks noGrp="1"/>
          </p:cNvSpPr>
          <p:nvPr>
            <p:ph type="title"/>
          </p:nvPr>
        </p:nvSpPr>
        <p:spPr>
          <a:xfrm>
            <a:off x="1156982" y="127160"/>
            <a:ext cx="10515600" cy="1325563"/>
          </a:xfrm>
        </p:spPr>
        <p:txBody>
          <a:bodyPr>
            <a:normAutofit fontScale="90000"/>
          </a:bodyPr>
          <a:lstStyle/>
          <a:p>
            <a:r>
              <a:rPr lang="en-US"/>
              <a:t>3A. Reading Assessment Participation</a:t>
            </a:r>
            <a:br>
              <a:rPr lang="en-US"/>
            </a:br>
            <a:endParaRPr lang="en-US"/>
          </a:p>
        </p:txBody>
      </p:sp>
      <p:graphicFrame>
        <p:nvGraphicFramePr>
          <p:cNvPr id="4" name="Table 4">
            <a:extLst>
              <a:ext uri="{FF2B5EF4-FFF2-40B4-BE49-F238E27FC236}">
                <a16:creationId xmlns:a16="http://schemas.microsoft.com/office/drawing/2014/main" id="{6D036FE2-7B09-4B04-AEF0-C638737DEEE9}"/>
              </a:ext>
            </a:extLst>
          </p:cNvPr>
          <p:cNvGraphicFramePr>
            <a:graphicFrameLocks noGrp="1"/>
          </p:cNvGraphicFramePr>
          <p:nvPr>
            <p:ph idx="1"/>
          </p:nvPr>
        </p:nvGraphicFramePr>
        <p:xfrm>
          <a:off x="1330960" y="1892652"/>
          <a:ext cx="10167644" cy="4023360"/>
        </p:xfrm>
        <a:graphic>
          <a:graphicData uri="http://schemas.openxmlformats.org/drawingml/2006/table">
            <a:tbl>
              <a:tblPr firstRow="1" bandRow="1">
                <a:tableStyleId>{5C22544A-7EE6-4342-B048-85BDC9FD1C3A}</a:tableStyleId>
              </a:tblPr>
              <a:tblGrid>
                <a:gridCol w="1461154">
                  <a:extLst>
                    <a:ext uri="{9D8B030D-6E8A-4147-A177-3AD203B41FA5}">
                      <a16:colId xmlns:a16="http://schemas.microsoft.com/office/drawing/2014/main" val="1086535782"/>
                    </a:ext>
                  </a:extLst>
                </a:gridCol>
                <a:gridCol w="1430420">
                  <a:extLst>
                    <a:ext uri="{9D8B030D-6E8A-4147-A177-3AD203B41FA5}">
                      <a16:colId xmlns:a16="http://schemas.microsoft.com/office/drawing/2014/main" val="421968818"/>
                    </a:ext>
                  </a:extLst>
                </a:gridCol>
                <a:gridCol w="1455214">
                  <a:extLst>
                    <a:ext uri="{9D8B030D-6E8A-4147-A177-3AD203B41FA5}">
                      <a16:colId xmlns:a16="http://schemas.microsoft.com/office/drawing/2014/main" val="2588801309"/>
                    </a:ext>
                  </a:extLst>
                </a:gridCol>
                <a:gridCol w="1455214">
                  <a:extLst>
                    <a:ext uri="{9D8B030D-6E8A-4147-A177-3AD203B41FA5}">
                      <a16:colId xmlns:a16="http://schemas.microsoft.com/office/drawing/2014/main" val="967449582"/>
                    </a:ext>
                  </a:extLst>
                </a:gridCol>
                <a:gridCol w="1455214">
                  <a:extLst>
                    <a:ext uri="{9D8B030D-6E8A-4147-A177-3AD203B41FA5}">
                      <a16:colId xmlns:a16="http://schemas.microsoft.com/office/drawing/2014/main" val="170541809"/>
                    </a:ext>
                  </a:extLst>
                </a:gridCol>
                <a:gridCol w="1455214">
                  <a:extLst>
                    <a:ext uri="{9D8B030D-6E8A-4147-A177-3AD203B41FA5}">
                      <a16:colId xmlns:a16="http://schemas.microsoft.com/office/drawing/2014/main" val="879524995"/>
                    </a:ext>
                  </a:extLst>
                </a:gridCol>
                <a:gridCol w="1455214">
                  <a:extLst>
                    <a:ext uri="{9D8B030D-6E8A-4147-A177-3AD203B41FA5}">
                      <a16:colId xmlns:a16="http://schemas.microsoft.com/office/drawing/2014/main" val="796045127"/>
                    </a:ext>
                  </a:extLst>
                </a:gridCol>
              </a:tblGrid>
              <a:tr h="1005840">
                <a:tc>
                  <a:txBody>
                    <a:bodyPr/>
                    <a:lstStyle/>
                    <a:p>
                      <a:pPr algn="ctr" fontAlgn="t"/>
                      <a:r>
                        <a:rPr lang="en-US" sz="1800" b="1" i="0" u="none" strike="noStrike">
                          <a:solidFill>
                            <a:srgbClr val="000000"/>
                          </a:solidFill>
                          <a:effectLst/>
                          <a:latin typeface="Arial" panose="020B0604020202020204" pitchFamily="34" charset="0"/>
                          <a:cs typeface="Arial" panose="020B0604020202020204" pitchFamily="34" charset="0"/>
                        </a:rPr>
                        <a:t>Description</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1" i="0" u="none" strike="noStrike">
                          <a:solidFill>
                            <a:srgbClr val="000000"/>
                          </a:solidFill>
                          <a:effectLst/>
                          <a:latin typeface="Arial" panose="020B0604020202020204" pitchFamily="34" charset="0"/>
                          <a:cs typeface="Arial" panose="020B0604020202020204" pitchFamily="34" charset="0"/>
                        </a:rPr>
                        <a:t>FFY 2020                                        SY 2020-21</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1" i="0" u="none" strike="noStrike">
                          <a:solidFill>
                            <a:srgbClr val="000000"/>
                          </a:solidFill>
                          <a:effectLst/>
                          <a:latin typeface="Arial" panose="020B0604020202020204" pitchFamily="34" charset="0"/>
                          <a:cs typeface="Arial" panose="020B0604020202020204" pitchFamily="34" charset="0"/>
                        </a:rPr>
                        <a:t>FFY 2021                              SY 2021-22</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1" i="0" u="none" strike="noStrike">
                          <a:solidFill>
                            <a:srgbClr val="000000"/>
                          </a:solidFill>
                          <a:effectLst/>
                          <a:latin typeface="Arial" panose="020B0604020202020204" pitchFamily="34" charset="0"/>
                          <a:cs typeface="Arial" panose="020B0604020202020204" pitchFamily="34" charset="0"/>
                        </a:rPr>
                        <a:t>FFY 2022                              SY 2022-23</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1" i="0" u="none" strike="noStrike">
                          <a:solidFill>
                            <a:srgbClr val="000000"/>
                          </a:solidFill>
                          <a:effectLst/>
                          <a:latin typeface="Arial" panose="020B0604020202020204" pitchFamily="34" charset="0"/>
                          <a:cs typeface="Arial" panose="020B0604020202020204" pitchFamily="34" charset="0"/>
                        </a:rPr>
                        <a:t>FFY 2023                              SY 2023-24</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1" i="0" u="none" strike="noStrike">
                          <a:solidFill>
                            <a:srgbClr val="000000"/>
                          </a:solidFill>
                          <a:effectLst/>
                          <a:latin typeface="Arial" panose="020B0604020202020204" pitchFamily="34" charset="0"/>
                          <a:cs typeface="Arial" panose="020B0604020202020204" pitchFamily="34" charset="0"/>
                        </a:rPr>
                        <a:t>FFY 2024                              SY 2024-25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1" i="0" u="none" strike="noStrike">
                          <a:solidFill>
                            <a:srgbClr val="000000"/>
                          </a:solidFill>
                          <a:effectLst/>
                          <a:latin typeface="Arial" panose="020B0604020202020204" pitchFamily="34" charset="0"/>
                          <a:cs typeface="Arial" panose="020B0604020202020204" pitchFamily="34" charset="0"/>
                        </a:rPr>
                        <a:t>FFY 2025                             SY 2025-26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59664970"/>
                  </a:ext>
                </a:extLst>
              </a:tr>
              <a:tr h="1005840">
                <a:tc>
                  <a:txBody>
                    <a:bodyPr/>
                    <a:lstStyle/>
                    <a:p>
                      <a:pPr algn="ctr"/>
                      <a:r>
                        <a:rPr lang="en-US" sz="2000">
                          <a:latin typeface="Arial" panose="020B0604020202020204" pitchFamily="34" charset="0"/>
                          <a:cs typeface="Arial" panose="020B0604020202020204" pitchFamily="34" charset="0"/>
                        </a:rPr>
                        <a:t>4th Grade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Baseline 77.84%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1" i="0" u="none" strike="noStrike">
                          <a:solidFill>
                            <a:srgbClr val="000000"/>
                          </a:solidFill>
                          <a:effectLst/>
                          <a:latin typeface="Arial" panose="020B0604020202020204" pitchFamily="34" charset="0"/>
                          <a:cs typeface="Arial" panose="020B0604020202020204" pitchFamily="34" charset="0"/>
                        </a:rPr>
                        <a:t>97.26% +</a:t>
                      </a:r>
                      <a:br>
                        <a:rPr lang="en-US" sz="2000" b="1" i="0" u="none" strike="noStrike">
                          <a:solidFill>
                            <a:srgbClr val="000000"/>
                          </a:solidFill>
                          <a:effectLst/>
                          <a:latin typeface="Arial" panose="020B0604020202020204" pitchFamily="34" charset="0"/>
                          <a:cs typeface="Arial" panose="020B0604020202020204" pitchFamily="34" charset="0"/>
                        </a:rPr>
                      </a:br>
                      <a:r>
                        <a:rPr lang="en-US" sz="2000" b="0" i="0" u="none" strike="noStrike">
                          <a:solidFill>
                            <a:srgbClr val="000000"/>
                          </a:solidFill>
                          <a:effectLst/>
                          <a:latin typeface="Arial" panose="020B0604020202020204" pitchFamily="34" charset="0"/>
                          <a:cs typeface="Arial" panose="020B0604020202020204" pitchFamily="34" charset="0"/>
                        </a:rPr>
                        <a:t>(95.00%)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95.00%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95.00%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95.00%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95.00%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8662479"/>
                  </a:ext>
                </a:extLst>
              </a:tr>
              <a:tr h="1005840">
                <a:tc>
                  <a:txBody>
                    <a:bodyPr/>
                    <a:lstStyle/>
                    <a:p>
                      <a:pPr algn="ctr"/>
                      <a:r>
                        <a:rPr lang="en-US" sz="2000">
                          <a:latin typeface="Arial" panose="020B0604020202020204" pitchFamily="34" charset="0"/>
                          <a:cs typeface="Arial" panose="020B0604020202020204" pitchFamily="34" charset="0"/>
                        </a:rPr>
                        <a:t>8th Grade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Baseline 63.30%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1" i="0" u="none" strike="noStrike">
                          <a:solidFill>
                            <a:srgbClr val="000000"/>
                          </a:solidFill>
                          <a:effectLst/>
                          <a:latin typeface="Arial" panose="020B0604020202020204" pitchFamily="34" charset="0"/>
                          <a:cs typeface="Arial" panose="020B0604020202020204" pitchFamily="34" charset="0"/>
                        </a:rPr>
                        <a:t>96.69% +</a:t>
                      </a:r>
                    </a:p>
                    <a:p>
                      <a:pPr algn="ctr" fontAlgn="ctr"/>
                      <a:r>
                        <a:rPr lang="en-US" sz="2000" b="0" i="0" u="none" strike="noStrike">
                          <a:solidFill>
                            <a:srgbClr val="000000"/>
                          </a:solidFill>
                          <a:effectLst/>
                          <a:latin typeface="Arial" panose="020B0604020202020204" pitchFamily="34" charset="0"/>
                          <a:cs typeface="Arial" panose="020B0604020202020204" pitchFamily="34" charset="0"/>
                        </a:rPr>
                        <a:t>(95.00%)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95.00%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95.00%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95.00%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95.00%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34519179"/>
                  </a:ext>
                </a:extLst>
              </a:tr>
              <a:tr h="1005840">
                <a:tc>
                  <a:txBody>
                    <a:bodyPr/>
                    <a:lstStyle/>
                    <a:p>
                      <a:pPr algn="ctr"/>
                      <a:r>
                        <a:rPr lang="en-US" sz="2000">
                          <a:latin typeface="Arial" panose="020B0604020202020204" pitchFamily="34" charset="0"/>
                          <a:cs typeface="Arial" panose="020B0604020202020204" pitchFamily="34" charset="0"/>
                        </a:rPr>
                        <a:t>High School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Baseline 62.74%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1" i="0" u="none" strike="noStrike">
                          <a:solidFill>
                            <a:srgbClr val="000000"/>
                          </a:solidFill>
                          <a:effectLst/>
                          <a:latin typeface="Arial" panose="020B0604020202020204" pitchFamily="34" charset="0"/>
                          <a:cs typeface="Arial" panose="020B0604020202020204" pitchFamily="34" charset="0"/>
                        </a:rPr>
                        <a:t>96.93 +</a:t>
                      </a:r>
                    </a:p>
                    <a:p>
                      <a:pPr algn="ctr" fontAlgn="ctr"/>
                      <a:r>
                        <a:rPr lang="en-US" sz="2000" b="0" i="0" u="none" strike="noStrike">
                          <a:solidFill>
                            <a:srgbClr val="000000"/>
                          </a:solidFill>
                          <a:effectLst/>
                          <a:latin typeface="Arial" panose="020B0604020202020204" pitchFamily="34" charset="0"/>
                          <a:cs typeface="Arial" panose="020B0604020202020204" pitchFamily="34" charset="0"/>
                        </a:rPr>
                        <a:t>(95.00%)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95.00%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95.00%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95.00%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95.00%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69123886"/>
                  </a:ext>
                </a:extLst>
              </a:tr>
            </a:tbl>
          </a:graphicData>
        </a:graphic>
      </p:graphicFrame>
      <p:sp>
        <p:nvSpPr>
          <p:cNvPr id="3" name="TextBox 2">
            <a:extLst>
              <a:ext uri="{FF2B5EF4-FFF2-40B4-BE49-F238E27FC236}">
                <a16:creationId xmlns:a16="http://schemas.microsoft.com/office/drawing/2014/main" id="{ACE12012-901B-DDFC-94E7-A0C1A67A9E84}"/>
              </a:ext>
            </a:extLst>
          </p:cNvPr>
          <p:cNvSpPr txBox="1"/>
          <p:nvPr/>
        </p:nvSpPr>
        <p:spPr>
          <a:xfrm>
            <a:off x="1330960" y="823945"/>
            <a:ext cx="10167644" cy="92333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The actual percent is shown in bold for 2021-2022 with a + sign indicating met target and a – sign indicating did not meet target.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The target is shown below the actual percent in parentheses.</a:t>
            </a:r>
          </a:p>
        </p:txBody>
      </p:sp>
    </p:spTree>
    <p:extLst>
      <p:ext uri="{BB962C8B-B14F-4D97-AF65-F5344CB8AC3E}">
        <p14:creationId xmlns:p14="http://schemas.microsoft.com/office/powerpoint/2010/main" val="16995266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3A012D3-658D-4EB4-B767-267CEA4BD5CF}"/>
              </a:ext>
            </a:extLst>
          </p:cNvPr>
          <p:cNvSpPr>
            <a:spLocks noGrp="1"/>
          </p:cNvSpPr>
          <p:nvPr>
            <p:ph type="title"/>
          </p:nvPr>
        </p:nvSpPr>
        <p:spPr>
          <a:xfrm>
            <a:off x="1018572" y="365125"/>
            <a:ext cx="10868627" cy="1325563"/>
          </a:xfrm>
        </p:spPr>
        <p:txBody>
          <a:bodyPr>
            <a:noAutofit/>
          </a:bodyPr>
          <a:lstStyle/>
          <a:p>
            <a:r>
              <a:rPr lang="en-US" sz="4400"/>
              <a:t>INDICATOR 3 - Assessment</a:t>
            </a:r>
            <a:endParaRPr lang="en-US" sz="3600"/>
          </a:p>
        </p:txBody>
      </p:sp>
      <p:sp>
        <p:nvSpPr>
          <p:cNvPr id="6" name="Content Placeholder 5">
            <a:extLst>
              <a:ext uri="{FF2B5EF4-FFF2-40B4-BE49-F238E27FC236}">
                <a16:creationId xmlns:a16="http://schemas.microsoft.com/office/drawing/2014/main" id="{5B74F155-9AE3-4A40-8A1A-D99D6C6210DB}"/>
              </a:ext>
            </a:extLst>
          </p:cNvPr>
          <p:cNvSpPr>
            <a:spLocks noGrp="1"/>
          </p:cNvSpPr>
          <p:nvPr>
            <p:ph sz="half" idx="2"/>
          </p:nvPr>
        </p:nvSpPr>
        <p:spPr>
          <a:xfrm>
            <a:off x="1121229" y="1488168"/>
            <a:ext cx="10052198" cy="4085318"/>
          </a:xfrm>
          <a:ln>
            <a:noFill/>
          </a:ln>
        </p:spPr>
        <p:txBody>
          <a:bodyPr>
            <a:normAutofit/>
          </a:bodyPr>
          <a:lstStyle/>
          <a:p>
            <a:pPr marL="514350" indent="-514350">
              <a:lnSpc>
                <a:spcPct val="120000"/>
              </a:lnSpc>
              <a:buFont typeface="+mj-lt"/>
              <a:buAutoNum type="alphaUcPeriod"/>
            </a:pPr>
            <a:r>
              <a:rPr lang="en-US" sz="2600">
                <a:latin typeface="Arial" panose="020B0604020202020204" pitchFamily="34" charset="0"/>
                <a:cs typeface="Arial" panose="020B0604020202020204" pitchFamily="34" charset="0"/>
              </a:rPr>
              <a:t>Participation rate for children with IEPs </a:t>
            </a:r>
          </a:p>
          <a:p>
            <a:pPr marL="514350" indent="-514350">
              <a:lnSpc>
                <a:spcPct val="120000"/>
              </a:lnSpc>
              <a:buFont typeface="+mj-lt"/>
              <a:buAutoNum type="alphaUcPeriod"/>
            </a:pPr>
            <a:r>
              <a:rPr lang="en-US" sz="2600">
                <a:latin typeface="Arial" panose="020B0604020202020204" pitchFamily="34" charset="0"/>
                <a:cs typeface="Arial" panose="020B0604020202020204" pitchFamily="34" charset="0"/>
              </a:rPr>
              <a:t>Proficiency rate for children with IEPs against grade level academic achievement standards</a:t>
            </a:r>
          </a:p>
          <a:p>
            <a:pPr marL="514350" indent="-514350">
              <a:lnSpc>
                <a:spcPct val="120000"/>
              </a:lnSpc>
              <a:buFont typeface="+mj-lt"/>
              <a:buAutoNum type="alphaUcPeriod"/>
            </a:pPr>
            <a:r>
              <a:rPr lang="en-US" sz="2600">
                <a:latin typeface="Arial" panose="020B0604020202020204" pitchFamily="34" charset="0"/>
                <a:cs typeface="Arial" panose="020B0604020202020204" pitchFamily="34" charset="0"/>
              </a:rPr>
              <a:t>Proficiency rate for children with IEPS against alternate academic achievement standards</a:t>
            </a:r>
          </a:p>
          <a:p>
            <a:pPr marL="514350" indent="-514350">
              <a:lnSpc>
                <a:spcPct val="120000"/>
              </a:lnSpc>
              <a:buFont typeface="+mj-lt"/>
              <a:buAutoNum type="alphaUcPeriod"/>
            </a:pPr>
            <a:r>
              <a:rPr lang="en-US" sz="2600">
                <a:latin typeface="Arial" panose="020B0604020202020204" pitchFamily="34" charset="0"/>
                <a:cs typeface="Arial" panose="020B0604020202020204" pitchFamily="34" charset="0"/>
              </a:rPr>
              <a:t>Gap in proficiency rates for children with IEPs and all students against grade level academic achievement standards</a:t>
            </a:r>
          </a:p>
          <a:p>
            <a:endParaRPr lang="en-US"/>
          </a:p>
        </p:txBody>
      </p:sp>
    </p:spTree>
    <p:extLst>
      <p:ext uri="{BB962C8B-B14F-4D97-AF65-F5344CB8AC3E}">
        <p14:creationId xmlns:p14="http://schemas.microsoft.com/office/powerpoint/2010/main" val="14954213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A26ED-C034-4DEE-84D8-0678140064E2}"/>
              </a:ext>
            </a:extLst>
          </p:cNvPr>
          <p:cNvSpPr>
            <a:spLocks noGrp="1"/>
          </p:cNvSpPr>
          <p:nvPr>
            <p:ph type="title"/>
          </p:nvPr>
        </p:nvSpPr>
        <p:spPr>
          <a:xfrm>
            <a:off x="1330960" y="150828"/>
            <a:ext cx="10515600" cy="1325563"/>
          </a:xfrm>
        </p:spPr>
        <p:txBody>
          <a:bodyPr>
            <a:normAutofit fontScale="90000"/>
          </a:bodyPr>
          <a:lstStyle/>
          <a:p>
            <a:r>
              <a:rPr lang="en-US"/>
              <a:t>3A. Math Assessment Participation</a:t>
            </a:r>
            <a:br>
              <a:rPr lang="en-US"/>
            </a:br>
            <a:endParaRPr lang="en-US"/>
          </a:p>
        </p:txBody>
      </p:sp>
      <p:graphicFrame>
        <p:nvGraphicFramePr>
          <p:cNvPr id="4" name="Table 4">
            <a:extLst>
              <a:ext uri="{FF2B5EF4-FFF2-40B4-BE49-F238E27FC236}">
                <a16:creationId xmlns:a16="http://schemas.microsoft.com/office/drawing/2014/main" id="{6D036FE2-7B09-4B04-AEF0-C638737DEEE9}"/>
              </a:ext>
            </a:extLst>
          </p:cNvPr>
          <p:cNvGraphicFramePr>
            <a:graphicFrameLocks noGrp="1"/>
          </p:cNvGraphicFramePr>
          <p:nvPr>
            <p:ph idx="1"/>
          </p:nvPr>
        </p:nvGraphicFramePr>
        <p:xfrm>
          <a:off x="1385740" y="1564848"/>
          <a:ext cx="10186498" cy="4023360"/>
        </p:xfrm>
        <a:graphic>
          <a:graphicData uri="http://schemas.openxmlformats.org/drawingml/2006/table">
            <a:tbl>
              <a:tblPr firstRow="1" bandRow="1">
                <a:tableStyleId>{5C22544A-7EE6-4342-B048-85BDC9FD1C3A}</a:tableStyleId>
              </a:tblPr>
              <a:tblGrid>
                <a:gridCol w="1455214">
                  <a:extLst>
                    <a:ext uri="{9D8B030D-6E8A-4147-A177-3AD203B41FA5}">
                      <a16:colId xmlns:a16="http://schemas.microsoft.com/office/drawing/2014/main" val="1086535782"/>
                    </a:ext>
                  </a:extLst>
                </a:gridCol>
                <a:gridCol w="1455214">
                  <a:extLst>
                    <a:ext uri="{9D8B030D-6E8A-4147-A177-3AD203B41FA5}">
                      <a16:colId xmlns:a16="http://schemas.microsoft.com/office/drawing/2014/main" val="421968818"/>
                    </a:ext>
                  </a:extLst>
                </a:gridCol>
                <a:gridCol w="1455214">
                  <a:extLst>
                    <a:ext uri="{9D8B030D-6E8A-4147-A177-3AD203B41FA5}">
                      <a16:colId xmlns:a16="http://schemas.microsoft.com/office/drawing/2014/main" val="2588801309"/>
                    </a:ext>
                  </a:extLst>
                </a:gridCol>
                <a:gridCol w="1455214">
                  <a:extLst>
                    <a:ext uri="{9D8B030D-6E8A-4147-A177-3AD203B41FA5}">
                      <a16:colId xmlns:a16="http://schemas.microsoft.com/office/drawing/2014/main" val="967449582"/>
                    </a:ext>
                  </a:extLst>
                </a:gridCol>
                <a:gridCol w="1455214">
                  <a:extLst>
                    <a:ext uri="{9D8B030D-6E8A-4147-A177-3AD203B41FA5}">
                      <a16:colId xmlns:a16="http://schemas.microsoft.com/office/drawing/2014/main" val="170541809"/>
                    </a:ext>
                  </a:extLst>
                </a:gridCol>
                <a:gridCol w="1455214">
                  <a:extLst>
                    <a:ext uri="{9D8B030D-6E8A-4147-A177-3AD203B41FA5}">
                      <a16:colId xmlns:a16="http://schemas.microsoft.com/office/drawing/2014/main" val="879524995"/>
                    </a:ext>
                  </a:extLst>
                </a:gridCol>
                <a:gridCol w="1455214">
                  <a:extLst>
                    <a:ext uri="{9D8B030D-6E8A-4147-A177-3AD203B41FA5}">
                      <a16:colId xmlns:a16="http://schemas.microsoft.com/office/drawing/2014/main" val="796045127"/>
                    </a:ext>
                  </a:extLst>
                </a:gridCol>
              </a:tblGrid>
              <a:tr h="1005840">
                <a:tc>
                  <a:txBody>
                    <a:bodyPr/>
                    <a:lstStyle/>
                    <a:p>
                      <a:pPr algn="ctr" fontAlgn="t"/>
                      <a:r>
                        <a:rPr lang="en-US" sz="1800" b="1" i="0" u="none" strike="noStrike">
                          <a:solidFill>
                            <a:srgbClr val="000000"/>
                          </a:solidFill>
                          <a:effectLst/>
                          <a:latin typeface="Arial" panose="020B0604020202020204" pitchFamily="34" charset="0"/>
                          <a:cs typeface="Arial" panose="020B0604020202020204" pitchFamily="34" charset="0"/>
                        </a:rPr>
                        <a:t>Description</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1" i="0" u="none" strike="noStrike">
                          <a:solidFill>
                            <a:srgbClr val="000000"/>
                          </a:solidFill>
                          <a:effectLst/>
                          <a:latin typeface="Arial" panose="020B0604020202020204" pitchFamily="34" charset="0"/>
                          <a:cs typeface="Arial" panose="020B0604020202020204" pitchFamily="34" charset="0"/>
                        </a:rPr>
                        <a:t>FFY 2020                                        SY 2020-21</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1" i="0" u="none" strike="noStrike">
                          <a:solidFill>
                            <a:srgbClr val="000000"/>
                          </a:solidFill>
                          <a:effectLst/>
                          <a:latin typeface="Arial" panose="020B0604020202020204" pitchFamily="34" charset="0"/>
                          <a:cs typeface="Arial" panose="020B0604020202020204" pitchFamily="34" charset="0"/>
                        </a:rPr>
                        <a:t>FFY 2021                              SY 2021-22</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1" i="0" u="none" strike="noStrike">
                          <a:solidFill>
                            <a:srgbClr val="000000"/>
                          </a:solidFill>
                          <a:effectLst/>
                          <a:latin typeface="Arial" panose="020B0604020202020204" pitchFamily="34" charset="0"/>
                          <a:cs typeface="Arial" panose="020B0604020202020204" pitchFamily="34" charset="0"/>
                        </a:rPr>
                        <a:t>FFY 2022                              SY 2022-23</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1" i="0" u="none" strike="noStrike">
                          <a:solidFill>
                            <a:srgbClr val="000000"/>
                          </a:solidFill>
                          <a:effectLst/>
                          <a:latin typeface="Arial" panose="020B0604020202020204" pitchFamily="34" charset="0"/>
                          <a:cs typeface="Arial" panose="020B0604020202020204" pitchFamily="34" charset="0"/>
                        </a:rPr>
                        <a:t>FFY 2023                              SY 2023-24</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1" i="0" u="none" strike="noStrike">
                          <a:solidFill>
                            <a:srgbClr val="000000"/>
                          </a:solidFill>
                          <a:effectLst/>
                          <a:latin typeface="Arial" panose="020B0604020202020204" pitchFamily="34" charset="0"/>
                          <a:cs typeface="Arial" panose="020B0604020202020204" pitchFamily="34" charset="0"/>
                        </a:rPr>
                        <a:t>FFY 2024                              SY 2024-25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1" i="0" u="none" strike="noStrike">
                          <a:solidFill>
                            <a:srgbClr val="000000"/>
                          </a:solidFill>
                          <a:effectLst/>
                          <a:latin typeface="Arial" panose="020B0604020202020204" pitchFamily="34" charset="0"/>
                          <a:cs typeface="Arial" panose="020B0604020202020204" pitchFamily="34" charset="0"/>
                        </a:rPr>
                        <a:t>FFY 2025                             SY 2025-26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59664970"/>
                  </a:ext>
                </a:extLst>
              </a:tr>
              <a:tr h="1005840">
                <a:tc>
                  <a:txBody>
                    <a:bodyPr/>
                    <a:lstStyle/>
                    <a:p>
                      <a:pPr algn="ctr"/>
                      <a:r>
                        <a:rPr lang="en-US" sz="2000">
                          <a:latin typeface="Arial" panose="020B0604020202020204" pitchFamily="34" charset="0"/>
                          <a:cs typeface="Arial" panose="020B0604020202020204" pitchFamily="34" charset="0"/>
                        </a:rPr>
                        <a:t>4th Grade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Baseline 77.7%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1" i="0" u="none" strike="noStrike">
                          <a:solidFill>
                            <a:srgbClr val="000000"/>
                          </a:solidFill>
                          <a:effectLst/>
                          <a:latin typeface="Arial" panose="020B0604020202020204" pitchFamily="34" charset="0"/>
                          <a:cs typeface="Arial" panose="020B0604020202020204" pitchFamily="34" charset="0"/>
                        </a:rPr>
                        <a:t>97.08% +</a:t>
                      </a:r>
                    </a:p>
                    <a:p>
                      <a:pPr algn="ctr" fontAlgn="ctr"/>
                      <a:r>
                        <a:rPr lang="en-US" sz="2000" b="0" i="0" u="none" strike="noStrike">
                          <a:solidFill>
                            <a:srgbClr val="000000"/>
                          </a:solidFill>
                          <a:effectLst/>
                          <a:latin typeface="Arial" panose="020B0604020202020204" pitchFamily="34" charset="0"/>
                          <a:cs typeface="Arial" panose="020B0604020202020204" pitchFamily="34" charset="0"/>
                        </a:rPr>
                        <a:t>(95.00%)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95.00%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95.00%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95.00%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95.00%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25975468"/>
                  </a:ext>
                </a:extLst>
              </a:tr>
              <a:tr h="1005840">
                <a:tc>
                  <a:txBody>
                    <a:bodyPr/>
                    <a:lstStyle/>
                    <a:p>
                      <a:pPr algn="ctr"/>
                      <a:r>
                        <a:rPr lang="en-US" sz="2000">
                          <a:latin typeface="Arial" panose="020B0604020202020204" pitchFamily="34" charset="0"/>
                          <a:cs typeface="Arial" panose="020B0604020202020204" pitchFamily="34" charset="0"/>
                        </a:rPr>
                        <a:t>8th Grade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Baseline 61.48%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1" i="0" u="none" strike="noStrike">
                          <a:solidFill>
                            <a:srgbClr val="000000"/>
                          </a:solidFill>
                          <a:effectLst/>
                          <a:latin typeface="Arial" panose="020B0604020202020204" pitchFamily="34" charset="0"/>
                          <a:cs typeface="Arial" panose="020B0604020202020204" pitchFamily="34" charset="0"/>
                        </a:rPr>
                        <a:t>96.19% +</a:t>
                      </a:r>
                    </a:p>
                    <a:p>
                      <a:pPr algn="ctr" fontAlgn="ctr"/>
                      <a:r>
                        <a:rPr lang="en-US" sz="2000" b="0" i="0" u="none" strike="noStrike">
                          <a:solidFill>
                            <a:srgbClr val="000000"/>
                          </a:solidFill>
                          <a:effectLst/>
                          <a:latin typeface="Arial" panose="020B0604020202020204" pitchFamily="34" charset="0"/>
                          <a:cs typeface="Arial" panose="020B0604020202020204" pitchFamily="34" charset="0"/>
                        </a:rPr>
                        <a:t>(95.00%)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95.00%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95.00%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95.00%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95.00%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19352099"/>
                  </a:ext>
                </a:extLst>
              </a:tr>
              <a:tr h="1005840">
                <a:tc>
                  <a:txBody>
                    <a:bodyPr/>
                    <a:lstStyle/>
                    <a:p>
                      <a:pPr algn="ctr"/>
                      <a:r>
                        <a:rPr lang="en-US" sz="2000">
                          <a:latin typeface="Arial" panose="020B0604020202020204" pitchFamily="34" charset="0"/>
                          <a:cs typeface="Arial" panose="020B0604020202020204" pitchFamily="34" charset="0"/>
                        </a:rPr>
                        <a:t>High School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Baseline 60.71%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1" i="0" u="none" strike="noStrike">
                          <a:solidFill>
                            <a:srgbClr val="000000"/>
                          </a:solidFill>
                          <a:effectLst/>
                          <a:latin typeface="Arial" panose="020B0604020202020204" pitchFamily="34" charset="0"/>
                          <a:cs typeface="Arial" panose="020B0604020202020204" pitchFamily="34" charset="0"/>
                        </a:rPr>
                        <a:t>95.82% +</a:t>
                      </a:r>
                    </a:p>
                    <a:p>
                      <a:pPr algn="ctr" fontAlgn="ctr"/>
                      <a:r>
                        <a:rPr lang="en-US" sz="2000" b="0" i="0" u="none" strike="noStrike">
                          <a:solidFill>
                            <a:srgbClr val="000000"/>
                          </a:solidFill>
                          <a:effectLst/>
                          <a:latin typeface="Arial" panose="020B0604020202020204" pitchFamily="34" charset="0"/>
                          <a:cs typeface="Arial" panose="020B0604020202020204" pitchFamily="34" charset="0"/>
                        </a:rPr>
                        <a:t>95.00%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95.00%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95.00%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95.00%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95.00%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51827404"/>
                  </a:ext>
                </a:extLst>
              </a:tr>
            </a:tbl>
          </a:graphicData>
        </a:graphic>
      </p:graphicFrame>
    </p:spTree>
    <p:extLst>
      <p:ext uri="{BB962C8B-B14F-4D97-AF65-F5344CB8AC3E}">
        <p14:creationId xmlns:p14="http://schemas.microsoft.com/office/powerpoint/2010/main" val="5639008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E5EC071-25DB-46E1-AEB6-E592ACAD2322}"/>
              </a:ext>
            </a:extLst>
          </p:cNvPr>
          <p:cNvSpPr>
            <a:spLocks noGrp="1"/>
          </p:cNvSpPr>
          <p:nvPr>
            <p:ph type="title"/>
          </p:nvPr>
        </p:nvSpPr>
        <p:spPr/>
        <p:txBody>
          <a:bodyPr>
            <a:normAutofit/>
          </a:bodyPr>
          <a:lstStyle/>
          <a:p>
            <a:r>
              <a:rPr lang="en-US" sz="3600"/>
              <a:t>3B. Proficiency Rate- Grade Level Standards</a:t>
            </a:r>
          </a:p>
        </p:txBody>
      </p:sp>
      <p:sp>
        <p:nvSpPr>
          <p:cNvPr id="6" name="Content Placeholder 5">
            <a:extLst>
              <a:ext uri="{FF2B5EF4-FFF2-40B4-BE49-F238E27FC236}">
                <a16:creationId xmlns:a16="http://schemas.microsoft.com/office/drawing/2014/main" id="{54DD2680-E387-4986-A479-6D906B3F66EF}"/>
              </a:ext>
            </a:extLst>
          </p:cNvPr>
          <p:cNvSpPr>
            <a:spLocks noGrp="1"/>
          </p:cNvSpPr>
          <p:nvPr>
            <p:ph idx="1"/>
          </p:nvPr>
        </p:nvSpPr>
        <p:spPr>
          <a:xfrm>
            <a:off x="1145894" y="1121229"/>
            <a:ext cx="10207907" cy="5371646"/>
          </a:xfrm>
        </p:spPr>
        <p:txBody>
          <a:bodyPr>
            <a:normAutofit fontScale="92500" lnSpcReduction="10000"/>
          </a:bodyPr>
          <a:lstStyle/>
          <a:p>
            <a:pPr marL="0" indent="0">
              <a:buNone/>
            </a:pPr>
            <a:br>
              <a:rPr lang="en-US" sz="2800">
                <a:ln>
                  <a:solidFill>
                    <a:schemeClr val="accent3">
                      <a:lumMod val="75000"/>
                    </a:schemeClr>
                  </a:solidFill>
                </a:ln>
                <a:latin typeface="Arial" panose="020B0604020202020204" pitchFamily="34" charset="0"/>
                <a:cs typeface="Arial" panose="020B0604020202020204" pitchFamily="34" charset="0"/>
              </a:rPr>
            </a:br>
            <a:br>
              <a:rPr lang="en-US" sz="2800">
                <a:ln>
                  <a:solidFill>
                    <a:schemeClr val="accent3">
                      <a:lumMod val="75000"/>
                    </a:schemeClr>
                  </a:solidFill>
                </a:ln>
                <a:latin typeface="Arial" panose="020B0604020202020204" pitchFamily="34" charset="0"/>
                <a:cs typeface="Arial" panose="020B0604020202020204" pitchFamily="34" charset="0"/>
              </a:rPr>
            </a:br>
            <a:r>
              <a:rPr lang="en-US" sz="2600">
                <a:latin typeface="Arial" panose="020B0604020202020204" pitchFamily="34" charset="0"/>
                <a:cs typeface="Arial" panose="020B0604020202020204" pitchFamily="34" charset="0"/>
              </a:rPr>
              <a:t>(# of children with IEPs scoring at or above proficient against grade level academic achievement standards</a:t>
            </a:r>
            <a:br>
              <a:rPr lang="en-US" sz="2600">
                <a:latin typeface="Arial" panose="020B0604020202020204" pitchFamily="34" charset="0"/>
                <a:cs typeface="Arial" panose="020B0604020202020204" pitchFamily="34" charset="0"/>
              </a:rPr>
            </a:br>
            <a:r>
              <a:rPr lang="en-US" sz="2600" u="sng">
                <a:latin typeface="Arial" panose="020B0604020202020204" pitchFamily="34" charset="0"/>
                <a:cs typeface="Arial" panose="020B0604020202020204" pitchFamily="34" charset="0"/>
              </a:rPr>
              <a:t>_________________________________________________________</a:t>
            </a:r>
            <a:br>
              <a:rPr lang="en-US" sz="2600" u="sng">
                <a:latin typeface="Arial" panose="020B0604020202020204" pitchFamily="34" charset="0"/>
                <a:cs typeface="Arial" panose="020B0604020202020204" pitchFamily="34" charset="0"/>
              </a:rPr>
            </a:br>
            <a:br>
              <a:rPr lang="en-US" sz="2600" u="sng">
                <a:latin typeface="Arial" panose="020B0604020202020204" pitchFamily="34" charset="0"/>
                <a:cs typeface="Arial" panose="020B0604020202020204" pitchFamily="34" charset="0"/>
              </a:rPr>
            </a:br>
            <a:r>
              <a:rPr lang="en-US" sz="2600">
                <a:latin typeface="Arial" panose="020B0604020202020204" pitchFamily="34" charset="0"/>
                <a:cs typeface="Arial" panose="020B0604020202020204" pitchFamily="34" charset="0"/>
              </a:rPr>
              <a:t>total # of children with IEPs who received a valid score and a proficiency level on the </a:t>
            </a:r>
            <a:r>
              <a:rPr lang="en-US" sz="2600" b="1" u="sng">
                <a:latin typeface="Arial" panose="020B0604020202020204" pitchFamily="34" charset="0"/>
                <a:cs typeface="Arial" panose="020B0604020202020204" pitchFamily="34" charset="0"/>
              </a:rPr>
              <a:t>regular assessment</a:t>
            </a:r>
            <a:br>
              <a:rPr lang="en-US" sz="2600">
                <a:latin typeface="Arial" panose="020B0604020202020204" pitchFamily="34" charset="0"/>
                <a:cs typeface="Arial" panose="020B0604020202020204" pitchFamily="34" charset="0"/>
              </a:rPr>
            </a:br>
            <a:endParaRPr lang="en-US" sz="2600">
              <a:latin typeface="Arial" panose="020B0604020202020204" pitchFamily="34" charset="0"/>
              <a:cs typeface="Arial" panose="020B0604020202020204" pitchFamily="34" charset="0"/>
            </a:endParaRPr>
          </a:p>
          <a:p>
            <a:pPr lvl="1"/>
            <a:r>
              <a:rPr lang="en-US">
                <a:latin typeface="Arial" panose="020B0604020202020204" pitchFamily="34" charset="0"/>
                <a:cs typeface="Arial" panose="020B0604020202020204" pitchFamily="34" charset="0"/>
              </a:rPr>
              <a:t>Calculate separately for reading and math for grades 4, 8, and high school – new grade levels, not 3 </a:t>
            </a:r>
            <a:r>
              <a:rPr lang="en-US" u="sng">
                <a:latin typeface="Arial" panose="020B0604020202020204" pitchFamily="34" charset="0"/>
                <a:cs typeface="Arial" panose="020B0604020202020204" pitchFamily="34" charset="0"/>
              </a:rPr>
              <a:t>through</a:t>
            </a:r>
            <a:r>
              <a:rPr lang="en-US">
                <a:latin typeface="Arial" panose="020B0604020202020204" pitchFamily="34" charset="0"/>
                <a:cs typeface="Arial" panose="020B0604020202020204" pitchFamily="34" charset="0"/>
              </a:rPr>
              <a:t> 8</a:t>
            </a:r>
            <a:br>
              <a:rPr lang="en-US">
                <a:latin typeface="Arial" panose="020B0604020202020204" pitchFamily="34" charset="0"/>
                <a:cs typeface="Arial" panose="020B0604020202020204" pitchFamily="34" charset="0"/>
              </a:rPr>
            </a:br>
            <a:endParaRPr lang="en-US">
              <a:latin typeface="Arial" panose="020B0604020202020204" pitchFamily="34" charset="0"/>
              <a:cs typeface="Arial" panose="020B0604020202020204" pitchFamily="34" charset="0"/>
            </a:endParaRPr>
          </a:p>
          <a:p>
            <a:pPr lvl="1"/>
            <a:r>
              <a:rPr lang="en-US" kern="0">
                <a:latin typeface="Arial" panose="020B0604020202020204" pitchFamily="34" charset="0"/>
                <a:ea typeface="Times New Roman" panose="02020603050405020304" pitchFamily="18" charset="0"/>
                <a:cs typeface="Times New Roman" panose="02020603050405020304" pitchFamily="18" charset="0"/>
              </a:rPr>
              <a:t>Include </a:t>
            </a:r>
            <a:r>
              <a:rPr lang="en-US" b="1" u="sng" kern="0">
                <a:latin typeface="Arial" panose="020B0604020202020204" pitchFamily="34" charset="0"/>
                <a:ea typeface="Times New Roman" panose="02020603050405020304" pitchFamily="18" charset="0"/>
                <a:cs typeface="Times New Roman" panose="02020603050405020304" pitchFamily="18" charset="0"/>
              </a:rPr>
              <a:t>all</a:t>
            </a:r>
            <a:r>
              <a:rPr lang="en-US" kern="0">
                <a:latin typeface="Arial" panose="020B0604020202020204" pitchFamily="34" charset="0"/>
                <a:ea typeface="Times New Roman" panose="02020603050405020304" pitchFamily="18" charset="0"/>
                <a:cs typeface="Times New Roman" panose="02020603050405020304" pitchFamily="18" charset="0"/>
              </a:rPr>
              <a:t> students enrolled both Full Academic Year &amp; Not Full Academic Year – ESSA only includes Full Academic Year</a:t>
            </a:r>
            <a:br>
              <a:rPr lang="en-US" kern="0">
                <a:latin typeface="Arial" panose="020B0604020202020204" pitchFamily="34" charset="0"/>
                <a:ea typeface="Times New Roman" panose="02020603050405020304" pitchFamily="18" charset="0"/>
                <a:cs typeface="Times New Roman" panose="02020603050405020304" pitchFamily="18" charset="0"/>
              </a:rPr>
            </a:br>
            <a:endParaRPr lang="en-US" kern="0">
              <a:latin typeface="Arial" panose="020B0604020202020204" pitchFamily="34" charset="0"/>
              <a:ea typeface="Times New Roman" panose="02020603050405020304" pitchFamily="18" charset="0"/>
              <a:cs typeface="Times New Roman" panose="02020603050405020304" pitchFamily="18" charset="0"/>
            </a:endParaRPr>
          </a:p>
          <a:p>
            <a:pPr lvl="1"/>
            <a:r>
              <a:rPr lang="en-US" kern="0">
                <a:latin typeface="Arial" panose="020B0604020202020204" pitchFamily="34" charset="0"/>
                <a:ea typeface="Times New Roman" panose="02020603050405020304" pitchFamily="18" charset="0"/>
                <a:cs typeface="Times New Roman" panose="02020603050405020304" pitchFamily="18" charset="0"/>
              </a:rPr>
              <a:t>Must have an IEP at the time of testing</a:t>
            </a:r>
            <a:br>
              <a:rPr lang="en-US" sz="2800" b="1" kern="0">
                <a:latin typeface="Arial" panose="020B0604020202020204" pitchFamily="34" charset="0"/>
                <a:ea typeface="Times New Roman" panose="02020603050405020304" pitchFamily="18" charset="0"/>
                <a:cs typeface="Times New Roman" panose="02020603050405020304" pitchFamily="18" charset="0"/>
              </a:rPr>
            </a:br>
            <a:endParaRPr lang="en-US" sz="2800">
              <a:ln>
                <a:solidFill>
                  <a:schemeClr val="accent3">
                    <a:lumMod val="75000"/>
                  </a:schemeClr>
                </a:solidFill>
              </a:ln>
              <a:latin typeface="Arial" panose="020B0604020202020204" pitchFamily="34" charset="0"/>
              <a:cs typeface="Arial" panose="020B0604020202020204" pitchFamily="34" charset="0"/>
            </a:endParaRPr>
          </a:p>
          <a:p>
            <a:endParaRPr lang="en-US" sz="2800">
              <a:ln>
                <a:solidFill>
                  <a:schemeClr val="accent3">
                    <a:lumMod val="75000"/>
                  </a:schemeClr>
                </a:solidFill>
              </a:ln>
              <a:latin typeface="Arial" panose="020B0604020202020204" pitchFamily="34" charset="0"/>
              <a:cs typeface="Arial" panose="020B0604020202020204" pitchFamily="34" charset="0"/>
            </a:endParaRPr>
          </a:p>
          <a:p>
            <a:pPr marL="0" indent="0">
              <a:buNone/>
            </a:pPr>
            <a:endParaRPr lang="en-US"/>
          </a:p>
        </p:txBody>
      </p:sp>
    </p:spTree>
    <p:extLst>
      <p:ext uri="{BB962C8B-B14F-4D97-AF65-F5344CB8AC3E}">
        <p14:creationId xmlns:p14="http://schemas.microsoft.com/office/powerpoint/2010/main" val="27992095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A26ED-C034-4DEE-84D8-0678140064E2}"/>
              </a:ext>
            </a:extLst>
          </p:cNvPr>
          <p:cNvSpPr>
            <a:spLocks noGrp="1"/>
          </p:cNvSpPr>
          <p:nvPr>
            <p:ph type="title"/>
          </p:nvPr>
        </p:nvSpPr>
        <p:spPr>
          <a:xfrm>
            <a:off x="1385740" y="627473"/>
            <a:ext cx="10515600" cy="1325563"/>
          </a:xfrm>
        </p:spPr>
        <p:txBody>
          <a:bodyPr>
            <a:normAutofit fontScale="90000"/>
          </a:bodyPr>
          <a:lstStyle/>
          <a:p>
            <a:r>
              <a:rPr lang="en-US"/>
              <a:t>3B. </a:t>
            </a:r>
            <a:r>
              <a:rPr lang="en-US" u="sng"/>
              <a:t>Reading</a:t>
            </a:r>
            <a:r>
              <a:rPr lang="en-US"/>
              <a:t> Proficiency Rate (against grade level academic achievement standards)</a:t>
            </a:r>
            <a:br>
              <a:rPr lang="en-US"/>
            </a:br>
            <a:endParaRPr lang="en-US"/>
          </a:p>
        </p:txBody>
      </p:sp>
      <p:graphicFrame>
        <p:nvGraphicFramePr>
          <p:cNvPr id="4" name="Table 4">
            <a:extLst>
              <a:ext uri="{FF2B5EF4-FFF2-40B4-BE49-F238E27FC236}">
                <a16:creationId xmlns:a16="http://schemas.microsoft.com/office/drawing/2014/main" id="{6D036FE2-7B09-4B04-AEF0-C638737DEEE9}"/>
              </a:ext>
            </a:extLst>
          </p:cNvPr>
          <p:cNvGraphicFramePr>
            <a:graphicFrameLocks noGrp="1"/>
          </p:cNvGraphicFramePr>
          <p:nvPr>
            <p:ph idx="1"/>
          </p:nvPr>
        </p:nvGraphicFramePr>
        <p:xfrm>
          <a:off x="1393371" y="1953036"/>
          <a:ext cx="10178867" cy="4023360"/>
        </p:xfrm>
        <a:graphic>
          <a:graphicData uri="http://schemas.openxmlformats.org/drawingml/2006/table">
            <a:tbl>
              <a:tblPr firstRow="1" bandRow="1">
                <a:tableStyleId>{5C22544A-7EE6-4342-B048-85BDC9FD1C3A}</a:tableStyleId>
              </a:tblPr>
              <a:tblGrid>
                <a:gridCol w="1447583">
                  <a:extLst>
                    <a:ext uri="{9D8B030D-6E8A-4147-A177-3AD203B41FA5}">
                      <a16:colId xmlns:a16="http://schemas.microsoft.com/office/drawing/2014/main" val="1086535782"/>
                    </a:ext>
                  </a:extLst>
                </a:gridCol>
                <a:gridCol w="1455214">
                  <a:extLst>
                    <a:ext uri="{9D8B030D-6E8A-4147-A177-3AD203B41FA5}">
                      <a16:colId xmlns:a16="http://schemas.microsoft.com/office/drawing/2014/main" val="421968818"/>
                    </a:ext>
                  </a:extLst>
                </a:gridCol>
                <a:gridCol w="1455214">
                  <a:extLst>
                    <a:ext uri="{9D8B030D-6E8A-4147-A177-3AD203B41FA5}">
                      <a16:colId xmlns:a16="http://schemas.microsoft.com/office/drawing/2014/main" val="2588801309"/>
                    </a:ext>
                  </a:extLst>
                </a:gridCol>
                <a:gridCol w="1455214">
                  <a:extLst>
                    <a:ext uri="{9D8B030D-6E8A-4147-A177-3AD203B41FA5}">
                      <a16:colId xmlns:a16="http://schemas.microsoft.com/office/drawing/2014/main" val="967449582"/>
                    </a:ext>
                  </a:extLst>
                </a:gridCol>
                <a:gridCol w="1455214">
                  <a:extLst>
                    <a:ext uri="{9D8B030D-6E8A-4147-A177-3AD203B41FA5}">
                      <a16:colId xmlns:a16="http://schemas.microsoft.com/office/drawing/2014/main" val="170541809"/>
                    </a:ext>
                  </a:extLst>
                </a:gridCol>
                <a:gridCol w="1455214">
                  <a:extLst>
                    <a:ext uri="{9D8B030D-6E8A-4147-A177-3AD203B41FA5}">
                      <a16:colId xmlns:a16="http://schemas.microsoft.com/office/drawing/2014/main" val="879524995"/>
                    </a:ext>
                  </a:extLst>
                </a:gridCol>
                <a:gridCol w="1455214">
                  <a:extLst>
                    <a:ext uri="{9D8B030D-6E8A-4147-A177-3AD203B41FA5}">
                      <a16:colId xmlns:a16="http://schemas.microsoft.com/office/drawing/2014/main" val="796045127"/>
                    </a:ext>
                  </a:extLst>
                </a:gridCol>
              </a:tblGrid>
              <a:tr h="1005840">
                <a:tc>
                  <a:txBody>
                    <a:bodyPr/>
                    <a:lstStyle/>
                    <a:p>
                      <a:pPr algn="ctr" fontAlgn="t"/>
                      <a:r>
                        <a:rPr lang="en-US" sz="1800" b="1" i="0" u="none" strike="noStrike">
                          <a:solidFill>
                            <a:srgbClr val="000000"/>
                          </a:solidFill>
                          <a:effectLst/>
                          <a:latin typeface="Arial" panose="020B0604020202020204" pitchFamily="34" charset="0"/>
                          <a:cs typeface="Arial" panose="020B0604020202020204" pitchFamily="34" charset="0"/>
                        </a:rPr>
                        <a:t>Description</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1" i="0" u="none" strike="noStrike">
                          <a:solidFill>
                            <a:srgbClr val="000000"/>
                          </a:solidFill>
                          <a:effectLst/>
                          <a:latin typeface="Arial" panose="020B0604020202020204" pitchFamily="34" charset="0"/>
                          <a:cs typeface="Arial" panose="020B0604020202020204" pitchFamily="34" charset="0"/>
                        </a:rPr>
                        <a:t>FFY 2020                                        SY 2020-21</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1" i="0" u="none" strike="noStrike">
                          <a:solidFill>
                            <a:srgbClr val="000000"/>
                          </a:solidFill>
                          <a:effectLst/>
                          <a:latin typeface="Arial" panose="020B0604020202020204" pitchFamily="34" charset="0"/>
                          <a:cs typeface="Arial" panose="020B0604020202020204" pitchFamily="34" charset="0"/>
                        </a:rPr>
                        <a:t>FFY 2021                              SY 2021-22</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1" i="0" u="none" strike="noStrike">
                          <a:solidFill>
                            <a:srgbClr val="000000"/>
                          </a:solidFill>
                          <a:effectLst/>
                          <a:latin typeface="Arial" panose="020B0604020202020204" pitchFamily="34" charset="0"/>
                          <a:cs typeface="Arial" panose="020B0604020202020204" pitchFamily="34" charset="0"/>
                        </a:rPr>
                        <a:t>FFY 2022                              SY 2022-23</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1" i="0" u="none" strike="noStrike">
                          <a:solidFill>
                            <a:srgbClr val="000000"/>
                          </a:solidFill>
                          <a:effectLst/>
                          <a:latin typeface="Arial" panose="020B0604020202020204" pitchFamily="34" charset="0"/>
                          <a:cs typeface="Arial" panose="020B0604020202020204" pitchFamily="34" charset="0"/>
                        </a:rPr>
                        <a:t>FFY 2023                              SY 2023-24</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1" i="0" u="none" strike="noStrike">
                          <a:solidFill>
                            <a:srgbClr val="000000"/>
                          </a:solidFill>
                          <a:effectLst/>
                          <a:latin typeface="Arial" panose="020B0604020202020204" pitchFamily="34" charset="0"/>
                          <a:cs typeface="Arial" panose="020B0604020202020204" pitchFamily="34" charset="0"/>
                        </a:rPr>
                        <a:t>FFY 2024                              SY 2024-25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1" i="0" u="none" strike="noStrike">
                          <a:solidFill>
                            <a:srgbClr val="000000"/>
                          </a:solidFill>
                          <a:effectLst/>
                          <a:latin typeface="Arial" panose="020B0604020202020204" pitchFamily="34" charset="0"/>
                          <a:cs typeface="Arial" panose="020B0604020202020204" pitchFamily="34" charset="0"/>
                        </a:rPr>
                        <a:t>FFY 2025                             SY 2025-26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59664970"/>
                  </a:ext>
                </a:extLst>
              </a:tr>
              <a:tr h="1005840">
                <a:tc>
                  <a:txBody>
                    <a:bodyPr/>
                    <a:lstStyle/>
                    <a:p>
                      <a:pPr algn="ctr"/>
                      <a:r>
                        <a:rPr lang="en-US" sz="2000">
                          <a:latin typeface="Arial" panose="020B0604020202020204" pitchFamily="34" charset="0"/>
                          <a:cs typeface="Arial" panose="020B0604020202020204" pitchFamily="34" charset="0"/>
                        </a:rPr>
                        <a:t>4th Grade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Baseline 12.77%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1" i="0" u="none" strike="noStrike">
                          <a:solidFill>
                            <a:srgbClr val="000000"/>
                          </a:solidFill>
                          <a:effectLst/>
                          <a:latin typeface="Arial" panose="020B0604020202020204" pitchFamily="34" charset="0"/>
                          <a:cs typeface="Arial" panose="020B0604020202020204" pitchFamily="34" charset="0"/>
                        </a:rPr>
                        <a:t>13.52% -</a:t>
                      </a:r>
                    </a:p>
                    <a:p>
                      <a:pPr algn="ctr" fontAlgn="ctr"/>
                      <a:r>
                        <a:rPr lang="en-US" sz="2000" b="0" i="0" u="none" strike="noStrike">
                          <a:solidFill>
                            <a:srgbClr val="000000"/>
                          </a:solidFill>
                          <a:effectLst/>
                          <a:latin typeface="Arial" panose="020B0604020202020204" pitchFamily="34" charset="0"/>
                          <a:cs typeface="Arial" panose="020B0604020202020204" pitchFamily="34" charset="0"/>
                        </a:rPr>
                        <a:t>(14.77%)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16.77%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18.77%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20.77%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22.77%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8662479"/>
                  </a:ext>
                </a:extLst>
              </a:tr>
              <a:tr h="1005840">
                <a:tc>
                  <a:txBody>
                    <a:bodyPr/>
                    <a:lstStyle/>
                    <a:p>
                      <a:pPr algn="ctr"/>
                      <a:r>
                        <a:rPr lang="en-US" sz="2000">
                          <a:latin typeface="Arial" panose="020B0604020202020204" pitchFamily="34" charset="0"/>
                          <a:cs typeface="Arial" panose="020B0604020202020204" pitchFamily="34" charset="0"/>
                        </a:rPr>
                        <a:t>8th Grade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Baseline 9.17%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1" i="0" u="none" strike="noStrike">
                          <a:solidFill>
                            <a:srgbClr val="000000"/>
                          </a:solidFill>
                          <a:effectLst/>
                          <a:latin typeface="Arial" panose="020B0604020202020204" pitchFamily="34" charset="0"/>
                          <a:cs typeface="Arial" panose="020B0604020202020204" pitchFamily="34" charset="0"/>
                        </a:rPr>
                        <a:t>8.50% -</a:t>
                      </a:r>
                    </a:p>
                    <a:p>
                      <a:pPr algn="ctr" fontAlgn="ctr"/>
                      <a:r>
                        <a:rPr lang="en-US" sz="2000" b="0" i="0" u="none" strike="noStrike">
                          <a:solidFill>
                            <a:srgbClr val="000000"/>
                          </a:solidFill>
                          <a:effectLst/>
                          <a:latin typeface="Arial" panose="020B0604020202020204" pitchFamily="34" charset="0"/>
                          <a:cs typeface="Arial" panose="020B0604020202020204" pitchFamily="34" charset="0"/>
                        </a:rPr>
                        <a:t>(9.17%)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11.17%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11.17%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13.17%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13.17%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34519179"/>
                  </a:ext>
                </a:extLst>
              </a:tr>
              <a:tr h="1005840">
                <a:tc>
                  <a:txBody>
                    <a:bodyPr/>
                    <a:lstStyle/>
                    <a:p>
                      <a:pPr algn="ctr"/>
                      <a:r>
                        <a:rPr lang="en-US" sz="2000">
                          <a:latin typeface="Arial" panose="020B0604020202020204" pitchFamily="34" charset="0"/>
                          <a:cs typeface="Arial" panose="020B0604020202020204" pitchFamily="34" charset="0"/>
                        </a:rPr>
                        <a:t>High School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Baseline 5.5%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1" i="0" u="none" strike="noStrike">
                          <a:solidFill>
                            <a:srgbClr val="000000"/>
                          </a:solidFill>
                          <a:effectLst/>
                          <a:latin typeface="Arial" panose="020B0604020202020204" pitchFamily="34" charset="0"/>
                          <a:cs typeface="Arial" panose="020B0604020202020204" pitchFamily="34" charset="0"/>
                        </a:rPr>
                        <a:t>8.27 +</a:t>
                      </a:r>
                    </a:p>
                    <a:p>
                      <a:pPr algn="ctr" fontAlgn="ctr"/>
                      <a:r>
                        <a:rPr lang="en-US" sz="2000" b="0" i="0" u="none" strike="noStrike">
                          <a:solidFill>
                            <a:srgbClr val="000000"/>
                          </a:solidFill>
                          <a:effectLst/>
                          <a:latin typeface="Arial" panose="020B0604020202020204" pitchFamily="34" charset="0"/>
                          <a:cs typeface="Arial" panose="020B0604020202020204" pitchFamily="34" charset="0"/>
                        </a:rPr>
                        <a:t>(5.50%)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7.50%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7.50%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9.50%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9.50%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69123886"/>
                  </a:ext>
                </a:extLst>
              </a:tr>
            </a:tbl>
          </a:graphicData>
        </a:graphic>
      </p:graphicFrame>
    </p:spTree>
    <p:extLst>
      <p:ext uri="{BB962C8B-B14F-4D97-AF65-F5344CB8AC3E}">
        <p14:creationId xmlns:p14="http://schemas.microsoft.com/office/powerpoint/2010/main" val="6519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A26ED-C034-4DEE-84D8-0678140064E2}"/>
              </a:ext>
            </a:extLst>
          </p:cNvPr>
          <p:cNvSpPr>
            <a:spLocks noGrp="1"/>
          </p:cNvSpPr>
          <p:nvPr>
            <p:ph type="title"/>
          </p:nvPr>
        </p:nvSpPr>
        <p:spPr>
          <a:xfrm>
            <a:off x="1391345" y="575716"/>
            <a:ext cx="10515600" cy="1325563"/>
          </a:xfrm>
        </p:spPr>
        <p:txBody>
          <a:bodyPr>
            <a:normAutofit fontScale="90000"/>
          </a:bodyPr>
          <a:lstStyle/>
          <a:p>
            <a:r>
              <a:rPr lang="en-US"/>
              <a:t>3B. </a:t>
            </a:r>
            <a:r>
              <a:rPr lang="en-US" u="sng"/>
              <a:t>Math</a:t>
            </a:r>
            <a:r>
              <a:rPr lang="en-US"/>
              <a:t> Proficiency Rate (against grade level academic achievement standards)</a:t>
            </a:r>
            <a:br>
              <a:rPr lang="en-US"/>
            </a:br>
            <a:endParaRPr lang="en-US"/>
          </a:p>
        </p:txBody>
      </p:sp>
      <p:graphicFrame>
        <p:nvGraphicFramePr>
          <p:cNvPr id="4" name="Table 4">
            <a:extLst>
              <a:ext uri="{FF2B5EF4-FFF2-40B4-BE49-F238E27FC236}">
                <a16:creationId xmlns:a16="http://schemas.microsoft.com/office/drawing/2014/main" id="{6D036FE2-7B09-4B04-AEF0-C638737DEEE9}"/>
              </a:ext>
            </a:extLst>
          </p:cNvPr>
          <p:cNvGraphicFramePr>
            <a:graphicFrameLocks noGrp="1"/>
          </p:cNvGraphicFramePr>
          <p:nvPr>
            <p:ph idx="1"/>
          </p:nvPr>
        </p:nvGraphicFramePr>
        <p:xfrm>
          <a:off x="1495511" y="1901279"/>
          <a:ext cx="10186498" cy="4023360"/>
        </p:xfrm>
        <a:graphic>
          <a:graphicData uri="http://schemas.openxmlformats.org/drawingml/2006/table">
            <a:tbl>
              <a:tblPr firstRow="1" bandRow="1">
                <a:tableStyleId>{5C22544A-7EE6-4342-B048-85BDC9FD1C3A}</a:tableStyleId>
              </a:tblPr>
              <a:tblGrid>
                <a:gridCol w="1455214">
                  <a:extLst>
                    <a:ext uri="{9D8B030D-6E8A-4147-A177-3AD203B41FA5}">
                      <a16:colId xmlns:a16="http://schemas.microsoft.com/office/drawing/2014/main" val="1086535782"/>
                    </a:ext>
                  </a:extLst>
                </a:gridCol>
                <a:gridCol w="1455214">
                  <a:extLst>
                    <a:ext uri="{9D8B030D-6E8A-4147-A177-3AD203B41FA5}">
                      <a16:colId xmlns:a16="http://schemas.microsoft.com/office/drawing/2014/main" val="421968818"/>
                    </a:ext>
                  </a:extLst>
                </a:gridCol>
                <a:gridCol w="1455214">
                  <a:extLst>
                    <a:ext uri="{9D8B030D-6E8A-4147-A177-3AD203B41FA5}">
                      <a16:colId xmlns:a16="http://schemas.microsoft.com/office/drawing/2014/main" val="2588801309"/>
                    </a:ext>
                  </a:extLst>
                </a:gridCol>
                <a:gridCol w="1455214">
                  <a:extLst>
                    <a:ext uri="{9D8B030D-6E8A-4147-A177-3AD203B41FA5}">
                      <a16:colId xmlns:a16="http://schemas.microsoft.com/office/drawing/2014/main" val="967449582"/>
                    </a:ext>
                  </a:extLst>
                </a:gridCol>
                <a:gridCol w="1455214">
                  <a:extLst>
                    <a:ext uri="{9D8B030D-6E8A-4147-A177-3AD203B41FA5}">
                      <a16:colId xmlns:a16="http://schemas.microsoft.com/office/drawing/2014/main" val="170541809"/>
                    </a:ext>
                  </a:extLst>
                </a:gridCol>
                <a:gridCol w="1455214">
                  <a:extLst>
                    <a:ext uri="{9D8B030D-6E8A-4147-A177-3AD203B41FA5}">
                      <a16:colId xmlns:a16="http://schemas.microsoft.com/office/drawing/2014/main" val="879524995"/>
                    </a:ext>
                  </a:extLst>
                </a:gridCol>
                <a:gridCol w="1455214">
                  <a:extLst>
                    <a:ext uri="{9D8B030D-6E8A-4147-A177-3AD203B41FA5}">
                      <a16:colId xmlns:a16="http://schemas.microsoft.com/office/drawing/2014/main" val="796045127"/>
                    </a:ext>
                  </a:extLst>
                </a:gridCol>
              </a:tblGrid>
              <a:tr h="1005840">
                <a:tc>
                  <a:txBody>
                    <a:bodyPr/>
                    <a:lstStyle/>
                    <a:p>
                      <a:pPr algn="ctr" fontAlgn="t"/>
                      <a:r>
                        <a:rPr lang="en-US" sz="1800" b="1" i="0" u="none" strike="noStrike">
                          <a:solidFill>
                            <a:srgbClr val="000000"/>
                          </a:solidFill>
                          <a:effectLst/>
                          <a:latin typeface="Arial" panose="020B0604020202020204" pitchFamily="34" charset="0"/>
                          <a:cs typeface="Arial" panose="020B0604020202020204" pitchFamily="34" charset="0"/>
                        </a:rPr>
                        <a:t>Description</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1" i="0" u="none" strike="noStrike">
                          <a:solidFill>
                            <a:srgbClr val="000000"/>
                          </a:solidFill>
                          <a:effectLst/>
                          <a:latin typeface="Arial" panose="020B0604020202020204" pitchFamily="34" charset="0"/>
                          <a:cs typeface="Arial" panose="020B0604020202020204" pitchFamily="34" charset="0"/>
                        </a:rPr>
                        <a:t>FFY 2020                                        SY 2020-21</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1" i="0" u="none" strike="noStrike">
                          <a:solidFill>
                            <a:srgbClr val="000000"/>
                          </a:solidFill>
                          <a:effectLst/>
                          <a:latin typeface="Arial" panose="020B0604020202020204" pitchFamily="34" charset="0"/>
                          <a:cs typeface="Arial" panose="020B0604020202020204" pitchFamily="34" charset="0"/>
                        </a:rPr>
                        <a:t>FFY 2021                              SY 2021-22</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1" i="0" u="none" strike="noStrike">
                          <a:solidFill>
                            <a:srgbClr val="000000"/>
                          </a:solidFill>
                          <a:effectLst/>
                          <a:latin typeface="Arial" panose="020B0604020202020204" pitchFamily="34" charset="0"/>
                          <a:cs typeface="Arial" panose="020B0604020202020204" pitchFamily="34" charset="0"/>
                        </a:rPr>
                        <a:t>FFY 2022                              SY 2022-23</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1" i="0" u="none" strike="noStrike">
                          <a:solidFill>
                            <a:srgbClr val="000000"/>
                          </a:solidFill>
                          <a:effectLst/>
                          <a:latin typeface="Arial" panose="020B0604020202020204" pitchFamily="34" charset="0"/>
                          <a:cs typeface="Arial" panose="020B0604020202020204" pitchFamily="34" charset="0"/>
                        </a:rPr>
                        <a:t>FFY 2023                              SY 2023-24</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1" i="0" u="none" strike="noStrike">
                          <a:solidFill>
                            <a:srgbClr val="000000"/>
                          </a:solidFill>
                          <a:effectLst/>
                          <a:latin typeface="Arial" panose="020B0604020202020204" pitchFamily="34" charset="0"/>
                          <a:cs typeface="Arial" panose="020B0604020202020204" pitchFamily="34" charset="0"/>
                        </a:rPr>
                        <a:t>FFY 2024                              SY 2024-25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1" i="0" u="none" strike="noStrike">
                          <a:solidFill>
                            <a:srgbClr val="000000"/>
                          </a:solidFill>
                          <a:effectLst/>
                          <a:latin typeface="Arial" panose="020B0604020202020204" pitchFamily="34" charset="0"/>
                          <a:cs typeface="Arial" panose="020B0604020202020204" pitchFamily="34" charset="0"/>
                        </a:rPr>
                        <a:t>FFY 2025                             SY 2025-26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59664970"/>
                  </a:ext>
                </a:extLst>
              </a:tr>
              <a:tr h="1005840">
                <a:tc>
                  <a:txBody>
                    <a:bodyPr/>
                    <a:lstStyle/>
                    <a:p>
                      <a:pPr algn="ctr"/>
                      <a:r>
                        <a:rPr lang="en-US" sz="2000">
                          <a:latin typeface="Arial" panose="020B0604020202020204" pitchFamily="34" charset="0"/>
                          <a:cs typeface="Arial" panose="020B0604020202020204" pitchFamily="34" charset="0"/>
                        </a:rPr>
                        <a:t>4th Grade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Baseline 18.93%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1" i="0" u="none" strike="noStrike">
                          <a:solidFill>
                            <a:srgbClr val="000000"/>
                          </a:solidFill>
                          <a:effectLst/>
                          <a:latin typeface="Arial" panose="020B0604020202020204" pitchFamily="34" charset="0"/>
                          <a:cs typeface="Arial" panose="020B0604020202020204" pitchFamily="34" charset="0"/>
                        </a:rPr>
                        <a:t>20.61% -</a:t>
                      </a:r>
                    </a:p>
                    <a:p>
                      <a:pPr algn="ctr" fontAlgn="ctr"/>
                      <a:r>
                        <a:rPr lang="en-US" sz="2000" b="0" i="0" u="none" strike="noStrike">
                          <a:solidFill>
                            <a:srgbClr val="000000"/>
                          </a:solidFill>
                          <a:effectLst/>
                          <a:latin typeface="Arial" panose="020B0604020202020204" pitchFamily="34" charset="0"/>
                          <a:cs typeface="Arial" panose="020B0604020202020204" pitchFamily="34" charset="0"/>
                        </a:rPr>
                        <a:t>(20.93%)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22.93%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24.93%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26.93%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28.93%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25975468"/>
                  </a:ext>
                </a:extLst>
              </a:tr>
              <a:tr h="1005840">
                <a:tc>
                  <a:txBody>
                    <a:bodyPr/>
                    <a:lstStyle/>
                    <a:p>
                      <a:pPr algn="ctr"/>
                      <a:r>
                        <a:rPr lang="en-US" sz="2000">
                          <a:latin typeface="Arial" panose="020B0604020202020204" pitchFamily="34" charset="0"/>
                          <a:cs typeface="Arial" panose="020B0604020202020204" pitchFamily="34" charset="0"/>
                        </a:rPr>
                        <a:t>8th Grade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Baseline 7.91%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1" i="0" u="none" strike="noStrike">
                          <a:solidFill>
                            <a:srgbClr val="000000"/>
                          </a:solidFill>
                          <a:effectLst/>
                          <a:latin typeface="Arial" panose="020B0604020202020204" pitchFamily="34" charset="0"/>
                          <a:cs typeface="Arial" panose="020B0604020202020204" pitchFamily="34" charset="0"/>
                        </a:rPr>
                        <a:t>9.88% -</a:t>
                      </a:r>
                    </a:p>
                    <a:p>
                      <a:pPr algn="ctr" fontAlgn="ctr"/>
                      <a:r>
                        <a:rPr lang="en-US" sz="2000" b="0" i="0" u="none" strike="noStrike">
                          <a:solidFill>
                            <a:srgbClr val="000000"/>
                          </a:solidFill>
                          <a:effectLst/>
                          <a:latin typeface="Arial" panose="020B0604020202020204" pitchFamily="34" charset="0"/>
                          <a:cs typeface="Arial" panose="020B0604020202020204" pitchFamily="34" charset="0"/>
                        </a:rPr>
                        <a:t>(9.91%)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11.91%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13.91%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15.91%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17.91%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19352099"/>
                  </a:ext>
                </a:extLst>
              </a:tr>
              <a:tr h="1005840">
                <a:tc>
                  <a:txBody>
                    <a:bodyPr/>
                    <a:lstStyle/>
                    <a:p>
                      <a:pPr algn="ctr"/>
                      <a:r>
                        <a:rPr lang="en-US" sz="2000">
                          <a:latin typeface="Arial" panose="020B0604020202020204" pitchFamily="34" charset="0"/>
                          <a:cs typeface="Arial" panose="020B0604020202020204" pitchFamily="34" charset="0"/>
                        </a:rPr>
                        <a:t>High School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Baseline 5.69%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1" i="0" u="none" strike="noStrike">
                          <a:solidFill>
                            <a:srgbClr val="000000"/>
                          </a:solidFill>
                          <a:effectLst/>
                          <a:latin typeface="Arial" panose="020B0604020202020204" pitchFamily="34" charset="0"/>
                          <a:cs typeface="Arial" panose="020B0604020202020204" pitchFamily="34" charset="0"/>
                        </a:rPr>
                        <a:t>9.41% +</a:t>
                      </a:r>
                    </a:p>
                    <a:p>
                      <a:pPr algn="ctr" fontAlgn="ctr"/>
                      <a:r>
                        <a:rPr lang="en-US" sz="2000" b="0" i="0" u="none" strike="noStrike">
                          <a:solidFill>
                            <a:srgbClr val="000000"/>
                          </a:solidFill>
                          <a:effectLst/>
                          <a:latin typeface="Arial" panose="020B0604020202020204" pitchFamily="34" charset="0"/>
                          <a:cs typeface="Arial" panose="020B0604020202020204" pitchFamily="34" charset="0"/>
                        </a:rPr>
                        <a:t>(7.69%)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9.69%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11.69%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13.69%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15.69%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51827404"/>
                  </a:ext>
                </a:extLst>
              </a:tr>
            </a:tbl>
          </a:graphicData>
        </a:graphic>
      </p:graphicFrame>
    </p:spTree>
    <p:extLst>
      <p:ext uri="{BB962C8B-B14F-4D97-AF65-F5344CB8AC3E}">
        <p14:creationId xmlns:p14="http://schemas.microsoft.com/office/powerpoint/2010/main" val="12552393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E5EC071-25DB-46E1-AEB6-E592ACAD2322}"/>
              </a:ext>
            </a:extLst>
          </p:cNvPr>
          <p:cNvSpPr>
            <a:spLocks noGrp="1"/>
          </p:cNvSpPr>
          <p:nvPr>
            <p:ph type="title"/>
          </p:nvPr>
        </p:nvSpPr>
        <p:spPr>
          <a:xfrm>
            <a:off x="968828" y="365125"/>
            <a:ext cx="11125201" cy="1325563"/>
          </a:xfrm>
        </p:spPr>
        <p:txBody>
          <a:bodyPr>
            <a:normAutofit/>
          </a:bodyPr>
          <a:lstStyle/>
          <a:p>
            <a:r>
              <a:rPr lang="en-US" sz="4000"/>
              <a:t>3C. Proficiency Rate- Alternate Standards</a:t>
            </a:r>
          </a:p>
        </p:txBody>
      </p:sp>
      <p:sp>
        <p:nvSpPr>
          <p:cNvPr id="6" name="Content Placeholder 5">
            <a:extLst>
              <a:ext uri="{FF2B5EF4-FFF2-40B4-BE49-F238E27FC236}">
                <a16:creationId xmlns:a16="http://schemas.microsoft.com/office/drawing/2014/main" id="{54DD2680-E387-4986-A479-6D906B3F66EF}"/>
              </a:ext>
            </a:extLst>
          </p:cNvPr>
          <p:cNvSpPr>
            <a:spLocks noGrp="1"/>
          </p:cNvSpPr>
          <p:nvPr>
            <p:ph idx="1"/>
          </p:nvPr>
        </p:nvSpPr>
        <p:spPr>
          <a:xfrm>
            <a:off x="1145894" y="1453485"/>
            <a:ext cx="10207907" cy="4762257"/>
          </a:xfrm>
        </p:spPr>
        <p:txBody>
          <a:bodyPr>
            <a:normAutofit fontScale="92500" lnSpcReduction="20000"/>
          </a:bodyPr>
          <a:lstStyle/>
          <a:p>
            <a:pPr marL="0" indent="0">
              <a:buNone/>
            </a:pPr>
            <a:br>
              <a:rPr lang="en-US" sz="2800">
                <a:ln>
                  <a:solidFill>
                    <a:schemeClr val="accent3">
                      <a:lumMod val="75000"/>
                    </a:schemeClr>
                  </a:solidFill>
                </a:ln>
                <a:latin typeface="Arial" panose="020B0604020202020204" pitchFamily="34" charset="0"/>
                <a:cs typeface="Arial" panose="020B0604020202020204" pitchFamily="34" charset="0"/>
              </a:rPr>
            </a:br>
            <a:br>
              <a:rPr lang="en-US" sz="2800">
                <a:ln>
                  <a:solidFill>
                    <a:schemeClr val="accent3">
                      <a:lumMod val="75000"/>
                    </a:schemeClr>
                  </a:solidFill>
                </a:ln>
                <a:latin typeface="Arial" panose="020B0604020202020204" pitchFamily="34" charset="0"/>
                <a:cs typeface="Arial" panose="020B0604020202020204" pitchFamily="34" charset="0"/>
              </a:rPr>
            </a:br>
            <a:r>
              <a:rPr lang="en-US" sz="2600">
                <a:latin typeface="Arial" panose="020B0604020202020204" pitchFamily="34" charset="0"/>
                <a:cs typeface="Arial" panose="020B0604020202020204" pitchFamily="34" charset="0"/>
              </a:rPr>
              <a:t>(# of children with IEPs scoring at or above proficient against alternate academic achievement standards</a:t>
            </a:r>
            <a:br>
              <a:rPr lang="en-US" sz="2600">
                <a:latin typeface="Arial" panose="020B0604020202020204" pitchFamily="34" charset="0"/>
                <a:cs typeface="Arial" panose="020B0604020202020204" pitchFamily="34" charset="0"/>
              </a:rPr>
            </a:br>
            <a:r>
              <a:rPr lang="en-US" sz="2600" u="sng">
                <a:latin typeface="Arial" panose="020B0604020202020204" pitchFamily="34" charset="0"/>
                <a:cs typeface="Arial" panose="020B0604020202020204" pitchFamily="34" charset="0"/>
              </a:rPr>
              <a:t>_________________________________________________________</a:t>
            </a:r>
            <a:br>
              <a:rPr lang="en-US" sz="2600" u="sng">
                <a:latin typeface="Arial" panose="020B0604020202020204" pitchFamily="34" charset="0"/>
                <a:cs typeface="Arial" panose="020B0604020202020204" pitchFamily="34" charset="0"/>
              </a:rPr>
            </a:br>
            <a:br>
              <a:rPr lang="en-US" sz="2600" u="sng">
                <a:latin typeface="Arial" panose="020B0604020202020204" pitchFamily="34" charset="0"/>
                <a:cs typeface="Arial" panose="020B0604020202020204" pitchFamily="34" charset="0"/>
              </a:rPr>
            </a:br>
            <a:r>
              <a:rPr lang="en-US" sz="2600">
                <a:latin typeface="Arial" panose="020B0604020202020204" pitchFamily="34" charset="0"/>
                <a:cs typeface="Arial" panose="020B0604020202020204" pitchFamily="34" charset="0"/>
              </a:rPr>
              <a:t>total # of children with IEPs who received a valid score and a proficiency level on the </a:t>
            </a:r>
            <a:r>
              <a:rPr lang="en-US" sz="2600" b="1" u="sng">
                <a:latin typeface="Arial" panose="020B0604020202020204" pitchFamily="34" charset="0"/>
                <a:cs typeface="Arial" panose="020B0604020202020204" pitchFamily="34" charset="0"/>
              </a:rPr>
              <a:t>alternate assessment</a:t>
            </a:r>
            <a:br>
              <a:rPr lang="en-US" sz="2600">
                <a:latin typeface="Arial" panose="020B0604020202020204" pitchFamily="34" charset="0"/>
                <a:cs typeface="Arial" panose="020B0604020202020204" pitchFamily="34" charset="0"/>
              </a:rPr>
            </a:br>
            <a:endParaRPr lang="en-US" sz="2600">
              <a:latin typeface="Arial" panose="020B0604020202020204" pitchFamily="34" charset="0"/>
              <a:cs typeface="Arial" panose="020B0604020202020204" pitchFamily="34" charset="0"/>
            </a:endParaRPr>
          </a:p>
          <a:p>
            <a:pPr lvl="1"/>
            <a:r>
              <a:rPr lang="en-US">
                <a:latin typeface="Arial" panose="020B0604020202020204" pitchFamily="34" charset="0"/>
                <a:cs typeface="Arial" panose="020B0604020202020204" pitchFamily="34" charset="0"/>
              </a:rPr>
              <a:t>Calculate separately for reading and math for grades 4, 8, and high school – new grade levels, not 3 </a:t>
            </a:r>
            <a:r>
              <a:rPr lang="en-US" u="sng">
                <a:latin typeface="Arial" panose="020B0604020202020204" pitchFamily="34" charset="0"/>
                <a:cs typeface="Arial" panose="020B0604020202020204" pitchFamily="34" charset="0"/>
              </a:rPr>
              <a:t>through</a:t>
            </a:r>
            <a:r>
              <a:rPr lang="en-US">
                <a:latin typeface="Arial" panose="020B0604020202020204" pitchFamily="34" charset="0"/>
                <a:cs typeface="Arial" panose="020B0604020202020204" pitchFamily="34" charset="0"/>
              </a:rPr>
              <a:t> 8</a:t>
            </a:r>
            <a:br>
              <a:rPr lang="en-US">
                <a:latin typeface="Arial" panose="020B0604020202020204" pitchFamily="34" charset="0"/>
                <a:cs typeface="Arial" panose="020B0604020202020204" pitchFamily="34" charset="0"/>
              </a:rPr>
            </a:br>
            <a:endParaRPr lang="en-US">
              <a:latin typeface="Arial" panose="020B0604020202020204" pitchFamily="34" charset="0"/>
              <a:cs typeface="Arial" panose="020B0604020202020204" pitchFamily="34" charset="0"/>
            </a:endParaRPr>
          </a:p>
          <a:p>
            <a:pPr lvl="1"/>
            <a:r>
              <a:rPr lang="en-US" kern="0">
                <a:latin typeface="Arial" panose="020B0604020202020204" pitchFamily="34" charset="0"/>
                <a:ea typeface="Times New Roman" panose="02020603050405020304" pitchFamily="18" charset="0"/>
                <a:cs typeface="Times New Roman" panose="02020603050405020304" pitchFamily="18" charset="0"/>
              </a:rPr>
              <a:t>Include </a:t>
            </a:r>
            <a:r>
              <a:rPr lang="en-US" b="1" u="sng" kern="0">
                <a:latin typeface="Arial" panose="020B0604020202020204" pitchFamily="34" charset="0"/>
                <a:ea typeface="Times New Roman" panose="02020603050405020304" pitchFamily="18" charset="0"/>
                <a:cs typeface="Times New Roman" panose="02020603050405020304" pitchFamily="18" charset="0"/>
              </a:rPr>
              <a:t>all</a:t>
            </a:r>
            <a:r>
              <a:rPr lang="en-US" kern="0">
                <a:latin typeface="Arial" panose="020B0604020202020204" pitchFamily="34" charset="0"/>
                <a:ea typeface="Times New Roman" panose="02020603050405020304" pitchFamily="18" charset="0"/>
                <a:cs typeface="Times New Roman" panose="02020603050405020304" pitchFamily="18" charset="0"/>
              </a:rPr>
              <a:t> students enrolled both Full Academic Year &amp; Not Full Academic Year – ESSA only includes Full Academic Year</a:t>
            </a:r>
            <a:br>
              <a:rPr lang="en-US" kern="0">
                <a:latin typeface="Arial" panose="020B0604020202020204" pitchFamily="34" charset="0"/>
                <a:ea typeface="Times New Roman" panose="02020603050405020304" pitchFamily="18" charset="0"/>
                <a:cs typeface="Times New Roman" panose="02020603050405020304" pitchFamily="18" charset="0"/>
              </a:rPr>
            </a:br>
            <a:endParaRPr lang="en-US" kern="0">
              <a:latin typeface="Arial" panose="020B0604020202020204" pitchFamily="34" charset="0"/>
              <a:ea typeface="Times New Roman" panose="02020603050405020304" pitchFamily="18" charset="0"/>
              <a:cs typeface="Times New Roman" panose="02020603050405020304" pitchFamily="18" charset="0"/>
            </a:endParaRPr>
          </a:p>
          <a:p>
            <a:pPr lvl="1"/>
            <a:r>
              <a:rPr lang="en-US" kern="0">
                <a:latin typeface="Arial" panose="020B0604020202020204" pitchFamily="34" charset="0"/>
                <a:ea typeface="Times New Roman" panose="02020603050405020304" pitchFamily="18" charset="0"/>
                <a:cs typeface="Times New Roman" panose="02020603050405020304" pitchFamily="18" charset="0"/>
              </a:rPr>
              <a:t>Must have an IEP at the time of testing</a:t>
            </a:r>
            <a:br>
              <a:rPr lang="en-US" sz="2800" b="1" kern="0">
                <a:latin typeface="Arial" panose="020B0604020202020204" pitchFamily="34" charset="0"/>
                <a:ea typeface="Times New Roman" panose="02020603050405020304" pitchFamily="18" charset="0"/>
                <a:cs typeface="Times New Roman" panose="02020603050405020304" pitchFamily="18" charset="0"/>
              </a:rPr>
            </a:br>
            <a:endParaRPr lang="en-US" sz="2800">
              <a:ln>
                <a:solidFill>
                  <a:schemeClr val="accent3">
                    <a:lumMod val="75000"/>
                  </a:schemeClr>
                </a:solidFill>
              </a:ln>
              <a:latin typeface="Arial" panose="020B0604020202020204" pitchFamily="34" charset="0"/>
              <a:cs typeface="Arial" panose="020B0604020202020204" pitchFamily="34" charset="0"/>
            </a:endParaRPr>
          </a:p>
          <a:p>
            <a:endParaRPr lang="en-US" sz="2800">
              <a:ln>
                <a:solidFill>
                  <a:schemeClr val="accent3">
                    <a:lumMod val="75000"/>
                  </a:schemeClr>
                </a:solidFill>
              </a:ln>
              <a:latin typeface="Arial" panose="020B0604020202020204" pitchFamily="34" charset="0"/>
              <a:cs typeface="Arial" panose="020B0604020202020204" pitchFamily="34" charset="0"/>
            </a:endParaRPr>
          </a:p>
          <a:p>
            <a:pPr marL="0" indent="0">
              <a:buNone/>
            </a:pPr>
            <a:endParaRPr lang="en-US"/>
          </a:p>
        </p:txBody>
      </p:sp>
    </p:spTree>
    <p:extLst>
      <p:ext uri="{BB962C8B-B14F-4D97-AF65-F5344CB8AC3E}">
        <p14:creationId xmlns:p14="http://schemas.microsoft.com/office/powerpoint/2010/main" val="8660670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A26ED-C034-4DEE-84D8-0678140064E2}"/>
              </a:ext>
            </a:extLst>
          </p:cNvPr>
          <p:cNvSpPr>
            <a:spLocks noGrp="1"/>
          </p:cNvSpPr>
          <p:nvPr>
            <p:ph type="title"/>
          </p:nvPr>
        </p:nvSpPr>
        <p:spPr>
          <a:xfrm>
            <a:off x="1330960" y="618847"/>
            <a:ext cx="10515600" cy="1325563"/>
          </a:xfrm>
        </p:spPr>
        <p:txBody>
          <a:bodyPr>
            <a:normAutofit fontScale="90000"/>
          </a:bodyPr>
          <a:lstStyle/>
          <a:p>
            <a:r>
              <a:rPr lang="en-US"/>
              <a:t>3C. Reading Proficiency Rate (against alternate academic achievement standards) </a:t>
            </a:r>
            <a:br>
              <a:rPr lang="en-US"/>
            </a:br>
            <a:endParaRPr lang="en-US"/>
          </a:p>
        </p:txBody>
      </p:sp>
      <p:graphicFrame>
        <p:nvGraphicFramePr>
          <p:cNvPr id="4" name="Table 4">
            <a:extLst>
              <a:ext uri="{FF2B5EF4-FFF2-40B4-BE49-F238E27FC236}">
                <a16:creationId xmlns:a16="http://schemas.microsoft.com/office/drawing/2014/main" id="{6D036FE2-7B09-4B04-AEF0-C638737DEEE9}"/>
              </a:ext>
            </a:extLst>
          </p:cNvPr>
          <p:cNvGraphicFramePr>
            <a:graphicFrameLocks noGrp="1"/>
          </p:cNvGraphicFramePr>
          <p:nvPr>
            <p:ph idx="1"/>
          </p:nvPr>
        </p:nvGraphicFramePr>
        <p:xfrm>
          <a:off x="1385740" y="1944410"/>
          <a:ext cx="10186498" cy="4023360"/>
        </p:xfrm>
        <a:graphic>
          <a:graphicData uri="http://schemas.openxmlformats.org/drawingml/2006/table">
            <a:tbl>
              <a:tblPr firstRow="1" bandRow="1">
                <a:tableStyleId>{5C22544A-7EE6-4342-B048-85BDC9FD1C3A}</a:tableStyleId>
              </a:tblPr>
              <a:tblGrid>
                <a:gridCol w="1455214">
                  <a:extLst>
                    <a:ext uri="{9D8B030D-6E8A-4147-A177-3AD203B41FA5}">
                      <a16:colId xmlns:a16="http://schemas.microsoft.com/office/drawing/2014/main" val="1086535782"/>
                    </a:ext>
                  </a:extLst>
                </a:gridCol>
                <a:gridCol w="1455214">
                  <a:extLst>
                    <a:ext uri="{9D8B030D-6E8A-4147-A177-3AD203B41FA5}">
                      <a16:colId xmlns:a16="http://schemas.microsoft.com/office/drawing/2014/main" val="421968818"/>
                    </a:ext>
                  </a:extLst>
                </a:gridCol>
                <a:gridCol w="1455214">
                  <a:extLst>
                    <a:ext uri="{9D8B030D-6E8A-4147-A177-3AD203B41FA5}">
                      <a16:colId xmlns:a16="http://schemas.microsoft.com/office/drawing/2014/main" val="2588801309"/>
                    </a:ext>
                  </a:extLst>
                </a:gridCol>
                <a:gridCol w="1455214">
                  <a:extLst>
                    <a:ext uri="{9D8B030D-6E8A-4147-A177-3AD203B41FA5}">
                      <a16:colId xmlns:a16="http://schemas.microsoft.com/office/drawing/2014/main" val="967449582"/>
                    </a:ext>
                  </a:extLst>
                </a:gridCol>
                <a:gridCol w="1455214">
                  <a:extLst>
                    <a:ext uri="{9D8B030D-6E8A-4147-A177-3AD203B41FA5}">
                      <a16:colId xmlns:a16="http://schemas.microsoft.com/office/drawing/2014/main" val="170541809"/>
                    </a:ext>
                  </a:extLst>
                </a:gridCol>
                <a:gridCol w="1455214">
                  <a:extLst>
                    <a:ext uri="{9D8B030D-6E8A-4147-A177-3AD203B41FA5}">
                      <a16:colId xmlns:a16="http://schemas.microsoft.com/office/drawing/2014/main" val="879524995"/>
                    </a:ext>
                  </a:extLst>
                </a:gridCol>
                <a:gridCol w="1455214">
                  <a:extLst>
                    <a:ext uri="{9D8B030D-6E8A-4147-A177-3AD203B41FA5}">
                      <a16:colId xmlns:a16="http://schemas.microsoft.com/office/drawing/2014/main" val="796045127"/>
                    </a:ext>
                  </a:extLst>
                </a:gridCol>
              </a:tblGrid>
              <a:tr h="1005840">
                <a:tc>
                  <a:txBody>
                    <a:bodyPr/>
                    <a:lstStyle/>
                    <a:p>
                      <a:pPr algn="ctr" fontAlgn="t"/>
                      <a:r>
                        <a:rPr lang="en-US" sz="1800" b="1" i="0" u="none" strike="noStrike">
                          <a:solidFill>
                            <a:srgbClr val="000000"/>
                          </a:solidFill>
                          <a:effectLst/>
                          <a:latin typeface="Arial" panose="020B0604020202020204" pitchFamily="34" charset="0"/>
                          <a:cs typeface="Arial" panose="020B0604020202020204" pitchFamily="34" charset="0"/>
                        </a:rPr>
                        <a:t>Description</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1" i="0" u="none" strike="noStrike">
                          <a:solidFill>
                            <a:srgbClr val="000000"/>
                          </a:solidFill>
                          <a:effectLst/>
                          <a:latin typeface="Arial" panose="020B0604020202020204" pitchFamily="34" charset="0"/>
                          <a:cs typeface="Arial" panose="020B0604020202020204" pitchFamily="34" charset="0"/>
                        </a:rPr>
                        <a:t>FFY 2020                                        SY 2020-21</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1" i="0" u="none" strike="noStrike">
                          <a:solidFill>
                            <a:srgbClr val="000000"/>
                          </a:solidFill>
                          <a:effectLst/>
                          <a:latin typeface="Arial" panose="020B0604020202020204" pitchFamily="34" charset="0"/>
                          <a:cs typeface="Arial" panose="020B0604020202020204" pitchFamily="34" charset="0"/>
                        </a:rPr>
                        <a:t>FFY 2021                              SY 2021-22</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1" i="0" u="none" strike="noStrike">
                          <a:solidFill>
                            <a:srgbClr val="000000"/>
                          </a:solidFill>
                          <a:effectLst/>
                          <a:latin typeface="Arial" panose="020B0604020202020204" pitchFamily="34" charset="0"/>
                          <a:cs typeface="Arial" panose="020B0604020202020204" pitchFamily="34" charset="0"/>
                        </a:rPr>
                        <a:t>FFY 2022                              SY 2022-23</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1" i="0" u="none" strike="noStrike">
                          <a:solidFill>
                            <a:srgbClr val="000000"/>
                          </a:solidFill>
                          <a:effectLst/>
                          <a:latin typeface="Arial" panose="020B0604020202020204" pitchFamily="34" charset="0"/>
                          <a:cs typeface="Arial" panose="020B0604020202020204" pitchFamily="34" charset="0"/>
                        </a:rPr>
                        <a:t>FFY 2023                              SY 2023-24</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1" i="0" u="none" strike="noStrike">
                          <a:solidFill>
                            <a:srgbClr val="000000"/>
                          </a:solidFill>
                          <a:effectLst/>
                          <a:latin typeface="Arial" panose="020B0604020202020204" pitchFamily="34" charset="0"/>
                          <a:cs typeface="Arial" panose="020B0604020202020204" pitchFamily="34" charset="0"/>
                        </a:rPr>
                        <a:t>FFY 2024                              SY 2024-25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1" i="0" u="none" strike="noStrike">
                          <a:solidFill>
                            <a:srgbClr val="000000"/>
                          </a:solidFill>
                          <a:effectLst/>
                          <a:latin typeface="Arial" panose="020B0604020202020204" pitchFamily="34" charset="0"/>
                          <a:cs typeface="Arial" panose="020B0604020202020204" pitchFamily="34" charset="0"/>
                        </a:rPr>
                        <a:t>FFY 2025                             SY 2025-26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59664970"/>
                  </a:ext>
                </a:extLst>
              </a:tr>
              <a:tr h="1005840">
                <a:tc>
                  <a:txBody>
                    <a:bodyPr/>
                    <a:lstStyle/>
                    <a:p>
                      <a:pPr algn="ctr"/>
                      <a:r>
                        <a:rPr lang="en-US" sz="2000">
                          <a:latin typeface="Arial" panose="020B0604020202020204" pitchFamily="34" charset="0"/>
                          <a:cs typeface="Arial" panose="020B0604020202020204" pitchFamily="34" charset="0"/>
                        </a:rPr>
                        <a:t>4th Grade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Baseline 66.00%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1" i="0" u="none" strike="noStrike">
                          <a:solidFill>
                            <a:srgbClr val="000000"/>
                          </a:solidFill>
                          <a:effectLst/>
                          <a:latin typeface="Arial" panose="020B0604020202020204" pitchFamily="34" charset="0"/>
                          <a:cs typeface="Arial" panose="020B0604020202020204" pitchFamily="34" charset="0"/>
                        </a:rPr>
                        <a:t>65.00% -</a:t>
                      </a:r>
                    </a:p>
                    <a:p>
                      <a:pPr algn="ctr" fontAlgn="ctr"/>
                      <a:r>
                        <a:rPr lang="en-US" sz="2000" b="0" i="0" u="none" strike="noStrike">
                          <a:solidFill>
                            <a:srgbClr val="000000"/>
                          </a:solidFill>
                          <a:effectLst/>
                          <a:latin typeface="Arial" panose="020B0604020202020204" pitchFamily="34" charset="0"/>
                          <a:cs typeface="Arial" panose="020B0604020202020204" pitchFamily="34" charset="0"/>
                        </a:rPr>
                        <a:t>(66.00%)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68.00%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68.00%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70.00%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70.00%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8662479"/>
                  </a:ext>
                </a:extLst>
              </a:tr>
              <a:tr h="1005840">
                <a:tc>
                  <a:txBody>
                    <a:bodyPr/>
                    <a:lstStyle/>
                    <a:p>
                      <a:pPr algn="ctr"/>
                      <a:r>
                        <a:rPr lang="en-US" sz="2000">
                          <a:latin typeface="Arial" panose="020B0604020202020204" pitchFamily="34" charset="0"/>
                          <a:cs typeface="Arial" panose="020B0604020202020204" pitchFamily="34" charset="0"/>
                        </a:rPr>
                        <a:t>8th Grade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Baseline 82.77%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1" i="0" u="none" strike="noStrike">
                          <a:solidFill>
                            <a:srgbClr val="000000"/>
                          </a:solidFill>
                          <a:effectLst/>
                          <a:latin typeface="Arial" panose="020B0604020202020204" pitchFamily="34" charset="0"/>
                          <a:cs typeface="Arial" panose="020B0604020202020204" pitchFamily="34" charset="0"/>
                        </a:rPr>
                        <a:t>84.62% +</a:t>
                      </a:r>
                    </a:p>
                    <a:p>
                      <a:pPr algn="ctr" fontAlgn="ctr"/>
                      <a:r>
                        <a:rPr lang="en-US" sz="2000" b="0" i="0" u="none" strike="noStrike">
                          <a:solidFill>
                            <a:srgbClr val="000000"/>
                          </a:solidFill>
                          <a:effectLst/>
                          <a:latin typeface="Arial" panose="020B0604020202020204" pitchFamily="34" charset="0"/>
                          <a:cs typeface="Arial" panose="020B0604020202020204" pitchFamily="34" charset="0"/>
                        </a:rPr>
                        <a:t>(82.77%)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84.77%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84.77%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86.77%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86.77%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34519179"/>
                  </a:ext>
                </a:extLst>
              </a:tr>
              <a:tr h="1005840">
                <a:tc>
                  <a:txBody>
                    <a:bodyPr/>
                    <a:lstStyle/>
                    <a:p>
                      <a:pPr algn="ctr"/>
                      <a:r>
                        <a:rPr lang="en-US" sz="2000">
                          <a:latin typeface="Arial" panose="020B0604020202020204" pitchFamily="34" charset="0"/>
                          <a:cs typeface="Arial" panose="020B0604020202020204" pitchFamily="34" charset="0"/>
                        </a:rPr>
                        <a:t>High School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Baseline 72.19%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1" i="0" u="none" strike="noStrike">
                          <a:solidFill>
                            <a:srgbClr val="000000"/>
                          </a:solidFill>
                          <a:effectLst/>
                          <a:latin typeface="Arial" panose="020B0604020202020204" pitchFamily="34" charset="0"/>
                          <a:cs typeface="Arial" panose="020B0604020202020204" pitchFamily="34" charset="0"/>
                        </a:rPr>
                        <a:t>70.08% -</a:t>
                      </a:r>
                    </a:p>
                    <a:p>
                      <a:pPr algn="ctr" fontAlgn="ctr"/>
                      <a:r>
                        <a:rPr lang="en-US" sz="2000" b="0" i="0" u="none" strike="noStrike">
                          <a:solidFill>
                            <a:srgbClr val="000000"/>
                          </a:solidFill>
                          <a:effectLst/>
                          <a:latin typeface="Arial" panose="020B0604020202020204" pitchFamily="34" charset="0"/>
                          <a:cs typeface="Arial" panose="020B0604020202020204" pitchFamily="34" charset="0"/>
                        </a:rPr>
                        <a:t>(72.19%)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74.19%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74.19%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76.19%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76.19%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69123886"/>
                  </a:ext>
                </a:extLst>
              </a:tr>
            </a:tbl>
          </a:graphicData>
        </a:graphic>
      </p:graphicFrame>
    </p:spTree>
    <p:extLst>
      <p:ext uri="{BB962C8B-B14F-4D97-AF65-F5344CB8AC3E}">
        <p14:creationId xmlns:p14="http://schemas.microsoft.com/office/powerpoint/2010/main" val="18238424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A26ED-C034-4DEE-84D8-0678140064E2}"/>
              </a:ext>
            </a:extLst>
          </p:cNvPr>
          <p:cNvSpPr>
            <a:spLocks noGrp="1"/>
          </p:cNvSpPr>
          <p:nvPr>
            <p:ph type="title"/>
          </p:nvPr>
        </p:nvSpPr>
        <p:spPr>
          <a:xfrm>
            <a:off x="1330960" y="297478"/>
            <a:ext cx="10515600" cy="1325563"/>
          </a:xfrm>
        </p:spPr>
        <p:txBody>
          <a:bodyPr>
            <a:normAutofit fontScale="90000"/>
          </a:bodyPr>
          <a:lstStyle/>
          <a:p>
            <a:r>
              <a:rPr lang="en-US"/>
              <a:t>3C. Math Proficiency Rate (against alternate academic achievement standards)</a:t>
            </a:r>
          </a:p>
        </p:txBody>
      </p:sp>
      <p:graphicFrame>
        <p:nvGraphicFramePr>
          <p:cNvPr id="4" name="Table 4">
            <a:extLst>
              <a:ext uri="{FF2B5EF4-FFF2-40B4-BE49-F238E27FC236}">
                <a16:creationId xmlns:a16="http://schemas.microsoft.com/office/drawing/2014/main" id="{6D036FE2-7B09-4B04-AEF0-C638737DEEE9}"/>
              </a:ext>
            </a:extLst>
          </p:cNvPr>
          <p:cNvGraphicFramePr>
            <a:graphicFrameLocks noGrp="1"/>
          </p:cNvGraphicFramePr>
          <p:nvPr>
            <p:ph idx="1"/>
          </p:nvPr>
        </p:nvGraphicFramePr>
        <p:xfrm>
          <a:off x="1330960" y="1935784"/>
          <a:ext cx="10186498" cy="4023360"/>
        </p:xfrm>
        <a:graphic>
          <a:graphicData uri="http://schemas.openxmlformats.org/drawingml/2006/table">
            <a:tbl>
              <a:tblPr firstRow="1" bandRow="1">
                <a:tableStyleId>{5C22544A-7EE6-4342-B048-85BDC9FD1C3A}</a:tableStyleId>
              </a:tblPr>
              <a:tblGrid>
                <a:gridCol w="1455214">
                  <a:extLst>
                    <a:ext uri="{9D8B030D-6E8A-4147-A177-3AD203B41FA5}">
                      <a16:colId xmlns:a16="http://schemas.microsoft.com/office/drawing/2014/main" val="1086535782"/>
                    </a:ext>
                  </a:extLst>
                </a:gridCol>
                <a:gridCol w="1455214">
                  <a:extLst>
                    <a:ext uri="{9D8B030D-6E8A-4147-A177-3AD203B41FA5}">
                      <a16:colId xmlns:a16="http://schemas.microsoft.com/office/drawing/2014/main" val="421968818"/>
                    </a:ext>
                  </a:extLst>
                </a:gridCol>
                <a:gridCol w="1455214">
                  <a:extLst>
                    <a:ext uri="{9D8B030D-6E8A-4147-A177-3AD203B41FA5}">
                      <a16:colId xmlns:a16="http://schemas.microsoft.com/office/drawing/2014/main" val="2588801309"/>
                    </a:ext>
                  </a:extLst>
                </a:gridCol>
                <a:gridCol w="1455214">
                  <a:extLst>
                    <a:ext uri="{9D8B030D-6E8A-4147-A177-3AD203B41FA5}">
                      <a16:colId xmlns:a16="http://schemas.microsoft.com/office/drawing/2014/main" val="967449582"/>
                    </a:ext>
                  </a:extLst>
                </a:gridCol>
                <a:gridCol w="1455214">
                  <a:extLst>
                    <a:ext uri="{9D8B030D-6E8A-4147-A177-3AD203B41FA5}">
                      <a16:colId xmlns:a16="http://schemas.microsoft.com/office/drawing/2014/main" val="170541809"/>
                    </a:ext>
                  </a:extLst>
                </a:gridCol>
                <a:gridCol w="1455214">
                  <a:extLst>
                    <a:ext uri="{9D8B030D-6E8A-4147-A177-3AD203B41FA5}">
                      <a16:colId xmlns:a16="http://schemas.microsoft.com/office/drawing/2014/main" val="879524995"/>
                    </a:ext>
                  </a:extLst>
                </a:gridCol>
                <a:gridCol w="1455214">
                  <a:extLst>
                    <a:ext uri="{9D8B030D-6E8A-4147-A177-3AD203B41FA5}">
                      <a16:colId xmlns:a16="http://schemas.microsoft.com/office/drawing/2014/main" val="796045127"/>
                    </a:ext>
                  </a:extLst>
                </a:gridCol>
              </a:tblGrid>
              <a:tr h="1005840">
                <a:tc>
                  <a:txBody>
                    <a:bodyPr/>
                    <a:lstStyle/>
                    <a:p>
                      <a:pPr algn="ctr" fontAlgn="t"/>
                      <a:r>
                        <a:rPr lang="en-US" sz="1800" b="1" i="0" u="none" strike="noStrike">
                          <a:solidFill>
                            <a:srgbClr val="000000"/>
                          </a:solidFill>
                          <a:effectLst/>
                          <a:latin typeface="Arial" panose="020B0604020202020204" pitchFamily="34" charset="0"/>
                          <a:cs typeface="Arial" panose="020B0604020202020204" pitchFamily="34" charset="0"/>
                        </a:rPr>
                        <a:t>Description</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1" i="0" u="none" strike="noStrike">
                          <a:solidFill>
                            <a:srgbClr val="000000"/>
                          </a:solidFill>
                          <a:effectLst/>
                          <a:latin typeface="Arial" panose="020B0604020202020204" pitchFamily="34" charset="0"/>
                          <a:cs typeface="Arial" panose="020B0604020202020204" pitchFamily="34" charset="0"/>
                        </a:rPr>
                        <a:t>FFY 2020                                        SY 2020-21</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1" i="0" u="none" strike="noStrike">
                          <a:solidFill>
                            <a:srgbClr val="000000"/>
                          </a:solidFill>
                          <a:effectLst/>
                          <a:latin typeface="Arial" panose="020B0604020202020204" pitchFamily="34" charset="0"/>
                          <a:cs typeface="Arial" panose="020B0604020202020204" pitchFamily="34" charset="0"/>
                        </a:rPr>
                        <a:t>FFY 2021                              SY 2021-22</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1" i="0" u="none" strike="noStrike">
                          <a:solidFill>
                            <a:srgbClr val="000000"/>
                          </a:solidFill>
                          <a:effectLst/>
                          <a:latin typeface="Arial" panose="020B0604020202020204" pitchFamily="34" charset="0"/>
                          <a:cs typeface="Arial" panose="020B0604020202020204" pitchFamily="34" charset="0"/>
                        </a:rPr>
                        <a:t>FFY 2022                              SY 2022-23</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1" i="0" u="none" strike="noStrike">
                          <a:solidFill>
                            <a:srgbClr val="000000"/>
                          </a:solidFill>
                          <a:effectLst/>
                          <a:latin typeface="Arial" panose="020B0604020202020204" pitchFamily="34" charset="0"/>
                          <a:cs typeface="Arial" panose="020B0604020202020204" pitchFamily="34" charset="0"/>
                        </a:rPr>
                        <a:t>FFY 2023                              SY 2023-24</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1" i="0" u="none" strike="noStrike">
                          <a:solidFill>
                            <a:srgbClr val="000000"/>
                          </a:solidFill>
                          <a:effectLst/>
                          <a:latin typeface="Arial" panose="020B0604020202020204" pitchFamily="34" charset="0"/>
                          <a:cs typeface="Arial" panose="020B0604020202020204" pitchFamily="34" charset="0"/>
                        </a:rPr>
                        <a:t>FFY 2024                              SY 2024-25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1" i="0" u="none" strike="noStrike">
                          <a:solidFill>
                            <a:srgbClr val="000000"/>
                          </a:solidFill>
                          <a:effectLst/>
                          <a:latin typeface="Arial" panose="020B0604020202020204" pitchFamily="34" charset="0"/>
                          <a:cs typeface="Arial" panose="020B0604020202020204" pitchFamily="34" charset="0"/>
                        </a:rPr>
                        <a:t>FFY 2025                             SY 2025-26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59664970"/>
                  </a:ext>
                </a:extLst>
              </a:tr>
              <a:tr h="1005840">
                <a:tc>
                  <a:txBody>
                    <a:bodyPr/>
                    <a:lstStyle/>
                    <a:p>
                      <a:pPr algn="ctr"/>
                      <a:r>
                        <a:rPr lang="en-US" sz="2000">
                          <a:latin typeface="Arial" panose="020B0604020202020204" pitchFamily="34" charset="0"/>
                          <a:cs typeface="Arial" panose="020B0604020202020204" pitchFamily="34" charset="0"/>
                        </a:rPr>
                        <a:t>4th Grade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Baseline 58.98%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1" i="0" u="none" strike="noStrike">
                          <a:solidFill>
                            <a:srgbClr val="000000"/>
                          </a:solidFill>
                          <a:effectLst/>
                          <a:latin typeface="Arial" panose="020B0604020202020204" pitchFamily="34" charset="0"/>
                          <a:cs typeface="Arial" panose="020B0604020202020204" pitchFamily="34" charset="0"/>
                        </a:rPr>
                        <a:t>56.02% -</a:t>
                      </a:r>
                    </a:p>
                    <a:p>
                      <a:pPr algn="ctr" fontAlgn="ctr"/>
                      <a:r>
                        <a:rPr lang="en-US" sz="2000" b="0" i="0" u="none" strike="noStrike">
                          <a:solidFill>
                            <a:srgbClr val="000000"/>
                          </a:solidFill>
                          <a:effectLst/>
                          <a:latin typeface="Arial" panose="020B0604020202020204" pitchFamily="34" charset="0"/>
                          <a:cs typeface="Arial" panose="020B0604020202020204" pitchFamily="34" charset="0"/>
                        </a:rPr>
                        <a:t>(58.98%)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60.98%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60.98%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62.98%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62.98%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25975468"/>
                  </a:ext>
                </a:extLst>
              </a:tr>
              <a:tr h="1005840">
                <a:tc>
                  <a:txBody>
                    <a:bodyPr/>
                    <a:lstStyle/>
                    <a:p>
                      <a:pPr algn="ctr"/>
                      <a:r>
                        <a:rPr lang="en-US" sz="2000">
                          <a:latin typeface="Arial" panose="020B0604020202020204" pitchFamily="34" charset="0"/>
                          <a:cs typeface="Arial" panose="020B0604020202020204" pitchFamily="34" charset="0"/>
                        </a:rPr>
                        <a:t>8th Grade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Baseline 66.52%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1" i="0" u="none" strike="noStrike">
                          <a:solidFill>
                            <a:srgbClr val="000000"/>
                          </a:solidFill>
                          <a:effectLst/>
                          <a:latin typeface="Arial" panose="020B0604020202020204" pitchFamily="34" charset="0"/>
                          <a:cs typeface="Arial" panose="020B0604020202020204" pitchFamily="34" charset="0"/>
                        </a:rPr>
                        <a:t>66.86 % +</a:t>
                      </a:r>
                      <a:br>
                        <a:rPr lang="en-US" sz="2000" b="1" i="0" u="none" strike="noStrike">
                          <a:solidFill>
                            <a:srgbClr val="000000"/>
                          </a:solidFill>
                          <a:effectLst/>
                          <a:latin typeface="Arial" panose="020B0604020202020204" pitchFamily="34" charset="0"/>
                          <a:cs typeface="Arial" panose="020B0604020202020204" pitchFamily="34" charset="0"/>
                        </a:rPr>
                      </a:br>
                      <a:r>
                        <a:rPr lang="en-US" sz="2000" b="1" i="0" u="none" strike="noStrike">
                          <a:solidFill>
                            <a:srgbClr val="000000"/>
                          </a:solidFill>
                          <a:effectLst/>
                          <a:latin typeface="Arial" panose="020B0604020202020204" pitchFamily="34" charset="0"/>
                          <a:cs typeface="Arial" panose="020B0604020202020204" pitchFamily="34" charset="0"/>
                        </a:rPr>
                        <a:t>(</a:t>
                      </a:r>
                      <a:r>
                        <a:rPr lang="en-US" sz="2000" b="0" i="0" u="none" strike="noStrike">
                          <a:solidFill>
                            <a:srgbClr val="000000"/>
                          </a:solidFill>
                          <a:effectLst/>
                          <a:latin typeface="Arial" panose="020B0604020202020204" pitchFamily="34" charset="0"/>
                          <a:cs typeface="Arial" panose="020B0604020202020204" pitchFamily="34" charset="0"/>
                        </a:rPr>
                        <a:t>66.52%)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68.52%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68.52%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70.52%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70.52%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19352099"/>
                  </a:ext>
                </a:extLst>
              </a:tr>
              <a:tr h="1005840">
                <a:tc>
                  <a:txBody>
                    <a:bodyPr/>
                    <a:lstStyle/>
                    <a:p>
                      <a:pPr algn="ctr"/>
                      <a:r>
                        <a:rPr lang="en-US" sz="2000">
                          <a:latin typeface="Arial" panose="020B0604020202020204" pitchFamily="34" charset="0"/>
                          <a:cs typeface="Arial" panose="020B0604020202020204" pitchFamily="34" charset="0"/>
                        </a:rPr>
                        <a:t>High School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Baseline 66.40%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1" i="0" u="none" strike="noStrike">
                          <a:solidFill>
                            <a:srgbClr val="000000"/>
                          </a:solidFill>
                          <a:effectLst/>
                          <a:latin typeface="Arial" panose="020B0604020202020204" pitchFamily="34" charset="0"/>
                          <a:cs typeface="Arial" panose="020B0604020202020204" pitchFamily="34" charset="0"/>
                        </a:rPr>
                        <a:t>71.07% +</a:t>
                      </a:r>
                    </a:p>
                    <a:p>
                      <a:pPr algn="ctr" fontAlgn="ctr"/>
                      <a:r>
                        <a:rPr lang="en-US" sz="2000" b="0" i="0" u="none" strike="noStrike">
                          <a:solidFill>
                            <a:srgbClr val="000000"/>
                          </a:solidFill>
                          <a:effectLst/>
                          <a:latin typeface="Arial" panose="020B0604020202020204" pitchFamily="34" charset="0"/>
                          <a:cs typeface="Arial" panose="020B0604020202020204" pitchFamily="34" charset="0"/>
                        </a:rPr>
                        <a:t>(66.40%)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68.40%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68.40%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70.40%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70.40%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51827404"/>
                  </a:ext>
                </a:extLst>
              </a:tr>
            </a:tbl>
          </a:graphicData>
        </a:graphic>
      </p:graphicFrame>
    </p:spTree>
    <p:extLst>
      <p:ext uri="{BB962C8B-B14F-4D97-AF65-F5344CB8AC3E}">
        <p14:creationId xmlns:p14="http://schemas.microsoft.com/office/powerpoint/2010/main" val="36150598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E5EC071-25DB-46E1-AEB6-E592ACAD2322}"/>
              </a:ext>
            </a:extLst>
          </p:cNvPr>
          <p:cNvSpPr>
            <a:spLocks noGrp="1"/>
          </p:cNvSpPr>
          <p:nvPr>
            <p:ph type="title"/>
          </p:nvPr>
        </p:nvSpPr>
        <p:spPr>
          <a:xfrm>
            <a:off x="1145895" y="97907"/>
            <a:ext cx="10207906" cy="903719"/>
          </a:xfrm>
        </p:spPr>
        <p:txBody>
          <a:bodyPr>
            <a:normAutofit/>
          </a:bodyPr>
          <a:lstStyle/>
          <a:p>
            <a:r>
              <a:rPr lang="en-US" sz="4400"/>
              <a:t>3D. Proficiency Rate Gap</a:t>
            </a:r>
          </a:p>
        </p:txBody>
      </p:sp>
      <p:sp>
        <p:nvSpPr>
          <p:cNvPr id="6" name="Content Placeholder 5">
            <a:extLst>
              <a:ext uri="{FF2B5EF4-FFF2-40B4-BE49-F238E27FC236}">
                <a16:creationId xmlns:a16="http://schemas.microsoft.com/office/drawing/2014/main" id="{54DD2680-E387-4986-A479-6D906B3F66EF}"/>
              </a:ext>
            </a:extLst>
          </p:cNvPr>
          <p:cNvSpPr>
            <a:spLocks noGrp="1"/>
          </p:cNvSpPr>
          <p:nvPr>
            <p:ph idx="1"/>
          </p:nvPr>
        </p:nvSpPr>
        <p:spPr>
          <a:xfrm>
            <a:off x="1145894" y="1001626"/>
            <a:ext cx="10207907" cy="5758467"/>
          </a:xfrm>
        </p:spPr>
        <p:txBody>
          <a:bodyPr>
            <a:normAutofit fontScale="92500" lnSpcReduction="20000"/>
          </a:bodyPr>
          <a:lstStyle/>
          <a:p>
            <a:r>
              <a:rPr lang="en-US" sz="2600">
                <a:latin typeface="Arial" panose="020B0604020202020204" pitchFamily="34" charset="0"/>
                <a:cs typeface="Arial" panose="020B0604020202020204" pitchFamily="34" charset="0"/>
              </a:rPr>
              <a:t>proficiency rate for students with IEPs scoring at or above proficient against grade level standards </a:t>
            </a:r>
            <a:r>
              <a:rPr lang="en-US" sz="2600" b="1" u="sng">
                <a:latin typeface="Arial" panose="020B0604020202020204" pitchFamily="34" charset="0"/>
                <a:cs typeface="Arial" panose="020B0604020202020204" pitchFamily="34" charset="0"/>
              </a:rPr>
              <a:t>subtracted from</a:t>
            </a:r>
            <a:r>
              <a:rPr lang="en-US" sz="2600" u="sng">
                <a:latin typeface="Arial" panose="020B0604020202020204" pitchFamily="34" charset="0"/>
                <a:cs typeface="Arial" panose="020B0604020202020204" pitchFamily="34" charset="0"/>
              </a:rPr>
              <a:t> </a:t>
            </a:r>
          </a:p>
          <a:p>
            <a:r>
              <a:rPr lang="en-US" sz="2600">
                <a:latin typeface="Arial" panose="020B0604020202020204" pitchFamily="34" charset="0"/>
                <a:cs typeface="Arial" panose="020B0604020202020204" pitchFamily="34" charset="0"/>
              </a:rPr>
              <a:t>the proficiency rate of </a:t>
            </a:r>
            <a:r>
              <a:rPr lang="en-US" sz="2600" b="1">
                <a:latin typeface="Arial" panose="020B0604020202020204" pitchFamily="34" charset="0"/>
                <a:cs typeface="Arial" panose="020B0604020202020204" pitchFamily="34" charset="0"/>
              </a:rPr>
              <a:t>all</a:t>
            </a:r>
            <a:r>
              <a:rPr lang="en-US" sz="2600">
                <a:latin typeface="Arial" panose="020B0604020202020204" pitchFamily="34" charset="0"/>
                <a:cs typeface="Arial" panose="020B0604020202020204" pitchFamily="34" charset="0"/>
              </a:rPr>
              <a:t> students scoring at or above proficient against grade level standards</a:t>
            </a:r>
            <a:br>
              <a:rPr lang="en-US" sz="2600">
                <a:latin typeface="Arial" panose="020B0604020202020204" pitchFamily="34" charset="0"/>
                <a:cs typeface="Arial" panose="020B0604020202020204" pitchFamily="34" charset="0"/>
              </a:rPr>
            </a:br>
            <a:br>
              <a:rPr lang="en-US" sz="2600">
                <a:latin typeface="Arial" panose="020B0604020202020204" pitchFamily="34" charset="0"/>
                <a:cs typeface="Arial" panose="020B0604020202020204" pitchFamily="34" charset="0"/>
              </a:rPr>
            </a:br>
            <a:r>
              <a:rPr lang="en-US" sz="2600">
                <a:latin typeface="Arial" panose="020B0604020202020204" pitchFamily="34" charset="0"/>
                <a:cs typeface="Arial" panose="020B0604020202020204" pitchFamily="34" charset="0"/>
              </a:rPr>
              <a:t>	</a:t>
            </a:r>
          </a:p>
          <a:p>
            <a:pPr lvl="1"/>
            <a:r>
              <a:rPr lang="en-US">
                <a:latin typeface="Arial" panose="020B0604020202020204" pitchFamily="34" charset="0"/>
                <a:cs typeface="Arial" panose="020B0604020202020204" pitchFamily="34" charset="0"/>
              </a:rPr>
              <a:t>All students group includes students with IEPs</a:t>
            </a:r>
          </a:p>
          <a:p>
            <a:pPr marL="457200" lvl="1" indent="0">
              <a:buNone/>
            </a:pPr>
            <a:endParaRPr lang="en-US">
              <a:latin typeface="Arial" panose="020B0604020202020204" pitchFamily="34" charset="0"/>
              <a:cs typeface="Arial" panose="020B0604020202020204" pitchFamily="34" charset="0"/>
            </a:endParaRPr>
          </a:p>
          <a:p>
            <a:pPr lvl="1"/>
            <a:r>
              <a:rPr lang="en-US">
                <a:latin typeface="Arial" panose="020B0604020202020204" pitchFamily="34" charset="0"/>
                <a:cs typeface="Arial" panose="020B0604020202020204" pitchFamily="34" charset="0"/>
              </a:rPr>
              <a:t>Calculation only includes students with IEPs who participated in regular, not alternate assessment</a:t>
            </a:r>
          </a:p>
          <a:p>
            <a:pPr marL="457200" lvl="1" indent="0">
              <a:buNone/>
            </a:pPr>
            <a:endParaRPr lang="en-US">
              <a:latin typeface="Arial" panose="020B0604020202020204" pitchFamily="34" charset="0"/>
              <a:cs typeface="Arial" panose="020B0604020202020204" pitchFamily="34" charset="0"/>
            </a:endParaRPr>
          </a:p>
          <a:p>
            <a:pPr lvl="1"/>
            <a:r>
              <a:rPr lang="en-US">
                <a:latin typeface="Arial" panose="020B0604020202020204" pitchFamily="34" charset="0"/>
                <a:cs typeface="Arial" panose="020B0604020202020204" pitchFamily="34" charset="0"/>
              </a:rPr>
              <a:t>Calculate separately for reading and math for grades 4, 8, and high school – new grade levels, not 3 </a:t>
            </a:r>
            <a:r>
              <a:rPr lang="en-US" u="sng">
                <a:latin typeface="Arial" panose="020B0604020202020204" pitchFamily="34" charset="0"/>
                <a:cs typeface="Arial" panose="020B0604020202020204" pitchFamily="34" charset="0"/>
              </a:rPr>
              <a:t>through</a:t>
            </a:r>
            <a:r>
              <a:rPr lang="en-US">
                <a:latin typeface="Arial" panose="020B0604020202020204" pitchFamily="34" charset="0"/>
                <a:cs typeface="Arial" panose="020B0604020202020204" pitchFamily="34" charset="0"/>
              </a:rPr>
              <a:t> 8</a:t>
            </a:r>
            <a:br>
              <a:rPr lang="en-US">
                <a:latin typeface="Arial" panose="020B0604020202020204" pitchFamily="34" charset="0"/>
                <a:cs typeface="Arial" panose="020B0604020202020204" pitchFamily="34" charset="0"/>
              </a:rPr>
            </a:br>
            <a:endParaRPr lang="en-US">
              <a:latin typeface="Arial" panose="020B0604020202020204" pitchFamily="34" charset="0"/>
              <a:cs typeface="Arial" panose="020B0604020202020204" pitchFamily="34" charset="0"/>
            </a:endParaRPr>
          </a:p>
          <a:p>
            <a:pPr lvl="1"/>
            <a:r>
              <a:rPr lang="en-US" kern="0">
                <a:latin typeface="Arial" panose="020B0604020202020204" pitchFamily="34" charset="0"/>
                <a:ea typeface="Times New Roman" panose="02020603050405020304" pitchFamily="18" charset="0"/>
                <a:cs typeface="Times New Roman" panose="02020603050405020304" pitchFamily="18" charset="0"/>
              </a:rPr>
              <a:t>Include </a:t>
            </a:r>
            <a:r>
              <a:rPr lang="en-US" b="1" u="sng" kern="0">
                <a:latin typeface="Arial" panose="020B0604020202020204" pitchFamily="34" charset="0"/>
                <a:ea typeface="Times New Roman" panose="02020603050405020304" pitchFamily="18" charset="0"/>
                <a:cs typeface="Times New Roman" panose="02020603050405020304" pitchFamily="18" charset="0"/>
              </a:rPr>
              <a:t>all</a:t>
            </a:r>
            <a:r>
              <a:rPr lang="en-US" kern="0">
                <a:latin typeface="Arial" panose="020B0604020202020204" pitchFamily="34" charset="0"/>
                <a:ea typeface="Times New Roman" panose="02020603050405020304" pitchFamily="18" charset="0"/>
                <a:cs typeface="Times New Roman" panose="02020603050405020304" pitchFamily="18" charset="0"/>
              </a:rPr>
              <a:t> students enrolled both Full Academic Year &amp; Not Full Academic Year – ESSA only includes Full Academic Year</a:t>
            </a:r>
            <a:br>
              <a:rPr lang="en-US" kern="0">
                <a:latin typeface="Arial" panose="020B0604020202020204" pitchFamily="34" charset="0"/>
                <a:ea typeface="Times New Roman" panose="02020603050405020304" pitchFamily="18" charset="0"/>
                <a:cs typeface="Times New Roman" panose="02020603050405020304" pitchFamily="18" charset="0"/>
              </a:rPr>
            </a:br>
            <a:endParaRPr lang="en-US" kern="0">
              <a:latin typeface="Arial" panose="020B0604020202020204" pitchFamily="34" charset="0"/>
              <a:ea typeface="Times New Roman" panose="02020603050405020304" pitchFamily="18" charset="0"/>
              <a:cs typeface="Times New Roman" panose="02020603050405020304" pitchFamily="18" charset="0"/>
            </a:endParaRPr>
          </a:p>
          <a:p>
            <a:pPr lvl="1"/>
            <a:r>
              <a:rPr lang="en-US" kern="0">
                <a:latin typeface="Arial" panose="020B0604020202020204" pitchFamily="34" charset="0"/>
                <a:ea typeface="Times New Roman" panose="02020603050405020304" pitchFamily="18" charset="0"/>
                <a:cs typeface="Times New Roman" panose="02020603050405020304" pitchFamily="18" charset="0"/>
              </a:rPr>
              <a:t>Must have an IEP at the time of testing</a:t>
            </a:r>
            <a:br>
              <a:rPr lang="en-US" sz="2800" b="1" kern="0">
                <a:latin typeface="Arial" panose="020B0604020202020204" pitchFamily="34" charset="0"/>
                <a:ea typeface="Times New Roman" panose="02020603050405020304" pitchFamily="18" charset="0"/>
                <a:cs typeface="Times New Roman" panose="02020603050405020304" pitchFamily="18" charset="0"/>
              </a:rPr>
            </a:br>
            <a:endParaRPr lang="en-US" sz="2800">
              <a:ln>
                <a:solidFill>
                  <a:schemeClr val="accent3">
                    <a:lumMod val="75000"/>
                  </a:schemeClr>
                </a:solidFill>
              </a:ln>
              <a:latin typeface="Arial" panose="020B0604020202020204" pitchFamily="34" charset="0"/>
              <a:cs typeface="Arial" panose="020B0604020202020204" pitchFamily="34" charset="0"/>
            </a:endParaRPr>
          </a:p>
          <a:p>
            <a:endParaRPr lang="en-US" sz="2800">
              <a:ln>
                <a:solidFill>
                  <a:schemeClr val="accent3">
                    <a:lumMod val="75000"/>
                  </a:schemeClr>
                </a:solidFill>
              </a:ln>
              <a:latin typeface="Arial" panose="020B0604020202020204" pitchFamily="34" charset="0"/>
              <a:cs typeface="Arial" panose="020B0604020202020204" pitchFamily="34" charset="0"/>
            </a:endParaRPr>
          </a:p>
          <a:p>
            <a:pPr marL="0" indent="0">
              <a:buNone/>
            </a:pPr>
            <a:endParaRPr lang="en-US"/>
          </a:p>
        </p:txBody>
      </p:sp>
    </p:spTree>
    <p:extLst>
      <p:ext uri="{BB962C8B-B14F-4D97-AF65-F5344CB8AC3E}">
        <p14:creationId xmlns:p14="http://schemas.microsoft.com/office/powerpoint/2010/main" val="32140644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A26ED-C034-4DEE-84D8-0678140064E2}"/>
              </a:ext>
            </a:extLst>
          </p:cNvPr>
          <p:cNvSpPr>
            <a:spLocks noGrp="1"/>
          </p:cNvSpPr>
          <p:nvPr>
            <p:ph type="title"/>
          </p:nvPr>
        </p:nvSpPr>
        <p:spPr>
          <a:xfrm>
            <a:off x="1319863" y="357862"/>
            <a:ext cx="10515600" cy="1325563"/>
          </a:xfrm>
        </p:spPr>
        <p:txBody>
          <a:bodyPr>
            <a:noAutofit/>
          </a:bodyPr>
          <a:lstStyle/>
          <a:p>
            <a:r>
              <a:rPr lang="en-US" sz="3600"/>
              <a:t>3D. </a:t>
            </a:r>
            <a:r>
              <a:rPr lang="en-US" sz="3600" u="sng"/>
              <a:t>Reading</a:t>
            </a:r>
            <a:r>
              <a:rPr lang="en-US" sz="3600"/>
              <a:t> Proficiency </a:t>
            </a:r>
            <a:r>
              <a:rPr lang="en-US" sz="3600" u="sng"/>
              <a:t>Gap</a:t>
            </a:r>
            <a:r>
              <a:rPr lang="en-US" sz="3600"/>
              <a:t> (gap in rates for children with IEPs and all students against grade level standards)</a:t>
            </a:r>
          </a:p>
        </p:txBody>
      </p:sp>
      <p:graphicFrame>
        <p:nvGraphicFramePr>
          <p:cNvPr id="4" name="Table 4">
            <a:extLst>
              <a:ext uri="{FF2B5EF4-FFF2-40B4-BE49-F238E27FC236}">
                <a16:creationId xmlns:a16="http://schemas.microsoft.com/office/drawing/2014/main" id="{6D036FE2-7B09-4B04-AEF0-C638737DEEE9}"/>
              </a:ext>
            </a:extLst>
          </p:cNvPr>
          <p:cNvGraphicFramePr>
            <a:graphicFrameLocks noGrp="1"/>
          </p:cNvGraphicFramePr>
          <p:nvPr>
            <p:ph idx="1"/>
          </p:nvPr>
        </p:nvGraphicFramePr>
        <p:xfrm>
          <a:off x="1330960" y="1914678"/>
          <a:ext cx="10186498" cy="4023360"/>
        </p:xfrm>
        <a:graphic>
          <a:graphicData uri="http://schemas.openxmlformats.org/drawingml/2006/table">
            <a:tbl>
              <a:tblPr firstRow="1" bandRow="1">
                <a:tableStyleId>{5C22544A-7EE6-4342-B048-85BDC9FD1C3A}</a:tableStyleId>
              </a:tblPr>
              <a:tblGrid>
                <a:gridCol w="1455214">
                  <a:extLst>
                    <a:ext uri="{9D8B030D-6E8A-4147-A177-3AD203B41FA5}">
                      <a16:colId xmlns:a16="http://schemas.microsoft.com/office/drawing/2014/main" val="1086535782"/>
                    </a:ext>
                  </a:extLst>
                </a:gridCol>
                <a:gridCol w="1455214">
                  <a:extLst>
                    <a:ext uri="{9D8B030D-6E8A-4147-A177-3AD203B41FA5}">
                      <a16:colId xmlns:a16="http://schemas.microsoft.com/office/drawing/2014/main" val="421968818"/>
                    </a:ext>
                  </a:extLst>
                </a:gridCol>
                <a:gridCol w="1455214">
                  <a:extLst>
                    <a:ext uri="{9D8B030D-6E8A-4147-A177-3AD203B41FA5}">
                      <a16:colId xmlns:a16="http://schemas.microsoft.com/office/drawing/2014/main" val="2588801309"/>
                    </a:ext>
                  </a:extLst>
                </a:gridCol>
                <a:gridCol w="1455214">
                  <a:extLst>
                    <a:ext uri="{9D8B030D-6E8A-4147-A177-3AD203B41FA5}">
                      <a16:colId xmlns:a16="http://schemas.microsoft.com/office/drawing/2014/main" val="967449582"/>
                    </a:ext>
                  </a:extLst>
                </a:gridCol>
                <a:gridCol w="1455214">
                  <a:extLst>
                    <a:ext uri="{9D8B030D-6E8A-4147-A177-3AD203B41FA5}">
                      <a16:colId xmlns:a16="http://schemas.microsoft.com/office/drawing/2014/main" val="170541809"/>
                    </a:ext>
                  </a:extLst>
                </a:gridCol>
                <a:gridCol w="1455214">
                  <a:extLst>
                    <a:ext uri="{9D8B030D-6E8A-4147-A177-3AD203B41FA5}">
                      <a16:colId xmlns:a16="http://schemas.microsoft.com/office/drawing/2014/main" val="879524995"/>
                    </a:ext>
                  </a:extLst>
                </a:gridCol>
                <a:gridCol w="1455214">
                  <a:extLst>
                    <a:ext uri="{9D8B030D-6E8A-4147-A177-3AD203B41FA5}">
                      <a16:colId xmlns:a16="http://schemas.microsoft.com/office/drawing/2014/main" val="796045127"/>
                    </a:ext>
                  </a:extLst>
                </a:gridCol>
              </a:tblGrid>
              <a:tr h="1005840">
                <a:tc>
                  <a:txBody>
                    <a:bodyPr/>
                    <a:lstStyle/>
                    <a:p>
                      <a:pPr algn="ctr" fontAlgn="t"/>
                      <a:r>
                        <a:rPr lang="en-US" sz="1800" b="1" i="0" u="none" strike="noStrike">
                          <a:solidFill>
                            <a:srgbClr val="000000"/>
                          </a:solidFill>
                          <a:effectLst/>
                          <a:latin typeface="Arial" panose="020B0604020202020204" pitchFamily="34" charset="0"/>
                          <a:cs typeface="Arial" panose="020B0604020202020204" pitchFamily="34" charset="0"/>
                        </a:rPr>
                        <a:t>Description</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1" i="0" u="none" strike="noStrike">
                          <a:solidFill>
                            <a:srgbClr val="000000"/>
                          </a:solidFill>
                          <a:effectLst/>
                          <a:latin typeface="Arial" panose="020B0604020202020204" pitchFamily="34" charset="0"/>
                          <a:cs typeface="Arial" panose="020B0604020202020204" pitchFamily="34" charset="0"/>
                        </a:rPr>
                        <a:t>FFY 2020                                        SY 2020-21</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1" i="0" u="none" strike="noStrike">
                          <a:solidFill>
                            <a:srgbClr val="000000"/>
                          </a:solidFill>
                          <a:effectLst/>
                          <a:latin typeface="Arial" panose="020B0604020202020204" pitchFamily="34" charset="0"/>
                          <a:cs typeface="Arial" panose="020B0604020202020204" pitchFamily="34" charset="0"/>
                        </a:rPr>
                        <a:t>FFY 2021                              SY 2021-22</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1" i="0" u="none" strike="noStrike">
                          <a:solidFill>
                            <a:srgbClr val="000000"/>
                          </a:solidFill>
                          <a:effectLst/>
                          <a:latin typeface="Arial" panose="020B0604020202020204" pitchFamily="34" charset="0"/>
                          <a:cs typeface="Arial" panose="020B0604020202020204" pitchFamily="34" charset="0"/>
                        </a:rPr>
                        <a:t>FFY 2022                              SY 2022-23</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1" i="0" u="none" strike="noStrike">
                          <a:solidFill>
                            <a:srgbClr val="000000"/>
                          </a:solidFill>
                          <a:effectLst/>
                          <a:latin typeface="Arial" panose="020B0604020202020204" pitchFamily="34" charset="0"/>
                          <a:cs typeface="Arial" panose="020B0604020202020204" pitchFamily="34" charset="0"/>
                        </a:rPr>
                        <a:t>FFY 2023                              SY 2023-24</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1" i="0" u="none" strike="noStrike">
                          <a:solidFill>
                            <a:srgbClr val="000000"/>
                          </a:solidFill>
                          <a:effectLst/>
                          <a:latin typeface="Arial" panose="020B0604020202020204" pitchFamily="34" charset="0"/>
                          <a:cs typeface="Arial" panose="020B0604020202020204" pitchFamily="34" charset="0"/>
                        </a:rPr>
                        <a:t>FFY 2024                              SY 2024-25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1" i="0" u="none" strike="noStrike">
                          <a:solidFill>
                            <a:srgbClr val="000000"/>
                          </a:solidFill>
                          <a:effectLst/>
                          <a:latin typeface="Arial" panose="020B0604020202020204" pitchFamily="34" charset="0"/>
                          <a:cs typeface="Arial" panose="020B0604020202020204" pitchFamily="34" charset="0"/>
                        </a:rPr>
                        <a:t>FFY 2025                             SY 2025-26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59664970"/>
                  </a:ext>
                </a:extLst>
              </a:tr>
              <a:tr h="1005840">
                <a:tc>
                  <a:txBody>
                    <a:bodyPr/>
                    <a:lstStyle/>
                    <a:p>
                      <a:pPr algn="ctr"/>
                      <a:r>
                        <a:rPr lang="en-US" sz="2000">
                          <a:latin typeface="Arial" panose="020B0604020202020204" pitchFamily="34" charset="0"/>
                          <a:cs typeface="Arial" panose="020B0604020202020204" pitchFamily="34" charset="0"/>
                        </a:rPr>
                        <a:t>4th Grade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Baseline 23.89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1" i="0" u="none" strike="noStrike">
                          <a:solidFill>
                            <a:srgbClr val="000000"/>
                          </a:solidFill>
                          <a:effectLst/>
                          <a:latin typeface="Arial" panose="020B0604020202020204" pitchFamily="34" charset="0"/>
                          <a:cs typeface="Arial" panose="020B0604020202020204" pitchFamily="34" charset="0"/>
                        </a:rPr>
                        <a:t>24.27% -</a:t>
                      </a:r>
                      <a:br>
                        <a:rPr lang="en-US" sz="2000" b="1" i="0" u="none" strike="noStrike">
                          <a:solidFill>
                            <a:srgbClr val="000000"/>
                          </a:solidFill>
                          <a:effectLst/>
                          <a:latin typeface="Arial" panose="020B0604020202020204" pitchFamily="34" charset="0"/>
                          <a:cs typeface="Arial" panose="020B0604020202020204" pitchFamily="34" charset="0"/>
                        </a:rPr>
                      </a:br>
                      <a:r>
                        <a:rPr lang="en-US" sz="2000" b="0" i="0" u="none" strike="noStrike">
                          <a:solidFill>
                            <a:srgbClr val="000000"/>
                          </a:solidFill>
                          <a:effectLst/>
                          <a:latin typeface="Arial" panose="020B0604020202020204" pitchFamily="34" charset="0"/>
                          <a:cs typeface="Arial" panose="020B0604020202020204" pitchFamily="34" charset="0"/>
                        </a:rPr>
                        <a:t>(21.89)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19.89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17.89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15.89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13.89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8662479"/>
                  </a:ext>
                </a:extLst>
              </a:tr>
              <a:tr h="1005840">
                <a:tc>
                  <a:txBody>
                    <a:bodyPr/>
                    <a:lstStyle/>
                    <a:p>
                      <a:pPr algn="ctr"/>
                      <a:r>
                        <a:rPr lang="en-US" sz="2000">
                          <a:latin typeface="Arial" panose="020B0604020202020204" pitchFamily="34" charset="0"/>
                          <a:cs typeface="Arial" panose="020B0604020202020204" pitchFamily="34" charset="0"/>
                        </a:rPr>
                        <a:t>8th Grade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Baseline 32.01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1" i="0" u="none" strike="noStrike">
                          <a:solidFill>
                            <a:srgbClr val="000000"/>
                          </a:solidFill>
                          <a:effectLst/>
                          <a:latin typeface="Arial" panose="020B0604020202020204" pitchFamily="34" charset="0"/>
                          <a:cs typeface="Arial" panose="020B0604020202020204" pitchFamily="34" charset="0"/>
                        </a:rPr>
                        <a:t>32.16% -</a:t>
                      </a:r>
                    </a:p>
                    <a:p>
                      <a:pPr algn="ctr" fontAlgn="ctr"/>
                      <a:r>
                        <a:rPr lang="en-US" sz="2000" b="0" i="0" u="none" strike="noStrike">
                          <a:solidFill>
                            <a:srgbClr val="000000"/>
                          </a:solidFill>
                          <a:effectLst/>
                          <a:latin typeface="Arial" panose="020B0604020202020204" pitchFamily="34" charset="0"/>
                          <a:cs typeface="Arial" panose="020B0604020202020204" pitchFamily="34" charset="0"/>
                        </a:rPr>
                        <a:t>(30.01)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28.01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26.01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24.01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22.01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34519179"/>
                  </a:ext>
                </a:extLst>
              </a:tr>
              <a:tr h="1005840">
                <a:tc>
                  <a:txBody>
                    <a:bodyPr/>
                    <a:lstStyle/>
                    <a:p>
                      <a:pPr algn="ctr"/>
                      <a:r>
                        <a:rPr lang="en-US" sz="2000">
                          <a:latin typeface="Arial" panose="020B0604020202020204" pitchFamily="34" charset="0"/>
                          <a:cs typeface="Arial" panose="020B0604020202020204" pitchFamily="34" charset="0"/>
                        </a:rPr>
                        <a:t>High School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Baseline 24.16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1" i="0" u="none" strike="noStrike">
                          <a:solidFill>
                            <a:srgbClr val="000000"/>
                          </a:solidFill>
                          <a:effectLst/>
                          <a:latin typeface="Arial" panose="020B0604020202020204" pitchFamily="34" charset="0"/>
                          <a:cs typeface="Arial" panose="020B0604020202020204" pitchFamily="34" charset="0"/>
                        </a:rPr>
                        <a:t>34.17% -</a:t>
                      </a:r>
                    </a:p>
                    <a:p>
                      <a:pPr algn="ctr" fontAlgn="ctr"/>
                      <a:r>
                        <a:rPr lang="en-US" sz="2000" b="0" i="0" u="none" strike="noStrike">
                          <a:solidFill>
                            <a:srgbClr val="000000"/>
                          </a:solidFill>
                          <a:effectLst/>
                          <a:latin typeface="Arial" panose="020B0604020202020204" pitchFamily="34" charset="0"/>
                          <a:cs typeface="Arial" panose="020B0604020202020204" pitchFamily="34" charset="0"/>
                        </a:rPr>
                        <a:t>(22.16)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20.16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18.16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16.16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14.16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69123886"/>
                  </a:ext>
                </a:extLst>
              </a:tr>
            </a:tbl>
          </a:graphicData>
        </a:graphic>
      </p:graphicFrame>
    </p:spTree>
    <p:extLst>
      <p:ext uri="{BB962C8B-B14F-4D97-AF65-F5344CB8AC3E}">
        <p14:creationId xmlns:p14="http://schemas.microsoft.com/office/powerpoint/2010/main" val="22941908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A26ED-C034-4DEE-84D8-0678140064E2}"/>
              </a:ext>
            </a:extLst>
          </p:cNvPr>
          <p:cNvSpPr>
            <a:spLocks noGrp="1"/>
          </p:cNvSpPr>
          <p:nvPr>
            <p:ph type="title"/>
          </p:nvPr>
        </p:nvSpPr>
        <p:spPr>
          <a:xfrm>
            <a:off x="1330960" y="314730"/>
            <a:ext cx="10515600" cy="1325563"/>
          </a:xfrm>
        </p:spPr>
        <p:txBody>
          <a:bodyPr>
            <a:noAutofit/>
          </a:bodyPr>
          <a:lstStyle/>
          <a:p>
            <a:r>
              <a:rPr lang="en-US" sz="3600"/>
              <a:t>3D. Math Proficiency Gap (gap in rates for children with IEPs and all students against grade level standards</a:t>
            </a:r>
          </a:p>
        </p:txBody>
      </p:sp>
      <p:graphicFrame>
        <p:nvGraphicFramePr>
          <p:cNvPr id="4" name="Table 4">
            <a:extLst>
              <a:ext uri="{FF2B5EF4-FFF2-40B4-BE49-F238E27FC236}">
                <a16:creationId xmlns:a16="http://schemas.microsoft.com/office/drawing/2014/main" id="{6D036FE2-7B09-4B04-AEF0-C638737DEEE9}"/>
              </a:ext>
            </a:extLst>
          </p:cNvPr>
          <p:cNvGraphicFramePr>
            <a:graphicFrameLocks noGrp="1"/>
          </p:cNvGraphicFramePr>
          <p:nvPr>
            <p:ph idx="1"/>
          </p:nvPr>
        </p:nvGraphicFramePr>
        <p:xfrm>
          <a:off x="1385740" y="1944410"/>
          <a:ext cx="10186498" cy="4023360"/>
        </p:xfrm>
        <a:graphic>
          <a:graphicData uri="http://schemas.openxmlformats.org/drawingml/2006/table">
            <a:tbl>
              <a:tblPr firstRow="1" bandRow="1">
                <a:tableStyleId>{5C22544A-7EE6-4342-B048-85BDC9FD1C3A}</a:tableStyleId>
              </a:tblPr>
              <a:tblGrid>
                <a:gridCol w="1455214">
                  <a:extLst>
                    <a:ext uri="{9D8B030D-6E8A-4147-A177-3AD203B41FA5}">
                      <a16:colId xmlns:a16="http://schemas.microsoft.com/office/drawing/2014/main" val="1086535782"/>
                    </a:ext>
                  </a:extLst>
                </a:gridCol>
                <a:gridCol w="1455214">
                  <a:extLst>
                    <a:ext uri="{9D8B030D-6E8A-4147-A177-3AD203B41FA5}">
                      <a16:colId xmlns:a16="http://schemas.microsoft.com/office/drawing/2014/main" val="421968818"/>
                    </a:ext>
                  </a:extLst>
                </a:gridCol>
                <a:gridCol w="1455214">
                  <a:extLst>
                    <a:ext uri="{9D8B030D-6E8A-4147-A177-3AD203B41FA5}">
                      <a16:colId xmlns:a16="http://schemas.microsoft.com/office/drawing/2014/main" val="2588801309"/>
                    </a:ext>
                  </a:extLst>
                </a:gridCol>
                <a:gridCol w="1455214">
                  <a:extLst>
                    <a:ext uri="{9D8B030D-6E8A-4147-A177-3AD203B41FA5}">
                      <a16:colId xmlns:a16="http://schemas.microsoft.com/office/drawing/2014/main" val="967449582"/>
                    </a:ext>
                  </a:extLst>
                </a:gridCol>
                <a:gridCol w="1455214">
                  <a:extLst>
                    <a:ext uri="{9D8B030D-6E8A-4147-A177-3AD203B41FA5}">
                      <a16:colId xmlns:a16="http://schemas.microsoft.com/office/drawing/2014/main" val="170541809"/>
                    </a:ext>
                  </a:extLst>
                </a:gridCol>
                <a:gridCol w="1455214">
                  <a:extLst>
                    <a:ext uri="{9D8B030D-6E8A-4147-A177-3AD203B41FA5}">
                      <a16:colId xmlns:a16="http://schemas.microsoft.com/office/drawing/2014/main" val="879524995"/>
                    </a:ext>
                  </a:extLst>
                </a:gridCol>
                <a:gridCol w="1455214">
                  <a:extLst>
                    <a:ext uri="{9D8B030D-6E8A-4147-A177-3AD203B41FA5}">
                      <a16:colId xmlns:a16="http://schemas.microsoft.com/office/drawing/2014/main" val="796045127"/>
                    </a:ext>
                  </a:extLst>
                </a:gridCol>
              </a:tblGrid>
              <a:tr h="1005840">
                <a:tc>
                  <a:txBody>
                    <a:bodyPr/>
                    <a:lstStyle/>
                    <a:p>
                      <a:pPr algn="ctr" fontAlgn="t"/>
                      <a:r>
                        <a:rPr lang="en-US" sz="1800" b="1" i="0" u="none" strike="noStrike">
                          <a:solidFill>
                            <a:srgbClr val="000000"/>
                          </a:solidFill>
                          <a:effectLst/>
                          <a:latin typeface="Arial" panose="020B0604020202020204" pitchFamily="34" charset="0"/>
                          <a:cs typeface="Arial" panose="020B0604020202020204" pitchFamily="34" charset="0"/>
                        </a:rPr>
                        <a:t>Description</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1" i="0" u="none" strike="noStrike">
                          <a:solidFill>
                            <a:srgbClr val="000000"/>
                          </a:solidFill>
                          <a:effectLst/>
                          <a:latin typeface="Arial" panose="020B0604020202020204" pitchFamily="34" charset="0"/>
                          <a:cs typeface="Arial" panose="020B0604020202020204" pitchFamily="34" charset="0"/>
                        </a:rPr>
                        <a:t>FFY 2020                                        SY 2020-21</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1" i="0" u="none" strike="noStrike">
                          <a:solidFill>
                            <a:srgbClr val="000000"/>
                          </a:solidFill>
                          <a:effectLst/>
                          <a:latin typeface="Arial" panose="020B0604020202020204" pitchFamily="34" charset="0"/>
                          <a:cs typeface="Arial" panose="020B0604020202020204" pitchFamily="34" charset="0"/>
                        </a:rPr>
                        <a:t>FFY 2021                              SY 2021-22</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1" i="0" u="none" strike="noStrike">
                          <a:solidFill>
                            <a:srgbClr val="000000"/>
                          </a:solidFill>
                          <a:effectLst/>
                          <a:latin typeface="Arial" panose="020B0604020202020204" pitchFamily="34" charset="0"/>
                          <a:cs typeface="Arial" panose="020B0604020202020204" pitchFamily="34" charset="0"/>
                        </a:rPr>
                        <a:t>FFY 2022                              SY 2022-23</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1" i="0" u="none" strike="noStrike">
                          <a:solidFill>
                            <a:srgbClr val="000000"/>
                          </a:solidFill>
                          <a:effectLst/>
                          <a:latin typeface="Arial" panose="020B0604020202020204" pitchFamily="34" charset="0"/>
                          <a:cs typeface="Arial" panose="020B0604020202020204" pitchFamily="34" charset="0"/>
                        </a:rPr>
                        <a:t>FFY 2023                              SY 2023-24</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1" i="0" u="none" strike="noStrike">
                          <a:solidFill>
                            <a:srgbClr val="000000"/>
                          </a:solidFill>
                          <a:effectLst/>
                          <a:latin typeface="Arial" panose="020B0604020202020204" pitchFamily="34" charset="0"/>
                          <a:cs typeface="Arial" panose="020B0604020202020204" pitchFamily="34" charset="0"/>
                        </a:rPr>
                        <a:t>FFY 2024                              SY 2024-25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1" i="0" u="none" strike="noStrike">
                          <a:solidFill>
                            <a:srgbClr val="000000"/>
                          </a:solidFill>
                          <a:effectLst/>
                          <a:latin typeface="Arial" panose="020B0604020202020204" pitchFamily="34" charset="0"/>
                          <a:cs typeface="Arial" panose="020B0604020202020204" pitchFamily="34" charset="0"/>
                        </a:rPr>
                        <a:t>FFY 2025                             SY 2025-26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59664970"/>
                  </a:ext>
                </a:extLst>
              </a:tr>
              <a:tr h="1005840">
                <a:tc>
                  <a:txBody>
                    <a:bodyPr/>
                    <a:lstStyle/>
                    <a:p>
                      <a:pPr algn="ctr"/>
                      <a:r>
                        <a:rPr lang="en-US" sz="2000">
                          <a:latin typeface="Arial" panose="020B0604020202020204" pitchFamily="34" charset="0"/>
                          <a:cs typeface="Arial" panose="020B0604020202020204" pitchFamily="34" charset="0"/>
                        </a:rPr>
                        <a:t>4th Grade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Baseline 24.22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1" i="0" u="none" strike="noStrike">
                          <a:solidFill>
                            <a:srgbClr val="000000"/>
                          </a:solidFill>
                          <a:effectLst/>
                          <a:latin typeface="Arial" panose="020B0604020202020204" pitchFamily="34" charset="0"/>
                          <a:cs typeface="Arial" panose="020B0604020202020204" pitchFamily="34" charset="0"/>
                        </a:rPr>
                        <a:t>23.45% -</a:t>
                      </a:r>
                    </a:p>
                    <a:p>
                      <a:pPr algn="ctr" fontAlgn="ctr"/>
                      <a:r>
                        <a:rPr lang="en-US" sz="2000" b="0" i="0" u="none" strike="noStrike">
                          <a:solidFill>
                            <a:srgbClr val="000000"/>
                          </a:solidFill>
                          <a:effectLst/>
                          <a:latin typeface="Arial" panose="020B0604020202020204" pitchFamily="34" charset="0"/>
                          <a:cs typeface="Arial" panose="020B0604020202020204" pitchFamily="34" charset="0"/>
                        </a:rPr>
                        <a:t>(22.22)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20.22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18.22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16.22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14.22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25975468"/>
                  </a:ext>
                </a:extLst>
              </a:tr>
              <a:tr h="1005840">
                <a:tc>
                  <a:txBody>
                    <a:bodyPr/>
                    <a:lstStyle/>
                    <a:p>
                      <a:pPr algn="ctr"/>
                      <a:r>
                        <a:rPr lang="en-US" sz="2000">
                          <a:latin typeface="Arial" panose="020B0604020202020204" pitchFamily="34" charset="0"/>
                          <a:cs typeface="Arial" panose="020B0604020202020204" pitchFamily="34" charset="0"/>
                        </a:rPr>
                        <a:t>8th Grade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Baseline 24.01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1" i="0" u="none" strike="noStrike">
                          <a:solidFill>
                            <a:srgbClr val="000000"/>
                          </a:solidFill>
                          <a:effectLst/>
                          <a:latin typeface="Arial" panose="020B0604020202020204" pitchFamily="34" charset="0"/>
                          <a:cs typeface="Arial" panose="020B0604020202020204" pitchFamily="34" charset="0"/>
                        </a:rPr>
                        <a:t>26.59% -</a:t>
                      </a:r>
                    </a:p>
                    <a:p>
                      <a:pPr algn="ctr" fontAlgn="ctr"/>
                      <a:r>
                        <a:rPr lang="en-US" sz="2000" b="0" i="0" u="none" strike="noStrike">
                          <a:solidFill>
                            <a:srgbClr val="000000"/>
                          </a:solidFill>
                          <a:effectLst/>
                          <a:latin typeface="Arial" panose="020B0604020202020204" pitchFamily="34" charset="0"/>
                          <a:cs typeface="Arial" panose="020B0604020202020204" pitchFamily="34" charset="0"/>
                        </a:rPr>
                        <a:t>(22.01)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20.01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18.01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16.01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14.01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19352099"/>
                  </a:ext>
                </a:extLst>
              </a:tr>
              <a:tr h="1005840">
                <a:tc>
                  <a:txBody>
                    <a:bodyPr/>
                    <a:lstStyle/>
                    <a:p>
                      <a:pPr algn="ctr"/>
                      <a:r>
                        <a:rPr lang="en-US" sz="2000">
                          <a:latin typeface="Arial" panose="020B0604020202020204" pitchFamily="34" charset="0"/>
                          <a:cs typeface="Arial" panose="020B0604020202020204" pitchFamily="34" charset="0"/>
                        </a:rPr>
                        <a:t>High School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Baseline 15.96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1" i="0" u="none" strike="noStrike">
                          <a:solidFill>
                            <a:srgbClr val="000000"/>
                          </a:solidFill>
                          <a:effectLst/>
                          <a:latin typeface="Arial" panose="020B0604020202020204" pitchFamily="34" charset="0"/>
                          <a:cs typeface="Arial" panose="020B0604020202020204" pitchFamily="34" charset="0"/>
                        </a:rPr>
                        <a:t>23.76% -</a:t>
                      </a:r>
                    </a:p>
                    <a:p>
                      <a:pPr algn="ctr" fontAlgn="ctr"/>
                      <a:r>
                        <a:rPr lang="en-US" sz="2000" b="0" i="0" u="none" strike="noStrike">
                          <a:solidFill>
                            <a:srgbClr val="000000"/>
                          </a:solidFill>
                          <a:effectLst/>
                          <a:latin typeface="Arial" panose="020B0604020202020204" pitchFamily="34" charset="0"/>
                          <a:cs typeface="Arial" panose="020B0604020202020204" pitchFamily="34" charset="0"/>
                        </a:rPr>
                        <a:t>(13.96)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11.96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9.96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7.96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5.96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51827404"/>
                  </a:ext>
                </a:extLst>
              </a:tr>
            </a:tbl>
          </a:graphicData>
        </a:graphic>
      </p:graphicFrame>
    </p:spTree>
    <p:extLst>
      <p:ext uri="{BB962C8B-B14F-4D97-AF65-F5344CB8AC3E}">
        <p14:creationId xmlns:p14="http://schemas.microsoft.com/office/powerpoint/2010/main" val="1010182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E5EC071-25DB-46E1-AEB6-E592ACAD2322}"/>
              </a:ext>
            </a:extLst>
          </p:cNvPr>
          <p:cNvSpPr>
            <a:spLocks noGrp="1"/>
          </p:cNvSpPr>
          <p:nvPr>
            <p:ph type="title"/>
          </p:nvPr>
        </p:nvSpPr>
        <p:spPr/>
        <p:txBody>
          <a:bodyPr>
            <a:normAutofit/>
          </a:bodyPr>
          <a:lstStyle/>
          <a:p>
            <a:r>
              <a:rPr lang="en-US" sz="3600"/>
              <a:t>3A. Participation Rate Percent</a:t>
            </a:r>
          </a:p>
        </p:txBody>
      </p:sp>
      <p:sp>
        <p:nvSpPr>
          <p:cNvPr id="6" name="Content Placeholder 5">
            <a:extLst>
              <a:ext uri="{FF2B5EF4-FFF2-40B4-BE49-F238E27FC236}">
                <a16:creationId xmlns:a16="http://schemas.microsoft.com/office/drawing/2014/main" id="{54DD2680-E387-4986-A479-6D906B3F66EF}"/>
              </a:ext>
            </a:extLst>
          </p:cNvPr>
          <p:cNvSpPr>
            <a:spLocks noGrp="1"/>
          </p:cNvSpPr>
          <p:nvPr>
            <p:ph idx="1"/>
          </p:nvPr>
        </p:nvSpPr>
        <p:spPr>
          <a:xfrm>
            <a:off x="1145893" y="1361165"/>
            <a:ext cx="10207907" cy="4538892"/>
          </a:xfrm>
        </p:spPr>
        <p:txBody>
          <a:bodyPr>
            <a:normAutofit lnSpcReduction="10000"/>
          </a:bodyPr>
          <a:lstStyle/>
          <a:p>
            <a:pPr marL="0" indent="0">
              <a:buNone/>
            </a:pPr>
            <a:br>
              <a:rPr lang="en-US" sz="2800">
                <a:ln>
                  <a:solidFill>
                    <a:schemeClr val="accent3">
                      <a:lumMod val="75000"/>
                    </a:schemeClr>
                  </a:solidFill>
                </a:ln>
                <a:latin typeface="Arial" panose="020B0604020202020204" pitchFamily="34" charset="0"/>
                <a:cs typeface="Arial" panose="020B0604020202020204" pitchFamily="34" charset="0"/>
              </a:rPr>
            </a:br>
            <a:br>
              <a:rPr lang="en-US" sz="2800">
                <a:ln>
                  <a:solidFill>
                    <a:schemeClr val="accent3">
                      <a:lumMod val="75000"/>
                    </a:schemeClr>
                  </a:solidFill>
                </a:ln>
                <a:latin typeface="Arial" panose="020B0604020202020204" pitchFamily="34" charset="0"/>
                <a:cs typeface="Arial" panose="020B0604020202020204" pitchFamily="34" charset="0"/>
              </a:rPr>
            </a:br>
            <a:r>
              <a:rPr lang="en-US" u="sng">
                <a:latin typeface="Arial" panose="020B0604020202020204" pitchFamily="34" charset="0"/>
                <a:cs typeface="Arial" panose="020B0604020202020204" pitchFamily="34" charset="0"/>
              </a:rPr>
              <a:t># of children with IEPs participating in an assessment </a:t>
            </a:r>
            <a:br>
              <a:rPr lang="en-US" u="sng">
                <a:latin typeface="Arial" panose="020B0604020202020204" pitchFamily="34" charset="0"/>
                <a:cs typeface="Arial" panose="020B0604020202020204" pitchFamily="34" charset="0"/>
              </a:rPr>
            </a:br>
            <a:r>
              <a:rPr lang="en-US">
                <a:latin typeface="Arial" panose="020B0604020202020204" pitchFamily="34" charset="0"/>
                <a:cs typeface="Arial" panose="020B0604020202020204" pitchFamily="34" charset="0"/>
              </a:rPr>
              <a:t>total # of children with IEPs enrolled during the testing window</a:t>
            </a:r>
            <a:br>
              <a:rPr lang="en-US">
                <a:latin typeface="Arial" panose="020B0604020202020204" pitchFamily="34" charset="0"/>
                <a:cs typeface="Arial" panose="020B0604020202020204" pitchFamily="34" charset="0"/>
              </a:rPr>
            </a:br>
            <a:endParaRPr lang="en-US">
              <a:latin typeface="Arial" panose="020B0604020202020204" pitchFamily="34" charset="0"/>
              <a:cs typeface="Arial" panose="020B0604020202020204" pitchFamily="34" charset="0"/>
            </a:endParaRPr>
          </a:p>
          <a:p>
            <a:pPr lvl="1"/>
            <a:r>
              <a:rPr lang="en-US">
                <a:latin typeface="Arial" panose="020B0604020202020204" pitchFamily="34" charset="0"/>
                <a:cs typeface="Arial" panose="020B0604020202020204" pitchFamily="34" charset="0"/>
              </a:rPr>
              <a:t>Calculate separately for reading and math for grades 4, 8, and high school – new grade levels, not 3 </a:t>
            </a:r>
            <a:r>
              <a:rPr lang="en-US" u="sng">
                <a:latin typeface="Arial" panose="020B0604020202020204" pitchFamily="34" charset="0"/>
                <a:cs typeface="Arial" panose="020B0604020202020204" pitchFamily="34" charset="0"/>
              </a:rPr>
              <a:t>through</a:t>
            </a:r>
            <a:r>
              <a:rPr lang="en-US">
                <a:latin typeface="Arial" panose="020B0604020202020204" pitchFamily="34" charset="0"/>
                <a:cs typeface="Arial" panose="020B0604020202020204" pitchFamily="34" charset="0"/>
              </a:rPr>
              <a:t> 8</a:t>
            </a:r>
            <a:br>
              <a:rPr lang="en-US">
                <a:latin typeface="Arial" panose="020B0604020202020204" pitchFamily="34" charset="0"/>
                <a:cs typeface="Arial" panose="020B0604020202020204" pitchFamily="34" charset="0"/>
              </a:rPr>
            </a:br>
            <a:endParaRPr lang="en-US">
              <a:latin typeface="Arial" panose="020B0604020202020204" pitchFamily="34" charset="0"/>
              <a:cs typeface="Arial" panose="020B0604020202020204" pitchFamily="34" charset="0"/>
            </a:endParaRPr>
          </a:p>
          <a:p>
            <a:pPr lvl="1"/>
            <a:r>
              <a:rPr lang="en-US" kern="0">
                <a:latin typeface="Arial" panose="020B0604020202020204" pitchFamily="34" charset="0"/>
                <a:ea typeface="Times New Roman" panose="02020603050405020304" pitchFamily="18" charset="0"/>
                <a:cs typeface="Times New Roman" panose="02020603050405020304" pitchFamily="18" charset="0"/>
              </a:rPr>
              <a:t>Include </a:t>
            </a:r>
            <a:r>
              <a:rPr lang="en-US" b="1" u="sng" kern="0">
                <a:latin typeface="Arial" panose="020B0604020202020204" pitchFamily="34" charset="0"/>
                <a:ea typeface="Times New Roman" panose="02020603050405020304" pitchFamily="18" charset="0"/>
                <a:cs typeface="Times New Roman" panose="02020603050405020304" pitchFamily="18" charset="0"/>
              </a:rPr>
              <a:t>all</a:t>
            </a:r>
            <a:r>
              <a:rPr lang="en-US" kern="0">
                <a:latin typeface="Arial" panose="020B0604020202020204" pitchFamily="34" charset="0"/>
                <a:ea typeface="Times New Roman" panose="02020603050405020304" pitchFamily="18" charset="0"/>
                <a:cs typeface="Times New Roman" panose="02020603050405020304" pitchFamily="18" charset="0"/>
              </a:rPr>
              <a:t> students enrolled both Full Academic Year &amp; Not Full Academic Year – ESSA only includes Full Academic Year</a:t>
            </a:r>
            <a:br>
              <a:rPr lang="en-US" kern="0">
                <a:latin typeface="Arial" panose="020B0604020202020204" pitchFamily="34" charset="0"/>
                <a:ea typeface="Times New Roman" panose="02020603050405020304" pitchFamily="18" charset="0"/>
                <a:cs typeface="Times New Roman" panose="02020603050405020304" pitchFamily="18" charset="0"/>
              </a:rPr>
            </a:br>
            <a:endParaRPr lang="en-US" kern="0">
              <a:latin typeface="Arial" panose="020B0604020202020204" pitchFamily="34" charset="0"/>
              <a:ea typeface="Times New Roman" panose="02020603050405020304" pitchFamily="18" charset="0"/>
              <a:cs typeface="Times New Roman" panose="02020603050405020304" pitchFamily="18" charset="0"/>
            </a:endParaRPr>
          </a:p>
          <a:p>
            <a:pPr lvl="1"/>
            <a:r>
              <a:rPr lang="en-US" kern="0">
                <a:latin typeface="Arial" panose="020B0604020202020204" pitchFamily="34" charset="0"/>
                <a:ea typeface="Times New Roman" panose="02020603050405020304" pitchFamily="18" charset="0"/>
                <a:cs typeface="Times New Roman" panose="02020603050405020304" pitchFamily="18" charset="0"/>
              </a:rPr>
              <a:t>Must have an IEP at the time of testing</a:t>
            </a:r>
            <a:br>
              <a:rPr lang="en-US" sz="2800" b="1" kern="0">
                <a:latin typeface="Arial" panose="020B0604020202020204" pitchFamily="34" charset="0"/>
                <a:ea typeface="Times New Roman" panose="02020603050405020304" pitchFamily="18" charset="0"/>
                <a:cs typeface="Times New Roman" panose="02020603050405020304" pitchFamily="18" charset="0"/>
              </a:rPr>
            </a:br>
            <a:endParaRPr lang="en-US" sz="2800">
              <a:ln>
                <a:solidFill>
                  <a:schemeClr val="accent3">
                    <a:lumMod val="75000"/>
                  </a:schemeClr>
                </a:solidFill>
              </a:ln>
              <a:latin typeface="Arial" panose="020B0604020202020204" pitchFamily="34" charset="0"/>
              <a:cs typeface="Arial" panose="020B0604020202020204" pitchFamily="34" charset="0"/>
            </a:endParaRPr>
          </a:p>
          <a:p>
            <a:endParaRPr lang="en-US" sz="2800">
              <a:ln>
                <a:solidFill>
                  <a:schemeClr val="accent3">
                    <a:lumMod val="75000"/>
                  </a:schemeClr>
                </a:solidFill>
              </a:ln>
              <a:latin typeface="Arial" panose="020B0604020202020204" pitchFamily="34" charset="0"/>
              <a:cs typeface="Arial" panose="020B0604020202020204" pitchFamily="34" charset="0"/>
            </a:endParaRPr>
          </a:p>
          <a:p>
            <a:pPr marL="0" indent="0">
              <a:buNone/>
            </a:pPr>
            <a:endParaRPr lang="en-US"/>
          </a:p>
        </p:txBody>
      </p:sp>
    </p:spTree>
    <p:extLst>
      <p:ext uri="{BB962C8B-B14F-4D97-AF65-F5344CB8AC3E}">
        <p14:creationId xmlns:p14="http://schemas.microsoft.com/office/powerpoint/2010/main" val="10579757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3E568-421E-938B-3F5E-A7F8A7D70D49}"/>
              </a:ext>
            </a:extLst>
          </p:cNvPr>
          <p:cNvSpPr>
            <a:spLocks noGrp="1"/>
          </p:cNvSpPr>
          <p:nvPr>
            <p:ph type="title"/>
          </p:nvPr>
        </p:nvSpPr>
        <p:spPr/>
        <p:txBody>
          <a:bodyPr/>
          <a:lstStyle/>
          <a:p>
            <a:r>
              <a:rPr lang="en-US" sz="4400"/>
              <a:t>Summary</a:t>
            </a:r>
            <a:r>
              <a:rPr lang="en-US"/>
              <a:t>	</a:t>
            </a:r>
          </a:p>
        </p:txBody>
      </p:sp>
      <p:sp>
        <p:nvSpPr>
          <p:cNvPr id="3" name="Content Placeholder 2">
            <a:extLst>
              <a:ext uri="{FF2B5EF4-FFF2-40B4-BE49-F238E27FC236}">
                <a16:creationId xmlns:a16="http://schemas.microsoft.com/office/drawing/2014/main" id="{D78789DB-D427-7793-CEB8-72CEE672606F}"/>
              </a:ext>
            </a:extLst>
          </p:cNvPr>
          <p:cNvSpPr>
            <a:spLocks noGrp="1"/>
          </p:cNvSpPr>
          <p:nvPr>
            <p:ph idx="1"/>
          </p:nvPr>
        </p:nvSpPr>
        <p:spPr/>
        <p:txBody>
          <a:bodyPr/>
          <a:lstStyle/>
          <a:p>
            <a:r>
              <a:rPr lang="en-US"/>
              <a:t>24 Assessment Targets</a:t>
            </a:r>
          </a:p>
          <a:p>
            <a:pPr lvl="1"/>
            <a:r>
              <a:rPr lang="en-US"/>
              <a:t>11 Targets Met</a:t>
            </a:r>
          </a:p>
          <a:p>
            <a:pPr lvl="1"/>
            <a:r>
              <a:rPr lang="en-US"/>
              <a:t>13 Targets Not Met</a:t>
            </a:r>
          </a:p>
          <a:p>
            <a:endParaRPr lang="en-US"/>
          </a:p>
        </p:txBody>
      </p:sp>
    </p:spTree>
    <p:extLst>
      <p:ext uri="{BB962C8B-B14F-4D97-AF65-F5344CB8AC3E}">
        <p14:creationId xmlns:p14="http://schemas.microsoft.com/office/powerpoint/2010/main" val="24816475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3D473B7-94E1-2710-5E8C-A60985F843D4}"/>
              </a:ext>
            </a:extLst>
          </p:cNvPr>
          <p:cNvSpPr>
            <a:spLocks noGrp="1"/>
          </p:cNvSpPr>
          <p:nvPr>
            <p:ph type="title"/>
          </p:nvPr>
        </p:nvSpPr>
        <p:spPr/>
        <p:txBody>
          <a:bodyPr/>
          <a:lstStyle/>
          <a:p>
            <a:r>
              <a:rPr lang="en-US"/>
              <a:t>Locating Assessment Data</a:t>
            </a:r>
          </a:p>
        </p:txBody>
      </p:sp>
      <p:sp>
        <p:nvSpPr>
          <p:cNvPr id="5" name="Text Placeholder 4">
            <a:extLst>
              <a:ext uri="{FF2B5EF4-FFF2-40B4-BE49-F238E27FC236}">
                <a16:creationId xmlns:a16="http://schemas.microsoft.com/office/drawing/2014/main" id="{3ADF26D0-D249-CF24-034D-A84FBC102D23}"/>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9218377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56B0FBA-8AF7-1FA0-3169-F18A95245407}"/>
              </a:ext>
            </a:extLst>
          </p:cNvPr>
          <p:cNvSpPr>
            <a:spLocks noGrp="1"/>
          </p:cNvSpPr>
          <p:nvPr>
            <p:ph type="title"/>
          </p:nvPr>
        </p:nvSpPr>
        <p:spPr>
          <a:xfrm>
            <a:off x="1145894" y="223065"/>
            <a:ext cx="10207906" cy="1325563"/>
          </a:xfrm>
        </p:spPr>
        <p:txBody>
          <a:bodyPr/>
          <a:lstStyle/>
          <a:p>
            <a:r>
              <a:rPr lang="en-US"/>
              <a:t>Steps to Locate Assessment Data</a:t>
            </a:r>
          </a:p>
        </p:txBody>
      </p:sp>
      <p:sp>
        <p:nvSpPr>
          <p:cNvPr id="5" name="Content Placeholder 4">
            <a:extLst>
              <a:ext uri="{FF2B5EF4-FFF2-40B4-BE49-F238E27FC236}">
                <a16:creationId xmlns:a16="http://schemas.microsoft.com/office/drawing/2014/main" id="{B336770B-8EF5-A38A-F7FD-009898B47F96}"/>
              </a:ext>
            </a:extLst>
          </p:cNvPr>
          <p:cNvSpPr>
            <a:spLocks noGrp="1"/>
          </p:cNvSpPr>
          <p:nvPr>
            <p:ph idx="1"/>
          </p:nvPr>
        </p:nvSpPr>
        <p:spPr>
          <a:xfrm>
            <a:off x="1145894" y="1676627"/>
            <a:ext cx="3676479" cy="4135670"/>
          </a:xfrm>
        </p:spPr>
        <p:txBody>
          <a:bodyPr/>
          <a:lstStyle/>
          <a:p>
            <a:r>
              <a:rPr lang="en-US" sz="2400"/>
              <a:t>Access the </a:t>
            </a:r>
            <a:r>
              <a:rPr lang="en-US" sz="2400">
                <a:hlinkClick r:id="rId2"/>
              </a:rPr>
              <a:t>Federal Data Reports (gadoe.org)</a:t>
            </a:r>
            <a:r>
              <a:rPr lang="en-US" sz="2400"/>
              <a:t> website</a:t>
            </a:r>
          </a:p>
          <a:p>
            <a:r>
              <a:rPr lang="en-US" sz="2400"/>
              <a:t>Scroll down the page to the Assessment section</a:t>
            </a:r>
          </a:p>
          <a:p>
            <a:r>
              <a:rPr lang="en-US" sz="2400"/>
              <a:t>Click on the hyperlinked reports to view data</a:t>
            </a:r>
          </a:p>
          <a:p>
            <a:pPr marL="0" indent="0">
              <a:buNone/>
            </a:pPr>
            <a:endParaRPr lang="en-US"/>
          </a:p>
        </p:txBody>
      </p:sp>
      <p:pic>
        <p:nvPicPr>
          <p:cNvPr id="11" name="Picture 10">
            <a:extLst>
              <a:ext uri="{FF2B5EF4-FFF2-40B4-BE49-F238E27FC236}">
                <a16:creationId xmlns:a16="http://schemas.microsoft.com/office/drawing/2014/main" id="{17E197A2-D5FA-B625-7392-1E5388D8358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294274" y="1704202"/>
            <a:ext cx="6309360" cy="1113074"/>
          </a:xfrm>
          <a:prstGeom prst="rect">
            <a:avLst/>
          </a:prstGeom>
          <a:ln w="12700">
            <a:solidFill>
              <a:schemeClr val="tx1"/>
            </a:solidFill>
          </a:ln>
        </p:spPr>
      </p:pic>
      <p:pic>
        <p:nvPicPr>
          <p:cNvPr id="13" name="Picture 12">
            <a:extLst>
              <a:ext uri="{FF2B5EF4-FFF2-40B4-BE49-F238E27FC236}">
                <a16:creationId xmlns:a16="http://schemas.microsoft.com/office/drawing/2014/main" id="{56E21AB1-0489-3667-7799-DDE09BB1D0D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294274" y="3073273"/>
            <a:ext cx="6309360" cy="2547630"/>
          </a:xfrm>
          <a:prstGeom prst="rect">
            <a:avLst/>
          </a:prstGeom>
          <a:ln w="9525">
            <a:solidFill>
              <a:schemeClr val="tx1"/>
            </a:solidFill>
          </a:ln>
        </p:spPr>
      </p:pic>
    </p:spTree>
    <p:extLst>
      <p:ext uri="{BB962C8B-B14F-4D97-AF65-F5344CB8AC3E}">
        <p14:creationId xmlns:p14="http://schemas.microsoft.com/office/powerpoint/2010/main" val="40905441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C58B2-90A3-C538-13C7-E28FCAEB7494}"/>
              </a:ext>
            </a:extLst>
          </p:cNvPr>
          <p:cNvSpPr>
            <a:spLocks noGrp="1"/>
          </p:cNvSpPr>
          <p:nvPr>
            <p:ph type="title"/>
          </p:nvPr>
        </p:nvSpPr>
        <p:spPr>
          <a:xfrm>
            <a:off x="1145894" y="0"/>
            <a:ext cx="10207906" cy="1325563"/>
          </a:xfrm>
        </p:spPr>
        <p:txBody>
          <a:bodyPr>
            <a:normAutofit/>
          </a:bodyPr>
          <a:lstStyle/>
          <a:p>
            <a:r>
              <a:rPr lang="en-US"/>
              <a:t>Screenshot of State Level Report</a:t>
            </a:r>
          </a:p>
        </p:txBody>
      </p:sp>
      <p:pic>
        <p:nvPicPr>
          <p:cNvPr id="7" name="Picture 6">
            <a:extLst>
              <a:ext uri="{FF2B5EF4-FFF2-40B4-BE49-F238E27FC236}">
                <a16:creationId xmlns:a16="http://schemas.microsoft.com/office/drawing/2014/main" id="{F430A6A3-D4BF-A773-1515-E9B3626B058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273629" y="3690546"/>
            <a:ext cx="10207906" cy="2308324"/>
          </a:xfrm>
          <a:prstGeom prst="rect">
            <a:avLst/>
          </a:prstGeom>
          <a:ln>
            <a:solidFill>
              <a:schemeClr val="tx1"/>
            </a:solidFill>
          </a:ln>
        </p:spPr>
      </p:pic>
      <p:sp>
        <p:nvSpPr>
          <p:cNvPr id="10" name="TextBox 9">
            <a:extLst>
              <a:ext uri="{FF2B5EF4-FFF2-40B4-BE49-F238E27FC236}">
                <a16:creationId xmlns:a16="http://schemas.microsoft.com/office/drawing/2014/main" id="{AE23B5A0-1D6A-DD9C-7F7B-8AEC78C2B6FD}"/>
              </a:ext>
            </a:extLst>
          </p:cNvPr>
          <p:cNvSpPr txBox="1"/>
          <p:nvPr/>
        </p:nvSpPr>
        <p:spPr>
          <a:xfrm>
            <a:off x="1273629" y="1012890"/>
            <a:ext cx="10207906" cy="2677656"/>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The FY22 Georgia Math Milestones Assessment Proficiency report displays: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The number of SWD with and without accommodations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The number and percent of SWD with and without accommodations who are proficient and not proficient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The total of all regular assessment participants who are proficient and not proficient</a:t>
            </a:r>
          </a:p>
        </p:txBody>
      </p:sp>
    </p:spTree>
    <p:extLst>
      <p:ext uri="{BB962C8B-B14F-4D97-AF65-F5344CB8AC3E}">
        <p14:creationId xmlns:p14="http://schemas.microsoft.com/office/powerpoint/2010/main" val="37206152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2CB8C-B798-0935-5411-D17DF7AAD122}"/>
              </a:ext>
            </a:extLst>
          </p:cNvPr>
          <p:cNvSpPr>
            <a:spLocks noGrp="1"/>
          </p:cNvSpPr>
          <p:nvPr>
            <p:ph type="title"/>
          </p:nvPr>
        </p:nvSpPr>
        <p:spPr>
          <a:xfrm>
            <a:off x="1145894" y="16782"/>
            <a:ext cx="10207906" cy="1325563"/>
          </a:xfrm>
        </p:spPr>
        <p:txBody>
          <a:bodyPr/>
          <a:lstStyle/>
          <a:p>
            <a:r>
              <a:rPr lang="en-US"/>
              <a:t>Screenshot of LEA Level Report</a:t>
            </a:r>
          </a:p>
        </p:txBody>
      </p:sp>
      <p:pic>
        <p:nvPicPr>
          <p:cNvPr id="5" name="Content Placeholder 4">
            <a:extLst>
              <a:ext uri="{FF2B5EF4-FFF2-40B4-BE49-F238E27FC236}">
                <a16:creationId xmlns:a16="http://schemas.microsoft.com/office/drawing/2014/main" id="{5AD3BF31-2EA2-2D73-4358-B7E634D56147}"/>
              </a:ext>
              <a:ext uri="{C183D7F6-B498-43B3-948B-1728B52AA6E4}">
                <adec:decorative xmlns:adec="http://schemas.microsoft.com/office/drawing/2017/decorative" val="1"/>
              </a:ext>
            </a:extLst>
          </p:cNvPr>
          <p:cNvPicPr>
            <a:picLocks noGrp="1" noChangeAspect="1"/>
          </p:cNvPicPr>
          <p:nvPr>
            <p:ph idx="1"/>
          </p:nvPr>
        </p:nvPicPr>
        <p:blipFill>
          <a:blip r:embed="rId2"/>
          <a:stretch>
            <a:fillRect/>
          </a:stretch>
        </p:blipFill>
        <p:spPr>
          <a:xfrm>
            <a:off x="1257935" y="4198354"/>
            <a:ext cx="10207625" cy="1381340"/>
          </a:xfrm>
        </p:spPr>
      </p:pic>
      <p:sp>
        <p:nvSpPr>
          <p:cNvPr id="6" name="TextBox 5">
            <a:extLst>
              <a:ext uri="{FF2B5EF4-FFF2-40B4-BE49-F238E27FC236}">
                <a16:creationId xmlns:a16="http://schemas.microsoft.com/office/drawing/2014/main" id="{3B99621E-29EE-32A3-5E46-321F8175B9BD}"/>
              </a:ext>
            </a:extLst>
          </p:cNvPr>
          <p:cNvSpPr txBox="1"/>
          <p:nvPr/>
        </p:nvSpPr>
        <p:spPr>
          <a:xfrm>
            <a:off x="1257935" y="1107264"/>
            <a:ext cx="10207906" cy="3046988"/>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The FY22 Georgia ELA Milestones Assessment Proficiency report displays: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The number of SWD with and without accommodations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The number and percent of SWD with and without accommodations who are proficient and not proficient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The total of all regular assessment participants who are proficient and not proficient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Any number of participants &lt; 15 is not displayed</a:t>
            </a:r>
          </a:p>
        </p:txBody>
      </p:sp>
    </p:spTree>
    <p:extLst>
      <p:ext uri="{BB962C8B-B14F-4D97-AF65-F5344CB8AC3E}">
        <p14:creationId xmlns:p14="http://schemas.microsoft.com/office/powerpoint/2010/main" val="7252764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FE8F8-0EF9-60AC-DF99-B9952C84F716}"/>
              </a:ext>
            </a:extLst>
          </p:cNvPr>
          <p:cNvSpPr>
            <a:spLocks noGrp="1"/>
          </p:cNvSpPr>
          <p:nvPr>
            <p:ph type="title"/>
          </p:nvPr>
        </p:nvSpPr>
        <p:spPr>
          <a:xfrm>
            <a:off x="1145894" y="-102235"/>
            <a:ext cx="10207906" cy="1325563"/>
          </a:xfrm>
        </p:spPr>
        <p:txBody>
          <a:bodyPr>
            <a:normAutofit fontScale="90000"/>
          </a:bodyPr>
          <a:lstStyle/>
          <a:p>
            <a:r>
              <a:rPr lang="en-US"/>
              <a:t>Screenshot of School Level Report</a:t>
            </a:r>
          </a:p>
        </p:txBody>
      </p:sp>
      <p:pic>
        <p:nvPicPr>
          <p:cNvPr id="5" name="Content Placeholder 4">
            <a:extLst>
              <a:ext uri="{FF2B5EF4-FFF2-40B4-BE49-F238E27FC236}">
                <a16:creationId xmlns:a16="http://schemas.microsoft.com/office/drawing/2014/main" id="{8CE44954-1A50-483E-81BC-24F83937B29D}"/>
              </a:ext>
              <a:ext uri="{C183D7F6-B498-43B3-948B-1728B52AA6E4}">
                <adec:decorative xmlns:adec="http://schemas.microsoft.com/office/drawing/2017/decorative" val="1"/>
              </a:ext>
            </a:extLst>
          </p:cNvPr>
          <p:cNvPicPr>
            <a:picLocks noGrp="1" noChangeAspect="1"/>
          </p:cNvPicPr>
          <p:nvPr>
            <p:ph idx="1"/>
          </p:nvPr>
        </p:nvPicPr>
        <p:blipFill>
          <a:blip r:embed="rId2"/>
          <a:stretch>
            <a:fillRect/>
          </a:stretch>
        </p:blipFill>
        <p:spPr>
          <a:xfrm>
            <a:off x="1145894" y="3429000"/>
            <a:ext cx="10207625" cy="2566935"/>
          </a:xfrm>
        </p:spPr>
      </p:pic>
      <p:sp>
        <p:nvSpPr>
          <p:cNvPr id="8" name="TextBox 7">
            <a:extLst>
              <a:ext uri="{FF2B5EF4-FFF2-40B4-BE49-F238E27FC236}">
                <a16:creationId xmlns:a16="http://schemas.microsoft.com/office/drawing/2014/main" id="{97E69EE3-1A76-3F58-8C4D-D4E1D7C9D25C}"/>
              </a:ext>
            </a:extLst>
          </p:cNvPr>
          <p:cNvSpPr txBox="1"/>
          <p:nvPr/>
        </p:nvSpPr>
        <p:spPr>
          <a:xfrm>
            <a:off x="1273629" y="862065"/>
            <a:ext cx="10207906" cy="2308324"/>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The FY22 Georgia ELA Milestones Assessment Performance Gap report displays: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The percent of all proficient participants (SWD and Non-SWD)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The percent of all proficient SWD participants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The gap between the percent of all proficient participants and SWD participants</a:t>
            </a:r>
          </a:p>
        </p:txBody>
      </p:sp>
    </p:spTree>
    <p:extLst>
      <p:ext uri="{BB962C8B-B14F-4D97-AF65-F5344CB8AC3E}">
        <p14:creationId xmlns:p14="http://schemas.microsoft.com/office/powerpoint/2010/main" val="40084494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2A184-B6BC-73B8-69B8-2B7CF192F9A3}"/>
              </a:ext>
            </a:extLst>
          </p:cNvPr>
          <p:cNvSpPr>
            <a:spLocks noGrp="1"/>
          </p:cNvSpPr>
          <p:nvPr>
            <p:ph type="title"/>
          </p:nvPr>
        </p:nvSpPr>
        <p:spPr/>
        <p:txBody>
          <a:bodyPr/>
          <a:lstStyle/>
          <a:p>
            <a:r>
              <a:rPr lang="en-US" dirty="0"/>
              <a:t>Parent Survey</a:t>
            </a:r>
          </a:p>
        </p:txBody>
      </p:sp>
      <p:sp>
        <p:nvSpPr>
          <p:cNvPr id="3" name="Content Placeholder 2">
            <a:extLst>
              <a:ext uri="{FF2B5EF4-FFF2-40B4-BE49-F238E27FC236}">
                <a16:creationId xmlns:a16="http://schemas.microsoft.com/office/drawing/2014/main" id="{E14EA7E0-A1A6-F989-7EDB-D072BB65F87C}"/>
              </a:ext>
            </a:extLst>
          </p:cNvPr>
          <p:cNvSpPr>
            <a:spLocks noGrp="1"/>
          </p:cNvSpPr>
          <p:nvPr>
            <p:ph idx="1"/>
          </p:nvPr>
        </p:nvSpPr>
        <p:spPr/>
        <p:txBody>
          <a:bodyPr/>
          <a:lstStyle/>
          <a:p>
            <a:pPr marL="0" marR="0" indent="0">
              <a:spcBef>
                <a:spcPts val="0"/>
              </a:spcBef>
              <a:spcAft>
                <a:spcPts val="0"/>
              </a:spcAft>
              <a:buNone/>
            </a:pPr>
            <a:r>
              <a:rPr lang="en-US" sz="2800" b="1" dirty="0">
                <a:solidFill>
                  <a:prstClr val="black"/>
                </a:solidFill>
                <a:latin typeface="Arial"/>
                <a:cs typeface="Arial"/>
              </a:rPr>
              <a:t>Suzanne Korngold</a:t>
            </a:r>
          </a:p>
          <a:p>
            <a:pPr marL="0" indent="0">
              <a:spcBef>
                <a:spcPts val="0"/>
              </a:spcBef>
              <a:buNone/>
            </a:pPr>
            <a:r>
              <a:rPr lang="en-US" sz="2800" b="1" dirty="0">
                <a:solidFill>
                  <a:prstClr val="black"/>
                </a:solidFill>
                <a:latin typeface="Arial"/>
                <a:cs typeface="Arial"/>
              </a:rPr>
              <a:t>Oconee County School District</a:t>
            </a:r>
          </a:p>
          <a:p>
            <a:pPr marL="0" marR="0" indent="0">
              <a:spcBef>
                <a:spcPts val="0"/>
              </a:spcBef>
              <a:spcAft>
                <a:spcPts val="0"/>
              </a:spcAft>
              <a:buNone/>
            </a:pPr>
            <a:r>
              <a:rPr lang="en-US" sz="2800" b="1" dirty="0">
                <a:solidFill>
                  <a:prstClr val="black"/>
                </a:solidFill>
                <a:latin typeface="Arial"/>
                <a:cs typeface="Arial"/>
              </a:rPr>
              <a:t> </a:t>
            </a:r>
            <a:r>
              <a:rPr lang="en-US" sz="2800" i="1" dirty="0">
                <a:solidFill>
                  <a:prstClr val="black"/>
                </a:solidFill>
                <a:latin typeface="Arial"/>
                <a:cs typeface="Arial"/>
              </a:rPr>
              <a:t>Assistant Superintendent of Student Services</a:t>
            </a:r>
          </a:p>
          <a:p>
            <a:pPr marL="0" marR="0" indent="0">
              <a:spcBef>
                <a:spcPts val="0"/>
              </a:spcBef>
              <a:spcAft>
                <a:spcPts val="0"/>
              </a:spcAft>
              <a:buNone/>
            </a:pPr>
            <a:r>
              <a:rPr lang="en-US" sz="2800" b="1" i="1" dirty="0">
                <a:solidFill>
                  <a:prstClr val="black"/>
                </a:solidFill>
                <a:ea typeface="+mn-lt"/>
                <a:hlinkClick r:id="rId2">
                  <a:extLst>
                    <a:ext uri="{A12FA001-AC4F-418D-AE19-62706E023703}">
                      <ahyp:hlinkClr xmlns:ahyp="http://schemas.microsoft.com/office/drawing/2018/hyperlinkcolor" val="tx"/>
                    </a:ext>
                  </a:extLst>
                </a:hlinkClick>
              </a:rPr>
              <a:t>skorngold@oconeeschools.org</a:t>
            </a:r>
            <a:r>
              <a:rPr lang="en-US" sz="2800" b="1" i="1" dirty="0">
                <a:solidFill>
                  <a:prstClr val="black"/>
                </a:solidFill>
                <a:ea typeface="+mn-lt"/>
              </a:rPr>
              <a:t> </a:t>
            </a:r>
          </a:p>
          <a:p>
            <a:pPr marL="0" indent="0">
              <a:buNone/>
            </a:pPr>
            <a:endParaRPr lang="en-US" dirty="0"/>
          </a:p>
        </p:txBody>
      </p:sp>
    </p:spTree>
    <p:extLst>
      <p:ext uri="{BB962C8B-B14F-4D97-AF65-F5344CB8AC3E}">
        <p14:creationId xmlns:p14="http://schemas.microsoft.com/office/powerpoint/2010/main" val="37938947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0F8CE-6619-617E-1297-EA2DD9CA173F}"/>
              </a:ext>
            </a:extLst>
          </p:cNvPr>
          <p:cNvSpPr>
            <a:spLocks noGrp="1"/>
          </p:cNvSpPr>
          <p:nvPr>
            <p:ph type="title"/>
          </p:nvPr>
        </p:nvSpPr>
        <p:spPr/>
        <p:txBody>
          <a:bodyPr/>
          <a:lstStyle/>
          <a:p>
            <a:r>
              <a:rPr lang="en-US"/>
              <a:t>Using Assessment Data </a:t>
            </a:r>
          </a:p>
        </p:txBody>
      </p:sp>
      <p:sp>
        <p:nvSpPr>
          <p:cNvPr id="3" name="Content Placeholder 2">
            <a:extLst>
              <a:ext uri="{FF2B5EF4-FFF2-40B4-BE49-F238E27FC236}">
                <a16:creationId xmlns:a16="http://schemas.microsoft.com/office/drawing/2014/main" id="{BC38851A-77B5-C3CD-B9EF-4B8FB97AF21F}"/>
              </a:ext>
            </a:extLst>
          </p:cNvPr>
          <p:cNvSpPr>
            <a:spLocks noGrp="1"/>
          </p:cNvSpPr>
          <p:nvPr>
            <p:ph idx="1"/>
          </p:nvPr>
        </p:nvSpPr>
        <p:spPr/>
        <p:txBody>
          <a:bodyPr/>
          <a:lstStyle/>
          <a:p>
            <a:r>
              <a:rPr lang="en-US"/>
              <a:t>Celebrate areas of growth, such as participation data</a:t>
            </a:r>
          </a:p>
          <a:p>
            <a:r>
              <a:rPr lang="en-US"/>
              <a:t>Examine areas for opportunities, such as proficiency and gap</a:t>
            </a:r>
          </a:p>
          <a:p>
            <a:r>
              <a:rPr lang="en-US"/>
              <a:t>Discuss results with families </a:t>
            </a:r>
          </a:p>
          <a:p>
            <a:endParaRPr lang="en-US"/>
          </a:p>
        </p:txBody>
      </p:sp>
    </p:spTree>
    <p:extLst>
      <p:ext uri="{BB962C8B-B14F-4D97-AF65-F5344CB8AC3E}">
        <p14:creationId xmlns:p14="http://schemas.microsoft.com/office/powerpoint/2010/main" val="16612782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1F871EB-196F-53C6-0A39-728B02694491}"/>
              </a:ext>
            </a:extLst>
          </p:cNvPr>
          <p:cNvSpPr>
            <a:spLocks noGrp="1"/>
          </p:cNvSpPr>
          <p:nvPr>
            <p:ph type="title"/>
          </p:nvPr>
        </p:nvSpPr>
        <p:spPr>
          <a:xfrm>
            <a:off x="1145893" y="103868"/>
            <a:ext cx="10207906" cy="1325563"/>
          </a:xfrm>
        </p:spPr>
        <p:txBody>
          <a:bodyPr>
            <a:normAutofit fontScale="90000"/>
          </a:bodyPr>
          <a:lstStyle/>
          <a:p>
            <a:r>
              <a:rPr lang="en-US"/>
              <a:t>IDEA Parent Survey: Example Incentive Plan</a:t>
            </a:r>
          </a:p>
        </p:txBody>
      </p:sp>
      <p:graphicFrame>
        <p:nvGraphicFramePr>
          <p:cNvPr id="2" name="Table 2">
            <a:extLst>
              <a:ext uri="{FF2B5EF4-FFF2-40B4-BE49-F238E27FC236}">
                <a16:creationId xmlns:a16="http://schemas.microsoft.com/office/drawing/2014/main" id="{B6FEF854-FB4F-A929-D365-566348448A3B}"/>
              </a:ext>
            </a:extLst>
          </p:cNvPr>
          <p:cNvGraphicFramePr>
            <a:graphicFrameLocks noGrp="1"/>
          </p:cNvGraphicFramePr>
          <p:nvPr>
            <p:ph idx="1"/>
          </p:nvPr>
        </p:nvGraphicFramePr>
        <p:xfrm>
          <a:off x="1146174" y="1464906"/>
          <a:ext cx="10741025" cy="4333137"/>
        </p:xfrm>
        <a:graphic>
          <a:graphicData uri="http://schemas.openxmlformats.org/drawingml/2006/table">
            <a:tbl>
              <a:tblPr firstRow="1" bandRow="1">
                <a:tableStyleId>{5C22544A-7EE6-4342-B048-85BDC9FD1C3A}</a:tableStyleId>
              </a:tblPr>
              <a:tblGrid>
                <a:gridCol w="2544478">
                  <a:extLst>
                    <a:ext uri="{9D8B030D-6E8A-4147-A177-3AD203B41FA5}">
                      <a16:colId xmlns:a16="http://schemas.microsoft.com/office/drawing/2014/main" val="421604571"/>
                    </a:ext>
                  </a:extLst>
                </a:gridCol>
                <a:gridCol w="8196547">
                  <a:extLst>
                    <a:ext uri="{9D8B030D-6E8A-4147-A177-3AD203B41FA5}">
                      <a16:colId xmlns:a16="http://schemas.microsoft.com/office/drawing/2014/main" val="2920052432"/>
                    </a:ext>
                  </a:extLst>
                </a:gridCol>
              </a:tblGrid>
              <a:tr h="858417">
                <a:tc>
                  <a:txBody>
                    <a:bodyPr/>
                    <a:lstStyle/>
                    <a:p>
                      <a:pPr algn="ctr" rtl="0" fontAlgn="ctr">
                        <a:spcBef>
                          <a:spcPts val="0"/>
                        </a:spcBef>
                        <a:spcAft>
                          <a:spcPts val="0"/>
                        </a:spcAft>
                      </a:pPr>
                      <a:r>
                        <a:rPr lang="en-US" sz="2400" b="1" i="0" u="none" strike="noStrike">
                          <a:solidFill>
                            <a:srgbClr val="000000"/>
                          </a:solidFill>
                          <a:effectLst/>
                          <a:latin typeface="Arial" panose="020B0604020202020204" pitchFamily="34" charset="0"/>
                        </a:rPr>
                        <a:t>School</a:t>
                      </a:r>
                      <a:endParaRPr lang="en-US" sz="2400">
                        <a:effectLst/>
                      </a:endParaRPr>
                    </a:p>
                  </a:txBody>
                  <a:tcPr marL="53340" marR="533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spcBef>
                          <a:spcPts val="0"/>
                        </a:spcBef>
                        <a:spcAft>
                          <a:spcPts val="0"/>
                        </a:spcAft>
                      </a:pPr>
                      <a:r>
                        <a:rPr lang="en-US" sz="2400" b="1" i="0" u="none" strike="noStrike">
                          <a:solidFill>
                            <a:srgbClr val="000000"/>
                          </a:solidFill>
                          <a:effectLst/>
                          <a:latin typeface="Arial" panose="020B0604020202020204" pitchFamily="34" charset="0"/>
                        </a:rPr>
                        <a:t>Incentive Plan 2022</a:t>
                      </a:r>
                      <a:endParaRPr lang="en-US" sz="2400">
                        <a:effectLst/>
                      </a:endParaRPr>
                    </a:p>
                  </a:txBody>
                  <a:tcPr marL="53340" marR="533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6402621"/>
                  </a:ext>
                </a:extLst>
              </a:tr>
              <a:tr h="782540">
                <a:tc>
                  <a:txBody>
                    <a:bodyPr/>
                    <a:lstStyle/>
                    <a:p>
                      <a:pPr algn="ctr" rtl="0" fontAlgn="ctr">
                        <a:spcBef>
                          <a:spcPts val="0"/>
                        </a:spcBef>
                        <a:spcAft>
                          <a:spcPts val="0"/>
                        </a:spcAft>
                      </a:pPr>
                      <a:r>
                        <a:rPr lang="en-US" sz="2400" b="1" i="0" u="none" strike="noStrike">
                          <a:solidFill>
                            <a:srgbClr val="000000"/>
                          </a:solidFill>
                          <a:effectLst/>
                          <a:latin typeface="Arial" panose="020B0604020202020204" pitchFamily="34" charset="0"/>
                          <a:cs typeface="Arial" panose="020B0604020202020204" pitchFamily="34" charset="0"/>
                        </a:rPr>
                        <a:t>Elementary</a:t>
                      </a:r>
                      <a:endParaRPr lang="en-US" sz="2400">
                        <a:effectLst/>
                        <a:latin typeface="Arial" panose="020B0604020202020204" pitchFamily="34" charset="0"/>
                        <a:cs typeface="Arial" panose="020B0604020202020204" pitchFamily="34" charset="0"/>
                      </a:endParaRPr>
                    </a:p>
                  </a:txBody>
                  <a:tcPr marL="53340" marR="533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base">
                        <a:spcBef>
                          <a:spcPts val="0"/>
                        </a:spcBef>
                        <a:spcAft>
                          <a:spcPts val="0"/>
                        </a:spcAft>
                        <a:buFont typeface="Arial" panose="020B0604020202020204" pitchFamily="34" charset="0"/>
                        <a:buChar char="•"/>
                      </a:pPr>
                      <a:r>
                        <a:rPr lang="en-US" sz="2400" b="0" i="0" u="none" strike="noStrike">
                          <a:solidFill>
                            <a:srgbClr val="000000"/>
                          </a:solidFill>
                          <a:effectLst/>
                          <a:latin typeface="Arial" panose="020B0604020202020204" pitchFamily="34" charset="0"/>
                          <a:cs typeface="Arial" panose="020B0604020202020204" pitchFamily="34" charset="0"/>
                        </a:rPr>
                        <a:t>Contact those who had meetings before 1/15</a:t>
                      </a:r>
                    </a:p>
                    <a:p>
                      <a:pPr rtl="0" fontAlgn="base">
                        <a:spcBef>
                          <a:spcPts val="0"/>
                        </a:spcBef>
                        <a:spcAft>
                          <a:spcPts val="0"/>
                        </a:spcAft>
                        <a:buFont typeface="Arial" panose="020B0604020202020204" pitchFamily="34" charset="0"/>
                        <a:buChar char="•"/>
                      </a:pPr>
                      <a:r>
                        <a:rPr lang="en-US" sz="2400" b="0" i="0" u="none" strike="noStrike">
                          <a:solidFill>
                            <a:srgbClr val="000000"/>
                          </a:solidFill>
                          <a:effectLst/>
                          <a:latin typeface="Arial" panose="020B0604020202020204" pitchFamily="34" charset="0"/>
                          <a:cs typeface="Arial" panose="020B0604020202020204" pitchFamily="34" charset="0"/>
                        </a:rPr>
                        <a:t>Tech available at every IEP meeting</a:t>
                      </a:r>
                    </a:p>
                    <a:p>
                      <a:pPr rtl="0" fontAlgn="base">
                        <a:spcBef>
                          <a:spcPts val="0"/>
                        </a:spcBef>
                        <a:spcAft>
                          <a:spcPts val="0"/>
                        </a:spcAft>
                        <a:buFont typeface="Arial" panose="020B0604020202020204" pitchFamily="34" charset="0"/>
                        <a:buChar char="•"/>
                      </a:pPr>
                      <a:r>
                        <a:rPr lang="en-US" sz="2400" b="0" i="0" u="none" strike="noStrike">
                          <a:solidFill>
                            <a:srgbClr val="000000"/>
                          </a:solidFill>
                          <a:effectLst/>
                          <a:latin typeface="Arial" panose="020B0604020202020204" pitchFamily="34" charset="0"/>
                          <a:cs typeface="Arial" panose="020B0604020202020204" pitchFamily="34" charset="0"/>
                        </a:rPr>
                        <a:t>Email survey link as backup</a:t>
                      </a:r>
                    </a:p>
                    <a:p>
                      <a:pPr rtl="0" fontAlgn="base">
                        <a:spcBef>
                          <a:spcPts val="0"/>
                        </a:spcBef>
                        <a:spcAft>
                          <a:spcPts val="800"/>
                        </a:spcAft>
                        <a:buFont typeface="Arial" panose="020B0604020202020204" pitchFamily="34" charset="0"/>
                        <a:buChar char="•"/>
                      </a:pPr>
                      <a:r>
                        <a:rPr lang="en-US" sz="2400" b="0" i="0" u="none" strike="noStrike">
                          <a:solidFill>
                            <a:srgbClr val="000000"/>
                          </a:solidFill>
                          <a:effectLst/>
                          <a:latin typeface="Arial" panose="020B0604020202020204" pitchFamily="34" charset="0"/>
                          <a:cs typeface="Arial" panose="020B0604020202020204" pitchFamily="34" charset="0"/>
                        </a:rPr>
                        <a:t>Incentive: student coupons for tech-time, ice cream, treat</a:t>
                      </a:r>
                    </a:p>
                  </a:txBody>
                  <a:tcPr marL="53340" marR="533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64989474"/>
                  </a:ext>
                </a:extLst>
              </a:tr>
              <a:tr h="782540">
                <a:tc>
                  <a:txBody>
                    <a:bodyPr/>
                    <a:lstStyle/>
                    <a:p>
                      <a:pPr algn="ctr" rtl="0" fontAlgn="ctr">
                        <a:spcBef>
                          <a:spcPts val="0"/>
                        </a:spcBef>
                        <a:spcAft>
                          <a:spcPts val="0"/>
                        </a:spcAft>
                      </a:pPr>
                      <a:r>
                        <a:rPr lang="en-US" sz="2400" b="1" i="0" u="none" strike="noStrike">
                          <a:solidFill>
                            <a:srgbClr val="000000"/>
                          </a:solidFill>
                          <a:effectLst/>
                          <a:latin typeface="Arial" panose="020B0604020202020204" pitchFamily="34" charset="0"/>
                        </a:rPr>
                        <a:t>Middle</a:t>
                      </a:r>
                      <a:endParaRPr lang="en-US" sz="2400">
                        <a:effectLst/>
                      </a:endParaRPr>
                    </a:p>
                  </a:txBody>
                  <a:tcPr marL="53340" marR="533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base">
                        <a:spcBef>
                          <a:spcPts val="0"/>
                        </a:spcBef>
                        <a:spcAft>
                          <a:spcPts val="0"/>
                        </a:spcAft>
                        <a:buFont typeface="Arial" panose="020B0604020202020204" pitchFamily="34" charset="0"/>
                        <a:buChar char="•"/>
                      </a:pPr>
                      <a:r>
                        <a:rPr lang="en-US" sz="2400" b="0" i="0" u="none" strike="noStrike">
                          <a:solidFill>
                            <a:srgbClr val="000000"/>
                          </a:solidFill>
                          <a:effectLst/>
                          <a:latin typeface="Arial" panose="020B0604020202020204" pitchFamily="34" charset="0"/>
                        </a:rPr>
                        <a:t>Contact those who had meetings before 1/15</a:t>
                      </a:r>
                    </a:p>
                    <a:p>
                      <a:pPr rtl="0" fontAlgn="base">
                        <a:spcBef>
                          <a:spcPts val="0"/>
                        </a:spcBef>
                        <a:spcAft>
                          <a:spcPts val="0"/>
                        </a:spcAft>
                        <a:buFont typeface="Arial" panose="020B0604020202020204" pitchFamily="34" charset="0"/>
                        <a:buChar char="•"/>
                      </a:pPr>
                      <a:r>
                        <a:rPr lang="en-US" sz="2400" b="0" i="0" u="none" strike="noStrike">
                          <a:solidFill>
                            <a:srgbClr val="000000"/>
                          </a:solidFill>
                          <a:effectLst/>
                          <a:latin typeface="Arial" panose="020B0604020202020204" pitchFamily="34" charset="0"/>
                        </a:rPr>
                        <a:t>Tech available at every IEP meeting</a:t>
                      </a:r>
                    </a:p>
                    <a:p>
                      <a:pPr rtl="0" fontAlgn="base">
                        <a:spcBef>
                          <a:spcPts val="0"/>
                        </a:spcBef>
                        <a:spcAft>
                          <a:spcPts val="0"/>
                        </a:spcAft>
                        <a:buFont typeface="Arial" panose="020B0604020202020204" pitchFamily="34" charset="0"/>
                        <a:buChar char="•"/>
                      </a:pPr>
                      <a:r>
                        <a:rPr lang="en-US" sz="2400" b="0" i="0" u="none" strike="noStrike">
                          <a:solidFill>
                            <a:srgbClr val="000000"/>
                          </a:solidFill>
                          <a:effectLst/>
                          <a:latin typeface="Arial" panose="020B0604020202020204" pitchFamily="34" charset="0"/>
                        </a:rPr>
                        <a:t>Department chair email to families to invite them to complete survey</a:t>
                      </a:r>
                    </a:p>
                    <a:p>
                      <a:pPr rtl="0" fontAlgn="base">
                        <a:spcBef>
                          <a:spcPts val="0"/>
                        </a:spcBef>
                        <a:spcAft>
                          <a:spcPts val="800"/>
                        </a:spcAft>
                        <a:buFont typeface="Arial" panose="020B0604020202020204" pitchFamily="34" charset="0"/>
                        <a:buChar char="•"/>
                      </a:pPr>
                      <a:r>
                        <a:rPr lang="en-US" sz="2400" b="0" i="0" u="none" strike="noStrike">
                          <a:solidFill>
                            <a:srgbClr val="000000"/>
                          </a:solidFill>
                          <a:effectLst/>
                          <a:latin typeface="Arial" panose="020B0604020202020204" pitchFamily="34" charset="0"/>
                        </a:rPr>
                        <a:t>Choose treat from school store, Case manager incentives</a:t>
                      </a:r>
                    </a:p>
                  </a:txBody>
                  <a:tcPr marL="53340" marR="533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34298575"/>
                  </a:ext>
                </a:extLst>
              </a:tr>
            </a:tbl>
          </a:graphicData>
        </a:graphic>
      </p:graphicFrame>
    </p:spTree>
    <p:extLst>
      <p:ext uri="{BB962C8B-B14F-4D97-AF65-F5344CB8AC3E}">
        <p14:creationId xmlns:p14="http://schemas.microsoft.com/office/powerpoint/2010/main" val="90729327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1F871EB-196F-53C6-0A39-728B02694491}"/>
              </a:ext>
            </a:extLst>
          </p:cNvPr>
          <p:cNvSpPr>
            <a:spLocks noGrp="1"/>
          </p:cNvSpPr>
          <p:nvPr>
            <p:ph type="title"/>
          </p:nvPr>
        </p:nvSpPr>
        <p:spPr>
          <a:xfrm>
            <a:off x="1145893" y="197174"/>
            <a:ext cx="10207906" cy="1325563"/>
          </a:xfrm>
        </p:spPr>
        <p:txBody>
          <a:bodyPr>
            <a:normAutofit fontScale="90000"/>
          </a:bodyPr>
          <a:lstStyle/>
          <a:p>
            <a:r>
              <a:rPr lang="en-US"/>
              <a:t>IDEA Parent Survey: Example Incentive Plan </a:t>
            </a:r>
            <a:r>
              <a:rPr lang="en-US">
                <a:solidFill>
                  <a:schemeClr val="bg1"/>
                </a:solidFill>
              </a:rPr>
              <a:t>1</a:t>
            </a:r>
          </a:p>
        </p:txBody>
      </p:sp>
      <p:graphicFrame>
        <p:nvGraphicFramePr>
          <p:cNvPr id="2" name="Table 2">
            <a:extLst>
              <a:ext uri="{FF2B5EF4-FFF2-40B4-BE49-F238E27FC236}">
                <a16:creationId xmlns:a16="http://schemas.microsoft.com/office/drawing/2014/main" id="{B6FEF854-FB4F-A929-D365-566348448A3B}"/>
              </a:ext>
            </a:extLst>
          </p:cNvPr>
          <p:cNvGraphicFramePr>
            <a:graphicFrameLocks noGrp="1"/>
          </p:cNvGraphicFramePr>
          <p:nvPr>
            <p:ph idx="1"/>
          </p:nvPr>
        </p:nvGraphicFramePr>
        <p:xfrm>
          <a:off x="1220819" y="2032486"/>
          <a:ext cx="10535751" cy="2793028"/>
        </p:xfrm>
        <a:graphic>
          <a:graphicData uri="http://schemas.openxmlformats.org/drawingml/2006/table">
            <a:tbl>
              <a:tblPr firstRow="1" bandRow="1">
                <a:tableStyleId>{5C22544A-7EE6-4342-B048-85BDC9FD1C3A}</a:tableStyleId>
              </a:tblPr>
              <a:tblGrid>
                <a:gridCol w="2495850">
                  <a:extLst>
                    <a:ext uri="{9D8B030D-6E8A-4147-A177-3AD203B41FA5}">
                      <a16:colId xmlns:a16="http://schemas.microsoft.com/office/drawing/2014/main" val="421604571"/>
                    </a:ext>
                  </a:extLst>
                </a:gridCol>
                <a:gridCol w="8039901">
                  <a:extLst>
                    <a:ext uri="{9D8B030D-6E8A-4147-A177-3AD203B41FA5}">
                      <a16:colId xmlns:a16="http://schemas.microsoft.com/office/drawing/2014/main" val="2920052432"/>
                    </a:ext>
                  </a:extLst>
                </a:gridCol>
              </a:tblGrid>
              <a:tr h="507028">
                <a:tc>
                  <a:txBody>
                    <a:bodyPr/>
                    <a:lstStyle/>
                    <a:p>
                      <a:pPr algn="ctr" rtl="0" fontAlgn="ctr">
                        <a:spcBef>
                          <a:spcPts val="0"/>
                        </a:spcBef>
                        <a:spcAft>
                          <a:spcPts val="0"/>
                        </a:spcAft>
                      </a:pPr>
                      <a:r>
                        <a:rPr lang="en-US" sz="2400" b="1" i="0" u="none" strike="noStrike">
                          <a:solidFill>
                            <a:srgbClr val="000000"/>
                          </a:solidFill>
                          <a:effectLst/>
                          <a:latin typeface="Arial" panose="020B0604020202020204" pitchFamily="34" charset="0"/>
                          <a:cs typeface="Arial" panose="020B0604020202020204" pitchFamily="34" charset="0"/>
                        </a:rPr>
                        <a:t>School</a:t>
                      </a:r>
                      <a:endParaRPr lang="en-US" sz="2400">
                        <a:effectLst/>
                        <a:latin typeface="Arial" panose="020B0604020202020204" pitchFamily="34" charset="0"/>
                        <a:cs typeface="Arial" panose="020B0604020202020204" pitchFamily="34" charset="0"/>
                      </a:endParaRPr>
                    </a:p>
                  </a:txBody>
                  <a:tcPr marL="53340" marR="533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spcBef>
                          <a:spcPts val="0"/>
                        </a:spcBef>
                        <a:spcAft>
                          <a:spcPts val="0"/>
                        </a:spcAft>
                      </a:pPr>
                      <a:r>
                        <a:rPr lang="en-US" sz="2400" b="1" i="0" u="none" strike="noStrike">
                          <a:solidFill>
                            <a:srgbClr val="000000"/>
                          </a:solidFill>
                          <a:effectLst/>
                          <a:latin typeface="Arial" panose="020B0604020202020204" pitchFamily="34" charset="0"/>
                          <a:cs typeface="Arial" panose="020B0604020202020204" pitchFamily="34" charset="0"/>
                        </a:rPr>
                        <a:t>Incentive Plan 2022</a:t>
                      </a:r>
                      <a:endParaRPr lang="en-US" sz="2400">
                        <a:effectLst/>
                        <a:latin typeface="Arial" panose="020B0604020202020204" pitchFamily="34" charset="0"/>
                        <a:cs typeface="Arial" panose="020B0604020202020204" pitchFamily="34" charset="0"/>
                      </a:endParaRPr>
                    </a:p>
                  </a:txBody>
                  <a:tcPr marL="53340" marR="533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6402621"/>
                  </a:ext>
                </a:extLst>
              </a:tr>
              <a:tr h="782540">
                <a:tc>
                  <a:txBody>
                    <a:bodyPr/>
                    <a:lstStyle/>
                    <a:p>
                      <a:pPr algn="ctr" rtl="0" fontAlgn="ctr">
                        <a:spcBef>
                          <a:spcPts val="0"/>
                        </a:spcBef>
                        <a:spcAft>
                          <a:spcPts val="0"/>
                        </a:spcAft>
                      </a:pPr>
                      <a:r>
                        <a:rPr lang="en-US" sz="2400" b="1" i="0" u="none" strike="noStrike">
                          <a:solidFill>
                            <a:srgbClr val="000000"/>
                          </a:solidFill>
                          <a:effectLst/>
                          <a:latin typeface="Arial" panose="020B0604020202020204" pitchFamily="34" charset="0"/>
                          <a:cs typeface="Arial" panose="020B0604020202020204" pitchFamily="34" charset="0"/>
                        </a:rPr>
                        <a:t>High</a:t>
                      </a:r>
                      <a:endParaRPr lang="en-US" sz="2400">
                        <a:effectLst/>
                        <a:latin typeface="Arial" panose="020B0604020202020204" pitchFamily="34" charset="0"/>
                        <a:cs typeface="Arial" panose="020B0604020202020204" pitchFamily="34" charset="0"/>
                      </a:endParaRPr>
                    </a:p>
                  </a:txBody>
                  <a:tcPr marL="53340" marR="533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base">
                        <a:spcBef>
                          <a:spcPts val="0"/>
                        </a:spcBef>
                        <a:spcAft>
                          <a:spcPts val="0"/>
                        </a:spcAft>
                        <a:buFont typeface="Arial" panose="020B0604020202020204" pitchFamily="34" charset="0"/>
                        <a:buChar char="•"/>
                      </a:pPr>
                      <a:r>
                        <a:rPr lang="en-US" sz="2400" b="0" i="0" u="none" strike="noStrike">
                          <a:solidFill>
                            <a:srgbClr val="000000"/>
                          </a:solidFill>
                          <a:effectLst/>
                          <a:latin typeface="Arial" panose="020B0604020202020204" pitchFamily="34" charset="0"/>
                          <a:cs typeface="Arial" panose="020B0604020202020204" pitchFamily="34" charset="0"/>
                        </a:rPr>
                        <a:t>Contact those who had meetings before 1/15</a:t>
                      </a:r>
                    </a:p>
                    <a:p>
                      <a:pPr rtl="0" fontAlgn="base">
                        <a:spcBef>
                          <a:spcPts val="0"/>
                        </a:spcBef>
                        <a:spcAft>
                          <a:spcPts val="0"/>
                        </a:spcAft>
                        <a:buFont typeface="Arial" panose="020B0604020202020204" pitchFamily="34" charset="0"/>
                        <a:buChar char="•"/>
                      </a:pPr>
                      <a:r>
                        <a:rPr lang="en-US" sz="2400" b="0" i="0" u="none" strike="noStrike">
                          <a:solidFill>
                            <a:srgbClr val="000000"/>
                          </a:solidFill>
                          <a:effectLst/>
                          <a:latin typeface="Arial" panose="020B0604020202020204" pitchFamily="34" charset="0"/>
                          <a:cs typeface="Arial" panose="020B0604020202020204" pitchFamily="34" charset="0"/>
                        </a:rPr>
                        <a:t>Tech available at every IEP meeting</a:t>
                      </a:r>
                    </a:p>
                    <a:p>
                      <a:pPr rtl="0" fontAlgn="base">
                        <a:spcBef>
                          <a:spcPts val="0"/>
                        </a:spcBef>
                        <a:spcAft>
                          <a:spcPts val="0"/>
                        </a:spcAft>
                        <a:buFont typeface="Arial" panose="020B0604020202020204" pitchFamily="34" charset="0"/>
                        <a:buChar char="•"/>
                      </a:pPr>
                      <a:r>
                        <a:rPr lang="en-US" sz="2400" b="0" i="0" u="none" strike="noStrike">
                          <a:solidFill>
                            <a:srgbClr val="000000"/>
                          </a:solidFill>
                          <a:effectLst/>
                          <a:latin typeface="Arial" panose="020B0604020202020204" pitchFamily="34" charset="0"/>
                          <a:cs typeface="Arial" panose="020B0604020202020204" pitchFamily="34" charset="0"/>
                        </a:rPr>
                        <a:t>Focus on communicating with every parent</a:t>
                      </a:r>
                    </a:p>
                    <a:p>
                      <a:pPr rtl="0" fontAlgn="base">
                        <a:spcBef>
                          <a:spcPts val="0"/>
                        </a:spcBef>
                        <a:spcAft>
                          <a:spcPts val="0"/>
                        </a:spcAft>
                        <a:buFont typeface="Arial" panose="020B0604020202020204" pitchFamily="34" charset="0"/>
                        <a:buChar char="•"/>
                      </a:pPr>
                      <a:r>
                        <a:rPr lang="en-US" sz="2400" b="0" i="0" u="none" strike="noStrike">
                          <a:solidFill>
                            <a:srgbClr val="000000"/>
                          </a:solidFill>
                          <a:effectLst/>
                          <a:latin typeface="Arial" panose="020B0604020202020204" pitchFamily="34" charset="0"/>
                          <a:cs typeface="Arial" panose="020B0604020202020204" pitchFamily="34" charset="0"/>
                        </a:rPr>
                        <a:t>Verbal reminders each time case manager speaks to parents </a:t>
                      </a:r>
                    </a:p>
                    <a:p>
                      <a:pPr rtl="0" fontAlgn="base">
                        <a:spcBef>
                          <a:spcPts val="0"/>
                        </a:spcBef>
                        <a:spcAft>
                          <a:spcPts val="0"/>
                        </a:spcAft>
                        <a:buFont typeface="Arial" panose="020B0604020202020204" pitchFamily="34" charset="0"/>
                        <a:buChar char="•"/>
                      </a:pPr>
                      <a:r>
                        <a:rPr lang="en-US" sz="2400" b="0" i="0" u="none" strike="noStrike">
                          <a:solidFill>
                            <a:srgbClr val="000000"/>
                          </a:solidFill>
                          <a:effectLst/>
                          <a:latin typeface="Arial" panose="020B0604020202020204" pitchFamily="34" charset="0"/>
                          <a:cs typeface="Arial" panose="020B0604020202020204" pitchFamily="34" charset="0"/>
                        </a:rPr>
                        <a:t>Student gets candy bar</a:t>
                      </a:r>
                    </a:p>
                  </a:txBody>
                  <a:tcPr marL="53340" marR="533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64989474"/>
                  </a:ext>
                </a:extLst>
              </a:tr>
            </a:tbl>
          </a:graphicData>
        </a:graphic>
      </p:graphicFrame>
    </p:spTree>
    <p:extLst>
      <p:ext uri="{BB962C8B-B14F-4D97-AF65-F5344CB8AC3E}">
        <p14:creationId xmlns:p14="http://schemas.microsoft.com/office/powerpoint/2010/main" val="652810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A26ED-C034-4DEE-84D8-0678140064E2}"/>
              </a:ext>
            </a:extLst>
          </p:cNvPr>
          <p:cNvSpPr>
            <a:spLocks noGrp="1"/>
          </p:cNvSpPr>
          <p:nvPr>
            <p:ph type="title"/>
          </p:nvPr>
        </p:nvSpPr>
        <p:spPr>
          <a:xfrm>
            <a:off x="1156982" y="127160"/>
            <a:ext cx="10515600" cy="1325563"/>
          </a:xfrm>
        </p:spPr>
        <p:txBody>
          <a:bodyPr>
            <a:normAutofit/>
          </a:bodyPr>
          <a:lstStyle/>
          <a:p>
            <a:r>
              <a:rPr lang="en-US"/>
              <a:t>3A. Reading Assessment Participation</a:t>
            </a:r>
            <a:br>
              <a:rPr lang="en-US"/>
            </a:br>
            <a:endParaRPr lang="en-US"/>
          </a:p>
        </p:txBody>
      </p:sp>
      <p:graphicFrame>
        <p:nvGraphicFramePr>
          <p:cNvPr id="4" name="Table 4">
            <a:extLst>
              <a:ext uri="{FF2B5EF4-FFF2-40B4-BE49-F238E27FC236}">
                <a16:creationId xmlns:a16="http://schemas.microsoft.com/office/drawing/2014/main" id="{6D036FE2-7B09-4B04-AEF0-C638737DEEE9}"/>
              </a:ext>
            </a:extLst>
          </p:cNvPr>
          <p:cNvGraphicFramePr>
            <a:graphicFrameLocks noGrp="1"/>
          </p:cNvGraphicFramePr>
          <p:nvPr>
            <p:ph idx="1"/>
          </p:nvPr>
        </p:nvGraphicFramePr>
        <p:xfrm>
          <a:off x="1330960" y="1892652"/>
          <a:ext cx="10167644" cy="4023360"/>
        </p:xfrm>
        <a:graphic>
          <a:graphicData uri="http://schemas.openxmlformats.org/drawingml/2006/table">
            <a:tbl>
              <a:tblPr firstRow="1" bandRow="1">
                <a:tableStyleId>{5C22544A-7EE6-4342-B048-85BDC9FD1C3A}</a:tableStyleId>
              </a:tblPr>
              <a:tblGrid>
                <a:gridCol w="1461154">
                  <a:extLst>
                    <a:ext uri="{9D8B030D-6E8A-4147-A177-3AD203B41FA5}">
                      <a16:colId xmlns:a16="http://schemas.microsoft.com/office/drawing/2014/main" val="1086535782"/>
                    </a:ext>
                  </a:extLst>
                </a:gridCol>
                <a:gridCol w="1430420">
                  <a:extLst>
                    <a:ext uri="{9D8B030D-6E8A-4147-A177-3AD203B41FA5}">
                      <a16:colId xmlns:a16="http://schemas.microsoft.com/office/drawing/2014/main" val="421968818"/>
                    </a:ext>
                  </a:extLst>
                </a:gridCol>
                <a:gridCol w="1455214">
                  <a:extLst>
                    <a:ext uri="{9D8B030D-6E8A-4147-A177-3AD203B41FA5}">
                      <a16:colId xmlns:a16="http://schemas.microsoft.com/office/drawing/2014/main" val="2588801309"/>
                    </a:ext>
                  </a:extLst>
                </a:gridCol>
                <a:gridCol w="1455214">
                  <a:extLst>
                    <a:ext uri="{9D8B030D-6E8A-4147-A177-3AD203B41FA5}">
                      <a16:colId xmlns:a16="http://schemas.microsoft.com/office/drawing/2014/main" val="967449582"/>
                    </a:ext>
                  </a:extLst>
                </a:gridCol>
                <a:gridCol w="1455214">
                  <a:extLst>
                    <a:ext uri="{9D8B030D-6E8A-4147-A177-3AD203B41FA5}">
                      <a16:colId xmlns:a16="http://schemas.microsoft.com/office/drawing/2014/main" val="170541809"/>
                    </a:ext>
                  </a:extLst>
                </a:gridCol>
                <a:gridCol w="1455214">
                  <a:extLst>
                    <a:ext uri="{9D8B030D-6E8A-4147-A177-3AD203B41FA5}">
                      <a16:colId xmlns:a16="http://schemas.microsoft.com/office/drawing/2014/main" val="879524995"/>
                    </a:ext>
                  </a:extLst>
                </a:gridCol>
                <a:gridCol w="1455214">
                  <a:extLst>
                    <a:ext uri="{9D8B030D-6E8A-4147-A177-3AD203B41FA5}">
                      <a16:colId xmlns:a16="http://schemas.microsoft.com/office/drawing/2014/main" val="796045127"/>
                    </a:ext>
                  </a:extLst>
                </a:gridCol>
              </a:tblGrid>
              <a:tr h="1005840">
                <a:tc>
                  <a:txBody>
                    <a:bodyPr/>
                    <a:lstStyle/>
                    <a:p>
                      <a:pPr algn="ctr" fontAlgn="t"/>
                      <a:r>
                        <a:rPr lang="en-US" sz="1800" b="1" i="0" u="none" strike="noStrike">
                          <a:solidFill>
                            <a:srgbClr val="000000"/>
                          </a:solidFill>
                          <a:effectLst/>
                          <a:latin typeface="Arial" panose="020B0604020202020204" pitchFamily="34" charset="0"/>
                          <a:cs typeface="Arial" panose="020B0604020202020204" pitchFamily="34" charset="0"/>
                        </a:rPr>
                        <a:t>Description</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1" i="0" u="none" strike="noStrike">
                          <a:solidFill>
                            <a:srgbClr val="000000"/>
                          </a:solidFill>
                          <a:effectLst/>
                          <a:latin typeface="Arial" panose="020B0604020202020204" pitchFamily="34" charset="0"/>
                          <a:cs typeface="Arial" panose="020B0604020202020204" pitchFamily="34" charset="0"/>
                        </a:rPr>
                        <a:t>FFY 2020                                        SY 2020-21</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1" i="0" u="none" strike="noStrike">
                          <a:solidFill>
                            <a:srgbClr val="000000"/>
                          </a:solidFill>
                          <a:effectLst/>
                          <a:latin typeface="Arial" panose="020B0604020202020204" pitchFamily="34" charset="0"/>
                          <a:cs typeface="Arial" panose="020B0604020202020204" pitchFamily="34" charset="0"/>
                        </a:rPr>
                        <a:t>FFY 2021                              SY 2021-22</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1" i="0" u="none" strike="noStrike">
                          <a:solidFill>
                            <a:srgbClr val="000000"/>
                          </a:solidFill>
                          <a:effectLst/>
                          <a:latin typeface="Arial" panose="020B0604020202020204" pitchFamily="34" charset="0"/>
                          <a:cs typeface="Arial" panose="020B0604020202020204" pitchFamily="34" charset="0"/>
                        </a:rPr>
                        <a:t>FFY 2022                              SY 2022-23</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1" i="0" u="none" strike="noStrike">
                          <a:solidFill>
                            <a:srgbClr val="000000"/>
                          </a:solidFill>
                          <a:effectLst/>
                          <a:latin typeface="Arial" panose="020B0604020202020204" pitchFamily="34" charset="0"/>
                          <a:cs typeface="Arial" panose="020B0604020202020204" pitchFamily="34" charset="0"/>
                        </a:rPr>
                        <a:t>FFY 2023                              SY 2023-24</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1" i="0" u="none" strike="noStrike">
                          <a:solidFill>
                            <a:srgbClr val="000000"/>
                          </a:solidFill>
                          <a:effectLst/>
                          <a:latin typeface="Arial" panose="020B0604020202020204" pitchFamily="34" charset="0"/>
                          <a:cs typeface="Arial" panose="020B0604020202020204" pitchFamily="34" charset="0"/>
                        </a:rPr>
                        <a:t>FFY 2024                              SY 2024-25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1" i="0" u="none" strike="noStrike">
                          <a:solidFill>
                            <a:srgbClr val="000000"/>
                          </a:solidFill>
                          <a:effectLst/>
                          <a:latin typeface="Arial" panose="020B0604020202020204" pitchFamily="34" charset="0"/>
                          <a:cs typeface="Arial" panose="020B0604020202020204" pitchFamily="34" charset="0"/>
                        </a:rPr>
                        <a:t>FFY 2025                             SY 2025-26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59664970"/>
                  </a:ext>
                </a:extLst>
              </a:tr>
              <a:tr h="1005840">
                <a:tc>
                  <a:txBody>
                    <a:bodyPr/>
                    <a:lstStyle/>
                    <a:p>
                      <a:pPr algn="ctr"/>
                      <a:r>
                        <a:rPr lang="en-US" sz="2000">
                          <a:latin typeface="Arial" panose="020B0604020202020204" pitchFamily="34" charset="0"/>
                          <a:cs typeface="Arial" panose="020B0604020202020204" pitchFamily="34" charset="0"/>
                        </a:rPr>
                        <a:t>4th Grade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Baseline 77.84%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1" i="0" u="none" strike="noStrike">
                          <a:solidFill>
                            <a:srgbClr val="000000"/>
                          </a:solidFill>
                          <a:effectLst/>
                          <a:latin typeface="Arial" panose="020B0604020202020204" pitchFamily="34" charset="0"/>
                          <a:cs typeface="Arial" panose="020B0604020202020204" pitchFamily="34" charset="0"/>
                        </a:rPr>
                        <a:t>97.26% +</a:t>
                      </a:r>
                      <a:br>
                        <a:rPr lang="en-US" sz="2000" b="1" i="0" u="none" strike="noStrike">
                          <a:solidFill>
                            <a:srgbClr val="000000"/>
                          </a:solidFill>
                          <a:effectLst/>
                          <a:latin typeface="Arial" panose="020B0604020202020204" pitchFamily="34" charset="0"/>
                          <a:cs typeface="Arial" panose="020B0604020202020204" pitchFamily="34" charset="0"/>
                        </a:rPr>
                      </a:br>
                      <a:r>
                        <a:rPr lang="en-US" sz="2000" b="0" i="0" u="none" strike="noStrike">
                          <a:solidFill>
                            <a:srgbClr val="000000"/>
                          </a:solidFill>
                          <a:effectLst/>
                          <a:latin typeface="Arial" panose="020B0604020202020204" pitchFamily="34" charset="0"/>
                          <a:cs typeface="Arial" panose="020B0604020202020204" pitchFamily="34" charset="0"/>
                        </a:rPr>
                        <a:t>(95.00%)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95.00%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95.00%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95.00%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95.00%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8662479"/>
                  </a:ext>
                </a:extLst>
              </a:tr>
              <a:tr h="1005840">
                <a:tc>
                  <a:txBody>
                    <a:bodyPr/>
                    <a:lstStyle/>
                    <a:p>
                      <a:pPr algn="ctr"/>
                      <a:r>
                        <a:rPr lang="en-US" sz="2000">
                          <a:latin typeface="Arial" panose="020B0604020202020204" pitchFamily="34" charset="0"/>
                          <a:cs typeface="Arial" panose="020B0604020202020204" pitchFamily="34" charset="0"/>
                        </a:rPr>
                        <a:t>8th Grade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Baseline 63.30%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1" i="0" u="none" strike="noStrike">
                          <a:solidFill>
                            <a:srgbClr val="000000"/>
                          </a:solidFill>
                          <a:effectLst/>
                          <a:latin typeface="Arial" panose="020B0604020202020204" pitchFamily="34" charset="0"/>
                          <a:cs typeface="Arial" panose="020B0604020202020204" pitchFamily="34" charset="0"/>
                        </a:rPr>
                        <a:t>96.69% +</a:t>
                      </a:r>
                    </a:p>
                    <a:p>
                      <a:pPr algn="ctr" fontAlgn="ctr"/>
                      <a:r>
                        <a:rPr lang="en-US" sz="2000" b="0" i="0" u="none" strike="noStrike">
                          <a:solidFill>
                            <a:srgbClr val="000000"/>
                          </a:solidFill>
                          <a:effectLst/>
                          <a:latin typeface="Arial" panose="020B0604020202020204" pitchFamily="34" charset="0"/>
                          <a:cs typeface="Arial" panose="020B0604020202020204" pitchFamily="34" charset="0"/>
                        </a:rPr>
                        <a:t>(95.00%)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95.00%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95.00%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95.00%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95.00%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34519179"/>
                  </a:ext>
                </a:extLst>
              </a:tr>
              <a:tr h="1005840">
                <a:tc>
                  <a:txBody>
                    <a:bodyPr/>
                    <a:lstStyle/>
                    <a:p>
                      <a:pPr algn="ctr"/>
                      <a:r>
                        <a:rPr lang="en-US" sz="2000">
                          <a:latin typeface="Arial" panose="020B0604020202020204" pitchFamily="34" charset="0"/>
                          <a:cs typeface="Arial" panose="020B0604020202020204" pitchFamily="34" charset="0"/>
                        </a:rPr>
                        <a:t>High School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Baseline 62.74%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1" i="0" u="none" strike="noStrike">
                          <a:solidFill>
                            <a:srgbClr val="000000"/>
                          </a:solidFill>
                          <a:effectLst/>
                          <a:latin typeface="Arial" panose="020B0604020202020204" pitchFamily="34" charset="0"/>
                          <a:cs typeface="Arial" panose="020B0604020202020204" pitchFamily="34" charset="0"/>
                        </a:rPr>
                        <a:t>96.93 +</a:t>
                      </a:r>
                    </a:p>
                    <a:p>
                      <a:pPr algn="ctr" fontAlgn="ctr"/>
                      <a:r>
                        <a:rPr lang="en-US" sz="2000" b="0" i="0" u="none" strike="noStrike">
                          <a:solidFill>
                            <a:srgbClr val="000000"/>
                          </a:solidFill>
                          <a:effectLst/>
                          <a:latin typeface="Arial" panose="020B0604020202020204" pitchFamily="34" charset="0"/>
                          <a:cs typeface="Arial" panose="020B0604020202020204" pitchFamily="34" charset="0"/>
                        </a:rPr>
                        <a:t>(95.00%)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95.00%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95.00%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95.00%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95.00%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69123886"/>
                  </a:ext>
                </a:extLst>
              </a:tr>
            </a:tbl>
          </a:graphicData>
        </a:graphic>
      </p:graphicFrame>
      <p:sp>
        <p:nvSpPr>
          <p:cNvPr id="3" name="TextBox 2">
            <a:extLst>
              <a:ext uri="{FF2B5EF4-FFF2-40B4-BE49-F238E27FC236}">
                <a16:creationId xmlns:a16="http://schemas.microsoft.com/office/drawing/2014/main" id="{ACE12012-901B-DDFC-94E7-A0C1A67A9E84}"/>
              </a:ext>
            </a:extLst>
          </p:cNvPr>
          <p:cNvSpPr txBox="1"/>
          <p:nvPr/>
        </p:nvSpPr>
        <p:spPr>
          <a:xfrm>
            <a:off x="1330960" y="823945"/>
            <a:ext cx="10167644" cy="923330"/>
          </a:xfrm>
          <a:prstGeom prst="rect">
            <a:avLst/>
          </a:prstGeom>
          <a:noFill/>
        </p:spPr>
        <p:txBody>
          <a:bodyPr wrap="square" rtlCol="0">
            <a:spAutoFit/>
          </a:bodyPr>
          <a:lstStyle/>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The actual percent is shown in bold for 2021-2022 with a + sign indicating met target and a – sign indicating did not meet target. </a:t>
            </a:r>
          </a:p>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The target is shown below the actual percent in parentheses.</a:t>
            </a:r>
          </a:p>
        </p:txBody>
      </p:sp>
    </p:spTree>
    <p:extLst>
      <p:ext uri="{BB962C8B-B14F-4D97-AF65-F5344CB8AC3E}">
        <p14:creationId xmlns:p14="http://schemas.microsoft.com/office/powerpoint/2010/main" val="349812643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1F871EB-196F-53C6-0A39-728B02694491}"/>
              </a:ext>
            </a:extLst>
          </p:cNvPr>
          <p:cNvSpPr>
            <a:spLocks noGrp="1"/>
          </p:cNvSpPr>
          <p:nvPr>
            <p:ph type="title"/>
          </p:nvPr>
        </p:nvSpPr>
        <p:spPr>
          <a:xfrm>
            <a:off x="1145893" y="197174"/>
            <a:ext cx="10207906" cy="1325563"/>
          </a:xfrm>
        </p:spPr>
        <p:txBody>
          <a:bodyPr>
            <a:normAutofit fontScale="90000"/>
          </a:bodyPr>
          <a:lstStyle/>
          <a:p>
            <a:r>
              <a:rPr lang="en-US"/>
              <a:t>IDEA Parent Survey: Example Incentive Plan </a:t>
            </a:r>
            <a:r>
              <a:rPr lang="en-US">
                <a:solidFill>
                  <a:schemeClr val="bg1"/>
                </a:solidFill>
              </a:rPr>
              <a:t>2</a:t>
            </a:r>
          </a:p>
        </p:txBody>
      </p:sp>
      <p:graphicFrame>
        <p:nvGraphicFramePr>
          <p:cNvPr id="2" name="Table 2">
            <a:extLst>
              <a:ext uri="{FF2B5EF4-FFF2-40B4-BE49-F238E27FC236}">
                <a16:creationId xmlns:a16="http://schemas.microsoft.com/office/drawing/2014/main" id="{B6FEF854-FB4F-A929-D365-566348448A3B}"/>
              </a:ext>
            </a:extLst>
          </p:cNvPr>
          <p:cNvGraphicFramePr>
            <a:graphicFrameLocks noGrp="1"/>
          </p:cNvGraphicFramePr>
          <p:nvPr>
            <p:ph idx="1"/>
          </p:nvPr>
        </p:nvGraphicFramePr>
        <p:xfrm>
          <a:off x="1220819" y="1415078"/>
          <a:ext cx="10535751" cy="4530388"/>
        </p:xfrm>
        <a:graphic>
          <a:graphicData uri="http://schemas.openxmlformats.org/drawingml/2006/table">
            <a:tbl>
              <a:tblPr firstRow="1" bandRow="1">
                <a:tableStyleId>{5C22544A-7EE6-4342-B048-85BDC9FD1C3A}</a:tableStyleId>
              </a:tblPr>
              <a:tblGrid>
                <a:gridCol w="2495850">
                  <a:extLst>
                    <a:ext uri="{9D8B030D-6E8A-4147-A177-3AD203B41FA5}">
                      <a16:colId xmlns:a16="http://schemas.microsoft.com/office/drawing/2014/main" val="421604571"/>
                    </a:ext>
                  </a:extLst>
                </a:gridCol>
                <a:gridCol w="8039901">
                  <a:extLst>
                    <a:ext uri="{9D8B030D-6E8A-4147-A177-3AD203B41FA5}">
                      <a16:colId xmlns:a16="http://schemas.microsoft.com/office/drawing/2014/main" val="2920052432"/>
                    </a:ext>
                  </a:extLst>
                </a:gridCol>
              </a:tblGrid>
              <a:tr h="507028">
                <a:tc>
                  <a:txBody>
                    <a:bodyPr/>
                    <a:lstStyle/>
                    <a:p>
                      <a:pPr algn="ctr" rtl="0" fontAlgn="ctr">
                        <a:spcBef>
                          <a:spcPts val="0"/>
                        </a:spcBef>
                        <a:spcAft>
                          <a:spcPts val="0"/>
                        </a:spcAft>
                      </a:pPr>
                      <a:r>
                        <a:rPr lang="en-US" sz="2400" b="1" i="0" u="none" strike="noStrike">
                          <a:solidFill>
                            <a:srgbClr val="000000"/>
                          </a:solidFill>
                          <a:effectLst/>
                          <a:latin typeface="Arial" panose="020B0604020202020204" pitchFamily="34" charset="0"/>
                          <a:cs typeface="Arial" panose="020B0604020202020204" pitchFamily="34" charset="0"/>
                        </a:rPr>
                        <a:t>School</a:t>
                      </a:r>
                      <a:endParaRPr lang="en-US" sz="2400">
                        <a:effectLst/>
                        <a:latin typeface="Arial" panose="020B0604020202020204" pitchFamily="34" charset="0"/>
                        <a:cs typeface="Arial" panose="020B0604020202020204" pitchFamily="34" charset="0"/>
                      </a:endParaRPr>
                    </a:p>
                  </a:txBody>
                  <a:tcPr marL="53340" marR="533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spcBef>
                          <a:spcPts val="0"/>
                        </a:spcBef>
                        <a:spcAft>
                          <a:spcPts val="0"/>
                        </a:spcAft>
                      </a:pPr>
                      <a:r>
                        <a:rPr lang="en-US" sz="2400" b="1" i="0" u="none" strike="noStrike">
                          <a:solidFill>
                            <a:srgbClr val="000000"/>
                          </a:solidFill>
                          <a:effectLst/>
                          <a:latin typeface="Arial" panose="020B0604020202020204" pitchFamily="34" charset="0"/>
                          <a:cs typeface="Arial" panose="020B0604020202020204" pitchFamily="34" charset="0"/>
                        </a:rPr>
                        <a:t>Incentive Plan 2022</a:t>
                      </a:r>
                      <a:endParaRPr lang="en-US" sz="2400">
                        <a:effectLst/>
                        <a:latin typeface="Arial" panose="020B0604020202020204" pitchFamily="34" charset="0"/>
                        <a:cs typeface="Arial" panose="020B0604020202020204" pitchFamily="34" charset="0"/>
                      </a:endParaRPr>
                    </a:p>
                  </a:txBody>
                  <a:tcPr marL="53340" marR="533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6402621"/>
                  </a:ext>
                </a:extLst>
              </a:tr>
              <a:tr h="782540">
                <a:tc>
                  <a:txBody>
                    <a:bodyPr/>
                    <a:lstStyle/>
                    <a:p>
                      <a:pPr algn="ctr" rtl="0" fontAlgn="ctr">
                        <a:spcBef>
                          <a:spcPts val="0"/>
                        </a:spcBef>
                        <a:spcAft>
                          <a:spcPts val="0"/>
                        </a:spcAft>
                      </a:pPr>
                      <a:r>
                        <a:rPr lang="en-US" sz="2400" b="1" i="0" u="none" strike="noStrike">
                          <a:solidFill>
                            <a:srgbClr val="000000"/>
                          </a:solidFill>
                          <a:effectLst/>
                          <a:latin typeface="Arial" panose="020B0604020202020204" pitchFamily="34" charset="0"/>
                          <a:cs typeface="Arial" panose="020B0604020202020204" pitchFamily="34" charset="0"/>
                        </a:rPr>
                        <a:t>All Schools</a:t>
                      </a:r>
                      <a:endParaRPr lang="en-US" sz="2400">
                        <a:effectLst/>
                        <a:latin typeface="Arial" panose="020B0604020202020204" pitchFamily="34" charset="0"/>
                        <a:cs typeface="Arial" panose="020B0604020202020204" pitchFamily="34" charset="0"/>
                      </a:endParaRPr>
                    </a:p>
                  </a:txBody>
                  <a:tcPr marL="53340" marR="533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base">
                        <a:spcBef>
                          <a:spcPts val="0"/>
                        </a:spcBef>
                        <a:spcAft>
                          <a:spcPts val="0"/>
                        </a:spcAft>
                        <a:buFont typeface="Arial" panose="020B0604020202020204" pitchFamily="34" charset="0"/>
                        <a:buChar char="•"/>
                      </a:pPr>
                      <a:r>
                        <a:rPr lang="en-US" sz="2400" b="0" i="0" u="none" strike="noStrike">
                          <a:solidFill>
                            <a:srgbClr val="000000"/>
                          </a:solidFill>
                          <a:effectLst/>
                          <a:latin typeface="Arial" panose="020B0604020202020204" pitchFamily="34" charset="0"/>
                          <a:cs typeface="Arial" panose="020B0604020202020204" pitchFamily="34" charset="0"/>
                        </a:rPr>
                        <a:t>Provide School and District Goals to Department Chairs prior to survey going live</a:t>
                      </a:r>
                    </a:p>
                    <a:p>
                      <a:pPr marL="742950" lvl="1" indent="-285750" rtl="0" fontAlgn="base">
                        <a:spcBef>
                          <a:spcPts val="0"/>
                        </a:spcBef>
                        <a:spcAft>
                          <a:spcPts val="0"/>
                        </a:spcAft>
                        <a:buFont typeface="Arial" panose="020B0604020202020204" pitchFamily="34" charset="0"/>
                        <a:buChar char="•"/>
                      </a:pPr>
                      <a:r>
                        <a:rPr lang="en-US" sz="2200" b="0" i="0" u="none" strike="noStrike">
                          <a:solidFill>
                            <a:srgbClr val="000000"/>
                          </a:solidFill>
                          <a:effectLst/>
                          <a:latin typeface="Arial" panose="020B0604020202020204" pitchFamily="34" charset="0"/>
                          <a:cs typeface="Arial" panose="020B0604020202020204" pitchFamily="34" charset="0"/>
                        </a:rPr>
                        <a:t>Goal was 10% increase from last year’s numbers</a:t>
                      </a:r>
                    </a:p>
                    <a:p>
                      <a:pPr rtl="0" fontAlgn="base">
                        <a:spcBef>
                          <a:spcPts val="0"/>
                        </a:spcBef>
                        <a:spcAft>
                          <a:spcPts val="0"/>
                        </a:spcAft>
                        <a:buFont typeface="Arial" panose="020B0604020202020204" pitchFamily="34" charset="0"/>
                        <a:buChar char="•"/>
                      </a:pPr>
                      <a:r>
                        <a:rPr lang="en-US" sz="2400" b="0" i="0" u="none" strike="noStrike">
                          <a:solidFill>
                            <a:srgbClr val="000000"/>
                          </a:solidFill>
                          <a:effectLst/>
                          <a:latin typeface="Arial" panose="020B0604020202020204" pitchFamily="34" charset="0"/>
                          <a:cs typeface="Arial" panose="020B0604020202020204" pitchFamily="34" charset="0"/>
                        </a:rPr>
                        <a:t>Weekly updates with real-time survey numbers, including % to goal</a:t>
                      </a:r>
                    </a:p>
                    <a:p>
                      <a:pPr rtl="0" fontAlgn="base">
                        <a:spcBef>
                          <a:spcPts val="0"/>
                        </a:spcBef>
                        <a:spcAft>
                          <a:spcPts val="0"/>
                        </a:spcAft>
                        <a:buFont typeface="Arial" panose="020B0604020202020204" pitchFamily="34" charset="0"/>
                        <a:buChar char="•"/>
                      </a:pPr>
                      <a:r>
                        <a:rPr lang="en-US" sz="2400" b="0" i="0" u="none" strike="noStrike">
                          <a:solidFill>
                            <a:srgbClr val="000000"/>
                          </a:solidFill>
                          <a:effectLst/>
                          <a:latin typeface="Arial" panose="020B0604020202020204" pitchFamily="34" charset="0"/>
                          <a:cs typeface="Arial" panose="020B0604020202020204" pitchFamily="34" charset="0"/>
                        </a:rPr>
                        <a:t>Parent Mentor to solicit incentive gifts from community for all schools who meet goal</a:t>
                      </a:r>
                    </a:p>
                    <a:p>
                      <a:pPr marL="742950" lvl="1" indent="-285750" rtl="0" fontAlgn="base">
                        <a:spcBef>
                          <a:spcPts val="0"/>
                        </a:spcBef>
                        <a:spcAft>
                          <a:spcPts val="0"/>
                        </a:spcAft>
                        <a:buFont typeface="Arial" panose="020B0604020202020204" pitchFamily="34" charset="0"/>
                        <a:buChar char="•"/>
                      </a:pPr>
                      <a:r>
                        <a:rPr lang="en-US" sz="2200" b="0" i="0" u="none" strike="noStrike">
                          <a:solidFill>
                            <a:srgbClr val="000000"/>
                          </a:solidFill>
                          <a:effectLst/>
                          <a:latin typeface="Arial" panose="020B0604020202020204" pitchFamily="34" charset="0"/>
                          <a:cs typeface="Arial" panose="020B0604020202020204" pitchFamily="34" charset="0"/>
                        </a:rPr>
                        <a:t>End of year gifts distributed to schools- all SPED receive gifts </a:t>
                      </a:r>
                    </a:p>
                    <a:p>
                      <a:pPr fontAlgn="t"/>
                      <a:br>
                        <a:rPr lang="en-US" sz="2400">
                          <a:effectLst/>
                          <a:latin typeface="Arial" panose="020B0604020202020204" pitchFamily="34" charset="0"/>
                          <a:cs typeface="Arial" panose="020B0604020202020204" pitchFamily="34" charset="0"/>
                        </a:rPr>
                      </a:br>
                      <a:endParaRPr lang="en-US" sz="2400">
                        <a:effectLst/>
                        <a:latin typeface="Arial" panose="020B0604020202020204" pitchFamily="34" charset="0"/>
                        <a:cs typeface="Arial" panose="020B0604020202020204" pitchFamily="34" charset="0"/>
                      </a:endParaRPr>
                    </a:p>
                  </a:txBody>
                  <a:tcPr marL="53340" marR="533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34298575"/>
                  </a:ext>
                </a:extLst>
              </a:tr>
            </a:tbl>
          </a:graphicData>
        </a:graphic>
      </p:graphicFrame>
    </p:spTree>
    <p:extLst>
      <p:ext uri="{BB962C8B-B14F-4D97-AF65-F5344CB8AC3E}">
        <p14:creationId xmlns:p14="http://schemas.microsoft.com/office/powerpoint/2010/main" val="117215982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1F871EB-196F-53C6-0A39-728B02694491}"/>
              </a:ext>
            </a:extLst>
          </p:cNvPr>
          <p:cNvSpPr>
            <a:spLocks noGrp="1"/>
          </p:cNvSpPr>
          <p:nvPr>
            <p:ph type="title"/>
          </p:nvPr>
        </p:nvSpPr>
        <p:spPr>
          <a:xfrm>
            <a:off x="1145893" y="197174"/>
            <a:ext cx="10207906" cy="1325563"/>
          </a:xfrm>
        </p:spPr>
        <p:txBody>
          <a:bodyPr>
            <a:normAutofit fontScale="90000"/>
          </a:bodyPr>
          <a:lstStyle/>
          <a:p>
            <a:r>
              <a:rPr lang="en-US"/>
              <a:t>IDEA Parent Survey: Example Incentive Plan </a:t>
            </a:r>
            <a:r>
              <a:rPr lang="en-US">
                <a:solidFill>
                  <a:schemeClr val="bg1"/>
                </a:solidFill>
              </a:rPr>
              <a:t>3</a:t>
            </a:r>
          </a:p>
        </p:txBody>
      </p:sp>
      <p:graphicFrame>
        <p:nvGraphicFramePr>
          <p:cNvPr id="2" name="Table 2">
            <a:extLst>
              <a:ext uri="{FF2B5EF4-FFF2-40B4-BE49-F238E27FC236}">
                <a16:creationId xmlns:a16="http://schemas.microsoft.com/office/drawing/2014/main" id="{B6FEF854-FB4F-A929-D365-566348448A3B}"/>
              </a:ext>
            </a:extLst>
          </p:cNvPr>
          <p:cNvGraphicFramePr>
            <a:graphicFrameLocks noGrp="1"/>
          </p:cNvGraphicFramePr>
          <p:nvPr>
            <p:ph idx="1"/>
          </p:nvPr>
        </p:nvGraphicFramePr>
        <p:xfrm>
          <a:off x="1220819" y="1611021"/>
          <a:ext cx="10535751" cy="2793028"/>
        </p:xfrm>
        <a:graphic>
          <a:graphicData uri="http://schemas.openxmlformats.org/drawingml/2006/table">
            <a:tbl>
              <a:tblPr firstRow="1" bandRow="1">
                <a:tableStyleId>{5C22544A-7EE6-4342-B048-85BDC9FD1C3A}</a:tableStyleId>
              </a:tblPr>
              <a:tblGrid>
                <a:gridCol w="2495850">
                  <a:extLst>
                    <a:ext uri="{9D8B030D-6E8A-4147-A177-3AD203B41FA5}">
                      <a16:colId xmlns:a16="http://schemas.microsoft.com/office/drawing/2014/main" val="421604571"/>
                    </a:ext>
                  </a:extLst>
                </a:gridCol>
                <a:gridCol w="8039901">
                  <a:extLst>
                    <a:ext uri="{9D8B030D-6E8A-4147-A177-3AD203B41FA5}">
                      <a16:colId xmlns:a16="http://schemas.microsoft.com/office/drawing/2014/main" val="2920052432"/>
                    </a:ext>
                  </a:extLst>
                </a:gridCol>
              </a:tblGrid>
              <a:tr h="507028">
                <a:tc>
                  <a:txBody>
                    <a:bodyPr/>
                    <a:lstStyle/>
                    <a:p>
                      <a:pPr algn="ctr" rtl="0" fontAlgn="ctr">
                        <a:spcBef>
                          <a:spcPts val="0"/>
                        </a:spcBef>
                        <a:spcAft>
                          <a:spcPts val="0"/>
                        </a:spcAft>
                      </a:pPr>
                      <a:r>
                        <a:rPr lang="en-US" sz="2400" b="1" i="0" u="none" strike="noStrike">
                          <a:solidFill>
                            <a:srgbClr val="000000"/>
                          </a:solidFill>
                          <a:effectLst/>
                          <a:latin typeface="Arial" panose="020B0604020202020204" pitchFamily="34" charset="0"/>
                          <a:cs typeface="Arial" panose="020B0604020202020204" pitchFamily="34" charset="0"/>
                        </a:rPr>
                        <a:t>School</a:t>
                      </a:r>
                      <a:endParaRPr lang="en-US" sz="2400">
                        <a:effectLst/>
                        <a:latin typeface="Arial" panose="020B0604020202020204" pitchFamily="34" charset="0"/>
                        <a:cs typeface="Arial" panose="020B0604020202020204" pitchFamily="34" charset="0"/>
                      </a:endParaRPr>
                    </a:p>
                  </a:txBody>
                  <a:tcPr marL="53340" marR="533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spcBef>
                          <a:spcPts val="0"/>
                        </a:spcBef>
                        <a:spcAft>
                          <a:spcPts val="0"/>
                        </a:spcAft>
                      </a:pPr>
                      <a:r>
                        <a:rPr lang="en-US" sz="2400" b="1" i="0" u="none" strike="noStrike">
                          <a:solidFill>
                            <a:srgbClr val="000000"/>
                          </a:solidFill>
                          <a:effectLst/>
                          <a:latin typeface="Arial" panose="020B0604020202020204" pitchFamily="34" charset="0"/>
                          <a:cs typeface="Arial" panose="020B0604020202020204" pitchFamily="34" charset="0"/>
                        </a:rPr>
                        <a:t>Incentive Plan 2022</a:t>
                      </a:r>
                      <a:endParaRPr lang="en-US" sz="2400">
                        <a:effectLst/>
                        <a:latin typeface="Arial" panose="020B0604020202020204" pitchFamily="34" charset="0"/>
                        <a:cs typeface="Arial" panose="020B0604020202020204" pitchFamily="34" charset="0"/>
                      </a:endParaRPr>
                    </a:p>
                  </a:txBody>
                  <a:tcPr marL="53340" marR="533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6402621"/>
                  </a:ext>
                </a:extLst>
              </a:tr>
              <a:tr h="782540">
                <a:tc>
                  <a:txBody>
                    <a:bodyPr/>
                    <a:lstStyle/>
                    <a:p>
                      <a:pPr algn="ctr" rtl="0" fontAlgn="ctr">
                        <a:spcBef>
                          <a:spcPts val="0"/>
                        </a:spcBef>
                        <a:spcAft>
                          <a:spcPts val="0"/>
                        </a:spcAft>
                      </a:pPr>
                      <a:r>
                        <a:rPr lang="en-US" sz="2400" b="1" i="0" u="none" strike="noStrike">
                          <a:solidFill>
                            <a:srgbClr val="000000"/>
                          </a:solidFill>
                          <a:effectLst/>
                          <a:latin typeface="Arial" panose="020B0604020202020204" pitchFamily="34" charset="0"/>
                          <a:cs typeface="Arial" panose="020B0604020202020204" pitchFamily="34" charset="0"/>
                        </a:rPr>
                        <a:t>All Schools</a:t>
                      </a:r>
                      <a:endParaRPr lang="en-US" sz="2400">
                        <a:effectLst/>
                        <a:latin typeface="Arial" panose="020B0604020202020204" pitchFamily="34" charset="0"/>
                        <a:cs typeface="Arial" panose="020B0604020202020204" pitchFamily="34" charset="0"/>
                      </a:endParaRPr>
                    </a:p>
                  </a:txBody>
                  <a:tcPr marL="53340" marR="533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base">
                        <a:spcBef>
                          <a:spcPts val="0"/>
                        </a:spcBef>
                        <a:spcAft>
                          <a:spcPts val="0"/>
                        </a:spcAft>
                        <a:buFont typeface="Arial" panose="020B0604020202020204" pitchFamily="34" charset="0"/>
                        <a:buChar char="•"/>
                      </a:pPr>
                      <a:r>
                        <a:rPr lang="en-US" sz="2400" b="0" i="0" u="none" strike="noStrike">
                          <a:solidFill>
                            <a:srgbClr val="000000"/>
                          </a:solidFill>
                          <a:effectLst/>
                          <a:latin typeface="Arial" panose="020B0604020202020204" pitchFamily="34" charset="0"/>
                          <a:cs typeface="Arial" panose="020B0604020202020204" pitchFamily="34" charset="0"/>
                        </a:rPr>
                        <a:t>Parent Mentor gives survey link in newsletters, emails and at Parent Workshops</a:t>
                      </a:r>
                    </a:p>
                    <a:p>
                      <a:pPr rtl="0" fontAlgn="base">
                        <a:spcBef>
                          <a:spcPts val="0"/>
                        </a:spcBef>
                        <a:spcAft>
                          <a:spcPts val="0"/>
                        </a:spcAft>
                        <a:buFont typeface="Arial" panose="020B0604020202020204" pitchFamily="34" charset="0"/>
                        <a:buChar char="•"/>
                      </a:pPr>
                      <a:r>
                        <a:rPr lang="en-US" sz="2400" b="0" i="0" u="none" strike="noStrike">
                          <a:solidFill>
                            <a:srgbClr val="000000"/>
                          </a:solidFill>
                          <a:effectLst/>
                          <a:latin typeface="Arial" panose="020B0604020202020204" pitchFamily="34" charset="0"/>
                          <a:cs typeface="Arial" panose="020B0604020202020204" pitchFamily="34" charset="0"/>
                        </a:rPr>
                        <a:t>Director enlists School Administrators to send out survey asking parents to complete</a:t>
                      </a:r>
                    </a:p>
                    <a:p>
                      <a:pPr fontAlgn="t"/>
                      <a:br>
                        <a:rPr lang="en-US" sz="2400">
                          <a:effectLst/>
                          <a:latin typeface="Arial" panose="020B0604020202020204" pitchFamily="34" charset="0"/>
                          <a:cs typeface="Arial" panose="020B0604020202020204" pitchFamily="34" charset="0"/>
                        </a:rPr>
                      </a:br>
                      <a:endParaRPr lang="en-US" sz="2400">
                        <a:effectLst/>
                        <a:latin typeface="Arial" panose="020B0604020202020204" pitchFamily="34" charset="0"/>
                        <a:cs typeface="Arial" panose="020B0604020202020204" pitchFamily="34" charset="0"/>
                      </a:endParaRPr>
                    </a:p>
                  </a:txBody>
                  <a:tcPr marL="53340" marR="533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34298575"/>
                  </a:ext>
                </a:extLst>
              </a:tr>
            </a:tbl>
          </a:graphicData>
        </a:graphic>
      </p:graphicFrame>
    </p:spTree>
    <p:extLst>
      <p:ext uri="{BB962C8B-B14F-4D97-AF65-F5344CB8AC3E}">
        <p14:creationId xmlns:p14="http://schemas.microsoft.com/office/powerpoint/2010/main" val="44092002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BCC5C-8A99-419C-C192-BA85726A58EA}"/>
              </a:ext>
            </a:extLst>
          </p:cNvPr>
          <p:cNvSpPr>
            <a:spLocks noGrp="1"/>
          </p:cNvSpPr>
          <p:nvPr>
            <p:ph type="title"/>
          </p:nvPr>
        </p:nvSpPr>
        <p:spPr/>
        <p:txBody>
          <a:bodyPr/>
          <a:lstStyle/>
          <a:p>
            <a:r>
              <a:rPr lang="en-US"/>
              <a:t>Parent Survey Responses</a:t>
            </a:r>
          </a:p>
        </p:txBody>
      </p:sp>
      <p:pic>
        <p:nvPicPr>
          <p:cNvPr id="1026" name="Picture 2">
            <a:extLst>
              <a:ext uri="{FF2B5EF4-FFF2-40B4-BE49-F238E27FC236}">
                <a16:creationId xmlns:a16="http://schemas.microsoft.com/office/drawing/2014/main" id="{690E09E4-D871-23E9-7FDD-023AB10868FD}"/>
              </a:ext>
              <a:ext uri="{C183D7F6-B498-43B3-948B-1728B52AA6E4}">
                <adec:decorative xmlns:adec="http://schemas.microsoft.com/office/drawing/2017/decorative" val="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94385" y="1409987"/>
            <a:ext cx="9944099" cy="430501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A8F61FA-4D8D-40F7-A908-6FBCA4A29EF2}"/>
              </a:ext>
            </a:extLst>
          </p:cNvPr>
          <p:cNvSpPr txBox="1"/>
          <p:nvPr/>
        </p:nvSpPr>
        <p:spPr>
          <a:xfrm>
            <a:off x="1649185" y="5572078"/>
            <a:ext cx="1007939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of caseload is based on the number of SWD for the current academic year, according to FTE data: parent responses divided by district total of SWD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769251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DB879-13CA-8C4A-B57C-521FC064F90C}"/>
              </a:ext>
            </a:extLst>
          </p:cNvPr>
          <p:cNvSpPr>
            <a:spLocks noGrp="1"/>
          </p:cNvSpPr>
          <p:nvPr>
            <p:ph type="title"/>
          </p:nvPr>
        </p:nvSpPr>
        <p:spPr/>
        <p:txBody>
          <a:bodyPr/>
          <a:lstStyle/>
          <a:p>
            <a:r>
              <a:rPr lang="en-US"/>
              <a:t>Parent Satisfaction</a:t>
            </a:r>
          </a:p>
        </p:txBody>
      </p:sp>
      <p:pic>
        <p:nvPicPr>
          <p:cNvPr id="2050" name="Picture 2">
            <a:extLst>
              <a:ext uri="{FF2B5EF4-FFF2-40B4-BE49-F238E27FC236}">
                <a16:creationId xmlns:a16="http://schemas.microsoft.com/office/drawing/2014/main" id="{B1970B65-0F21-B685-9902-1143CD692F5B}"/>
              </a:ext>
              <a:ext uri="{C183D7F6-B498-43B3-948B-1728B52AA6E4}">
                <adec:decorative xmlns:adec="http://schemas.microsoft.com/office/drawing/2017/decorative" val="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61352" y="1576243"/>
            <a:ext cx="9191903" cy="4398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782665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DB1BB-EC29-0180-1C59-8867B9AD60AE}"/>
              </a:ext>
            </a:extLst>
          </p:cNvPr>
          <p:cNvSpPr>
            <a:spLocks noGrp="1"/>
          </p:cNvSpPr>
          <p:nvPr>
            <p:ph type="title"/>
          </p:nvPr>
        </p:nvSpPr>
        <p:spPr>
          <a:xfrm>
            <a:off x="1018310" y="233923"/>
            <a:ext cx="10920845" cy="1325563"/>
          </a:xfrm>
        </p:spPr>
        <p:txBody>
          <a:bodyPr>
            <a:normAutofit/>
          </a:bodyPr>
          <a:lstStyle/>
          <a:p>
            <a:r>
              <a:rPr lang="en-US" sz="4400"/>
              <a:t>Results Goal: Annual Improvement of Parent Satisfaction</a:t>
            </a:r>
          </a:p>
        </p:txBody>
      </p:sp>
      <p:sp>
        <p:nvSpPr>
          <p:cNvPr id="3" name="Content Placeholder 2">
            <a:extLst>
              <a:ext uri="{FF2B5EF4-FFF2-40B4-BE49-F238E27FC236}">
                <a16:creationId xmlns:a16="http://schemas.microsoft.com/office/drawing/2014/main" id="{656B360A-44BF-8905-A23C-AA1337CA787B}"/>
              </a:ext>
            </a:extLst>
          </p:cNvPr>
          <p:cNvSpPr>
            <a:spLocks noGrp="1"/>
          </p:cNvSpPr>
          <p:nvPr>
            <p:ph idx="1"/>
          </p:nvPr>
        </p:nvSpPr>
        <p:spPr>
          <a:xfrm>
            <a:off x="1145892" y="1559486"/>
            <a:ext cx="10207907" cy="4135670"/>
          </a:xfrm>
        </p:spPr>
        <p:txBody>
          <a:bodyPr/>
          <a:lstStyle/>
          <a:p>
            <a:pPr rtl="0" fontAlgn="base">
              <a:spcBef>
                <a:spcPts val="0"/>
              </a:spcBef>
              <a:spcAft>
                <a:spcPts val="0"/>
              </a:spcAft>
              <a:buFont typeface="Arial" panose="020B0604020202020204" pitchFamily="34" charset="0"/>
              <a:buChar char="•"/>
            </a:pPr>
            <a:r>
              <a:rPr lang="en-US" b="0" i="0" u="none" strike="noStrike">
                <a:solidFill>
                  <a:srgbClr val="000000"/>
                </a:solidFill>
                <a:effectLst/>
                <a:latin typeface="Arial" panose="020B0604020202020204" pitchFamily="34" charset="0"/>
              </a:rPr>
              <a:t>Question #4:Highest ranking </a:t>
            </a:r>
          </a:p>
          <a:p>
            <a:pPr marL="742950" lvl="1" indent="-285750" rtl="0" fontAlgn="base">
              <a:spcBef>
                <a:spcPts val="0"/>
              </a:spcBef>
              <a:spcAft>
                <a:spcPts val="0"/>
              </a:spcAft>
              <a:buFont typeface="Arial" panose="020B0604020202020204" pitchFamily="34" charset="0"/>
              <a:buChar char="•"/>
            </a:pPr>
            <a:r>
              <a:rPr lang="en-US" b="0" i="0" u="none" strike="noStrike">
                <a:solidFill>
                  <a:srgbClr val="000000"/>
                </a:solidFill>
                <a:effectLst/>
                <a:latin typeface="Arial" panose="020B0604020202020204" pitchFamily="34" charset="0"/>
              </a:rPr>
              <a:t>At the IEP meeting, we discussed accommodations and modifications that my child would need</a:t>
            </a:r>
            <a:r>
              <a:rPr lang="en-US" sz="900" b="0" i="0" u="none" strike="noStrike">
                <a:solidFill>
                  <a:srgbClr val="000000"/>
                </a:solidFill>
                <a:effectLst/>
                <a:latin typeface="Arial" panose="020B0604020202020204" pitchFamily="34" charset="0"/>
              </a:rPr>
              <a:t>. </a:t>
            </a:r>
            <a:br>
              <a:rPr lang="en-US" sz="900" b="0" i="0" u="none" strike="noStrike">
                <a:solidFill>
                  <a:srgbClr val="000000"/>
                </a:solidFill>
                <a:effectLst/>
                <a:latin typeface="Arial" panose="020B0604020202020204" pitchFamily="34" charset="0"/>
              </a:rPr>
            </a:br>
            <a:br>
              <a:rPr lang="en-US" sz="900" b="0" i="0" u="none" strike="noStrike">
                <a:solidFill>
                  <a:srgbClr val="000000"/>
                </a:solidFill>
                <a:effectLst/>
                <a:latin typeface="Arial" panose="020B0604020202020204" pitchFamily="34" charset="0"/>
              </a:rPr>
            </a:br>
            <a:endParaRPr lang="en-US" sz="900" b="0" i="0" u="none" strike="noStrike">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b="0" i="0" u="none" strike="noStrike">
                <a:solidFill>
                  <a:srgbClr val="000000"/>
                </a:solidFill>
                <a:effectLst/>
                <a:latin typeface="Arial" panose="020B0604020202020204" pitchFamily="34" charset="0"/>
              </a:rPr>
              <a:t>Question #10:Lowest ranking </a:t>
            </a:r>
          </a:p>
          <a:p>
            <a:pPr marL="742950" lvl="1" indent="-285750" rtl="0" fontAlgn="base">
              <a:spcBef>
                <a:spcPts val="0"/>
              </a:spcBef>
              <a:spcAft>
                <a:spcPts val="1200"/>
              </a:spcAft>
              <a:buFont typeface="Arial" panose="020B0604020202020204" pitchFamily="34" charset="0"/>
              <a:buChar char="•"/>
            </a:pPr>
            <a:r>
              <a:rPr lang="en-US" b="0" i="0" u="none" strike="noStrike">
                <a:solidFill>
                  <a:srgbClr val="000000"/>
                </a:solidFill>
                <a:effectLst/>
                <a:latin typeface="Arial" panose="020B0604020202020204" pitchFamily="34" charset="0"/>
              </a:rPr>
              <a:t>The school provides information on agencies that can assist my child in grade level transitions and/or transitions to post school settings.</a:t>
            </a:r>
          </a:p>
          <a:p>
            <a:pPr marL="0" indent="0">
              <a:buNone/>
            </a:pPr>
            <a:endParaRPr lang="en-US"/>
          </a:p>
        </p:txBody>
      </p:sp>
    </p:spTree>
    <p:extLst>
      <p:ext uri="{BB962C8B-B14F-4D97-AF65-F5344CB8AC3E}">
        <p14:creationId xmlns:p14="http://schemas.microsoft.com/office/powerpoint/2010/main" val="242051245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9EEF7-0521-5469-C503-B10C2818FFD9}"/>
              </a:ext>
            </a:extLst>
          </p:cNvPr>
          <p:cNvSpPr>
            <a:spLocks noGrp="1"/>
          </p:cNvSpPr>
          <p:nvPr>
            <p:ph type="title"/>
          </p:nvPr>
        </p:nvSpPr>
        <p:spPr/>
        <p:txBody>
          <a:bodyPr/>
          <a:lstStyle/>
          <a:p>
            <a:r>
              <a:rPr lang="en-US"/>
              <a:t>Highest &amp; Lowest Ranked Items</a:t>
            </a:r>
          </a:p>
        </p:txBody>
      </p:sp>
      <p:pic>
        <p:nvPicPr>
          <p:cNvPr id="3074" name="Picture 2">
            <a:extLst>
              <a:ext uri="{FF2B5EF4-FFF2-40B4-BE49-F238E27FC236}">
                <a16:creationId xmlns:a16="http://schemas.microsoft.com/office/drawing/2014/main" id="{6832F5AF-1AAB-E7FF-61FF-9512EBD75EF6}"/>
              </a:ext>
              <a:ext uri="{C183D7F6-B498-43B3-948B-1728B52AA6E4}">
                <adec:decorative xmlns:adec="http://schemas.microsoft.com/office/drawing/2017/decorative" val="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75508" y="1465118"/>
            <a:ext cx="9341427" cy="4295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008558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A0C7E42-84D2-65BC-7580-DA29471E9E08}"/>
              </a:ext>
            </a:extLst>
          </p:cNvPr>
          <p:cNvSpPr>
            <a:spLocks noGrp="1"/>
          </p:cNvSpPr>
          <p:nvPr>
            <p:ph type="title"/>
          </p:nvPr>
        </p:nvSpPr>
        <p:spPr>
          <a:xfrm>
            <a:off x="1145893" y="129150"/>
            <a:ext cx="10207906" cy="1325563"/>
          </a:xfrm>
        </p:spPr>
        <p:txBody>
          <a:bodyPr>
            <a:normAutofit fontScale="90000"/>
          </a:bodyPr>
          <a:lstStyle/>
          <a:p>
            <a:r>
              <a:rPr lang="en-US"/>
              <a:t>Contact Us – GO-IEP &amp; Data Team</a:t>
            </a:r>
            <a:br>
              <a:rPr lang="en-US"/>
            </a:br>
            <a:r>
              <a:rPr lang="en-US" i="1">
                <a:solidFill>
                  <a:schemeClr val="accent5">
                    <a:lumMod val="75000"/>
                  </a:schemeClr>
                </a:solidFill>
              </a:rPr>
              <a:t>We’re Here to Help!</a:t>
            </a:r>
            <a:endParaRPr lang="en-US"/>
          </a:p>
        </p:txBody>
      </p:sp>
      <p:sp>
        <p:nvSpPr>
          <p:cNvPr id="6" name="Content Placeholder 5">
            <a:extLst>
              <a:ext uri="{FF2B5EF4-FFF2-40B4-BE49-F238E27FC236}">
                <a16:creationId xmlns:a16="http://schemas.microsoft.com/office/drawing/2014/main" id="{0C22D5E3-EA53-3CA8-ADAD-90776D36F079}"/>
              </a:ext>
            </a:extLst>
          </p:cNvPr>
          <p:cNvSpPr>
            <a:spLocks noGrp="1"/>
          </p:cNvSpPr>
          <p:nvPr>
            <p:ph idx="1"/>
          </p:nvPr>
        </p:nvSpPr>
        <p:spPr>
          <a:xfrm>
            <a:off x="1318613" y="1779832"/>
            <a:ext cx="10692147" cy="4582293"/>
          </a:xfrm>
        </p:spPr>
        <p:txBody>
          <a:bodyPr>
            <a:normAutofit/>
          </a:bodyPr>
          <a:lstStyle/>
          <a:p>
            <a:pPr marL="0" indent="0">
              <a:lnSpc>
                <a:spcPct val="100000"/>
              </a:lnSpc>
              <a:spcBef>
                <a:spcPts val="0"/>
              </a:spcBef>
              <a:buNone/>
              <a:defRPr/>
            </a:pPr>
            <a:r>
              <a:rPr kumimoji="0" lang="en-US" sz="2400" b="1" i="0" u="none" strike="noStrike" kern="1200" cap="none" spc="0" normalizeH="0" baseline="0" noProof="0" dirty="0">
                <a:ln>
                  <a:noFill/>
                </a:ln>
                <a:solidFill>
                  <a:prstClr val="black"/>
                </a:solidFill>
                <a:effectLst/>
                <a:uLnTx/>
                <a:uFillTx/>
                <a:latin typeface="Arial"/>
                <a:ea typeface="+mn-ea"/>
                <a:cs typeface="Arial"/>
              </a:rPr>
              <a:t>Linda Castellanos				           </a:t>
            </a:r>
            <a:r>
              <a:rPr kumimoji="0" lang="en-US" sz="24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Dawn Kemp</a:t>
            </a:r>
            <a:br>
              <a:rPr kumimoji="0" lang="en-US" sz="24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br>
            <a:r>
              <a:rPr kumimoji="0" lang="en-US" sz="2400" b="0" i="1" u="none" strike="noStrike" kern="1200" cap="none" spc="0" normalizeH="0" baseline="0" noProof="0" dirty="0">
                <a:ln>
                  <a:noFill/>
                </a:ln>
                <a:solidFill>
                  <a:prstClr val="black"/>
                </a:solidFill>
                <a:effectLst/>
                <a:uLnTx/>
                <a:uFillTx/>
                <a:latin typeface="Arial"/>
                <a:ea typeface="+mn-ea"/>
                <a:cs typeface="Arial"/>
              </a:rPr>
              <a:t>Program Manager					</a:t>
            </a:r>
            <a:r>
              <a:rPr kumimoji="0" lang="en-US" sz="2400" b="0" i="1" u="none" strike="noStrike" kern="1200" cap="none" spc="0" normalizeH="0" baseline="0" noProof="0" dirty="0">
                <a:ln>
                  <a:noFill/>
                </a:ln>
                <a:solidFill>
                  <a:prstClr val="black"/>
                </a:solidFill>
                <a:effectLst/>
                <a:uLnTx/>
                <a:uFillTx/>
                <a:latin typeface="Arial"/>
                <a:ea typeface="+mn-ea"/>
                <a:cs typeface="Arial" panose="020B0604020202020204" pitchFamily="34" charset="0"/>
              </a:rPr>
              <a:t>Part B Data Manager</a:t>
            </a:r>
            <a:endParaRPr lang="en-US" sz="2400" i="1" dirty="0">
              <a:solidFill>
                <a:prstClr val="black"/>
              </a:solidFill>
              <a:cs typeface="Arial"/>
            </a:endParaRPr>
          </a:p>
          <a:p>
            <a:pPr marL="0" indent="0">
              <a:lnSpc>
                <a:spcPct val="100000"/>
              </a:lnSpc>
              <a:spcBef>
                <a:spcPts val="0"/>
              </a:spcBef>
              <a:buNone/>
              <a:defRPr/>
            </a:pPr>
            <a:r>
              <a:rPr kumimoji="0" lang="en-US" sz="2400" b="1" i="1" u="none" strike="noStrike" kern="1200" cap="none" spc="0" normalizeH="0" baseline="0" noProof="0" dirty="0">
                <a:ln>
                  <a:noFill/>
                </a:ln>
                <a:solidFill>
                  <a:prstClr val="black"/>
                </a:solidFill>
                <a:effectLst/>
                <a:uLnTx/>
                <a:uFillTx/>
                <a:ea typeface="+mn-ea"/>
                <a:cs typeface="Arial"/>
              </a:rPr>
              <a:t>404.719.8045 					</a:t>
            </a:r>
            <a:r>
              <a:rPr kumimoji="0" lang="en-US" sz="2400" b="1" i="1" u="none" strike="noStrike" kern="1200" cap="none" spc="0" normalizeH="0" baseline="0" noProof="0" dirty="0">
                <a:ln>
                  <a:noFill/>
                </a:ln>
                <a:solidFill>
                  <a:prstClr val="black"/>
                </a:solidFill>
                <a:effectLst/>
                <a:uLnTx/>
                <a:uFillTx/>
                <a:latin typeface="Arial" panose="020B0604020202020204" pitchFamily="34" charset="0"/>
                <a:ea typeface="+mn-ea"/>
                <a:cs typeface="Arial"/>
              </a:rPr>
              <a:t>678.340.6738 </a:t>
            </a:r>
            <a:endParaRPr kumimoji="0" lang="en-US" sz="2400" b="1" i="1" u="none" strike="noStrike" kern="1200" cap="none" spc="0" normalizeH="0" baseline="0" noProof="0" dirty="0">
              <a:ln>
                <a:noFill/>
              </a:ln>
              <a:solidFill>
                <a:prstClr val="black"/>
              </a:solidFill>
              <a:effectLst/>
              <a:uLnTx/>
              <a:uFillTx/>
              <a:ea typeface="+mn-ea"/>
              <a:cs typeface="Arial"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prstClr val="black"/>
                </a:solidFill>
                <a:effectLst/>
                <a:uLnTx/>
                <a:uFillTx/>
                <a:ea typeface="+mn-lt"/>
                <a:hlinkClick r:id="rId2"/>
              </a:rPr>
              <a:t>lcastellanos@doe.k12.ga.us </a:t>
            </a:r>
            <a:r>
              <a:rPr kumimoji="0" lang="en-US" sz="2400" b="0" i="1" u="none" strike="noStrike" kern="1200" cap="none" spc="0" normalizeH="0" baseline="0" noProof="0" dirty="0">
                <a:ln>
                  <a:noFill/>
                </a:ln>
                <a:solidFill>
                  <a:prstClr val="black"/>
                </a:solidFill>
                <a:effectLst/>
                <a:uLnTx/>
                <a:uFillTx/>
                <a:latin typeface="Arial"/>
                <a:ea typeface="+mn-ea"/>
                <a:cs typeface="Arial" panose="020B0604020202020204" pitchFamily="34" charset="0"/>
              </a:rPr>
              <a:t>			</a:t>
            </a:r>
            <a:r>
              <a:rPr kumimoji="0" lang="en-US" sz="2400" b="1" i="1" u="none" strike="noStrike" kern="1200" cap="none" spc="0" normalizeH="0" baseline="0" noProof="0" dirty="0">
                <a:ln>
                  <a:noFill/>
                </a:ln>
                <a:solidFill>
                  <a:prstClr val="black"/>
                </a:solidFill>
                <a:effectLst/>
                <a:uLnTx/>
                <a:uFillTx/>
                <a:latin typeface="Arial"/>
                <a:ea typeface="+mn-ea"/>
                <a:cs typeface="Arial" panose="020B0604020202020204" pitchFamily="34" charset="0"/>
                <a:hlinkClick r:id="rId3"/>
              </a:rPr>
              <a:t>dkemp@doe.k12.ga.us</a:t>
            </a:r>
            <a:r>
              <a:rPr kumimoji="0" lang="en-US" sz="2400" b="0" i="1" u="none" strike="noStrike" kern="1200" cap="none" spc="0" normalizeH="0" baseline="0" noProof="0" dirty="0">
                <a:ln>
                  <a:noFill/>
                </a:ln>
                <a:solidFill>
                  <a:prstClr val="black"/>
                </a:solidFill>
                <a:effectLst/>
                <a:uLnTx/>
                <a:uFillTx/>
                <a:latin typeface="Arial"/>
                <a:ea typeface="+mn-ea"/>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1" i="1" u="none" strike="noStrike" kern="1200" cap="none" spc="0" normalizeH="0" baseline="0" noProof="0" dirty="0">
                <a:ln>
                  <a:noFill/>
                </a:ln>
                <a:solidFill>
                  <a:prstClr val="black"/>
                </a:solidFill>
                <a:effectLst/>
                <a:uLnTx/>
                <a:uFillTx/>
                <a:latin typeface="Arial" panose="020B0604020202020204" pitchFamily="34" charset="0"/>
                <a:ea typeface="+mn-ea"/>
                <a:cs typeface="Arial"/>
              </a:rPr>
              <a:t>			</a:t>
            </a:r>
            <a:br>
              <a:rPr kumimoji="0" lang="en-US" sz="2400" b="1" i="1" u="none" strike="noStrike" kern="1200" cap="none" spc="0" normalizeH="0" baseline="0" noProof="0" dirty="0">
                <a:ln>
                  <a:noFill/>
                </a:ln>
                <a:solidFill>
                  <a:prstClr val="black"/>
                </a:solidFill>
                <a:effectLst/>
                <a:uLnTx/>
                <a:uFillTx/>
                <a:ea typeface="+mn-lt"/>
              </a:rPr>
            </a:br>
            <a:endParaRPr kumimoji="0" lang="en-US" sz="2400" b="1" i="1" u="none" strike="noStrike" kern="1200" cap="none" spc="0" normalizeH="0" baseline="0" noProof="0" dirty="0">
              <a:ln>
                <a:noFill/>
              </a:ln>
              <a:solidFill>
                <a:prstClr val="black"/>
              </a:solidFill>
              <a:effectLst/>
              <a:uLnTx/>
              <a:uFillTx/>
              <a:ea typeface="+mn-lt"/>
            </a:endParaRPr>
          </a:p>
          <a:p>
            <a:pPr marL="0" indent="0">
              <a:lnSpc>
                <a:spcPct val="100000"/>
              </a:lnSpc>
              <a:spcBef>
                <a:spcPts val="0"/>
              </a:spcBef>
              <a:buNone/>
              <a:defRPr/>
            </a:pPr>
            <a:r>
              <a:rPr lang="en-US" sz="2400" b="1" dirty="0"/>
              <a:t>Dominique Donaldson</a:t>
            </a:r>
            <a:br>
              <a:rPr lang="en-US" sz="2400" b="1" dirty="0"/>
            </a:br>
            <a:r>
              <a:rPr lang="en-US" sz="2400" i="1" dirty="0"/>
              <a:t>Part B Data Manager</a:t>
            </a:r>
            <a:br>
              <a:rPr lang="en-US" sz="2400" i="1" dirty="0"/>
            </a:br>
            <a:r>
              <a:rPr lang="en-US" sz="2400" b="1" i="1" dirty="0"/>
              <a:t>404.796.4589</a:t>
            </a:r>
            <a:br>
              <a:rPr lang="en-US" sz="2400" b="1" i="1" dirty="0"/>
            </a:br>
            <a:r>
              <a:rPr kumimoji="0" lang="en-US" sz="2400" b="1" i="1" u="none" strike="noStrike" kern="1200" cap="none" spc="0" normalizeH="0" baseline="0" noProof="0" dirty="0">
                <a:ln>
                  <a:noFill/>
                </a:ln>
                <a:solidFill>
                  <a:prstClr val="black"/>
                </a:solidFill>
                <a:effectLst/>
                <a:uLnTx/>
                <a:uFillTx/>
                <a:ea typeface="+mn-lt"/>
                <a:hlinkClick r:id="rId4"/>
              </a:rPr>
              <a:t>dominique</a:t>
            </a:r>
            <a:r>
              <a:rPr kumimoji="0" lang="en-US" sz="2400" b="1" i="1" u="none" strike="noStrike" kern="1200" cap="none" spc="0" normalizeH="0" baseline="0" noProof="0" dirty="0">
                <a:ln>
                  <a:noFill/>
                </a:ln>
                <a:solidFill>
                  <a:prstClr val="black"/>
                </a:solidFill>
                <a:effectLst/>
                <a:uLnTx/>
                <a:uFillTx/>
                <a:ea typeface="+mn-lt"/>
                <a:hlinkClick r:id="rId5"/>
              </a:rPr>
              <a:t>.donaldson@doe.k12.ga.us</a:t>
            </a:r>
            <a:endParaRPr kumimoji="0" lang="en-US" sz="2400" b="1" i="1" u="none" strike="noStrike" kern="1200" cap="none" spc="0" normalizeH="0" baseline="0" noProof="0" dirty="0">
              <a:ln>
                <a:noFill/>
              </a:ln>
              <a:solidFill>
                <a:prstClr val="black"/>
              </a:solidFill>
              <a:effectLst/>
              <a:uLnTx/>
              <a:uFillTx/>
              <a:ea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a:p>
            <a:endParaRPr lang="en-US" dirty="0"/>
          </a:p>
        </p:txBody>
      </p:sp>
    </p:spTree>
    <p:extLst>
      <p:ext uri="{BB962C8B-B14F-4D97-AF65-F5344CB8AC3E}">
        <p14:creationId xmlns:p14="http://schemas.microsoft.com/office/powerpoint/2010/main" val="368266878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4AE9A-65F6-9871-332B-8A3AA31C43FA}"/>
              </a:ext>
            </a:extLst>
          </p:cNvPr>
          <p:cNvSpPr>
            <a:spLocks noGrp="1"/>
          </p:cNvSpPr>
          <p:nvPr>
            <p:ph type="title"/>
          </p:nvPr>
        </p:nvSpPr>
        <p:spPr/>
        <p:txBody>
          <a:bodyPr>
            <a:normAutofit/>
          </a:bodyPr>
          <a:lstStyle/>
          <a:p>
            <a:r>
              <a:rPr lang="en-US"/>
              <a:t>Thank you!</a:t>
            </a:r>
          </a:p>
        </p:txBody>
      </p:sp>
      <p:sp>
        <p:nvSpPr>
          <p:cNvPr id="3" name="Content Placeholder 2">
            <a:extLst>
              <a:ext uri="{FF2B5EF4-FFF2-40B4-BE49-F238E27FC236}">
                <a16:creationId xmlns:a16="http://schemas.microsoft.com/office/drawing/2014/main" id="{6324C669-A70F-5936-B190-BBB6B58834E6}"/>
              </a:ext>
            </a:extLst>
          </p:cNvPr>
          <p:cNvSpPr>
            <a:spLocks noGrp="1"/>
          </p:cNvSpPr>
          <p:nvPr>
            <p:ph idx="1"/>
          </p:nvPr>
        </p:nvSpPr>
        <p:spPr/>
        <p:txBody>
          <a:bodyPr/>
          <a:lstStyle/>
          <a:p>
            <a:pPr marL="0" marR="0" indent="0">
              <a:spcBef>
                <a:spcPts val="0"/>
              </a:spcBef>
              <a:spcAft>
                <a:spcPts val="0"/>
              </a:spcAft>
              <a:buNone/>
            </a:pPr>
            <a:r>
              <a:rPr lang="en-US" sz="2400" b="1" dirty="0">
                <a:solidFill>
                  <a:prstClr val="black"/>
                </a:solidFill>
                <a:latin typeface="Arial"/>
                <a:cs typeface="Arial"/>
              </a:rPr>
              <a:t>Suzanne Korngold</a:t>
            </a:r>
          </a:p>
          <a:p>
            <a:pPr marL="0" indent="0">
              <a:spcBef>
                <a:spcPts val="0"/>
              </a:spcBef>
              <a:buNone/>
            </a:pPr>
            <a:r>
              <a:rPr lang="en-US" sz="2400" b="1" dirty="0">
                <a:solidFill>
                  <a:prstClr val="black"/>
                </a:solidFill>
                <a:latin typeface="Arial"/>
                <a:cs typeface="Arial"/>
              </a:rPr>
              <a:t>Oconee County School District</a:t>
            </a:r>
          </a:p>
          <a:p>
            <a:pPr marL="0" marR="0" indent="0">
              <a:spcBef>
                <a:spcPts val="0"/>
              </a:spcBef>
              <a:spcAft>
                <a:spcPts val="0"/>
              </a:spcAft>
              <a:buNone/>
            </a:pPr>
            <a:r>
              <a:rPr lang="en-US" sz="2400" b="1" dirty="0">
                <a:solidFill>
                  <a:prstClr val="black"/>
                </a:solidFill>
                <a:latin typeface="Arial"/>
                <a:cs typeface="Arial"/>
              </a:rPr>
              <a:t> </a:t>
            </a:r>
            <a:r>
              <a:rPr lang="en-US" sz="2400" i="1" dirty="0">
                <a:solidFill>
                  <a:prstClr val="black"/>
                </a:solidFill>
                <a:latin typeface="Arial"/>
                <a:cs typeface="Arial"/>
              </a:rPr>
              <a:t>Assistant Superintendent of Student Services</a:t>
            </a:r>
          </a:p>
          <a:p>
            <a:pPr marL="0" marR="0" indent="0">
              <a:spcBef>
                <a:spcPts val="0"/>
              </a:spcBef>
              <a:spcAft>
                <a:spcPts val="0"/>
              </a:spcAft>
              <a:buNone/>
            </a:pPr>
            <a:r>
              <a:rPr lang="en-US" sz="2400" b="1" i="1" dirty="0">
                <a:solidFill>
                  <a:prstClr val="black"/>
                </a:solidFill>
                <a:ea typeface="+mn-lt"/>
                <a:hlinkClick r:id="rId2">
                  <a:extLst>
                    <a:ext uri="{A12FA001-AC4F-418D-AE19-62706E023703}">
                      <ahyp:hlinkClr xmlns:ahyp="http://schemas.microsoft.com/office/drawing/2018/hyperlinkcolor" val="tx"/>
                    </a:ext>
                  </a:extLst>
                </a:hlinkClick>
              </a:rPr>
              <a:t>skorngold@oconeeschools.org</a:t>
            </a:r>
            <a:r>
              <a:rPr lang="en-US" sz="2400" b="1" i="1" dirty="0">
                <a:solidFill>
                  <a:prstClr val="black"/>
                </a:solidFill>
                <a:ea typeface="+mn-lt"/>
              </a:rPr>
              <a:t> </a:t>
            </a:r>
          </a:p>
          <a:p>
            <a:pPr marL="0" marR="0" indent="0">
              <a:spcBef>
                <a:spcPts val="0"/>
              </a:spcBef>
              <a:spcAft>
                <a:spcPts val="0"/>
              </a:spcAft>
              <a:buNone/>
            </a:pPr>
            <a:endParaRPr lang="en-US" sz="2400" dirty="0"/>
          </a:p>
          <a:p>
            <a:pPr marL="0" indent="0">
              <a:spcBef>
                <a:spcPts val="0"/>
              </a:spcBef>
              <a:buNone/>
            </a:pPr>
            <a:endParaRPr lang="en-US" sz="2400" b="1" dirty="0">
              <a:solidFill>
                <a:prstClr val="black"/>
              </a:solidFill>
              <a:latin typeface="Arial"/>
              <a:cs typeface="Arial"/>
            </a:endParaRPr>
          </a:p>
          <a:p>
            <a:pPr marL="0" indent="0">
              <a:spcBef>
                <a:spcPts val="0"/>
              </a:spcBef>
              <a:buNone/>
            </a:pPr>
            <a:r>
              <a:rPr lang="en-US" sz="2400" b="1" dirty="0">
                <a:solidFill>
                  <a:prstClr val="black"/>
                </a:solidFill>
                <a:latin typeface="Arial"/>
                <a:cs typeface="Arial"/>
              </a:rPr>
              <a:t>April Lee</a:t>
            </a:r>
          </a:p>
          <a:p>
            <a:pPr marL="0" indent="0">
              <a:spcBef>
                <a:spcPts val="0"/>
              </a:spcBef>
              <a:buNone/>
            </a:pPr>
            <a:r>
              <a:rPr lang="en-US" sz="2400" i="1" dirty="0">
                <a:solidFill>
                  <a:prstClr val="black"/>
                </a:solidFill>
                <a:latin typeface="Arial"/>
                <a:cs typeface="Arial"/>
              </a:rPr>
              <a:t>GaPMP Family Engagement Framework Coach</a:t>
            </a:r>
          </a:p>
          <a:p>
            <a:pPr marL="0" indent="0">
              <a:buNone/>
            </a:pPr>
            <a:r>
              <a:rPr lang="en-US" sz="2400" b="1" i="1" dirty="0">
                <a:solidFill>
                  <a:prstClr val="black"/>
                </a:solidFill>
                <a:ea typeface="+mn-lt"/>
                <a:hlinkClick r:id="rId3">
                  <a:extLst>
                    <a:ext uri="{A12FA001-AC4F-418D-AE19-62706E023703}">
                      <ahyp:hlinkClr xmlns:ahyp="http://schemas.microsoft.com/office/drawing/2018/hyperlinkcolor" val="tx"/>
                    </a:ext>
                  </a:extLst>
                </a:hlinkClick>
              </a:rPr>
              <a:t>leecrew555@gmail.com</a:t>
            </a:r>
            <a:endParaRPr lang="en-US" sz="2400" b="1" i="1" dirty="0">
              <a:solidFill>
                <a:prstClr val="black"/>
              </a:solidFill>
              <a:ea typeface="+mn-lt"/>
            </a:endParaRPr>
          </a:p>
          <a:p>
            <a:pPr marL="0" marR="0" indent="0">
              <a:spcBef>
                <a:spcPts val="0"/>
              </a:spcBef>
              <a:spcAft>
                <a:spcPts val="0"/>
              </a:spcAft>
              <a:buNone/>
            </a:pPr>
            <a:endParaRPr lang="en-US" sz="2400" i="1" dirty="0">
              <a:solidFill>
                <a:prstClr val="black"/>
              </a:solidFill>
              <a:latin typeface="Arial"/>
              <a:cs typeface="Arial"/>
            </a:endParaRPr>
          </a:p>
          <a:p>
            <a:pPr marL="0" indent="0">
              <a:spcBef>
                <a:spcPts val="0"/>
              </a:spcBef>
              <a:buNone/>
            </a:pPr>
            <a:endParaRPr lang="en-US" sz="2400" b="1" dirty="0">
              <a:solidFill>
                <a:prstClr val="black"/>
              </a:solidFill>
              <a:latin typeface="Arial"/>
              <a:cs typeface="Arial"/>
            </a:endParaRPr>
          </a:p>
        </p:txBody>
      </p:sp>
    </p:spTree>
    <p:extLst>
      <p:ext uri="{BB962C8B-B14F-4D97-AF65-F5344CB8AC3E}">
        <p14:creationId xmlns:p14="http://schemas.microsoft.com/office/powerpoint/2010/main" val="1380788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A26ED-C034-4DEE-84D8-0678140064E2}"/>
              </a:ext>
            </a:extLst>
          </p:cNvPr>
          <p:cNvSpPr>
            <a:spLocks noGrp="1"/>
          </p:cNvSpPr>
          <p:nvPr>
            <p:ph type="title"/>
          </p:nvPr>
        </p:nvSpPr>
        <p:spPr>
          <a:xfrm>
            <a:off x="1330960" y="150828"/>
            <a:ext cx="10515600" cy="1325563"/>
          </a:xfrm>
        </p:spPr>
        <p:txBody>
          <a:bodyPr>
            <a:normAutofit/>
          </a:bodyPr>
          <a:lstStyle/>
          <a:p>
            <a:r>
              <a:rPr lang="en-US"/>
              <a:t>3A. Math Assessment Participation</a:t>
            </a:r>
            <a:br>
              <a:rPr lang="en-US"/>
            </a:br>
            <a:endParaRPr lang="en-US"/>
          </a:p>
        </p:txBody>
      </p:sp>
      <p:graphicFrame>
        <p:nvGraphicFramePr>
          <p:cNvPr id="4" name="Table 4">
            <a:extLst>
              <a:ext uri="{FF2B5EF4-FFF2-40B4-BE49-F238E27FC236}">
                <a16:creationId xmlns:a16="http://schemas.microsoft.com/office/drawing/2014/main" id="{6D036FE2-7B09-4B04-AEF0-C638737DEEE9}"/>
              </a:ext>
            </a:extLst>
          </p:cNvPr>
          <p:cNvGraphicFramePr>
            <a:graphicFrameLocks noGrp="1"/>
          </p:cNvGraphicFramePr>
          <p:nvPr>
            <p:ph idx="1"/>
          </p:nvPr>
        </p:nvGraphicFramePr>
        <p:xfrm>
          <a:off x="1385740" y="1564848"/>
          <a:ext cx="10186498" cy="4023360"/>
        </p:xfrm>
        <a:graphic>
          <a:graphicData uri="http://schemas.openxmlformats.org/drawingml/2006/table">
            <a:tbl>
              <a:tblPr firstRow="1" bandRow="1">
                <a:tableStyleId>{5C22544A-7EE6-4342-B048-85BDC9FD1C3A}</a:tableStyleId>
              </a:tblPr>
              <a:tblGrid>
                <a:gridCol w="1455214">
                  <a:extLst>
                    <a:ext uri="{9D8B030D-6E8A-4147-A177-3AD203B41FA5}">
                      <a16:colId xmlns:a16="http://schemas.microsoft.com/office/drawing/2014/main" val="1086535782"/>
                    </a:ext>
                  </a:extLst>
                </a:gridCol>
                <a:gridCol w="1455214">
                  <a:extLst>
                    <a:ext uri="{9D8B030D-6E8A-4147-A177-3AD203B41FA5}">
                      <a16:colId xmlns:a16="http://schemas.microsoft.com/office/drawing/2014/main" val="421968818"/>
                    </a:ext>
                  </a:extLst>
                </a:gridCol>
                <a:gridCol w="1455214">
                  <a:extLst>
                    <a:ext uri="{9D8B030D-6E8A-4147-A177-3AD203B41FA5}">
                      <a16:colId xmlns:a16="http://schemas.microsoft.com/office/drawing/2014/main" val="2588801309"/>
                    </a:ext>
                  </a:extLst>
                </a:gridCol>
                <a:gridCol w="1455214">
                  <a:extLst>
                    <a:ext uri="{9D8B030D-6E8A-4147-A177-3AD203B41FA5}">
                      <a16:colId xmlns:a16="http://schemas.microsoft.com/office/drawing/2014/main" val="967449582"/>
                    </a:ext>
                  </a:extLst>
                </a:gridCol>
                <a:gridCol w="1455214">
                  <a:extLst>
                    <a:ext uri="{9D8B030D-6E8A-4147-A177-3AD203B41FA5}">
                      <a16:colId xmlns:a16="http://schemas.microsoft.com/office/drawing/2014/main" val="170541809"/>
                    </a:ext>
                  </a:extLst>
                </a:gridCol>
                <a:gridCol w="1455214">
                  <a:extLst>
                    <a:ext uri="{9D8B030D-6E8A-4147-A177-3AD203B41FA5}">
                      <a16:colId xmlns:a16="http://schemas.microsoft.com/office/drawing/2014/main" val="879524995"/>
                    </a:ext>
                  </a:extLst>
                </a:gridCol>
                <a:gridCol w="1455214">
                  <a:extLst>
                    <a:ext uri="{9D8B030D-6E8A-4147-A177-3AD203B41FA5}">
                      <a16:colId xmlns:a16="http://schemas.microsoft.com/office/drawing/2014/main" val="796045127"/>
                    </a:ext>
                  </a:extLst>
                </a:gridCol>
              </a:tblGrid>
              <a:tr h="1005840">
                <a:tc>
                  <a:txBody>
                    <a:bodyPr/>
                    <a:lstStyle/>
                    <a:p>
                      <a:pPr algn="ctr" fontAlgn="t"/>
                      <a:r>
                        <a:rPr lang="en-US" sz="1800" b="1" i="0" u="none" strike="noStrike">
                          <a:solidFill>
                            <a:srgbClr val="000000"/>
                          </a:solidFill>
                          <a:effectLst/>
                          <a:latin typeface="Arial" panose="020B0604020202020204" pitchFamily="34" charset="0"/>
                          <a:cs typeface="Arial" panose="020B0604020202020204" pitchFamily="34" charset="0"/>
                        </a:rPr>
                        <a:t>Description</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1" i="0" u="none" strike="noStrike">
                          <a:solidFill>
                            <a:srgbClr val="000000"/>
                          </a:solidFill>
                          <a:effectLst/>
                          <a:latin typeface="Arial" panose="020B0604020202020204" pitchFamily="34" charset="0"/>
                          <a:cs typeface="Arial" panose="020B0604020202020204" pitchFamily="34" charset="0"/>
                        </a:rPr>
                        <a:t>FFY 2020                                        SY 2020-21</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1" i="0" u="none" strike="noStrike">
                          <a:solidFill>
                            <a:srgbClr val="000000"/>
                          </a:solidFill>
                          <a:effectLst/>
                          <a:latin typeface="Arial" panose="020B0604020202020204" pitchFamily="34" charset="0"/>
                          <a:cs typeface="Arial" panose="020B0604020202020204" pitchFamily="34" charset="0"/>
                        </a:rPr>
                        <a:t>FFY 2021                              SY 2021-22</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1" i="0" u="none" strike="noStrike">
                          <a:solidFill>
                            <a:srgbClr val="000000"/>
                          </a:solidFill>
                          <a:effectLst/>
                          <a:latin typeface="Arial" panose="020B0604020202020204" pitchFamily="34" charset="0"/>
                          <a:cs typeface="Arial" panose="020B0604020202020204" pitchFamily="34" charset="0"/>
                        </a:rPr>
                        <a:t>FFY 2022                              SY 2022-23</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1" i="0" u="none" strike="noStrike">
                          <a:solidFill>
                            <a:srgbClr val="000000"/>
                          </a:solidFill>
                          <a:effectLst/>
                          <a:latin typeface="Arial" panose="020B0604020202020204" pitchFamily="34" charset="0"/>
                          <a:cs typeface="Arial" panose="020B0604020202020204" pitchFamily="34" charset="0"/>
                        </a:rPr>
                        <a:t>FFY 2023                              SY 2023-24</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1" i="0" u="none" strike="noStrike">
                          <a:solidFill>
                            <a:srgbClr val="000000"/>
                          </a:solidFill>
                          <a:effectLst/>
                          <a:latin typeface="Arial" panose="020B0604020202020204" pitchFamily="34" charset="0"/>
                          <a:cs typeface="Arial" panose="020B0604020202020204" pitchFamily="34" charset="0"/>
                        </a:rPr>
                        <a:t>FFY 2024                              SY 2024-25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1" i="0" u="none" strike="noStrike">
                          <a:solidFill>
                            <a:srgbClr val="000000"/>
                          </a:solidFill>
                          <a:effectLst/>
                          <a:latin typeface="Arial" panose="020B0604020202020204" pitchFamily="34" charset="0"/>
                          <a:cs typeface="Arial" panose="020B0604020202020204" pitchFamily="34" charset="0"/>
                        </a:rPr>
                        <a:t>FFY 2025                             SY 2025-26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59664970"/>
                  </a:ext>
                </a:extLst>
              </a:tr>
              <a:tr h="1005840">
                <a:tc>
                  <a:txBody>
                    <a:bodyPr/>
                    <a:lstStyle/>
                    <a:p>
                      <a:pPr algn="ctr"/>
                      <a:r>
                        <a:rPr lang="en-US" sz="2000">
                          <a:latin typeface="Arial" panose="020B0604020202020204" pitchFamily="34" charset="0"/>
                          <a:cs typeface="Arial" panose="020B0604020202020204" pitchFamily="34" charset="0"/>
                        </a:rPr>
                        <a:t>4th Grade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Baseline 77.7%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1" i="0" u="none" strike="noStrike">
                          <a:solidFill>
                            <a:srgbClr val="000000"/>
                          </a:solidFill>
                          <a:effectLst/>
                          <a:latin typeface="Arial" panose="020B0604020202020204" pitchFamily="34" charset="0"/>
                          <a:cs typeface="Arial" panose="020B0604020202020204" pitchFamily="34" charset="0"/>
                        </a:rPr>
                        <a:t>97.08% +</a:t>
                      </a:r>
                    </a:p>
                    <a:p>
                      <a:pPr algn="ctr" fontAlgn="ctr"/>
                      <a:r>
                        <a:rPr lang="en-US" sz="2000" b="0" i="0" u="none" strike="noStrike">
                          <a:solidFill>
                            <a:srgbClr val="000000"/>
                          </a:solidFill>
                          <a:effectLst/>
                          <a:latin typeface="Arial" panose="020B0604020202020204" pitchFamily="34" charset="0"/>
                          <a:cs typeface="Arial" panose="020B0604020202020204" pitchFamily="34" charset="0"/>
                        </a:rPr>
                        <a:t>(95.00%)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95.00%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95.00%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95.00%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95.00%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25975468"/>
                  </a:ext>
                </a:extLst>
              </a:tr>
              <a:tr h="1005840">
                <a:tc>
                  <a:txBody>
                    <a:bodyPr/>
                    <a:lstStyle/>
                    <a:p>
                      <a:pPr algn="ctr"/>
                      <a:r>
                        <a:rPr lang="en-US" sz="2000">
                          <a:latin typeface="Arial" panose="020B0604020202020204" pitchFamily="34" charset="0"/>
                          <a:cs typeface="Arial" panose="020B0604020202020204" pitchFamily="34" charset="0"/>
                        </a:rPr>
                        <a:t>8th Grade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Baseline 61.48%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1" i="0" u="none" strike="noStrike">
                          <a:solidFill>
                            <a:srgbClr val="000000"/>
                          </a:solidFill>
                          <a:effectLst/>
                          <a:latin typeface="Arial" panose="020B0604020202020204" pitchFamily="34" charset="0"/>
                          <a:cs typeface="Arial" panose="020B0604020202020204" pitchFamily="34" charset="0"/>
                        </a:rPr>
                        <a:t>96.19% +</a:t>
                      </a:r>
                    </a:p>
                    <a:p>
                      <a:pPr algn="ctr" fontAlgn="ctr"/>
                      <a:r>
                        <a:rPr lang="en-US" sz="2000" b="0" i="0" u="none" strike="noStrike">
                          <a:solidFill>
                            <a:srgbClr val="000000"/>
                          </a:solidFill>
                          <a:effectLst/>
                          <a:latin typeface="Arial" panose="020B0604020202020204" pitchFamily="34" charset="0"/>
                          <a:cs typeface="Arial" panose="020B0604020202020204" pitchFamily="34" charset="0"/>
                        </a:rPr>
                        <a:t>(95.00%)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95.00%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95.00%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95.00%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95.00%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19352099"/>
                  </a:ext>
                </a:extLst>
              </a:tr>
              <a:tr h="1005840">
                <a:tc>
                  <a:txBody>
                    <a:bodyPr/>
                    <a:lstStyle/>
                    <a:p>
                      <a:pPr algn="ctr"/>
                      <a:r>
                        <a:rPr lang="en-US" sz="2000">
                          <a:latin typeface="Arial" panose="020B0604020202020204" pitchFamily="34" charset="0"/>
                          <a:cs typeface="Arial" panose="020B0604020202020204" pitchFamily="34" charset="0"/>
                        </a:rPr>
                        <a:t>High School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Baseline 60.71%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1" i="0" u="none" strike="noStrike">
                          <a:solidFill>
                            <a:srgbClr val="000000"/>
                          </a:solidFill>
                          <a:effectLst/>
                          <a:latin typeface="Arial" panose="020B0604020202020204" pitchFamily="34" charset="0"/>
                          <a:cs typeface="Arial" panose="020B0604020202020204" pitchFamily="34" charset="0"/>
                        </a:rPr>
                        <a:t>95.82% +</a:t>
                      </a:r>
                    </a:p>
                    <a:p>
                      <a:pPr algn="ctr" fontAlgn="ctr"/>
                      <a:r>
                        <a:rPr lang="en-US" sz="2000" b="0" i="0" u="none" strike="noStrike">
                          <a:solidFill>
                            <a:srgbClr val="000000"/>
                          </a:solidFill>
                          <a:effectLst/>
                          <a:latin typeface="Arial" panose="020B0604020202020204" pitchFamily="34" charset="0"/>
                          <a:cs typeface="Arial" panose="020B0604020202020204" pitchFamily="34" charset="0"/>
                        </a:rPr>
                        <a:t>95.00%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95.00%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95.00%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95.00%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95.00%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51827404"/>
                  </a:ext>
                </a:extLst>
              </a:tr>
            </a:tbl>
          </a:graphicData>
        </a:graphic>
      </p:graphicFrame>
    </p:spTree>
    <p:extLst>
      <p:ext uri="{BB962C8B-B14F-4D97-AF65-F5344CB8AC3E}">
        <p14:creationId xmlns:p14="http://schemas.microsoft.com/office/powerpoint/2010/main" val="1049555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E5EC071-25DB-46E1-AEB6-E592ACAD2322}"/>
              </a:ext>
            </a:extLst>
          </p:cNvPr>
          <p:cNvSpPr>
            <a:spLocks noGrp="1"/>
          </p:cNvSpPr>
          <p:nvPr>
            <p:ph type="title"/>
          </p:nvPr>
        </p:nvSpPr>
        <p:spPr/>
        <p:txBody>
          <a:bodyPr>
            <a:normAutofit/>
          </a:bodyPr>
          <a:lstStyle/>
          <a:p>
            <a:r>
              <a:rPr lang="en-US" sz="3600"/>
              <a:t>3B. Proficiency Rate- Grade Level Standards</a:t>
            </a:r>
          </a:p>
        </p:txBody>
      </p:sp>
      <p:sp>
        <p:nvSpPr>
          <p:cNvPr id="6" name="Content Placeholder 5">
            <a:extLst>
              <a:ext uri="{FF2B5EF4-FFF2-40B4-BE49-F238E27FC236}">
                <a16:creationId xmlns:a16="http://schemas.microsoft.com/office/drawing/2014/main" id="{54DD2680-E387-4986-A479-6D906B3F66EF}"/>
              </a:ext>
            </a:extLst>
          </p:cNvPr>
          <p:cNvSpPr>
            <a:spLocks noGrp="1"/>
          </p:cNvSpPr>
          <p:nvPr>
            <p:ph idx="1"/>
          </p:nvPr>
        </p:nvSpPr>
        <p:spPr>
          <a:xfrm>
            <a:off x="1145894" y="1121229"/>
            <a:ext cx="10207907" cy="5371646"/>
          </a:xfrm>
        </p:spPr>
        <p:txBody>
          <a:bodyPr>
            <a:normAutofit fontScale="92500" lnSpcReduction="10000"/>
          </a:bodyPr>
          <a:lstStyle/>
          <a:p>
            <a:pPr marL="0" indent="0">
              <a:buNone/>
            </a:pPr>
            <a:br>
              <a:rPr lang="en-US" sz="2800">
                <a:ln>
                  <a:solidFill>
                    <a:schemeClr val="accent3">
                      <a:lumMod val="75000"/>
                    </a:schemeClr>
                  </a:solidFill>
                </a:ln>
                <a:latin typeface="Arial" panose="020B0604020202020204" pitchFamily="34" charset="0"/>
                <a:cs typeface="Arial" panose="020B0604020202020204" pitchFamily="34" charset="0"/>
              </a:rPr>
            </a:br>
            <a:br>
              <a:rPr lang="en-US" sz="2800">
                <a:ln>
                  <a:solidFill>
                    <a:schemeClr val="accent3">
                      <a:lumMod val="75000"/>
                    </a:schemeClr>
                  </a:solidFill>
                </a:ln>
                <a:latin typeface="Arial" panose="020B0604020202020204" pitchFamily="34" charset="0"/>
                <a:cs typeface="Arial" panose="020B0604020202020204" pitchFamily="34" charset="0"/>
              </a:rPr>
            </a:br>
            <a:r>
              <a:rPr lang="en-US" sz="2600">
                <a:latin typeface="Arial" panose="020B0604020202020204" pitchFamily="34" charset="0"/>
                <a:cs typeface="Arial" panose="020B0604020202020204" pitchFamily="34" charset="0"/>
              </a:rPr>
              <a:t>(# of children with IEPs scoring at or above proficient against grade level academic achievement standards</a:t>
            </a:r>
            <a:br>
              <a:rPr lang="en-US" sz="2600">
                <a:latin typeface="Arial" panose="020B0604020202020204" pitchFamily="34" charset="0"/>
                <a:cs typeface="Arial" panose="020B0604020202020204" pitchFamily="34" charset="0"/>
              </a:rPr>
            </a:br>
            <a:r>
              <a:rPr lang="en-US" sz="2600" u="sng">
                <a:latin typeface="Arial" panose="020B0604020202020204" pitchFamily="34" charset="0"/>
                <a:cs typeface="Arial" panose="020B0604020202020204" pitchFamily="34" charset="0"/>
              </a:rPr>
              <a:t>_________________________________________________________</a:t>
            </a:r>
            <a:br>
              <a:rPr lang="en-US" sz="2600" u="sng">
                <a:latin typeface="Arial" panose="020B0604020202020204" pitchFamily="34" charset="0"/>
                <a:cs typeface="Arial" panose="020B0604020202020204" pitchFamily="34" charset="0"/>
              </a:rPr>
            </a:br>
            <a:br>
              <a:rPr lang="en-US" sz="2600" u="sng">
                <a:latin typeface="Arial" panose="020B0604020202020204" pitchFamily="34" charset="0"/>
                <a:cs typeface="Arial" panose="020B0604020202020204" pitchFamily="34" charset="0"/>
              </a:rPr>
            </a:br>
            <a:r>
              <a:rPr lang="en-US" sz="2600">
                <a:latin typeface="Arial" panose="020B0604020202020204" pitchFamily="34" charset="0"/>
                <a:cs typeface="Arial" panose="020B0604020202020204" pitchFamily="34" charset="0"/>
              </a:rPr>
              <a:t>total # of children with IEPs who received a valid score and a proficiency level on the </a:t>
            </a:r>
            <a:r>
              <a:rPr lang="en-US" sz="2600" b="1" u="sng">
                <a:latin typeface="Arial" panose="020B0604020202020204" pitchFamily="34" charset="0"/>
                <a:cs typeface="Arial" panose="020B0604020202020204" pitchFamily="34" charset="0"/>
              </a:rPr>
              <a:t>regular assessment</a:t>
            </a:r>
            <a:br>
              <a:rPr lang="en-US" sz="2600">
                <a:latin typeface="Arial" panose="020B0604020202020204" pitchFamily="34" charset="0"/>
                <a:cs typeface="Arial" panose="020B0604020202020204" pitchFamily="34" charset="0"/>
              </a:rPr>
            </a:br>
            <a:endParaRPr lang="en-US" sz="2600">
              <a:latin typeface="Arial" panose="020B0604020202020204" pitchFamily="34" charset="0"/>
              <a:cs typeface="Arial" panose="020B0604020202020204" pitchFamily="34" charset="0"/>
            </a:endParaRPr>
          </a:p>
          <a:p>
            <a:pPr lvl="1"/>
            <a:r>
              <a:rPr lang="en-US">
                <a:latin typeface="Arial" panose="020B0604020202020204" pitchFamily="34" charset="0"/>
                <a:cs typeface="Arial" panose="020B0604020202020204" pitchFamily="34" charset="0"/>
              </a:rPr>
              <a:t>Calculate separately for reading and math for grades 4, 8, and high school – new grade levels, not 3 </a:t>
            </a:r>
            <a:r>
              <a:rPr lang="en-US" u="sng">
                <a:latin typeface="Arial" panose="020B0604020202020204" pitchFamily="34" charset="0"/>
                <a:cs typeface="Arial" panose="020B0604020202020204" pitchFamily="34" charset="0"/>
              </a:rPr>
              <a:t>through</a:t>
            </a:r>
            <a:r>
              <a:rPr lang="en-US">
                <a:latin typeface="Arial" panose="020B0604020202020204" pitchFamily="34" charset="0"/>
                <a:cs typeface="Arial" panose="020B0604020202020204" pitchFamily="34" charset="0"/>
              </a:rPr>
              <a:t> 8</a:t>
            </a:r>
            <a:br>
              <a:rPr lang="en-US">
                <a:latin typeface="Arial" panose="020B0604020202020204" pitchFamily="34" charset="0"/>
                <a:cs typeface="Arial" panose="020B0604020202020204" pitchFamily="34" charset="0"/>
              </a:rPr>
            </a:br>
            <a:endParaRPr lang="en-US">
              <a:latin typeface="Arial" panose="020B0604020202020204" pitchFamily="34" charset="0"/>
              <a:cs typeface="Arial" panose="020B0604020202020204" pitchFamily="34" charset="0"/>
            </a:endParaRPr>
          </a:p>
          <a:p>
            <a:pPr lvl="1"/>
            <a:r>
              <a:rPr lang="en-US" kern="0">
                <a:latin typeface="Arial" panose="020B0604020202020204" pitchFamily="34" charset="0"/>
                <a:ea typeface="Times New Roman" panose="02020603050405020304" pitchFamily="18" charset="0"/>
                <a:cs typeface="Times New Roman" panose="02020603050405020304" pitchFamily="18" charset="0"/>
              </a:rPr>
              <a:t>Include </a:t>
            </a:r>
            <a:r>
              <a:rPr lang="en-US" b="1" u="sng" kern="0">
                <a:latin typeface="Arial" panose="020B0604020202020204" pitchFamily="34" charset="0"/>
                <a:ea typeface="Times New Roman" panose="02020603050405020304" pitchFamily="18" charset="0"/>
                <a:cs typeface="Times New Roman" panose="02020603050405020304" pitchFamily="18" charset="0"/>
              </a:rPr>
              <a:t>all</a:t>
            </a:r>
            <a:r>
              <a:rPr lang="en-US" kern="0">
                <a:latin typeface="Arial" panose="020B0604020202020204" pitchFamily="34" charset="0"/>
                <a:ea typeface="Times New Roman" panose="02020603050405020304" pitchFamily="18" charset="0"/>
                <a:cs typeface="Times New Roman" panose="02020603050405020304" pitchFamily="18" charset="0"/>
              </a:rPr>
              <a:t> students enrolled both Full Academic Year &amp; Not Full Academic Year – ESSA only includes Full Academic Year</a:t>
            </a:r>
            <a:br>
              <a:rPr lang="en-US" kern="0">
                <a:latin typeface="Arial" panose="020B0604020202020204" pitchFamily="34" charset="0"/>
                <a:ea typeface="Times New Roman" panose="02020603050405020304" pitchFamily="18" charset="0"/>
                <a:cs typeface="Times New Roman" panose="02020603050405020304" pitchFamily="18" charset="0"/>
              </a:rPr>
            </a:br>
            <a:endParaRPr lang="en-US" kern="0">
              <a:latin typeface="Arial" panose="020B0604020202020204" pitchFamily="34" charset="0"/>
              <a:ea typeface="Times New Roman" panose="02020603050405020304" pitchFamily="18" charset="0"/>
              <a:cs typeface="Times New Roman" panose="02020603050405020304" pitchFamily="18" charset="0"/>
            </a:endParaRPr>
          </a:p>
          <a:p>
            <a:pPr lvl="1"/>
            <a:r>
              <a:rPr lang="en-US" kern="0">
                <a:latin typeface="Arial" panose="020B0604020202020204" pitchFamily="34" charset="0"/>
                <a:ea typeface="Times New Roman" panose="02020603050405020304" pitchFamily="18" charset="0"/>
                <a:cs typeface="Times New Roman" panose="02020603050405020304" pitchFamily="18" charset="0"/>
              </a:rPr>
              <a:t>Must have an IEP at the time of testing</a:t>
            </a:r>
            <a:br>
              <a:rPr lang="en-US" sz="2800" b="1" kern="0">
                <a:latin typeface="Arial" panose="020B0604020202020204" pitchFamily="34" charset="0"/>
                <a:ea typeface="Times New Roman" panose="02020603050405020304" pitchFamily="18" charset="0"/>
                <a:cs typeface="Times New Roman" panose="02020603050405020304" pitchFamily="18" charset="0"/>
              </a:rPr>
            </a:br>
            <a:endParaRPr lang="en-US" sz="2800">
              <a:ln>
                <a:solidFill>
                  <a:schemeClr val="accent3">
                    <a:lumMod val="75000"/>
                  </a:schemeClr>
                </a:solidFill>
              </a:ln>
              <a:latin typeface="Arial" panose="020B0604020202020204" pitchFamily="34" charset="0"/>
              <a:cs typeface="Arial" panose="020B0604020202020204" pitchFamily="34" charset="0"/>
            </a:endParaRPr>
          </a:p>
          <a:p>
            <a:endParaRPr lang="en-US" sz="2800">
              <a:ln>
                <a:solidFill>
                  <a:schemeClr val="accent3">
                    <a:lumMod val="75000"/>
                  </a:schemeClr>
                </a:solidFill>
              </a:ln>
              <a:latin typeface="Arial" panose="020B0604020202020204" pitchFamily="34" charset="0"/>
              <a:cs typeface="Arial" panose="020B0604020202020204" pitchFamily="34" charset="0"/>
            </a:endParaRPr>
          </a:p>
          <a:p>
            <a:pPr marL="0" indent="0">
              <a:buNone/>
            </a:pPr>
            <a:endParaRPr lang="en-US"/>
          </a:p>
        </p:txBody>
      </p:sp>
    </p:spTree>
    <p:extLst>
      <p:ext uri="{BB962C8B-B14F-4D97-AF65-F5344CB8AC3E}">
        <p14:creationId xmlns:p14="http://schemas.microsoft.com/office/powerpoint/2010/main" val="28952321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A26ED-C034-4DEE-84D8-0678140064E2}"/>
              </a:ext>
            </a:extLst>
          </p:cNvPr>
          <p:cNvSpPr>
            <a:spLocks noGrp="1"/>
          </p:cNvSpPr>
          <p:nvPr>
            <p:ph type="title"/>
          </p:nvPr>
        </p:nvSpPr>
        <p:spPr>
          <a:xfrm>
            <a:off x="1385740" y="627473"/>
            <a:ext cx="10515600" cy="1325563"/>
          </a:xfrm>
        </p:spPr>
        <p:txBody>
          <a:bodyPr>
            <a:normAutofit fontScale="90000"/>
          </a:bodyPr>
          <a:lstStyle/>
          <a:p>
            <a:r>
              <a:rPr lang="en-US"/>
              <a:t>3B. </a:t>
            </a:r>
            <a:r>
              <a:rPr lang="en-US" u="sng"/>
              <a:t>Reading</a:t>
            </a:r>
            <a:r>
              <a:rPr lang="en-US"/>
              <a:t> Proficiency Rate (against grade level academic achievement standards)</a:t>
            </a:r>
            <a:br>
              <a:rPr lang="en-US"/>
            </a:br>
            <a:endParaRPr lang="en-US"/>
          </a:p>
        </p:txBody>
      </p:sp>
      <p:graphicFrame>
        <p:nvGraphicFramePr>
          <p:cNvPr id="4" name="Table 4">
            <a:extLst>
              <a:ext uri="{FF2B5EF4-FFF2-40B4-BE49-F238E27FC236}">
                <a16:creationId xmlns:a16="http://schemas.microsoft.com/office/drawing/2014/main" id="{6D036FE2-7B09-4B04-AEF0-C638737DEEE9}"/>
              </a:ext>
            </a:extLst>
          </p:cNvPr>
          <p:cNvGraphicFramePr>
            <a:graphicFrameLocks noGrp="1"/>
          </p:cNvGraphicFramePr>
          <p:nvPr>
            <p:ph idx="1"/>
          </p:nvPr>
        </p:nvGraphicFramePr>
        <p:xfrm>
          <a:off x="1393371" y="1953036"/>
          <a:ext cx="10178867" cy="4023360"/>
        </p:xfrm>
        <a:graphic>
          <a:graphicData uri="http://schemas.openxmlformats.org/drawingml/2006/table">
            <a:tbl>
              <a:tblPr firstRow="1" bandRow="1">
                <a:tableStyleId>{5C22544A-7EE6-4342-B048-85BDC9FD1C3A}</a:tableStyleId>
              </a:tblPr>
              <a:tblGrid>
                <a:gridCol w="1447583">
                  <a:extLst>
                    <a:ext uri="{9D8B030D-6E8A-4147-A177-3AD203B41FA5}">
                      <a16:colId xmlns:a16="http://schemas.microsoft.com/office/drawing/2014/main" val="1086535782"/>
                    </a:ext>
                  </a:extLst>
                </a:gridCol>
                <a:gridCol w="1455214">
                  <a:extLst>
                    <a:ext uri="{9D8B030D-6E8A-4147-A177-3AD203B41FA5}">
                      <a16:colId xmlns:a16="http://schemas.microsoft.com/office/drawing/2014/main" val="421968818"/>
                    </a:ext>
                  </a:extLst>
                </a:gridCol>
                <a:gridCol w="1455214">
                  <a:extLst>
                    <a:ext uri="{9D8B030D-6E8A-4147-A177-3AD203B41FA5}">
                      <a16:colId xmlns:a16="http://schemas.microsoft.com/office/drawing/2014/main" val="2588801309"/>
                    </a:ext>
                  </a:extLst>
                </a:gridCol>
                <a:gridCol w="1455214">
                  <a:extLst>
                    <a:ext uri="{9D8B030D-6E8A-4147-A177-3AD203B41FA5}">
                      <a16:colId xmlns:a16="http://schemas.microsoft.com/office/drawing/2014/main" val="967449582"/>
                    </a:ext>
                  </a:extLst>
                </a:gridCol>
                <a:gridCol w="1455214">
                  <a:extLst>
                    <a:ext uri="{9D8B030D-6E8A-4147-A177-3AD203B41FA5}">
                      <a16:colId xmlns:a16="http://schemas.microsoft.com/office/drawing/2014/main" val="170541809"/>
                    </a:ext>
                  </a:extLst>
                </a:gridCol>
                <a:gridCol w="1455214">
                  <a:extLst>
                    <a:ext uri="{9D8B030D-6E8A-4147-A177-3AD203B41FA5}">
                      <a16:colId xmlns:a16="http://schemas.microsoft.com/office/drawing/2014/main" val="879524995"/>
                    </a:ext>
                  </a:extLst>
                </a:gridCol>
                <a:gridCol w="1455214">
                  <a:extLst>
                    <a:ext uri="{9D8B030D-6E8A-4147-A177-3AD203B41FA5}">
                      <a16:colId xmlns:a16="http://schemas.microsoft.com/office/drawing/2014/main" val="796045127"/>
                    </a:ext>
                  </a:extLst>
                </a:gridCol>
              </a:tblGrid>
              <a:tr h="1005840">
                <a:tc>
                  <a:txBody>
                    <a:bodyPr/>
                    <a:lstStyle/>
                    <a:p>
                      <a:pPr algn="ctr" fontAlgn="t"/>
                      <a:r>
                        <a:rPr lang="en-US" sz="1800" b="1" i="0" u="none" strike="noStrike">
                          <a:solidFill>
                            <a:srgbClr val="000000"/>
                          </a:solidFill>
                          <a:effectLst/>
                          <a:latin typeface="Arial" panose="020B0604020202020204" pitchFamily="34" charset="0"/>
                          <a:cs typeface="Arial" panose="020B0604020202020204" pitchFamily="34" charset="0"/>
                        </a:rPr>
                        <a:t>Description</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1" i="0" u="none" strike="noStrike">
                          <a:solidFill>
                            <a:srgbClr val="000000"/>
                          </a:solidFill>
                          <a:effectLst/>
                          <a:latin typeface="Arial" panose="020B0604020202020204" pitchFamily="34" charset="0"/>
                          <a:cs typeface="Arial" panose="020B0604020202020204" pitchFamily="34" charset="0"/>
                        </a:rPr>
                        <a:t>FFY 2020                                        SY 2020-21</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1" i="0" u="none" strike="noStrike">
                          <a:solidFill>
                            <a:srgbClr val="000000"/>
                          </a:solidFill>
                          <a:effectLst/>
                          <a:latin typeface="Arial" panose="020B0604020202020204" pitchFamily="34" charset="0"/>
                          <a:cs typeface="Arial" panose="020B0604020202020204" pitchFamily="34" charset="0"/>
                        </a:rPr>
                        <a:t>FFY 2021                              SY 2021-22</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1" i="0" u="none" strike="noStrike">
                          <a:solidFill>
                            <a:srgbClr val="000000"/>
                          </a:solidFill>
                          <a:effectLst/>
                          <a:latin typeface="Arial" panose="020B0604020202020204" pitchFamily="34" charset="0"/>
                          <a:cs typeface="Arial" panose="020B0604020202020204" pitchFamily="34" charset="0"/>
                        </a:rPr>
                        <a:t>FFY 2022                              SY 2022-23</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1" i="0" u="none" strike="noStrike">
                          <a:solidFill>
                            <a:srgbClr val="000000"/>
                          </a:solidFill>
                          <a:effectLst/>
                          <a:latin typeface="Arial" panose="020B0604020202020204" pitchFamily="34" charset="0"/>
                          <a:cs typeface="Arial" panose="020B0604020202020204" pitchFamily="34" charset="0"/>
                        </a:rPr>
                        <a:t>FFY 2023                              SY 2023-24</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1" i="0" u="none" strike="noStrike">
                          <a:solidFill>
                            <a:srgbClr val="000000"/>
                          </a:solidFill>
                          <a:effectLst/>
                          <a:latin typeface="Arial" panose="020B0604020202020204" pitchFamily="34" charset="0"/>
                          <a:cs typeface="Arial" panose="020B0604020202020204" pitchFamily="34" charset="0"/>
                        </a:rPr>
                        <a:t>FFY 2024                              SY 2024-25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1" i="0" u="none" strike="noStrike">
                          <a:solidFill>
                            <a:srgbClr val="000000"/>
                          </a:solidFill>
                          <a:effectLst/>
                          <a:latin typeface="Arial" panose="020B0604020202020204" pitchFamily="34" charset="0"/>
                          <a:cs typeface="Arial" panose="020B0604020202020204" pitchFamily="34" charset="0"/>
                        </a:rPr>
                        <a:t>FFY 2025                             SY 2025-26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59664970"/>
                  </a:ext>
                </a:extLst>
              </a:tr>
              <a:tr h="1005840">
                <a:tc>
                  <a:txBody>
                    <a:bodyPr/>
                    <a:lstStyle/>
                    <a:p>
                      <a:pPr algn="ctr"/>
                      <a:r>
                        <a:rPr lang="en-US" sz="2000">
                          <a:latin typeface="Arial" panose="020B0604020202020204" pitchFamily="34" charset="0"/>
                          <a:cs typeface="Arial" panose="020B0604020202020204" pitchFamily="34" charset="0"/>
                        </a:rPr>
                        <a:t>4th Grade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Baseline 12.77%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1" i="0" u="none" strike="noStrike">
                          <a:solidFill>
                            <a:srgbClr val="000000"/>
                          </a:solidFill>
                          <a:effectLst/>
                          <a:latin typeface="Arial" panose="020B0604020202020204" pitchFamily="34" charset="0"/>
                          <a:cs typeface="Arial" panose="020B0604020202020204" pitchFamily="34" charset="0"/>
                        </a:rPr>
                        <a:t>13.52% -</a:t>
                      </a:r>
                    </a:p>
                    <a:p>
                      <a:pPr algn="ctr" fontAlgn="ctr"/>
                      <a:r>
                        <a:rPr lang="en-US" sz="2000" b="0" i="0" u="none" strike="noStrike">
                          <a:solidFill>
                            <a:srgbClr val="000000"/>
                          </a:solidFill>
                          <a:effectLst/>
                          <a:latin typeface="Arial" panose="020B0604020202020204" pitchFamily="34" charset="0"/>
                          <a:cs typeface="Arial" panose="020B0604020202020204" pitchFamily="34" charset="0"/>
                        </a:rPr>
                        <a:t>(14.77%)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16.77%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18.77%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20.77%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22.77%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8662479"/>
                  </a:ext>
                </a:extLst>
              </a:tr>
              <a:tr h="1005840">
                <a:tc>
                  <a:txBody>
                    <a:bodyPr/>
                    <a:lstStyle/>
                    <a:p>
                      <a:pPr algn="ctr"/>
                      <a:r>
                        <a:rPr lang="en-US" sz="2000">
                          <a:latin typeface="Arial" panose="020B0604020202020204" pitchFamily="34" charset="0"/>
                          <a:cs typeface="Arial" panose="020B0604020202020204" pitchFamily="34" charset="0"/>
                        </a:rPr>
                        <a:t>8th Grade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Baseline 9.17%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1" i="0" u="none" strike="noStrike">
                          <a:solidFill>
                            <a:srgbClr val="000000"/>
                          </a:solidFill>
                          <a:effectLst/>
                          <a:latin typeface="Arial" panose="020B0604020202020204" pitchFamily="34" charset="0"/>
                          <a:cs typeface="Arial" panose="020B0604020202020204" pitchFamily="34" charset="0"/>
                        </a:rPr>
                        <a:t>8.50% -</a:t>
                      </a:r>
                    </a:p>
                    <a:p>
                      <a:pPr algn="ctr" fontAlgn="ctr"/>
                      <a:r>
                        <a:rPr lang="en-US" sz="2000" b="0" i="0" u="none" strike="noStrike">
                          <a:solidFill>
                            <a:srgbClr val="000000"/>
                          </a:solidFill>
                          <a:effectLst/>
                          <a:latin typeface="Arial" panose="020B0604020202020204" pitchFamily="34" charset="0"/>
                          <a:cs typeface="Arial" panose="020B0604020202020204" pitchFamily="34" charset="0"/>
                        </a:rPr>
                        <a:t>(9.17%)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11.17%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11.17%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13.17%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13.17%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34519179"/>
                  </a:ext>
                </a:extLst>
              </a:tr>
              <a:tr h="1005840">
                <a:tc>
                  <a:txBody>
                    <a:bodyPr/>
                    <a:lstStyle/>
                    <a:p>
                      <a:pPr algn="ctr"/>
                      <a:r>
                        <a:rPr lang="en-US" sz="2000">
                          <a:latin typeface="Arial" panose="020B0604020202020204" pitchFamily="34" charset="0"/>
                          <a:cs typeface="Arial" panose="020B0604020202020204" pitchFamily="34" charset="0"/>
                        </a:rPr>
                        <a:t>High School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Baseline 5.5%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1" i="0" u="none" strike="noStrike">
                          <a:solidFill>
                            <a:srgbClr val="000000"/>
                          </a:solidFill>
                          <a:effectLst/>
                          <a:latin typeface="Arial" panose="020B0604020202020204" pitchFamily="34" charset="0"/>
                          <a:cs typeface="Arial" panose="020B0604020202020204" pitchFamily="34" charset="0"/>
                        </a:rPr>
                        <a:t>8.27 +</a:t>
                      </a:r>
                    </a:p>
                    <a:p>
                      <a:pPr algn="ctr" fontAlgn="ctr"/>
                      <a:r>
                        <a:rPr lang="en-US" sz="2000" b="0" i="0" u="none" strike="noStrike">
                          <a:solidFill>
                            <a:srgbClr val="000000"/>
                          </a:solidFill>
                          <a:effectLst/>
                          <a:latin typeface="Arial" panose="020B0604020202020204" pitchFamily="34" charset="0"/>
                          <a:cs typeface="Arial" panose="020B0604020202020204" pitchFamily="34" charset="0"/>
                        </a:rPr>
                        <a:t>(5.50%)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7.50%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7.50%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9.50%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9.50%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69123886"/>
                  </a:ext>
                </a:extLst>
              </a:tr>
            </a:tbl>
          </a:graphicData>
        </a:graphic>
      </p:graphicFrame>
    </p:spTree>
    <p:extLst>
      <p:ext uri="{BB962C8B-B14F-4D97-AF65-F5344CB8AC3E}">
        <p14:creationId xmlns:p14="http://schemas.microsoft.com/office/powerpoint/2010/main" val="10895951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5454</Words>
  <Application>Microsoft Office PowerPoint</Application>
  <PresentationFormat>Widescreen</PresentationFormat>
  <Paragraphs>822</Paragraphs>
  <Slides>67</Slides>
  <Notes>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67</vt:i4>
      </vt:variant>
    </vt:vector>
  </HeadingPairs>
  <TitlesOfParts>
    <vt:vector size="73" baseType="lpstr">
      <vt:lpstr>Arial</vt:lpstr>
      <vt:lpstr>Arial Black</vt:lpstr>
      <vt:lpstr>Calibri</vt:lpstr>
      <vt:lpstr>Calibri Light</vt:lpstr>
      <vt:lpstr>Office Theme</vt:lpstr>
      <vt:lpstr>1_Office Theme</vt:lpstr>
      <vt:lpstr>PowerPoint Presentation</vt:lpstr>
      <vt:lpstr>Let’s Measure it: Using Student Assessment Data and Parent Survey Results to Support Our Work with Families</vt:lpstr>
      <vt:lpstr>Assessment – Indicator 3 </vt:lpstr>
      <vt:lpstr>INDICATOR 3 - Assessment</vt:lpstr>
      <vt:lpstr>3A. Participation Rate Percent</vt:lpstr>
      <vt:lpstr>3A. Reading Assessment Participation </vt:lpstr>
      <vt:lpstr>3A. Math Assessment Participation </vt:lpstr>
      <vt:lpstr>3B. Proficiency Rate- Grade Level Standards</vt:lpstr>
      <vt:lpstr>3B. Reading Proficiency Rate (against grade level academic achievement standards) </vt:lpstr>
      <vt:lpstr>3B. Math Proficiency Rate (against grade level academic achievement standards) </vt:lpstr>
      <vt:lpstr>3C. Proficiency Rate- Alternate Standards</vt:lpstr>
      <vt:lpstr>3C. Reading Proficiency Rate (against alternate academic achievement standards)  </vt:lpstr>
      <vt:lpstr>3C. Math Proficiency Rate (against alternate academic achievement standards)</vt:lpstr>
      <vt:lpstr>3D. Proficiency Rate Gap</vt:lpstr>
      <vt:lpstr>3D. Reading Proficiency Gap (gap in rates for children with IEPs and all students against grade level standards)</vt:lpstr>
      <vt:lpstr>3D. Math Proficiency Gap (gap in rates for children with IEPs and all students against grade level standards</vt:lpstr>
      <vt:lpstr>Summary </vt:lpstr>
      <vt:lpstr>Locating Assessment Data</vt:lpstr>
      <vt:lpstr>Steps to Locate Assessment Data</vt:lpstr>
      <vt:lpstr>Screenshot of State Level Report</vt:lpstr>
      <vt:lpstr>Screenshot of LEA Level Report</vt:lpstr>
      <vt:lpstr>Screenshot of School Level Report</vt:lpstr>
      <vt:lpstr>Parent Survey</vt:lpstr>
      <vt:lpstr>Using Assessment Data </vt:lpstr>
      <vt:lpstr>IDEA Parent Survey: Example Incentive Plan</vt:lpstr>
      <vt:lpstr>IDEA Parent Survey: Example Incentive Plan 1</vt:lpstr>
      <vt:lpstr>IDEA Parent Survey: Example Incentive Plan 2</vt:lpstr>
      <vt:lpstr>IDEA Parent Survey: Example Incentive Plan 3</vt:lpstr>
      <vt:lpstr>Parent Survey Responses</vt:lpstr>
      <vt:lpstr>Parent Satisfaction</vt:lpstr>
      <vt:lpstr>Results Goal: Annual Improvement of Parent Satisfaction</vt:lpstr>
      <vt:lpstr>Highest &amp; Lowest Ranked Items</vt:lpstr>
      <vt:lpstr>Contact Us – GO-IEP &amp; Data Team We’re Here to Help!</vt:lpstr>
      <vt:lpstr>Thank you!</vt:lpstr>
      <vt:lpstr>Let’s Measure it: Using Student Assessment Data and Parent Survey Results to Support Our Work with Families</vt:lpstr>
      <vt:lpstr>Assessment – Indicator 3 </vt:lpstr>
      <vt:lpstr>INDICATOR 3 - Assessment</vt:lpstr>
      <vt:lpstr>3A. Participation Rate Percent</vt:lpstr>
      <vt:lpstr>3A. Reading Assessment Participation </vt:lpstr>
      <vt:lpstr>3A. Math Assessment Participation </vt:lpstr>
      <vt:lpstr>3B. Proficiency Rate- Grade Level Standards</vt:lpstr>
      <vt:lpstr>3B. Reading Proficiency Rate (against grade level academic achievement standards) </vt:lpstr>
      <vt:lpstr>3B. Math Proficiency Rate (against grade level academic achievement standards) </vt:lpstr>
      <vt:lpstr>3C. Proficiency Rate- Alternate Standards</vt:lpstr>
      <vt:lpstr>3C. Reading Proficiency Rate (against alternate academic achievement standards)  </vt:lpstr>
      <vt:lpstr>3C. Math Proficiency Rate (against alternate academic achievement standards)</vt:lpstr>
      <vt:lpstr>3D. Proficiency Rate Gap</vt:lpstr>
      <vt:lpstr>3D. Reading Proficiency Gap (gap in rates for children with IEPs and all students against grade level standards)</vt:lpstr>
      <vt:lpstr>3D. Math Proficiency Gap (gap in rates for children with IEPs and all students against grade level standards</vt:lpstr>
      <vt:lpstr>Summary </vt:lpstr>
      <vt:lpstr>Locating Assessment Data</vt:lpstr>
      <vt:lpstr>Steps to Locate Assessment Data</vt:lpstr>
      <vt:lpstr>Screenshot of State Level Report</vt:lpstr>
      <vt:lpstr>Screenshot of LEA Level Report</vt:lpstr>
      <vt:lpstr>Screenshot of School Level Report</vt:lpstr>
      <vt:lpstr>Parent Survey</vt:lpstr>
      <vt:lpstr>Using Assessment Data </vt:lpstr>
      <vt:lpstr>IDEA Parent Survey: Example Incentive Plan</vt:lpstr>
      <vt:lpstr>IDEA Parent Survey: Example Incentive Plan 1</vt:lpstr>
      <vt:lpstr>IDEA Parent Survey: Example Incentive Plan 2</vt:lpstr>
      <vt:lpstr>IDEA Parent Survey: Example Incentive Plan 3</vt:lpstr>
      <vt:lpstr>Parent Survey Responses</vt:lpstr>
      <vt:lpstr>Parent Satisfaction</vt:lpstr>
      <vt:lpstr>Results Goal: Annual Improvement of Parent Satisfaction</vt:lpstr>
      <vt:lpstr>Highest &amp; Lowest Ranked Items</vt:lpstr>
      <vt:lpstr>Contact Us – GO-IEP &amp; Data Team We’re Here to Help!</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Anne Ladd</dc:creator>
  <cp:lastModifiedBy>Anne Ladd</cp:lastModifiedBy>
  <cp:revision>1</cp:revision>
  <dcterms:created xsi:type="dcterms:W3CDTF">2023-08-25T14:24:34Z</dcterms:created>
  <dcterms:modified xsi:type="dcterms:W3CDTF">2023-08-25T14:24:54Z</dcterms:modified>
</cp:coreProperties>
</file>