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08"/>
  </p:notesMasterIdLst>
  <p:sldIdLst>
    <p:sldId id="256" r:id="rId3"/>
    <p:sldId id="1769" r:id="rId4"/>
    <p:sldId id="1768" r:id="rId5"/>
    <p:sldId id="271" r:id="rId6"/>
    <p:sldId id="272" r:id="rId7"/>
    <p:sldId id="259" r:id="rId8"/>
    <p:sldId id="1775" r:id="rId9"/>
    <p:sldId id="318" r:id="rId10"/>
    <p:sldId id="258" r:id="rId11"/>
    <p:sldId id="268" r:id="rId12"/>
    <p:sldId id="1776" r:id="rId13"/>
    <p:sldId id="269" r:id="rId14"/>
    <p:sldId id="261" r:id="rId15"/>
    <p:sldId id="262" r:id="rId16"/>
    <p:sldId id="273" r:id="rId17"/>
    <p:sldId id="274" r:id="rId18"/>
    <p:sldId id="275" r:id="rId19"/>
    <p:sldId id="276" r:id="rId20"/>
    <p:sldId id="1777" r:id="rId21"/>
    <p:sldId id="309" r:id="rId22"/>
    <p:sldId id="310" r:id="rId23"/>
    <p:sldId id="1778" r:id="rId24"/>
    <p:sldId id="320" r:id="rId25"/>
    <p:sldId id="1780" r:id="rId26"/>
    <p:sldId id="351" r:id="rId27"/>
    <p:sldId id="352" r:id="rId28"/>
    <p:sldId id="353" r:id="rId29"/>
    <p:sldId id="1738" r:id="rId30"/>
    <p:sldId id="1739" r:id="rId31"/>
    <p:sldId id="1782" r:id="rId32"/>
    <p:sldId id="1781" r:id="rId33"/>
    <p:sldId id="266" r:id="rId34"/>
    <p:sldId id="1742" r:id="rId35"/>
    <p:sldId id="1783" r:id="rId36"/>
    <p:sldId id="1784" r:id="rId37"/>
    <p:sldId id="1774" r:id="rId38"/>
    <p:sldId id="314" r:id="rId39"/>
    <p:sldId id="1770" r:id="rId40"/>
    <p:sldId id="1785" r:id="rId41"/>
    <p:sldId id="1698" r:id="rId42"/>
    <p:sldId id="1773" r:id="rId43"/>
    <p:sldId id="1763" r:id="rId44"/>
    <p:sldId id="1764" r:id="rId45"/>
    <p:sldId id="1686" r:id="rId46"/>
    <p:sldId id="1779" r:id="rId47"/>
    <p:sldId id="1786" r:id="rId48"/>
    <p:sldId id="1787" r:id="rId49"/>
    <p:sldId id="1788" r:id="rId50"/>
    <p:sldId id="1789" r:id="rId51"/>
    <p:sldId id="1790" r:id="rId52"/>
    <p:sldId id="1791" r:id="rId53"/>
    <p:sldId id="1792" r:id="rId54"/>
    <p:sldId id="1772" r:id="rId55"/>
    <p:sldId id="1793" r:id="rId56"/>
    <p:sldId id="1794" r:id="rId57"/>
    <p:sldId id="1795" r:id="rId58"/>
    <p:sldId id="1796" r:id="rId59"/>
    <p:sldId id="1797" r:id="rId60"/>
    <p:sldId id="1798" r:id="rId61"/>
    <p:sldId id="1799" r:id="rId62"/>
    <p:sldId id="1800" r:id="rId63"/>
    <p:sldId id="1801" r:id="rId64"/>
    <p:sldId id="1802" r:id="rId65"/>
    <p:sldId id="1803" r:id="rId66"/>
    <p:sldId id="1804" r:id="rId67"/>
    <p:sldId id="1805" r:id="rId68"/>
    <p:sldId id="1806" r:id="rId69"/>
    <p:sldId id="1807" r:id="rId70"/>
    <p:sldId id="1808" r:id="rId71"/>
    <p:sldId id="1809" r:id="rId72"/>
    <p:sldId id="1810" r:id="rId73"/>
    <p:sldId id="1811" r:id="rId74"/>
    <p:sldId id="1812" r:id="rId75"/>
    <p:sldId id="1813" r:id="rId76"/>
    <p:sldId id="1814" r:id="rId77"/>
    <p:sldId id="1815" r:id="rId78"/>
    <p:sldId id="1816" r:id="rId79"/>
    <p:sldId id="1817" r:id="rId80"/>
    <p:sldId id="1818" r:id="rId81"/>
    <p:sldId id="1819" r:id="rId82"/>
    <p:sldId id="1820" r:id="rId83"/>
    <p:sldId id="1821" r:id="rId84"/>
    <p:sldId id="1822" r:id="rId85"/>
    <p:sldId id="1823" r:id="rId86"/>
    <p:sldId id="1824" r:id="rId87"/>
    <p:sldId id="1825" r:id="rId88"/>
    <p:sldId id="1826" r:id="rId89"/>
    <p:sldId id="1827" r:id="rId90"/>
    <p:sldId id="1828" r:id="rId91"/>
    <p:sldId id="1829" r:id="rId92"/>
    <p:sldId id="1830" r:id="rId93"/>
    <p:sldId id="1831" r:id="rId94"/>
    <p:sldId id="1832" r:id="rId95"/>
    <p:sldId id="1833" r:id="rId96"/>
    <p:sldId id="1834" r:id="rId97"/>
    <p:sldId id="1835" r:id="rId98"/>
    <p:sldId id="1836" r:id="rId99"/>
    <p:sldId id="1837" r:id="rId100"/>
    <p:sldId id="1838" r:id="rId101"/>
    <p:sldId id="1839" r:id="rId102"/>
    <p:sldId id="1840" r:id="rId103"/>
    <p:sldId id="1841" r:id="rId104"/>
    <p:sldId id="1842" r:id="rId105"/>
    <p:sldId id="1843" r:id="rId106"/>
    <p:sldId id="1844"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9E0DC-A82C-4FF8-A39E-C16F81377E0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5FF9A962-6953-4844-A5F6-65EF94295006}">
      <dgm:prSet phldrT="[Text]" custT="1"/>
      <dgm:spPr/>
      <dgm:t>
        <a:bodyPr/>
        <a:lstStyle/>
        <a:p>
          <a:r>
            <a:rPr lang="en-US" sz="2800">
              <a:latin typeface="Arial" panose="020B0604020202020204" pitchFamily="34" charset="0"/>
              <a:cs typeface="Arial" panose="020B0604020202020204" pitchFamily="34" charset="0"/>
            </a:rPr>
            <a:t>Instruction</a:t>
          </a:r>
        </a:p>
      </dgm:t>
    </dgm:pt>
    <dgm:pt modelId="{DD554A96-C840-4ED9-B823-C955656EBC42}" type="parTrans" cxnId="{3166C09F-7DBE-4F06-AFFD-F72698DF67C0}">
      <dgm:prSet/>
      <dgm:spPr/>
      <dgm:t>
        <a:bodyPr/>
        <a:lstStyle/>
        <a:p>
          <a:endParaRPr lang="en-US"/>
        </a:p>
      </dgm:t>
    </dgm:pt>
    <dgm:pt modelId="{B3783BE4-7712-4EC8-B309-40422151E36D}" type="sibTrans" cxnId="{3166C09F-7DBE-4F06-AFFD-F72698DF67C0}">
      <dgm:prSet/>
      <dgm:spPr/>
      <dgm:t>
        <a:bodyPr/>
        <a:lstStyle/>
        <a:p>
          <a:endParaRPr lang="en-US"/>
        </a:p>
      </dgm:t>
    </dgm:pt>
    <dgm:pt modelId="{A1C31285-96A2-453B-901E-38C2B7C47C6D}">
      <dgm:prSet phldrT="[Text]" custT="1"/>
      <dgm:spPr/>
      <dgm:t>
        <a:bodyPr/>
        <a:lstStyle/>
        <a:p>
          <a:r>
            <a:rPr lang="en-US" sz="2600">
              <a:latin typeface="Arial" panose="020B0604020202020204" pitchFamily="34" charset="0"/>
              <a:cs typeface="Arial" panose="020B0604020202020204" pitchFamily="34" charset="0"/>
            </a:rPr>
            <a:t>Diploma Type</a:t>
          </a:r>
        </a:p>
      </dgm:t>
    </dgm:pt>
    <dgm:pt modelId="{2B834D5C-E97C-48CA-A814-DB2718A054F5}" type="parTrans" cxnId="{D6481041-C089-4189-ACFC-E085D4A4F07D}">
      <dgm:prSet/>
      <dgm:spPr/>
      <dgm:t>
        <a:bodyPr/>
        <a:lstStyle/>
        <a:p>
          <a:endParaRPr lang="en-US"/>
        </a:p>
      </dgm:t>
    </dgm:pt>
    <dgm:pt modelId="{77A8CA2E-5434-4908-B1F1-68E6EE458267}" type="sibTrans" cxnId="{D6481041-C089-4189-ACFC-E085D4A4F07D}">
      <dgm:prSet/>
      <dgm:spPr/>
      <dgm:t>
        <a:bodyPr/>
        <a:lstStyle/>
        <a:p>
          <a:endParaRPr lang="en-US"/>
        </a:p>
      </dgm:t>
    </dgm:pt>
    <dgm:pt modelId="{E3A9B960-FF16-4684-B0B5-25D9A28343C9}">
      <dgm:prSet phldrT="[Text]" custT="1"/>
      <dgm:spPr/>
      <dgm:t>
        <a:bodyPr/>
        <a:lstStyle/>
        <a:p>
          <a:r>
            <a:rPr lang="en-US" sz="2600">
              <a:latin typeface="Arial" panose="020B0604020202020204" pitchFamily="34" charset="0"/>
              <a:cs typeface="Arial" panose="020B0604020202020204" pitchFamily="34" charset="0"/>
            </a:rPr>
            <a:t>Post Secondary Outcomes</a:t>
          </a:r>
        </a:p>
      </dgm:t>
    </dgm:pt>
    <dgm:pt modelId="{0BA7279D-1D72-4680-8229-3D69976762E1}" type="parTrans" cxnId="{6E3EB373-830F-4E76-B071-9A5B6A5B6090}">
      <dgm:prSet/>
      <dgm:spPr/>
      <dgm:t>
        <a:bodyPr/>
        <a:lstStyle/>
        <a:p>
          <a:endParaRPr lang="en-US"/>
        </a:p>
      </dgm:t>
    </dgm:pt>
    <dgm:pt modelId="{23D2F1A8-186B-4B3E-8CAA-738364BAD392}" type="sibTrans" cxnId="{6E3EB373-830F-4E76-B071-9A5B6A5B6090}">
      <dgm:prSet/>
      <dgm:spPr/>
      <dgm:t>
        <a:bodyPr/>
        <a:lstStyle/>
        <a:p>
          <a:endParaRPr lang="en-US"/>
        </a:p>
      </dgm:t>
    </dgm:pt>
    <dgm:pt modelId="{84F4166E-3C97-4351-9CCA-D105AE0BBC07}">
      <dgm:prSet phldrT="[Text]" custT="1"/>
      <dgm:spPr/>
      <dgm:t>
        <a:bodyPr/>
        <a:lstStyle/>
        <a:p>
          <a:r>
            <a:rPr lang="en-US" sz="2600">
              <a:latin typeface="Arial" panose="020B0604020202020204" pitchFamily="34" charset="0"/>
              <a:cs typeface="Arial" panose="020B0604020202020204" pitchFamily="34" charset="0"/>
            </a:rPr>
            <a:t>Assessment Placement</a:t>
          </a:r>
        </a:p>
      </dgm:t>
    </dgm:pt>
    <dgm:pt modelId="{6EF343FD-E998-4C47-8D2C-96BA2238CEA8}" type="parTrans" cxnId="{D686F9E2-80B1-44CA-A5DA-A3DDB0214F3D}">
      <dgm:prSet/>
      <dgm:spPr/>
      <dgm:t>
        <a:bodyPr/>
        <a:lstStyle/>
        <a:p>
          <a:endParaRPr lang="en-US"/>
        </a:p>
      </dgm:t>
    </dgm:pt>
    <dgm:pt modelId="{B72DC3BA-7843-4BB6-9C73-2CED2BF2C7DF}" type="sibTrans" cxnId="{D686F9E2-80B1-44CA-A5DA-A3DDB0214F3D}">
      <dgm:prSet/>
      <dgm:spPr/>
      <dgm:t>
        <a:bodyPr/>
        <a:lstStyle/>
        <a:p>
          <a:endParaRPr lang="en-US"/>
        </a:p>
      </dgm:t>
    </dgm:pt>
    <dgm:pt modelId="{0C6E5582-CF9F-4F15-9E74-790504DB2759}" type="pres">
      <dgm:prSet presAssocID="{57A9E0DC-A82C-4FF8-A39E-C16F81377E06}" presName="Name0" presStyleCnt="0">
        <dgm:presLayoutVars>
          <dgm:dir/>
          <dgm:resizeHandles val="exact"/>
        </dgm:presLayoutVars>
      </dgm:prSet>
      <dgm:spPr/>
    </dgm:pt>
    <dgm:pt modelId="{42F15F58-39BD-479A-BC17-95A25A737566}" type="pres">
      <dgm:prSet presAssocID="{5FF9A962-6953-4844-A5F6-65EF94295006}" presName="parTxOnly" presStyleLbl="node1" presStyleIdx="0" presStyleCnt="4" custScaleY="99472">
        <dgm:presLayoutVars>
          <dgm:bulletEnabled val="1"/>
        </dgm:presLayoutVars>
      </dgm:prSet>
      <dgm:spPr/>
    </dgm:pt>
    <dgm:pt modelId="{0A0A0EA9-1FB5-4764-AEF9-46106BC623A4}" type="pres">
      <dgm:prSet presAssocID="{B3783BE4-7712-4EC8-B309-40422151E36D}" presName="parSpace" presStyleCnt="0"/>
      <dgm:spPr/>
    </dgm:pt>
    <dgm:pt modelId="{5B9FB39F-997D-4E98-AF51-E851D7433058}" type="pres">
      <dgm:prSet presAssocID="{84F4166E-3C97-4351-9CCA-D105AE0BBC07}" presName="parTxOnly" presStyleLbl="node1" presStyleIdx="1" presStyleCnt="4" custScaleX="109740" custScaleY="99472" custLinFactNeighborX="3946" custLinFactNeighborY="0">
        <dgm:presLayoutVars>
          <dgm:bulletEnabled val="1"/>
        </dgm:presLayoutVars>
      </dgm:prSet>
      <dgm:spPr/>
    </dgm:pt>
    <dgm:pt modelId="{8E1003AD-E468-4066-99E6-8D7F7B702509}" type="pres">
      <dgm:prSet presAssocID="{B72DC3BA-7843-4BB6-9C73-2CED2BF2C7DF}" presName="parSpace" presStyleCnt="0"/>
      <dgm:spPr/>
    </dgm:pt>
    <dgm:pt modelId="{0287ED3D-481A-4316-AA55-0F9D378AFE63}" type="pres">
      <dgm:prSet presAssocID="{A1C31285-96A2-453B-901E-38C2B7C47C6D}" presName="parTxOnly" presStyleLbl="node1" presStyleIdx="2" presStyleCnt="4">
        <dgm:presLayoutVars>
          <dgm:bulletEnabled val="1"/>
        </dgm:presLayoutVars>
      </dgm:prSet>
      <dgm:spPr/>
    </dgm:pt>
    <dgm:pt modelId="{0E93EE57-0009-4551-B268-140C14C9DCC1}" type="pres">
      <dgm:prSet presAssocID="{77A8CA2E-5434-4908-B1F1-68E6EE458267}" presName="parSpace" presStyleCnt="0"/>
      <dgm:spPr/>
    </dgm:pt>
    <dgm:pt modelId="{782DFAC6-FA4B-490B-97BF-38789D103341}" type="pres">
      <dgm:prSet presAssocID="{E3A9B960-FF16-4684-B0B5-25D9A28343C9}" presName="parTxOnly" presStyleLbl="node1" presStyleIdx="3" presStyleCnt="4">
        <dgm:presLayoutVars>
          <dgm:bulletEnabled val="1"/>
        </dgm:presLayoutVars>
      </dgm:prSet>
      <dgm:spPr/>
    </dgm:pt>
  </dgm:ptLst>
  <dgm:cxnLst>
    <dgm:cxn modelId="{74A30A08-F073-43F0-960D-50FB91CEC48C}" type="presOf" srcId="{5FF9A962-6953-4844-A5F6-65EF94295006}" destId="{42F15F58-39BD-479A-BC17-95A25A737566}" srcOrd="0" destOrd="0" presId="urn:microsoft.com/office/officeart/2005/8/layout/hChevron3"/>
    <dgm:cxn modelId="{D6481041-C089-4189-ACFC-E085D4A4F07D}" srcId="{57A9E0DC-A82C-4FF8-A39E-C16F81377E06}" destId="{A1C31285-96A2-453B-901E-38C2B7C47C6D}" srcOrd="2" destOrd="0" parTransId="{2B834D5C-E97C-48CA-A814-DB2718A054F5}" sibTransId="{77A8CA2E-5434-4908-B1F1-68E6EE458267}"/>
    <dgm:cxn modelId="{6E3EB373-830F-4E76-B071-9A5B6A5B6090}" srcId="{57A9E0DC-A82C-4FF8-A39E-C16F81377E06}" destId="{E3A9B960-FF16-4684-B0B5-25D9A28343C9}" srcOrd="3" destOrd="0" parTransId="{0BA7279D-1D72-4680-8229-3D69976762E1}" sibTransId="{23D2F1A8-186B-4B3E-8CAA-738364BAD392}"/>
    <dgm:cxn modelId="{9A7DA255-1F49-4630-9CA7-9DA048080A30}" type="presOf" srcId="{57A9E0DC-A82C-4FF8-A39E-C16F81377E06}" destId="{0C6E5582-CF9F-4F15-9E74-790504DB2759}" srcOrd="0" destOrd="0" presId="urn:microsoft.com/office/officeart/2005/8/layout/hChevron3"/>
    <dgm:cxn modelId="{57F06E87-8D7D-4494-9B0C-9F05205AD4B0}" type="presOf" srcId="{84F4166E-3C97-4351-9CCA-D105AE0BBC07}" destId="{5B9FB39F-997D-4E98-AF51-E851D7433058}" srcOrd="0" destOrd="0" presId="urn:microsoft.com/office/officeart/2005/8/layout/hChevron3"/>
    <dgm:cxn modelId="{3166C09F-7DBE-4F06-AFFD-F72698DF67C0}" srcId="{57A9E0DC-A82C-4FF8-A39E-C16F81377E06}" destId="{5FF9A962-6953-4844-A5F6-65EF94295006}" srcOrd="0" destOrd="0" parTransId="{DD554A96-C840-4ED9-B823-C955656EBC42}" sibTransId="{B3783BE4-7712-4EC8-B309-40422151E36D}"/>
    <dgm:cxn modelId="{93727EB7-ADA6-4385-90BC-95D44BAC1111}" type="presOf" srcId="{E3A9B960-FF16-4684-B0B5-25D9A28343C9}" destId="{782DFAC6-FA4B-490B-97BF-38789D103341}" srcOrd="0" destOrd="0" presId="urn:microsoft.com/office/officeart/2005/8/layout/hChevron3"/>
    <dgm:cxn modelId="{C695E8D7-B84B-4767-84D1-BB217207D471}" type="presOf" srcId="{A1C31285-96A2-453B-901E-38C2B7C47C6D}" destId="{0287ED3D-481A-4316-AA55-0F9D378AFE63}" srcOrd="0" destOrd="0" presId="urn:microsoft.com/office/officeart/2005/8/layout/hChevron3"/>
    <dgm:cxn modelId="{D686F9E2-80B1-44CA-A5DA-A3DDB0214F3D}" srcId="{57A9E0DC-A82C-4FF8-A39E-C16F81377E06}" destId="{84F4166E-3C97-4351-9CCA-D105AE0BBC07}" srcOrd="1" destOrd="0" parTransId="{6EF343FD-E998-4C47-8D2C-96BA2238CEA8}" sibTransId="{B72DC3BA-7843-4BB6-9C73-2CED2BF2C7DF}"/>
    <dgm:cxn modelId="{04C6C11E-31EF-4D57-8F80-CFAEF91EEE73}" type="presParOf" srcId="{0C6E5582-CF9F-4F15-9E74-790504DB2759}" destId="{42F15F58-39BD-479A-BC17-95A25A737566}" srcOrd="0" destOrd="0" presId="urn:microsoft.com/office/officeart/2005/8/layout/hChevron3"/>
    <dgm:cxn modelId="{335ECDDE-5055-4747-B7F7-1ED4B4B3220D}" type="presParOf" srcId="{0C6E5582-CF9F-4F15-9E74-790504DB2759}" destId="{0A0A0EA9-1FB5-4764-AEF9-46106BC623A4}" srcOrd="1" destOrd="0" presId="urn:microsoft.com/office/officeart/2005/8/layout/hChevron3"/>
    <dgm:cxn modelId="{B9F1084B-144E-4DAF-9A08-990187D8D91D}" type="presParOf" srcId="{0C6E5582-CF9F-4F15-9E74-790504DB2759}" destId="{5B9FB39F-997D-4E98-AF51-E851D7433058}" srcOrd="2" destOrd="0" presId="urn:microsoft.com/office/officeart/2005/8/layout/hChevron3"/>
    <dgm:cxn modelId="{9E9BDBAF-3006-4751-8014-9BD28CC9F873}" type="presParOf" srcId="{0C6E5582-CF9F-4F15-9E74-790504DB2759}" destId="{8E1003AD-E468-4066-99E6-8D7F7B702509}" srcOrd="3" destOrd="0" presId="urn:microsoft.com/office/officeart/2005/8/layout/hChevron3"/>
    <dgm:cxn modelId="{BB91D57C-D71F-48B3-8175-CAD2DE971801}" type="presParOf" srcId="{0C6E5582-CF9F-4F15-9E74-790504DB2759}" destId="{0287ED3D-481A-4316-AA55-0F9D378AFE63}" srcOrd="4" destOrd="0" presId="urn:microsoft.com/office/officeart/2005/8/layout/hChevron3"/>
    <dgm:cxn modelId="{542BEAEB-3266-4959-92B2-5EF8D68905E0}" type="presParOf" srcId="{0C6E5582-CF9F-4F15-9E74-790504DB2759}" destId="{0E93EE57-0009-4551-B268-140C14C9DCC1}" srcOrd="5" destOrd="0" presId="urn:microsoft.com/office/officeart/2005/8/layout/hChevron3"/>
    <dgm:cxn modelId="{8B48824A-BB26-4CCF-9B5D-959AD90B3EB4}" type="presParOf" srcId="{0C6E5582-CF9F-4F15-9E74-790504DB2759}" destId="{782DFAC6-FA4B-490B-97BF-38789D10334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60A7FE-F094-4864-A747-1229ABC4B6E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4BB31B04-CB6D-4D4C-8A4E-937B26E98E9C}">
      <dgm:prSet phldrT="[Text]" custT="1"/>
      <dgm:spPr/>
      <dgm:t>
        <a:bodyPr/>
        <a:lstStyle/>
        <a:p>
          <a:r>
            <a:rPr lang="en-US" sz="2600">
              <a:latin typeface="Arial" panose="020B0604020202020204" pitchFamily="34" charset="0"/>
              <a:cs typeface="Arial" panose="020B0604020202020204" pitchFamily="34" charset="0"/>
            </a:rPr>
            <a:t>Georgia Standards of Excellence</a:t>
          </a:r>
        </a:p>
      </dgm:t>
    </dgm:pt>
    <dgm:pt modelId="{5D1EBAF1-7C4D-4188-85C9-8E1AB59CFB23}" type="parTrans" cxnId="{5924CDC4-DDFA-49B9-87C2-E15E88D6C020}">
      <dgm:prSet/>
      <dgm:spPr/>
      <dgm:t>
        <a:bodyPr/>
        <a:lstStyle/>
        <a:p>
          <a:endParaRPr lang="en-US"/>
        </a:p>
      </dgm:t>
    </dgm:pt>
    <dgm:pt modelId="{7B2751DD-EB1B-4532-AA41-2A47E5566FFA}" type="sibTrans" cxnId="{5924CDC4-DDFA-49B9-87C2-E15E88D6C020}">
      <dgm:prSet/>
      <dgm:spPr/>
      <dgm:t>
        <a:bodyPr/>
        <a:lstStyle/>
        <a:p>
          <a:endParaRPr lang="en-US"/>
        </a:p>
      </dgm:t>
    </dgm:pt>
    <dgm:pt modelId="{3133C7D8-8B92-449C-8456-56FB761B057F}">
      <dgm:prSet phldrT="[Text]" custT="1"/>
      <dgm:spPr/>
      <dgm:t>
        <a:bodyPr/>
        <a:lstStyle/>
        <a:p>
          <a:r>
            <a:rPr lang="en-US" sz="2400">
              <a:latin typeface="Arial" panose="020B0604020202020204" pitchFamily="34" charset="0"/>
              <a:cs typeface="Arial" panose="020B0604020202020204" pitchFamily="34" charset="0"/>
            </a:rPr>
            <a:t>Georgia Milestones</a:t>
          </a:r>
        </a:p>
      </dgm:t>
    </dgm:pt>
    <dgm:pt modelId="{6D1E33F3-317D-4A6B-BBED-B09BE04D03C9}" type="parTrans" cxnId="{86D4B741-2BE5-413A-A18E-3D074C5599AC}">
      <dgm:prSet/>
      <dgm:spPr/>
      <dgm:t>
        <a:bodyPr/>
        <a:lstStyle/>
        <a:p>
          <a:endParaRPr lang="en-US"/>
        </a:p>
      </dgm:t>
    </dgm:pt>
    <dgm:pt modelId="{21B00DC4-F0F0-477A-A7D3-C6F8534219C7}" type="sibTrans" cxnId="{86D4B741-2BE5-413A-A18E-3D074C5599AC}">
      <dgm:prSet/>
      <dgm:spPr/>
      <dgm:t>
        <a:bodyPr/>
        <a:lstStyle/>
        <a:p>
          <a:endParaRPr lang="en-US"/>
        </a:p>
      </dgm:t>
    </dgm:pt>
    <dgm:pt modelId="{21875C72-2734-438F-9047-9CAB053009EA}">
      <dgm:prSet phldrT="[Text]" custT="1"/>
      <dgm:spPr/>
      <dgm:t>
        <a:bodyPr/>
        <a:lstStyle/>
        <a:p>
          <a:r>
            <a:rPr lang="en-US" sz="2400">
              <a:latin typeface="Arial" panose="020B0604020202020204" pitchFamily="34" charset="0"/>
              <a:cs typeface="Arial" panose="020B0604020202020204" pitchFamily="34" charset="0"/>
            </a:rPr>
            <a:t>Regular Diploma </a:t>
          </a:r>
        </a:p>
      </dgm:t>
    </dgm:pt>
    <dgm:pt modelId="{2F9BB281-E254-4965-A69A-7D00914030DA}" type="parTrans" cxnId="{784504C3-9D9B-4DD5-AA19-E074431C5A29}">
      <dgm:prSet/>
      <dgm:spPr/>
      <dgm:t>
        <a:bodyPr/>
        <a:lstStyle/>
        <a:p>
          <a:endParaRPr lang="en-US"/>
        </a:p>
      </dgm:t>
    </dgm:pt>
    <dgm:pt modelId="{1D415D56-0F8C-4383-B3EA-EC053CADB8AB}" type="sibTrans" cxnId="{784504C3-9D9B-4DD5-AA19-E074431C5A29}">
      <dgm:prSet/>
      <dgm:spPr/>
      <dgm:t>
        <a:bodyPr/>
        <a:lstStyle/>
        <a:p>
          <a:endParaRPr lang="en-US"/>
        </a:p>
      </dgm:t>
    </dgm:pt>
    <dgm:pt modelId="{F01B1927-A81E-4AFA-A4C3-986B3F7B380E}">
      <dgm:prSet phldrT="[Text]" custT="1"/>
      <dgm:spPr/>
      <dgm:t>
        <a:bodyPr/>
        <a:lstStyle/>
        <a:p>
          <a:r>
            <a:rPr lang="en-US" sz="2600">
              <a:latin typeface="Arial" panose="020B0604020202020204" pitchFamily="34" charset="0"/>
              <a:cs typeface="Arial" panose="020B0604020202020204" pitchFamily="34" charset="0"/>
            </a:rPr>
            <a:t>Alternate Content Standards</a:t>
          </a:r>
        </a:p>
      </dgm:t>
    </dgm:pt>
    <dgm:pt modelId="{3973B054-274F-4455-92BB-E1B4EA3B3E50}" type="parTrans" cxnId="{B62F00DD-B48D-48B8-961B-6777AB57D345}">
      <dgm:prSet/>
      <dgm:spPr/>
      <dgm:t>
        <a:bodyPr/>
        <a:lstStyle/>
        <a:p>
          <a:endParaRPr lang="en-US"/>
        </a:p>
      </dgm:t>
    </dgm:pt>
    <dgm:pt modelId="{F63FE725-A177-40D5-A6F0-65BDC9D220C9}" type="sibTrans" cxnId="{B62F00DD-B48D-48B8-961B-6777AB57D345}">
      <dgm:prSet/>
      <dgm:spPr/>
      <dgm:t>
        <a:bodyPr/>
        <a:lstStyle/>
        <a:p>
          <a:endParaRPr lang="en-US"/>
        </a:p>
      </dgm:t>
    </dgm:pt>
    <dgm:pt modelId="{6D6F2ECC-8589-46CF-9267-EC537F327734}">
      <dgm:prSet phldrT="[Text]" custT="1"/>
      <dgm:spPr/>
      <dgm:t>
        <a:bodyPr/>
        <a:lstStyle/>
        <a:p>
          <a:r>
            <a:rPr lang="en-US" sz="2400">
              <a:latin typeface="Arial" panose="020B0604020202020204" pitchFamily="34" charset="0"/>
              <a:cs typeface="Arial" panose="020B0604020202020204" pitchFamily="34" charset="0"/>
            </a:rPr>
            <a:t>Georgia Alternate Assessment (GAA 2.0)</a:t>
          </a:r>
        </a:p>
      </dgm:t>
    </dgm:pt>
    <dgm:pt modelId="{2510C87B-93BC-4608-AB56-FA5CACB10391}" type="parTrans" cxnId="{DCDB69E0-C331-4BDE-BF93-D2B0C701AC12}">
      <dgm:prSet/>
      <dgm:spPr/>
      <dgm:t>
        <a:bodyPr/>
        <a:lstStyle/>
        <a:p>
          <a:endParaRPr lang="en-US"/>
        </a:p>
      </dgm:t>
    </dgm:pt>
    <dgm:pt modelId="{2DB94389-54A8-4DF5-9341-CE8F11F5A078}" type="sibTrans" cxnId="{DCDB69E0-C331-4BDE-BF93-D2B0C701AC12}">
      <dgm:prSet/>
      <dgm:spPr/>
      <dgm:t>
        <a:bodyPr/>
        <a:lstStyle/>
        <a:p>
          <a:endParaRPr lang="en-US"/>
        </a:p>
      </dgm:t>
    </dgm:pt>
    <dgm:pt modelId="{61529A24-A777-42CA-AD20-015E0B59A76E}">
      <dgm:prSet phldrT="[Text]" custT="1"/>
      <dgm:spPr/>
      <dgm:t>
        <a:bodyPr/>
        <a:lstStyle/>
        <a:p>
          <a:r>
            <a:rPr lang="en-US" sz="2400">
              <a:latin typeface="Arial" panose="020B0604020202020204" pitchFamily="34" charset="0"/>
              <a:cs typeface="Arial" panose="020B0604020202020204" pitchFamily="34" charset="0"/>
            </a:rPr>
            <a:t>Alternate Diploma</a:t>
          </a:r>
        </a:p>
      </dgm:t>
    </dgm:pt>
    <dgm:pt modelId="{4D13BF45-89E7-474D-BC5E-85892AE3F154}" type="parTrans" cxnId="{3FF63A66-D51A-4434-BFC3-2F2892397701}">
      <dgm:prSet/>
      <dgm:spPr/>
      <dgm:t>
        <a:bodyPr/>
        <a:lstStyle/>
        <a:p>
          <a:endParaRPr lang="en-US"/>
        </a:p>
      </dgm:t>
    </dgm:pt>
    <dgm:pt modelId="{178A2D45-0DB6-41A8-A648-943411CF4EE7}" type="sibTrans" cxnId="{3FF63A66-D51A-4434-BFC3-2F2892397701}">
      <dgm:prSet/>
      <dgm:spPr/>
      <dgm:t>
        <a:bodyPr/>
        <a:lstStyle/>
        <a:p>
          <a:endParaRPr lang="en-US"/>
        </a:p>
      </dgm:t>
    </dgm:pt>
    <dgm:pt modelId="{69253AA2-FF9E-42F9-B1BE-ED679C2E1ECF}" type="pres">
      <dgm:prSet presAssocID="{6460A7FE-F094-4864-A747-1229ABC4B6EB}" presName="diagram" presStyleCnt="0">
        <dgm:presLayoutVars>
          <dgm:chPref val="1"/>
          <dgm:dir/>
          <dgm:animOne val="branch"/>
          <dgm:animLvl val="lvl"/>
          <dgm:resizeHandles/>
        </dgm:presLayoutVars>
      </dgm:prSet>
      <dgm:spPr/>
    </dgm:pt>
    <dgm:pt modelId="{87B598EA-5024-4A0A-8DF5-70FB8D3735AB}" type="pres">
      <dgm:prSet presAssocID="{4BB31B04-CB6D-4D4C-8A4E-937B26E98E9C}" presName="root" presStyleCnt="0"/>
      <dgm:spPr/>
    </dgm:pt>
    <dgm:pt modelId="{BFC7B89D-CE0D-4635-8234-DF7492A3CD86}" type="pres">
      <dgm:prSet presAssocID="{4BB31B04-CB6D-4D4C-8A4E-937B26E98E9C}" presName="rootComposite" presStyleCnt="0"/>
      <dgm:spPr/>
    </dgm:pt>
    <dgm:pt modelId="{18614F4F-CD1E-42EA-867A-EAF761E583BF}" type="pres">
      <dgm:prSet presAssocID="{4BB31B04-CB6D-4D4C-8A4E-937B26E98E9C}" presName="rootText" presStyleLbl="node1" presStyleIdx="0" presStyleCnt="2"/>
      <dgm:spPr/>
    </dgm:pt>
    <dgm:pt modelId="{F7C3F966-F978-448A-AE54-DE5CFB20FB7E}" type="pres">
      <dgm:prSet presAssocID="{4BB31B04-CB6D-4D4C-8A4E-937B26E98E9C}" presName="rootConnector" presStyleLbl="node1" presStyleIdx="0" presStyleCnt="2"/>
      <dgm:spPr/>
    </dgm:pt>
    <dgm:pt modelId="{80052142-FD5E-4EF3-9D08-65EE9AF3D1C7}" type="pres">
      <dgm:prSet presAssocID="{4BB31B04-CB6D-4D4C-8A4E-937B26E98E9C}" presName="childShape" presStyleCnt="0"/>
      <dgm:spPr/>
    </dgm:pt>
    <dgm:pt modelId="{A4CF1938-8535-477F-BB6A-FB5FA06C4F63}" type="pres">
      <dgm:prSet presAssocID="{6D1E33F3-317D-4A6B-BBED-B09BE04D03C9}" presName="Name13" presStyleLbl="parChTrans1D2" presStyleIdx="0" presStyleCnt="4"/>
      <dgm:spPr/>
    </dgm:pt>
    <dgm:pt modelId="{B518AFE6-E37B-4CA7-9D26-C5EEC90D65BC}" type="pres">
      <dgm:prSet presAssocID="{3133C7D8-8B92-449C-8456-56FB761B057F}" presName="childText" presStyleLbl="bgAcc1" presStyleIdx="0" presStyleCnt="4">
        <dgm:presLayoutVars>
          <dgm:bulletEnabled val="1"/>
        </dgm:presLayoutVars>
      </dgm:prSet>
      <dgm:spPr/>
    </dgm:pt>
    <dgm:pt modelId="{812044EE-465B-4B14-B0A1-6453DCAD348F}" type="pres">
      <dgm:prSet presAssocID="{2F9BB281-E254-4965-A69A-7D00914030DA}" presName="Name13" presStyleLbl="parChTrans1D2" presStyleIdx="1" presStyleCnt="4"/>
      <dgm:spPr/>
    </dgm:pt>
    <dgm:pt modelId="{F41B6D23-533A-4993-9F1A-236CF711A2B5}" type="pres">
      <dgm:prSet presAssocID="{21875C72-2734-438F-9047-9CAB053009EA}" presName="childText" presStyleLbl="bgAcc1" presStyleIdx="1" presStyleCnt="4">
        <dgm:presLayoutVars>
          <dgm:bulletEnabled val="1"/>
        </dgm:presLayoutVars>
      </dgm:prSet>
      <dgm:spPr/>
    </dgm:pt>
    <dgm:pt modelId="{39EA5657-FBE9-45DC-9F13-7A96153640CC}" type="pres">
      <dgm:prSet presAssocID="{F01B1927-A81E-4AFA-A4C3-986B3F7B380E}" presName="root" presStyleCnt="0"/>
      <dgm:spPr/>
    </dgm:pt>
    <dgm:pt modelId="{1772C465-4FFD-4009-BCC4-CFA28360B091}" type="pres">
      <dgm:prSet presAssocID="{F01B1927-A81E-4AFA-A4C3-986B3F7B380E}" presName="rootComposite" presStyleCnt="0"/>
      <dgm:spPr/>
    </dgm:pt>
    <dgm:pt modelId="{34922CD4-F132-4229-B65E-080C3942D2DD}" type="pres">
      <dgm:prSet presAssocID="{F01B1927-A81E-4AFA-A4C3-986B3F7B380E}" presName="rootText" presStyleLbl="node1" presStyleIdx="1" presStyleCnt="2"/>
      <dgm:spPr/>
    </dgm:pt>
    <dgm:pt modelId="{71A705AA-70F4-4021-B9A3-8C79A950D1B2}" type="pres">
      <dgm:prSet presAssocID="{F01B1927-A81E-4AFA-A4C3-986B3F7B380E}" presName="rootConnector" presStyleLbl="node1" presStyleIdx="1" presStyleCnt="2"/>
      <dgm:spPr/>
    </dgm:pt>
    <dgm:pt modelId="{59D23FC0-E992-482E-8AB2-6C6DF463163E}" type="pres">
      <dgm:prSet presAssocID="{F01B1927-A81E-4AFA-A4C3-986B3F7B380E}" presName="childShape" presStyleCnt="0"/>
      <dgm:spPr/>
    </dgm:pt>
    <dgm:pt modelId="{2C2BC227-E58D-4A6D-9154-B898A1E978DA}" type="pres">
      <dgm:prSet presAssocID="{2510C87B-93BC-4608-AB56-FA5CACB10391}" presName="Name13" presStyleLbl="parChTrans1D2" presStyleIdx="2" presStyleCnt="4"/>
      <dgm:spPr/>
    </dgm:pt>
    <dgm:pt modelId="{2FF58AB5-9801-4ECC-B774-EF149B104DBF}" type="pres">
      <dgm:prSet presAssocID="{6D6F2ECC-8589-46CF-9267-EC537F327734}" presName="childText" presStyleLbl="bgAcc1" presStyleIdx="2" presStyleCnt="4">
        <dgm:presLayoutVars>
          <dgm:bulletEnabled val="1"/>
        </dgm:presLayoutVars>
      </dgm:prSet>
      <dgm:spPr/>
    </dgm:pt>
    <dgm:pt modelId="{0CBF67DA-6C81-489A-A361-F01F929E0A9D}" type="pres">
      <dgm:prSet presAssocID="{4D13BF45-89E7-474D-BC5E-85892AE3F154}" presName="Name13" presStyleLbl="parChTrans1D2" presStyleIdx="3" presStyleCnt="4"/>
      <dgm:spPr/>
    </dgm:pt>
    <dgm:pt modelId="{A6482EE1-E51D-4B3D-86F7-F7CB0A531E00}" type="pres">
      <dgm:prSet presAssocID="{61529A24-A777-42CA-AD20-015E0B59A76E}" presName="childText" presStyleLbl="bgAcc1" presStyleIdx="3" presStyleCnt="4">
        <dgm:presLayoutVars>
          <dgm:bulletEnabled val="1"/>
        </dgm:presLayoutVars>
      </dgm:prSet>
      <dgm:spPr/>
    </dgm:pt>
  </dgm:ptLst>
  <dgm:cxnLst>
    <dgm:cxn modelId="{BDDFB406-09B3-4C23-9051-86255D0DE76A}" type="presOf" srcId="{2F9BB281-E254-4965-A69A-7D00914030DA}" destId="{812044EE-465B-4B14-B0A1-6453DCAD348F}" srcOrd="0" destOrd="0" presId="urn:microsoft.com/office/officeart/2005/8/layout/hierarchy3"/>
    <dgm:cxn modelId="{4CA6EB25-48D9-4D2A-8278-CBDCFA017BBF}" type="presOf" srcId="{4D13BF45-89E7-474D-BC5E-85892AE3F154}" destId="{0CBF67DA-6C81-489A-A361-F01F929E0A9D}" srcOrd="0" destOrd="0" presId="urn:microsoft.com/office/officeart/2005/8/layout/hierarchy3"/>
    <dgm:cxn modelId="{6D085B2E-1916-4BBC-88A5-024A354E262B}" type="presOf" srcId="{6460A7FE-F094-4864-A747-1229ABC4B6EB}" destId="{69253AA2-FF9E-42F9-B1BE-ED679C2E1ECF}" srcOrd="0" destOrd="0" presId="urn:microsoft.com/office/officeart/2005/8/layout/hierarchy3"/>
    <dgm:cxn modelId="{BD299F31-90B5-4F7E-95EF-BF852EEA1149}" type="presOf" srcId="{4BB31B04-CB6D-4D4C-8A4E-937B26E98E9C}" destId="{18614F4F-CD1E-42EA-867A-EAF761E583BF}" srcOrd="0" destOrd="0" presId="urn:microsoft.com/office/officeart/2005/8/layout/hierarchy3"/>
    <dgm:cxn modelId="{5727E639-499B-48A1-AB4E-11E75B9E569C}" type="presOf" srcId="{3133C7D8-8B92-449C-8456-56FB761B057F}" destId="{B518AFE6-E37B-4CA7-9D26-C5EEC90D65BC}" srcOrd="0" destOrd="0" presId="urn:microsoft.com/office/officeart/2005/8/layout/hierarchy3"/>
    <dgm:cxn modelId="{86D4B741-2BE5-413A-A18E-3D074C5599AC}" srcId="{4BB31B04-CB6D-4D4C-8A4E-937B26E98E9C}" destId="{3133C7D8-8B92-449C-8456-56FB761B057F}" srcOrd="0" destOrd="0" parTransId="{6D1E33F3-317D-4A6B-BBED-B09BE04D03C9}" sibTransId="{21B00DC4-F0F0-477A-A7D3-C6F8534219C7}"/>
    <dgm:cxn modelId="{3FF63A66-D51A-4434-BFC3-2F2892397701}" srcId="{F01B1927-A81E-4AFA-A4C3-986B3F7B380E}" destId="{61529A24-A777-42CA-AD20-015E0B59A76E}" srcOrd="1" destOrd="0" parTransId="{4D13BF45-89E7-474D-BC5E-85892AE3F154}" sibTransId="{178A2D45-0DB6-41A8-A648-943411CF4EE7}"/>
    <dgm:cxn modelId="{0E6B4557-808B-4DFB-95D6-56C34B2F0341}" type="presOf" srcId="{21875C72-2734-438F-9047-9CAB053009EA}" destId="{F41B6D23-533A-4993-9F1A-236CF711A2B5}" srcOrd="0" destOrd="0" presId="urn:microsoft.com/office/officeart/2005/8/layout/hierarchy3"/>
    <dgm:cxn modelId="{2A92DD84-9666-4279-A205-26591FBF2064}" type="presOf" srcId="{61529A24-A777-42CA-AD20-015E0B59A76E}" destId="{A6482EE1-E51D-4B3D-86F7-F7CB0A531E00}" srcOrd="0" destOrd="0" presId="urn:microsoft.com/office/officeart/2005/8/layout/hierarchy3"/>
    <dgm:cxn modelId="{6D3CA88F-7B33-42DF-8ECF-39A8F2BF1332}" type="presOf" srcId="{F01B1927-A81E-4AFA-A4C3-986B3F7B380E}" destId="{71A705AA-70F4-4021-B9A3-8C79A950D1B2}" srcOrd="1" destOrd="0" presId="urn:microsoft.com/office/officeart/2005/8/layout/hierarchy3"/>
    <dgm:cxn modelId="{1BF2D193-C730-421D-8653-895A7F45C955}" type="presOf" srcId="{F01B1927-A81E-4AFA-A4C3-986B3F7B380E}" destId="{34922CD4-F132-4229-B65E-080C3942D2DD}" srcOrd="0" destOrd="0" presId="urn:microsoft.com/office/officeart/2005/8/layout/hierarchy3"/>
    <dgm:cxn modelId="{87BFCDB7-1B82-48AB-9467-07EAB98F30BC}" type="presOf" srcId="{2510C87B-93BC-4608-AB56-FA5CACB10391}" destId="{2C2BC227-E58D-4A6D-9154-B898A1E978DA}" srcOrd="0" destOrd="0" presId="urn:microsoft.com/office/officeart/2005/8/layout/hierarchy3"/>
    <dgm:cxn modelId="{C38498BE-568E-4281-9AE2-970F844251E1}" type="presOf" srcId="{6D1E33F3-317D-4A6B-BBED-B09BE04D03C9}" destId="{A4CF1938-8535-477F-BB6A-FB5FA06C4F63}" srcOrd="0" destOrd="0" presId="urn:microsoft.com/office/officeart/2005/8/layout/hierarchy3"/>
    <dgm:cxn modelId="{D94934BF-D9EE-4E04-91F4-64778852C1CD}" type="presOf" srcId="{4BB31B04-CB6D-4D4C-8A4E-937B26E98E9C}" destId="{F7C3F966-F978-448A-AE54-DE5CFB20FB7E}" srcOrd="1" destOrd="0" presId="urn:microsoft.com/office/officeart/2005/8/layout/hierarchy3"/>
    <dgm:cxn modelId="{784504C3-9D9B-4DD5-AA19-E074431C5A29}" srcId="{4BB31B04-CB6D-4D4C-8A4E-937B26E98E9C}" destId="{21875C72-2734-438F-9047-9CAB053009EA}" srcOrd="1" destOrd="0" parTransId="{2F9BB281-E254-4965-A69A-7D00914030DA}" sibTransId="{1D415D56-0F8C-4383-B3EA-EC053CADB8AB}"/>
    <dgm:cxn modelId="{5924CDC4-DDFA-49B9-87C2-E15E88D6C020}" srcId="{6460A7FE-F094-4864-A747-1229ABC4B6EB}" destId="{4BB31B04-CB6D-4D4C-8A4E-937B26E98E9C}" srcOrd="0" destOrd="0" parTransId="{5D1EBAF1-7C4D-4188-85C9-8E1AB59CFB23}" sibTransId="{7B2751DD-EB1B-4532-AA41-2A47E5566FFA}"/>
    <dgm:cxn modelId="{B62F00DD-B48D-48B8-961B-6777AB57D345}" srcId="{6460A7FE-F094-4864-A747-1229ABC4B6EB}" destId="{F01B1927-A81E-4AFA-A4C3-986B3F7B380E}" srcOrd="1" destOrd="0" parTransId="{3973B054-274F-4455-92BB-E1B4EA3B3E50}" sibTransId="{F63FE725-A177-40D5-A6F0-65BDC9D220C9}"/>
    <dgm:cxn modelId="{9246D9DE-11AF-4D80-8448-E7134BE9B15A}" type="presOf" srcId="{6D6F2ECC-8589-46CF-9267-EC537F327734}" destId="{2FF58AB5-9801-4ECC-B774-EF149B104DBF}" srcOrd="0" destOrd="0" presId="urn:microsoft.com/office/officeart/2005/8/layout/hierarchy3"/>
    <dgm:cxn modelId="{DCDB69E0-C331-4BDE-BF93-D2B0C701AC12}" srcId="{F01B1927-A81E-4AFA-A4C3-986B3F7B380E}" destId="{6D6F2ECC-8589-46CF-9267-EC537F327734}" srcOrd="0" destOrd="0" parTransId="{2510C87B-93BC-4608-AB56-FA5CACB10391}" sibTransId="{2DB94389-54A8-4DF5-9341-CE8F11F5A078}"/>
    <dgm:cxn modelId="{E2EFE740-A0DF-42C5-99E1-136FA2056BAA}" type="presParOf" srcId="{69253AA2-FF9E-42F9-B1BE-ED679C2E1ECF}" destId="{87B598EA-5024-4A0A-8DF5-70FB8D3735AB}" srcOrd="0" destOrd="0" presId="urn:microsoft.com/office/officeart/2005/8/layout/hierarchy3"/>
    <dgm:cxn modelId="{416C09EA-5A1E-42DC-A582-A021A39F352D}" type="presParOf" srcId="{87B598EA-5024-4A0A-8DF5-70FB8D3735AB}" destId="{BFC7B89D-CE0D-4635-8234-DF7492A3CD86}" srcOrd="0" destOrd="0" presId="urn:microsoft.com/office/officeart/2005/8/layout/hierarchy3"/>
    <dgm:cxn modelId="{3A71A3C8-B87E-4637-A216-0B5CB5E9E354}" type="presParOf" srcId="{BFC7B89D-CE0D-4635-8234-DF7492A3CD86}" destId="{18614F4F-CD1E-42EA-867A-EAF761E583BF}" srcOrd="0" destOrd="0" presId="urn:microsoft.com/office/officeart/2005/8/layout/hierarchy3"/>
    <dgm:cxn modelId="{B9DC1152-DBC8-440C-BF39-E3ACB09C59D6}" type="presParOf" srcId="{BFC7B89D-CE0D-4635-8234-DF7492A3CD86}" destId="{F7C3F966-F978-448A-AE54-DE5CFB20FB7E}" srcOrd="1" destOrd="0" presId="urn:microsoft.com/office/officeart/2005/8/layout/hierarchy3"/>
    <dgm:cxn modelId="{4BD2CE69-23B6-44CA-B629-A5CB75CCCBE6}" type="presParOf" srcId="{87B598EA-5024-4A0A-8DF5-70FB8D3735AB}" destId="{80052142-FD5E-4EF3-9D08-65EE9AF3D1C7}" srcOrd="1" destOrd="0" presId="urn:microsoft.com/office/officeart/2005/8/layout/hierarchy3"/>
    <dgm:cxn modelId="{8D0AA2E2-D9FA-4966-9E31-2DFC690F8B1B}" type="presParOf" srcId="{80052142-FD5E-4EF3-9D08-65EE9AF3D1C7}" destId="{A4CF1938-8535-477F-BB6A-FB5FA06C4F63}" srcOrd="0" destOrd="0" presId="urn:microsoft.com/office/officeart/2005/8/layout/hierarchy3"/>
    <dgm:cxn modelId="{9A62FE8F-33B4-4B79-8737-7AFD10B6C1D3}" type="presParOf" srcId="{80052142-FD5E-4EF3-9D08-65EE9AF3D1C7}" destId="{B518AFE6-E37B-4CA7-9D26-C5EEC90D65BC}" srcOrd="1" destOrd="0" presId="urn:microsoft.com/office/officeart/2005/8/layout/hierarchy3"/>
    <dgm:cxn modelId="{CA7497FE-0BA4-4D09-9B40-DED7DB9B6E39}" type="presParOf" srcId="{80052142-FD5E-4EF3-9D08-65EE9AF3D1C7}" destId="{812044EE-465B-4B14-B0A1-6453DCAD348F}" srcOrd="2" destOrd="0" presId="urn:microsoft.com/office/officeart/2005/8/layout/hierarchy3"/>
    <dgm:cxn modelId="{4DE15624-D2F2-4E27-A84B-1696992276AD}" type="presParOf" srcId="{80052142-FD5E-4EF3-9D08-65EE9AF3D1C7}" destId="{F41B6D23-533A-4993-9F1A-236CF711A2B5}" srcOrd="3" destOrd="0" presId="urn:microsoft.com/office/officeart/2005/8/layout/hierarchy3"/>
    <dgm:cxn modelId="{DE66B128-0AE0-4191-99ED-D174BC35DAF9}" type="presParOf" srcId="{69253AA2-FF9E-42F9-B1BE-ED679C2E1ECF}" destId="{39EA5657-FBE9-45DC-9F13-7A96153640CC}" srcOrd="1" destOrd="0" presId="urn:microsoft.com/office/officeart/2005/8/layout/hierarchy3"/>
    <dgm:cxn modelId="{F7E2E4AC-7B84-492B-8632-FB11A3955216}" type="presParOf" srcId="{39EA5657-FBE9-45DC-9F13-7A96153640CC}" destId="{1772C465-4FFD-4009-BCC4-CFA28360B091}" srcOrd="0" destOrd="0" presId="urn:microsoft.com/office/officeart/2005/8/layout/hierarchy3"/>
    <dgm:cxn modelId="{CAABD6DA-E741-4971-98F1-E9AD28BF8AEE}" type="presParOf" srcId="{1772C465-4FFD-4009-BCC4-CFA28360B091}" destId="{34922CD4-F132-4229-B65E-080C3942D2DD}" srcOrd="0" destOrd="0" presId="urn:microsoft.com/office/officeart/2005/8/layout/hierarchy3"/>
    <dgm:cxn modelId="{508D9BF8-DDB9-4CFB-9B20-1B26E5B7672E}" type="presParOf" srcId="{1772C465-4FFD-4009-BCC4-CFA28360B091}" destId="{71A705AA-70F4-4021-B9A3-8C79A950D1B2}" srcOrd="1" destOrd="0" presId="urn:microsoft.com/office/officeart/2005/8/layout/hierarchy3"/>
    <dgm:cxn modelId="{A304AD4C-4108-4FB8-992A-706D42053D5C}" type="presParOf" srcId="{39EA5657-FBE9-45DC-9F13-7A96153640CC}" destId="{59D23FC0-E992-482E-8AB2-6C6DF463163E}" srcOrd="1" destOrd="0" presId="urn:microsoft.com/office/officeart/2005/8/layout/hierarchy3"/>
    <dgm:cxn modelId="{418E8031-BA42-45AE-85D5-15864B3EE7D0}" type="presParOf" srcId="{59D23FC0-E992-482E-8AB2-6C6DF463163E}" destId="{2C2BC227-E58D-4A6D-9154-B898A1E978DA}" srcOrd="0" destOrd="0" presId="urn:microsoft.com/office/officeart/2005/8/layout/hierarchy3"/>
    <dgm:cxn modelId="{5E9273F7-33AC-4B48-98B1-298DEF2D50AE}" type="presParOf" srcId="{59D23FC0-E992-482E-8AB2-6C6DF463163E}" destId="{2FF58AB5-9801-4ECC-B774-EF149B104DBF}" srcOrd="1" destOrd="0" presId="urn:microsoft.com/office/officeart/2005/8/layout/hierarchy3"/>
    <dgm:cxn modelId="{D7D625D6-1865-487E-AEFA-B613E90157F0}" type="presParOf" srcId="{59D23FC0-E992-482E-8AB2-6C6DF463163E}" destId="{0CBF67DA-6C81-489A-A361-F01F929E0A9D}" srcOrd="2" destOrd="0" presId="urn:microsoft.com/office/officeart/2005/8/layout/hierarchy3"/>
    <dgm:cxn modelId="{1DD9DEA6-3C61-4879-881A-37D16016D6AE}" type="presParOf" srcId="{59D23FC0-E992-482E-8AB2-6C6DF463163E}" destId="{A6482EE1-E51D-4B3D-86F7-F7CB0A531E00}"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A9E0DC-A82C-4FF8-A39E-C16F81377E0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5FF9A962-6953-4844-A5F6-65EF94295006}">
      <dgm:prSet phldrT="[Text]" custT="1"/>
      <dgm:spPr/>
      <dgm:t>
        <a:bodyPr/>
        <a:lstStyle/>
        <a:p>
          <a:r>
            <a:rPr lang="en-US" sz="2800">
              <a:latin typeface="Arial" panose="020B0604020202020204" pitchFamily="34" charset="0"/>
              <a:cs typeface="Arial" panose="020B0604020202020204" pitchFamily="34" charset="0"/>
            </a:rPr>
            <a:t>Instruction</a:t>
          </a:r>
        </a:p>
      </dgm:t>
    </dgm:pt>
    <dgm:pt modelId="{DD554A96-C840-4ED9-B823-C955656EBC42}" type="parTrans" cxnId="{3166C09F-7DBE-4F06-AFFD-F72698DF67C0}">
      <dgm:prSet/>
      <dgm:spPr/>
      <dgm:t>
        <a:bodyPr/>
        <a:lstStyle/>
        <a:p>
          <a:endParaRPr lang="en-US"/>
        </a:p>
      </dgm:t>
    </dgm:pt>
    <dgm:pt modelId="{B3783BE4-7712-4EC8-B309-40422151E36D}" type="sibTrans" cxnId="{3166C09F-7DBE-4F06-AFFD-F72698DF67C0}">
      <dgm:prSet/>
      <dgm:spPr/>
      <dgm:t>
        <a:bodyPr/>
        <a:lstStyle/>
        <a:p>
          <a:endParaRPr lang="en-US"/>
        </a:p>
      </dgm:t>
    </dgm:pt>
    <dgm:pt modelId="{A1C31285-96A2-453B-901E-38C2B7C47C6D}">
      <dgm:prSet phldrT="[Text]" custT="1"/>
      <dgm:spPr/>
      <dgm:t>
        <a:bodyPr/>
        <a:lstStyle/>
        <a:p>
          <a:r>
            <a:rPr lang="en-US" sz="2600">
              <a:latin typeface="Arial" panose="020B0604020202020204" pitchFamily="34" charset="0"/>
              <a:cs typeface="Arial" panose="020B0604020202020204" pitchFamily="34" charset="0"/>
            </a:rPr>
            <a:t>Diploma Type</a:t>
          </a:r>
        </a:p>
      </dgm:t>
    </dgm:pt>
    <dgm:pt modelId="{2B834D5C-E97C-48CA-A814-DB2718A054F5}" type="parTrans" cxnId="{D6481041-C089-4189-ACFC-E085D4A4F07D}">
      <dgm:prSet/>
      <dgm:spPr/>
      <dgm:t>
        <a:bodyPr/>
        <a:lstStyle/>
        <a:p>
          <a:endParaRPr lang="en-US"/>
        </a:p>
      </dgm:t>
    </dgm:pt>
    <dgm:pt modelId="{77A8CA2E-5434-4908-B1F1-68E6EE458267}" type="sibTrans" cxnId="{D6481041-C089-4189-ACFC-E085D4A4F07D}">
      <dgm:prSet/>
      <dgm:spPr/>
      <dgm:t>
        <a:bodyPr/>
        <a:lstStyle/>
        <a:p>
          <a:endParaRPr lang="en-US"/>
        </a:p>
      </dgm:t>
    </dgm:pt>
    <dgm:pt modelId="{E3A9B960-FF16-4684-B0B5-25D9A28343C9}">
      <dgm:prSet phldrT="[Text]" custT="1"/>
      <dgm:spPr/>
      <dgm:t>
        <a:bodyPr/>
        <a:lstStyle/>
        <a:p>
          <a:r>
            <a:rPr lang="en-US" sz="2600">
              <a:latin typeface="Arial" panose="020B0604020202020204" pitchFamily="34" charset="0"/>
              <a:cs typeface="Arial" panose="020B0604020202020204" pitchFamily="34" charset="0"/>
            </a:rPr>
            <a:t>Post Secondary Outcomes</a:t>
          </a:r>
        </a:p>
      </dgm:t>
    </dgm:pt>
    <dgm:pt modelId="{0BA7279D-1D72-4680-8229-3D69976762E1}" type="parTrans" cxnId="{6E3EB373-830F-4E76-B071-9A5B6A5B6090}">
      <dgm:prSet/>
      <dgm:spPr/>
      <dgm:t>
        <a:bodyPr/>
        <a:lstStyle/>
        <a:p>
          <a:endParaRPr lang="en-US"/>
        </a:p>
      </dgm:t>
    </dgm:pt>
    <dgm:pt modelId="{23D2F1A8-186B-4B3E-8CAA-738364BAD392}" type="sibTrans" cxnId="{6E3EB373-830F-4E76-B071-9A5B6A5B6090}">
      <dgm:prSet/>
      <dgm:spPr/>
      <dgm:t>
        <a:bodyPr/>
        <a:lstStyle/>
        <a:p>
          <a:endParaRPr lang="en-US"/>
        </a:p>
      </dgm:t>
    </dgm:pt>
    <dgm:pt modelId="{84F4166E-3C97-4351-9CCA-D105AE0BBC07}">
      <dgm:prSet phldrT="[Text]" custT="1"/>
      <dgm:spPr/>
      <dgm:t>
        <a:bodyPr/>
        <a:lstStyle/>
        <a:p>
          <a:r>
            <a:rPr lang="en-US" sz="2600">
              <a:latin typeface="Arial" panose="020B0604020202020204" pitchFamily="34" charset="0"/>
              <a:cs typeface="Arial" panose="020B0604020202020204" pitchFamily="34" charset="0"/>
            </a:rPr>
            <a:t>Assessment Placement</a:t>
          </a:r>
        </a:p>
      </dgm:t>
    </dgm:pt>
    <dgm:pt modelId="{6EF343FD-E998-4C47-8D2C-96BA2238CEA8}" type="parTrans" cxnId="{D686F9E2-80B1-44CA-A5DA-A3DDB0214F3D}">
      <dgm:prSet/>
      <dgm:spPr/>
      <dgm:t>
        <a:bodyPr/>
        <a:lstStyle/>
        <a:p>
          <a:endParaRPr lang="en-US"/>
        </a:p>
      </dgm:t>
    </dgm:pt>
    <dgm:pt modelId="{B72DC3BA-7843-4BB6-9C73-2CED2BF2C7DF}" type="sibTrans" cxnId="{D686F9E2-80B1-44CA-A5DA-A3DDB0214F3D}">
      <dgm:prSet/>
      <dgm:spPr/>
      <dgm:t>
        <a:bodyPr/>
        <a:lstStyle/>
        <a:p>
          <a:endParaRPr lang="en-US"/>
        </a:p>
      </dgm:t>
    </dgm:pt>
    <dgm:pt modelId="{0C6E5582-CF9F-4F15-9E74-790504DB2759}" type="pres">
      <dgm:prSet presAssocID="{57A9E0DC-A82C-4FF8-A39E-C16F81377E06}" presName="Name0" presStyleCnt="0">
        <dgm:presLayoutVars>
          <dgm:dir/>
          <dgm:resizeHandles val="exact"/>
        </dgm:presLayoutVars>
      </dgm:prSet>
      <dgm:spPr/>
    </dgm:pt>
    <dgm:pt modelId="{42F15F58-39BD-479A-BC17-95A25A737566}" type="pres">
      <dgm:prSet presAssocID="{5FF9A962-6953-4844-A5F6-65EF94295006}" presName="parTxOnly" presStyleLbl="node1" presStyleIdx="0" presStyleCnt="4" custScaleY="99472">
        <dgm:presLayoutVars>
          <dgm:bulletEnabled val="1"/>
        </dgm:presLayoutVars>
      </dgm:prSet>
      <dgm:spPr/>
    </dgm:pt>
    <dgm:pt modelId="{0A0A0EA9-1FB5-4764-AEF9-46106BC623A4}" type="pres">
      <dgm:prSet presAssocID="{B3783BE4-7712-4EC8-B309-40422151E36D}" presName="parSpace" presStyleCnt="0"/>
      <dgm:spPr/>
    </dgm:pt>
    <dgm:pt modelId="{5B9FB39F-997D-4E98-AF51-E851D7433058}" type="pres">
      <dgm:prSet presAssocID="{84F4166E-3C97-4351-9CCA-D105AE0BBC07}" presName="parTxOnly" presStyleLbl="node1" presStyleIdx="1" presStyleCnt="4" custScaleX="109740" custScaleY="99472" custLinFactNeighborX="3946" custLinFactNeighborY="0">
        <dgm:presLayoutVars>
          <dgm:bulletEnabled val="1"/>
        </dgm:presLayoutVars>
      </dgm:prSet>
      <dgm:spPr/>
    </dgm:pt>
    <dgm:pt modelId="{8E1003AD-E468-4066-99E6-8D7F7B702509}" type="pres">
      <dgm:prSet presAssocID="{B72DC3BA-7843-4BB6-9C73-2CED2BF2C7DF}" presName="parSpace" presStyleCnt="0"/>
      <dgm:spPr/>
    </dgm:pt>
    <dgm:pt modelId="{0287ED3D-481A-4316-AA55-0F9D378AFE63}" type="pres">
      <dgm:prSet presAssocID="{A1C31285-96A2-453B-901E-38C2B7C47C6D}" presName="parTxOnly" presStyleLbl="node1" presStyleIdx="2" presStyleCnt="4">
        <dgm:presLayoutVars>
          <dgm:bulletEnabled val="1"/>
        </dgm:presLayoutVars>
      </dgm:prSet>
      <dgm:spPr/>
    </dgm:pt>
    <dgm:pt modelId="{0E93EE57-0009-4551-B268-140C14C9DCC1}" type="pres">
      <dgm:prSet presAssocID="{77A8CA2E-5434-4908-B1F1-68E6EE458267}" presName="parSpace" presStyleCnt="0"/>
      <dgm:spPr/>
    </dgm:pt>
    <dgm:pt modelId="{782DFAC6-FA4B-490B-97BF-38789D103341}" type="pres">
      <dgm:prSet presAssocID="{E3A9B960-FF16-4684-B0B5-25D9A28343C9}" presName="parTxOnly" presStyleLbl="node1" presStyleIdx="3" presStyleCnt="4">
        <dgm:presLayoutVars>
          <dgm:bulletEnabled val="1"/>
        </dgm:presLayoutVars>
      </dgm:prSet>
      <dgm:spPr/>
    </dgm:pt>
  </dgm:ptLst>
  <dgm:cxnLst>
    <dgm:cxn modelId="{74A30A08-F073-43F0-960D-50FB91CEC48C}" type="presOf" srcId="{5FF9A962-6953-4844-A5F6-65EF94295006}" destId="{42F15F58-39BD-479A-BC17-95A25A737566}" srcOrd="0" destOrd="0" presId="urn:microsoft.com/office/officeart/2005/8/layout/hChevron3"/>
    <dgm:cxn modelId="{D6481041-C089-4189-ACFC-E085D4A4F07D}" srcId="{57A9E0DC-A82C-4FF8-A39E-C16F81377E06}" destId="{A1C31285-96A2-453B-901E-38C2B7C47C6D}" srcOrd="2" destOrd="0" parTransId="{2B834D5C-E97C-48CA-A814-DB2718A054F5}" sibTransId="{77A8CA2E-5434-4908-B1F1-68E6EE458267}"/>
    <dgm:cxn modelId="{6E3EB373-830F-4E76-B071-9A5B6A5B6090}" srcId="{57A9E0DC-A82C-4FF8-A39E-C16F81377E06}" destId="{E3A9B960-FF16-4684-B0B5-25D9A28343C9}" srcOrd="3" destOrd="0" parTransId="{0BA7279D-1D72-4680-8229-3D69976762E1}" sibTransId="{23D2F1A8-186B-4B3E-8CAA-738364BAD392}"/>
    <dgm:cxn modelId="{9A7DA255-1F49-4630-9CA7-9DA048080A30}" type="presOf" srcId="{57A9E0DC-A82C-4FF8-A39E-C16F81377E06}" destId="{0C6E5582-CF9F-4F15-9E74-790504DB2759}" srcOrd="0" destOrd="0" presId="urn:microsoft.com/office/officeart/2005/8/layout/hChevron3"/>
    <dgm:cxn modelId="{57F06E87-8D7D-4494-9B0C-9F05205AD4B0}" type="presOf" srcId="{84F4166E-3C97-4351-9CCA-D105AE0BBC07}" destId="{5B9FB39F-997D-4E98-AF51-E851D7433058}" srcOrd="0" destOrd="0" presId="urn:microsoft.com/office/officeart/2005/8/layout/hChevron3"/>
    <dgm:cxn modelId="{3166C09F-7DBE-4F06-AFFD-F72698DF67C0}" srcId="{57A9E0DC-A82C-4FF8-A39E-C16F81377E06}" destId="{5FF9A962-6953-4844-A5F6-65EF94295006}" srcOrd="0" destOrd="0" parTransId="{DD554A96-C840-4ED9-B823-C955656EBC42}" sibTransId="{B3783BE4-7712-4EC8-B309-40422151E36D}"/>
    <dgm:cxn modelId="{93727EB7-ADA6-4385-90BC-95D44BAC1111}" type="presOf" srcId="{E3A9B960-FF16-4684-B0B5-25D9A28343C9}" destId="{782DFAC6-FA4B-490B-97BF-38789D103341}" srcOrd="0" destOrd="0" presId="urn:microsoft.com/office/officeart/2005/8/layout/hChevron3"/>
    <dgm:cxn modelId="{C695E8D7-B84B-4767-84D1-BB217207D471}" type="presOf" srcId="{A1C31285-96A2-453B-901E-38C2B7C47C6D}" destId="{0287ED3D-481A-4316-AA55-0F9D378AFE63}" srcOrd="0" destOrd="0" presId="urn:microsoft.com/office/officeart/2005/8/layout/hChevron3"/>
    <dgm:cxn modelId="{D686F9E2-80B1-44CA-A5DA-A3DDB0214F3D}" srcId="{57A9E0DC-A82C-4FF8-A39E-C16F81377E06}" destId="{84F4166E-3C97-4351-9CCA-D105AE0BBC07}" srcOrd="1" destOrd="0" parTransId="{6EF343FD-E998-4C47-8D2C-96BA2238CEA8}" sibTransId="{B72DC3BA-7843-4BB6-9C73-2CED2BF2C7DF}"/>
    <dgm:cxn modelId="{04C6C11E-31EF-4D57-8F80-CFAEF91EEE73}" type="presParOf" srcId="{0C6E5582-CF9F-4F15-9E74-790504DB2759}" destId="{42F15F58-39BD-479A-BC17-95A25A737566}" srcOrd="0" destOrd="0" presId="urn:microsoft.com/office/officeart/2005/8/layout/hChevron3"/>
    <dgm:cxn modelId="{335ECDDE-5055-4747-B7F7-1ED4B4B3220D}" type="presParOf" srcId="{0C6E5582-CF9F-4F15-9E74-790504DB2759}" destId="{0A0A0EA9-1FB5-4764-AEF9-46106BC623A4}" srcOrd="1" destOrd="0" presId="urn:microsoft.com/office/officeart/2005/8/layout/hChevron3"/>
    <dgm:cxn modelId="{B9F1084B-144E-4DAF-9A08-990187D8D91D}" type="presParOf" srcId="{0C6E5582-CF9F-4F15-9E74-790504DB2759}" destId="{5B9FB39F-997D-4E98-AF51-E851D7433058}" srcOrd="2" destOrd="0" presId="urn:microsoft.com/office/officeart/2005/8/layout/hChevron3"/>
    <dgm:cxn modelId="{9E9BDBAF-3006-4751-8014-9BD28CC9F873}" type="presParOf" srcId="{0C6E5582-CF9F-4F15-9E74-790504DB2759}" destId="{8E1003AD-E468-4066-99E6-8D7F7B702509}" srcOrd="3" destOrd="0" presId="urn:microsoft.com/office/officeart/2005/8/layout/hChevron3"/>
    <dgm:cxn modelId="{BB91D57C-D71F-48B3-8175-CAD2DE971801}" type="presParOf" srcId="{0C6E5582-CF9F-4F15-9E74-790504DB2759}" destId="{0287ED3D-481A-4316-AA55-0F9D378AFE63}" srcOrd="4" destOrd="0" presId="urn:microsoft.com/office/officeart/2005/8/layout/hChevron3"/>
    <dgm:cxn modelId="{542BEAEB-3266-4959-92B2-5EF8D68905E0}" type="presParOf" srcId="{0C6E5582-CF9F-4F15-9E74-790504DB2759}" destId="{0E93EE57-0009-4551-B268-140C14C9DCC1}" srcOrd="5" destOrd="0" presId="urn:microsoft.com/office/officeart/2005/8/layout/hChevron3"/>
    <dgm:cxn modelId="{8B48824A-BB26-4CCF-9B5D-959AD90B3EB4}" type="presParOf" srcId="{0C6E5582-CF9F-4F15-9E74-790504DB2759}" destId="{782DFAC6-FA4B-490B-97BF-38789D10334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60A7FE-F094-4864-A747-1229ABC4B6E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4BB31B04-CB6D-4D4C-8A4E-937B26E98E9C}">
      <dgm:prSet phldrT="[Text]" custT="1"/>
      <dgm:spPr/>
      <dgm:t>
        <a:bodyPr/>
        <a:lstStyle/>
        <a:p>
          <a:r>
            <a:rPr lang="en-US" sz="2600">
              <a:latin typeface="Arial" panose="020B0604020202020204" pitchFamily="34" charset="0"/>
              <a:cs typeface="Arial" panose="020B0604020202020204" pitchFamily="34" charset="0"/>
            </a:rPr>
            <a:t>Georgia Standards of Excellence</a:t>
          </a:r>
        </a:p>
      </dgm:t>
    </dgm:pt>
    <dgm:pt modelId="{5D1EBAF1-7C4D-4188-85C9-8E1AB59CFB23}" type="parTrans" cxnId="{5924CDC4-DDFA-49B9-87C2-E15E88D6C020}">
      <dgm:prSet/>
      <dgm:spPr/>
      <dgm:t>
        <a:bodyPr/>
        <a:lstStyle/>
        <a:p>
          <a:endParaRPr lang="en-US"/>
        </a:p>
      </dgm:t>
    </dgm:pt>
    <dgm:pt modelId="{7B2751DD-EB1B-4532-AA41-2A47E5566FFA}" type="sibTrans" cxnId="{5924CDC4-DDFA-49B9-87C2-E15E88D6C020}">
      <dgm:prSet/>
      <dgm:spPr/>
      <dgm:t>
        <a:bodyPr/>
        <a:lstStyle/>
        <a:p>
          <a:endParaRPr lang="en-US"/>
        </a:p>
      </dgm:t>
    </dgm:pt>
    <dgm:pt modelId="{3133C7D8-8B92-449C-8456-56FB761B057F}">
      <dgm:prSet phldrT="[Text]" custT="1"/>
      <dgm:spPr/>
      <dgm:t>
        <a:bodyPr/>
        <a:lstStyle/>
        <a:p>
          <a:r>
            <a:rPr lang="en-US" sz="2400">
              <a:latin typeface="Arial" panose="020B0604020202020204" pitchFamily="34" charset="0"/>
              <a:cs typeface="Arial" panose="020B0604020202020204" pitchFamily="34" charset="0"/>
            </a:rPr>
            <a:t>Georgia Milestones</a:t>
          </a:r>
        </a:p>
      </dgm:t>
    </dgm:pt>
    <dgm:pt modelId="{6D1E33F3-317D-4A6B-BBED-B09BE04D03C9}" type="parTrans" cxnId="{86D4B741-2BE5-413A-A18E-3D074C5599AC}">
      <dgm:prSet/>
      <dgm:spPr/>
      <dgm:t>
        <a:bodyPr/>
        <a:lstStyle/>
        <a:p>
          <a:endParaRPr lang="en-US"/>
        </a:p>
      </dgm:t>
    </dgm:pt>
    <dgm:pt modelId="{21B00DC4-F0F0-477A-A7D3-C6F8534219C7}" type="sibTrans" cxnId="{86D4B741-2BE5-413A-A18E-3D074C5599AC}">
      <dgm:prSet/>
      <dgm:spPr/>
      <dgm:t>
        <a:bodyPr/>
        <a:lstStyle/>
        <a:p>
          <a:endParaRPr lang="en-US"/>
        </a:p>
      </dgm:t>
    </dgm:pt>
    <dgm:pt modelId="{21875C72-2734-438F-9047-9CAB053009EA}">
      <dgm:prSet phldrT="[Text]" custT="1"/>
      <dgm:spPr/>
      <dgm:t>
        <a:bodyPr/>
        <a:lstStyle/>
        <a:p>
          <a:r>
            <a:rPr lang="en-US" sz="2400">
              <a:latin typeface="Arial" panose="020B0604020202020204" pitchFamily="34" charset="0"/>
              <a:cs typeface="Arial" panose="020B0604020202020204" pitchFamily="34" charset="0"/>
            </a:rPr>
            <a:t>Regular Diploma </a:t>
          </a:r>
        </a:p>
      </dgm:t>
    </dgm:pt>
    <dgm:pt modelId="{2F9BB281-E254-4965-A69A-7D00914030DA}" type="parTrans" cxnId="{784504C3-9D9B-4DD5-AA19-E074431C5A29}">
      <dgm:prSet/>
      <dgm:spPr/>
      <dgm:t>
        <a:bodyPr/>
        <a:lstStyle/>
        <a:p>
          <a:endParaRPr lang="en-US"/>
        </a:p>
      </dgm:t>
    </dgm:pt>
    <dgm:pt modelId="{1D415D56-0F8C-4383-B3EA-EC053CADB8AB}" type="sibTrans" cxnId="{784504C3-9D9B-4DD5-AA19-E074431C5A29}">
      <dgm:prSet/>
      <dgm:spPr/>
      <dgm:t>
        <a:bodyPr/>
        <a:lstStyle/>
        <a:p>
          <a:endParaRPr lang="en-US"/>
        </a:p>
      </dgm:t>
    </dgm:pt>
    <dgm:pt modelId="{F01B1927-A81E-4AFA-A4C3-986B3F7B380E}">
      <dgm:prSet phldrT="[Text]" custT="1"/>
      <dgm:spPr/>
      <dgm:t>
        <a:bodyPr/>
        <a:lstStyle/>
        <a:p>
          <a:r>
            <a:rPr lang="en-US" sz="2600">
              <a:latin typeface="Arial" panose="020B0604020202020204" pitchFamily="34" charset="0"/>
              <a:cs typeface="Arial" panose="020B0604020202020204" pitchFamily="34" charset="0"/>
            </a:rPr>
            <a:t>Alternate Content Standards</a:t>
          </a:r>
        </a:p>
      </dgm:t>
    </dgm:pt>
    <dgm:pt modelId="{3973B054-274F-4455-92BB-E1B4EA3B3E50}" type="parTrans" cxnId="{B62F00DD-B48D-48B8-961B-6777AB57D345}">
      <dgm:prSet/>
      <dgm:spPr/>
      <dgm:t>
        <a:bodyPr/>
        <a:lstStyle/>
        <a:p>
          <a:endParaRPr lang="en-US"/>
        </a:p>
      </dgm:t>
    </dgm:pt>
    <dgm:pt modelId="{F63FE725-A177-40D5-A6F0-65BDC9D220C9}" type="sibTrans" cxnId="{B62F00DD-B48D-48B8-961B-6777AB57D345}">
      <dgm:prSet/>
      <dgm:spPr/>
      <dgm:t>
        <a:bodyPr/>
        <a:lstStyle/>
        <a:p>
          <a:endParaRPr lang="en-US"/>
        </a:p>
      </dgm:t>
    </dgm:pt>
    <dgm:pt modelId="{6D6F2ECC-8589-46CF-9267-EC537F327734}">
      <dgm:prSet phldrT="[Text]" custT="1"/>
      <dgm:spPr/>
      <dgm:t>
        <a:bodyPr/>
        <a:lstStyle/>
        <a:p>
          <a:r>
            <a:rPr lang="en-US" sz="2400">
              <a:latin typeface="Arial" panose="020B0604020202020204" pitchFamily="34" charset="0"/>
              <a:cs typeface="Arial" panose="020B0604020202020204" pitchFamily="34" charset="0"/>
            </a:rPr>
            <a:t>Georgia Alternate Assessment (GAA 2.0)</a:t>
          </a:r>
        </a:p>
      </dgm:t>
    </dgm:pt>
    <dgm:pt modelId="{2510C87B-93BC-4608-AB56-FA5CACB10391}" type="parTrans" cxnId="{DCDB69E0-C331-4BDE-BF93-D2B0C701AC12}">
      <dgm:prSet/>
      <dgm:spPr/>
      <dgm:t>
        <a:bodyPr/>
        <a:lstStyle/>
        <a:p>
          <a:endParaRPr lang="en-US"/>
        </a:p>
      </dgm:t>
    </dgm:pt>
    <dgm:pt modelId="{2DB94389-54A8-4DF5-9341-CE8F11F5A078}" type="sibTrans" cxnId="{DCDB69E0-C331-4BDE-BF93-D2B0C701AC12}">
      <dgm:prSet/>
      <dgm:spPr/>
      <dgm:t>
        <a:bodyPr/>
        <a:lstStyle/>
        <a:p>
          <a:endParaRPr lang="en-US"/>
        </a:p>
      </dgm:t>
    </dgm:pt>
    <dgm:pt modelId="{61529A24-A777-42CA-AD20-015E0B59A76E}">
      <dgm:prSet phldrT="[Text]" custT="1"/>
      <dgm:spPr/>
      <dgm:t>
        <a:bodyPr/>
        <a:lstStyle/>
        <a:p>
          <a:r>
            <a:rPr lang="en-US" sz="2400">
              <a:latin typeface="Arial" panose="020B0604020202020204" pitchFamily="34" charset="0"/>
              <a:cs typeface="Arial" panose="020B0604020202020204" pitchFamily="34" charset="0"/>
            </a:rPr>
            <a:t>Alternate Diploma</a:t>
          </a:r>
        </a:p>
      </dgm:t>
    </dgm:pt>
    <dgm:pt modelId="{4D13BF45-89E7-474D-BC5E-85892AE3F154}" type="parTrans" cxnId="{3FF63A66-D51A-4434-BFC3-2F2892397701}">
      <dgm:prSet/>
      <dgm:spPr/>
      <dgm:t>
        <a:bodyPr/>
        <a:lstStyle/>
        <a:p>
          <a:endParaRPr lang="en-US"/>
        </a:p>
      </dgm:t>
    </dgm:pt>
    <dgm:pt modelId="{178A2D45-0DB6-41A8-A648-943411CF4EE7}" type="sibTrans" cxnId="{3FF63A66-D51A-4434-BFC3-2F2892397701}">
      <dgm:prSet/>
      <dgm:spPr/>
      <dgm:t>
        <a:bodyPr/>
        <a:lstStyle/>
        <a:p>
          <a:endParaRPr lang="en-US"/>
        </a:p>
      </dgm:t>
    </dgm:pt>
    <dgm:pt modelId="{69253AA2-FF9E-42F9-B1BE-ED679C2E1ECF}" type="pres">
      <dgm:prSet presAssocID="{6460A7FE-F094-4864-A747-1229ABC4B6EB}" presName="diagram" presStyleCnt="0">
        <dgm:presLayoutVars>
          <dgm:chPref val="1"/>
          <dgm:dir/>
          <dgm:animOne val="branch"/>
          <dgm:animLvl val="lvl"/>
          <dgm:resizeHandles/>
        </dgm:presLayoutVars>
      </dgm:prSet>
      <dgm:spPr/>
    </dgm:pt>
    <dgm:pt modelId="{87B598EA-5024-4A0A-8DF5-70FB8D3735AB}" type="pres">
      <dgm:prSet presAssocID="{4BB31B04-CB6D-4D4C-8A4E-937B26E98E9C}" presName="root" presStyleCnt="0"/>
      <dgm:spPr/>
    </dgm:pt>
    <dgm:pt modelId="{BFC7B89D-CE0D-4635-8234-DF7492A3CD86}" type="pres">
      <dgm:prSet presAssocID="{4BB31B04-CB6D-4D4C-8A4E-937B26E98E9C}" presName="rootComposite" presStyleCnt="0"/>
      <dgm:spPr/>
    </dgm:pt>
    <dgm:pt modelId="{18614F4F-CD1E-42EA-867A-EAF761E583BF}" type="pres">
      <dgm:prSet presAssocID="{4BB31B04-CB6D-4D4C-8A4E-937B26E98E9C}" presName="rootText" presStyleLbl="node1" presStyleIdx="0" presStyleCnt="2"/>
      <dgm:spPr/>
    </dgm:pt>
    <dgm:pt modelId="{F7C3F966-F978-448A-AE54-DE5CFB20FB7E}" type="pres">
      <dgm:prSet presAssocID="{4BB31B04-CB6D-4D4C-8A4E-937B26E98E9C}" presName="rootConnector" presStyleLbl="node1" presStyleIdx="0" presStyleCnt="2"/>
      <dgm:spPr/>
    </dgm:pt>
    <dgm:pt modelId="{80052142-FD5E-4EF3-9D08-65EE9AF3D1C7}" type="pres">
      <dgm:prSet presAssocID="{4BB31B04-CB6D-4D4C-8A4E-937B26E98E9C}" presName="childShape" presStyleCnt="0"/>
      <dgm:spPr/>
    </dgm:pt>
    <dgm:pt modelId="{A4CF1938-8535-477F-BB6A-FB5FA06C4F63}" type="pres">
      <dgm:prSet presAssocID="{6D1E33F3-317D-4A6B-BBED-B09BE04D03C9}" presName="Name13" presStyleLbl="parChTrans1D2" presStyleIdx="0" presStyleCnt="4"/>
      <dgm:spPr/>
    </dgm:pt>
    <dgm:pt modelId="{B518AFE6-E37B-4CA7-9D26-C5EEC90D65BC}" type="pres">
      <dgm:prSet presAssocID="{3133C7D8-8B92-449C-8456-56FB761B057F}" presName="childText" presStyleLbl="bgAcc1" presStyleIdx="0" presStyleCnt="4">
        <dgm:presLayoutVars>
          <dgm:bulletEnabled val="1"/>
        </dgm:presLayoutVars>
      </dgm:prSet>
      <dgm:spPr/>
    </dgm:pt>
    <dgm:pt modelId="{812044EE-465B-4B14-B0A1-6453DCAD348F}" type="pres">
      <dgm:prSet presAssocID="{2F9BB281-E254-4965-A69A-7D00914030DA}" presName="Name13" presStyleLbl="parChTrans1D2" presStyleIdx="1" presStyleCnt="4"/>
      <dgm:spPr/>
    </dgm:pt>
    <dgm:pt modelId="{F41B6D23-533A-4993-9F1A-236CF711A2B5}" type="pres">
      <dgm:prSet presAssocID="{21875C72-2734-438F-9047-9CAB053009EA}" presName="childText" presStyleLbl="bgAcc1" presStyleIdx="1" presStyleCnt="4">
        <dgm:presLayoutVars>
          <dgm:bulletEnabled val="1"/>
        </dgm:presLayoutVars>
      </dgm:prSet>
      <dgm:spPr/>
    </dgm:pt>
    <dgm:pt modelId="{39EA5657-FBE9-45DC-9F13-7A96153640CC}" type="pres">
      <dgm:prSet presAssocID="{F01B1927-A81E-4AFA-A4C3-986B3F7B380E}" presName="root" presStyleCnt="0"/>
      <dgm:spPr/>
    </dgm:pt>
    <dgm:pt modelId="{1772C465-4FFD-4009-BCC4-CFA28360B091}" type="pres">
      <dgm:prSet presAssocID="{F01B1927-A81E-4AFA-A4C3-986B3F7B380E}" presName="rootComposite" presStyleCnt="0"/>
      <dgm:spPr/>
    </dgm:pt>
    <dgm:pt modelId="{34922CD4-F132-4229-B65E-080C3942D2DD}" type="pres">
      <dgm:prSet presAssocID="{F01B1927-A81E-4AFA-A4C3-986B3F7B380E}" presName="rootText" presStyleLbl="node1" presStyleIdx="1" presStyleCnt="2"/>
      <dgm:spPr/>
    </dgm:pt>
    <dgm:pt modelId="{71A705AA-70F4-4021-B9A3-8C79A950D1B2}" type="pres">
      <dgm:prSet presAssocID="{F01B1927-A81E-4AFA-A4C3-986B3F7B380E}" presName="rootConnector" presStyleLbl="node1" presStyleIdx="1" presStyleCnt="2"/>
      <dgm:spPr/>
    </dgm:pt>
    <dgm:pt modelId="{59D23FC0-E992-482E-8AB2-6C6DF463163E}" type="pres">
      <dgm:prSet presAssocID="{F01B1927-A81E-4AFA-A4C3-986B3F7B380E}" presName="childShape" presStyleCnt="0"/>
      <dgm:spPr/>
    </dgm:pt>
    <dgm:pt modelId="{2C2BC227-E58D-4A6D-9154-B898A1E978DA}" type="pres">
      <dgm:prSet presAssocID="{2510C87B-93BC-4608-AB56-FA5CACB10391}" presName="Name13" presStyleLbl="parChTrans1D2" presStyleIdx="2" presStyleCnt="4"/>
      <dgm:spPr/>
    </dgm:pt>
    <dgm:pt modelId="{2FF58AB5-9801-4ECC-B774-EF149B104DBF}" type="pres">
      <dgm:prSet presAssocID="{6D6F2ECC-8589-46CF-9267-EC537F327734}" presName="childText" presStyleLbl="bgAcc1" presStyleIdx="2" presStyleCnt="4">
        <dgm:presLayoutVars>
          <dgm:bulletEnabled val="1"/>
        </dgm:presLayoutVars>
      </dgm:prSet>
      <dgm:spPr/>
    </dgm:pt>
    <dgm:pt modelId="{0CBF67DA-6C81-489A-A361-F01F929E0A9D}" type="pres">
      <dgm:prSet presAssocID="{4D13BF45-89E7-474D-BC5E-85892AE3F154}" presName="Name13" presStyleLbl="parChTrans1D2" presStyleIdx="3" presStyleCnt="4"/>
      <dgm:spPr/>
    </dgm:pt>
    <dgm:pt modelId="{A6482EE1-E51D-4B3D-86F7-F7CB0A531E00}" type="pres">
      <dgm:prSet presAssocID="{61529A24-A777-42CA-AD20-015E0B59A76E}" presName="childText" presStyleLbl="bgAcc1" presStyleIdx="3" presStyleCnt="4">
        <dgm:presLayoutVars>
          <dgm:bulletEnabled val="1"/>
        </dgm:presLayoutVars>
      </dgm:prSet>
      <dgm:spPr/>
    </dgm:pt>
  </dgm:ptLst>
  <dgm:cxnLst>
    <dgm:cxn modelId="{BDDFB406-09B3-4C23-9051-86255D0DE76A}" type="presOf" srcId="{2F9BB281-E254-4965-A69A-7D00914030DA}" destId="{812044EE-465B-4B14-B0A1-6453DCAD348F}" srcOrd="0" destOrd="0" presId="urn:microsoft.com/office/officeart/2005/8/layout/hierarchy3"/>
    <dgm:cxn modelId="{4CA6EB25-48D9-4D2A-8278-CBDCFA017BBF}" type="presOf" srcId="{4D13BF45-89E7-474D-BC5E-85892AE3F154}" destId="{0CBF67DA-6C81-489A-A361-F01F929E0A9D}" srcOrd="0" destOrd="0" presId="urn:microsoft.com/office/officeart/2005/8/layout/hierarchy3"/>
    <dgm:cxn modelId="{6D085B2E-1916-4BBC-88A5-024A354E262B}" type="presOf" srcId="{6460A7FE-F094-4864-A747-1229ABC4B6EB}" destId="{69253AA2-FF9E-42F9-B1BE-ED679C2E1ECF}" srcOrd="0" destOrd="0" presId="urn:microsoft.com/office/officeart/2005/8/layout/hierarchy3"/>
    <dgm:cxn modelId="{BD299F31-90B5-4F7E-95EF-BF852EEA1149}" type="presOf" srcId="{4BB31B04-CB6D-4D4C-8A4E-937B26E98E9C}" destId="{18614F4F-CD1E-42EA-867A-EAF761E583BF}" srcOrd="0" destOrd="0" presId="urn:microsoft.com/office/officeart/2005/8/layout/hierarchy3"/>
    <dgm:cxn modelId="{5727E639-499B-48A1-AB4E-11E75B9E569C}" type="presOf" srcId="{3133C7D8-8B92-449C-8456-56FB761B057F}" destId="{B518AFE6-E37B-4CA7-9D26-C5EEC90D65BC}" srcOrd="0" destOrd="0" presId="urn:microsoft.com/office/officeart/2005/8/layout/hierarchy3"/>
    <dgm:cxn modelId="{86D4B741-2BE5-413A-A18E-3D074C5599AC}" srcId="{4BB31B04-CB6D-4D4C-8A4E-937B26E98E9C}" destId="{3133C7D8-8B92-449C-8456-56FB761B057F}" srcOrd="0" destOrd="0" parTransId="{6D1E33F3-317D-4A6B-BBED-B09BE04D03C9}" sibTransId="{21B00DC4-F0F0-477A-A7D3-C6F8534219C7}"/>
    <dgm:cxn modelId="{3FF63A66-D51A-4434-BFC3-2F2892397701}" srcId="{F01B1927-A81E-4AFA-A4C3-986B3F7B380E}" destId="{61529A24-A777-42CA-AD20-015E0B59A76E}" srcOrd="1" destOrd="0" parTransId="{4D13BF45-89E7-474D-BC5E-85892AE3F154}" sibTransId="{178A2D45-0DB6-41A8-A648-943411CF4EE7}"/>
    <dgm:cxn modelId="{0E6B4557-808B-4DFB-95D6-56C34B2F0341}" type="presOf" srcId="{21875C72-2734-438F-9047-9CAB053009EA}" destId="{F41B6D23-533A-4993-9F1A-236CF711A2B5}" srcOrd="0" destOrd="0" presId="urn:microsoft.com/office/officeart/2005/8/layout/hierarchy3"/>
    <dgm:cxn modelId="{2A92DD84-9666-4279-A205-26591FBF2064}" type="presOf" srcId="{61529A24-A777-42CA-AD20-015E0B59A76E}" destId="{A6482EE1-E51D-4B3D-86F7-F7CB0A531E00}" srcOrd="0" destOrd="0" presId="urn:microsoft.com/office/officeart/2005/8/layout/hierarchy3"/>
    <dgm:cxn modelId="{6D3CA88F-7B33-42DF-8ECF-39A8F2BF1332}" type="presOf" srcId="{F01B1927-A81E-4AFA-A4C3-986B3F7B380E}" destId="{71A705AA-70F4-4021-B9A3-8C79A950D1B2}" srcOrd="1" destOrd="0" presId="urn:microsoft.com/office/officeart/2005/8/layout/hierarchy3"/>
    <dgm:cxn modelId="{1BF2D193-C730-421D-8653-895A7F45C955}" type="presOf" srcId="{F01B1927-A81E-4AFA-A4C3-986B3F7B380E}" destId="{34922CD4-F132-4229-B65E-080C3942D2DD}" srcOrd="0" destOrd="0" presId="urn:microsoft.com/office/officeart/2005/8/layout/hierarchy3"/>
    <dgm:cxn modelId="{87BFCDB7-1B82-48AB-9467-07EAB98F30BC}" type="presOf" srcId="{2510C87B-93BC-4608-AB56-FA5CACB10391}" destId="{2C2BC227-E58D-4A6D-9154-B898A1E978DA}" srcOrd="0" destOrd="0" presId="urn:microsoft.com/office/officeart/2005/8/layout/hierarchy3"/>
    <dgm:cxn modelId="{C38498BE-568E-4281-9AE2-970F844251E1}" type="presOf" srcId="{6D1E33F3-317D-4A6B-BBED-B09BE04D03C9}" destId="{A4CF1938-8535-477F-BB6A-FB5FA06C4F63}" srcOrd="0" destOrd="0" presId="urn:microsoft.com/office/officeart/2005/8/layout/hierarchy3"/>
    <dgm:cxn modelId="{D94934BF-D9EE-4E04-91F4-64778852C1CD}" type="presOf" srcId="{4BB31B04-CB6D-4D4C-8A4E-937B26E98E9C}" destId="{F7C3F966-F978-448A-AE54-DE5CFB20FB7E}" srcOrd="1" destOrd="0" presId="urn:microsoft.com/office/officeart/2005/8/layout/hierarchy3"/>
    <dgm:cxn modelId="{784504C3-9D9B-4DD5-AA19-E074431C5A29}" srcId="{4BB31B04-CB6D-4D4C-8A4E-937B26E98E9C}" destId="{21875C72-2734-438F-9047-9CAB053009EA}" srcOrd="1" destOrd="0" parTransId="{2F9BB281-E254-4965-A69A-7D00914030DA}" sibTransId="{1D415D56-0F8C-4383-B3EA-EC053CADB8AB}"/>
    <dgm:cxn modelId="{5924CDC4-DDFA-49B9-87C2-E15E88D6C020}" srcId="{6460A7FE-F094-4864-A747-1229ABC4B6EB}" destId="{4BB31B04-CB6D-4D4C-8A4E-937B26E98E9C}" srcOrd="0" destOrd="0" parTransId="{5D1EBAF1-7C4D-4188-85C9-8E1AB59CFB23}" sibTransId="{7B2751DD-EB1B-4532-AA41-2A47E5566FFA}"/>
    <dgm:cxn modelId="{B62F00DD-B48D-48B8-961B-6777AB57D345}" srcId="{6460A7FE-F094-4864-A747-1229ABC4B6EB}" destId="{F01B1927-A81E-4AFA-A4C3-986B3F7B380E}" srcOrd="1" destOrd="0" parTransId="{3973B054-274F-4455-92BB-E1B4EA3B3E50}" sibTransId="{F63FE725-A177-40D5-A6F0-65BDC9D220C9}"/>
    <dgm:cxn modelId="{9246D9DE-11AF-4D80-8448-E7134BE9B15A}" type="presOf" srcId="{6D6F2ECC-8589-46CF-9267-EC537F327734}" destId="{2FF58AB5-9801-4ECC-B774-EF149B104DBF}" srcOrd="0" destOrd="0" presId="urn:microsoft.com/office/officeart/2005/8/layout/hierarchy3"/>
    <dgm:cxn modelId="{DCDB69E0-C331-4BDE-BF93-D2B0C701AC12}" srcId="{F01B1927-A81E-4AFA-A4C3-986B3F7B380E}" destId="{6D6F2ECC-8589-46CF-9267-EC537F327734}" srcOrd="0" destOrd="0" parTransId="{2510C87B-93BC-4608-AB56-FA5CACB10391}" sibTransId="{2DB94389-54A8-4DF5-9341-CE8F11F5A078}"/>
    <dgm:cxn modelId="{E2EFE740-A0DF-42C5-99E1-136FA2056BAA}" type="presParOf" srcId="{69253AA2-FF9E-42F9-B1BE-ED679C2E1ECF}" destId="{87B598EA-5024-4A0A-8DF5-70FB8D3735AB}" srcOrd="0" destOrd="0" presId="urn:microsoft.com/office/officeart/2005/8/layout/hierarchy3"/>
    <dgm:cxn modelId="{416C09EA-5A1E-42DC-A582-A021A39F352D}" type="presParOf" srcId="{87B598EA-5024-4A0A-8DF5-70FB8D3735AB}" destId="{BFC7B89D-CE0D-4635-8234-DF7492A3CD86}" srcOrd="0" destOrd="0" presId="urn:microsoft.com/office/officeart/2005/8/layout/hierarchy3"/>
    <dgm:cxn modelId="{3A71A3C8-B87E-4637-A216-0B5CB5E9E354}" type="presParOf" srcId="{BFC7B89D-CE0D-4635-8234-DF7492A3CD86}" destId="{18614F4F-CD1E-42EA-867A-EAF761E583BF}" srcOrd="0" destOrd="0" presId="urn:microsoft.com/office/officeart/2005/8/layout/hierarchy3"/>
    <dgm:cxn modelId="{B9DC1152-DBC8-440C-BF39-E3ACB09C59D6}" type="presParOf" srcId="{BFC7B89D-CE0D-4635-8234-DF7492A3CD86}" destId="{F7C3F966-F978-448A-AE54-DE5CFB20FB7E}" srcOrd="1" destOrd="0" presId="urn:microsoft.com/office/officeart/2005/8/layout/hierarchy3"/>
    <dgm:cxn modelId="{4BD2CE69-23B6-44CA-B629-A5CB75CCCBE6}" type="presParOf" srcId="{87B598EA-5024-4A0A-8DF5-70FB8D3735AB}" destId="{80052142-FD5E-4EF3-9D08-65EE9AF3D1C7}" srcOrd="1" destOrd="0" presId="urn:microsoft.com/office/officeart/2005/8/layout/hierarchy3"/>
    <dgm:cxn modelId="{8D0AA2E2-D9FA-4966-9E31-2DFC690F8B1B}" type="presParOf" srcId="{80052142-FD5E-4EF3-9D08-65EE9AF3D1C7}" destId="{A4CF1938-8535-477F-BB6A-FB5FA06C4F63}" srcOrd="0" destOrd="0" presId="urn:microsoft.com/office/officeart/2005/8/layout/hierarchy3"/>
    <dgm:cxn modelId="{9A62FE8F-33B4-4B79-8737-7AFD10B6C1D3}" type="presParOf" srcId="{80052142-FD5E-4EF3-9D08-65EE9AF3D1C7}" destId="{B518AFE6-E37B-4CA7-9D26-C5EEC90D65BC}" srcOrd="1" destOrd="0" presId="urn:microsoft.com/office/officeart/2005/8/layout/hierarchy3"/>
    <dgm:cxn modelId="{CA7497FE-0BA4-4D09-9B40-DED7DB9B6E39}" type="presParOf" srcId="{80052142-FD5E-4EF3-9D08-65EE9AF3D1C7}" destId="{812044EE-465B-4B14-B0A1-6453DCAD348F}" srcOrd="2" destOrd="0" presId="urn:microsoft.com/office/officeart/2005/8/layout/hierarchy3"/>
    <dgm:cxn modelId="{4DE15624-D2F2-4E27-A84B-1696992276AD}" type="presParOf" srcId="{80052142-FD5E-4EF3-9D08-65EE9AF3D1C7}" destId="{F41B6D23-533A-4993-9F1A-236CF711A2B5}" srcOrd="3" destOrd="0" presId="urn:microsoft.com/office/officeart/2005/8/layout/hierarchy3"/>
    <dgm:cxn modelId="{DE66B128-0AE0-4191-99ED-D174BC35DAF9}" type="presParOf" srcId="{69253AA2-FF9E-42F9-B1BE-ED679C2E1ECF}" destId="{39EA5657-FBE9-45DC-9F13-7A96153640CC}" srcOrd="1" destOrd="0" presId="urn:microsoft.com/office/officeart/2005/8/layout/hierarchy3"/>
    <dgm:cxn modelId="{F7E2E4AC-7B84-492B-8632-FB11A3955216}" type="presParOf" srcId="{39EA5657-FBE9-45DC-9F13-7A96153640CC}" destId="{1772C465-4FFD-4009-BCC4-CFA28360B091}" srcOrd="0" destOrd="0" presId="urn:microsoft.com/office/officeart/2005/8/layout/hierarchy3"/>
    <dgm:cxn modelId="{CAABD6DA-E741-4971-98F1-E9AD28BF8AEE}" type="presParOf" srcId="{1772C465-4FFD-4009-BCC4-CFA28360B091}" destId="{34922CD4-F132-4229-B65E-080C3942D2DD}" srcOrd="0" destOrd="0" presId="urn:microsoft.com/office/officeart/2005/8/layout/hierarchy3"/>
    <dgm:cxn modelId="{508D9BF8-DDB9-4CFB-9B20-1B26E5B7672E}" type="presParOf" srcId="{1772C465-4FFD-4009-BCC4-CFA28360B091}" destId="{71A705AA-70F4-4021-B9A3-8C79A950D1B2}" srcOrd="1" destOrd="0" presId="urn:microsoft.com/office/officeart/2005/8/layout/hierarchy3"/>
    <dgm:cxn modelId="{A304AD4C-4108-4FB8-992A-706D42053D5C}" type="presParOf" srcId="{39EA5657-FBE9-45DC-9F13-7A96153640CC}" destId="{59D23FC0-E992-482E-8AB2-6C6DF463163E}" srcOrd="1" destOrd="0" presId="urn:microsoft.com/office/officeart/2005/8/layout/hierarchy3"/>
    <dgm:cxn modelId="{418E8031-BA42-45AE-85D5-15864B3EE7D0}" type="presParOf" srcId="{59D23FC0-E992-482E-8AB2-6C6DF463163E}" destId="{2C2BC227-E58D-4A6D-9154-B898A1E978DA}" srcOrd="0" destOrd="0" presId="urn:microsoft.com/office/officeart/2005/8/layout/hierarchy3"/>
    <dgm:cxn modelId="{5E9273F7-33AC-4B48-98B1-298DEF2D50AE}" type="presParOf" srcId="{59D23FC0-E992-482E-8AB2-6C6DF463163E}" destId="{2FF58AB5-9801-4ECC-B774-EF149B104DBF}" srcOrd="1" destOrd="0" presId="urn:microsoft.com/office/officeart/2005/8/layout/hierarchy3"/>
    <dgm:cxn modelId="{D7D625D6-1865-487E-AEFA-B613E90157F0}" type="presParOf" srcId="{59D23FC0-E992-482E-8AB2-6C6DF463163E}" destId="{0CBF67DA-6C81-489A-A361-F01F929E0A9D}" srcOrd="2" destOrd="0" presId="urn:microsoft.com/office/officeart/2005/8/layout/hierarchy3"/>
    <dgm:cxn modelId="{1DD9DEA6-3C61-4879-881A-37D16016D6AE}" type="presParOf" srcId="{59D23FC0-E992-482E-8AB2-6C6DF463163E}" destId="{A6482EE1-E51D-4B3D-86F7-F7CB0A531E00}"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5F58-39BD-479A-BC17-95A25A737566}">
      <dsp:nvSpPr>
        <dsp:cNvPr id="0" name=""/>
        <dsp:cNvSpPr/>
      </dsp:nvSpPr>
      <dsp:spPr>
        <a:xfrm>
          <a:off x="5197" y="2329150"/>
          <a:ext cx="3008959" cy="11972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Instruction</a:t>
          </a:r>
        </a:p>
      </dsp:txBody>
      <dsp:txXfrm>
        <a:off x="5197" y="2329150"/>
        <a:ext cx="2709652" cy="1197228"/>
      </dsp:txXfrm>
    </dsp:sp>
    <dsp:sp modelId="{5B9FB39F-997D-4E98-AF51-E851D7433058}">
      <dsp:nvSpPr>
        <dsp:cNvPr id="0" name=""/>
        <dsp:cNvSpPr/>
      </dsp:nvSpPr>
      <dsp:spPr>
        <a:xfrm>
          <a:off x="2436112" y="2329150"/>
          <a:ext cx="3302032" cy="11972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Assessment Placement</a:t>
          </a:r>
        </a:p>
      </dsp:txBody>
      <dsp:txXfrm>
        <a:off x="3034726" y="2329150"/>
        <a:ext cx="2104804" cy="1197228"/>
      </dsp:txXfrm>
    </dsp:sp>
    <dsp:sp modelId="{0287ED3D-481A-4316-AA55-0F9D378AFE63}">
      <dsp:nvSpPr>
        <dsp:cNvPr id="0" name=""/>
        <dsp:cNvSpPr/>
      </dsp:nvSpPr>
      <dsp:spPr>
        <a:xfrm>
          <a:off x="5112605" y="2325972"/>
          <a:ext cx="3008959" cy="12035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Diploma Type</a:t>
          </a:r>
        </a:p>
      </dsp:txBody>
      <dsp:txXfrm>
        <a:off x="5714397" y="2325972"/>
        <a:ext cx="1805376" cy="1203583"/>
      </dsp:txXfrm>
    </dsp:sp>
    <dsp:sp modelId="{782DFAC6-FA4B-490B-97BF-38789D103341}">
      <dsp:nvSpPr>
        <dsp:cNvPr id="0" name=""/>
        <dsp:cNvSpPr/>
      </dsp:nvSpPr>
      <dsp:spPr>
        <a:xfrm>
          <a:off x="7519773" y="2325972"/>
          <a:ext cx="3008959" cy="12035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Post Secondary Outcomes</a:t>
          </a:r>
        </a:p>
      </dsp:txBody>
      <dsp:txXfrm>
        <a:off x="8121565" y="2325972"/>
        <a:ext cx="1805376" cy="1203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F4F-CD1E-42EA-867A-EAF761E583BF}">
      <dsp:nvSpPr>
        <dsp:cNvPr id="0" name=""/>
        <dsp:cNvSpPr/>
      </dsp:nvSpPr>
      <dsp:spPr>
        <a:xfrm>
          <a:off x="1653396" y="788"/>
          <a:ext cx="2439295" cy="121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Georgia Standards of Excellence</a:t>
          </a:r>
        </a:p>
      </dsp:txBody>
      <dsp:txXfrm>
        <a:off x="1689118" y="36510"/>
        <a:ext cx="2367851" cy="1148203"/>
      </dsp:txXfrm>
    </dsp:sp>
    <dsp:sp modelId="{A4CF1938-8535-477F-BB6A-FB5FA06C4F63}">
      <dsp:nvSpPr>
        <dsp:cNvPr id="0" name=""/>
        <dsp:cNvSpPr/>
      </dsp:nvSpPr>
      <dsp:spPr>
        <a:xfrm>
          <a:off x="1897325" y="1220436"/>
          <a:ext cx="243929" cy="914735"/>
        </a:xfrm>
        <a:custGeom>
          <a:avLst/>
          <a:gdLst/>
          <a:ahLst/>
          <a:cxnLst/>
          <a:rect l="0" t="0" r="0" b="0"/>
          <a:pathLst>
            <a:path>
              <a:moveTo>
                <a:pt x="0" y="0"/>
              </a:moveTo>
              <a:lnTo>
                <a:pt x="0" y="914735"/>
              </a:lnTo>
              <a:lnTo>
                <a:pt x="243929" y="9147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8AFE6-E37B-4CA7-9D26-C5EEC90D65BC}">
      <dsp:nvSpPr>
        <dsp:cNvPr id="0" name=""/>
        <dsp:cNvSpPr/>
      </dsp:nvSpPr>
      <dsp:spPr>
        <a:xfrm>
          <a:off x="2141255" y="1525348"/>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Georgia Milestones</a:t>
          </a:r>
        </a:p>
      </dsp:txBody>
      <dsp:txXfrm>
        <a:off x="2176977" y="1561070"/>
        <a:ext cx="1879992" cy="1148203"/>
      </dsp:txXfrm>
    </dsp:sp>
    <dsp:sp modelId="{812044EE-465B-4B14-B0A1-6453DCAD348F}">
      <dsp:nvSpPr>
        <dsp:cNvPr id="0" name=""/>
        <dsp:cNvSpPr/>
      </dsp:nvSpPr>
      <dsp:spPr>
        <a:xfrm>
          <a:off x="1897325" y="1220436"/>
          <a:ext cx="243929" cy="2439295"/>
        </a:xfrm>
        <a:custGeom>
          <a:avLst/>
          <a:gdLst/>
          <a:ahLst/>
          <a:cxnLst/>
          <a:rect l="0" t="0" r="0" b="0"/>
          <a:pathLst>
            <a:path>
              <a:moveTo>
                <a:pt x="0" y="0"/>
              </a:moveTo>
              <a:lnTo>
                <a:pt x="0" y="2439295"/>
              </a:lnTo>
              <a:lnTo>
                <a:pt x="243929" y="2439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1B6D23-533A-4993-9F1A-236CF711A2B5}">
      <dsp:nvSpPr>
        <dsp:cNvPr id="0" name=""/>
        <dsp:cNvSpPr/>
      </dsp:nvSpPr>
      <dsp:spPr>
        <a:xfrm>
          <a:off x="2141255" y="3049907"/>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Regular Diploma </a:t>
          </a:r>
        </a:p>
      </dsp:txBody>
      <dsp:txXfrm>
        <a:off x="2176977" y="3085629"/>
        <a:ext cx="1879992" cy="1148203"/>
      </dsp:txXfrm>
    </dsp:sp>
    <dsp:sp modelId="{34922CD4-F132-4229-B65E-080C3942D2DD}">
      <dsp:nvSpPr>
        <dsp:cNvPr id="0" name=""/>
        <dsp:cNvSpPr/>
      </dsp:nvSpPr>
      <dsp:spPr>
        <a:xfrm>
          <a:off x="4702515" y="788"/>
          <a:ext cx="2439295" cy="121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Alternate Content Standards</a:t>
          </a:r>
        </a:p>
      </dsp:txBody>
      <dsp:txXfrm>
        <a:off x="4738237" y="36510"/>
        <a:ext cx="2367851" cy="1148203"/>
      </dsp:txXfrm>
    </dsp:sp>
    <dsp:sp modelId="{2C2BC227-E58D-4A6D-9154-B898A1E978DA}">
      <dsp:nvSpPr>
        <dsp:cNvPr id="0" name=""/>
        <dsp:cNvSpPr/>
      </dsp:nvSpPr>
      <dsp:spPr>
        <a:xfrm>
          <a:off x="4946445" y="1220436"/>
          <a:ext cx="243929" cy="914735"/>
        </a:xfrm>
        <a:custGeom>
          <a:avLst/>
          <a:gdLst/>
          <a:ahLst/>
          <a:cxnLst/>
          <a:rect l="0" t="0" r="0" b="0"/>
          <a:pathLst>
            <a:path>
              <a:moveTo>
                <a:pt x="0" y="0"/>
              </a:moveTo>
              <a:lnTo>
                <a:pt x="0" y="914735"/>
              </a:lnTo>
              <a:lnTo>
                <a:pt x="243929" y="9147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F58AB5-9801-4ECC-B774-EF149B104DBF}">
      <dsp:nvSpPr>
        <dsp:cNvPr id="0" name=""/>
        <dsp:cNvSpPr/>
      </dsp:nvSpPr>
      <dsp:spPr>
        <a:xfrm>
          <a:off x="5190375" y="1525348"/>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Georgia Alternate Assessment (GAA 2.0)</a:t>
          </a:r>
        </a:p>
      </dsp:txBody>
      <dsp:txXfrm>
        <a:off x="5226097" y="1561070"/>
        <a:ext cx="1879992" cy="1148203"/>
      </dsp:txXfrm>
    </dsp:sp>
    <dsp:sp modelId="{0CBF67DA-6C81-489A-A361-F01F929E0A9D}">
      <dsp:nvSpPr>
        <dsp:cNvPr id="0" name=""/>
        <dsp:cNvSpPr/>
      </dsp:nvSpPr>
      <dsp:spPr>
        <a:xfrm>
          <a:off x="4946445" y="1220436"/>
          <a:ext cx="243929" cy="2439295"/>
        </a:xfrm>
        <a:custGeom>
          <a:avLst/>
          <a:gdLst/>
          <a:ahLst/>
          <a:cxnLst/>
          <a:rect l="0" t="0" r="0" b="0"/>
          <a:pathLst>
            <a:path>
              <a:moveTo>
                <a:pt x="0" y="0"/>
              </a:moveTo>
              <a:lnTo>
                <a:pt x="0" y="2439295"/>
              </a:lnTo>
              <a:lnTo>
                <a:pt x="243929" y="2439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482EE1-E51D-4B3D-86F7-F7CB0A531E00}">
      <dsp:nvSpPr>
        <dsp:cNvPr id="0" name=""/>
        <dsp:cNvSpPr/>
      </dsp:nvSpPr>
      <dsp:spPr>
        <a:xfrm>
          <a:off x="5190375" y="3049907"/>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Alternate Diploma</a:t>
          </a:r>
        </a:p>
      </dsp:txBody>
      <dsp:txXfrm>
        <a:off x="5226097" y="3085629"/>
        <a:ext cx="1879992" cy="1148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5F58-39BD-479A-BC17-95A25A737566}">
      <dsp:nvSpPr>
        <dsp:cNvPr id="0" name=""/>
        <dsp:cNvSpPr/>
      </dsp:nvSpPr>
      <dsp:spPr>
        <a:xfrm>
          <a:off x="5197" y="2329150"/>
          <a:ext cx="3008959" cy="11972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Instruction</a:t>
          </a:r>
        </a:p>
      </dsp:txBody>
      <dsp:txXfrm>
        <a:off x="5197" y="2329150"/>
        <a:ext cx="2709652" cy="1197228"/>
      </dsp:txXfrm>
    </dsp:sp>
    <dsp:sp modelId="{5B9FB39F-997D-4E98-AF51-E851D7433058}">
      <dsp:nvSpPr>
        <dsp:cNvPr id="0" name=""/>
        <dsp:cNvSpPr/>
      </dsp:nvSpPr>
      <dsp:spPr>
        <a:xfrm>
          <a:off x="2436112" y="2329150"/>
          <a:ext cx="3302032" cy="11972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Assessment Placement</a:t>
          </a:r>
        </a:p>
      </dsp:txBody>
      <dsp:txXfrm>
        <a:off x="3034726" y="2329150"/>
        <a:ext cx="2104804" cy="1197228"/>
      </dsp:txXfrm>
    </dsp:sp>
    <dsp:sp modelId="{0287ED3D-481A-4316-AA55-0F9D378AFE63}">
      <dsp:nvSpPr>
        <dsp:cNvPr id="0" name=""/>
        <dsp:cNvSpPr/>
      </dsp:nvSpPr>
      <dsp:spPr>
        <a:xfrm>
          <a:off x="5112605" y="2325972"/>
          <a:ext cx="3008959" cy="12035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Diploma Type</a:t>
          </a:r>
        </a:p>
      </dsp:txBody>
      <dsp:txXfrm>
        <a:off x="5714397" y="2325972"/>
        <a:ext cx="1805376" cy="1203583"/>
      </dsp:txXfrm>
    </dsp:sp>
    <dsp:sp modelId="{782DFAC6-FA4B-490B-97BF-38789D103341}">
      <dsp:nvSpPr>
        <dsp:cNvPr id="0" name=""/>
        <dsp:cNvSpPr/>
      </dsp:nvSpPr>
      <dsp:spPr>
        <a:xfrm>
          <a:off x="7519773" y="2325972"/>
          <a:ext cx="3008959" cy="12035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Post Secondary Outcomes</a:t>
          </a:r>
        </a:p>
      </dsp:txBody>
      <dsp:txXfrm>
        <a:off x="8121565" y="2325972"/>
        <a:ext cx="1805376" cy="12035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4F4F-CD1E-42EA-867A-EAF761E583BF}">
      <dsp:nvSpPr>
        <dsp:cNvPr id="0" name=""/>
        <dsp:cNvSpPr/>
      </dsp:nvSpPr>
      <dsp:spPr>
        <a:xfrm>
          <a:off x="1653396" y="788"/>
          <a:ext cx="2439295" cy="121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Georgia Standards of Excellence</a:t>
          </a:r>
        </a:p>
      </dsp:txBody>
      <dsp:txXfrm>
        <a:off x="1689118" y="36510"/>
        <a:ext cx="2367851" cy="1148203"/>
      </dsp:txXfrm>
    </dsp:sp>
    <dsp:sp modelId="{A4CF1938-8535-477F-BB6A-FB5FA06C4F63}">
      <dsp:nvSpPr>
        <dsp:cNvPr id="0" name=""/>
        <dsp:cNvSpPr/>
      </dsp:nvSpPr>
      <dsp:spPr>
        <a:xfrm>
          <a:off x="1897325" y="1220436"/>
          <a:ext cx="243929" cy="914735"/>
        </a:xfrm>
        <a:custGeom>
          <a:avLst/>
          <a:gdLst/>
          <a:ahLst/>
          <a:cxnLst/>
          <a:rect l="0" t="0" r="0" b="0"/>
          <a:pathLst>
            <a:path>
              <a:moveTo>
                <a:pt x="0" y="0"/>
              </a:moveTo>
              <a:lnTo>
                <a:pt x="0" y="914735"/>
              </a:lnTo>
              <a:lnTo>
                <a:pt x="243929" y="9147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18AFE6-E37B-4CA7-9D26-C5EEC90D65BC}">
      <dsp:nvSpPr>
        <dsp:cNvPr id="0" name=""/>
        <dsp:cNvSpPr/>
      </dsp:nvSpPr>
      <dsp:spPr>
        <a:xfrm>
          <a:off x="2141255" y="1525348"/>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Georgia Milestones</a:t>
          </a:r>
        </a:p>
      </dsp:txBody>
      <dsp:txXfrm>
        <a:off x="2176977" y="1561070"/>
        <a:ext cx="1879992" cy="1148203"/>
      </dsp:txXfrm>
    </dsp:sp>
    <dsp:sp modelId="{812044EE-465B-4B14-B0A1-6453DCAD348F}">
      <dsp:nvSpPr>
        <dsp:cNvPr id="0" name=""/>
        <dsp:cNvSpPr/>
      </dsp:nvSpPr>
      <dsp:spPr>
        <a:xfrm>
          <a:off x="1897325" y="1220436"/>
          <a:ext cx="243929" cy="2439295"/>
        </a:xfrm>
        <a:custGeom>
          <a:avLst/>
          <a:gdLst/>
          <a:ahLst/>
          <a:cxnLst/>
          <a:rect l="0" t="0" r="0" b="0"/>
          <a:pathLst>
            <a:path>
              <a:moveTo>
                <a:pt x="0" y="0"/>
              </a:moveTo>
              <a:lnTo>
                <a:pt x="0" y="2439295"/>
              </a:lnTo>
              <a:lnTo>
                <a:pt x="243929" y="2439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1B6D23-533A-4993-9F1A-236CF711A2B5}">
      <dsp:nvSpPr>
        <dsp:cNvPr id="0" name=""/>
        <dsp:cNvSpPr/>
      </dsp:nvSpPr>
      <dsp:spPr>
        <a:xfrm>
          <a:off x="2141255" y="3049907"/>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Regular Diploma </a:t>
          </a:r>
        </a:p>
      </dsp:txBody>
      <dsp:txXfrm>
        <a:off x="2176977" y="3085629"/>
        <a:ext cx="1879992" cy="1148203"/>
      </dsp:txXfrm>
    </dsp:sp>
    <dsp:sp modelId="{34922CD4-F132-4229-B65E-080C3942D2DD}">
      <dsp:nvSpPr>
        <dsp:cNvPr id="0" name=""/>
        <dsp:cNvSpPr/>
      </dsp:nvSpPr>
      <dsp:spPr>
        <a:xfrm>
          <a:off x="4702515" y="788"/>
          <a:ext cx="2439295" cy="121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Alternate Content Standards</a:t>
          </a:r>
        </a:p>
      </dsp:txBody>
      <dsp:txXfrm>
        <a:off x="4738237" y="36510"/>
        <a:ext cx="2367851" cy="1148203"/>
      </dsp:txXfrm>
    </dsp:sp>
    <dsp:sp modelId="{2C2BC227-E58D-4A6D-9154-B898A1E978DA}">
      <dsp:nvSpPr>
        <dsp:cNvPr id="0" name=""/>
        <dsp:cNvSpPr/>
      </dsp:nvSpPr>
      <dsp:spPr>
        <a:xfrm>
          <a:off x="4946445" y="1220436"/>
          <a:ext cx="243929" cy="914735"/>
        </a:xfrm>
        <a:custGeom>
          <a:avLst/>
          <a:gdLst/>
          <a:ahLst/>
          <a:cxnLst/>
          <a:rect l="0" t="0" r="0" b="0"/>
          <a:pathLst>
            <a:path>
              <a:moveTo>
                <a:pt x="0" y="0"/>
              </a:moveTo>
              <a:lnTo>
                <a:pt x="0" y="914735"/>
              </a:lnTo>
              <a:lnTo>
                <a:pt x="243929" y="9147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F58AB5-9801-4ECC-B774-EF149B104DBF}">
      <dsp:nvSpPr>
        <dsp:cNvPr id="0" name=""/>
        <dsp:cNvSpPr/>
      </dsp:nvSpPr>
      <dsp:spPr>
        <a:xfrm>
          <a:off x="5190375" y="1525348"/>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Georgia Alternate Assessment (GAA 2.0)</a:t>
          </a:r>
        </a:p>
      </dsp:txBody>
      <dsp:txXfrm>
        <a:off x="5226097" y="1561070"/>
        <a:ext cx="1879992" cy="1148203"/>
      </dsp:txXfrm>
    </dsp:sp>
    <dsp:sp modelId="{0CBF67DA-6C81-489A-A361-F01F929E0A9D}">
      <dsp:nvSpPr>
        <dsp:cNvPr id="0" name=""/>
        <dsp:cNvSpPr/>
      </dsp:nvSpPr>
      <dsp:spPr>
        <a:xfrm>
          <a:off x="4946445" y="1220436"/>
          <a:ext cx="243929" cy="2439295"/>
        </a:xfrm>
        <a:custGeom>
          <a:avLst/>
          <a:gdLst/>
          <a:ahLst/>
          <a:cxnLst/>
          <a:rect l="0" t="0" r="0" b="0"/>
          <a:pathLst>
            <a:path>
              <a:moveTo>
                <a:pt x="0" y="0"/>
              </a:moveTo>
              <a:lnTo>
                <a:pt x="0" y="2439295"/>
              </a:lnTo>
              <a:lnTo>
                <a:pt x="243929" y="2439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482EE1-E51D-4B3D-86F7-F7CB0A531E00}">
      <dsp:nvSpPr>
        <dsp:cNvPr id="0" name=""/>
        <dsp:cNvSpPr/>
      </dsp:nvSpPr>
      <dsp:spPr>
        <a:xfrm>
          <a:off x="5190375" y="3049907"/>
          <a:ext cx="1951436" cy="121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Alternate Diploma</a:t>
          </a:r>
        </a:p>
      </dsp:txBody>
      <dsp:txXfrm>
        <a:off x="5226097" y="3085629"/>
        <a:ext cx="1879992" cy="114820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0721E-4236-4B55-8C25-F48EEC2BB6D7}"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F381D-316B-4CA8-9F87-A321490813D8}" type="slidenum">
              <a:rPr lang="en-US" smtClean="0"/>
              <a:t>‹#›</a:t>
            </a:fld>
            <a:endParaRPr lang="en-US"/>
          </a:p>
        </p:txBody>
      </p:sp>
    </p:spTree>
    <p:extLst>
      <p:ext uri="{BB962C8B-B14F-4D97-AF65-F5344CB8AC3E}">
        <p14:creationId xmlns:p14="http://schemas.microsoft.com/office/powerpoint/2010/main" val="2974263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1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79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0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20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GAA 2.0 Overview and Eligibility</a:t>
            </a:r>
          </a:p>
        </p:txBody>
      </p:sp>
      <p:sp>
        <p:nvSpPr>
          <p:cNvPr id="5" name="Date Placeholder 4"/>
          <p:cNvSpPr>
            <a:spLocks noGrp="1"/>
          </p:cNvSpPr>
          <p:nvPr>
            <p:ph type="dt" idx="1"/>
          </p:nvPr>
        </p:nvSpPr>
        <p:spPr/>
        <p:txBody>
          <a:bodyPr/>
          <a:lstStyle/>
          <a:p>
            <a:r>
              <a:rPr lang="en-US"/>
              <a:t>10/21/2021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19</a:t>
            </a:fld>
            <a:endParaRPr lang="en-US"/>
          </a:p>
        </p:txBody>
      </p:sp>
    </p:spTree>
    <p:extLst>
      <p:ext uri="{BB962C8B-B14F-4D97-AF65-F5344CB8AC3E}">
        <p14:creationId xmlns:p14="http://schemas.microsoft.com/office/powerpoint/2010/main" val="205606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is the foundation to the assessment participation decision, the type of diploma the student will receive, and post secondary outcomes.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20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drives the assessment placement. The type of instruction the student is receiving leads to the assessment placement. Students eligible to participate in the GAA 2.0 are students being taught using the alternate content standards which reduce the scope and complexity of the GA Standards of Excellence. It is crucial to note that decisions to participate on the GAA 2.0 is NOT based on classroom setting.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29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with SCD should have some type of AT to be as successful as possible and it should be in their IEP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6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student doesn’t have access to the support, would they be able to complete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97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Receiving</a:t>
            </a:r>
          </a:p>
          <a:p>
            <a:endParaRPr lang="en-US"/>
          </a:p>
          <a:p>
            <a:r>
              <a:rPr lang="en-US"/>
              <a:t>Added alternate to standards</a:t>
            </a:r>
          </a:p>
        </p:txBody>
      </p:sp>
      <p:sp>
        <p:nvSpPr>
          <p:cNvPr id="4" name="Slide Number Placeholder 3"/>
          <p:cNvSpPr>
            <a:spLocks noGrp="1"/>
          </p:cNvSpPr>
          <p:nvPr>
            <p:ph type="sldNum" sz="quarter" idx="5"/>
          </p:nvPr>
        </p:nvSpPr>
        <p:spPr/>
        <p:txBody>
          <a:bodyPr/>
          <a:lstStyle/>
          <a:p>
            <a:fld id="{D6F3DB7B-1EFF-4D88-AF4A-E6579781E8EC}" type="slidenum">
              <a:rPr lang="en-US" smtClean="0"/>
              <a:t>32</a:t>
            </a:fld>
            <a:endParaRPr lang="en-US"/>
          </a:p>
        </p:txBody>
      </p:sp>
    </p:spTree>
    <p:extLst>
      <p:ext uri="{BB962C8B-B14F-4D97-AF65-F5344CB8AC3E}">
        <p14:creationId xmlns:p14="http://schemas.microsoft.com/office/powerpoint/2010/main" val="3164447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8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37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7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7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After the pilot is complete, we “hope” IPSE Grants can be folded into the HOPE Scholarship portfolio.</a:t>
            </a:r>
          </a:p>
          <a:p>
            <a:endParaRPr lang="en-US"/>
          </a:p>
        </p:txBody>
      </p:sp>
      <p:sp>
        <p:nvSpPr>
          <p:cNvPr id="4" name="Slide Number Placeholder 3"/>
          <p:cNvSpPr>
            <a:spLocks noGrp="1"/>
          </p:cNvSpPr>
          <p:nvPr>
            <p:ph type="sldNum" sz="quarter" idx="5"/>
          </p:nvPr>
        </p:nvSpPr>
        <p:spPr/>
        <p:txBody>
          <a:bodyPr/>
          <a:lstStyle/>
          <a:p>
            <a:fld id="{0404FFD0-6FED-4BE9-90CA-914F61180F5E}" type="slidenum">
              <a:rPr lang="en-US" smtClean="0"/>
              <a:t>46</a:t>
            </a:fld>
            <a:endParaRPr lang="en-US"/>
          </a:p>
        </p:txBody>
      </p:sp>
    </p:spTree>
    <p:extLst>
      <p:ext uri="{BB962C8B-B14F-4D97-AF65-F5344CB8AC3E}">
        <p14:creationId xmlns:p14="http://schemas.microsoft.com/office/powerpoint/2010/main" val="3424107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After the pilot is complete, we “hope” IPSE Grants can be folded into the HOPE Scholarship portfolio.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4FFD0-6FED-4BE9-90CA-914F6118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20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519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3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significant limitations in a child’s effectiveness in meeting the standards of maturation, learning, personal independence or social responsibility, and especially school performance that is expected of the individual's age-level and cultural group, as determined by clinical judgment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92333-33C9-4368-A539-17D5C6F73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36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br>
              <a:rPr lang="en-US" sz="1200">
                <a:latin typeface="Calibri" panose="020F0502020204030204" pitchFamily="34" charset="0"/>
                <a:cs typeface="Calibri" panose="020F0502020204030204" pitchFamily="34" charset="0"/>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03F2D-5AD8-437D-A12E-1C7700E329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53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review some examples of conceptual, social, and practical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92333-33C9-4368-A539-17D5C6F73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14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Impaired social/interpersonal skills and learning from experiences </a:t>
            </a:r>
          </a:p>
          <a:p>
            <a:endParaRPr lang="en-US"/>
          </a:p>
          <a:p>
            <a:r>
              <a:rPr lang="en-US"/>
              <a:t>Difficulty in working effectively with other towards group problem solving </a:t>
            </a:r>
          </a:p>
          <a:p>
            <a:endParaRPr lang="en-US"/>
          </a:p>
          <a:p>
            <a:r>
              <a:rPr lang="en-US"/>
              <a:t>Concrete thinking during complex social situations </a:t>
            </a:r>
          </a:p>
          <a:p>
            <a:endParaRPr lang="en-US"/>
          </a:p>
          <a:p>
            <a:r>
              <a:rPr lang="en-US"/>
              <a:t>Increase vulnerability in victimization especially concerning who can be trusted, who to follow, and what circumstances are safe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92333-33C9-4368-A539-17D5C6F73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6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significant limitations in a child’s effectiveness in meeting the standards of maturation, learning, personal independence or social responsibility, and especially school performance that is expected of the individual's age-level and cultural group, as determined by clinical judgment</a:t>
            </a:r>
          </a:p>
        </p:txBody>
      </p:sp>
      <p:sp>
        <p:nvSpPr>
          <p:cNvPr id="4" name="Slide Number Placeholder 3"/>
          <p:cNvSpPr>
            <a:spLocks noGrp="1"/>
          </p:cNvSpPr>
          <p:nvPr>
            <p:ph type="sldNum" sz="quarter" idx="5"/>
          </p:nvPr>
        </p:nvSpPr>
        <p:spPr/>
        <p:txBody>
          <a:bodyPr/>
          <a:lstStyle/>
          <a:p>
            <a:fld id="{81992333-33C9-4368-A539-17D5C6F730D4}" type="slidenum">
              <a:rPr lang="en-US" smtClean="0"/>
              <a:t>7</a:t>
            </a:fld>
            <a:endParaRPr lang="en-US"/>
          </a:p>
        </p:txBody>
      </p:sp>
    </p:spTree>
    <p:extLst>
      <p:ext uri="{BB962C8B-B14F-4D97-AF65-F5344CB8AC3E}">
        <p14:creationId xmlns:p14="http://schemas.microsoft.com/office/powerpoint/2010/main" val="671365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Limitations in self-care and domestic skills limitations and work skills such as obtaining a steady job that covers expenses, getting along with coworkers and managers, handling job conflicts appropriately, maintaining high quality work under pressure </a:t>
            </a:r>
          </a:p>
          <a:p>
            <a:r>
              <a:rPr lang="en-US"/>
              <a:t>Limitations and use of money (e.g., making change, value of currency, paying bills) and property (e.g., giving  “loans” to people who do not pay to people who do not pay back, signing away property or rights, making purchases inconsistent with his or her budget/means) </a:t>
            </a:r>
          </a:p>
          <a:p>
            <a:r>
              <a:rPr lang="en-US"/>
              <a:t>Limitations in maintaining a safe environment related to oneself and one’s children, this includes using safe household cleaning products, food storage, medications, or using caution when using vehicles, and machines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92333-33C9-4368-A539-17D5C6F73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93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Adaptive behavior is the collection of conceptual, social, and practical skills that have been learned and are performed by people in their everyday lives. Adaptive behavior is….</a:t>
            </a:r>
          </a:p>
          <a:p>
            <a:r>
              <a:rPr lang="en-US"/>
              <a:t>Developmental and increases in complexity with age</a:t>
            </a:r>
          </a:p>
          <a:p>
            <a:r>
              <a:rPr lang="en-US"/>
              <a:t>Composed of conceptual, social, and practical skills</a:t>
            </a:r>
          </a:p>
          <a:p>
            <a:r>
              <a:rPr lang="en-US"/>
              <a:t>Related to the expectations of age and demands of particular contexts</a:t>
            </a:r>
          </a:p>
          <a:p>
            <a:r>
              <a:rPr lang="en-US"/>
              <a:t>Assessed based on the individual’s typical performance at home, school, work, and leisure, not their maximum performance</a:t>
            </a:r>
          </a:p>
          <a:p>
            <a:r>
              <a:rPr lang="en-US"/>
              <a:t>Assessed in reference to the community settings that are typical for same aged peers </a:t>
            </a:r>
          </a:p>
          <a:p>
            <a:r>
              <a:rPr lang="en-US"/>
              <a:t>Limitations in adaptive skills reduce the ability of an individual to adapt successfully to contextual demands. Limitations in adaptive behavior also identify areas of needed supports.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92333-33C9-4368-A539-17D5C6F73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142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9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799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08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209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62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is the foundation to the assessment participation decision, the type of diploma the student will receive, and post secondary outcomes.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203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drives the assessment placement. The type of instruction the student is receiving leads to the assessment placement. Students eligible to participate in the GAA 2.0 are students being taught using the alternate content standards which reduce the scope and complexity of the GA Standards of Excellence. It is crucial to note that decisions to participate on the GAA 2.0 is NOT based on classroom setting.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294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with SCD should have some type of AT to be as successful as possible and it should be in their IEP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br>
              <a:rPr lang="en-US" sz="1200">
                <a:latin typeface="Calibri" panose="020F0502020204030204" pitchFamily="34" charset="0"/>
                <a:cs typeface="Calibri" panose="020F0502020204030204" pitchFamily="34" charset="0"/>
              </a:rPr>
            </a:br>
            <a:endParaRPr lang="en-US"/>
          </a:p>
        </p:txBody>
      </p:sp>
      <p:sp>
        <p:nvSpPr>
          <p:cNvPr id="4" name="Slide Number Placeholder 3"/>
          <p:cNvSpPr>
            <a:spLocks noGrp="1"/>
          </p:cNvSpPr>
          <p:nvPr>
            <p:ph type="sldNum" sz="quarter" idx="5"/>
          </p:nvPr>
        </p:nvSpPr>
        <p:spPr/>
        <p:txBody>
          <a:bodyPr/>
          <a:lstStyle/>
          <a:p>
            <a:fld id="{D3003F2D-5AD8-437D-A12E-1C7700E3298A}" type="slidenum">
              <a:rPr lang="en-US" smtClean="0"/>
              <a:t>8</a:t>
            </a:fld>
            <a:endParaRPr lang="en-US"/>
          </a:p>
        </p:txBody>
      </p:sp>
    </p:spTree>
    <p:extLst>
      <p:ext uri="{BB962C8B-B14F-4D97-AF65-F5344CB8AC3E}">
        <p14:creationId xmlns:p14="http://schemas.microsoft.com/office/powerpoint/2010/main" val="2686253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student doesn’t have access to the support, would they be able to complete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975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Receiving</a:t>
            </a:r>
          </a:p>
          <a:p>
            <a:endParaRPr lang="en-US"/>
          </a:p>
          <a:p>
            <a:r>
              <a:rPr lang="en-US"/>
              <a:t>Added alternate to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3DB7B-1EFF-4D88-AF4A-E6579781E8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447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88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79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in 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14D00-5CF2-49AD-A501-E1D31497E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79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After the pilot is complete, we “hope” IPSE Grants can be folded into the HOPE Scholarship portfolio.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4FFD0-6FED-4BE9-90CA-914F6118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107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After the pilot is complete, we “hope” IPSE Grants can be folded into the HOPE Scholarship portfolio.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4FFD0-6FED-4BE9-90CA-914F6118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2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review some examples of conceptual, social, and practical skills…..</a:t>
            </a:r>
          </a:p>
        </p:txBody>
      </p:sp>
      <p:sp>
        <p:nvSpPr>
          <p:cNvPr id="4" name="Slide Number Placeholder 3"/>
          <p:cNvSpPr>
            <a:spLocks noGrp="1"/>
          </p:cNvSpPr>
          <p:nvPr>
            <p:ph type="sldNum" sz="quarter" idx="5"/>
          </p:nvPr>
        </p:nvSpPr>
        <p:spPr/>
        <p:txBody>
          <a:bodyPr/>
          <a:lstStyle/>
          <a:p>
            <a:fld id="{81992333-33C9-4368-A539-17D5C6F730D4}" type="slidenum">
              <a:rPr lang="en-US" smtClean="0"/>
              <a:t>9</a:t>
            </a:fld>
            <a:endParaRPr lang="en-US"/>
          </a:p>
        </p:txBody>
      </p:sp>
    </p:spTree>
    <p:extLst>
      <p:ext uri="{BB962C8B-B14F-4D97-AF65-F5344CB8AC3E}">
        <p14:creationId xmlns:p14="http://schemas.microsoft.com/office/powerpoint/2010/main" val="352851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Impaired social/interpersonal skills and learning from experiences </a:t>
            </a:r>
          </a:p>
          <a:p>
            <a:endParaRPr lang="en-US"/>
          </a:p>
          <a:p>
            <a:r>
              <a:rPr lang="en-US"/>
              <a:t>Difficulty in working effectively with other towards group problem solving </a:t>
            </a:r>
          </a:p>
          <a:p>
            <a:endParaRPr lang="en-US"/>
          </a:p>
          <a:p>
            <a:r>
              <a:rPr lang="en-US"/>
              <a:t>Concrete thinking during complex social situations </a:t>
            </a:r>
          </a:p>
          <a:p>
            <a:endParaRPr lang="en-US"/>
          </a:p>
          <a:p>
            <a:r>
              <a:rPr lang="en-US"/>
              <a:t>Increase vulnerability in victimization especially concerning who can be trusted, who to follow, and what circumstances are safe </a:t>
            </a:r>
          </a:p>
          <a:p>
            <a:endParaRPr lang="en-US"/>
          </a:p>
        </p:txBody>
      </p:sp>
      <p:sp>
        <p:nvSpPr>
          <p:cNvPr id="4" name="Slide Number Placeholder 3"/>
          <p:cNvSpPr>
            <a:spLocks noGrp="1"/>
          </p:cNvSpPr>
          <p:nvPr>
            <p:ph type="sldNum" sz="quarter" idx="5"/>
          </p:nvPr>
        </p:nvSpPr>
        <p:spPr/>
        <p:txBody>
          <a:bodyPr/>
          <a:lstStyle/>
          <a:p>
            <a:fld id="{81992333-33C9-4368-A539-17D5C6F730D4}" type="slidenum">
              <a:rPr lang="en-US" smtClean="0"/>
              <a:t>11</a:t>
            </a:fld>
            <a:endParaRPr lang="en-US"/>
          </a:p>
        </p:txBody>
      </p:sp>
    </p:spTree>
    <p:extLst>
      <p:ext uri="{BB962C8B-B14F-4D97-AF65-F5344CB8AC3E}">
        <p14:creationId xmlns:p14="http://schemas.microsoft.com/office/powerpoint/2010/main" val="30536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Limitations in self-care and domestic skills limitations and work skills such as obtaining a steady job that covers expenses, getting along with coworkers and managers, handling job conflicts appropriately, maintaining high quality work under pressure </a:t>
            </a:r>
          </a:p>
          <a:p>
            <a:r>
              <a:rPr lang="en-US"/>
              <a:t>Limitations and use of money (e.g., making change, value of currency, paying bills) and property (e.g., giving  “loans” to people who do not pay to people who do not pay back, signing away property or rights, making purchases inconsistent with his or her budget/means) </a:t>
            </a:r>
          </a:p>
          <a:p>
            <a:r>
              <a:rPr lang="en-US"/>
              <a:t>Limitations in maintaining a safe environment related to oneself and one’s children, this includes using safe household cleaning products, food storage, medications, or using caution when using vehicles, and machines </a:t>
            </a:r>
          </a:p>
          <a:p>
            <a:endParaRPr lang="en-US"/>
          </a:p>
        </p:txBody>
      </p:sp>
      <p:sp>
        <p:nvSpPr>
          <p:cNvPr id="4" name="Slide Number Placeholder 3"/>
          <p:cNvSpPr>
            <a:spLocks noGrp="1"/>
          </p:cNvSpPr>
          <p:nvPr>
            <p:ph type="sldNum" sz="quarter" idx="5"/>
          </p:nvPr>
        </p:nvSpPr>
        <p:spPr/>
        <p:txBody>
          <a:bodyPr/>
          <a:lstStyle/>
          <a:p>
            <a:fld id="{81992333-33C9-4368-A539-17D5C6F730D4}" type="slidenum">
              <a:rPr lang="en-US" smtClean="0"/>
              <a:t>13</a:t>
            </a:fld>
            <a:endParaRPr lang="en-US"/>
          </a:p>
        </p:txBody>
      </p:sp>
    </p:spTree>
    <p:extLst>
      <p:ext uri="{BB962C8B-B14F-4D97-AF65-F5344CB8AC3E}">
        <p14:creationId xmlns:p14="http://schemas.microsoft.com/office/powerpoint/2010/main" val="147089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Adaptive behavior is the collection of conceptual, social, and practical skills that have been learned and are performed by people in their everyday lives. Adaptive behavior is….</a:t>
            </a:r>
          </a:p>
          <a:p>
            <a:r>
              <a:rPr lang="en-US"/>
              <a:t>Developmental and increases in complexity with age</a:t>
            </a:r>
          </a:p>
          <a:p>
            <a:r>
              <a:rPr lang="en-US"/>
              <a:t>Composed of conceptual, social, and practical skills</a:t>
            </a:r>
          </a:p>
          <a:p>
            <a:r>
              <a:rPr lang="en-US"/>
              <a:t>Related to the expectations of age and demands of particular contexts</a:t>
            </a:r>
          </a:p>
          <a:p>
            <a:r>
              <a:rPr lang="en-US"/>
              <a:t>Assessed based on the individual’s typical performance at home, school, work, and leisure, not their maximum performance</a:t>
            </a:r>
          </a:p>
          <a:p>
            <a:r>
              <a:rPr lang="en-US"/>
              <a:t>Assessed in reference to the community settings that are typical for same aged peers </a:t>
            </a:r>
          </a:p>
          <a:p>
            <a:r>
              <a:rPr lang="en-US"/>
              <a:t>Limitations in adaptive skills reduce the ability of an individual to adapt successfully to contextual demands. Limitations in adaptive behavior also identify areas of needed supports. </a:t>
            </a:r>
          </a:p>
        </p:txBody>
      </p:sp>
      <p:sp>
        <p:nvSpPr>
          <p:cNvPr id="4" name="Slide Number Placeholder 3"/>
          <p:cNvSpPr>
            <a:spLocks noGrp="1"/>
          </p:cNvSpPr>
          <p:nvPr>
            <p:ph type="sldNum" sz="quarter" idx="5"/>
          </p:nvPr>
        </p:nvSpPr>
        <p:spPr/>
        <p:txBody>
          <a:bodyPr/>
          <a:lstStyle/>
          <a:p>
            <a:fld id="{81992333-33C9-4368-A539-17D5C6F730D4}" type="slidenum">
              <a:rPr lang="en-US" smtClean="0"/>
              <a:t>14</a:t>
            </a:fld>
            <a:endParaRPr lang="en-US"/>
          </a:p>
        </p:txBody>
      </p:sp>
    </p:spTree>
    <p:extLst>
      <p:ext uri="{BB962C8B-B14F-4D97-AF65-F5344CB8AC3E}">
        <p14:creationId xmlns:p14="http://schemas.microsoft.com/office/powerpoint/2010/main" val="351714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GAA 2.0 Overview and Eligibility</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10/21/2021</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CFC3-20A8-4356-8593-3DAD199D2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405A-F871-0A06-8871-B833CF601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B6B856-3E77-A15D-65B8-F3B536B95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8B1A17-86AD-32E9-BB83-EF8B83BB7272}"/>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08C0DF62-EDE5-F5BD-81E2-C23A1D7D0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BFD24-01F8-4D88-433A-A83B425C9C70}"/>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344373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143C-D306-4648-1611-F2D3F0043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C21D8-636E-ED43-5D41-AA58B97629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09F67-FF20-AE66-0CA2-3F41E1F88A2A}"/>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E6932FBB-2F97-94F6-1B21-A3E4C1C78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40A7D-AD8A-D3FE-481F-77CF6D456DD2}"/>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124602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AA36E2-6BDC-68CB-76FB-7D18BD3792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5804E8-13AF-33E8-52F5-73765184E5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34155-47E9-D8C5-5D72-EBC14BD1E436}"/>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F1DD24B7-237F-F363-FADF-76959844F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B2A1E-4983-2BDC-0DFD-2ABA1BC7A52C}"/>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739384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24147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44121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a:solidFill>
                  <a:schemeClr val="bg2">
                    <a:lumMod val="50000"/>
                  </a:schemeClr>
                </a:solidFill>
              </a:rPr>
              <a:t>Richard Woods, Georgia’s School Superintendent</a:t>
            </a:r>
            <a:r>
              <a:rPr lang="en-US" sz="900" b="1">
                <a:solidFill>
                  <a:schemeClr val="bg2">
                    <a:lumMod val="50000"/>
                  </a:schemeClr>
                </a:solidFill>
              </a:rPr>
              <a:t> </a:t>
            </a:r>
            <a:r>
              <a:rPr lang="en-US" sz="900" b="1">
                <a:solidFill>
                  <a:srgbClr val="1186CA"/>
                </a:solidFill>
              </a:rPr>
              <a:t>|</a:t>
            </a:r>
            <a:r>
              <a:rPr lang="en-US" sz="900" b="1">
                <a:solidFill>
                  <a:schemeClr val="bg2">
                    <a:lumMod val="50000"/>
                  </a:schemeClr>
                </a:solidFill>
              </a:rPr>
              <a:t> Georgia Department of Education </a:t>
            </a:r>
            <a:r>
              <a:rPr lang="en-US" sz="900" b="1">
                <a:solidFill>
                  <a:srgbClr val="1186CA"/>
                </a:solidFill>
              </a:rPr>
              <a:t>|</a:t>
            </a:r>
            <a:r>
              <a:rPr lang="en-US" sz="900" b="1">
                <a:solidFill>
                  <a:schemeClr val="bg2">
                    <a:lumMod val="50000"/>
                  </a:schemeClr>
                </a:solidFill>
              </a:rPr>
              <a:t> </a:t>
            </a:r>
            <a:r>
              <a:rPr lang="en-US" sz="900" b="1" i="1">
                <a:solidFill>
                  <a:schemeClr val="bg2">
                    <a:lumMod val="50000"/>
                  </a:schemeClr>
                </a:solidFill>
              </a:rPr>
              <a:t>Educating Georgia’s Future</a:t>
            </a: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10/21/2021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304487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71935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1615474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242318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2210074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D34A8727-1645-7F46-91FD-BD57E0D7658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83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35E9-84A1-740C-DF86-57579C23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B3488-F3B4-6FF6-4F15-0A0EDA7267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6829-A00D-4ABC-5E24-D899F46A1DF6}"/>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F9C084BB-AF9D-EF15-50C4-C518A9915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F97C9-15BD-53DD-62ED-B548EEBB28CB}"/>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1520375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559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549910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470460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577724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3578805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696106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790496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169481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2687623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301745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A415-C53A-466C-C96E-0C4693076F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FC69C-6BA4-4642-3AE5-5B9EB5587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AD0C4-F9DD-DBE4-68F4-0A76F0B20724}"/>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16962770-0DEA-3BA3-C0BC-6B8590602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E4277-3776-00E9-90B0-677FE39E2F18}"/>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1623244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2638537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352527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365933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878382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606463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1962521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172600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051F25C-94AB-25A6-A410-F5A93AF4E96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876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DBB3A68-38A2-89BA-E2A1-CD52CB2C9505}"/>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743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959B869-856C-2FE4-DDA2-01C732E7762B}"/>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75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9911-7F39-CAA4-E738-BFFFD94EA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1546EB-97B6-FF66-1577-F58A364C63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0EC957-8A96-3730-82D0-3F7614689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41C6D-5970-31A3-C205-18247DE237FE}"/>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6" name="Footer Placeholder 5">
            <a:extLst>
              <a:ext uri="{FF2B5EF4-FFF2-40B4-BE49-F238E27FC236}">
                <a16:creationId xmlns:a16="http://schemas.microsoft.com/office/drawing/2014/main" id="{3C4129EA-0CB0-7D42-99C2-20C155101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C245CC-B6BF-330E-98CB-40FAEA620A90}"/>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1482386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446F23-1EB1-346B-22D8-A430546CBAA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333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F6A8A6C-520C-A97B-6847-5CA48A40FBA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451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ECDCBA-C9BB-FA61-DB61-53ADABA1CE3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220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4C04A13-9BD4-A0E3-B5F0-A0ABDC9A5F32}"/>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604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15E021B-D594-20B6-A396-B0D67B16537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083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00ECA28-A310-3801-A749-01004B270264}"/>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671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August 25, 2023</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049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3389412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1172183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377598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B2F8-B6CA-E2BB-1EFA-99D1A15AF2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11005-54FB-C5CE-13E1-B065083C21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D3C3D3-D4EF-E77D-84C0-39BCD4928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4B6205-9FFE-8485-B483-8DAEACFE7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25BB79-56A5-CF65-381A-C2631349C5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94B22-65FE-6A21-70E1-B0B1A678DF32}"/>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8" name="Footer Placeholder 7">
            <a:extLst>
              <a:ext uri="{FF2B5EF4-FFF2-40B4-BE49-F238E27FC236}">
                <a16:creationId xmlns:a16="http://schemas.microsoft.com/office/drawing/2014/main" id="{1FD761E4-6FDC-B467-2177-A99F8C4F1C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44E368-381C-8AF5-A434-1482D53CACA0}"/>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2060214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a:solidFill>
                  <a:schemeClr val="bg2">
                    <a:lumMod val="50000"/>
                  </a:schemeClr>
                </a:solidFill>
              </a:rPr>
              <a:t>Richard Woods, Georgia’s School Superintendent</a:t>
            </a:r>
            <a:r>
              <a:rPr lang="en-US" sz="900" b="1">
                <a:solidFill>
                  <a:schemeClr val="bg2">
                    <a:lumMod val="50000"/>
                  </a:schemeClr>
                </a:solidFill>
              </a:rPr>
              <a:t> </a:t>
            </a:r>
            <a:r>
              <a:rPr lang="en-US" sz="900" b="1">
                <a:solidFill>
                  <a:srgbClr val="1186CA"/>
                </a:solidFill>
              </a:rPr>
              <a:t>|</a:t>
            </a:r>
            <a:r>
              <a:rPr lang="en-US" sz="900" b="1">
                <a:solidFill>
                  <a:schemeClr val="bg2">
                    <a:lumMod val="50000"/>
                  </a:schemeClr>
                </a:solidFill>
              </a:rPr>
              <a:t> Georgia Department of Education </a:t>
            </a:r>
            <a:r>
              <a:rPr lang="en-US" sz="900" b="1">
                <a:solidFill>
                  <a:srgbClr val="1186CA"/>
                </a:solidFill>
              </a:rPr>
              <a:t>|</a:t>
            </a:r>
            <a:r>
              <a:rPr lang="en-US" sz="900" b="1">
                <a:solidFill>
                  <a:schemeClr val="bg2">
                    <a:lumMod val="50000"/>
                  </a:schemeClr>
                </a:solidFill>
              </a:rPr>
              <a:t> </a:t>
            </a:r>
            <a:r>
              <a:rPr lang="en-US" sz="900" b="1" i="1">
                <a:solidFill>
                  <a:schemeClr val="bg2">
                    <a:lumMod val="50000"/>
                  </a:schemeClr>
                </a:solidFill>
              </a:rPr>
              <a:t>Educating Georgia’s Future</a:t>
            </a: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10/21/2021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4019555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580252" y="6380316"/>
            <a:ext cx="8325203"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1861499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p:nvPicPr>
        <p:blipFill rotWithShape="1">
          <a:blip r:embed="rId2"/>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2803018314"/>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3951069838"/>
      </p:ext>
    </p:extLst>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159424378"/>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F740-28FF-779F-EA71-8DB4E9A17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C370A-3C7F-138F-E8B4-0FCBBAA481D1}"/>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4" name="Footer Placeholder 3">
            <a:extLst>
              <a:ext uri="{FF2B5EF4-FFF2-40B4-BE49-F238E27FC236}">
                <a16:creationId xmlns:a16="http://schemas.microsoft.com/office/drawing/2014/main" id="{BDF3C000-083A-C6C2-28EF-667AFD0810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2E60E-0EC6-9941-E6BE-A2123CD31F88}"/>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26619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051EE-49B6-0B8E-4A14-1FC18E027DD0}"/>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3" name="Footer Placeholder 2">
            <a:extLst>
              <a:ext uri="{FF2B5EF4-FFF2-40B4-BE49-F238E27FC236}">
                <a16:creationId xmlns:a16="http://schemas.microsoft.com/office/drawing/2014/main" id="{93C2A9CF-AFF8-6095-1AE6-F9FF1A7C0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BBCB89-B5BA-E981-931F-54F47E1F46CC}"/>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92288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6527-3FB8-169F-949C-3AA8DF465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6F5734-F3CE-2223-1D34-DBCE65DD8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23DCC-0DD9-2B6B-D8C1-200BB09F0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F47B0-0DF1-B385-DEF1-1CF45DF89FAC}"/>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6" name="Footer Placeholder 5">
            <a:extLst>
              <a:ext uri="{FF2B5EF4-FFF2-40B4-BE49-F238E27FC236}">
                <a16:creationId xmlns:a16="http://schemas.microsoft.com/office/drawing/2014/main" id="{215E14BA-14D6-539A-2AC0-9197F093B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FCF55-6066-D37B-5418-05206E452912}"/>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255840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765-9BA1-626B-A818-805D16FF0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01967-B28F-862E-C7A4-440CEA9B5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0880FE-03F5-8097-562F-240627C57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21DB14-B9F0-83E4-8923-73B497030C07}"/>
              </a:ext>
            </a:extLst>
          </p:cNvPr>
          <p:cNvSpPr>
            <a:spLocks noGrp="1"/>
          </p:cNvSpPr>
          <p:nvPr>
            <p:ph type="dt" sz="half" idx="10"/>
          </p:nvPr>
        </p:nvSpPr>
        <p:spPr/>
        <p:txBody>
          <a:bodyPr/>
          <a:lstStyle/>
          <a:p>
            <a:fld id="{8603D886-85FB-42CB-8FBF-55A815DCA892}" type="datetimeFigureOut">
              <a:rPr lang="en-US" smtClean="0"/>
              <a:t>8/25/2023</a:t>
            </a:fld>
            <a:endParaRPr lang="en-US"/>
          </a:p>
        </p:txBody>
      </p:sp>
      <p:sp>
        <p:nvSpPr>
          <p:cNvPr id="6" name="Footer Placeholder 5">
            <a:extLst>
              <a:ext uri="{FF2B5EF4-FFF2-40B4-BE49-F238E27FC236}">
                <a16:creationId xmlns:a16="http://schemas.microsoft.com/office/drawing/2014/main" id="{629EED81-6826-9A34-B0D2-9E4785233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1D832-CAE8-5CE1-4E04-0F0DA0155D09}"/>
              </a:ext>
            </a:extLst>
          </p:cNvPr>
          <p:cNvSpPr>
            <a:spLocks noGrp="1"/>
          </p:cNvSpPr>
          <p:nvPr>
            <p:ph type="sldNum" sz="quarter" idx="12"/>
          </p:nvPr>
        </p:nvSpPr>
        <p:spPr/>
        <p:txBody>
          <a:bodyPr/>
          <a:lstStyle/>
          <a:p>
            <a:fld id="{9A76249F-334B-48FA-AE14-87031F64879B}" type="slidenum">
              <a:rPr lang="en-US" smtClean="0"/>
              <a:t>‹#›</a:t>
            </a:fld>
            <a:endParaRPr lang="en-US"/>
          </a:p>
        </p:txBody>
      </p:sp>
    </p:spTree>
    <p:extLst>
      <p:ext uri="{BB962C8B-B14F-4D97-AF65-F5344CB8AC3E}">
        <p14:creationId xmlns:p14="http://schemas.microsoft.com/office/powerpoint/2010/main" val="210828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0CE90-0FD3-E3B3-C53E-BE63AA8B0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F543A-1A6F-5D1F-1826-E6A09017A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33AAC-5DB2-95BB-8890-1A4DFB84C5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3D886-85FB-42CB-8FBF-55A815DCA892}" type="datetimeFigureOut">
              <a:rPr lang="en-US" smtClean="0"/>
              <a:t>8/25/2023</a:t>
            </a:fld>
            <a:endParaRPr lang="en-US"/>
          </a:p>
        </p:txBody>
      </p:sp>
      <p:sp>
        <p:nvSpPr>
          <p:cNvPr id="5" name="Footer Placeholder 4">
            <a:extLst>
              <a:ext uri="{FF2B5EF4-FFF2-40B4-BE49-F238E27FC236}">
                <a16:creationId xmlns:a16="http://schemas.microsoft.com/office/drawing/2014/main" id="{4033550A-3F53-7113-8BDB-6AE2143D1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D27256-5BA9-BCD4-1A4F-9561339EA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6249F-334B-48FA-AE14-87031F64879B}" type="slidenum">
              <a:rPr lang="en-US" smtClean="0"/>
              <a:t>‹#›</a:t>
            </a:fld>
            <a:endParaRPr lang="en-US"/>
          </a:p>
        </p:txBody>
      </p:sp>
    </p:spTree>
    <p:extLst>
      <p:ext uri="{BB962C8B-B14F-4D97-AF65-F5344CB8AC3E}">
        <p14:creationId xmlns:p14="http://schemas.microsoft.com/office/powerpoint/2010/main" val="3182495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108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gafutures.org/about-us/outreach/" TargetMode="Externa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hyperlink" Target="https://www.legis.ga.gov/api/legislation/document/20232024/220541" TargetMode="External"/><Relationship Id="rId2" Type="http://schemas.openxmlformats.org/officeDocument/2006/relationships/hyperlink" Target="mailto:programadmin@gsfc.org" TargetMode="Externa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hyperlink" Target="mailto:ejames@doe.k12.ga.us" TargetMode="External"/><Relationship Id="rId2" Type="http://schemas.openxmlformats.org/officeDocument/2006/relationships/hyperlink" Target="mailto:anne.myers@doe.k12.ga.us" TargetMode="Externa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2.0-Extended-Content-Standards.aspx"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mailto:ejames@doe.k12.ga.us" TargetMode="External"/><Relationship Id="rId2" Type="http://schemas.openxmlformats.org/officeDocument/2006/relationships/hyperlink" Target="mailto:anne.myers@doe.k12.ga.u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gadoe.org/Curriculum-Instruction-and-Assessment/Assessment/Pages/GAA-2.0-Extended-Content-Standards.aspx" TargetMode="External"/><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hyperlink" Target="https://www.gadoe.org/Curriculum-Instruction-and-Assessment/Special-Education-Services/Documents/Sp%20Ed%20homepg/Family%20Guidance_Georgia%20Diploma%20Options_3_15_%2021_Final.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gadoe.org/Curriculum-Instruction-and-Assessment/Special-Education-Services/Documents/Eligibility%20Areas/ID/Understanding%20the%20State-Defined%20Alternate%20Diploma.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Documents/Sp%20Ed%20homepg/Family%20Guidance_Georgia%20Diploma%20Options_3_15_%2021_Final.pdf" TargetMode="External"/><Relationship Id="rId2" Type="http://schemas.openxmlformats.org/officeDocument/2006/relationships/hyperlink" Target="https://www.gadoe.org/Curriculum-Instruction-and-Assessment/Special-Education-Services/Documents/Sp%20Ed%20homepg/ESSA%20Alternate%20Diploma%20FAQ%20for%20Families.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adoe.org/Curriculum-Instruction-and-Assessment/Special-Education-Services/Documents/Transition/2020-21/A%20Transition%20Guide%20-August%202020.pdf"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s://bmawufbp.blogspot.com/2012/08/why-are-so-many-quality-black-women.html" TargetMode="External"/><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caveylaw.com/the-hidden-facts-of-disability-infographic/"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gaipsec.org/ipseprograms.html"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gafutures.org/hope-state-aid-programs/scholarships-grants/ipse-gra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gafutures.org/about-us/outreach/"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hyperlink" Target="https://www.legis.ga.gov/api/legislation/document/20232024/220541" TargetMode="External"/><Relationship Id="rId2" Type="http://schemas.openxmlformats.org/officeDocument/2006/relationships/hyperlink" Target="mailto:programadmin@gsfc.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ejames@doe.k12.ga.us" TargetMode="External"/><Relationship Id="rId2" Type="http://schemas.openxmlformats.org/officeDocument/2006/relationships/hyperlink" Target="mailto:anne.myers@doe.k12.ga.us"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mailto:ejames@doe.k12.ga.us" TargetMode="External"/><Relationship Id="rId2" Type="http://schemas.openxmlformats.org/officeDocument/2006/relationships/hyperlink" Target="mailto:anne.myers@doe.k12.ga.us" TargetMode="Externa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2.0-Extended-Content-Standards.aspx"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gadoe.org/Curriculum-Instruction-and-Assessment/Assessment/Pages/GAA-2.0-Extended-Content-Standards.aspx" TargetMode="External"/><Relationship Id="rId7" Type="http://schemas.openxmlformats.org/officeDocument/2006/relationships/diagramColors" Target="../diagrams/colors4.xml"/><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hyperlink" Target="https://www.gadoe.org/Curriculum-Instruction-and-Assessment/Special-Education-Services/Documents/Sp%20Ed%20homepg/Family%20Guidance_Georgia%20Diploma%20Options_3_15_%2021_Final.pdf" TargetMode="Externa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hyperlink" Target="https://www.gadoe.org/Curriculum-Instruction-and-Assessment/Special-Education-Services/Documents/Eligibility%20Areas/ID/Understanding%20the%20State-Defined%20Alternate%20Diploma.pdf" TargetMode="Externa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Documents/Sp%20Ed%20homepg/Family%20Guidance_Georgia%20Diploma%20Options_3_15_%2021_Final.pdf" TargetMode="External"/><Relationship Id="rId2" Type="http://schemas.openxmlformats.org/officeDocument/2006/relationships/hyperlink" Target="https://www.gadoe.org/Curriculum-Instruction-and-Assessment/Special-Education-Services/Documents/Sp%20Ed%20homepg/ESSA%20Alternate%20Diploma%20FAQ%20for%20Families.pdf" TargetMode="Externa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adoe.org/Curriculum-Instruction-and-Assessment/Special-Education-Services/Documents/Transition/2020-21/A%20Transition%20Guide%20-August%202020.pdf" TargetMode="Externa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8" Type="http://schemas.openxmlformats.org/officeDocument/2006/relationships/hyperlink" Target="https://bmawufbp.blogspot.com/2012/08/why-are-so-many-quality-black-women.html" TargetMode="External"/><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hyperlink" Target="http://caveylaw.com/the-hidden-facts-of-disability-infographic/" TargetMode="External"/><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hyperlink" Target="http://www.gaipsec.org/ipseprograms.html" TargetMode="Externa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hyperlink" Target="https://www.gafutures.org/hope-state-aid-programs/scholarships-grants/ipse-grant/" TargetMode="External"/><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6573-03D2-D150-EB88-76E66C24CA1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5E9813B-DFCB-D4D7-3B60-980230AED6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415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21196" y="233923"/>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Conceptual</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r>
              <a:rPr lang="en-US" b="1">
                <a:solidFill>
                  <a:schemeClr val="bg1"/>
                </a:solidFill>
                <a:latin typeface="Arial" panose="020B0604020202020204" pitchFamily="34" charset="0"/>
                <a:cs typeface="Arial" panose="020B0604020202020204" pitchFamily="34" charset="0"/>
              </a:rPr>
              <a:t>#2</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21196" y="1825625"/>
            <a:ext cx="9932603" cy="4135670"/>
          </a:xfrm>
        </p:spPr>
        <p:txBody>
          <a:bodyPr>
            <a:normAutofit lnSpcReduction="10000"/>
          </a:bodyPr>
          <a:lstStyle/>
          <a:p>
            <a:r>
              <a:rPr lang="en-US">
                <a:latin typeface="Arial" panose="020B0604020202020204" pitchFamily="34" charset="0"/>
                <a:cs typeface="Arial" panose="020B0604020202020204" pitchFamily="34" charset="0"/>
              </a:rPr>
              <a:t>Difficulty in self-direction and/or arranging or planning future life activities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anticipating the consequences of his or her behavior</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with academics (reading, writing, arithmetic)</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with money/financial concepts </a:t>
            </a:r>
          </a:p>
          <a:p>
            <a:endParaRPr lang="en-US"/>
          </a:p>
          <a:p>
            <a:endParaRPr lang="en-US"/>
          </a:p>
        </p:txBody>
      </p:sp>
    </p:spTree>
    <p:extLst>
      <p:ext uri="{BB962C8B-B14F-4D97-AF65-F5344CB8AC3E}">
        <p14:creationId xmlns:p14="http://schemas.microsoft.com/office/powerpoint/2010/main" val="3394670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F195-265B-8C42-1786-5C7E0E82EAD3}"/>
              </a:ext>
            </a:extLst>
          </p:cNvPr>
          <p:cNvSpPr>
            <a:spLocks noGrp="1"/>
          </p:cNvSpPr>
          <p:nvPr>
            <p:ph type="title"/>
          </p:nvPr>
        </p:nvSpPr>
        <p:spPr>
          <a:xfrm>
            <a:off x="1319513" y="233923"/>
            <a:ext cx="10034286" cy="1325563"/>
          </a:xfrm>
        </p:spPr>
        <p:txBody>
          <a:bodyPr>
            <a:normAutofit/>
          </a:bodyPr>
          <a:lstStyle/>
          <a:p>
            <a:r>
              <a:rPr lang="en-US" sz="4400"/>
              <a:t>IPSE Grant: Policy Funding</a:t>
            </a:r>
          </a:p>
        </p:txBody>
      </p:sp>
      <p:sp>
        <p:nvSpPr>
          <p:cNvPr id="3" name="Content Placeholder 2">
            <a:extLst>
              <a:ext uri="{FF2B5EF4-FFF2-40B4-BE49-F238E27FC236}">
                <a16:creationId xmlns:a16="http://schemas.microsoft.com/office/drawing/2014/main" id="{363E9D73-12DF-C786-8470-762B613FAAC8}"/>
              </a:ext>
            </a:extLst>
          </p:cNvPr>
          <p:cNvSpPr>
            <a:spLocks noGrp="1"/>
          </p:cNvSpPr>
          <p:nvPr>
            <p:ph idx="1"/>
          </p:nvPr>
        </p:nvSpPr>
        <p:spPr>
          <a:xfrm>
            <a:off x="1319513" y="1709878"/>
            <a:ext cx="10521388" cy="4135670"/>
          </a:xfrm>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Not lottery-funded yet  Dependent upon legislative allocation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Allocation for this academic/fiscal year: </a:t>
            </a:r>
            <a:r>
              <a:rPr kumimoji="0" lang="en-US" sz="30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$955,830</a:t>
            </a: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(goes </a:t>
            </a:r>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to Georgia Student Finance Commission for distribution, </a:t>
            </a:r>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not GCDD)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 IPSE students expected for 2023-2024 academic year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Will likely need more advocacy next legislative session to increase the allocation behind these grants to ensure that all students can be covered</a:t>
            </a:r>
          </a:p>
          <a:p>
            <a:endParaRPr lang="en-US"/>
          </a:p>
        </p:txBody>
      </p:sp>
    </p:spTree>
    <p:extLst>
      <p:ext uri="{BB962C8B-B14F-4D97-AF65-F5344CB8AC3E}">
        <p14:creationId xmlns:p14="http://schemas.microsoft.com/office/powerpoint/2010/main" val="1542925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712D-08C0-C79B-1D1E-1D79568EACE5}"/>
              </a:ext>
            </a:extLst>
          </p:cNvPr>
          <p:cNvSpPr>
            <a:spLocks noGrp="1"/>
          </p:cNvSpPr>
          <p:nvPr>
            <p:ph type="title"/>
          </p:nvPr>
        </p:nvSpPr>
        <p:spPr/>
        <p:txBody>
          <a:bodyPr>
            <a:normAutofit/>
          </a:bodyPr>
          <a:lstStyle/>
          <a:p>
            <a:r>
              <a:rPr lang="en-US" sz="4400"/>
              <a:t>IPSE Grants: Eligibility and Requirements </a:t>
            </a:r>
            <a:r>
              <a:rPr lang="en-US" sz="4400">
                <a:solidFill>
                  <a:schemeClr val="bg1"/>
                </a:solidFill>
              </a:rPr>
              <a:t>#1</a:t>
            </a:r>
          </a:p>
        </p:txBody>
      </p:sp>
      <p:sp>
        <p:nvSpPr>
          <p:cNvPr id="3" name="Content Placeholder 2">
            <a:extLst>
              <a:ext uri="{FF2B5EF4-FFF2-40B4-BE49-F238E27FC236}">
                <a16:creationId xmlns:a16="http://schemas.microsoft.com/office/drawing/2014/main" id="{F37ECEF2-C4A2-1877-C88D-B0EB7D2F33C0}"/>
              </a:ext>
            </a:extLst>
          </p:cNvPr>
          <p:cNvSpPr>
            <a:spLocks noGrp="1"/>
          </p:cNvSpPr>
          <p:nvPr>
            <p:ph idx="1"/>
          </p:nvPr>
        </p:nvSpPr>
        <p:spPr/>
        <p:txBody>
          <a:bodyPr>
            <a:normAutofit/>
          </a:bodyPr>
          <a:lstStyle/>
          <a:p>
            <a:r>
              <a:rPr lang="en-US">
                <a:latin typeface="Arial    "/>
              </a:rPr>
              <a:t>Students must:</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Have a documented </a:t>
            </a:r>
            <a:r>
              <a:rPr kumimoji="0" lang="en-US" sz="2800" b="0" i="1" u="none" strike="noStrike" kern="1200" cap="none" spc="0" normalizeH="0" baseline="0" noProof="0">
                <a:ln>
                  <a:noFill/>
                </a:ln>
                <a:solidFill>
                  <a:prstClr val="black"/>
                </a:solidFill>
                <a:effectLst/>
                <a:uLnTx/>
                <a:uFillTx/>
                <a:latin typeface="Arial    "/>
                <a:cs typeface="Arial" panose="020B0604020202020204" pitchFamily="34" charset="0"/>
              </a:rPr>
              <a:t>intellectual</a:t>
            </a: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 disability (not a developmental disability alone)</a:t>
            </a:r>
            <a:endParaRPr lang="en-US" sz="2800">
              <a:solidFill>
                <a:prstClr val="black"/>
              </a:solidFill>
              <a:latin typeface="Arial    "/>
              <a:cs typeface="Arial" panose="020B0604020202020204" pitchFamily="34" charset="0"/>
            </a:endParaRP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be Georgia residents to be eligible:</a:t>
            </a:r>
          </a:p>
          <a:p>
            <a:pPr lvl="2">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12 months of residency, with high school completion in Georgia</a:t>
            </a:r>
          </a:p>
          <a:p>
            <a:pPr lvl="2">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24 months of residency, with high school completion out of state</a:t>
            </a:r>
            <a:endParaRPr lang="en-US" sz="2800">
              <a:latin typeface="Arial    "/>
            </a:endParaRPr>
          </a:p>
        </p:txBody>
      </p:sp>
    </p:spTree>
    <p:extLst>
      <p:ext uri="{BB962C8B-B14F-4D97-AF65-F5344CB8AC3E}">
        <p14:creationId xmlns:p14="http://schemas.microsoft.com/office/powerpoint/2010/main" val="37108611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771B-C314-81D7-F7F7-7ADF2F22575E}"/>
              </a:ext>
            </a:extLst>
          </p:cNvPr>
          <p:cNvSpPr>
            <a:spLocks noGrp="1"/>
          </p:cNvSpPr>
          <p:nvPr>
            <p:ph type="title"/>
          </p:nvPr>
        </p:nvSpPr>
        <p:spPr/>
        <p:txBody>
          <a:bodyPr>
            <a:normAutofit fontScale="90000"/>
          </a:bodyPr>
          <a:lstStyle/>
          <a:p>
            <a:r>
              <a:rPr lang="en-US" sz="4900"/>
              <a:t>IPSE Eligibility and Requirements </a:t>
            </a:r>
            <a:br>
              <a:rPr lang="en-US"/>
            </a:br>
            <a:r>
              <a:rPr lang="en-US">
                <a:solidFill>
                  <a:schemeClr val="bg1"/>
                </a:solidFill>
              </a:rPr>
              <a:t>#2</a:t>
            </a:r>
          </a:p>
        </p:txBody>
      </p:sp>
      <p:sp>
        <p:nvSpPr>
          <p:cNvPr id="3" name="Content Placeholder 2">
            <a:extLst>
              <a:ext uri="{FF2B5EF4-FFF2-40B4-BE49-F238E27FC236}">
                <a16:creationId xmlns:a16="http://schemas.microsoft.com/office/drawing/2014/main" id="{883D53E0-986D-BDC7-D6C0-0D842915D35E}"/>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should fill out: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Free Application for Federal Student Aid (FAFSA)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yearly</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Student Finance Application (GSFAPP)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 10 years</a:t>
            </a:r>
            <a:b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be applied towards tuition, student fees or program fees </a:t>
            </a:r>
            <a:b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 to the school) </a:t>
            </a:r>
          </a:p>
          <a:p>
            <a:endParaRPr lang="en-US"/>
          </a:p>
        </p:txBody>
      </p:sp>
    </p:spTree>
    <p:extLst>
      <p:ext uri="{BB962C8B-B14F-4D97-AF65-F5344CB8AC3E}">
        <p14:creationId xmlns:p14="http://schemas.microsoft.com/office/powerpoint/2010/main" val="31487197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5FA-3DEE-0CD2-1270-B13B9D86B946}"/>
              </a:ext>
            </a:extLst>
          </p:cNvPr>
          <p:cNvSpPr>
            <a:spLocks noGrp="1"/>
          </p:cNvSpPr>
          <p:nvPr>
            <p:ph type="title"/>
          </p:nvPr>
        </p:nvSpPr>
        <p:spPr/>
        <p:txBody>
          <a:bodyPr>
            <a:normAutofit fontScale="90000"/>
          </a:bodyPr>
          <a:lstStyle/>
          <a:p>
            <a:r>
              <a:rPr lang="en-US"/>
              <a:t>Individual Appointments with a Georgia Student Finance Commission (GSFC)</a:t>
            </a:r>
          </a:p>
        </p:txBody>
      </p:sp>
      <p:sp>
        <p:nvSpPr>
          <p:cNvPr id="3" name="Content Placeholder 2">
            <a:extLst>
              <a:ext uri="{FF2B5EF4-FFF2-40B4-BE49-F238E27FC236}">
                <a16:creationId xmlns:a16="http://schemas.microsoft.com/office/drawing/2014/main" id="{18B39C5C-1935-76F0-7227-8EA8007303BA}"/>
              </a:ext>
            </a:extLst>
          </p:cNvPr>
          <p:cNvSpPr>
            <a:spLocks noGrp="1"/>
          </p:cNvSpPr>
          <p:nvPr>
            <p:ph idx="1"/>
          </p:nvPr>
        </p:nvSpPr>
        <p:spPr>
          <a:xfrm>
            <a:off x="6249847" y="5571194"/>
            <a:ext cx="5751652" cy="567491"/>
          </a:xfrm>
        </p:spPr>
        <p:txBody>
          <a:bodyPr/>
          <a:lstStyle/>
          <a:p>
            <a:r>
              <a:rPr lang="en-US">
                <a:hlinkClick r:id="rId2"/>
              </a:rPr>
              <a:t>Contact a Representative </a:t>
            </a:r>
            <a:endParaRPr lang="en-US"/>
          </a:p>
          <a:p>
            <a:endParaRPr lang="en-US"/>
          </a:p>
          <a:p>
            <a:endParaRPr lang="en-US"/>
          </a:p>
        </p:txBody>
      </p:sp>
      <p:pic>
        <p:nvPicPr>
          <p:cNvPr id="5" name="Picture 4">
            <a:extLst>
              <a:ext uri="{FF2B5EF4-FFF2-40B4-BE49-F238E27FC236}">
                <a16:creationId xmlns:a16="http://schemas.microsoft.com/office/drawing/2014/main" id="{1020059A-F598-0BEA-8950-F6FE57CC59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5812" y="1851949"/>
            <a:ext cx="4386806" cy="4426506"/>
          </a:xfrm>
          <a:prstGeom prst="rect">
            <a:avLst/>
          </a:prstGeom>
        </p:spPr>
      </p:pic>
      <p:pic>
        <p:nvPicPr>
          <p:cNvPr id="7" name="Picture 6">
            <a:extLst>
              <a:ext uri="{FF2B5EF4-FFF2-40B4-BE49-F238E27FC236}">
                <a16:creationId xmlns:a16="http://schemas.microsoft.com/office/drawing/2014/main" id="{2DF23AF0-1AC8-7491-81AE-7E61D244DD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24333" y="1608451"/>
            <a:ext cx="2880610" cy="3962743"/>
          </a:xfrm>
          <a:prstGeom prst="rect">
            <a:avLst/>
          </a:prstGeom>
        </p:spPr>
      </p:pic>
    </p:spTree>
    <p:extLst>
      <p:ext uri="{BB962C8B-B14F-4D97-AF65-F5344CB8AC3E}">
        <p14:creationId xmlns:p14="http://schemas.microsoft.com/office/powerpoint/2010/main" val="27188345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20FD-7270-D6EB-8AB0-C1F3912C9D77}"/>
              </a:ext>
            </a:extLst>
          </p:cNvPr>
          <p:cNvSpPr>
            <a:spLocks noGrp="1"/>
          </p:cNvSpPr>
          <p:nvPr>
            <p:ph type="title"/>
          </p:nvPr>
        </p:nvSpPr>
        <p:spPr/>
        <p:txBody>
          <a:bodyPr>
            <a:normAutofit/>
          </a:bodyPr>
          <a:lstStyle/>
          <a:p>
            <a:r>
              <a:rPr lang="en-US" sz="4400"/>
              <a:t>For Educators</a:t>
            </a:r>
          </a:p>
        </p:txBody>
      </p:sp>
      <p:sp>
        <p:nvSpPr>
          <p:cNvPr id="3" name="Content Placeholder 2">
            <a:extLst>
              <a:ext uri="{FF2B5EF4-FFF2-40B4-BE49-F238E27FC236}">
                <a16:creationId xmlns:a16="http://schemas.microsoft.com/office/drawing/2014/main" id="{16391B9F-D2F4-420A-C044-7A3E083CCE70}"/>
              </a:ext>
            </a:extLst>
          </p:cNvPr>
          <p:cNvSpPr>
            <a:spLocks noGrp="1"/>
          </p:cNvSpPr>
          <p:nvPr>
            <p:ph idx="1"/>
          </p:nvPr>
        </p:nvSpPr>
        <p:spPr>
          <a:xfrm>
            <a:off x="1145892" y="2141315"/>
            <a:ext cx="10207907" cy="3819979"/>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GSFC Program Administration: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programadmin@gsfc.org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(770) 724-9251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Senate Bill 246: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https://www.legis.ga.gov/api/legislation/document/20232024/220541</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endParaRPr lang="en-US"/>
          </a:p>
        </p:txBody>
      </p:sp>
    </p:spTree>
    <p:extLst>
      <p:ext uri="{BB962C8B-B14F-4D97-AF65-F5344CB8AC3E}">
        <p14:creationId xmlns:p14="http://schemas.microsoft.com/office/powerpoint/2010/main" val="987856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1BA3-8B33-E090-5E64-7119CC7945E6}"/>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B7066C43-660A-8AC8-6FFA-39429B7C9C28}"/>
              </a:ext>
            </a:extLst>
          </p:cNvPr>
          <p:cNvSpPr>
            <a:spLocks noGrp="1"/>
          </p:cNvSpPr>
          <p:nvPr>
            <p:ph sz="half" idx="1"/>
          </p:nvPr>
        </p:nvSpPr>
        <p:spPr/>
        <p:txBody>
          <a:bodyPr/>
          <a:lstStyle/>
          <a:p>
            <a:pPr marL="0" indent="0">
              <a:buNone/>
            </a:pPr>
            <a:r>
              <a:rPr lang="en-US" dirty="0"/>
              <a:t>Anne Myers</a:t>
            </a:r>
          </a:p>
          <a:p>
            <a:pPr marL="0" indent="0">
              <a:buNone/>
            </a:pPr>
            <a:r>
              <a:rPr lang="en-US" dirty="0"/>
              <a:t>Program Specialist, Intellectual Disabilities</a:t>
            </a:r>
          </a:p>
          <a:p>
            <a:pPr marL="0" marR="0" indent="0" algn="l">
              <a:spcBef>
                <a:spcPts val="0"/>
              </a:spcBef>
              <a:spcAft>
                <a:spcPts val="0"/>
              </a:spcAft>
              <a:buNone/>
            </a:pPr>
            <a:r>
              <a:rPr lang="en-US" b="0" i="0" dirty="0">
                <a:solidFill>
                  <a:srgbClr val="333333"/>
                </a:solidFill>
                <a:effectLst/>
              </a:rPr>
              <a:t>404-548-9790</a:t>
            </a:r>
          </a:p>
          <a:p>
            <a:pPr marL="0" marR="0" indent="0" algn="l">
              <a:spcBef>
                <a:spcPts val="0"/>
              </a:spcBef>
              <a:spcAft>
                <a:spcPts val="0"/>
              </a:spcAft>
              <a:buNone/>
            </a:pPr>
            <a:r>
              <a:rPr lang="en-US" b="0" i="0" u="none" strike="noStrike" dirty="0">
                <a:solidFill>
                  <a:srgbClr val="346834"/>
                </a:solidFill>
                <a:effectLst/>
                <a:hlinkClick r:id="rId2"/>
              </a:rPr>
              <a:t>anne.myers@doe.k12.ga.us</a:t>
            </a:r>
            <a:endParaRPr lang="en-US" b="0" i="0" dirty="0">
              <a:solidFill>
                <a:srgbClr val="333333"/>
              </a:solidFill>
              <a:effectLst/>
            </a:endParaRPr>
          </a:p>
          <a:p>
            <a:endParaRPr lang="en-US" dirty="0"/>
          </a:p>
        </p:txBody>
      </p:sp>
      <p:sp>
        <p:nvSpPr>
          <p:cNvPr id="5" name="Content Placeholder 4">
            <a:extLst>
              <a:ext uri="{FF2B5EF4-FFF2-40B4-BE49-F238E27FC236}">
                <a16:creationId xmlns:a16="http://schemas.microsoft.com/office/drawing/2014/main" id="{565B3569-19D3-E955-9205-0BD88DCE182A}"/>
              </a:ext>
            </a:extLst>
          </p:cNvPr>
          <p:cNvSpPr>
            <a:spLocks noGrp="1"/>
          </p:cNvSpPr>
          <p:nvPr>
            <p:ph sz="half" idx="2"/>
          </p:nvPr>
        </p:nvSpPr>
        <p:spPr>
          <a:xfrm>
            <a:off x="6273479" y="1825625"/>
            <a:ext cx="5257800" cy="4135670"/>
          </a:xfrm>
        </p:spPr>
        <p:txBody>
          <a:bodyPr/>
          <a:lstStyle/>
          <a:p>
            <a:pPr marL="0" indent="0">
              <a:buNone/>
            </a:pPr>
            <a:r>
              <a:rPr lang="en-US" dirty="0"/>
              <a:t>Elise James</a:t>
            </a:r>
          </a:p>
          <a:p>
            <a:pPr marL="0" indent="0">
              <a:buNone/>
            </a:pPr>
            <a:r>
              <a:rPr lang="en-US" dirty="0"/>
              <a:t>Program Specialist, Transition Postschool Outcomes</a:t>
            </a:r>
          </a:p>
          <a:p>
            <a:pPr marL="0" indent="0">
              <a:buNone/>
            </a:pPr>
            <a:r>
              <a:rPr lang="en-US" dirty="0"/>
              <a:t>404-326-0421</a:t>
            </a:r>
          </a:p>
          <a:p>
            <a:pPr marL="0" indent="0">
              <a:buNone/>
            </a:pPr>
            <a:r>
              <a:rPr lang="en-US" dirty="0">
                <a:hlinkClick r:id="rId3"/>
              </a:rPr>
              <a:t>ejames@doe.k12.ga.us</a:t>
            </a:r>
            <a:r>
              <a:rPr lang="en-US" dirty="0"/>
              <a:t> </a:t>
            </a:r>
          </a:p>
        </p:txBody>
      </p:sp>
    </p:spTree>
    <p:extLst>
      <p:ext uri="{BB962C8B-B14F-4D97-AF65-F5344CB8AC3E}">
        <p14:creationId xmlns:p14="http://schemas.microsoft.com/office/powerpoint/2010/main" val="74925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32706" y="233923"/>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Social Skills </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#1 </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32705" y="1835457"/>
            <a:ext cx="10207907" cy="4135670"/>
          </a:xfrm>
        </p:spPr>
        <p:txBody>
          <a:bodyPr>
            <a:normAutofit lnSpcReduction="10000"/>
          </a:bodyPr>
          <a:lstStyle/>
          <a:p>
            <a:r>
              <a:rPr lang="en-US">
                <a:latin typeface="Arial" panose="020B0604020202020204" pitchFamily="34" charset="0"/>
                <a:cs typeface="Arial" panose="020B0604020202020204" pitchFamily="34" charset="0"/>
              </a:rPr>
              <a:t>Impaired social/interpersonal skills and learning from experiences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in working effectively with other towards group problem solving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Concrete thinking during complex social situations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Increase vulnerability in victimization</a:t>
            </a:r>
          </a:p>
          <a:p>
            <a:endParaRPr lang="en-US"/>
          </a:p>
          <a:p>
            <a:endParaRPr lang="en-US"/>
          </a:p>
        </p:txBody>
      </p:sp>
    </p:spTree>
    <p:extLst>
      <p:ext uri="{BB962C8B-B14F-4D97-AF65-F5344CB8AC3E}">
        <p14:creationId xmlns:p14="http://schemas.microsoft.com/office/powerpoint/2010/main" val="108029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73713" y="118459"/>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Social Skills</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#2</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195054" y="1914115"/>
            <a:ext cx="10207907" cy="4135670"/>
          </a:xfrm>
        </p:spPr>
        <p:txBody>
          <a:bodyPr>
            <a:normAutofit lnSpcReduction="10000"/>
          </a:bodyPr>
          <a:lstStyle/>
          <a:p>
            <a:r>
              <a:rPr lang="en-US">
                <a:latin typeface="Arial" panose="020B0604020202020204" pitchFamily="34" charset="0"/>
                <a:cs typeface="Arial" panose="020B0604020202020204" pitchFamily="34" charset="0"/>
              </a:rPr>
              <a:t>Inadequate social responding and social judgment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Tendency to deny or minimize the disability to their disadvantage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Strong desire to please authority figures based on limited understanding of the situation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Gullibility and suggestibility in interactions with others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92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52372" y="256970"/>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Practical Skills </a:t>
            </a:r>
            <a:endParaRPr lang="en-US">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52371" y="2263495"/>
            <a:ext cx="10207907" cy="4135670"/>
          </a:xfrm>
        </p:spPr>
        <p:txBody>
          <a:bodyPr>
            <a:normAutofit/>
          </a:bodyPr>
          <a:lstStyle/>
          <a:p>
            <a:r>
              <a:rPr lang="en-US">
                <a:latin typeface="Arial" panose="020B0604020202020204" pitchFamily="34" charset="0"/>
                <a:cs typeface="Arial" panose="020B0604020202020204" pitchFamily="34" charset="0"/>
              </a:rPr>
              <a:t>Limitations in self-care and domestic skills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Limitations and use of money and property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Limitations in maintaining a safe environment</a:t>
            </a:r>
          </a:p>
        </p:txBody>
      </p:sp>
    </p:spTree>
    <p:extLst>
      <p:ext uri="{BB962C8B-B14F-4D97-AF65-F5344CB8AC3E}">
        <p14:creationId xmlns:p14="http://schemas.microsoft.com/office/powerpoint/2010/main" val="159126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81869" y="233923"/>
            <a:ext cx="10207906" cy="1325563"/>
          </a:xfrm>
        </p:spPr>
        <p:txBody>
          <a:bodyPr/>
          <a:lstStyle/>
          <a:p>
            <a:r>
              <a:rPr lang="en-US" b="1">
                <a:solidFill>
                  <a:srgbClr val="44883E"/>
                </a:solidFill>
                <a:latin typeface="Arial" panose="020B0604020202020204" pitchFamily="34" charset="0"/>
                <a:cs typeface="Arial" panose="020B0604020202020204" pitchFamily="34" charset="0"/>
              </a:rPr>
              <a:t>A</a:t>
            </a:r>
            <a:r>
              <a:rPr kumimoji="0" lang="en-US" sz="4400"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 Behavior Overview</a:t>
            </a:r>
            <a:endParaRPr lang="en-US">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81869" y="1756800"/>
            <a:ext cx="10207907" cy="4135670"/>
          </a:xfrm>
        </p:spPr>
        <p:txBody>
          <a:bodyPr>
            <a:normAutofit/>
          </a:bodyPr>
          <a:lstStyle/>
          <a:p>
            <a:r>
              <a:rPr lang="en-US">
                <a:latin typeface="Arial" panose="020B0604020202020204" pitchFamily="34" charset="0"/>
                <a:cs typeface="Arial" panose="020B0604020202020204" pitchFamily="34" charset="0"/>
              </a:rPr>
              <a:t>Developmental and increases in complexity with age</a:t>
            </a:r>
          </a:p>
          <a:p>
            <a:r>
              <a:rPr lang="en-US">
                <a:latin typeface="Arial" panose="020B0604020202020204" pitchFamily="34" charset="0"/>
                <a:cs typeface="Arial" panose="020B0604020202020204" pitchFamily="34" charset="0"/>
              </a:rPr>
              <a:t>Composed of conceptual, social, and practical skills</a:t>
            </a:r>
          </a:p>
          <a:p>
            <a:r>
              <a:rPr lang="en-US">
                <a:latin typeface="Arial" panose="020B0604020202020204" pitchFamily="34" charset="0"/>
                <a:cs typeface="Arial" panose="020B0604020202020204" pitchFamily="34" charset="0"/>
              </a:rPr>
              <a:t>Related to the expectations of age and demands of contexts</a:t>
            </a:r>
          </a:p>
          <a:p>
            <a:r>
              <a:rPr lang="en-US">
                <a:latin typeface="Arial" panose="020B0604020202020204" pitchFamily="34" charset="0"/>
                <a:cs typeface="Arial" panose="020B0604020202020204" pitchFamily="34" charset="0"/>
              </a:rPr>
              <a:t>Assessed based on the individual’s typical performance at home, school, work, and leisure, not their maximum performance</a:t>
            </a:r>
          </a:p>
          <a:p>
            <a:r>
              <a:rPr lang="en-US">
                <a:latin typeface="Arial" panose="020B0604020202020204" pitchFamily="34" charset="0"/>
                <a:cs typeface="Arial" panose="020B0604020202020204" pitchFamily="34" charset="0"/>
              </a:rPr>
              <a:t>Assessed in reference to the community settings that are typical for same aged peers </a:t>
            </a:r>
          </a:p>
        </p:txBody>
      </p:sp>
    </p:spTree>
    <p:extLst>
      <p:ext uri="{BB962C8B-B14F-4D97-AF65-F5344CB8AC3E}">
        <p14:creationId xmlns:p14="http://schemas.microsoft.com/office/powerpoint/2010/main" val="751022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193800" y="-1001380"/>
            <a:ext cx="10558272" cy="539496"/>
          </a:xfrm>
        </p:spPr>
        <p:txBody>
          <a:bodyPr>
            <a:noAutofit/>
          </a:bodyPr>
          <a:lstStyle/>
          <a:p>
            <a:r>
              <a:rPr kumimoji="0" lang="en-US" sz="3600" b="1" i="0" u="none" strike="noStrike" kern="1200" cap="none" spc="0" normalizeH="0" baseline="0" noProof="0">
                <a:ln>
                  <a:noFill/>
                </a:ln>
                <a:solidFill>
                  <a:srgbClr val="44883E"/>
                </a:solidFill>
                <a:effectLst/>
                <a:uLnTx/>
                <a:uFillTx/>
                <a:latin typeface="Helvetica LT Std" panose="020B0504020202020204" pitchFamily="34" charset="0"/>
                <a:cs typeface="Arial" panose="020B0604020202020204" pitchFamily="34" charset="0"/>
              </a:rPr>
              <a:t>Students with Significant Disabilities Visual</a:t>
            </a:r>
            <a:br>
              <a:rPr kumimoji="0" lang="en-US" sz="3600" b="1" i="0" u="none" strike="noStrike" kern="1200" cap="none" spc="0" normalizeH="0" baseline="0" noProof="0">
                <a:ln>
                  <a:noFill/>
                </a:ln>
                <a:solidFill>
                  <a:srgbClr val="44883E"/>
                </a:solidFill>
                <a:effectLst/>
                <a:uLnTx/>
                <a:uFillTx/>
                <a:latin typeface="Helvetica LT Std" panose="020B0504020202020204" pitchFamily="34" charset="0"/>
                <a:cs typeface="Arial" panose="020B0604020202020204" pitchFamily="34" charset="0"/>
              </a:rPr>
            </a:br>
            <a:endParaRPr lang="en-US" sz="3600">
              <a:solidFill>
                <a:schemeClr val="accent6">
                  <a:lumMod val="75000"/>
                </a:schemeClr>
              </a:solidFill>
            </a:endParaRPr>
          </a:p>
        </p:txBody>
      </p:sp>
      <p:grpSp>
        <p:nvGrpSpPr>
          <p:cNvPr id="5" name="Group 4"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4AA37702-40B5-4794-739F-9157D2916EEE}"/>
              </a:ext>
            </a:extLst>
          </p:cNvPr>
          <p:cNvGrpSpPr/>
          <p:nvPr/>
        </p:nvGrpSpPr>
        <p:grpSpPr>
          <a:xfrm>
            <a:off x="2894120" y="0"/>
            <a:ext cx="7024074" cy="6272784"/>
            <a:chOff x="1730650" y="-15"/>
            <a:chExt cx="6353666" cy="6372313"/>
          </a:xfrm>
        </p:grpSpPr>
        <p:sp>
          <p:nvSpPr>
            <p:cNvPr id="7" name="Freeform: Shape 6"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95F519B8-303B-BB0D-B04C-53B74B805784}"/>
                </a:ext>
              </a:extLst>
            </p:cNvPr>
            <p:cNvSpPr/>
            <p:nvPr/>
          </p:nvSpPr>
          <p:spPr>
            <a:xfrm>
              <a:off x="1730650" y="-15"/>
              <a:ext cx="6353666" cy="6353666"/>
            </a:xfrm>
            <a:custGeom>
              <a:avLst/>
              <a:gdLst>
                <a:gd name="connsiteX0" fmla="*/ 0 w 6353666"/>
                <a:gd name="connsiteY0" fmla="*/ 3176833 h 6353666"/>
                <a:gd name="connsiteX1" fmla="*/ 3176833 w 6353666"/>
                <a:gd name="connsiteY1" fmla="*/ 0 h 6353666"/>
                <a:gd name="connsiteX2" fmla="*/ 6353666 w 6353666"/>
                <a:gd name="connsiteY2" fmla="*/ 3176833 h 6353666"/>
                <a:gd name="connsiteX3" fmla="*/ 3176833 w 6353666"/>
                <a:gd name="connsiteY3" fmla="*/ 6353666 h 6353666"/>
                <a:gd name="connsiteX4" fmla="*/ 0 w 6353666"/>
                <a:gd name="connsiteY4" fmla="*/ 3176833 h 63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666" h="6353666">
                  <a:moveTo>
                    <a:pt x="0" y="3176833"/>
                  </a:moveTo>
                  <a:cubicBezTo>
                    <a:pt x="0" y="1422317"/>
                    <a:pt x="1422317" y="0"/>
                    <a:pt x="3176833" y="0"/>
                  </a:cubicBezTo>
                  <a:cubicBezTo>
                    <a:pt x="4931349" y="0"/>
                    <a:pt x="6353666" y="1422317"/>
                    <a:pt x="6353666" y="3176833"/>
                  </a:cubicBezTo>
                  <a:cubicBezTo>
                    <a:pt x="6353666" y="4931349"/>
                    <a:pt x="4931349" y="6353666"/>
                    <a:pt x="3176833" y="6353666"/>
                  </a:cubicBezTo>
                  <a:cubicBezTo>
                    <a:pt x="1422317" y="6353666"/>
                    <a:pt x="0" y="4931349"/>
                    <a:pt x="0" y="3176833"/>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59278" tIns="488370" rIns="2459279" bIns="525362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All Students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37FA03A8-352E-EA88-FEDC-47673041E225}"/>
                </a:ext>
              </a:extLst>
            </p:cNvPr>
            <p:cNvSpPr/>
            <p:nvPr/>
          </p:nvSpPr>
          <p:spPr>
            <a:xfrm>
              <a:off x="2392893" y="1252101"/>
              <a:ext cx="5082932" cy="5082932"/>
            </a:xfrm>
            <a:custGeom>
              <a:avLst/>
              <a:gdLst>
                <a:gd name="connsiteX0" fmla="*/ 0 w 5082932"/>
                <a:gd name="connsiteY0" fmla="*/ 2541466 h 5082932"/>
                <a:gd name="connsiteX1" fmla="*/ 2541466 w 5082932"/>
                <a:gd name="connsiteY1" fmla="*/ 0 h 5082932"/>
                <a:gd name="connsiteX2" fmla="*/ 5082932 w 5082932"/>
                <a:gd name="connsiteY2" fmla="*/ 2541466 h 5082932"/>
                <a:gd name="connsiteX3" fmla="*/ 2541466 w 5082932"/>
                <a:gd name="connsiteY3" fmla="*/ 5082932 h 5082932"/>
                <a:gd name="connsiteX4" fmla="*/ 0 w 5082932"/>
                <a:gd name="connsiteY4" fmla="*/ 2541466 h 50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932" h="5082932">
                  <a:moveTo>
                    <a:pt x="0" y="2541466"/>
                  </a:moveTo>
                  <a:cubicBezTo>
                    <a:pt x="0" y="1137853"/>
                    <a:pt x="1137853" y="0"/>
                    <a:pt x="2541466" y="0"/>
                  </a:cubicBezTo>
                  <a:cubicBezTo>
                    <a:pt x="3945079" y="0"/>
                    <a:pt x="5082932" y="1137853"/>
                    <a:pt x="5082932" y="2541466"/>
                  </a:cubicBezTo>
                  <a:cubicBezTo>
                    <a:pt x="5082932" y="3945079"/>
                    <a:pt x="3945079" y="5082932"/>
                    <a:pt x="2541466" y="5082932"/>
                  </a:cubicBezTo>
                  <a:cubicBezTo>
                    <a:pt x="1137853" y="5082932"/>
                    <a:pt x="0" y="3945079"/>
                    <a:pt x="0" y="2541466"/>
                  </a:cubicBezTo>
                  <a:close/>
                </a:path>
              </a:pathLst>
            </a:cu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1823911" tIns="475664" rIns="1823912" bIns="403371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Students with disabilities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6F30C11A-9D8A-F517-E17A-44094DA1E8A2}"/>
                </a:ext>
              </a:extLst>
            </p:cNvPr>
            <p:cNvSpPr/>
            <p:nvPr/>
          </p:nvSpPr>
          <p:spPr>
            <a:xfrm>
              <a:off x="2792513" y="2485570"/>
              <a:ext cx="4283692" cy="3886728"/>
            </a:xfrm>
            <a:custGeom>
              <a:avLst/>
              <a:gdLst>
                <a:gd name="connsiteX0" fmla="*/ 0 w 4283692"/>
                <a:gd name="connsiteY0" fmla="*/ 1943364 h 3886728"/>
                <a:gd name="connsiteX1" fmla="*/ 2141846 w 4283692"/>
                <a:gd name="connsiteY1" fmla="*/ 0 h 3886728"/>
                <a:gd name="connsiteX2" fmla="*/ 4283692 w 4283692"/>
                <a:gd name="connsiteY2" fmla="*/ 1943364 h 3886728"/>
                <a:gd name="connsiteX3" fmla="*/ 2141846 w 4283692"/>
                <a:gd name="connsiteY3" fmla="*/ 3886728 h 3886728"/>
                <a:gd name="connsiteX4" fmla="*/ 0 w 4283692"/>
                <a:gd name="connsiteY4" fmla="*/ 1943364 h 388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692" h="3886728">
                  <a:moveTo>
                    <a:pt x="0" y="1943364"/>
                  </a:moveTo>
                  <a:cubicBezTo>
                    <a:pt x="0" y="870074"/>
                    <a:pt x="958937" y="0"/>
                    <a:pt x="2141846" y="0"/>
                  </a:cubicBezTo>
                  <a:cubicBezTo>
                    <a:pt x="3324755" y="0"/>
                    <a:pt x="4283692" y="870074"/>
                    <a:pt x="4283692" y="1943364"/>
                  </a:cubicBezTo>
                  <a:cubicBezTo>
                    <a:pt x="4283692" y="3016654"/>
                    <a:pt x="3324755" y="3886728"/>
                    <a:pt x="2141846" y="3886728"/>
                  </a:cubicBezTo>
                  <a:cubicBezTo>
                    <a:pt x="958937" y="3886728"/>
                    <a:pt x="0" y="3016654"/>
                    <a:pt x="0" y="1943364"/>
                  </a:cubicBez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1314434" tIns="462192" rIns="1314434" bIns="289139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Students with Significant Cognitive Disabilities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C4683D96-C473-CDC3-E046-010D22112E08}"/>
                </a:ext>
              </a:extLst>
            </p:cNvPr>
            <p:cNvSpPr/>
            <p:nvPr/>
          </p:nvSpPr>
          <p:spPr>
            <a:xfrm>
              <a:off x="3806731" y="4131450"/>
              <a:ext cx="2322315" cy="2231509"/>
            </a:xfrm>
            <a:custGeom>
              <a:avLst/>
              <a:gdLst>
                <a:gd name="connsiteX0" fmla="*/ 0 w 2541466"/>
                <a:gd name="connsiteY0" fmla="*/ 1115755 h 2231509"/>
                <a:gd name="connsiteX1" fmla="*/ 1270733 w 2541466"/>
                <a:gd name="connsiteY1" fmla="*/ 0 h 2231509"/>
                <a:gd name="connsiteX2" fmla="*/ 2541466 w 2541466"/>
                <a:gd name="connsiteY2" fmla="*/ 1115755 h 2231509"/>
                <a:gd name="connsiteX3" fmla="*/ 1270733 w 2541466"/>
                <a:gd name="connsiteY3" fmla="*/ 2231510 h 2231509"/>
                <a:gd name="connsiteX4" fmla="*/ 0 w 2541466"/>
                <a:gd name="connsiteY4" fmla="*/ 1115755 h 2231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466" h="2231509">
                  <a:moveTo>
                    <a:pt x="0" y="1115755"/>
                  </a:moveTo>
                  <a:cubicBezTo>
                    <a:pt x="0" y="499541"/>
                    <a:pt x="568927" y="0"/>
                    <a:pt x="1270733" y="0"/>
                  </a:cubicBezTo>
                  <a:cubicBezTo>
                    <a:pt x="1972539" y="0"/>
                    <a:pt x="2541466" y="499541"/>
                    <a:pt x="2541466" y="1115755"/>
                  </a:cubicBezTo>
                  <a:cubicBezTo>
                    <a:pt x="2541466" y="1731969"/>
                    <a:pt x="1972539" y="2231510"/>
                    <a:pt x="1270733" y="2231510"/>
                  </a:cubicBezTo>
                  <a:cubicBezTo>
                    <a:pt x="568927" y="2231510"/>
                    <a:pt x="0" y="1731969"/>
                    <a:pt x="0" y="1115755"/>
                  </a:cubicBez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542878" tIns="728566" rIns="542876" bIns="72856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Students with the MOST significant cognitive disabilities</a:t>
              </a:r>
            </a:p>
          </p:txBody>
        </p:sp>
      </p:grpSp>
    </p:spTree>
    <p:extLst>
      <p:ext uri="{BB962C8B-B14F-4D97-AF65-F5344CB8AC3E}">
        <p14:creationId xmlns:p14="http://schemas.microsoft.com/office/powerpoint/2010/main" val="98848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D99A-5B59-FFE9-84AC-CC9579B89A11}"/>
              </a:ext>
            </a:extLst>
          </p:cNvPr>
          <p:cNvSpPr>
            <a:spLocks noGrp="1"/>
          </p:cNvSpPr>
          <p:nvPr>
            <p:ph type="title"/>
          </p:nvPr>
        </p:nvSpPr>
        <p:spPr>
          <a:xfrm>
            <a:off x="1139385" y="-677389"/>
            <a:ext cx="10558272" cy="539496"/>
          </a:xfrm>
        </p:spPr>
        <p:txBody>
          <a:bodyPr>
            <a:normAutofit fontScale="90000"/>
          </a:bodyPr>
          <a:lstStyle/>
          <a:p>
            <a:r>
              <a:rPr lang="en-US"/>
              <a:t>How do we meet the students’ needs?</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147262"/>
            <a:ext cx="115469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How Do We Meet the Students’ Needs?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chemeClr val="bg1"/>
                </a:solidFill>
                <a:latin typeface="Arial" panose="020B0604020202020204" pitchFamily="34" charset="0"/>
                <a:cs typeface="Arial" panose="020B0604020202020204" pitchFamily="34" charset="0"/>
              </a:rPr>
              <a:t>#1</a:t>
            </a:r>
            <a:endParaRPr kumimoji="0" lang="en-US" sz="4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4" name="Group 3" descr="How do we meet the students' needs? When meeting the students' need the following needs to be addressed: team planning and staff development, assistive technology, home and school collaboration, data based instruction, and standard of ultimate functioning. ">
            <a:extLst>
              <a:ext uri="{FF2B5EF4-FFF2-40B4-BE49-F238E27FC236}">
                <a16:creationId xmlns:a16="http://schemas.microsoft.com/office/drawing/2014/main" id="{8030B12B-C4E7-A3AC-A93B-9D5E30631653}"/>
              </a:ext>
            </a:extLst>
          </p:cNvPr>
          <p:cNvGrpSpPr/>
          <p:nvPr/>
        </p:nvGrpSpPr>
        <p:grpSpPr>
          <a:xfrm>
            <a:off x="2734847" y="1105786"/>
            <a:ext cx="6722305" cy="5001109"/>
            <a:chOff x="2241625" y="1620218"/>
            <a:chExt cx="5668666" cy="4486677"/>
          </a:xfrm>
        </p:grpSpPr>
        <p:sp>
          <p:nvSpPr>
            <p:cNvPr id="5" name="Arrow: Circular 4">
              <a:extLst>
                <a:ext uri="{FF2B5EF4-FFF2-40B4-BE49-F238E27FC236}">
                  <a16:creationId xmlns:a16="http://schemas.microsoft.com/office/drawing/2014/main" id="{D4931D72-B121-3520-EBA9-5F5B8A9BD37F}"/>
                </a:ext>
              </a:extLst>
            </p:cNvPr>
            <p:cNvSpPr/>
            <p:nvPr/>
          </p:nvSpPr>
          <p:spPr>
            <a:xfrm>
              <a:off x="2864158" y="1620218"/>
              <a:ext cx="4486677" cy="4486677"/>
            </a:xfrm>
            <a:prstGeom prst="circularArrow">
              <a:avLst>
                <a:gd name="adj1" fmla="val 5544"/>
                <a:gd name="adj2" fmla="val 330680"/>
                <a:gd name="adj3" fmla="val 13785306"/>
                <a:gd name="adj4" fmla="val 17380258"/>
                <a:gd name="adj5" fmla="val 575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B3DD5619-D649-ECE7-DB7D-F2F6E2B4A36E}"/>
                </a:ext>
              </a:extLst>
            </p:cNvPr>
            <p:cNvSpPr/>
            <p:nvPr/>
          </p:nvSpPr>
          <p:spPr>
            <a:xfrm>
              <a:off x="4061277" y="1647863"/>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Team Planning and Staff Development </a:t>
              </a:r>
            </a:p>
          </p:txBody>
        </p:sp>
        <p:sp>
          <p:nvSpPr>
            <p:cNvPr id="7" name="Freeform: Shape 6"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0DF3D036-0A53-5BB6-9C48-DB98A790DA09}"/>
                </a:ext>
              </a:extLst>
            </p:cNvPr>
            <p:cNvSpPr/>
            <p:nvPr/>
          </p:nvSpPr>
          <p:spPr>
            <a:xfrm>
              <a:off x="5944006" y="3002973"/>
              <a:ext cx="1966285" cy="980108"/>
            </a:xfrm>
            <a:custGeom>
              <a:avLst/>
              <a:gdLst>
                <a:gd name="connsiteX0" fmla="*/ 0 w 1966285"/>
                <a:gd name="connsiteY0" fmla="*/ 163355 h 980108"/>
                <a:gd name="connsiteX1" fmla="*/ 163355 w 1966285"/>
                <a:gd name="connsiteY1" fmla="*/ 0 h 980108"/>
                <a:gd name="connsiteX2" fmla="*/ 1802930 w 1966285"/>
                <a:gd name="connsiteY2" fmla="*/ 0 h 980108"/>
                <a:gd name="connsiteX3" fmla="*/ 1966285 w 1966285"/>
                <a:gd name="connsiteY3" fmla="*/ 163355 h 980108"/>
                <a:gd name="connsiteX4" fmla="*/ 1966285 w 1966285"/>
                <a:gd name="connsiteY4" fmla="*/ 816753 h 980108"/>
                <a:gd name="connsiteX5" fmla="*/ 1802930 w 1966285"/>
                <a:gd name="connsiteY5" fmla="*/ 980108 h 980108"/>
                <a:gd name="connsiteX6" fmla="*/ 163355 w 1966285"/>
                <a:gd name="connsiteY6" fmla="*/ 980108 h 980108"/>
                <a:gd name="connsiteX7" fmla="*/ 0 w 1966285"/>
                <a:gd name="connsiteY7" fmla="*/ 816753 h 980108"/>
                <a:gd name="connsiteX8" fmla="*/ 0 w 1966285"/>
                <a:gd name="connsiteY8" fmla="*/ 163355 h 98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285" h="980108">
                  <a:moveTo>
                    <a:pt x="0" y="163355"/>
                  </a:moveTo>
                  <a:cubicBezTo>
                    <a:pt x="0" y="73137"/>
                    <a:pt x="73137" y="0"/>
                    <a:pt x="163355" y="0"/>
                  </a:cubicBezTo>
                  <a:lnTo>
                    <a:pt x="1802930" y="0"/>
                  </a:lnTo>
                  <a:cubicBezTo>
                    <a:pt x="1893148" y="0"/>
                    <a:pt x="1966285" y="73137"/>
                    <a:pt x="1966285" y="163355"/>
                  </a:cubicBezTo>
                  <a:lnTo>
                    <a:pt x="1966285" y="816753"/>
                  </a:lnTo>
                  <a:cubicBezTo>
                    <a:pt x="1966285" y="906971"/>
                    <a:pt x="1893148" y="980108"/>
                    <a:pt x="1802930" y="980108"/>
                  </a:cubicBezTo>
                  <a:lnTo>
                    <a:pt x="163355" y="980108"/>
                  </a:lnTo>
                  <a:cubicBezTo>
                    <a:pt x="73137" y="980108"/>
                    <a:pt x="0" y="906971"/>
                    <a:pt x="0" y="816753"/>
                  </a:cubicBezTo>
                  <a:lnTo>
                    <a:pt x="0" y="1633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285" tIns="139285" rIns="139285" bIns="13928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
                </a:rPr>
                <a:t>Assistive </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
                </a:rPr>
                <a:t>Technology</a:t>
              </a:r>
            </a:p>
          </p:txBody>
        </p:sp>
        <p:sp>
          <p:nvSpPr>
            <p:cNvPr id="8" name="Freeform: Shape 7"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15F133DF-558B-CB9C-CD49-09DE5D32DBFD}"/>
                </a:ext>
              </a:extLst>
            </p:cNvPr>
            <p:cNvSpPr/>
            <p:nvPr/>
          </p:nvSpPr>
          <p:spPr>
            <a:xfrm>
              <a:off x="5674267" y="4620670"/>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Home and School Collaboration</a:t>
              </a:r>
            </a:p>
          </p:txBody>
        </p:sp>
        <p:sp>
          <p:nvSpPr>
            <p:cNvPr id="10" name="Freeform: Shape 9"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658A9258-CA76-0768-C4A5-479CC43452D3}"/>
                </a:ext>
              </a:extLst>
            </p:cNvPr>
            <p:cNvSpPr/>
            <p:nvPr/>
          </p:nvSpPr>
          <p:spPr>
            <a:xfrm>
              <a:off x="2396422" y="4631060"/>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Data-Based Instruction</a:t>
              </a:r>
            </a:p>
          </p:txBody>
        </p:sp>
        <p:sp>
          <p:nvSpPr>
            <p:cNvPr id="11" name="Freeform: Shape 10"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2D13B65F-8B46-28CB-0294-A7A749669F60}"/>
                </a:ext>
              </a:extLst>
            </p:cNvPr>
            <p:cNvSpPr/>
            <p:nvPr/>
          </p:nvSpPr>
          <p:spPr>
            <a:xfrm>
              <a:off x="2241625" y="2969917"/>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Standard of Ultimate Functioning</a:t>
              </a:r>
            </a:p>
          </p:txBody>
        </p:sp>
      </p:grpSp>
    </p:spTree>
    <p:extLst>
      <p:ext uri="{BB962C8B-B14F-4D97-AF65-F5344CB8AC3E}">
        <p14:creationId xmlns:p14="http://schemas.microsoft.com/office/powerpoint/2010/main" val="39379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1F882-651C-C848-FF29-8815CFA61A6F}"/>
              </a:ext>
            </a:extLst>
          </p:cNvPr>
          <p:cNvSpPr>
            <a:spLocks noGrp="1"/>
          </p:cNvSpPr>
          <p:nvPr>
            <p:ph type="title"/>
          </p:nvPr>
        </p:nvSpPr>
        <p:spPr>
          <a:xfrm>
            <a:off x="1235999" y="-765904"/>
            <a:ext cx="10558272" cy="539496"/>
          </a:xfrm>
        </p:spPr>
        <p:txBody>
          <a:bodyPr>
            <a:normAutofit fontScale="90000"/>
          </a:bodyPr>
          <a:lstStyle/>
          <a:p>
            <a:r>
              <a:rPr lang="en-US"/>
              <a:t>How do we meet the students’ needs continued</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334097"/>
            <a:ext cx="115469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How Do We Meet the Students’ Needs?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chemeClr val="bg1"/>
                </a:solidFill>
                <a:latin typeface="Arial" panose="020B0604020202020204" pitchFamily="34" charset="0"/>
                <a:cs typeface="Arial" panose="020B0604020202020204" pitchFamily="34" charset="0"/>
              </a:rPr>
              <a:t>#2</a:t>
            </a:r>
            <a:endParaRPr kumimoji="0" lang="en-US" sz="4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6A39602-800F-93A7-EF62-EC7435EF3FA8}"/>
              </a:ext>
              <a:ext uri="{C183D7F6-B498-43B3-948B-1728B52AA6E4}">
                <adec:decorative xmlns:adec="http://schemas.microsoft.com/office/drawing/2017/decorative" val="0"/>
              </a:ext>
            </a:extLst>
          </p:cNvPr>
          <p:cNvSpPr txBox="1"/>
          <p:nvPr/>
        </p:nvSpPr>
        <p:spPr>
          <a:xfrm>
            <a:off x="1373891" y="1664044"/>
            <a:ext cx="10282489"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We must assume that a student’s limitations often coexist with their 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A student’s level of life functioning will improve if appropriate personalized supports are provided over a sustained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Instruction utilizing extended content standards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IEPs include goals in communication, adaptive skills and offer technology supports.</a:t>
            </a:r>
          </a:p>
        </p:txBody>
      </p:sp>
    </p:spTree>
    <p:extLst>
      <p:ext uri="{BB962C8B-B14F-4D97-AF65-F5344CB8AC3E}">
        <p14:creationId xmlns:p14="http://schemas.microsoft.com/office/powerpoint/2010/main" val="2839941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23D5-CE48-67E0-6417-59DF96DBD017}"/>
              </a:ext>
            </a:extLst>
          </p:cNvPr>
          <p:cNvSpPr>
            <a:spLocks noGrp="1"/>
          </p:cNvSpPr>
          <p:nvPr>
            <p:ph type="title"/>
          </p:nvPr>
        </p:nvSpPr>
        <p:spPr>
          <a:xfrm>
            <a:off x="1139385" y="-707521"/>
            <a:ext cx="10558272" cy="539496"/>
          </a:xfrm>
        </p:spPr>
        <p:txBody>
          <a:bodyPr>
            <a:normAutofit fontScale="90000"/>
          </a:bodyPr>
          <a:lstStyle/>
          <a:p>
            <a:r>
              <a:rPr lang="en-US"/>
              <a:t>Least dangerous assumption </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147262"/>
            <a:ext cx="1154695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Least Dangerous Assumption</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8FF24EE9-B134-3B6B-85F6-22CCC5CEEB35}"/>
              </a:ext>
            </a:extLst>
          </p:cNvPr>
          <p:cNvSpPr txBox="1">
            <a:spLocks/>
          </p:cNvSpPr>
          <p:nvPr/>
        </p:nvSpPr>
        <p:spPr>
          <a:xfrm>
            <a:off x="1417919" y="1547278"/>
            <a:ext cx="10419854" cy="41563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Principles of LDA: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Everyone has different abilities and talents.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can’t judge a person's entire future based on one area.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People learn best when they are valued.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90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1F882-651C-C848-FF29-8815CFA61A6F}"/>
              </a:ext>
            </a:extLst>
          </p:cNvPr>
          <p:cNvSpPr>
            <a:spLocks noGrp="1"/>
          </p:cNvSpPr>
          <p:nvPr>
            <p:ph type="title"/>
          </p:nvPr>
        </p:nvSpPr>
        <p:spPr>
          <a:xfrm>
            <a:off x="1235999" y="-765904"/>
            <a:ext cx="10558272" cy="539496"/>
          </a:xfrm>
        </p:spPr>
        <p:txBody>
          <a:bodyPr>
            <a:normAutofit fontScale="90000"/>
          </a:bodyPr>
          <a:lstStyle/>
          <a:p>
            <a:r>
              <a:rPr lang="en-US"/>
              <a:t>Instruction</a:t>
            </a:r>
          </a:p>
        </p:txBody>
      </p:sp>
      <p:sp>
        <p:nvSpPr>
          <p:cNvPr id="13" name="TextBox 12">
            <a:extLst>
              <a:ext uri="{FF2B5EF4-FFF2-40B4-BE49-F238E27FC236}">
                <a16:creationId xmlns:a16="http://schemas.microsoft.com/office/drawing/2014/main" id="{DA6446DF-470A-7251-B8A7-FFB83C5DE837}"/>
              </a:ext>
            </a:extLst>
          </p:cNvPr>
          <p:cNvSpPr txBox="1"/>
          <p:nvPr/>
        </p:nvSpPr>
        <p:spPr>
          <a:xfrm>
            <a:off x="1524000" y="129675"/>
            <a:ext cx="9144000" cy="769441"/>
          </a:xfrm>
          <a:prstGeom prst="rect">
            <a:avLst/>
          </a:prstGeom>
          <a:noFill/>
        </p:spPr>
        <p:txBody>
          <a:bodyPr wrap="square">
            <a:spAutoFit/>
          </a:bodyPr>
          <a:lstStyle/>
          <a:p>
            <a:r>
              <a:rPr kumimoji="0" lang="en-US" sz="4400" b="1" i="0" u="none" strike="noStrike" kern="1200" cap="none" spc="0" normalizeH="0" baseline="0" noProof="0">
                <a:ln>
                  <a:noFill/>
                </a:ln>
                <a:solidFill>
                  <a:srgbClr val="44883E"/>
                </a:solidFill>
                <a:effectLst/>
                <a:uLnTx/>
                <a:uFillTx/>
                <a:latin typeface="Arial    "/>
                <a:ea typeface="+mj-ea"/>
                <a:cs typeface="Arial" panose="020B0604020202020204" pitchFamily="34" charset="0"/>
              </a:rPr>
              <a:t>Instruction </a:t>
            </a:r>
            <a:endParaRPr lang="en-US" sz="4400">
              <a:latin typeface="Arial    "/>
            </a:endParaRPr>
          </a:p>
        </p:txBody>
      </p:sp>
      <p:sp>
        <p:nvSpPr>
          <p:cNvPr id="2" name="TextBox 1">
            <a:extLst>
              <a:ext uri="{FF2B5EF4-FFF2-40B4-BE49-F238E27FC236}">
                <a16:creationId xmlns:a16="http://schemas.microsoft.com/office/drawing/2014/main" id="{D6A39602-800F-93A7-EF62-EC7435EF3FA8}"/>
              </a:ext>
              <a:ext uri="{C183D7F6-B498-43B3-948B-1728B52AA6E4}">
                <adec:decorative xmlns:adec="http://schemas.microsoft.com/office/drawing/2017/decorative" val="0"/>
              </a:ext>
            </a:extLst>
          </p:cNvPr>
          <p:cNvSpPr txBox="1"/>
          <p:nvPr/>
        </p:nvSpPr>
        <p:spPr>
          <a:xfrm>
            <a:off x="1524000" y="899116"/>
            <a:ext cx="10171469" cy="1200329"/>
          </a:xfrm>
          <a:prstGeom prst="rect">
            <a:avLst/>
          </a:prstGeom>
          <a:noFill/>
        </p:spPr>
        <p:txBody>
          <a:bodyPr wrap="square">
            <a:spAutoFit/>
          </a:bodyPr>
          <a:lstStyle/>
          <a:p>
            <a:pPr marL="285750" indent="-285750">
              <a:buFont typeface="Arial" panose="020B0604020202020204" pitchFamily="34" charset="0"/>
              <a:buChar char="•"/>
            </a:pPr>
            <a:r>
              <a:rPr lang="en-US" sz="2400">
                <a:solidFill>
                  <a:srgbClr val="212529"/>
                </a:solidFill>
                <a:latin typeface="Arial" panose="020B0604020202020204" pitchFamily="34" charset="0"/>
                <a:cs typeface="Arial" panose="020B0604020202020204" pitchFamily="34" charset="0"/>
              </a:rPr>
              <a:t>Instruction based on the extended content standards, which are aligned to the state’s content standards at a reduced depth, breadth, and complexity in all subject areas in a variety of instructional settings. </a:t>
            </a:r>
          </a:p>
        </p:txBody>
      </p:sp>
      <p:graphicFrame>
        <p:nvGraphicFramePr>
          <p:cNvPr id="5" name="Table 4">
            <a:extLst>
              <a:ext uri="{FF2B5EF4-FFF2-40B4-BE49-F238E27FC236}">
                <a16:creationId xmlns:a16="http://schemas.microsoft.com/office/drawing/2014/main" id="{8AFADF89-3D91-818D-85FE-50CA91578FA9}"/>
              </a:ext>
            </a:extLst>
          </p:cNvPr>
          <p:cNvGraphicFramePr>
            <a:graphicFrameLocks noGrp="1"/>
          </p:cNvGraphicFramePr>
          <p:nvPr/>
        </p:nvGraphicFramePr>
        <p:xfrm>
          <a:off x="914400" y="2292360"/>
          <a:ext cx="11277600" cy="4565640"/>
        </p:xfrm>
        <a:graphic>
          <a:graphicData uri="http://schemas.openxmlformats.org/drawingml/2006/table">
            <a:tbl>
              <a:tblPr firstRow="1" bandRow="1">
                <a:tableStyleId>{5C22544A-7EE6-4342-B048-85BDC9FD1C3A}</a:tableStyleId>
              </a:tblPr>
              <a:tblGrid>
                <a:gridCol w="5638800">
                  <a:extLst>
                    <a:ext uri="{9D8B030D-6E8A-4147-A177-3AD203B41FA5}">
                      <a16:colId xmlns:a16="http://schemas.microsoft.com/office/drawing/2014/main" val="510989517"/>
                    </a:ext>
                  </a:extLst>
                </a:gridCol>
                <a:gridCol w="5638800">
                  <a:extLst>
                    <a:ext uri="{9D8B030D-6E8A-4147-A177-3AD203B41FA5}">
                      <a16:colId xmlns:a16="http://schemas.microsoft.com/office/drawing/2014/main" val="360851947"/>
                    </a:ext>
                  </a:extLst>
                </a:gridCol>
              </a:tblGrid>
              <a:tr h="719245">
                <a:tc>
                  <a:txBody>
                    <a:bodyPr/>
                    <a:lstStyle/>
                    <a:p>
                      <a:pPr algn="ctr"/>
                      <a:r>
                        <a:rPr lang="en-US" sz="2000">
                          <a:latin typeface="Arial" panose="020B0604020202020204" pitchFamily="34" charset="0"/>
                          <a:cs typeface="Arial" panose="020B0604020202020204" pitchFamily="34" charset="0"/>
                        </a:rPr>
                        <a:t>State Content Standards </a:t>
                      </a: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GAA 2.0 2023-2024 Extended Content Standards </a:t>
                      </a:r>
                      <a:endPar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1876799893"/>
                  </a:ext>
                </a:extLst>
              </a:tr>
              <a:tr h="3846395">
                <a:tc>
                  <a:txBody>
                    <a:bodyPr/>
                    <a:lstStyle/>
                    <a:p>
                      <a:r>
                        <a:rPr lang="en-US" sz="2400">
                          <a:latin typeface="Arial" panose="020B0604020202020204" pitchFamily="34" charset="0"/>
                          <a:cs typeface="Arial" panose="020B0604020202020204" pitchFamily="34" charset="0"/>
                        </a:rPr>
                        <a:t>3.GSR.6  Identify the attributes of polygons, including parallel segments, perpendicular segments, right angles, and symmetry. </a:t>
                      </a:r>
                    </a:p>
                  </a:txBody>
                  <a:tcPr>
                    <a:solidFill>
                      <a:schemeClr val="accent5">
                        <a:lumMod val="40000"/>
                        <a:lumOff val="60000"/>
                      </a:schemeClr>
                    </a:solidFill>
                  </a:tcPr>
                </a:tc>
                <a:tc>
                  <a:txBody>
                    <a:bodyPr/>
                    <a:lstStyle/>
                    <a:p>
                      <a:r>
                        <a:rPr lang="en-US" sz="2400">
                          <a:latin typeface="Arial" panose="020B0604020202020204" pitchFamily="34" charset="0"/>
                          <a:cs typeface="Arial" panose="020B0604020202020204" pitchFamily="34" charset="0"/>
                        </a:rPr>
                        <a:t>3.GSR.6 (</a:t>
                      </a:r>
                      <a:r>
                        <a:rPr lang="en-US" sz="2400" b="1">
                          <a:latin typeface="Arial" panose="020B0604020202020204" pitchFamily="34" charset="0"/>
                          <a:cs typeface="Arial" panose="020B0604020202020204" pitchFamily="34" charset="0"/>
                        </a:rPr>
                        <a:t>Least Complex</a:t>
                      </a:r>
                      <a:r>
                        <a:rPr lang="en-US" sz="2400">
                          <a:latin typeface="Arial" panose="020B0604020202020204" pitchFamily="34" charset="0"/>
                          <a:cs typeface="Arial" panose="020B0604020202020204" pitchFamily="34" charset="0"/>
                        </a:rPr>
                        <a:t>) Respond differentially to identify the attributes of shapes. </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Communicate a response identifying a shape and/or its attribute. </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Manipulate materials related to different shapes and/or shape attributes.</a:t>
                      </a:r>
                    </a:p>
                  </a:txBody>
                  <a:tcPr>
                    <a:solidFill>
                      <a:schemeClr val="accent5">
                        <a:lumMod val="40000"/>
                        <a:lumOff val="60000"/>
                      </a:schemeClr>
                    </a:solidFill>
                  </a:tcPr>
                </a:tc>
                <a:extLst>
                  <a:ext uri="{0D108BD9-81ED-4DB2-BD59-A6C34878D82A}">
                    <a16:rowId xmlns:a16="http://schemas.microsoft.com/office/drawing/2014/main" val="3841883179"/>
                  </a:ext>
                </a:extLst>
              </a:tr>
            </a:tbl>
          </a:graphicData>
        </a:graphic>
      </p:graphicFrame>
    </p:spTree>
    <p:extLst>
      <p:ext uri="{BB962C8B-B14F-4D97-AF65-F5344CB8AC3E}">
        <p14:creationId xmlns:p14="http://schemas.microsoft.com/office/powerpoint/2010/main" val="183434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1AF0-ED69-2ED9-6A77-4254C5BAA032}"/>
              </a:ext>
            </a:extLst>
          </p:cNvPr>
          <p:cNvSpPr>
            <a:spLocks noGrp="1"/>
          </p:cNvSpPr>
          <p:nvPr>
            <p:ph type="ctrTitle"/>
          </p:nvPr>
        </p:nvSpPr>
        <p:spPr>
          <a:xfrm>
            <a:off x="1285103" y="78260"/>
            <a:ext cx="10109771" cy="3139259"/>
          </a:xfrm>
        </p:spPr>
        <p:txBody>
          <a:bodyPr>
            <a:normAutofit/>
          </a:bodyPr>
          <a:lstStyle/>
          <a:p>
            <a:r>
              <a:rPr lang="en-US" sz="4800" b="1" dirty="0">
                <a:effectLst/>
                <a:latin typeface="Arial" panose="020B0604020202020204" pitchFamily="34" charset="0"/>
                <a:ea typeface="Calibri" panose="020F0502020204030204" pitchFamily="34" charset="0"/>
              </a:rPr>
              <a:t>Georgia Alternate Assessment 2.0 Participation Eligibility and Postschool Outcomes</a:t>
            </a:r>
            <a:endParaRPr lang="en-US" sz="4800" dirty="0"/>
          </a:p>
        </p:txBody>
      </p:sp>
      <p:sp>
        <p:nvSpPr>
          <p:cNvPr id="3" name="Subtitle 2">
            <a:extLst>
              <a:ext uri="{FF2B5EF4-FFF2-40B4-BE49-F238E27FC236}">
                <a16:creationId xmlns:a16="http://schemas.microsoft.com/office/drawing/2014/main" id="{0D7D6D2A-43A5-1EC0-1E4C-F0EE16B424A5}"/>
              </a:ext>
            </a:extLst>
          </p:cNvPr>
          <p:cNvSpPr>
            <a:spLocks noGrp="1"/>
          </p:cNvSpPr>
          <p:nvPr>
            <p:ph type="subTitle" idx="1"/>
          </p:nvPr>
        </p:nvSpPr>
        <p:spPr>
          <a:xfrm>
            <a:off x="1285102" y="3217519"/>
            <a:ext cx="10109771" cy="2782330"/>
          </a:xfrm>
        </p:spPr>
        <p:txBody>
          <a:bodyPr>
            <a:normAutofit lnSpcReduction="10000"/>
          </a:bodyPr>
          <a:lstStyle/>
          <a:p>
            <a:pPr algn="l"/>
            <a:r>
              <a:rPr lang="en-US" sz="2200" dirty="0"/>
              <a:t>Anne Myers</a:t>
            </a:r>
          </a:p>
          <a:p>
            <a:pPr algn="l"/>
            <a:r>
              <a:rPr lang="en-US" sz="2200" dirty="0"/>
              <a:t>Program Specialist, </a:t>
            </a:r>
          </a:p>
          <a:p>
            <a:pPr algn="l"/>
            <a:r>
              <a:rPr lang="en-US" sz="2200" dirty="0"/>
              <a:t>Intellectual Disabilities</a:t>
            </a:r>
          </a:p>
          <a:p>
            <a:pPr marL="0" marR="0" algn="l">
              <a:spcBef>
                <a:spcPts val="0"/>
              </a:spcBef>
              <a:spcAft>
                <a:spcPts val="0"/>
              </a:spcAft>
            </a:pPr>
            <a:r>
              <a:rPr lang="en-US" sz="2200" i="0" u="none" strike="noStrike" dirty="0">
                <a:solidFill>
                  <a:srgbClr val="346834"/>
                </a:solidFill>
                <a:effectLst/>
                <a:hlinkClick r:id="rId2"/>
              </a:rPr>
              <a:t>anne.myers@doe.k12.ga.us</a:t>
            </a:r>
            <a:endParaRPr lang="en-US" sz="2200" i="0" u="none" strike="noStrike" dirty="0">
              <a:solidFill>
                <a:srgbClr val="346834"/>
              </a:solidFill>
              <a:effectLst/>
            </a:endParaRPr>
          </a:p>
          <a:p>
            <a:pPr marL="0" indent="0" algn="l">
              <a:buNone/>
            </a:pPr>
            <a:r>
              <a:rPr lang="en-US" sz="2200" dirty="0"/>
              <a:t>Elise James</a:t>
            </a:r>
          </a:p>
          <a:p>
            <a:pPr marL="0" indent="0" algn="l">
              <a:buNone/>
            </a:pPr>
            <a:r>
              <a:rPr lang="en-US" sz="2200" dirty="0"/>
              <a:t>Program Specialist, Transition Postschool Outcomes and Section 504</a:t>
            </a:r>
          </a:p>
          <a:p>
            <a:pPr marL="0" indent="0" algn="l">
              <a:buNone/>
            </a:pPr>
            <a:r>
              <a:rPr lang="en-US" sz="2200" dirty="0">
                <a:hlinkClick r:id="rId3"/>
              </a:rPr>
              <a:t>ejames@doe.k12.ga.us</a:t>
            </a:r>
            <a:r>
              <a:rPr lang="en-US" sz="2200" dirty="0"/>
              <a:t> </a:t>
            </a:r>
          </a:p>
          <a:p>
            <a:pPr marL="0" marR="0" algn="l">
              <a:spcBef>
                <a:spcPts val="0"/>
              </a:spcBef>
              <a:spcAft>
                <a:spcPts val="0"/>
              </a:spcAft>
            </a:pPr>
            <a:endParaRPr lang="en-US" sz="2200" b="0" i="0" dirty="0">
              <a:solidFill>
                <a:srgbClr val="333333"/>
              </a:solidFill>
              <a:effectLst/>
            </a:endParaRPr>
          </a:p>
          <a:p>
            <a:endParaRPr lang="en-US" dirty="0"/>
          </a:p>
        </p:txBody>
      </p:sp>
    </p:spTree>
    <p:extLst>
      <p:ext uri="{BB962C8B-B14F-4D97-AF65-F5344CB8AC3E}">
        <p14:creationId xmlns:p14="http://schemas.microsoft.com/office/powerpoint/2010/main" val="1541336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Instruction comes before the assessment placement, diploma type, and post secondary outcomes decisions. ">
            <a:extLst>
              <a:ext uri="{FF2B5EF4-FFF2-40B4-BE49-F238E27FC236}">
                <a16:creationId xmlns:a16="http://schemas.microsoft.com/office/drawing/2014/main" id="{DE365E75-C9E1-32A4-BD12-0CF1F63DF9D0}"/>
              </a:ext>
            </a:extLst>
          </p:cNvPr>
          <p:cNvGraphicFramePr/>
          <p:nvPr/>
        </p:nvGraphicFramePr>
        <p:xfrm>
          <a:off x="1296708" y="226242"/>
          <a:ext cx="10533931" cy="5855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A299B260-E091-13AA-AD7E-9196D8E98E9E}"/>
              </a:ext>
            </a:extLst>
          </p:cNvPr>
          <p:cNvSpPr>
            <a:spLocks noGrp="1"/>
          </p:cNvSpPr>
          <p:nvPr>
            <p:ph type="title"/>
          </p:nvPr>
        </p:nvSpPr>
        <p:spPr>
          <a:xfrm>
            <a:off x="816864" y="634272"/>
            <a:ext cx="10558272" cy="539496"/>
          </a:xfrm>
        </p:spPr>
        <p:txBody>
          <a:bodyPr>
            <a:noAutofit/>
          </a:bodyPr>
          <a:lstStyle/>
          <a:p>
            <a:pPr algn="ctr"/>
            <a:r>
              <a:rPr lang="en-US" sz="4400" b="1">
                <a:solidFill>
                  <a:schemeClr val="accent6">
                    <a:lumMod val="75000"/>
                  </a:schemeClr>
                </a:solidFill>
                <a:latin typeface="Arial" panose="020B0604020202020204" pitchFamily="34" charset="0"/>
                <a:cs typeface="Arial" panose="020B0604020202020204" pitchFamily="34" charset="0"/>
              </a:rPr>
              <a:t>Instruction First!</a:t>
            </a:r>
          </a:p>
        </p:txBody>
      </p:sp>
    </p:spTree>
    <p:extLst>
      <p:ext uri="{BB962C8B-B14F-4D97-AF65-F5344CB8AC3E}">
        <p14:creationId xmlns:p14="http://schemas.microsoft.com/office/powerpoint/2010/main" val="417908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816864" y="96944"/>
            <a:ext cx="10558272" cy="539496"/>
          </a:xfrm>
        </p:spPr>
        <p:txBody>
          <a:bodyPr>
            <a:noAutofit/>
          </a:bodyPr>
          <a:lstStyle/>
          <a:p>
            <a:pPr algn="ctr"/>
            <a:r>
              <a:rPr lang="en-US" sz="4400" b="1">
                <a:solidFill>
                  <a:schemeClr val="accent6">
                    <a:lumMod val="75000"/>
                  </a:schemeClr>
                </a:solidFill>
                <a:latin typeface="Arial" panose="020B0604020202020204" pitchFamily="34" charset="0"/>
                <a:cs typeface="Arial" panose="020B0604020202020204" pitchFamily="34" charset="0"/>
              </a:rPr>
              <a:t>Instruction </a:t>
            </a:r>
            <a:r>
              <a:rPr lang="en-US" b="1">
                <a:solidFill>
                  <a:schemeClr val="accent6">
                    <a:lumMod val="75000"/>
                  </a:schemeClr>
                </a:solidFill>
                <a:latin typeface="Arial" panose="020B0604020202020204" pitchFamily="34" charset="0"/>
                <a:cs typeface="Arial" panose="020B0604020202020204" pitchFamily="34" charset="0"/>
              </a:rPr>
              <a:t>Drives the Decision</a:t>
            </a:r>
            <a:endParaRPr lang="en-US" sz="4400" b="1">
              <a:solidFill>
                <a:schemeClr val="accent6">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342EDE-3D06-E10A-7092-CAE05EEF18CE}"/>
              </a:ext>
            </a:extLst>
          </p:cNvPr>
          <p:cNvSpPr txBox="1"/>
          <p:nvPr/>
        </p:nvSpPr>
        <p:spPr>
          <a:xfrm>
            <a:off x="1816443" y="900027"/>
            <a:ext cx="932935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GAA 2.0 2023-2024 Extended Content Standards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Diagram 2" descr="Instruction drives the assessment placement. Georgia standards of excellences leads to Georgia Milestones. Alternate content standards leads to the Georgia alternate assessment 2.0. ">
            <a:extLst>
              <a:ext uri="{FF2B5EF4-FFF2-40B4-BE49-F238E27FC236}">
                <a16:creationId xmlns:a16="http://schemas.microsoft.com/office/drawing/2014/main" id="{87E1DD03-FCDF-5614-A8E3-A066F3DC2D09}"/>
              </a:ext>
            </a:extLst>
          </p:cNvPr>
          <p:cNvGraphicFramePr/>
          <p:nvPr/>
        </p:nvGraphicFramePr>
        <p:xfrm>
          <a:off x="1698396" y="1819370"/>
          <a:ext cx="8795208" cy="4270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4246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669F-34EF-1C43-A3F2-DBBEB154CC0B}"/>
              </a:ext>
            </a:extLst>
          </p:cNvPr>
          <p:cNvSpPr>
            <a:spLocks noGrp="1"/>
          </p:cNvSpPr>
          <p:nvPr>
            <p:ph type="title"/>
          </p:nvPr>
        </p:nvSpPr>
        <p:spPr>
          <a:xfrm>
            <a:off x="2023888" y="1275866"/>
            <a:ext cx="9934832" cy="2294037"/>
          </a:xfrm>
        </p:spPr>
        <p:txBody>
          <a:bodyPr>
            <a:normAutofit/>
          </a:bodyPr>
          <a:lstStyle/>
          <a:p>
            <a:r>
              <a:rPr lang="en-US" b="1"/>
              <a:t>Communication</a:t>
            </a:r>
          </a:p>
        </p:txBody>
      </p:sp>
    </p:spTree>
    <p:extLst>
      <p:ext uri="{BB962C8B-B14F-4D97-AF65-F5344CB8AC3E}">
        <p14:creationId xmlns:p14="http://schemas.microsoft.com/office/powerpoint/2010/main" val="3937752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CA81-88BA-B62C-0B22-A8F321C3EF35}"/>
              </a:ext>
            </a:extLst>
          </p:cNvPr>
          <p:cNvSpPr>
            <a:spLocks noGrp="1"/>
          </p:cNvSpPr>
          <p:nvPr>
            <p:ph type="title"/>
          </p:nvPr>
        </p:nvSpPr>
        <p:spPr>
          <a:xfrm>
            <a:off x="1348763" y="182047"/>
            <a:ext cx="10173010" cy="1290927"/>
          </a:xfrm>
        </p:spPr>
        <p:txBody>
          <a:bodyPr vert="horz" lIns="91440" tIns="45720" rIns="91440" bIns="45720" rtlCol="0" anchor="ctr">
            <a:noAutofit/>
          </a:bodyPr>
          <a:lstStyle/>
          <a:p>
            <a:pPr algn="ctr"/>
            <a:r>
              <a:rPr lang="en-US" b="1">
                <a:solidFill>
                  <a:srgbClr val="44883E"/>
                </a:solidFill>
                <a:latin typeface="Arial" panose="020B0604020202020204" pitchFamily="34" charset="0"/>
                <a:ea typeface="+mn-ea"/>
                <a:cs typeface="Arial" panose="020B0604020202020204" pitchFamily="34" charset="0"/>
              </a:rPr>
              <a:t>Augmentative and Alternative Communication (AAC) </a:t>
            </a:r>
            <a:r>
              <a:rPr lang="en-US" sz="4000" b="1">
                <a:solidFill>
                  <a:schemeClr val="bg1"/>
                </a:solidFill>
                <a:latin typeface="Arial" panose="020B0604020202020204" pitchFamily="34" charset="0"/>
                <a:ea typeface="+mn-ea"/>
                <a:cs typeface="Arial" panose="020B0604020202020204" pitchFamily="34" charset="0"/>
              </a:rPr>
              <a:t>#1</a:t>
            </a:r>
            <a:endParaRPr lang="en-US" sz="4000">
              <a:solidFill>
                <a:schemeClr val="bg1"/>
              </a:solidFill>
            </a:endParaRPr>
          </a:p>
        </p:txBody>
      </p:sp>
      <p:sp>
        <p:nvSpPr>
          <p:cNvPr id="3" name="Content Placeholder 2">
            <a:extLst>
              <a:ext uri="{FF2B5EF4-FFF2-40B4-BE49-F238E27FC236}">
                <a16:creationId xmlns:a16="http://schemas.microsoft.com/office/drawing/2014/main" id="{07FB04D5-2E02-7594-0888-3D13F68730A8}"/>
              </a:ext>
            </a:extLst>
          </p:cNvPr>
          <p:cNvSpPr>
            <a:spLocks noGrp="1"/>
          </p:cNvSpPr>
          <p:nvPr>
            <p:ph idx="1"/>
          </p:nvPr>
        </p:nvSpPr>
        <p:spPr>
          <a:xfrm>
            <a:off x="1348763" y="2022260"/>
            <a:ext cx="10602097" cy="4539761"/>
          </a:xfrm>
        </p:spPr>
        <p:txBody>
          <a:bodyPr vert="horz" lIns="91440" tIns="45720" rIns="91440" bIns="45720" rtlCol="0" anchor="t">
            <a:noAutofit/>
          </a:bodyPr>
          <a:lstStyle/>
          <a:p>
            <a:r>
              <a:rPr lang="en-US">
                <a:latin typeface="Arial    "/>
                <a:cs typeface="Arial"/>
              </a:rPr>
              <a:t>AAC refers to all of the ways someone communicates besides talking.</a:t>
            </a:r>
          </a:p>
          <a:p>
            <a:r>
              <a:rPr lang="en-US">
                <a:latin typeface="Arial    "/>
                <a:cs typeface="Arial"/>
              </a:rPr>
              <a:t>Students with significant cognitive disabilities often require AAC in order to communicate.</a:t>
            </a:r>
          </a:p>
          <a:p>
            <a:r>
              <a:rPr lang="en-US">
                <a:latin typeface="Arial    "/>
                <a:cs typeface="Arial"/>
              </a:rPr>
              <a:t>Augmentative means to add to someone's speech.</a:t>
            </a:r>
            <a:endParaRPr lang="en-US">
              <a:latin typeface="Arial    "/>
            </a:endParaRPr>
          </a:p>
          <a:p>
            <a:endParaRPr lang="en-US"/>
          </a:p>
          <a:p>
            <a:endParaRPr lang="en-US"/>
          </a:p>
        </p:txBody>
      </p:sp>
    </p:spTree>
    <p:extLst>
      <p:ext uri="{BB962C8B-B14F-4D97-AF65-F5344CB8AC3E}">
        <p14:creationId xmlns:p14="http://schemas.microsoft.com/office/powerpoint/2010/main" val="108236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CA81-88BA-B62C-0B22-A8F321C3EF35}"/>
              </a:ext>
            </a:extLst>
          </p:cNvPr>
          <p:cNvSpPr>
            <a:spLocks noGrp="1"/>
          </p:cNvSpPr>
          <p:nvPr>
            <p:ph type="title"/>
          </p:nvPr>
        </p:nvSpPr>
        <p:spPr>
          <a:xfrm>
            <a:off x="1348763" y="182047"/>
            <a:ext cx="10173010" cy="1290927"/>
          </a:xfrm>
        </p:spPr>
        <p:txBody>
          <a:bodyPr vert="horz" lIns="91440" tIns="45720" rIns="91440" bIns="45720" rtlCol="0" anchor="ctr">
            <a:noAutofit/>
          </a:bodyPr>
          <a:lstStyle/>
          <a:p>
            <a:pPr algn="ctr"/>
            <a:r>
              <a:rPr lang="en-US" b="1">
                <a:solidFill>
                  <a:srgbClr val="44883E"/>
                </a:solidFill>
                <a:latin typeface="Arial" panose="020B0604020202020204" pitchFamily="34" charset="0"/>
                <a:ea typeface="+mn-ea"/>
                <a:cs typeface="Arial" panose="020B0604020202020204" pitchFamily="34" charset="0"/>
              </a:rPr>
              <a:t>Augmentative and Alternative Communication (AAC) </a:t>
            </a:r>
            <a:r>
              <a:rPr lang="en-US" b="1">
                <a:solidFill>
                  <a:schemeClr val="bg1"/>
                </a:solidFill>
                <a:latin typeface="Arial" panose="020B0604020202020204" pitchFamily="34" charset="0"/>
                <a:ea typeface="+mn-ea"/>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07FB04D5-2E02-7594-0888-3D13F68730A8}"/>
              </a:ext>
            </a:extLst>
          </p:cNvPr>
          <p:cNvSpPr>
            <a:spLocks noGrp="1"/>
          </p:cNvSpPr>
          <p:nvPr>
            <p:ph idx="1"/>
          </p:nvPr>
        </p:nvSpPr>
        <p:spPr>
          <a:xfrm>
            <a:off x="1348763" y="2136192"/>
            <a:ext cx="10602097" cy="4539761"/>
          </a:xfrm>
        </p:spPr>
        <p:txBody>
          <a:bodyPr vert="horz" lIns="91440" tIns="45720" rIns="91440" bIns="45720" rtlCol="0" anchor="t">
            <a:noAutofit/>
          </a:bodyPr>
          <a:lstStyle/>
          <a:p>
            <a:r>
              <a:rPr lang="en-US">
                <a:latin typeface="Arial"/>
                <a:cs typeface="Arial"/>
              </a:rPr>
              <a:t>Alternative means to use instead of speech.</a:t>
            </a:r>
            <a:endParaRPr lang="en-US"/>
          </a:p>
          <a:p>
            <a:r>
              <a:rPr lang="en-US">
                <a:latin typeface="Arial"/>
                <a:cs typeface="Arial"/>
              </a:rPr>
              <a:t>AAC may be No-tech, low-tech or high tech. </a:t>
            </a:r>
          </a:p>
          <a:p>
            <a:r>
              <a:rPr lang="en-US">
                <a:latin typeface="Arial"/>
                <a:cs typeface="Arial"/>
              </a:rPr>
              <a:t>Twenty-five to thirty-seven percent of students with significant cognitive disabilities do not use oral speech. (Erickson &amp; Geist, 2016)</a:t>
            </a:r>
          </a:p>
          <a:p>
            <a:endParaRPr lang="en-US"/>
          </a:p>
          <a:p>
            <a:endParaRPr lang="en-US"/>
          </a:p>
        </p:txBody>
      </p:sp>
    </p:spTree>
    <p:extLst>
      <p:ext uri="{BB962C8B-B14F-4D97-AF65-F5344CB8AC3E}">
        <p14:creationId xmlns:p14="http://schemas.microsoft.com/office/powerpoint/2010/main" val="2902114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21197" y="233923"/>
            <a:ext cx="10207906" cy="1325563"/>
          </a:xfrm>
        </p:spPr>
        <p:txBody>
          <a:bodyPr>
            <a:normAutofit/>
          </a:bodyPr>
          <a:lstStyle/>
          <a:p>
            <a:r>
              <a:rPr kumimoji="0" lang="en-US" b="1" i="0" u="none" strike="noStrike" kern="1200" cap="none" spc="0" normalizeH="0" baseline="0" noProof="0">
                <a:ln>
                  <a:noFill/>
                </a:ln>
                <a:solidFill>
                  <a:srgbClr val="44883E"/>
                </a:solidFill>
                <a:effectLst/>
                <a:uLnTx/>
                <a:uFillTx/>
                <a:latin typeface="Arial"/>
                <a:ea typeface="+mn-ea"/>
                <a:cs typeface="Arial"/>
              </a:rPr>
              <a:t>What is Assistive Technology</a:t>
            </a:r>
            <a:endParaRPr lang="en-US" sz="4400"/>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21197" y="1825625"/>
            <a:ext cx="9932602" cy="4135670"/>
          </a:xfrm>
        </p:spPr>
        <p:txBody>
          <a:bodyPr/>
          <a:lstStyle/>
          <a:p>
            <a:pPr marL="0" indent="0">
              <a:buNone/>
            </a:pPr>
            <a:r>
              <a:rPr lang="en-US">
                <a:latin typeface="Arial" panose="020B0604020202020204" pitchFamily="34" charset="0"/>
                <a:cs typeface="Arial" panose="020B0604020202020204" pitchFamily="34" charset="0"/>
              </a:rPr>
              <a:t>“Any item*, piece of equipment, or product system, whether acquired commercially off the shelf, modified, or customized, that is used to increase, maintain, or improve functional capabilities of a child with a disability.”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IDEA ‘04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*except surgically implantable devices</a:t>
            </a:r>
          </a:p>
        </p:txBody>
      </p:sp>
    </p:spTree>
    <p:extLst>
      <p:ext uri="{BB962C8B-B14F-4D97-AF65-F5344CB8AC3E}">
        <p14:creationId xmlns:p14="http://schemas.microsoft.com/office/powerpoint/2010/main" val="3407570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77181" y="0"/>
            <a:ext cx="10207906" cy="1042435"/>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L</a:t>
            </a:r>
            <a:r>
              <a:rPr kumimoji="0" lang="en-US" b="1" i="0" u="none" strike="noStrike" kern="1200" cap="none" spc="0" normalizeH="0" baseline="0" noProof="0">
                <a:ln>
                  <a:noFill/>
                </a:ln>
                <a:solidFill>
                  <a:srgbClr val="44883E"/>
                </a:solidFill>
                <a:effectLst/>
                <a:uLnTx/>
                <a:uFillTx/>
                <a:latin typeface="Arial"/>
                <a:ea typeface="+mn-ea"/>
                <a:cs typeface="Arial"/>
              </a:rPr>
              <a:t>ow Incidence Disabilities- 1%</a:t>
            </a:r>
            <a:endParaRPr lang="en-US" sz="4400"/>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72780" y="2956312"/>
            <a:ext cx="10207907" cy="3791527"/>
          </a:xfrm>
        </p:spPr>
        <p:txBody>
          <a:bodyPr/>
          <a:lstStyle/>
          <a:p>
            <a:pPr marL="0" indent="0">
              <a:buNone/>
            </a:pPr>
            <a:r>
              <a:rPr lang="en-US" sz="2400">
                <a:latin typeface="Arial" panose="020B0604020202020204" pitchFamily="34" charset="0"/>
                <a:cs typeface="Arial" panose="020B0604020202020204" pitchFamily="34" charset="0"/>
              </a:rPr>
              <a:t>Examples of the disabilities that can use AT</a:t>
            </a:r>
          </a:p>
          <a:p>
            <a:pPr lvl="1"/>
            <a:r>
              <a:rPr lang="en-US">
                <a:latin typeface="Arial" panose="020B0604020202020204" pitchFamily="34" charset="0"/>
                <a:cs typeface="Arial" panose="020B0604020202020204" pitchFamily="34" charset="0"/>
              </a:rPr>
              <a:t>Cognitive Impairments</a:t>
            </a:r>
          </a:p>
          <a:p>
            <a:pPr lvl="1"/>
            <a:r>
              <a:rPr lang="en-US">
                <a:latin typeface="Arial" panose="020B0604020202020204" pitchFamily="34" charset="0"/>
                <a:cs typeface="Arial" panose="020B0604020202020204" pitchFamily="34" charset="0"/>
              </a:rPr>
              <a:t>Complex Health Issues – Multiple Disabilities</a:t>
            </a:r>
          </a:p>
          <a:p>
            <a:pPr lvl="1"/>
            <a:r>
              <a:rPr lang="en-US">
                <a:latin typeface="Arial" panose="020B0604020202020204" pitchFamily="34" charset="0"/>
                <a:cs typeface="Arial" panose="020B0604020202020204" pitchFamily="34" charset="0"/>
              </a:rPr>
              <a:t>Significant Developmental Delay</a:t>
            </a:r>
          </a:p>
          <a:p>
            <a:pPr marL="0" indent="0">
              <a:buNone/>
            </a:pPr>
            <a:r>
              <a:rPr lang="en-US" sz="2400">
                <a:latin typeface="Arial" panose="020B0604020202020204" pitchFamily="34" charset="0"/>
                <a:cs typeface="Arial" panose="020B0604020202020204" pitchFamily="34" charset="0"/>
              </a:rPr>
              <a:t>Functional Skills</a:t>
            </a:r>
          </a:p>
          <a:p>
            <a:pPr marL="457200" lvl="1" indent="0">
              <a:buNone/>
            </a:pPr>
            <a:r>
              <a:rPr lang="en-US">
                <a:latin typeface="Arial" panose="020B0604020202020204" pitchFamily="34" charset="0"/>
                <a:cs typeface="Arial" panose="020B0604020202020204" pitchFamily="34" charset="0"/>
              </a:rPr>
              <a:t>Eating, Drinking, Dressing, Transferring, Communication</a:t>
            </a:r>
          </a:p>
          <a:p>
            <a:pPr marL="0" indent="0">
              <a:buNone/>
            </a:pPr>
            <a:r>
              <a:rPr lang="en-US" sz="2400">
                <a:latin typeface="Arial" panose="020B0604020202020204" pitchFamily="34" charset="0"/>
                <a:cs typeface="Arial" panose="020B0604020202020204" pitchFamily="34" charset="0"/>
              </a:rPr>
              <a:t>Mobility</a:t>
            </a:r>
          </a:p>
          <a:p>
            <a:pPr marL="0" indent="0">
              <a:buNone/>
            </a:pPr>
            <a:r>
              <a:rPr lang="en-US" sz="2400">
                <a:latin typeface="Arial" panose="020B0604020202020204" pitchFamily="34" charset="0"/>
                <a:cs typeface="Arial" panose="020B0604020202020204" pitchFamily="34" charset="0"/>
              </a:rPr>
              <a:t>	Wheelchairs, Walkers, Gait Trainer</a:t>
            </a:r>
          </a:p>
          <a:p>
            <a:pPr marL="457200" lvl="1" indent="0">
              <a:buNone/>
            </a:pPr>
            <a:endParaRPr lang="en-US"/>
          </a:p>
          <a:p>
            <a:pPr marL="0" indent="0">
              <a:buNone/>
            </a:pPr>
            <a:endParaRPr lang="en-US"/>
          </a:p>
        </p:txBody>
      </p:sp>
      <p:sp>
        <p:nvSpPr>
          <p:cNvPr id="2" name="TextBox 1">
            <a:extLst>
              <a:ext uri="{FF2B5EF4-FFF2-40B4-BE49-F238E27FC236}">
                <a16:creationId xmlns:a16="http://schemas.microsoft.com/office/drawing/2014/main" id="{CCF1DD37-090B-AA96-57DB-8F3A81FE8929}"/>
              </a:ext>
            </a:extLst>
          </p:cNvPr>
          <p:cNvSpPr txBox="1"/>
          <p:nvPr/>
        </p:nvSpPr>
        <p:spPr>
          <a:xfrm>
            <a:off x="1277181" y="1152988"/>
            <a:ext cx="10399106"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with the most significant cognitive disabilities should have assistive technology indicated in their IEP.  Assistive Technology is an avenue to give our students the ability to be as independent as possible.</a:t>
            </a:r>
          </a:p>
        </p:txBody>
      </p:sp>
    </p:spTree>
    <p:extLst>
      <p:ext uri="{BB962C8B-B14F-4D97-AF65-F5344CB8AC3E}">
        <p14:creationId xmlns:p14="http://schemas.microsoft.com/office/powerpoint/2010/main" val="401173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96847" y="0"/>
            <a:ext cx="10207906" cy="1325563"/>
          </a:xfrm>
        </p:spPr>
        <p:txBody>
          <a:bodyPr>
            <a:normAutofit/>
          </a:bodyPr>
          <a:lstStyle/>
          <a:p>
            <a:r>
              <a:rPr lang="en-US" sz="4400"/>
              <a:t>Low 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296847" y="1630560"/>
            <a:ext cx="10207907" cy="4728995"/>
          </a:xfrm>
        </p:spPr>
        <p:txBody>
          <a:bodyPr>
            <a:normAutofit/>
          </a:bodyPr>
          <a:lstStyle/>
          <a:p>
            <a:r>
              <a:rPr lang="en-US"/>
              <a:t>Low Tech – These Devices are readily available, inexpensive and typically do not require batteries or electricity.</a:t>
            </a:r>
          </a:p>
          <a:p>
            <a:endParaRPr lang="en-US"/>
          </a:p>
          <a:p>
            <a:pPr lvl="1"/>
            <a:r>
              <a:rPr lang="en-US" sz="2800"/>
              <a:t>Pencil Grips</a:t>
            </a:r>
          </a:p>
          <a:p>
            <a:pPr lvl="1"/>
            <a:r>
              <a:rPr lang="en-US" sz="2800"/>
              <a:t>Page Holders, Page Fluffers</a:t>
            </a:r>
          </a:p>
          <a:p>
            <a:pPr lvl="1"/>
            <a:r>
              <a:rPr lang="en-US" sz="2800"/>
              <a:t>Modified Scissors</a:t>
            </a:r>
          </a:p>
          <a:p>
            <a:pPr lvl="1"/>
            <a:endParaRPr lang="en-US"/>
          </a:p>
          <a:p>
            <a:pPr lvl="1"/>
            <a:endParaRPr lang="en-US"/>
          </a:p>
          <a:p>
            <a:endParaRPr lang="en-US"/>
          </a:p>
        </p:txBody>
      </p:sp>
    </p:spTree>
    <p:extLst>
      <p:ext uri="{BB962C8B-B14F-4D97-AF65-F5344CB8AC3E}">
        <p14:creationId xmlns:p14="http://schemas.microsoft.com/office/powerpoint/2010/main" val="2720465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17544" y="116524"/>
            <a:ext cx="4778456" cy="1325563"/>
          </a:xfrm>
        </p:spPr>
        <p:txBody>
          <a:bodyPr>
            <a:normAutofit/>
          </a:bodyPr>
          <a:lstStyle/>
          <a:p>
            <a:r>
              <a:rPr lang="en-US" sz="4400"/>
              <a:t>Mid-Tech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17544" y="1621260"/>
            <a:ext cx="10207907" cy="4630141"/>
          </a:xfrm>
        </p:spPr>
        <p:txBody>
          <a:bodyPr>
            <a:normAutofit/>
          </a:bodyPr>
          <a:lstStyle/>
          <a:p>
            <a:r>
              <a:rPr lang="en-US"/>
              <a:t>Mid Tech – Devices that are usually digital and may require batteries or other power source.</a:t>
            </a:r>
          </a:p>
          <a:p>
            <a:endParaRPr lang="en-US"/>
          </a:p>
          <a:p>
            <a:pPr lvl="1"/>
            <a:r>
              <a:rPr lang="en-US" sz="2800"/>
              <a:t>Calculator</a:t>
            </a:r>
          </a:p>
          <a:p>
            <a:pPr lvl="1"/>
            <a:r>
              <a:rPr lang="en-US" sz="2800"/>
              <a:t>Audio Book</a:t>
            </a:r>
          </a:p>
          <a:p>
            <a:pPr lvl="1"/>
            <a:r>
              <a:rPr lang="en-US" sz="2800"/>
              <a:t>Digital Recorder</a:t>
            </a:r>
          </a:p>
          <a:p>
            <a:pPr lvl="1"/>
            <a:endParaRPr lang="en-US"/>
          </a:p>
          <a:p>
            <a:pPr lvl="1"/>
            <a:endParaRPr lang="en-US"/>
          </a:p>
          <a:p>
            <a:endParaRPr lang="en-US"/>
          </a:p>
        </p:txBody>
      </p:sp>
    </p:spTree>
    <p:extLst>
      <p:ext uri="{BB962C8B-B14F-4D97-AF65-F5344CB8AC3E}">
        <p14:creationId xmlns:p14="http://schemas.microsoft.com/office/powerpoint/2010/main" val="112155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01502" y="0"/>
            <a:ext cx="6424376" cy="1325563"/>
          </a:xfrm>
        </p:spPr>
        <p:txBody>
          <a:bodyPr>
            <a:normAutofit/>
          </a:bodyPr>
          <a:lstStyle/>
          <a:p>
            <a:r>
              <a:rPr lang="en-US" sz="4400"/>
              <a:t>High 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01502" y="1717323"/>
            <a:ext cx="10207907" cy="4593071"/>
          </a:xfrm>
        </p:spPr>
        <p:txBody>
          <a:bodyPr>
            <a:normAutofit/>
          </a:bodyPr>
          <a:lstStyle/>
          <a:p>
            <a:r>
              <a:rPr lang="en-US"/>
              <a:t>High Tech – Devices that are typically computer based and can be tailored to the specific student.</a:t>
            </a:r>
          </a:p>
          <a:p>
            <a:endParaRPr lang="en-US"/>
          </a:p>
          <a:p>
            <a:pPr lvl="1"/>
            <a:r>
              <a:rPr lang="en-US" sz="2800"/>
              <a:t>Tablet</a:t>
            </a:r>
          </a:p>
          <a:p>
            <a:pPr lvl="1"/>
            <a:r>
              <a:rPr lang="en-US" sz="2800"/>
              <a:t>Screen reader</a:t>
            </a:r>
          </a:p>
          <a:p>
            <a:pPr lvl="1"/>
            <a:r>
              <a:rPr lang="en-US" sz="2800"/>
              <a:t>Voice Recognition Software</a:t>
            </a:r>
          </a:p>
          <a:p>
            <a:pPr lvl="1"/>
            <a:r>
              <a:rPr lang="en-US" sz="2800"/>
              <a:t>High End Communication Device</a:t>
            </a:r>
          </a:p>
          <a:p>
            <a:pPr lvl="1"/>
            <a:endParaRPr lang="en-US"/>
          </a:p>
          <a:p>
            <a:pPr lvl="1"/>
            <a:endParaRPr lang="en-US"/>
          </a:p>
          <a:p>
            <a:endParaRPr lang="en-US"/>
          </a:p>
        </p:txBody>
      </p:sp>
    </p:spTree>
    <p:extLst>
      <p:ext uri="{BB962C8B-B14F-4D97-AF65-F5344CB8AC3E}">
        <p14:creationId xmlns:p14="http://schemas.microsoft.com/office/powerpoint/2010/main" val="282562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5843-925C-A70F-F5BA-159F8BEF0C95}"/>
              </a:ext>
            </a:extLst>
          </p:cNvPr>
          <p:cNvSpPr>
            <a:spLocks noGrp="1"/>
          </p:cNvSpPr>
          <p:nvPr>
            <p:ph type="title"/>
          </p:nvPr>
        </p:nvSpPr>
        <p:spPr/>
        <p:txBody>
          <a:bodyPr/>
          <a:lstStyle/>
          <a:p>
            <a:r>
              <a:rPr lang="en-US" dirty="0"/>
              <a:t>Students with the Most Significant Cognitive Disabilities</a:t>
            </a:r>
          </a:p>
        </p:txBody>
      </p:sp>
      <p:sp>
        <p:nvSpPr>
          <p:cNvPr id="3" name="Text Placeholder 2">
            <a:extLst>
              <a:ext uri="{FF2B5EF4-FFF2-40B4-BE49-F238E27FC236}">
                <a16:creationId xmlns:a16="http://schemas.microsoft.com/office/drawing/2014/main" id="{11606B46-7607-3BC7-7895-4648F8E23344}"/>
              </a:ext>
            </a:extLst>
          </p:cNvPr>
          <p:cNvSpPr>
            <a:spLocks noGrp="1"/>
          </p:cNvSpPr>
          <p:nvPr>
            <p:ph type="body" sz="quarter" idx="13"/>
          </p:nvPr>
        </p:nvSpPr>
        <p:spPr>
          <a:xfrm>
            <a:off x="3499788" y="2387295"/>
            <a:ext cx="6622020" cy="2457237"/>
          </a:xfrm>
        </p:spPr>
        <p:txBody>
          <a:bodyPr/>
          <a:lstStyle/>
          <a:p>
            <a:r>
              <a:rPr lang="en-US"/>
              <a:t>GAA 2.0</a:t>
            </a:r>
          </a:p>
          <a:p>
            <a:r>
              <a:rPr lang="en-US"/>
              <a:t>Eligibility</a:t>
            </a:r>
          </a:p>
          <a:p>
            <a:r>
              <a:rPr lang="en-US"/>
              <a:t>Postschool Outcomes</a:t>
            </a:r>
          </a:p>
        </p:txBody>
      </p:sp>
    </p:spTree>
    <p:extLst>
      <p:ext uri="{BB962C8B-B14F-4D97-AF65-F5344CB8AC3E}">
        <p14:creationId xmlns:p14="http://schemas.microsoft.com/office/powerpoint/2010/main" val="140169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57EFCD-A5F8-99F4-E6B3-DDB453EF492E}"/>
              </a:ext>
            </a:extLst>
          </p:cNvPr>
          <p:cNvSpPr>
            <a:spLocks noGrp="1"/>
          </p:cNvSpPr>
          <p:nvPr>
            <p:ph type="title"/>
          </p:nvPr>
        </p:nvSpPr>
        <p:spPr>
          <a:xfrm>
            <a:off x="826640" y="832195"/>
            <a:ext cx="8156392" cy="1987336"/>
          </a:xfrm>
        </p:spPr>
        <p:txBody>
          <a:bodyPr>
            <a:normAutofit/>
          </a:bodyPr>
          <a:lstStyle/>
          <a:p>
            <a:r>
              <a:rPr kumimoji="0" lang="en-US" b="1" i="0" u="none" strike="noStrike" kern="1200" cap="none" spc="0" normalizeH="0" baseline="0" noProof="0">
                <a:ln>
                  <a:noFill/>
                </a:ln>
                <a:solidFill>
                  <a:srgbClr val="44883E"/>
                </a:solidFill>
                <a:effectLst/>
                <a:uLnTx/>
                <a:uFillTx/>
                <a:latin typeface="Arial" panose="020B0604020202020204" pitchFamily="34" charset="0"/>
                <a:ea typeface="+mj-ea"/>
                <a:cs typeface="Arial" panose="020B0604020202020204" pitchFamily="34" charset="0"/>
              </a:rPr>
              <a:t>Georgia’s High School Diploma Options  </a:t>
            </a:r>
            <a:endParaRPr lang="en-US"/>
          </a:p>
        </p:txBody>
      </p:sp>
      <p:pic>
        <p:nvPicPr>
          <p:cNvPr id="6" name="Picture 5">
            <a:extLst>
              <a:ext uri="{FF2B5EF4-FFF2-40B4-BE49-F238E27FC236}">
                <a16:creationId xmlns:a16="http://schemas.microsoft.com/office/drawing/2014/main" id="{921D3014-F90C-D217-D116-1B57225799D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9747" y="3429000"/>
            <a:ext cx="7590178" cy="1121761"/>
          </a:xfrm>
          <a:prstGeom prst="rect">
            <a:avLst/>
          </a:prstGeom>
        </p:spPr>
      </p:pic>
    </p:spTree>
    <p:extLst>
      <p:ext uri="{BB962C8B-B14F-4D97-AF65-F5344CB8AC3E}">
        <p14:creationId xmlns:p14="http://schemas.microsoft.com/office/powerpoint/2010/main" val="816788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A2C6-102C-7266-59EC-21BEE241C201}"/>
              </a:ext>
            </a:extLst>
          </p:cNvPr>
          <p:cNvSpPr>
            <a:spLocks noGrp="1"/>
          </p:cNvSpPr>
          <p:nvPr>
            <p:ph type="title"/>
          </p:nvPr>
        </p:nvSpPr>
        <p:spPr>
          <a:xfrm>
            <a:off x="1341783" y="158261"/>
            <a:ext cx="10012016" cy="1325563"/>
          </a:xfrm>
        </p:spPr>
        <p:txBody>
          <a:bodyPr>
            <a:normAutofit/>
          </a:bodyPr>
          <a:lstStyle/>
          <a:p>
            <a:r>
              <a:rPr lang="en-US" sz="4400">
                <a:hlinkClick r:id="rId2"/>
              </a:rPr>
              <a:t>Diplomas and Certificates</a:t>
            </a:r>
            <a:endParaRPr lang="en-US" sz="4400"/>
          </a:p>
        </p:txBody>
      </p:sp>
      <p:sp>
        <p:nvSpPr>
          <p:cNvPr id="3" name="Content Placeholder 2">
            <a:extLst>
              <a:ext uri="{FF2B5EF4-FFF2-40B4-BE49-F238E27FC236}">
                <a16:creationId xmlns:a16="http://schemas.microsoft.com/office/drawing/2014/main" id="{F5FD3088-23B3-71D7-4C07-ACA5D19C749B}"/>
              </a:ext>
            </a:extLst>
          </p:cNvPr>
          <p:cNvSpPr>
            <a:spLocks noGrp="1"/>
          </p:cNvSpPr>
          <p:nvPr>
            <p:ph idx="1"/>
          </p:nvPr>
        </p:nvSpPr>
        <p:spPr>
          <a:xfrm>
            <a:off x="1341783" y="1864197"/>
            <a:ext cx="10012016" cy="3129605"/>
          </a:xfrm>
        </p:spPr>
        <p:txBody>
          <a:bodyPr/>
          <a:lstStyle/>
          <a:p>
            <a:r>
              <a:rPr lang="en-US"/>
              <a:t>High School Diploma </a:t>
            </a:r>
            <a:r>
              <a:rPr lang="en-US">
                <a:solidFill>
                  <a:srgbClr val="FF0000"/>
                </a:solidFill>
              </a:rPr>
              <a:t>*</a:t>
            </a:r>
            <a:r>
              <a:rPr lang="en-US"/>
              <a:t>: All students </a:t>
            </a:r>
          </a:p>
          <a:p>
            <a:r>
              <a:rPr lang="en-US"/>
              <a:t>State-Defined Alternate Diploma: Students with significant cognitive disabilities</a:t>
            </a:r>
          </a:p>
          <a:p>
            <a:r>
              <a:rPr lang="en-US"/>
              <a:t>Special Education Diploma: All students with disabilities assigned to a special education program</a:t>
            </a:r>
          </a:p>
          <a:p>
            <a:r>
              <a:rPr lang="en-US"/>
              <a:t>High School Certificate: All students </a:t>
            </a:r>
          </a:p>
        </p:txBody>
      </p:sp>
      <p:sp>
        <p:nvSpPr>
          <p:cNvPr id="6" name="TextBox 5">
            <a:extLst>
              <a:ext uri="{FF2B5EF4-FFF2-40B4-BE49-F238E27FC236}">
                <a16:creationId xmlns:a16="http://schemas.microsoft.com/office/drawing/2014/main" id="{CF5AAC30-E3A7-A6F6-0E33-1EA10B6CCC08}"/>
              </a:ext>
            </a:extLst>
          </p:cNvPr>
          <p:cNvSpPr txBox="1"/>
          <p:nvPr/>
        </p:nvSpPr>
        <p:spPr>
          <a:xfrm>
            <a:off x="2379300" y="5374175"/>
            <a:ext cx="8013291"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 Ends Free Appropriate Public Education (FAPE)</a:t>
            </a:r>
          </a:p>
        </p:txBody>
      </p:sp>
    </p:spTree>
    <p:extLst>
      <p:ext uri="{BB962C8B-B14F-4D97-AF65-F5344CB8AC3E}">
        <p14:creationId xmlns:p14="http://schemas.microsoft.com/office/powerpoint/2010/main" val="160486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8B83-CD1F-462C-80FD-8135ADA5743A}"/>
              </a:ext>
            </a:extLst>
          </p:cNvPr>
          <p:cNvSpPr>
            <a:spLocks noGrp="1"/>
          </p:cNvSpPr>
          <p:nvPr>
            <p:ph type="title"/>
          </p:nvPr>
        </p:nvSpPr>
        <p:spPr>
          <a:xfrm>
            <a:off x="1520687" y="156403"/>
            <a:ext cx="9902686" cy="1325563"/>
          </a:xfrm>
        </p:spPr>
        <p:txBody>
          <a:bodyPr>
            <a:normAutofit/>
          </a:bodyPr>
          <a:lstStyle/>
          <a:p>
            <a:r>
              <a:rPr lang="en-US" sz="4400"/>
              <a:t>The State-Defined Alternate Diploma </a:t>
            </a:r>
            <a:r>
              <a:rPr lang="en-US" sz="4400">
                <a:solidFill>
                  <a:schemeClr val="bg1"/>
                </a:solidFill>
              </a:rPr>
              <a:t>#1</a:t>
            </a:r>
          </a:p>
        </p:txBody>
      </p:sp>
      <p:sp>
        <p:nvSpPr>
          <p:cNvPr id="3" name="Content Placeholder 2">
            <a:extLst>
              <a:ext uri="{FF2B5EF4-FFF2-40B4-BE49-F238E27FC236}">
                <a16:creationId xmlns:a16="http://schemas.microsoft.com/office/drawing/2014/main" id="{C9DB4F2F-D209-4035-9FD6-CC936D19718A}"/>
              </a:ext>
            </a:extLst>
          </p:cNvPr>
          <p:cNvSpPr>
            <a:spLocks noGrp="1"/>
          </p:cNvSpPr>
          <p:nvPr>
            <p:ph idx="1"/>
          </p:nvPr>
        </p:nvSpPr>
        <p:spPr>
          <a:xfrm>
            <a:off x="1520687" y="1825625"/>
            <a:ext cx="10207907" cy="4135670"/>
          </a:xfrm>
        </p:spPr>
        <p:txBody>
          <a:bodyPr>
            <a:normAutofit/>
          </a:bodyPr>
          <a:lstStyle/>
          <a:p>
            <a:r>
              <a:rPr lang="en-US">
                <a:solidFill>
                  <a:prstClr val="black"/>
                </a:solidFill>
              </a:rPr>
              <a:t>The State-defined Alternate Diploma and the High School Diploma are </a:t>
            </a:r>
            <a:r>
              <a:rPr lang="en-US" b="1">
                <a:solidFill>
                  <a:prstClr val="black"/>
                </a:solidFill>
              </a:rPr>
              <a:t>not</a:t>
            </a:r>
            <a:r>
              <a:rPr lang="en-US">
                <a:solidFill>
                  <a:prstClr val="black"/>
                </a:solidFill>
              </a:rPr>
              <a:t> equivalent credentials.</a:t>
            </a:r>
            <a:endParaRPr lang="en-US"/>
          </a:p>
          <a:p>
            <a:pPr>
              <a:lnSpc>
                <a:spcPct val="100000"/>
              </a:lnSpc>
              <a:defRPr/>
            </a:pPr>
            <a:r>
              <a:rPr lang="en-US">
                <a:solidFill>
                  <a:prstClr val="black"/>
                </a:solidFill>
              </a:rPr>
              <a:t>Receiving the alternate diploma is tied to completing instruction aligned to the Georgia Standards of Excellence and not just meeting IEP goals.</a:t>
            </a:r>
          </a:p>
          <a:p>
            <a:pPr>
              <a:lnSpc>
                <a:spcPct val="100000"/>
              </a:lnSpc>
              <a:defRPr/>
            </a:pPr>
            <a:r>
              <a:rPr lang="en-US">
                <a:solidFill>
                  <a:prstClr val="black"/>
                </a:solidFill>
              </a:rPr>
              <a:t>The special education diploma is still in State Board Rules but is </a:t>
            </a:r>
            <a:r>
              <a:rPr lang="en-US" b="1">
                <a:solidFill>
                  <a:prstClr val="black"/>
                </a:solidFill>
              </a:rPr>
              <a:t>not </a:t>
            </a:r>
            <a:r>
              <a:rPr lang="en-US">
                <a:solidFill>
                  <a:prstClr val="black"/>
                </a:solidFill>
              </a:rPr>
              <a:t>a regular diploma and does not terminate right to FAPE.</a:t>
            </a:r>
            <a:endParaRPr lang="en-US" b="1">
              <a:solidFill>
                <a:prstClr val="black"/>
              </a:solidFill>
            </a:endParaRPr>
          </a:p>
          <a:p>
            <a:pPr marL="0" indent="0">
              <a:lnSpc>
                <a:spcPct val="100000"/>
              </a:lnSpc>
              <a:buNone/>
              <a:defRPr/>
            </a:pPr>
            <a:endParaRPr lang="en-US">
              <a:solidFill>
                <a:prstClr val="black"/>
              </a:solidFill>
            </a:endParaRPr>
          </a:p>
          <a:p>
            <a:endParaRPr lang="en-US"/>
          </a:p>
        </p:txBody>
      </p:sp>
    </p:spTree>
    <p:extLst>
      <p:ext uri="{BB962C8B-B14F-4D97-AF65-F5344CB8AC3E}">
        <p14:creationId xmlns:p14="http://schemas.microsoft.com/office/powerpoint/2010/main" val="4034944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F35B-25DA-E7CA-B2C3-D1010F9BB032}"/>
              </a:ext>
            </a:extLst>
          </p:cNvPr>
          <p:cNvSpPr>
            <a:spLocks noGrp="1"/>
          </p:cNvSpPr>
          <p:nvPr>
            <p:ph type="title"/>
          </p:nvPr>
        </p:nvSpPr>
        <p:spPr>
          <a:xfrm>
            <a:off x="1332708" y="155265"/>
            <a:ext cx="10207906" cy="1325563"/>
          </a:xfrm>
        </p:spPr>
        <p:txBody>
          <a:bodyPr>
            <a:normAutofit/>
          </a:bodyPr>
          <a:lstStyle/>
          <a:p>
            <a:r>
              <a:rPr lang="en-US">
                <a:hlinkClick r:id="rId2"/>
              </a:rPr>
              <a:t>State-Defined Alternate Diploma</a:t>
            </a:r>
            <a:r>
              <a:rPr lang="en-US"/>
              <a:t> </a:t>
            </a:r>
            <a:r>
              <a:rPr lang="en-US">
                <a:solidFill>
                  <a:schemeClr val="bg1"/>
                </a:solidFill>
              </a:rPr>
              <a:t>#2</a:t>
            </a:r>
          </a:p>
        </p:txBody>
      </p:sp>
      <p:sp>
        <p:nvSpPr>
          <p:cNvPr id="3" name="Content Placeholder 2">
            <a:extLst>
              <a:ext uri="{FF2B5EF4-FFF2-40B4-BE49-F238E27FC236}">
                <a16:creationId xmlns:a16="http://schemas.microsoft.com/office/drawing/2014/main" id="{B64158FE-0EB0-7325-AC53-6A058620F831}"/>
              </a:ext>
            </a:extLst>
          </p:cNvPr>
          <p:cNvSpPr>
            <a:spLocks noGrp="1"/>
          </p:cNvSpPr>
          <p:nvPr>
            <p:ph idx="1"/>
          </p:nvPr>
        </p:nvSpPr>
        <p:spPr>
          <a:xfrm>
            <a:off x="1332707" y="1904283"/>
            <a:ext cx="10207907" cy="4135670"/>
          </a:xfrm>
        </p:spPr>
        <p:txBody>
          <a:bodyPr/>
          <a:lstStyle/>
          <a:p>
            <a:r>
              <a:rPr lang="en-US"/>
              <a:t>Instruction aligned to the GSE are the extended standards </a:t>
            </a:r>
          </a:p>
          <a:p>
            <a:r>
              <a:rPr lang="en-US"/>
              <a:t>Students assessed with the Georgia Alternate Assessment (GAA 2.0)</a:t>
            </a:r>
          </a:p>
          <a:p>
            <a:r>
              <a:rPr lang="en-US"/>
              <a:t>Doesn’t end FAPE so students can return to school until their 21</a:t>
            </a:r>
            <a:r>
              <a:rPr lang="en-US" baseline="30000"/>
              <a:t>st</a:t>
            </a:r>
            <a:r>
              <a:rPr lang="en-US"/>
              <a:t> birthday</a:t>
            </a:r>
          </a:p>
          <a:p>
            <a:pPr lvl="1"/>
            <a:r>
              <a:rPr lang="en-US"/>
              <a:t>Ending FAPE at 21 is subject to district policies</a:t>
            </a:r>
          </a:p>
          <a:p>
            <a:r>
              <a:rPr lang="en-US"/>
              <a:t>Can limit the students postschool outcomes as it pertains to the military, college, technical schools and some employment</a:t>
            </a:r>
          </a:p>
        </p:txBody>
      </p:sp>
    </p:spTree>
    <p:extLst>
      <p:ext uri="{BB962C8B-B14F-4D97-AF65-F5344CB8AC3E}">
        <p14:creationId xmlns:p14="http://schemas.microsoft.com/office/powerpoint/2010/main" val="2007214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2D43-868C-E773-D53A-1B397AB5E762}"/>
              </a:ext>
            </a:extLst>
          </p:cNvPr>
          <p:cNvSpPr>
            <a:spLocks noGrp="1"/>
          </p:cNvSpPr>
          <p:nvPr>
            <p:ph type="title"/>
          </p:nvPr>
        </p:nvSpPr>
        <p:spPr>
          <a:xfrm>
            <a:off x="1347018" y="148815"/>
            <a:ext cx="9819968" cy="1325563"/>
          </a:xfrm>
        </p:spPr>
        <p:txBody>
          <a:bodyPr>
            <a:normAutofit/>
          </a:bodyPr>
          <a:lstStyle/>
          <a:p>
            <a:r>
              <a:rPr lang="en-US" sz="4400"/>
              <a:t>Documents for Parents</a:t>
            </a:r>
          </a:p>
        </p:txBody>
      </p:sp>
      <p:sp>
        <p:nvSpPr>
          <p:cNvPr id="3" name="Content Placeholder 2">
            <a:extLst>
              <a:ext uri="{FF2B5EF4-FFF2-40B4-BE49-F238E27FC236}">
                <a16:creationId xmlns:a16="http://schemas.microsoft.com/office/drawing/2014/main" id="{BB2646B2-EB07-4D5D-F32D-387D4980CAFC}"/>
              </a:ext>
            </a:extLst>
          </p:cNvPr>
          <p:cNvSpPr>
            <a:spLocks noGrp="1"/>
          </p:cNvSpPr>
          <p:nvPr>
            <p:ph idx="1"/>
          </p:nvPr>
        </p:nvSpPr>
        <p:spPr>
          <a:xfrm>
            <a:off x="1347018" y="1825625"/>
            <a:ext cx="10255047" cy="4135670"/>
          </a:xfrm>
        </p:spPr>
        <p:txBody>
          <a:bodyPr>
            <a:normAutofit/>
          </a:bodyPr>
          <a:lstStyle/>
          <a:p>
            <a:r>
              <a:rPr lang="en-US"/>
              <a:t>FAQ developed for parents </a:t>
            </a:r>
          </a:p>
          <a:p>
            <a:pPr lvl="1"/>
            <a:r>
              <a:rPr lang="en-US" sz="2800">
                <a:hlinkClick r:id="rId2"/>
              </a:rPr>
              <a:t>ESSA Alternate Diploma FAQ for Families.pdf (gadoe.org)</a:t>
            </a:r>
            <a:r>
              <a:rPr lang="en-US" sz="2800"/>
              <a:t> </a:t>
            </a:r>
          </a:p>
          <a:p>
            <a:pPr marL="457200" lvl="1" indent="0">
              <a:buNone/>
            </a:pPr>
            <a:endParaRPr lang="en-US" sz="2800"/>
          </a:p>
          <a:p>
            <a:r>
              <a:rPr lang="en-US"/>
              <a:t>Description chart of diplomas </a:t>
            </a:r>
          </a:p>
          <a:p>
            <a:pPr lvl="1"/>
            <a:r>
              <a:rPr lang="en-US" sz="2800">
                <a:hlinkClick r:id="rId3"/>
              </a:rPr>
              <a:t>Family Guidance Georgia Diploma Options 3 15 21 Final.pdf (gadoe.org) </a:t>
            </a:r>
            <a:endParaRPr lang="en-US" sz="2800"/>
          </a:p>
        </p:txBody>
      </p:sp>
    </p:spTree>
    <p:extLst>
      <p:ext uri="{BB962C8B-B14F-4D97-AF65-F5344CB8AC3E}">
        <p14:creationId xmlns:p14="http://schemas.microsoft.com/office/powerpoint/2010/main" val="25744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2F59-0327-4403-9B0A-FFB6C2AC8EFD}"/>
              </a:ext>
            </a:extLst>
          </p:cNvPr>
          <p:cNvSpPr>
            <a:spLocks noGrp="1"/>
          </p:cNvSpPr>
          <p:nvPr>
            <p:ph type="title"/>
          </p:nvPr>
        </p:nvSpPr>
        <p:spPr/>
        <p:txBody>
          <a:bodyPr>
            <a:normAutofit/>
          </a:bodyPr>
          <a:lstStyle/>
          <a:p>
            <a:r>
              <a:rPr lang="en-US"/>
              <a:t>Preparing for </a:t>
            </a:r>
            <a:br>
              <a:rPr lang="en-US"/>
            </a:br>
            <a:r>
              <a:rPr lang="en-US"/>
              <a:t>Transition to Adulthood</a:t>
            </a:r>
          </a:p>
        </p:txBody>
      </p:sp>
      <p:pic>
        <p:nvPicPr>
          <p:cNvPr id="6" name="Picture 5" descr="Screen of the Office of Special Education Program's Transition Guide with hyperlink.">
            <a:hlinkClick r:id="rId2"/>
            <a:extLst>
              <a:ext uri="{FF2B5EF4-FFF2-40B4-BE49-F238E27FC236}">
                <a16:creationId xmlns:a16="http://schemas.microsoft.com/office/drawing/2014/main" id="{04455973-DA9C-C7A9-A23A-650C368EBD55}"/>
              </a:ext>
            </a:extLst>
          </p:cNvPr>
          <p:cNvPicPr>
            <a:picLocks noChangeAspect="1"/>
          </p:cNvPicPr>
          <p:nvPr/>
        </p:nvPicPr>
        <p:blipFill>
          <a:blip r:embed="rId3"/>
          <a:stretch>
            <a:fillRect/>
          </a:stretch>
        </p:blipFill>
        <p:spPr>
          <a:xfrm>
            <a:off x="6226199" y="2152617"/>
            <a:ext cx="3048047" cy="3918918"/>
          </a:xfrm>
          <a:prstGeom prst="rect">
            <a:avLst/>
          </a:prstGeom>
        </p:spPr>
      </p:pic>
    </p:spTree>
    <p:extLst>
      <p:ext uri="{BB962C8B-B14F-4D97-AF65-F5344CB8AC3E}">
        <p14:creationId xmlns:p14="http://schemas.microsoft.com/office/powerpoint/2010/main" val="16914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E5F679-0D42-967D-180A-DB77986E1126}"/>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400"/>
              <a:t>Begin with the End in Mind</a:t>
            </a:r>
          </a:p>
        </p:txBody>
      </p:sp>
      <p:pic>
        <p:nvPicPr>
          <p:cNvPr id="13" name="Picture 12">
            <a:extLst>
              <a:ext uri="{FF2B5EF4-FFF2-40B4-BE49-F238E27FC236}">
                <a16:creationId xmlns:a16="http://schemas.microsoft.com/office/drawing/2014/main" id="{20FEBCB2-584D-EA77-AFD0-BC555BB2D1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0083" y="3560699"/>
            <a:ext cx="2833048" cy="1865564"/>
          </a:xfrm>
          <a:prstGeom prst="rect">
            <a:avLst/>
          </a:prstGeom>
        </p:spPr>
      </p:pic>
      <p:pic>
        <p:nvPicPr>
          <p:cNvPr id="17" name="Picture 16">
            <a:extLst>
              <a:ext uri="{FF2B5EF4-FFF2-40B4-BE49-F238E27FC236}">
                <a16:creationId xmlns:a16="http://schemas.microsoft.com/office/drawing/2014/main" id="{8AE878A6-0F85-18B3-C856-E03C9A4BB1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70336" y="1589846"/>
            <a:ext cx="2700927" cy="1851023"/>
          </a:xfrm>
          <a:prstGeom prst="rect">
            <a:avLst/>
          </a:prstGeom>
        </p:spPr>
      </p:pic>
      <p:pic>
        <p:nvPicPr>
          <p:cNvPr id="15" name="Picture 14">
            <a:extLst>
              <a:ext uri="{FF2B5EF4-FFF2-40B4-BE49-F238E27FC236}">
                <a16:creationId xmlns:a16="http://schemas.microsoft.com/office/drawing/2014/main" id="{383E524D-72D4-C1AA-070E-E26D9A5003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70336" y="3576662"/>
            <a:ext cx="2700927" cy="1851023"/>
          </a:xfrm>
          <a:prstGeom prst="rect">
            <a:avLst/>
          </a:prstGeom>
        </p:spPr>
      </p:pic>
      <p:pic>
        <p:nvPicPr>
          <p:cNvPr id="21" name="Picture 20">
            <a:extLst>
              <a:ext uri="{FF2B5EF4-FFF2-40B4-BE49-F238E27FC236}">
                <a16:creationId xmlns:a16="http://schemas.microsoft.com/office/drawing/2014/main" id="{D4EE530D-B985-6209-BEC9-8AF0980DA2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67775" y="129691"/>
            <a:ext cx="3001901" cy="2000778"/>
          </a:xfrm>
          <a:prstGeom prst="rect">
            <a:avLst/>
          </a:prstGeom>
        </p:spPr>
      </p:pic>
      <p:pic>
        <p:nvPicPr>
          <p:cNvPr id="27" name="Picture 26">
            <a:extLst>
              <a:ext uri="{FF2B5EF4-FFF2-40B4-BE49-F238E27FC236}">
                <a16:creationId xmlns:a16="http://schemas.microsoft.com/office/drawing/2014/main" id="{1E9C8204-0B71-001F-83D0-89B9996165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94286" y="2130469"/>
            <a:ext cx="2700928" cy="1802026"/>
          </a:xfrm>
          <a:prstGeom prst="rect">
            <a:avLst/>
          </a:prstGeom>
        </p:spPr>
      </p:pic>
      <p:pic>
        <p:nvPicPr>
          <p:cNvPr id="35" name="Picture 34">
            <a:extLst>
              <a:ext uri="{FF2B5EF4-FFF2-40B4-BE49-F238E27FC236}">
                <a16:creationId xmlns:a16="http://schemas.microsoft.com/office/drawing/2014/main" id="{930E9FE7-372E-E8D2-ACC5-257200EF651A}"/>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306527" y="4211202"/>
            <a:ext cx="2849447" cy="1901872"/>
          </a:xfrm>
          <a:prstGeom prst="rect">
            <a:avLst/>
          </a:prstGeom>
        </p:spPr>
      </p:pic>
      <p:sp>
        <p:nvSpPr>
          <p:cNvPr id="37" name="Right Brace 36">
            <a:extLst>
              <a:ext uri="{FF2B5EF4-FFF2-40B4-BE49-F238E27FC236}">
                <a16:creationId xmlns:a16="http://schemas.microsoft.com/office/drawing/2014/main" id="{47A14EF0-586F-4A79-17AA-16E31A36BEC2}"/>
              </a:ext>
              <a:ext uri="{C183D7F6-B498-43B3-948B-1728B52AA6E4}">
                <adec:decorative xmlns:adec="http://schemas.microsoft.com/office/drawing/2017/decorative" val="1"/>
              </a:ext>
            </a:extLst>
          </p:cNvPr>
          <p:cNvSpPr/>
          <p:nvPr/>
        </p:nvSpPr>
        <p:spPr>
          <a:xfrm>
            <a:off x="6882046" y="1439115"/>
            <a:ext cx="424481" cy="4389120"/>
          </a:xfrm>
          <a:prstGeom prst="rightBrace">
            <a:avLst>
              <a:gd name="adj1" fmla="val 8333"/>
              <a:gd name="adj2" fmla="val 49722"/>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70C0"/>
              </a:solidFill>
            </a:endParaRPr>
          </a:p>
        </p:txBody>
      </p:sp>
      <p:pic>
        <p:nvPicPr>
          <p:cNvPr id="2" name="Picture 1">
            <a:extLst>
              <a:ext uri="{FF2B5EF4-FFF2-40B4-BE49-F238E27FC236}">
                <a16:creationId xmlns:a16="http://schemas.microsoft.com/office/drawing/2014/main" id="{21B5E1E0-27C9-550C-8523-88421DED5C8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46275" y="3057296"/>
            <a:ext cx="2426418" cy="1444877"/>
          </a:xfrm>
          <a:prstGeom prst="rect">
            <a:avLst/>
          </a:prstGeom>
        </p:spPr>
      </p:pic>
      <p:pic>
        <p:nvPicPr>
          <p:cNvPr id="6" name="Content Placeholder 5">
            <a:extLst>
              <a:ext uri="{FF2B5EF4-FFF2-40B4-BE49-F238E27FC236}">
                <a16:creationId xmlns:a16="http://schemas.microsoft.com/office/drawing/2014/main" id="{38D7A88D-2332-A820-740F-20F7DA8C98B0}"/>
              </a:ext>
              <a:ext uri="{C183D7F6-B498-43B3-948B-1728B52AA6E4}">
                <adec:decorative xmlns:adec="http://schemas.microsoft.com/office/drawing/2017/decorative" val="1"/>
              </a:ext>
            </a:extLst>
          </p:cNvPr>
          <p:cNvPicPr>
            <a:picLocks noGrp="1" noChangeAspect="1"/>
          </p:cNvPicPr>
          <p:nvPr>
            <p:ph idx="1"/>
          </p:nvPr>
        </p:nvPicPr>
        <p:blipFill>
          <a:blip r:embed="rId10"/>
          <a:stretch>
            <a:fillRect/>
          </a:stretch>
        </p:blipFill>
        <p:spPr>
          <a:xfrm>
            <a:off x="990082" y="1589846"/>
            <a:ext cx="2833049" cy="1865564"/>
          </a:xfrm>
          <a:prstGeom prst="rect">
            <a:avLst/>
          </a:prstGeom>
        </p:spPr>
      </p:pic>
    </p:spTree>
    <p:extLst>
      <p:ext uri="{BB962C8B-B14F-4D97-AF65-F5344CB8AC3E}">
        <p14:creationId xmlns:p14="http://schemas.microsoft.com/office/powerpoint/2010/main" val="183965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60FE-E78C-05BC-6032-8ED40B8F3C25}"/>
              </a:ext>
            </a:extLst>
          </p:cNvPr>
          <p:cNvSpPr>
            <a:spLocks noGrp="1"/>
          </p:cNvSpPr>
          <p:nvPr>
            <p:ph type="title"/>
          </p:nvPr>
        </p:nvSpPr>
        <p:spPr>
          <a:xfrm>
            <a:off x="841337" y="568476"/>
            <a:ext cx="8335837" cy="774999"/>
          </a:xfrm>
        </p:spPr>
        <p:txBody>
          <a:bodyPr>
            <a:normAutofit/>
          </a:bodyPr>
          <a:lstStyle/>
          <a:p>
            <a:r>
              <a:rPr lang="en-US" sz="4400">
                <a:latin typeface="Arial"/>
                <a:cs typeface="Arial"/>
              </a:rPr>
              <a:t>What Happens in Preschool....</a:t>
            </a:r>
            <a:endParaRPr lang="en-US" sz="4400"/>
          </a:p>
        </p:txBody>
      </p:sp>
      <p:sp>
        <p:nvSpPr>
          <p:cNvPr id="4" name="Text Placeholder 2">
            <a:extLst>
              <a:ext uri="{FF2B5EF4-FFF2-40B4-BE49-F238E27FC236}">
                <a16:creationId xmlns:a16="http://schemas.microsoft.com/office/drawing/2014/main" id="{ABB9AAA9-F835-5A5F-8F51-2CE20DDFA147}"/>
              </a:ext>
            </a:extLst>
          </p:cNvPr>
          <p:cNvSpPr>
            <a:spLocks noGrp="1"/>
          </p:cNvSpPr>
          <p:nvPr>
            <p:ph type="body" sz="quarter" idx="13"/>
          </p:nvPr>
        </p:nvSpPr>
        <p:spPr>
          <a:xfrm>
            <a:off x="766916" y="1892563"/>
            <a:ext cx="7017841" cy="4078287"/>
          </a:xfrm>
        </p:spPr>
        <p:txBody>
          <a:bodyPr vert="horz" lIns="91440" tIns="45720" rIns="91440" bIns="45720" rtlCol="0" anchor="t">
            <a:normAutofit/>
          </a:bodyPr>
          <a:lstStyle/>
          <a:p>
            <a:pPr marL="457200" indent="-457200" algn="l">
              <a:buChar char="•"/>
            </a:pPr>
            <a:r>
              <a:rPr lang="en-US" sz="2800" b="0">
                <a:solidFill>
                  <a:schemeClr val="tx1"/>
                </a:solidFill>
                <a:latin typeface="Arial"/>
                <a:cs typeface="Arial"/>
              </a:rPr>
              <a:t>Sets the tone for discussions around inclusive environments (general education curriculum)</a:t>
            </a:r>
          </a:p>
          <a:p>
            <a:pPr marL="457200" indent="-457200" algn="l">
              <a:buChar char="•"/>
            </a:pPr>
            <a:r>
              <a:rPr lang="en-US" sz="2800" b="0">
                <a:solidFill>
                  <a:schemeClr val="tx1"/>
                </a:solidFill>
                <a:latin typeface="Arial"/>
                <a:cs typeface="Arial"/>
              </a:rPr>
              <a:t>Can have a positive or negative influence on future placement decisions</a:t>
            </a:r>
          </a:p>
          <a:p>
            <a:pPr marL="457200" indent="-457200" algn="l">
              <a:buChar char="•"/>
            </a:pPr>
            <a:r>
              <a:rPr lang="en-US" sz="2800" b="0">
                <a:solidFill>
                  <a:schemeClr val="tx1"/>
                </a:solidFill>
                <a:latin typeface="Arial"/>
                <a:cs typeface="Arial"/>
              </a:rPr>
              <a:t>Can have negative influences on postsecondary options</a:t>
            </a:r>
          </a:p>
          <a:p>
            <a:pPr marL="457200" indent="-457200" algn="l">
              <a:buChar char="•"/>
            </a:pPr>
            <a:endParaRPr lang="en-US" sz="2800" b="0"/>
          </a:p>
          <a:p>
            <a:endParaRPr lang="en-US"/>
          </a:p>
        </p:txBody>
      </p:sp>
    </p:spTree>
    <p:extLst>
      <p:ext uri="{BB962C8B-B14F-4D97-AF65-F5344CB8AC3E}">
        <p14:creationId xmlns:p14="http://schemas.microsoft.com/office/powerpoint/2010/main" val="3204322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19C1D-859C-9D44-C4AB-BDBDC20F4FC8}"/>
              </a:ext>
            </a:extLst>
          </p:cNvPr>
          <p:cNvSpPr>
            <a:spLocks noGrp="1"/>
          </p:cNvSpPr>
          <p:nvPr>
            <p:ph type="title"/>
          </p:nvPr>
        </p:nvSpPr>
        <p:spPr>
          <a:xfrm>
            <a:off x="1327354" y="365125"/>
            <a:ext cx="10115003" cy="1325563"/>
          </a:xfrm>
        </p:spPr>
        <p:txBody>
          <a:bodyPr>
            <a:normAutofit/>
          </a:bodyPr>
          <a:lstStyle/>
          <a:p>
            <a:r>
              <a:rPr lang="en-US" sz="4400"/>
              <a:t>What Happens in Elementary School</a:t>
            </a:r>
            <a:r>
              <a:rPr lang="en-US" sz="4400" dirty="0"/>
              <a:t> </a:t>
            </a:r>
            <a:r>
              <a:rPr lang="en-US" sz="4400"/>
              <a:t>?</a:t>
            </a:r>
          </a:p>
        </p:txBody>
      </p:sp>
      <p:sp>
        <p:nvSpPr>
          <p:cNvPr id="5" name="Content Placeholder 4">
            <a:extLst>
              <a:ext uri="{FF2B5EF4-FFF2-40B4-BE49-F238E27FC236}">
                <a16:creationId xmlns:a16="http://schemas.microsoft.com/office/drawing/2014/main" id="{58CC65E6-14E8-0765-E4B6-ADD3900EAFAA}"/>
              </a:ext>
            </a:extLst>
          </p:cNvPr>
          <p:cNvSpPr>
            <a:spLocks noGrp="1"/>
          </p:cNvSpPr>
          <p:nvPr>
            <p:ph idx="1"/>
          </p:nvPr>
        </p:nvSpPr>
        <p:spPr>
          <a:xfrm>
            <a:off x="1327353" y="2218916"/>
            <a:ext cx="10026445" cy="4135670"/>
          </a:xfrm>
        </p:spPr>
        <p:txBody>
          <a:bodyPr>
            <a:normAutofit lnSpcReduction="10000"/>
          </a:bodyPr>
          <a:lstStyle/>
          <a:p>
            <a:r>
              <a:rPr lang="en-US"/>
              <a:t>Start exploring :</a:t>
            </a:r>
          </a:p>
          <a:p>
            <a:pPr lvl="1"/>
            <a:r>
              <a:rPr lang="en-US" sz="2800"/>
              <a:t>Academic content (general education)</a:t>
            </a:r>
          </a:p>
          <a:p>
            <a:pPr lvl="1"/>
            <a:r>
              <a:rPr lang="en-US" sz="2800"/>
              <a:t>Career awareness</a:t>
            </a:r>
          </a:p>
          <a:p>
            <a:r>
              <a:rPr lang="en-US"/>
              <a:t>Establish intra-agency collaboration</a:t>
            </a:r>
          </a:p>
          <a:p>
            <a:r>
              <a:rPr lang="en-US"/>
              <a:t>Start developing:</a:t>
            </a:r>
          </a:p>
          <a:p>
            <a:pPr lvl="1"/>
            <a:r>
              <a:rPr lang="en-US" sz="2800"/>
              <a:t>Self-determination skills</a:t>
            </a:r>
          </a:p>
          <a:p>
            <a:pPr lvl="1"/>
            <a:r>
              <a:rPr lang="en-US" sz="2800"/>
              <a:t>Pre-employment skill (Community-based Instruction)</a:t>
            </a:r>
          </a:p>
          <a:p>
            <a:pPr lvl="1"/>
            <a:r>
              <a:rPr lang="en-US" sz="2800"/>
              <a:t>Social skills</a:t>
            </a:r>
          </a:p>
          <a:p>
            <a:pPr lvl="1"/>
            <a:r>
              <a:rPr lang="en-US" sz="2800"/>
              <a:t>Communication</a:t>
            </a:r>
          </a:p>
          <a:p>
            <a:pPr lvl="1"/>
            <a:endParaRPr lang="en-US"/>
          </a:p>
          <a:p>
            <a:pPr lvl="1"/>
            <a:endParaRPr lang="en-US"/>
          </a:p>
        </p:txBody>
      </p:sp>
    </p:spTree>
    <p:extLst>
      <p:ext uri="{BB962C8B-B14F-4D97-AF65-F5344CB8AC3E}">
        <p14:creationId xmlns:p14="http://schemas.microsoft.com/office/powerpoint/2010/main" val="3434766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19C1D-859C-9D44-C4AB-BDBDC20F4FC8}"/>
              </a:ext>
            </a:extLst>
          </p:cNvPr>
          <p:cNvSpPr>
            <a:spLocks noGrp="1"/>
          </p:cNvSpPr>
          <p:nvPr>
            <p:ph type="title"/>
          </p:nvPr>
        </p:nvSpPr>
        <p:spPr>
          <a:xfrm>
            <a:off x="1307690" y="71156"/>
            <a:ext cx="10047698" cy="1325563"/>
          </a:xfrm>
        </p:spPr>
        <p:txBody>
          <a:bodyPr>
            <a:normAutofit/>
          </a:bodyPr>
          <a:lstStyle/>
          <a:p>
            <a:r>
              <a:rPr lang="en-US" sz="4400"/>
              <a:t>What Happens in….</a:t>
            </a:r>
          </a:p>
        </p:txBody>
      </p:sp>
      <p:sp>
        <p:nvSpPr>
          <p:cNvPr id="6" name="Text Placeholder 5">
            <a:extLst>
              <a:ext uri="{FF2B5EF4-FFF2-40B4-BE49-F238E27FC236}">
                <a16:creationId xmlns:a16="http://schemas.microsoft.com/office/drawing/2014/main" id="{1EBED328-3469-1925-C445-F02B1990113B}"/>
              </a:ext>
            </a:extLst>
          </p:cNvPr>
          <p:cNvSpPr>
            <a:spLocks noGrp="1"/>
          </p:cNvSpPr>
          <p:nvPr>
            <p:ph type="body" idx="1"/>
          </p:nvPr>
        </p:nvSpPr>
        <p:spPr>
          <a:xfrm>
            <a:off x="1018570" y="1396719"/>
            <a:ext cx="4979003" cy="823912"/>
          </a:xfrm>
        </p:spPr>
        <p:txBody>
          <a:bodyPr>
            <a:normAutofit/>
          </a:bodyPr>
          <a:lstStyle/>
          <a:p>
            <a:pPr algn="ctr"/>
            <a:r>
              <a:rPr lang="en-US" sz="2800"/>
              <a:t>Middle School</a:t>
            </a:r>
          </a:p>
        </p:txBody>
      </p:sp>
      <p:sp>
        <p:nvSpPr>
          <p:cNvPr id="7" name="Content Placeholder 6">
            <a:extLst>
              <a:ext uri="{FF2B5EF4-FFF2-40B4-BE49-F238E27FC236}">
                <a16:creationId xmlns:a16="http://schemas.microsoft.com/office/drawing/2014/main" id="{AA1588D9-C89E-C076-172F-4A3846BA61A7}"/>
              </a:ext>
            </a:extLst>
          </p:cNvPr>
          <p:cNvSpPr>
            <a:spLocks noGrp="1"/>
          </p:cNvSpPr>
          <p:nvPr>
            <p:ph sz="half" idx="2"/>
          </p:nvPr>
        </p:nvSpPr>
        <p:spPr>
          <a:xfrm>
            <a:off x="1307690" y="2357591"/>
            <a:ext cx="4689885" cy="3456220"/>
          </a:xfrm>
        </p:spPr>
        <p:txBody>
          <a:bodyPr>
            <a:normAutofit fontScale="92500" lnSpcReduction="10000"/>
          </a:bodyPr>
          <a:lstStyle/>
          <a:p>
            <a:r>
              <a:rPr lang="en-US"/>
              <a:t>Career Exploration (Community-based Vocational Education)</a:t>
            </a:r>
          </a:p>
          <a:p>
            <a:r>
              <a:rPr lang="en-US"/>
              <a:t>Begin interagency collaboration (potential for support and funding)</a:t>
            </a:r>
          </a:p>
          <a:p>
            <a:r>
              <a:rPr lang="en-US"/>
              <a:t>Connect with vocational rehabilitation (VR)</a:t>
            </a:r>
          </a:p>
          <a:p>
            <a:endParaRPr lang="en-US"/>
          </a:p>
          <a:p>
            <a:endParaRPr lang="en-US"/>
          </a:p>
          <a:p>
            <a:endParaRPr lang="en-US"/>
          </a:p>
        </p:txBody>
      </p:sp>
      <p:sp>
        <p:nvSpPr>
          <p:cNvPr id="8" name="Text Placeholder 7">
            <a:extLst>
              <a:ext uri="{FF2B5EF4-FFF2-40B4-BE49-F238E27FC236}">
                <a16:creationId xmlns:a16="http://schemas.microsoft.com/office/drawing/2014/main" id="{AEDF5FA3-6CBD-F013-66D1-9CF285366908}"/>
              </a:ext>
            </a:extLst>
          </p:cNvPr>
          <p:cNvSpPr>
            <a:spLocks noGrp="1"/>
          </p:cNvSpPr>
          <p:nvPr>
            <p:ph type="body" sz="quarter" idx="3"/>
          </p:nvPr>
        </p:nvSpPr>
        <p:spPr>
          <a:xfrm>
            <a:off x="6194426" y="1396719"/>
            <a:ext cx="5160961" cy="823912"/>
          </a:xfrm>
        </p:spPr>
        <p:txBody>
          <a:bodyPr>
            <a:noAutofit/>
          </a:bodyPr>
          <a:lstStyle/>
          <a:p>
            <a:pPr algn="ctr"/>
            <a:r>
              <a:rPr lang="en-US" sz="2800"/>
              <a:t>High School and </a:t>
            </a:r>
          </a:p>
          <a:p>
            <a:pPr algn="ctr"/>
            <a:r>
              <a:rPr lang="en-US" sz="2800"/>
              <a:t>18-22 Programs</a:t>
            </a:r>
          </a:p>
        </p:txBody>
      </p:sp>
      <p:sp>
        <p:nvSpPr>
          <p:cNvPr id="9" name="Content Placeholder 8">
            <a:extLst>
              <a:ext uri="{FF2B5EF4-FFF2-40B4-BE49-F238E27FC236}">
                <a16:creationId xmlns:a16="http://schemas.microsoft.com/office/drawing/2014/main" id="{4C455411-32DC-DD35-BA76-DF331B676047}"/>
              </a:ext>
            </a:extLst>
          </p:cNvPr>
          <p:cNvSpPr>
            <a:spLocks noGrp="1"/>
          </p:cNvSpPr>
          <p:nvPr>
            <p:ph sz="quarter" idx="4"/>
          </p:nvPr>
        </p:nvSpPr>
        <p:spPr>
          <a:xfrm>
            <a:off x="6665502" y="2357591"/>
            <a:ext cx="4897233" cy="3456220"/>
          </a:xfrm>
        </p:spPr>
        <p:txBody>
          <a:bodyPr>
            <a:normAutofit fontScale="92500" lnSpcReduction="10000"/>
          </a:bodyPr>
          <a:lstStyle/>
          <a:p>
            <a:r>
              <a:rPr lang="en-US"/>
              <a:t>Career, Technical, and Agricultural Education</a:t>
            </a:r>
          </a:p>
          <a:p>
            <a:r>
              <a:rPr lang="en-US"/>
              <a:t>Internships/apprenticeships</a:t>
            </a:r>
          </a:p>
          <a:p>
            <a:r>
              <a:rPr lang="en-US"/>
              <a:t>VR referral</a:t>
            </a:r>
          </a:p>
          <a:p>
            <a:r>
              <a:rPr lang="en-US"/>
              <a:t>Paid employment</a:t>
            </a:r>
          </a:p>
          <a:p>
            <a:r>
              <a:rPr lang="en-US"/>
              <a:t>Establish support available with outside agencies</a:t>
            </a:r>
          </a:p>
          <a:p>
            <a:r>
              <a:rPr lang="en-US"/>
              <a:t>Dual enrollment</a:t>
            </a:r>
          </a:p>
        </p:txBody>
      </p:sp>
    </p:spTree>
    <p:extLst>
      <p:ext uri="{BB962C8B-B14F-4D97-AF65-F5344CB8AC3E}">
        <p14:creationId xmlns:p14="http://schemas.microsoft.com/office/powerpoint/2010/main" val="193183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242773-E136-4DB6-0D35-1C8E691A8791}"/>
              </a:ext>
            </a:extLst>
          </p:cNvPr>
          <p:cNvSpPr>
            <a:spLocks noGrp="1"/>
          </p:cNvSpPr>
          <p:nvPr>
            <p:ph type="title"/>
          </p:nvPr>
        </p:nvSpPr>
        <p:spPr>
          <a:xfrm>
            <a:off x="2138285" y="572026"/>
            <a:ext cx="9742621" cy="2294037"/>
          </a:xfrm>
        </p:spPr>
        <p:txBody>
          <a:bodyPr/>
          <a:lstStyle/>
          <a:p>
            <a:r>
              <a:rPr lang="en-US"/>
              <a:t>Who Are The Students?</a:t>
            </a:r>
          </a:p>
        </p:txBody>
      </p:sp>
    </p:spTree>
    <p:extLst>
      <p:ext uri="{BB962C8B-B14F-4D97-AF65-F5344CB8AC3E}">
        <p14:creationId xmlns:p14="http://schemas.microsoft.com/office/powerpoint/2010/main" val="4060555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55BA-73B5-4DE4-8EC2-453680C6C70C}"/>
              </a:ext>
              <a:ext uri="{C183D7F6-B498-43B3-948B-1728B52AA6E4}">
                <adec:decorative xmlns:adec="http://schemas.microsoft.com/office/drawing/2017/decorative" val="1"/>
              </a:ext>
            </a:extLst>
          </p:cNvPr>
          <p:cNvSpPr>
            <a:spLocks noGrp="1"/>
          </p:cNvSpPr>
          <p:nvPr>
            <p:ph type="title"/>
          </p:nvPr>
        </p:nvSpPr>
        <p:spPr>
          <a:xfrm>
            <a:off x="1455174" y="365125"/>
            <a:ext cx="9898626" cy="1325563"/>
          </a:xfrm>
        </p:spPr>
        <p:txBody>
          <a:bodyPr>
            <a:normAutofit/>
          </a:bodyPr>
          <a:lstStyle/>
          <a:p>
            <a:r>
              <a:rPr lang="en-US" sz="4400"/>
              <a:t>Presumed Competence</a:t>
            </a:r>
          </a:p>
        </p:txBody>
      </p:sp>
      <p:pic>
        <p:nvPicPr>
          <p:cNvPr id="7" name="Picture 6">
            <a:extLst>
              <a:ext uri="{FF2B5EF4-FFF2-40B4-BE49-F238E27FC236}">
                <a16:creationId xmlns:a16="http://schemas.microsoft.com/office/drawing/2014/main" id="{E1A338EF-DBA6-47DF-9053-871651ECF80B}"/>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3778" y="1964267"/>
            <a:ext cx="2946400" cy="3262490"/>
          </a:xfrm>
          <a:prstGeom prst="rect">
            <a:avLst/>
          </a:prstGeom>
        </p:spPr>
      </p:pic>
      <p:sp>
        <p:nvSpPr>
          <p:cNvPr id="3" name="Content Placeholder 2">
            <a:extLst>
              <a:ext uri="{FF2B5EF4-FFF2-40B4-BE49-F238E27FC236}">
                <a16:creationId xmlns:a16="http://schemas.microsoft.com/office/drawing/2014/main" id="{A7BB77DB-D8A9-4F18-B728-B5DFB9D54370}"/>
              </a:ext>
              <a:ext uri="{C183D7F6-B498-43B3-948B-1728B52AA6E4}">
                <adec:decorative xmlns:adec="http://schemas.microsoft.com/office/drawing/2017/decorative" val="1"/>
              </a:ext>
            </a:extLst>
          </p:cNvPr>
          <p:cNvSpPr>
            <a:spLocks noGrp="1"/>
          </p:cNvSpPr>
          <p:nvPr>
            <p:ph idx="1"/>
          </p:nvPr>
        </p:nvSpPr>
        <p:spPr>
          <a:xfrm>
            <a:off x="3680178" y="1825625"/>
            <a:ext cx="7831666" cy="4135670"/>
          </a:xfrm>
        </p:spPr>
        <p:txBody>
          <a:bodyPr>
            <a:normAutofit lnSpcReduction="10000"/>
          </a:bodyPr>
          <a:lstStyle/>
          <a:p>
            <a:r>
              <a:rPr lang="en-US"/>
              <a:t>When teachers expect students to do well, they do even better than expected.</a:t>
            </a:r>
          </a:p>
          <a:p>
            <a:r>
              <a:rPr lang="en-US"/>
              <a:t>IQ and testing focus on the weakness, not the strength.</a:t>
            </a:r>
          </a:p>
          <a:p>
            <a:r>
              <a:rPr lang="en-US"/>
              <a:t>When students can communicate, unexpected abilities develop</a:t>
            </a:r>
          </a:p>
          <a:p>
            <a:r>
              <a:rPr lang="en-US"/>
              <a:t>Presuming incompetence is harmful to the student’s growth</a:t>
            </a:r>
          </a:p>
          <a:p>
            <a:r>
              <a:rPr lang="en-US"/>
              <a:t>Being wrong in this assumption impacts the student’s future </a:t>
            </a:r>
          </a:p>
        </p:txBody>
      </p:sp>
    </p:spTree>
    <p:extLst>
      <p:ext uri="{BB962C8B-B14F-4D97-AF65-F5344CB8AC3E}">
        <p14:creationId xmlns:p14="http://schemas.microsoft.com/office/powerpoint/2010/main" val="3079097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31614-4622-B656-E49F-AD27FDE5F8C3}"/>
              </a:ext>
            </a:extLst>
          </p:cNvPr>
          <p:cNvSpPr>
            <a:spLocks noGrp="1"/>
          </p:cNvSpPr>
          <p:nvPr>
            <p:ph type="title"/>
          </p:nvPr>
        </p:nvSpPr>
        <p:spPr>
          <a:xfrm>
            <a:off x="1604506" y="1163099"/>
            <a:ext cx="8725037" cy="1778000"/>
          </a:xfrm>
        </p:spPr>
        <p:txBody>
          <a:bodyPr>
            <a:noAutofit/>
          </a:bodyPr>
          <a:lstStyle/>
          <a:p>
            <a:r>
              <a:rPr lang="en-US" sz="4400"/>
              <a:t>Impact of Instruction with Extended Standard and GAA 2.0 Assessment on Transition Postschool Outcome</a:t>
            </a:r>
          </a:p>
        </p:txBody>
      </p:sp>
    </p:spTree>
    <p:extLst>
      <p:ext uri="{BB962C8B-B14F-4D97-AF65-F5344CB8AC3E}">
        <p14:creationId xmlns:p14="http://schemas.microsoft.com/office/powerpoint/2010/main" val="405789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356852" y="361950"/>
            <a:ext cx="10676115" cy="1325563"/>
          </a:xfrm>
        </p:spPr>
        <p:txBody>
          <a:bodyPr>
            <a:normAutofit/>
          </a:bodyPr>
          <a:lstStyle/>
          <a:p>
            <a:r>
              <a:rPr lang="en-US" sz="4400">
                <a:solidFill>
                  <a:schemeClr val="accent6">
                    <a:lumMod val="75000"/>
                  </a:schemeClr>
                </a:solidFill>
              </a:rPr>
              <a:t>Possible Postsecondary Outcomes</a:t>
            </a:r>
            <a:r>
              <a:rPr lang="en-US" sz="4400">
                <a:solidFill>
                  <a:schemeClr val="bg1"/>
                </a:solidFill>
              </a:rPr>
              <a:t> #1 </a:t>
            </a: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356852" y="1516238"/>
            <a:ext cx="10495624" cy="3992005"/>
          </a:xfrm>
        </p:spPr>
        <p:txBody>
          <a:bodyPr>
            <a:noAutofit/>
          </a:bodyPr>
          <a:lstStyle/>
          <a:p>
            <a:r>
              <a:rPr lang="en-US">
                <a:latin typeface="Arial" panose="020B0604020202020204" pitchFamily="34" charset="0"/>
                <a:cs typeface="Arial" panose="020B0604020202020204" pitchFamily="34" charset="0"/>
              </a:rPr>
              <a:t>Education and Training</a:t>
            </a:r>
          </a:p>
          <a:p>
            <a:pPr lvl="1"/>
            <a:r>
              <a:rPr lang="en-US" sz="2800">
                <a:latin typeface="Arial" panose="020B0604020202020204" pitchFamily="34" charset="0"/>
                <a:cs typeface="Arial" panose="020B0604020202020204" pitchFamily="34" charset="0"/>
              </a:rPr>
              <a:t>Extended Standards Aligned to General Standards</a:t>
            </a:r>
          </a:p>
          <a:p>
            <a:pPr lvl="2"/>
            <a:r>
              <a:rPr lang="en-US" sz="2800">
                <a:latin typeface="Arial" panose="020B0604020202020204" pitchFamily="34" charset="0"/>
                <a:cs typeface="Arial" panose="020B0604020202020204" pitchFamily="34" charset="0"/>
              </a:rPr>
              <a:t>Not college and probably not technical school</a:t>
            </a:r>
          </a:p>
          <a:p>
            <a:pPr lvl="2"/>
            <a:r>
              <a:rPr lang="en-US" sz="2800">
                <a:latin typeface="Arial" panose="020B0604020202020204" pitchFamily="34" charset="0"/>
                <a:cs typeface="Arial" panose="020B0604020202020204" pitchFamily="34" charset="0"/>
              </a:rPr>
              <a:t>Could affect admission </a:t>
            </a:r>
            <a:r>
              <a:rPr lang="en-US" sz="2800"/>
              <a:t>to Inclusive Postsecondary Education (IPSE) Programs</a:t>
            </a:r>
          </a:p>
          <a:p>
            <a:pPr lvl="2"/>
            <a:r>
              <a:rPr lang="en-US" sz="2800">
                <a:latin typeface="Arial" panose="020B0604020202020204" pitchFamily="34" charset="0"/>
                <a:cs typeface="Arial" panose="020B0604020202020204" pitchFamily="34" charset="0"/>
              </a:rPr>
              <a:t>Must meet entry requirements</a:t>
            </a:r>
          </a:p>
          <a:p>
            <a:pPr lvl="2"/>
            <a:r>
              <a:rPr lang="en-US" sz="2800">
                <a:latin typeface="Arial" panose="020B0604020202020204" pitchFamily="34" charset="0"/>
                <a:cs typeface="Arial" panose="020B0604020202020204" pitchFamily="34" charset="0"/>
              </a:rPr>
              <a:t>Must score appropriately on Scholastic Aptitude Test (SAT)</a:t>
            </a:r>
          </a:p>
          <a:p>
            <a:pPr lvl="2"/>
            <a:r>
              <a:rPr lang="en-US" sz="2800">
                <a:latin typeface="Arial" panose="020B0604020202020204" pitchFamily="34" charset="0"/>
                <a:cs typeface="Arial" panose="020B0604020202020204" pitchFamily="34" charset="0"/>
              </a:rPr>
              <a:t>Must score appropriately on American College Test (ACT)</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90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415845" y="361950"/>
            <a:ext cx="10617122" cy="1325563"/>
          </a:xfrm>
        </p:spPr>
        <p:txBody>
          <a:bodyPr>
            <a:normAutofit/>
          </a:bodyPr>
          <a:lstStyle/>
          <a:p>
            <a:r>
              <a:rPr lang="en-US" sz="4400">
                <a:solidFill>
                  <a:schemeClr val="accent6">
                    <a:lumMod val="75000"/>
                  </a:schemeClr>
                </a:solidFill>
              </a:rPr>
              <a:t>Possible Postsecondary Outcomes </a:t>
            </a:r>
            <a:r>
              <a:rPr lang="en-US" sz="4400">
                <a:solidFill>
                  <a:schemeClr val="bg1"/>
                </a:solidFill>
              </a:rPr>
              <a:t>#</a:t>
            </a:r>
            <a:r>
              <a:rPr lang="en-US" sz="4400" dirty="0">
                <a:solidFill>
                  <a:schemeClr val="bg1"/>
                </a:solidFill>
              </a:rPr>
              <a:t>2#</a:t>
            </a:r>
            <a:endParaRPr lang="en-US" sz="4400">
              <a:solidFill>
                <a:schemeClr val="bg1"/>
              </a:solidFill>
            </a:endParaRP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415845" y="1816577"/>
            <a:ext cx="9937954" cy="4016718"/>
          </a:xfrm>
        </p:spPr>
        <p:txBody>
          <a:bodyPr>
            <a:normAutofit/>
          </a:bodyPr>
          <a:lstStyle/>
          <a:p>
            <a:r>
              <a:rPr lang="en-US">
                <a:latin typeface="Arial" panose="020B0604020202020204" pitchFamily="34" charset="0"/>
                <a:cs typeface="Arial" panose="020B0604020202020204" pitchFamily="34" charset="0"/>
              </a:rPr>
              <a:t>Employment</a:t>
            </a:r>
          </a:p>
          <a:p>
            <a:pPr lvl="1"/>
            <a:r>
              <a:rPr lang="en-US" sz="2800">
                <a:latin typeface="Arial" panose="020B0604020202020204" pitchFamily="34" charset="0"/>
                <a:cs typeface="Arial" panose="020B0604020202020204" pitchFamily="34" charset="0"/>
              </a:rPr>
              <a:t>Employment at minimum wage (hopefully),</a:t>
            </a:r>
          </a:p>
          <a:p>
            <a:pPr lvl="1"/>
            <a:r>
              <a:rPr lang="en-US" sz="2800">
                <a:latin typeface="Arial" panose="020B0604020202020204" pitchFamily="34" charset="0"/>
                <a:cs typeface="Arial" panose="020B0604020202020204" pitchFamily="34" charset="0"/>
              </a:rPr>
              <a:t>Employment at subminimum wage (more likely)</a:t>
            </a:r>
          </a:p>
          <a:p>
            <a:pPr lvl="1"/>
            <a:r>
              <a:rPr lang="en-US" sz="2800">
                <a:latin typeface="Arial" panose="020B0604020202020204" pitchFamily="34" charset="0"/>
                <a:cs typeface="Arial" panose="020B0604020202020204" pitchFamily="34" charset="0"/>
              </a:rPr>
              <a:t>Military Service (possibly not)</a:t>
            </a:r>
          </a:p>
          <a:p>
            <a:pPr lvl="2"/>
            <a:r>
              <a:rPr lang="en-US" sz="2800">
                <a:latin typeface="Arial" panose="020B0604020202020204" pitchFamily="34" charset="0"/>
                <a:cs typeface="Arial" panose="020B0604020202020204" pitchFamily="34" charset="0"/>
              </a:rPr>
              <a:t>Must have standard high school diploma</a:t>
            </a:r>
          </a:p>
          <a:p>
            <a:pPr lvl="2"/>
            <a:r>
              <a:rPr lang="en-US" sz="2800">
                <a:latin typeface="Arial" panose="020B0604020202020204" pitchFamily="34" charset="0"/>
                <a:cs typeface="Arial" panose="020B0604020202020204" pitchFamily="34" charset="0"/>
              </a:rPr>
              <a:t>Must pass the Armed Services Vocational Aptitude Battery (ASVAB)</a:t>
            </a:r>
          </a:p>
        </p:txBody>
      </p:sp>
    </p:spTree>
    <p:extLst>
      <p:ext uri="{BB962C8B-B14F-4D97-AF65-F5344CB8AC3E}">
        <p14:creationId xmlns:p14="http://schemas.microsoft.com/office/powerpoint/2010/main" val="3577401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620456" y="175137"/>
            <a:ext cx="10442008" cy="1325563"/>
          </a:xfrm>
        </p:spPr>
        <p:txBody>
          <a:bodyPr>
            <a:normAutofit/>
          </a:bodyPr>
          <a:lstStyle/>
          <a:p>
            <a:r>
              <a:rPr lang="en-US" sz="4400">
                <a:solidFill>
                  <a:schemeClr val="accent6">
                    <a:lumMod val="75000"/>
                  </a:schemeClr>
                </a:solidFill>
                <a:latin typeface="Arial    "/>
              </a:rPr>
              <a:t>Postsecondary Outcome Goals</a:t>
            </a: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620455" y="1500700"/>
            <a:ext cx="9733343" cy="4624387"/>
          </a:xfrm>
        </p:spPr>
        <p:txBody>
          <a:bodyPr>
            <a:normAutofit lnSpcReduction="10000"/>
          </a:bodyPr>
          <a:lstStyle/>
          <a:p>
            <a:r>
              <a:rPr lang="en-US">
                <a:latin typeface="Arial    "/>
              </a:rPr>
              <a:t>Education and Training</a:t>
            </a:r>
          </a:p>
          <a:p>
            <a:pPr lvl="1"/>
            <a:r>
              <a:rPr lang="en-US" sz="2600">
                <a:latin typeface="Arial    "/>
              </a:rPr>
              <a:t>Alternate Standards Aligned to General Standards</a:t>
            </a:r>
          </a:p>
          <a:p>
            <a:pPr lvl="1"/>
            <a:r>
              <a:rPr lang="en-US" sz="2600">
                <a:latin typeface="Arial    "/>
              </a:rPr>
              <a:t>Not college and probably not technical school</a:t>
            </a:r>
          </a:p>
          <a:p>
            <a:r>
              <a:rPr lang="en-US">
                <a:latin typeface="Arial    "/>
              </a:rPr>
              <a:t> Employment</a:t>
            </a:r>
          </a:p>
          <a:p>
            <a:pPr lvl="1"/>
            <a:r>
              <a:rPr lang="en-US" sz="2600">
                <a:highlight>
                  <a:srgbClr val="FFFF00"/>
                </a:highlight>
                <a:latin typeface="Arial    "/>
              </a:rPr>
              <a:t>Employment at minimum wage (hopefully),</a:t>
            </a:r>
          </a:p>
          <a:p>
            <a:pPr lvl="1"/>
            <a:r>
              <a:rPr lang="en-US" sz="2600">
                <a:highlight>
                  <a:srgbClr val="FFFF00"/>
                </a:highlight>
                <a:latin typeface="Arial    "/>
              </a:rPr>
              <a:t>Employment at subminimum wage (more likely)</a:t>
            </a:r>
          </a:p>
          <a:p>
            <a:r>
              <a:rPr lang="en-US">
                <a:latin typeface="Arial    "/>
              </a:rPr>
              <a:t> </a:t>
            </a:r>
            <a:r>
              <a:rPr lang="en-US">
                <a:highlight>
                  <a:srgbClr val="FFFF00"/>
                </a:highlight>
                <a:latin typeface="Arial    "/>
              </a:rPr>
              <a:t>Independent Living</a:t>
            </a:r>
          </a:p>
          <a:p>
            <a:pPr lvl="1"/>
            <a:r>
              <a:rPr lang="en-US" sz="2600">
                <a:highlight>
                  <a:srgbClr val="FFFF00"/>
                </a:highlight>
                <a:latin typeface="Arial    "/>
              </a:rPr>
              <a:t>Necessary to support adaptive skills</a:t>
            </a:r>
          </a:p>
          <a:p>
            <a:pPr lvl="1"/>
            <a:r>
              <a:rPr lang="en-US" sz="2600">
                <a:highlight>
                  <a:srgbClr val="FFFF00"/>
                </a:highlight>
                <a:latin typeface="Arial    "/>
              </a:rPr>
              <a:t>Community or peer engagement</a:t>
            </a:r>
          </a:p>
          <a:p>
            <a:pPr lvl="2"/>
            <a:r>
              <a:rPr lang="en-US" sz="2400">
                <a:highlight>
                  <a:srgbClr val="FFFF00"/>
                </a:highlight>
                <a:latin typeface="Arial    "/>
              </a:rPr>
              <a:t>Volunteering</a:t>
            </a:r>
          </a:p>
          <a:p>
            <a:pPr lvl="2"/>
            <a:r>
              <a:rPr lang="en-US" sz="2400">
                <a:highlight>
                  <a:srgbClr val="FFFF00"/>
                </a:highlight>
                <a:latin typeface="Arial    "/>
              </a:rPr>
              <a:t>Community and adult programs</a:t>
            </a:r>
          </a:p>
        </p:txBody>
      </p:sp>
    </p:spTree>
    <p:extLst>
      <p:ext uri="{BB962C8B-B14F-4D97-AF65-F5344CB8AC3E}">
        <p14:creationId xmlns:p14="http://schemas.microsoft.com/office/powerpoint/2010/main" val="3025270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F2E3-1DEB-5764-EA97-C6BFAF5621AB}"/>
              </a:ext>
            </a:extLst>
          </p:cNvPr>
          <p:cNvSpPr>
            <a:spLocks noGrp="1"/>
          </p:cNvSpPr>
          <p:nvPr>
            <p:ph type="title"/>
          </p:nvPr>
        </p:nvSpPr>
        <p:spPr/>
        <p:txBody>
          <a:bodyPr>
            <a:normAutofit/>
          </a:bodyPr>
          <a:lstStyle/>
          <a:p>
            <a:r>
              <a:rPr lang="en-US" sz="4400">
                <a:hlinkClick r:id="rId2"/>
              </a:rPr>
              <a:t>Inclusive Postsecondary Education (IPSE) Programs</a:t>
            </a:r>
            <a:r>
              <a:rPr lang="en-US" sz="4400"/>
              <a:t> </a:t>
            </a:r>
          </a:p>
        </p:txBody>
      </p:sp>
      <p:sp>
        <p:nvSpPr>
          <p:cNvPr id="3" name="Content Placeholder 2">
            <a:extLst>
              <a:ext uri="{FF2B5EF4-FFF2-40B4-BE49-F238E27FC236}">
                <a16:creationId xmlns:a16="http://schemas.microsoft.com/office/drawing/2014/main" id="{2C8958E8-CB8A-75AB-1304-AF19FB2F915B}"/>
              </a:ext>
            </a:extLst>
          </p:cNvPr>
          <p:cNvSpPr>
            <a:spLocks noGrp="1"/>
          </p:cNvSpPr>
          <p:nvPr>
            <p:ph sz="half" idx="1"/>
          </p:nvPr>
        </p:nvSpPr>
        <p:spPr>
          <a:xfrm>
            <a:off x="1196051" y="1825625"/>
            <a:ext cx="5257800" cy="4135670"/>
          </a:xfrm>
        </p:spPr>
        <p:txBody>
          <a:bodyPr>
            <a:normAutofit fontScale="85000" lnSpcReduction="1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Albany Technical College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(Albany)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Columbus State University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(Columbus)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East Georgia State College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(Swainsboro)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20000"/>
              </a:lnSpc>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College &amp; State University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(Milledgeville)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Institute of Technology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(Atlanta)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p:txBody>
      </p:sp>
      <p:sp>
        <p:nvSpPr>
          <p:cNvPr id="7" name="Content Placeholder 6">
            <a:extLst>
              <a:ext uri="{FF2B5EF4-FFF2-40B4-BE49-F238E27FC236}">
                <a16:creationId xmlns:a16="http://schemas.microsoft.com/office/drawing/2014/main" id="{3C27672E-C12A-BFC5-A856-1ABF4E3BE34B}"/>
              </a:ext>
            </a:extLst>
          </p:cNvPr>
          <p:cNvSpPr>
            <a:spLocks noGrp="1"/>
          </p:cNvSpPr>
          <p:nvPr>
            <p:ph sz="half" idx="2"/>
          </p:nvPr>
        </p:nvSpPr>
        <p:spPr>
          <a:xfrm>
            <a:off x="6640010" y="1825625"/>
            <a:ext cx="5257800" cy="4135670"/>
          </a:xfrm>
        </p:spPr>
        <p:txBody>
          <a:bodyPr>
            <a:normAutofit fontScale="85000" lnSpcReduction="1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Southern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(Statesboro)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State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(Atlanta)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Kennesaw State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(Kennesaw)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University of Georgia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(Athens)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p:txBody>
      </p:sp>
      <p:sp>
        <p:nvSpPr>
          <p:cNvPr id="8" name="TextBox 7">
            <a:extLst>
              <a:ext uri="{FF2B5EF4-FFF2-40B4-BE49-F238E27FC236}">
                <a16:creationId xmlns:a16="http://schemas.microsoft.com/office/drawing/2014/main" id="{7F8A8FD6-37F4-CFEA-25EA-E1A0FFED7138}"/>
              </a:ext>
            </a:extLst>
          </p:cNvPr>
          <p:cNvSpPr txBox="1"/>
          <p:nvPr/>
        </p:nvSpPr>
        <p:spPr>
          <a:xfrm>
            <a:off x="3824951" y="5726900"/>
            <a:ext cx="5764192" cy="461665"/>
          </a:xfrm>
          <a:prstGeom prst="rect">
            <a:avLst/>
          </a:prstGeom>
          <a:noFill/>
        </p:spPr>
        <p:txBody>
          <a:bodyPr wrap="square" rtlCol="0">
            <a:spAutoFit/>
          </a:bodyPr>
          <a:lstStyle/>
          <a:p>
            <a:pPr algn="ctr"/>
            <a:r>
              <a:rPr lang="en-US" sz="2400">
                <a:solidFill>
                  <a:srgbClr val="FF0000"/>
                </a:solidFill>
                <a:latin typeface="Arial    "/>
              </a:rPr>
              <a:t>* Comprehensive Transition Program</a:t>
            </a:r>
          </a:p>
        </p:txBody>
      </p:sp>
    </p:spTree>
    <p:extLst>
      <p:ext uri="{BB962C8B-B14F-4D97-AF65-F5344CB8AC3E}">
        <p14:creationId xmlns:p14="http://schemas.microsoft.com/office/powerpoint/2010/main" val="3270183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7355-28A9-7244-CC3A-EF5114C9287B}"/>
              </a:ext>
            </a:extLst>
          </p:cNvPr>
          <p:cNvSpPr>
            <a:spLocks noGrp="1"/>
          </p:cNvSpPr>
          <p:nvPr>
            <p:ph type="title"/>
          </p:nvPr>
        </p:nvSpPr>
        <p:spPr>
          <a:xfrm>
            <a:off x="1388962" y="141659"/>
            <a:ext cx="9964836" cy="1325563"/>
          </a:xfrm>
        </p:spPr>
        <p:txBody>
          <a:bodyPr/>
          <a:lstStyle/>
          <a:p>
            <a:r>
              <a:rPr lang="en-US" sz="4400">
                <a:hlinkClick r:id="rId3"/>
              </a:rPr>
              <a:t>IPSE Grants</a:t>
            </a:r>
            <a:r>
              <a:rPr lang="en-US" sz="4400"/>
              <a:t>: Overview </a:t>
            </a:r>
            <a:r>
              <a:rPr lang="en-US" sz="4400">
                <a:solidFill>
                  <a:schemeClr val="bg1"/>
                </a:solidFill>
              </a:rPr>
              <a:t>#</a:t>
            </a:r>
            <a:r>
              <a:rPr lang="en-US">
                <a:solidFill>
                  <a:schemeClr val="bg1"/>
                </a:solidFill>
              </a:rPr>
              <a:t>1 </a:t>
            </a:r>
          </a:p>
        </p:txBody>
      </p:sp>
      <p:sp>
        <p:nvSpPr>
          <p:cNvPr id="3" name="Content Placeholder 2">
            <a:extLst>
              <a:ext uri="{FF2B5EF4-FFF2-40B4-BE49-F238E27FC236}">
                <a16:creationId xmlns:a16="http://schemas.microsoft.com/office/drawing/2014/main" id="{34FC701A-6EE9-BD7B-2F98-BFBF75719854}"/>
              </a:ext>
            </a:extLst>
          </p:cNvPr>
          <p:cNvSpPr>
            <a:spLocks noGrp="1"/>
          </p:cNvSpPr>
          <p:nvPr>
            <p:ph idx="1"/>
          </p:nvPr>
        </p:nvSpPr>
        <p:spPr>
          <a:xfrm>
            <a:off x="1388962" y="1921397"/>
            <a:ext cx="10324618" cy="4132162"/>
          </a:xfrm>
        </p:spPr>
        <p:txBody>
          <a:bodyPr>
            <a:normAutofit/>
          </a:bodyPr>
          <a:lstStyle/>
          <a:p>
            <a:r>
              <a:rPr lang="en-US">
                <a:latin typeface="Arial    "/>
              </a:rPr>
              <a:t>Scholarship for Inclusive Postsecondary Education Students in Georgia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rPr>
              <a:t>IPSE Grants are a 5-year pilot program </a:t>
            </a: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 </a:t>
            </a:r>
            <a:r>
              <a:rPr kumimoji="0" lang="en-US" b="0" i="1" u="sng"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not</a:t>
            </a:r>
            <a:r>
              <a:rPr kumimoji="0" lang="en-US" b="0" i="0" u="sng"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 the HOPE Scholarship</a:t>
            </a: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atin typeface="Arial    "/>
              </a:rPr>
              <a:t>SB 246: July 1, 2023.</a:t>
            </a:r>
          </a:p>
          <a:p>
            <a:pPr lvl="1"/>
            <a:r>
              <a:rPr lang="en-US" sz="2800">
                <a:latin typeface="Arial    "/>
              </a:rPr>
              <a:t>1st eligible semester is Fall 2023</a:t>
            </a:r>
          </a:p>
          <a:p>
            <a:pPr marL="0" indent="0">
              <a:buNone/>
            </a:pPr>
            <a:endParaRPr lang="en-US"/>
          </a:p>
          <a:p>
            <a:endParaRPr lang="en-US"/>
          </a:p>
        </p:txBody>
      </p:sp>
    </p:spTree>
    <p:extLst>
      <p:ext uri="{BB962C8B-B14F-4D97-AF65-F5344CB8AC3E}">
        <p14:creationId xmlns:p14="http://schemas.microsoft.com/office/powerpoint/2010/main" val="2055537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7355-28A9-7244-CC3A-EF5114C9287B}"/>
              </a:ext>
            </a:extLst>
          </p:cNvPr>
          <p:cNvSpPr>
            <a:spLocks noGrp="1"/>
          </p:cNvSpPr>
          <p:nvPr>
            <p:ph type="title"/>
          </p:nvPr>
        </p:nvSpPr>
        <p:spPr>
          <a:xfrm>
            <a:off x="1342662" y="231493"/>
            <a:ext cx="10011135" cy="1325563"/>
          </a:xfrm>
        </p:spPr>
        <p:txBody>
          <a:bodyPr>
            <a:normAutofit/>
          </a:bodyPr>
          <a:lstStyle/>
          <a:p>
            <a:r>
              <a:rPr lang="en-US" sz="4400"/>
              <a:t>IPSE Grants: Overview </a:t>
            </a:r>
            <a:r>
              <a:rPr lang="en-US" sz="4400">
                <a:solidFill>
                  <a:schemeClr val="bg1"/>
                </a:solidFill>
              </a:rPr>
              <a:t>#2</a:t>
            </a:r>
          </a:p>
        </p:txBody>
      </p:sp>
      <p:sp>
        <p:nvSpPr>
          <p:cNvPr id="3" name="Content Placeholder 2">
            <a:extLst>
              <a:ext uri="{FF2B5EF4-FFF2-40B4-BE49-F238E27FC236}">
                <a16:creationId xmlns:a16="http://schemas.microsoft.com/office/drawing/2014/main" id="{34FC701A-6EE9-BD7B-2F98-BFBF75719854}"/>
              </a:ext>
            </a:extLst>
          </p:cNvPr>
          <p:cNvSpPr>
            <a:spLocks noGrp="1"/>
          </p:cNvSpPr>
          <p:nvPr>
            <p:ph idx="1"/>
          </p:nvPr>
        </p:nvSpPr>
        <p:spPr>
          <a:xfrm>
            <a:off x="1342662" y="1909823"/>
            <a:ext cx="10011137" cy="4606724"/>
          </a:xfrm>
        </p:spPr>
        <p:txBody>
          <a:bodyPr>
            <a:normAutofit/>
          </a:bodyPr>
          <a:lstStyle/>
          <a:p>
            <a:r>
              <a:rPr lang="en-US">
                <a:latin typeface="Arial    "/>
              </a:rPr>
              <a:t>Grants “shall” cover “standard university tuition” at public institutions only (not IPSE programs at private institutions, when applicable)	</a:t>
            </a:r>
          </a:p>
          <a:p>
            <a:r>
              <a:rPr lang="en-US">
                <a:latin typeface="Arial    "/>
              </a:rPr>
              <a:t>Grants “may” cover program or student fees, depending on funds available</a:t>
            </a:r>
          </a:p>
          <a:p>
            <a:endParaRPr lang="en-US"/>
          </a:p>
          <a:p>
            <a:endParaRPr lang="en-US"/>
          </a:p>
        </p:txBody>
      </p:sp>
    </p:spTree>
    <p:extLst>
      <p:ext uri="{BB962C8B-B14F-4D97-AF65-F5344CB8AC3E}">
        <p14:creationId xmlns:p14="http://schemas.microsoft.com/office/powerpoint/2010/main" val="1954827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F195-265B-8C42-1786-5C7E0E82EAD3}"/>
              </a:ext>
            </a:extLst>
          </p:cNvPr>
          <p:cNvSpPr>
            <a:spLocks noGrp="1"/>
          </p:cNvSpPr>
          <p:nvPr>
            <p:ph type="title"/>
          </p:nvPr>
        </p:nvSpPr>
        <p:spPr>
          <a:xfrm>
            <a:off x="1319513" y="233923"/>
            <a:ext cx="10034286" cy="1325563"/>
          </a:xfrm>
        </p:spPr>
        <p:txBody>
          <a:bodyPr>
            <a:normAutofit/>
          </a:bodyPr>
          <a:lstStyle/>
          <a:p>
            <a:r>
              <a:rPr lang="en-US" sz="4400"/>
              <a:t>IPSE Grant: Policy Funding</a:t>
            </a:r>
          </a:p>
        </p:txBody>
      </p:sp>
      <p:sp>
        <p:nvSpPr>
          <p:cNvPr id="3" name="Content Placeholder 2">
            <a:extLst>
              <a:ext uri="{FF2B5EF4-FFF2-40B4-BE49-F238E27FC236}">
                <a16:creationId xmlns:a16="http://schemas.microsoft.com/office/drawing/2014/main" id="{363E9D73-12DF-C786-8470-762B613FAAC8}"/>
              </a:ext>
            </a:extLst>
          </p:cNvPr>
          <p:cNvSpPr>
            <a:spLocks noGrp="1"/>
          </p:cNvSpPr>
          <p:nvPr>
            <p:ph idx="1"/>
          </p:nvPr>
        </p:nvSpPr>
        <p:spPr>
          <a:xfrm>
            <a:off x="1319513" y="1709878"/>
            <a:ext cx="10521388" cy="4135670"/>
          </a:xfrm>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Not lottery-funded yet  Dependent upon legislative allocation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Allocation for this academic/fiscal year: </a:t>
            </a:r>
            <a:r>
              <a:rPr kumimoji="0" lang="en-US" sz="30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$955,830</a:t>
            </a: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(goes </a:t>
            </a:r>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to Georgia Student Finance Commission for distribution, </a:t>
            </a:r>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not GCDD)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 IPSE students expected for 2023-2024 academic year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Will likely need more advocacy next legislative session to increase the allocation behind these grants to ensure that all students can be covered</a:t>
            </a:r>
          </a:p>
          <a:p>
            <a:endParaRPr lang="en-US"/>
          </a:p>
        </p:txBody>
      </p:sp>
    </p:spTree>
    <p:extLst>
      <p:ext uri="{BB962C8B-B14F-4D97-AF65-F5344CB8AC3E}">
        <p14:creationId xmlns:p14="http://schemas.microsoft.com/office/powerpoint/2010/main" val="82956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712D-08C0-C79B-1D1E-1D79568EACE5}"/>
              </a:ext>
            </a:extLst>
          </p:cNvPr>
          <p:cNvSpPr>
            <a:spLocks noGrp="1"/>
          </p:cNvSpPr>
          <p:nvPr>
            <p:ph type="title"/>
          </p:nvPr>
        </p:nvSpPr>
        <p:spPr/>
        <p:txBody>
          <a:bodyPr>
            <a:normAutofit/>
          </a:bodyPr>
          <a:lstStyle/>
          <a:p>
            <a:r>
              <a:rPr lang="en-US" sz="4400"/>
              <a:t>IPSE Grants: Eligibility and Requirements </a:t>
            </a:r>
            <a:r>
              <a:rPr lang="en-US" sz="4400">
                <a:solidFill>
                  <a:schemeClr val="bg1"/>
                </a:solidFill>
              </a:rPr>
              <a:t>#1</a:t>
            </a:r>
          </a:p>
        </p:txBody>
      </p:sp>
      <p:sp>
        <p:nvSpPr>
          <p:cNvPr id="3" name="Content Placeholder 2">
            <a:extLst>
              <a:ext uri="{FF2B5EF4-FFF2-40B4-BE49-F238E27FC236}">
                <a16:creationId xmlns:a16="http://schemas.microsoft.com/office/drawing/2014/main" id="{F37ECEF2-C4A2-1877-C88D-B0EB7D2F33C0}"/>
              </a:ext>
            </a:extLst>
          </p:cNvPr>
          <p:cNvSpPr>
            <a:spLocks noGrp="1"/>
          </p:cNvSpPr>
          <p:nvPr>
            <p:ph idx="1"/>
          </p:nvPr>
        </p:nvSpPr>
        <p:spPr/>
        <p:txBody>
          <a:bodyPr>
            <a:normAutofit/>
          </a:bodyPr>
          <a:lstStyle/>
          <a:p>
            <a:r>
              <a:rPr lang="en-US">
                <a:latin typeface="Arial    "/>
              </a:rPr>
              <a:t>Students must:</a:t>
            </a: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Have a documented </a:t>
            </a:r>
            <a:r>
              <a:rPr kumimoji="0" lang="en-US" sz="2800" b="0" i="1" u="none" strike="noStrike" kern="1200" cap="none" spc="0" normalizeH="0" baseline="0" noProof="0">
                <a:ln>
                  <a:noFill/>
                </a:ln>
                <a:solidFill>
                  <a:prstClr val="black"/>
                </a:solidFill>
                <a:effectLst/>
                <a:uLnTx/>
                <a:uFillTx/>
                <a:latin typeface="Arial    "/>
                <a:cs typeface="Arial" panose="020B0604020202020204" pitchFamily="34" charset="0"/>
              </a:rPr>
              <a:t>intellectual</a:t>
            </a: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 disability (not a developmental disability alone)</a:t>
            </a:r>
            <a:endParaRPr lang="en-US" sz="2800">
              <a:solidFill>
                <a:prstClr val="black"/>
              </a:solidFill>
              <a:latin typeface="Arial    "/>
              <a:cs typeface="Arial" panose="020B0604020202020204" pitchFamily="34" charset="0"/>
            </a:endParaRPr>
          </a:p>
          <a:p>
            <a:pPr lvl="1">
              <a:spcBef>
                <a:spcPts val="1000"/>
              </a:spcBef>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be Georgia residents to be eligible:</a:t>
            </a:r>
          </a:p>
          <a:p>
            <a:pPr lvl="2">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12 months of residency, with high school completion in Georgia</a:t>
            </a:r>
          </a:p>
          <a:p>
            <a:pPr lvl="2">
              <a:defRPr/>
            </a:pPr>
            <a:r>
              <a:rPr kumimoji="0" lang="en-US" sz="2800" b="0" i="0" u="none" strike="noStrike" kern="1200" cap="none" spc="0" normalizeH="0" baseline="0" noProof="0">
                <a:ln>
                  <a:noFill/>
                </a:ln>
                <a:solidFill>
                  <a:prstClr val="black"/>
                </a:solidFill>
                <a:effectLst/>
                <a:uLnTx/>
                <a:uFillTx/>
                <a:latin typeface="Arial    "/>
                <a:cs typeface="Arial" panose="020B0604020202020204" pitchFamily="34" charset="0"/>
              </a:rPr>
              <a:t>24 months of residency, with high school completion out of state</a:t>
            </a:r>
            <a:endParaRPr lang="en-US" sz="2800">
              <a:latin typeface="Arial    "/>
            </a:endParaRPr>
          </a:p>
        </p:txBody>
      </p:sp>
    </p:spTree>
    <p:extLst>
      <p:ext uri="{BB962C8B-B14F-4D97-AF65-F5344CB8AC3E}">
        <p14:creationId xmlns:p14="http://schemas.microsoft.com/office/powerpoint/2010/main" val="379715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494502" y="362998"/>
            <a:ext cx="10236233" cy="539496"/>
          </a:xfrm>
        </p:spPr>
        <p:txBody>
          <a:bodyPr>
            <a:noAutofit/>
          </a:bodyPr>
          <a:lstStyle/>
          <a:p>
            <a:pPr algn="ctr"/>
            <a: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Intellectual Functioning and </a:t>
            </a:r>
            <a:b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br>
            <a: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Adaptive Behavior</a:t>
            </a:r>
            <a:endParaRPr lang="en-US" sz="4200" b="1">
              <a:solidFill>
                <a:schemeClr val="accent6">
                  <a:lumMod val="75000"/>
                </a:schemeClr>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8A0F2A1-5097-6B39-EF7F-5A0118E7BEDA}"/>
              </a:ext>
            </a:extLst>
          </p:cNvPr>
          <p:cNvSpPr>
            <a:spLocks noGrp="1"/>
          </p:cNvSpPr>
          <p:nvPr>
            <p:ph idx="1"/>
          </p:nvPr>
        </p:nvSpPr>
        <p:spPr>
          <a:xfrm>
            <a:off x="1494502" y="2076421"/>
            <a:ext cx="10515600" cy="5330804"/>
          </a:xfrm>
        </p:spPr>
        <p:txBody>
          <a:bodyPr>
            <a:normAutofit/>
          </a:bodyPr>
          <a:lstStyle/>
          <a:p>
            <a:r>
              <a:rPr lang="en-US" sz="2800">
                <a:latin typeface="Arial" panose="020B0604020202020204" pitchFamily="34" charset="0"/>
                <a:cs typeface="Arial" panose="020B0604020202020204" pitchFamily="34" charset="0"/>
              </a:rPr>
              <a:t>A child with a disability or disabilities that are not </a:t>
            </a:r>
            <a:r>
              <a:rPr lang="en-US" sz="2800" b="1" i="1" u="sng">
                <a:latin typeface="Arial" panose="020B0604020202020204" pitchFamily="34" charset="0"/>
                <a:cs typeface="Arial" panose="020B0604020202020204" pitchFamily="34" charset="0"/>
              </a:rPr>
              <a:t>temporary</a:t>
            </a:r>
            <a:r>
              <a:rPr lang="en-US" sz="2800">
                <a:latin typeface="Arial" panose="020B0604020202020204" pitchFamily="34" charset="0"/>
                <a:cs typeface="Arial" panose="020B0604020202020204" pitchFamily="34" charset="0"/>
              </a:rPr>
              <a:t> in nature and that significantly impact intellectual functioning and adaptive behavior(s). </a:t>
            </a:r>
          </a:p>
          <a:p>
            <a:pPr marL="0" indent="0">
              <a:buNone/>
            </a:pP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Students with the most significant cognitive disabilities are students who require repeated, extensive, direct, individualized instruction and substantial supports to achieve measurable gains across all content areas and settings.</a:t>
            </a:r>
          </a:p>
          <a:p>
            <a:pPr marL="0" indent="0">
              <a:buNone/>
            </a:pPr>
            <a:br>
              <a:rPr lang="en-US" sz="2800">
                <a:latin typeface="Arial" panose="020B0604020202020204" pitchFamily="34" charset="0"/>
                <a:cs typeface="Arial" panose="020B0604020202020204" pitchFamily="34" charset="0"/>
              </a:rPr>
            </a:br>
            <a:br>
              <a:rPr lang="en-US" sz="2800">
                <a:latin typeface="Calibri" panose="020F0502020204030204" pitchFamily="34" charset="0"/>
                <a:cs typeface="Calibri" panose="020F0502020204030204" pitchFamily="34" charset="0"/>
              </a:rPr>
            </a:br>
            <a:endParaRPr lang="en-US" sz="2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1088682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771B-C314-81D7-F7F7-7ADF2F22575E}"/>
              </a:ext>
            </a:extLst>
          </p:cNvPr>
          <p:cNvSpPr>
            <a:spLocks noGrp="1"/>
          </p:cNvSpPr>
          <p:nvPr>
            <p:ph type="title"/>
          </p:nvPr>
        </p:nvSpPr>
        <p:spPr/>
        <p:txBody>
          <a:bodyPr>
            <a:normAutofit fontScale="90000"/>
          </a:bodyPr>
          <a:lstStyle/>
          <a:p>
            <a:r>
              <a:rPr lang="en-US" sz="4900"/>
              <a:t>IPSE Eligibility and Requirements </a:t>
            </a:r>
            <a:br>
              <a:rPr lang="en-US"/>
            </a:br>
            <a:r>
              <a:rPr lang="en-US">
                <a:solidFill>
                  <a:schemeClr val="bg1"/>
                </a:solidFill>
              </a:rPr>
              <a:t>#2</a:t>
            </a:r>
          </a:p>
        </p:txBody>
      </p:sp>
      <p:sp>
        <p:nvSpPr>
          <p:cNvPr id="3" name="Content Placeholder 2">
            <a:extLst>
              <a:ext uri="{FF2B5EF4-FFF2-40B4-BE49-F238E27FC236}">
                <a16:creationId xmlns:a16="http://schemas.microsoft.com/office/drawing/2014/main" id="{883D53E0-986D-BDC7-D6C0-0D842915D35E}"/>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should fill out: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Free Application for Federal Student Aid (FAFSA)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yearly</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Student Finance Application (GSFAPP)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 10 years</a:t>
            </a:r>
            <a:b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be applied towards tuition, student fees or program fees </a:t>
            </a:r>
            <a:b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 to the school) </a:t>
            </a:r>
          </a:p>
          <a:p>
            <a:endParaRPr lang="en-US"/>
          </a:p>
        </p:txBody>
      </p:sp>
    </p:spTree>
    <p:extLst>
      <p:ext uri="{BB962C8B-B14F-4D97-AF65-F5344CB8AC3E}">
        <p14:creationId xmlns:p14="http://schemas.microsoft.com/office/powerpoint/2010/main" val="842375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5FA-3DEE-0CD2-1270-B13B9D86B946}"/>
              </a:ext>
            </a:extLst>
          </p:cNvPr>
          <p:cNvSpPr>
            <a:spLocks noGrp="1"/>
          </p:cNvSpPr>
          <p:nvPr>
            <p:ph type="title"/>
          </p:nvPr>
        </p:nvSpPr>
        <p:spPr/>
        <p:txBody>
          <a:bodyPr>
            <a:normAutofit/>
          </a:bodyPr>
          <a:lstStyle/>
          <a:p>
            <a:r>
              <a:rPr lang="en-US"/>
              <a:t>Individual Appointments with a Georgia Student Finance Commission (GSFC)</a:t>
            </a:r>
          </a:p>
        </p:txBody>
      </p:sp>
      <p:sp>
        <p:nvSpPr>
          <p:cNvPr id="3" name="Content Placeholder 2">
            <a:extLst>
              <a:ext uri="{FF2B5EF4-FFF2-40B4-BE49-F238E27FC236}">
                <a16:creationId xmlns:a16="http://schemas.microsoft.com/office/drawing/2014/main" id="{18B39C5C-1935-76F0-7227-8EA8007303BA}"/>
              </a:ext>
            </a:extLst>
          </p:cNvPr>
          <p:cNvSpPr>
            <a:spLocks noGrp="1"/>
          </p:cNvSpPr>
          <p:nvPr>
            <p:ph idx="1"/>
          </p:nvPr>
        </p:nvSpPr>
        <p:spPr>
          <a:xfrm>
            <a:off x="6249847" y="5571194"/>
            <a:ext cx="5751652" cy="567491"/>
          </a:xfrm>
        </p:spPr>
        <p:txBody>
          <a:bodyPr/>
          <a:lstStyle/>
          <a:p>
            <a:r>
              <a:rPr lang="en-US">
                <a:hlinkClick r:id="rId2"/>
              </a:rPr>
              <a:t>Contact a Representative </a:t>
            </a:r>
            <a:endParaRPr lang="en-US"/>
          </a:p>
          <a:p>
            <a:endParaRPr lang="en-US"/>
          </a:p>
          <a:p>
            <a:endParaRPr lang="en-US"/>
          </a:p>
        </p:txBody>
      </p:sp>
      <p:pic>
        <p:nvPicPr>
          <p:cNvPr id="5" name="Picture 4">
            <a:extLst>
              <a:ext uri="{FF2B5EF4-FFF2-40B4-BE49-F238E27FC236}">
                <a16:creationId xmlns:a16="http://schemas.microsoft.com/office/drawing/2014/main" id="{1020059A-F598-0BEA-8950-F6FE57CC59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5812" y="1851949"/>
            <a:ext cx="4386806" cy="4426506"/>
          </a:xfrm>
          <a:prstGeom prst="rect">
            <a:avLst/>
          </a:prstGeom>
        </p:spPr>
      </p:pic>
      <p:pic>
        <p:nvPicPr>
          <p:cNvPr id="7" name="Picture 6">
            <a:extLst>
              <a:ext uri="{FF2B5EF4-FFF2-40B4-BE49-F238E27FC236}">
                <a16:creationId xmlns:a16="http://schemas.microsoft.com/office/drawing/2014/main" id="{2DF23AF0-1AC8-7491-81AE-7E61D244DD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24333" y="1608451"/>
            <a:ext cx="2880610" cy="3962743"/>
          </a:xfrm>
          <a:prstGeom prst="rect">
            <a:avLst/>
          </a:prstGeom>
        </p:spPr>
      </p:pic>
    </p:spTree>
    <p:extLst>
      <p:ext uri="{BB962C8B-B14F-4D97-AF65-F5344CB8AC3E}">
        <p14:creationId xmlns:p14="http://schemas.microsoft.com/office/powerpoint/2010/main" val="3032131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20FD-7270-D6EB-8AB0-C1F3912C9D77}"/>
              </a:ext>
            </a:extLst>
          </p:cNvPr>
          <p:cNvSpPr>
            <a:spLocks noGrp="1"/>
          </p:cNvSpPr>
          <p:nvPr>
            <p:ph type="title"/>
          </p:nvPr>
        </p:nvSpPr>
        <p:spPr/>
        <p:txBody>
          <a:bodyPr>
            <a:normAutofit/>
          </a:bodyPr>
          <a:lstStyle/>
          <a:p>
            <a:r>
              <a:rPr lang="en-US" sz="4400"/>
              <a:t>For Educators</a:t>
            </a:r>
          </a:p>
        </p:txBody>
      </p:sp>
      <p:sp>
        <p:nvSpPr>
          <p:cNvPr id="3" name="Content Placeholder 2">
            <a:extLst>
              <a:ext uri="{FF2B5EF4-FFF2-40B4-BE49-F238E27FC236}">
                <a16:creationId xmlns:a16="http://schemas.microsoft.com/office/drawing/2014/main" id="{16391B9F-D2F4-420A-C044-7A3E083CCE70}"/>
              </a:ext>
            </a:extLst>
          </p:cNvPr>
          <p:cNvSpPr>
            <a:spLocks noGrp="1"/>
          </p:cNvSpPr>
          <p:nvPr>
            <p:ph idx="1"/>
          </p:nvPr>
        </p:nvSpPr>
        <p:spPr>
          <a:xfrm>
            <a:off x="1145892" y="2141315"/>
            <a:ext cx="10207907" cy="3819979"/>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GSFC Program Administration: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programadmin@gsfc.org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(770) 724-9251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Senate Bill 246: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https://www.legis.ga.gov/api/legislation/document/20232024/220541</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endParaRPr lang="en-US"/>
          </a:p>
        </p:txBody>
      </p:sp>
    </p:spTree>
    <p:extLst>
      <p:ext uri="{BB962C8B-B14F-4D97-AF65-F5344CB8AC3E}">
        <p14:creationId xmlns:p14="http://schemas.microsoft.com/office/powerpoint/2010/main" val="2153819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1BA3-8B33-E090-5E64-7119CC7945E6}"/>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B7066C43-660A-8AC8-6FFA-39429B7C9C28}"/>
              </a:ext>
            </a:extLst>
          </p:cNvPr>
          <p:cNvSpPr>
            <a:spLocks noGrp="1"/>
          </p:cNvSpPr>
          <p:nvPr>
            <p:ph sz="half" idx="1"/>
          </p:nvPr>
        </p:nvSpPr>
        <p:spPr/>
        <p:txBody>
          <a:bodyPr/>
          <a:lstStyle/>
          <a:p>
            <a:pPr marL="0" indent="0">
              <a:buNone/>
            </a:pPr>
            <a:r>
              <a:rPr lang="en-US" dirty="0"/>
              <a:t>Anne Myers</a:t>
            </a:r>
          </a:p>
          <a:p>
            <a:pPr marL="0" indent="0">
              <a:buNone/>
            </a:pPr>
            <a:r>
              <a:rPr lang="en-US" dirty="0"/>
              <a:t>Program Specialist, Intellectual Disabilities</a:t>
            </a:r>
          </a:p>
          <a:p>
            <a:pPr marL="0" marR="0" indent="0" algn="l">
              <a:spcBef>
                <a:spcPts val="0"/>
              </a:spcBef>
              <a:spcAft>
                <a:spcPts val="0"/>
              </a:spcAft>
              <a:buNone/>
            </a:pPr>
            <a:r>
              <a:rPr lang="en-US" b="0" i="0" dirty="0">
                <a:solidFill>
                  <a:srgbClr val="333333"/>
                </a:solidFill>
                <a:effectLst/>
              </a:rPr>
              <a:t>404-548-9790</a:t>
            </a:r>
          </a:p>
          <a:p>
            <a:pPr marL="0" marR="0" indent="0" algn="l">
              <a:spcBef>
                <a:spcPts val="0"/>
              </a:spcBef>
              <a:spcAft>
                <a:spcPts val="0"/>
              </a:spcAft>
              <a:buNone/>
            </a:pPr>
            <a:r>
              <a:rPr lang="en-US" b="0" i="0" u="none" strike="noStrike" dirty="0">
                <a:solidFill>
                  <a:srgbClr val="346834"/>
                </a:solidFill>
                <a:effectLst/>
                <a:hlinkClick r:id="rId2"/>
              </a:rPr>
              <a:t>anne.myers@doe.k12.ga.us</a:t>
            </a:r>
            <a:endParaRPr lang="en-US" b="0" i="0" dirty="0">
              <a:solidFill>
                <a:srgbClr val="333333"/>
              </a:solidFill>
              <a:effectLst/>
            </a:endParaRPr>
          </a:p>
          <a:p>
            <a:endParaRPr lang="en-US" dirty="0"/>
          </a:p>
        </p:txBody>
      </p:sp>
      <p:sp>
        <p:nvSpPr>
          <p:cNvPr id="5" name="Content Placeholder 4">
            <a:extLst>
              <a:ext uri="{FF2B5EF4-FFF2-40B4-BE49-F238E27FC236}">
                <a16:creationId xmlns:a16="http://schemas.microsoft.com/office/drawing/2014/main" id="{565B3569-19D3-E955-9205-0BD88DCE182A}"/>
              </a:ext>
            </a:extLst>
          </p:cNvPr>
          <p:cNvSpPr>
            <a:spLocks noGrp="1"/>
          </p:cNvSpPr>
          <p:nvPr>
            <p:ph sz="half" idx="2"/>
          </p:nvPr>
        </p:nvSpPr>
        <p:spPr>
          <a:xfrm>
            <a:off x="6273479" y="1825625"/>
            <a:ext cx="5257800" cy="4135670"/>
          </a:xfrm>
        </p:spPr>
        <p:txBody>
          <a:bodyPr/>
          <a:lstStyle/>
          <a:p>
            <a:pPr marL="0" indent="0">
              <a:buNone/>
            </a:pPr>
            <a:r>
              <a:rPr lang="en-US" dirty="0"/>
              <a:t>Elise James</a:t>
            </a:r>
          </a:p>
          <a:p>
            <a:pPr marL="0" indent="0">
              <a:buNone/>
            </a:pPr>
            <a:r>
              <a:rPr lang="en-US" dirty="0"/>
              <a:t>Program Specialist, Transition Postschool Outcomes</a:t>
            </a:r>
          </a:p>
          <a:p>
            <a:pPr marL="0" indent="0">
              <a:buNone/>
            </a:pPr>
            <a:r>
              <a:rPr lang="en-US" dirty="0"/>
              <a:t>404-326-0421</a:t>
            </a:r>
          </a:p>
          <a:p>
            <a:pPr marL="0" indent="0">
              <a:buNone/>
            </a:pPr>
            <a:r>
              <a:rPr lang="en-US" dirty="0">
                <a:hlinkClick r:id="rId3"/>
              </a:rPr>
              <a:t>ejames@doe.k12.ga.us</a:t>
            </a:r>
            <a:r>
              <a:rPr lang="en-US" dirty="0"/>
              <a:t> </a:t>
            </a:r>
          </a:p>
        </p:txBody>
      </p:sp>
    </p:spTree>
    <p:extLst>
      <p:ext uri="{BB962C8B-B14F-4D97-AF65-F5344CB8AC3E}">
        <p14:creationId xmlns:p14="http://schemas.microsoft.com/office/powerpoint/2010/main" val="3798727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1AF0-ED69-2ED9-6A77-4254C5BAA032}"/>
              </a:ext>
            </a:extLst>
          </p:cNvPr>
          <p:cNvSpPr>
            <a:spLocks noGrp="1"/>
          </p:cNvSpPr>
          <p:nvPr>
            <p:ph type="ctrTitle"/>
          </p:nvPr>
        </p:nvSpPr>
        <p:spPr>
          <a:xfrm>
            <a:off x="1285103" y="78260"/>
            <a:ext cx="10109771" cy="3139259"/>
          </a:xfrm>
        </p:spPr>
        <p:txBody>
          <a:bodyPr>
            <a:normAutofit/>
          </a:bodyPr>
          <a:lstStyle/>
          <a:p>
            <a:r>
              <a:rPr lang="en-US" sz="4800" b="1" dirty="0">
                <a:effectLst/>
                <a:latin typeface="Arial" panose="020B0604020202020204" pitchFamily="34" charset="0"/>
                <a:ea typeface="Calibri" panose="020F0502020204030204" pitchFamily="34" charset="0"/>
              </a:rPr>
              <a:t>Georgia Alternate Assessment 2.0 Participation Eligibility and Postschool Outcomes</a:t>
            </a:r>
            <a:endParaRPr lang="en-US" sz="4800" dirty="0"/>
          </a:p>
        </p:txBody>
      </p:sp>
      <p:sp>
        <p:nvSpPr>
          <p:cNvPr id="3" name="Subtitle 2">
            <a:extLst>
              <a:ext uri="{FF2B5EF4-FFF2-40B4-BE49-F238E27FC236}">
                <a16:creationId xmlns:a16="http://schemas.microsoft.com/office/drawing/2014/main" id="{0D7D6D2A-43A5-1EC0-1E4C-F0EE16B424A5}"/>
              </a:ext>
            </a:extLst>
          </p:cNvPr>
          <p:cNvSpPr>
            <a:spLocks noGrp="1"/>
          </p:cNvSpPr>
          <p:nvPr>
            <p:ph type="subTitle" idx="1"/>
          </p:nvPr>
        </p:nvSpPr>
        <p:spPr>
          <a:xfrm>
            <a:off x="1285102" y="3217519"/>
            <a:ext cx="10109771" cy="2782330"/>
          </a:xfrm>
        </p:spPr>
        <p:txBody>
          <a:bodyPr>
            <a:normAutofit lnSpcReduction="10000"/>
          </a:bodyPr>
          <a:lstStyle/>
          <a:p>
            <a:pPr algn="l"/>
            <a:r>
              <a:rPr lang="en-US" sz="2200" dirty="0"/>
              <a:t>Anne Myers</a:t>
            </a:r>
          </a:p>
          <a:p>
            <a:pPr algn="l"/>
            <a:r>
              <a:rPr lang="en-US" sz="2200" dirty="0"/>
              <a:t>Program Specialist, </a:t>
            </a:r>
          </a:p>
          <a:p>
            <a:pPr algn="l"/>
            <a:r>
              <a:rPr lang="en-US" sz="2200" dirty="0"/>
              <a:t>Intellectual Disabilities</a:t>
            </a:r>
          </a:p>
          <a:p>
            <a:pPr marL="0" marR="0" algn="l">
              <a:spcBef>
                <a:spcPts val="0"/>
              </a:spcBef>
              <a:spcAft>
                <a:spcPts val="0"/>
              </a:spcAft>
            </a:pPr>
            <a:r>
              <a:rPr lang="en-US" sz="2200" i="0" u="none" strike="noStrike" dirty="0">
                <a:solidFill>
                  <a:srgbClr val="346834"/>
                </a:solidFill>
                <a:effectLst/>
                <a:hlinkClick r:id="rId2"/>
              </a:rPr>
              <a:t>anne.myers@doe.k12.ga.us</a:t>
            </a:r>
            <a:endParaRPr lang="en-US" sz="2200" i="0" u="none" strike="noStrike" dirty="0">
              <a:solidFill>
                <a:srgbClr val="346834"/>
              </a:solidFill>
              <a:effectLst/>
            </a:endParaRPr>
          </a:p>
          <a:p>
            <a:pPr marL="0" indent="0" algn="l">
              <a:buNone/>
            </a:pPr>
            <a:r>
              <a:rPr lang="en-US" sz="2200" dirty="0"/>
              <a:t>Elise James</a:t>
            </a:r>
          </a:p>
          <a:p>
            <a:pPr marL="0" indent="0" algn="l">
              <a:buNone/>
            </a:pPr>
            <a:r>
              <a:rPr lang="en-US" sz="2200" dirty="0"/>
              <a:t>Program Specialist, Transition Postschool Outcomes and Section 504</a:t>
            </a:r>
          </a:p>
          <a:p>
            <a:pPr marL="0" indent="0" algn="l">
              <a:buNone/>
            </a:pPr>
            <a:r>
              <a:rPr lang="en-US" sz="2200" dirty="0">
                <a:hlinkClick r:id="rId3"/>
              </a:rPr>
              <a:t>ejames@doe.k12.ga.us</a:t>
            </a:r>
            <a:r>
              <a:rPr lang="en-US" sz="2200" dirty="0"/>
              <a:t> </a:t>
            </a:r>
          </a:p>
          <a:p>
            <a:pPr marL="0" marR="0" algn="l">
              <a:spcBef>
                <a:spcPts val="0"/>
              </a:spcBef>
              <a:spcAft>
                <a:spcPts val="0"/>
              </a:spcAft>
            </a:pPr>
            <a:endParaRPr lang="en-US" sz="2200" b="0" i="0" dirty="0">
              <a:solidFill>
                <a:srgbClr val="333333"/>
              </a:solidFill>
              <a:effectLst/>
            </a:endParaRPr>
          </a:p>
          <a:p>
            <a:endParaRPr lang="en-US" dirty="0"/>
          </a:p>
        </p:txBody>
      </p:sp>
    </p:spTree>
    <p:extLst>
      <p:ext uri="{BB962C8B-B14F-4D97-AF65-F5344CB8AC3E}">
        <p14:creationId xmlns:p14="http://schemas.microsoft.com/office/powerpoint/2010/main" val="479919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5843-925C-A70F-F5BA-159F8BEF0C95}"/>
              </a:ext>
            </a:extLst>
          </p:cNvPr>
          <p:cNvSpPr>
            <a:spLocks noGrp="1"/>
          </p:cNvSpPr>
          <p:nvPr>
            <p:ph type="title"/>
          </p:nvPr>
        </p:nvSpPr>
        <p:spPr/>
        <p:txBody>
          <a:bodyPr/>
          <a:lstStyle/>
          <a:p>
            <a:r>
              <a:rPr lang="en-US" dirty="0"/>
              <a:t>Students with the Most Significant Cognitive Disabilities</a:t>
            </a:r>
          </a:p>
        </p:txBody>
      </p:sp>
      <p:sp>
        <p:nvSpPr>
          <p:cNvPr id="3" name="Text Placeholder 2">
            <a:extLst>
              <a:ext uri="{FF2B5EF4-FFF2-40B4-BE49-F238E27FC236}">
                <a16:creationId xmlns:a16="http://schemas.microsoft.com/office/drawing/2014/main" id="{11606B46-7607-3BC7-7895-4648F8E23344}"/>
              </a:ext>
            </a:extLst>
          </p:cNvPr>
          <p:cNvSpPr>
            <a:spLocks noGrp="1"/>
          </p:cNvSpPr>
          <p:nvPr>
            <p:ph type="body" sz="quarter" idx="13"/>
          </p:nvPr>
        </p:nvSpPr>
        <p:spPr>
          <a:xfrm>
            <a:off x="3499788" y="2387295"/>
            <a:ext cx="6622020" cy="2457237"/>
          </a:xfrm>
        </p:spPr>
        <p:txBody>
          <a:bodyPr/>
          <a:lstStyle/>
          <a:p>
            <a:r>
              <a:rPr lang="en-US"/>
              <a:t>GAA 2.0</a:t>
            </a:r>
          </a:p>
          <a:p>
            <a:r>
              <a:rPr lang="en-US"/>
              <a:t>Eligibility</a:t>
            </a:r>
          </a:p>
          <a:p>
            <a:r>
              <a:rPr lang="en-US"/>
              <a:t>Postschool Outcomes</a:t>
            </a:r>
          </a:p>
        </p:txBody>
      </p:sp>
    </p:spTree>
    <p:extLst>
      <p:ext uri="{BB962C8B-B14F-4D97-AF65-F5344CB8AC3E}">
        <p14:creationId xmlns:p14="http://schemas.microsoft.com/office/powerpoint/2010/main" val="3517451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242773-E136-4DB6-0D35-1C8E691A8791}"/>
              </a:ext>
            </a:extLst>
          </p:cNvPr>
          <p:cNvSpPr>
            <a:spLocks noGrp="1"/>
          </p:cNvSpPr>
          <p:nvPr>
            <p:ph type="title"/>
          </p:nvPr>
        </p:nvSpPr>
        <p:spPr>
          <a:xfrm>
            <a:off x="2138285" y="572026"/>
            <a:ext cx="9742621" cy="2294037"/>
          </a:xfrm>
        </p:spPr>
        <p:txBody>
          <a:bodyPr/>
          <a:lstStyle/>
          <a:p>
            <a:r>
              <a:rPr lang="en-US"/>
              <a:t>Who Are The Students?</a:t>
            </a:r>
          </a:p>
        </p:txBody>
      </p:sp>
    </p:spTree>
    <p:extLst>
      <p:ext uri="{BB962C8B-B14F-4D97-AF65-F5344CB8AC3E}">
        <p14:creationId xmlns:p14="http://schemas.microsoft.com/office/powerpoint/2010/main" val="3604909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494502" y="362998"/>
            <a:ext cx="10236233" cy="539496"/>
          </a:xfrm>
        </p:spPr>
        <p:txBody>
          <a:bodyPr>
            <a:noAutofit/>
          </a:bodyPr>
          <a:lstStyle/>
          <a:p>
            <a:pPr algn="ctr"/>
            <a: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Intellectual Functioning and </a:t>
            </a:r>
            <a:b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br>
            <a:r>
              <a:rPr kumimoji="0" lang="en-US" sz="4200" b="1"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Adaptive Behavior</a:t>
            </a:r>
            <a:endParaRPr lang="en-US" sz="4200" b="1">
              <a:solidFill>
                <a:schemeClr val="accent6">
                  <a:lumMod val="75000"/>
                </a:schemeClr>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8A0F2A1-5097-6B39-EF7F-5A0118E7BEDA}"/>
              </a:ext>
            </a:extLst>
          </p:cNvPr>
          <p:cNvSpPr>
            <a:spLocks noGrp="1"/>
          </p:cNvSpPr>
          <p:nvPr>
            <p:ph idx="1"/>
          </p:nvPr>
        </p:nvSpPr>
        <p:spPr>
          <a:xfrm>
            <a:off x="1494502" y="2076421"/>
            <a:ext cx="10515600" cy="5330804"/>
          </a:xfrm>
        </p:spPr>
        <p:txBody>
          <a:bodyPr>
            <a:normAutofit/>
          </a:bodyPr>
          <a:lstStyle/>
          <a:p>
            <a:r>
              <a:rPr lang="en-US" sz="2800">
                <a:latin typeface="Arial" panose="020B0604020202020204" pitchFamily="34" charset="0"/>
                <a:cs typeface="Arial" panose="020B0604020202020204" pitchFamily="34" charset="0"/>
              </a:rPr>
              <a:t>A child with a disability or disabilities that are not </a:t>
            </a:r>
            <a:r>
              <a:rPr lang="en-US" sz="2800" b="1" i="1" u="sng">
                <a:latin typeface="Arial" panose="020B0604020202020204" pitchFamily="34" charset="0"/>
                <a:cs typeface="Arial" panose="020B0604020202020204" pitchFamily="34" charset="0"/>
              </a:rPr>
              <a:t>temporary</a:t>
            </a:r>
            <a:r>
              <a:rPr lang="en-US" sz="2800">
                <a:latin typeface="Arial" panose="020B0604020202020204" pitchFamily="34" charset="0"/>
                <a:cs typeface="Arial" panose="020B0604020202020204" pitchFamily="34" charset="0"/>
              </a:rPr>
              <a:t> in nature and that significantly impact intellectual functioning and adaptive behavior(s). </a:t>
            </a:r>
          </a:p>
          <a:p>
            <a:pPr marL="0" indent="0">
              <a:buNone/>
            </a:pP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Students with the most significant cognitive disabilities are students who require repeated, extensive, direct, individualized instruction and substantial supports to achieve measurable gains across all content areas and settings.</a:t>
            </a:r>
          </a:p>
          <a:p>
            <a:pPr marL="0" indent="0">
              <a:buNone/>
            </a:pPr>
            <a:br>
              <a:rPr lang="en-US" sz="2800">
                <a:latin typeface="Arial" panose="020B0604020202020204" pitchFamily="34" charset="0"/>
                <a:cs typeface="Arial" panose="020B0604020202020204" pitchFamily="34" charset="0"/>
              </a:rPr>
            </a:br>
            <a:br>
              <a:rPr lang="en-US" sz="2800">
                <a:latin typeface="Calibri" panose="020F0502020204030204" pitchFamily="34" charset="0"/>
                <a:cs typeface="Calibri" panose="020F0502020204030204" pitchFamily="34" charset="0"/>
              </a:rPr>
            </a:br>
            <a:endParaRPr lang="en-US" sz="280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362548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478935" y="378739"/>
            <a:ext cx="10558272" cy="539496"/>
          </a:xfrm>
        </p:spPr>
        <p:txBody>
          <a:bodyPr>
            <a:no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Students with Significant Disabilities</a:t>
            </a:r>
            <a:b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br>
            <a:endParaRPr lang="en-US" sz="4400">
              <a:solidFill>
                <a:schemeClr val="accent6">
                  <a:lumMod val="75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50FB218-2EE5-03CA-1024-40DEF51A1685}"/>
              </a:ext>
            </a:extLst>
          </p:cNvPr>
          <p:cNvSpPr txBox="1">
            <a:spLocks noGrp="1"/>
          </p:cNvSpPr>
          <p:nvPr>
            <p:ph idx="1"/>
          </p:nvPr>
        </p:nvSpPr>
        <p:spPr>
          <a:xfrm>
            <a:off x="1478935" y="1737135"/>
            <a:ext cx="10515600" cy="419735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Most of our students with significant disabilities are eligible in the categories of intellectual disabilities, autism and multiple disabilities.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These students typically enter special education during early childhood and continue special education services through their 22 birthday.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These students have varied receptive and expressive communication skills.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High probability that these students will require significant supports across their lifespan.</a:t>
            </a:r>
          </a:p>
          <a:p>
            <a:endParaRPr lang="en-US" sz="2400"/>
          </a:p>
          <a:p>
            <a:pPr marL="0" indent="0">
              <a:buNone/>
            </a:pPr>
            <a:endParaRPr lang="en-US" sz="2100"/>
          </a:p>
        </p:txBody>
      </p:sp>
    </p:spTree>
    <p:extLst>
      <p:ext uri="{BB962C8B-B14F-4D97-AF65-F5344CB8AC3E}">
        <p14:creationId xmlns:p14="http://schemas.microsoft.com/office/powerpoint/2010/main" val="3979895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70356" y="233923"/>
            <a:ext cx="10207906" cy="1325563"/>
          </a:xfrm>
        </p:spPr>
        <p:txBody>
          <a:bodyPr/>
          <a:lstStyle/>
          <a:p>
            <a:r>
              <a:rPr lang="en-US" b="1">
                <a:solidFill>
                  <a:srgbClr val="44883E"/>
                </a:solidFill>
                <a:latin typeface="Arial" panose="020B0604020202020204" pitchFamily="34" charset="0"/>
                <a:cs typeface="Arial" panose="020B0604020202020204" pitchFamily="34" charset="0"/>
              </a:rPr>
              <a:t>A</a:t>
            </a:r>
            <a:r>
              <a:rPr kumimoji="0" lang="en-US" sz="4400"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sz="4400" b="1" i="0" u="none" strike="noStrike" kern="1200" cap="none" spc="0" normalizeH="0" baseline="0" noProof="0">
                <a:ln>
                  <a:noFill/>
                </a:ln>
                <a:solidFill>
                  <a:srgbClr val="44883E"/>
                </a:solidFill>
                <a:effectLst/>
                <a:uLnTx/>
                <a:uFillTx/>
                <a:latin typeface="Helvetica LT Std" panose="020B0504020202020204" pitchFamily="34" charset="0"/>
                <a:ea typeface="+mj-ea"/>
                <a:cs typeface="Arial" panose="020B0604020202020204" pitchFamily="34" charset="0"/>
              </a:rPr>
              <a:t> Behavior</a:t>
            </a:r>
            <a:endParaRPr lang="en-US"/>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70355" y="1707637"/>
            <a:ext cx="10207907" cy="4135670"/>
          </a:xfrm>
        </p:spPr>
        <p:txBody>
          <a:bodyPr>
            <a:normAutofit/>
          </a:bodyPr>
          <a:lstStyle/>
          <a:p>
            <a:r>
              <a:rPr lang="en-US">
                <a:latin typeface="Arial" panose="020B0604020202020204" pitchFamily="34" charset="0"/>
                <a:cs typeface="Arial" panose="020B0604020202020204" pitchFamily="34" charset="0"/>
              </a:rPr>
              <a:t>Significant limitations in a child’s effectiveness in meeting the standards of maturation, learning, personal independence or social responsibility, and especially school performance that is expected of the individual's age-level and cultural group, as determined by clinical judgment </a:t>
            </a:r>
            <a:r>
              <a:rPr lang="da-DK">
                <a:latin typeface="Arial" panose="020B0604020202020204" pitchFamily="34" charset="0"/>
                <a:cs typeface="Arial" panose="020B0604020202020204" pitchFamily="34" charset="0"/>
              </a:rPr>
              <a:t>[34 C.F.R § 300.8(c)(6)]</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81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478935" y="378739"/>
            <a:ext cx="10558272" cy="539496"/>
          </a:xfrm>
        </p:spPr>
        <p:txBody>
          <a:bodyPr>
            <a:no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Students with Significant Disabilities</a:t>
            </a:r>
            <a:b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br>
            <a:endParaRPr lang="en-US" sz="4400">
              <a:solidFill>
                <a:schemeClr val="accent6">
                  <a:lumMod val="75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50FB218-2EE5-03CA-1024-40DEF51A1685}"/>
              </a:ext>
            </a:extLst>
          </p:cNvPr>
          <p:cNvSpPr txBox="1">
            <a:spLocks noGrp="1"/>
          </p:cNvSpPr>
          <p:nvPr>
            <p:ph idx="1"/>
          </p:nvPr>
        </p:nvSpPr>
        <p:spPr>
          <a:xfrm>
            <a:off x="1478935" y="1737135"/>
            <a:ext cx="10515600" cy="419735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Most of our students with significant disabilities are eligible in the categories of intellectual disabilities, autism and multiple disabilities.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These students typically enter special education during early childhood and continue special education services through their 22 birthday.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These students have varied receptive and expressive communication skills.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High probability that these students will require significant supports across their lifespan.</a:t>
            </a:r>
          </a:p>
          <a:p>
            <a:endParaRPr lang="en-US" sz="2400"/>
          </a:p>
          <a:p>
            <a:pPr marL="0" indent="0">
              <a:buNone/>
            </a:pPr>
            <a:endParaRPr lang="en-US" sz="2100"/>
          </a:p>
        </p:txBody>
      </p:sp>
    </p:spTree>
    <p:extLst>
      <p:ext uri="{BB962C8B-B14F-4D97-AF65-F5344CB8AC3E}">
        <p14:creationId xmlns:p14="http://schemas.microsoft.com/office/powerpoint/2010/main" val="1461978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B222-D50B-4E15-92A2-A033AAF158BA}"/>
              </a:ext>
            </a:extLst>
          </p:cNvPr>
          <p:cNvSpPr txBox="1">
            <a:spLocks noGrp="1"/>
          </p:cNvSpPr>
          <p:nvPr>
            <p:ph type="title" idx="4294967295"/>
          </p:nvPr>
        </p:nvSpPr>
        <p:spPr>
          <a:xfrm>
            <a:off x="1460111" y="214547"/>
            <a:ext cx="1003380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Significant Limit</a:t>
            </a:r>
            <a:r>
              <a:rPr lang="en-US" b="1" err="1">
                <a:solidFill>
                  <a:srgbClr val="44883E"/>
                </a:solidFill>
                <a:latin typeface="Arial" panose="020B0604020202020204" pitchFamily="34" charset="0"/>
                <a:cs typeface="Arial" panose="020B0604020202020204" pitchFamily="34" charset="0"/>
              </a:rPr>
              <a:t>ations</a:t>
            </a:r>
            <a:r>
              <a:rPr lang="en-US" b="1">
                <a:solidFill>
                  <a:srgbClr val="44883E"/>
                </a:solidFill>
                <a:latin typeface="Arial" panose="020B0604020202020204" pitchFamily="34" charset="0"/>
                <a:cs typeface="Arial" panose="020B0604020202020204" pitchFamily="34" charset="0"/>
              </a:rPr>
              <a:t> in A</a:t>
            </a:r>
            <a:r>
              <a:rPr kumimoji="0" lang="en-US"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 Behavior</a:t>
            </a:r>
            <a:endParaRPr kumimoji="0" lang="en-US"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2EC560D-D1BD-45AB-8C60-833AD9C9516D}"/>
              </a:ext>
            </a:extLst>
          </p:cNvPr>
          <p:cNvSpPr txBox="1"/>
          <p:nvPr/>
        </p:nvSpPr>
        <p:spPr>
          <a:xfrm>
            <a:off x="1460110" y="2261042"/>
            <a:ext cx="1058674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Significant limitations in adaptive behavior are operationally defined as performance that is approximately </a:t>
            </a:r>
            <a:r>
              <a:rPr kumimoji="0" lang="en-US" sz="2800" b="0" i="1" u="sng"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two standard</a:t>
            </a: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 deviations below the mean of either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(a) one of the following three types of adaptive behavior: conceptual, social, or practical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sng"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 (b) an overall score on a standardized measure of conceptual, social, and practical skills.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7502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27355" y="0"/>
            <a:ext cx="10026442"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Conceptual Skills </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#1</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27355" y="1422400"/>
            <a:ext cx="10026444" cy="4711700"/>
          </a:xfrm>
        </p:spPr>
        <p:txBody>
          <a:bodyPr>
            <a:normAutofit/>
          </a:bodyPr>
          <a:lstStyle/>
          <a:p>
            <a:r>
              <a:rPr lang="en-US">
                <a:latin typeface="Arial" panose="020B0604020202020204" pitchFamily="34" charset="0"/>
                <a:cs typeface="Arial" panose="020B0604020202020204" pitchFamily="34" charset="0"/>
              </a:rPr>
              <a:t>Impaired independent planning, problem solving, or thinking abstractly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in choosing a good solution when confronted with a problem or situation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effectively using ideas or symbols such as time and mathematical functions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effectively communicating thoughts or ideas</a:t>
            </a:r>
          </a:p>
          <a:p>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385008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21196" y="233923"/>
            <a:ext cx="10207906" cy="1325563"/>
          </a:xfrm>
        </p:spPr>
        <p:txBody>
          <a:bodyPr>
            <a:normAutofit fontScale="90000"/>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Conceptual</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r>
              <a:rPr lang="en-US" b="1">
                <a:solidFill>
                  <a:schemeClr val="bg1"/>
                </a:solidFill>
                <a:latin typeface="Arial" panose="020B0604020202020204" pitchFamily="34" charset="0"/>
                <a:cs typeface="Arial" panose="020B0604020202020204" pitchFamily="34" charset="0"/>
              </a:rPr>
              <a:t>#2</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21196" y="1825625"/>
            <a:ext cx="9932603" cy="4135670"/>
          </a:xfrm>
        </p:spPr>
        <p:txBody>
          <a:bodyPr>
            <a:normAutofit lnSpcReduction="10000"/>
          </a:bodyPr>
          <a:lstStyle/>
          <a:p>
            <a:r>
              <a:rPr lang="en-US">
                <a:latin typeface="Arial" panose="020B0604020202020204" pitchFamily="34" charset="0"/>
                <a:cs typeface="Arial" panose="020B0604020202020204" pitchFamily="34" charset="0"/>
              </a:rPr>
              <a:t>Difficulty in self-direction and/or arranging or planning future life activities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anticipating the consequences of his or her behavior</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with academics (reading, writing, arithmetic)</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with money/financial concepts </a:t>
            </a:r>
          </a:p>
          <a:p>
            <a:endParaRPr lang="en-US"/>
          </a:p>
          <a:p>
            <a:endParaRPr lang="en-US"/>
          </a:p>
        </p:txBody>
      </p:sp>
    </p:spTree>
    <p:extLst>
      <p:ext uri="{BB962C8B-B14F-4D97-AF65-F5344CB8AC3E}">
        <p14:creationId xmlns:p14="http://schemas.microsoft.com/office/powerpoint/2010/main" val="525331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32706" y="233923"/>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Social Skills </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#1 </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32705" y="1835457"/>
            <a:ext cx="10207907" cy="4135670"/>
          </a:xfrm>
        </p:spPr>
        <p:txBody>
          <a:bodyPr>
            <a:normAutofit lnSpcReduction="10000"/>
          </a:bodyPr>
          <a:lstStyle/>
          <a:p>
            <a:r>
              <a:rPr lang="en-US">
                <a:latin typeface="Arial" panose="020B0604020202020204" pitchFamily="34" charset="0"/>
                <a:cs typeface="Arial" panose="020B0604020202020204" pitchFamily="34" charset="0"/>
              </a:rPr>
              <a:t>Impaired social/interpersonal skills and learning from experiences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in working effectively with other towards group problem solving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Concrete thinking during complex social situations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Increase vulnerability in victimization</a:t>
            </a:r>
          </a:p>
          <a:p>
            <a:endParaRPr lang="en-US"/>
          </a:p>
          <a:p>
            <a:endParaRPr lang="en-US"/>
          </a:p>
        </p:txBody>
      </p:sp>
    </p:spTree>
    <p:extLst>
      <p:ext uri="{BB962C8B-B14F-4D97-AF65-F5344CB8AC3E}">
        <p14:creationId xmlns:p14="http://schemas.microsoft.com/office/powerpoint/2010/main" val="1540953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73713" y="118459"/>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Social Skills</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#2</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195054" y="1914115"/>
            <a:ext cx="10207907" cy="4135670"/>
          </a:xfrm>
        </p:spPr>
        <p:txBody>
          <a:bodyPr>
            <a:normAutofit lnSpcReduction="10000"/>
          </a:bodyPr>
          <a:lstStyle/>
          <a:p>
            <a:r>
              <a:rPr lang="en-US">
                <a:latin typeface="Arial" panose="020B0604020202020204" pitchFamily="34" charset="0"/>
                <a:cs typeface="Arial" panose="020B0604020202020204" pitchFamily="34" charset="0"/>
              </a:rPr>
              <a:t>Inadequate social responding and social judgment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Tendency to deny or minimize the disability to their disadvantage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Strong desire to please authority figures based on limited understanding of the situation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Gullibility and suggestibility in interactions with others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986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52372" y="256970"/>
            <a:ext cx="10207906"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Practical Skills </a:t>
            </a:r>
            <a:endParaRPr lang="en-US">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52371" y="2263495"/>
            <a:ext cx="10207907" cy="4135670"/>
          </a:xfrm>
        </p:spPr>
        <p:txBody>
          <a:bodyPr>
            <a:normAutofit/>
          </a:bodyPr>
          <a:lstStyle/>
          <a:p>
            <a:r>
              <a:rPr lang="en-US">
                <a:latin typeface="Arial" panose="020B0604020202020204" pitchFamily="34" charset="0"/>
                <a:cs typeface="Arial" panose="020B0604020202020204" pitchFamily="34" charset="0"/>
              </a:rPr>
              <a:t>Limitations in self-care and domestic skills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Limitations and use of money and property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Limitations in maintaining a safe environment</a:t>
            </a:r>
          </a:p>
        </p:txBody>
      </p:sp>
    </p:spTree>
    <p:extLst>
      <p:ext uri="{BB962C8B-B14F-4D97-AF65-F5344CB8AC3E}">
        <p14:creationId xmlns:p14="http://schemas.microsoft.com/office/powerpoint/2010/main" val="4112888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81869" y="233923"/>
            <a:ext cx="10207906" cy="1325563"/>
          </a:xfrm>
        </p:spPr>
        <p:txBody>
          <a:bodyPr/>
          <a:lstStyle/>
          <a:p>
            <a:r>
              <a:rPr lang="en-US" b="1">
                <a:solidFill>
                  <a:srgbClr val="44883E"/>
                </a:solidFill>
                <a:latin typeface="Arial" panose="020B0604020202020204" pitchFamily="34" charset="0"/>
                <a:cs typeface="Arial" panose="020B0604020202020204" pitchFamily="34" charset="0"/>
              </a:rPr>
              <a:t>A</a:t>
            </a:r>
            <a:r>
              <a:rPr kumimoji="0" lang="en-US" sz="4400"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 Behavior Overview</a:t>
            </a:r>
            <a:endParaRPr lang="en-US">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81869" y="1756800"/>
            <a:ext cx="10207907" cy="4135670"/>
          </a:xfrm>
        </p:spPr>
        <p:txBody>
          <a:bodyPr>
            <a:normAutofit/>
          </a:bodyPr>
          <a:lstStyle/>
          <a:p>
            <a:r>
              <a:rPr lang="en-US">
                <a:latin typeface="Arial" panose="020B0604020202020204" pitchFamily="34" charset="0"/>
                <a:cs typeface="Arial" panose="020B0604020202020204" pitchFamily="34" charset="0"/>
              </a:rPr>
              <a:t>Developmental and increases in complexity with age</a:t>
            </a:r>
          </a:p>
          <a:p>
            <a:r>
              <a:rPr lang="en-US">
                <a:latin typeface="Arial" panose="020B0604020202020204" pitchFamily="34" charset="0"/>
                <a:cs typeface="Arial" panose="020B0604020202020204" pitchFamily="34" charset="0"/>
              </a:rPr>
              <a:t>Composed of conceptual, social, and practical skills</a:t>
            </a:r>
          </a:p>
          <a:p>
            <a:r>
              <a:rPr lang="en-US">
                <a:latin typeface="Arial" panose="020B0604020202020204" pitchFamily="34" charset="0"/>
                <a:cs typeface="Arial" panose="020B0604020202020204" pitchFamily="34" charset="0"/>
              </a:rPr>
              <a:t>Related to the expectations of age and demands of contexts</a:t>
            </a:r>
          </a:p>
          <a:p>
            <a:r>
              <a:rPr lang="en-US">
                <a:latin typeface="Arial" panose="020B0604020202020204" pitchFamily="34" charset="0"/>
                <a:cs typeface="Arial" panose="020B0604020202020204" pitchFamily="34" charset="0"/>
              </a:rPr>
              <a:t>Assessed based on the individual’s typical performance at home, school, work, and leisure, not their maximum performance</a:t>
            </a:r>
          </a:p>
          <a:p>
            <a:r>
              <a:rPr lang="en-US">
                <a:latin typeface="Arial" panose="020B0604020202020204" pitchFamily="34" charset="0"/>
                <a:cs typeface="Arial" panose="020B0604020202020204" pitchFamily="34" charset="0"/>
              </a:rPr>
              <a:t>Assessed in reference to the community settings that are typical for same aged peers </a:t>
            </a:r>
          </a:p>
        </p:txBody>
      </p:sp>
    </p:spTree>
    <p:extLst>
      <p:ext uri="{BB962C8B-B14F-4D97-AF65-F5344CB8AC3E}">
        <p14:creationId xmlns:p14="http://schemas.microsoft.com/office/powerpoint/2010/main" val="3455361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1193800" y="-1001380"/>
            <a:ext cx="10558272" cy="539496"/>
          </a:xfrm>
        </p:spPr>
        <p:txBody>
          <a:bodyPr>
            <a:noAutofit/>
          </a:bodyPr>
          <a:lstStyle/>
          <a:p>
            <a:r>
              <a:rPr kumimoji="0" lang="en-US" sz="3600" b="1" i="0" u="none" strike="noStrike" kern="1200" cap="none" spc="0" normalizeH="0" baseline="0" noProof="0">
                <a:ln>
                  <a:noFill/>
                </a:ln>
                <a:solidFill>
                  <a:srgbClr val="44883E"/>
                </a:solidFill>
                <a:effectLst/>
                <a:uLnTx/>
                <a:uFillTx/>
                <a:latin typeface="Helvetica LT Std" panose="020B0504020202020204" pitchFamily="34" charset="0"/>
                <a:cs typeface="Arial" panose="020B0604020202020204" pitchFamily="34" charset="0"/>
              </a:rPr>
              <a:t>Students with Significant Disabilities Visual</a:t>
            </a:r>
            <a:br>
              <a:rPr kumimoji="0" lang="en-US" sz="3600" b="1" i="0" u="none" strike="noStrike" kern="1200" cap="none" spc="0" normalizeH="0" baseline="0" noProof="0">
                <a:ln>
                  <a:noFill/>
                </a:ln>
                <a:solidFill>
                  <a:srgbClr val="44883E"/>
                </a:solidFill>
                <a:effectLst/>
                <a:uLnTx/>
                <a:uFillTx/>
                <a:latin typeface="Helvetica LT Std" panose="020B0504020202020204" pitchFamily="34" charset="0"/>
                <a:cs typeface="Arial" panose="020B0604020202020204" pitchFamily="34" charset="0"/>
              </a:rPr>
            </a:br>
            <a:endParaRPr lang="en-US" sz="3600">
              <a:solidFill>
                <a:schemeClr val="accent6">
                  <a:lumMod val="75000"/>
                </a:schemeClr>
              </a:solidFill>
            </a:endParaRPr>
          </a:p>
        </p:txBody>
      </p:sp>
      <p:grpSp>
        <p:nvGrpSpPr>
          <p:cNvPr id="5" name="Group 4"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4AA37702-40B5-4794-739F-9157D2916EEE}"/>
              </a:ext>
            </a:extLst>
          </p:cNvPr>
          <p:cNvGrpSpPr/>
          <p:nvPr/>
        </p:nvGrpSpPr>
        <p:grpSpPr>
          <a:xfrm>
            <a:off x="2894120" y="0"/>
            <a:ext cx="7024074" cy="6272784"/>
            <a:chOff x="1730650" y="-15"/>
            <a:chExt cx="6353666" cy="6372313"/>
          </a:xfrm>
        </p:grpSpPr>
        <p:sp>
          <p:nvSpPr>
            <p:cNvPr id="7" name="Freeform: Shape 6"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95F519B8-303B-BB0D-B04C-53B74B805784}"/>
                </a:ext>
              </a:extLst>
            </p:cNvPr>
            <p:cNvSpPr/>
            <p:nvPr/>
          </p:nvSpPr>
          <p:spPr>
            <a:xfrm>
              <a:off x="1730650" y="-15"/>
              <a:ext cx="6353666" cy="6353666"/>
            </a:xfrm>
            <a:custGeom>
              <a:avLst/>
              <a:gdLst>
                <a:gd name="connsiteX0" fmla="*/ 0 w 6353666"/>
                <a:gd name="connsiteY0" fmla="*/ 3176833 h 6353666"/>
                <a:gd name="connsiteX1" fmla="*/ 3176833 w 6353666"/>
                <a:gd name="connsiteY1" fmla="*/ 0 h 6353666"/>
                <a:gd name="connsiteX2" fmla="*/ 6353666 w 6353666"/>
                <a:gd name="connsiteY2" fmla="*/ 3176833 h 6353666"/>
                <a:gd name="connsiteX3" fmla="*/ 3176833 w 6353666"/>
                <a:gd name="connsiteY3" fmla="*/ 6353666 h 6353666"/>
                <a:gd name="connsiteX4" fmla="*/ 0 w 6353666"/>
                <a:gd name="connsiteY4" fmla="*/ 3176833 h 635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3666" h="6353666">
                  <a:moveTo>
                    <a:pt x="0" y="3176833"/>
                  </a:moveTo>
                  <a:cubicBezTo>
                    <a:pt x="0" y="1422317"/>
                    <a:pt x="1422317" y="0"/>
                    <a:pt x="3176833" y="0"/>
                  </a:cubicBezTo>
                  <a:cubicBezTo>
                    <a:pt x="4931349" y="0"/>
                    <a:pt x="6353666" y="1422317"/>
                    <a:pt x="6353666" y="3176833"/>
                  </a:cubicBezTo>
                  <a:cubicBezTo>
                    <a:pt x="6353666" y="4931349"/>
                    <a:pt x="4931349" y="6353666"/>
                    <a:pt x="3176833" y="6353666"/>
                  </a:cubicBezTo>
                  <a:cubicBezTo>
                    <a:pt x="1422317" y="6353666"/>
                    <a:pt x="0" y="4931349"/>
                    <a:pt x="0" y="3176833"/>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59278" tIns="488370" rIns="2459279" bIns="525362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All Students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37FA03A8-352E-EA88-FEDC-47673041E225}"/>
                </a:ext>
              </a:extLst>
            </p:cNvPr>
            <p:cNvSpPr/>
            <p:nvPr/>
          </p:nvSpPr>
          <p:spPr>
            <a:xfrm>
              <a:off x="2392893" y="1252101"/>
              <a:ext cx="5082932" cy="5082932"/>
            </a:xfrm>
            <a:custGeom>
              <a:avLst/>
              <a:gdLst>
                <a:gd name="connsiteX0" fmla="*/ 0 w 5082932"/>
                <a:gd name="connsiteY0" fmla="*/ 2541466 h 5082932"/>
                <a:gd name="connsiteX1" fmla="*/ 2541466 w 5082932"/>
                <a:gd name="connsiteY1" fmla="*/ 0 h 5082932"/>
                <a:gd name="connsiteX2" fmla="*/ 5082932 w 5082932"/>
                <a:gd name="connsiteY2" fmla="*/ 2541466 h 5082932"/>
                <a:gd name="connsiteX3" fmla="*/ 2541466 w 5082932"/>
                <a:gd name="connsiteY3" fmla="*/ 5082932 h 5082932"/>
                <a:gd name="connsiteX4" fmla="*/ 0 w 5082932"/>
                <a:gd name="connsiteY4" fmla="*/ 2541466 h 508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932" h="5082932">
                  <a:moveTo>
                    <a:pt x="0" y="2541466"/>
                  </a:moveTo>
                  <a:cubicBezTo>
                    <a:pt x="0" y="1137853"/>
                    <a:pt x="1137853" y="0"/>
                    <a:pt x="2541466" y="0"/>
                  </a:cubicBezTo>
                  <a:cubicBezTo>
                    <a:pt x="3945079" y="0"/>
                    <a:pt x="5082932" y="1137853"/>
                    <a:pt x="5082932" y="2541466"/>
                  </a:cubicBezTo>
                  <a:cubicBezTo>
                    <a:pt x="5082932" y="3945079"/>
                    <a:pt x="3945079" y="5082932"/>
                    <a:pt x="2541466" y="5082932"/>
                  </a:cubicBezTo>
                  <a:cubicBezTo>
                    <a:pt x="1137853" y="5082932"/>
                    <a:pt x="0" y="3945079"/>
                    <a:pt x="0" y="2541466"/>
                  </a:cubicBezTo>
                  <a:close/>
                </a:path>
              </a:pathLst>
            </a:cu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1823911" tIns="475664" rIns="1823912" bIns="403371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Students with disabilities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6F30C11A-9D8A-F517-E17A-44094DA1E8A2}"/>
                </a:ext>
              </a:extLst>
            </p:cNvPr>
            <p:cNvSpPr/>
            <p:nvPr/>
          </p:nvSpPr>
          <p:spPr>
            <a:xfrm>
              <a:off x="2792513" y="2485570"/>
              <a:ext cx="4283692" cy="3886728"/>
            </a:xfrm>
            <a:custGeom>
              <a:avLst/>
              <a:gdLst>
                <a:gd name="connsiteX0" fmla="*/ 0 w 4283692"/>
                <a:gd name="connsiteY0" fmla="*/ 1943364 h 3886728"/>
                <a:gd name="connsiteX1" fmla="*/ 2141846 w 4283692"/>
                <a:gd name="connsiteY1" fmla="*/ 0 h 3886728"/>
                <a:gd name="connsiteX2" fmla="*/ 4283692 w 4283692"/>
                <a:gd name="connsiteY2" fmla="*/ 1943364 h 3886728"/>
                <a:gd name="connsiteX3" fmla="*/ 2141846 w 4283692"/>
                <a:gd name="connsiteY3" fmla="*/ 3886728 h 3886728"/>
                <a:gd name="connsiteX4" fmla="*/ 0 w 4283692"/>
                <a:gd name="connsiteY4" fmla="*/ 1943364 h 388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692" h="3886728">
                  <a:moveTo>
                    <a:pt x="0" y="1943364"/>
                  </a:moveTo>
                  <a:cubicBezTo>
                    <a:pt x="0" y="870074"/>
                    <a:pt x="958937" y="0"/>
                    <a:pt x="2141846" y="0"/>
                  </a:cubicBezTo>
                  <a:cubicBezTo>
                    <a:pt x="3324755" y="0"/>
                    <a:pt x="4283692" y="870074"/>
                    <a:pt x="4283692" y="1943364"/>
                  </a:cubicBezTo>
                  <a:cubicBezTo>
                    <a:pt x="4283692" y="3016654"/>
                    <a:pt x="3324755" y="3886728"/>
                    <a:pt x="2141846" y="3886728"/>
                  </a:cubicBezTo>
                  <a:cubicBezTo>
                    <a:pt x="958937" y="3886728"/>
                    <a:pt x="0" y="3016654"/>
                    <a:pt x="0" y="1943364"/>
                  </a:cubicBez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1314434" tIns="462192" rIns="1314434" bIns="289139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mn-cs"/>
                </a:rPr>
                <a:t>Students with Significant Cognitive Disabilities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descr="The slide shows a circle diagram-each circle represents a different population of students. The largest circle represents all students, the next circle represents students with disabilities, the next circle represents students with significant cognitive disabilities, and the smallest circle represents students with the most significant cognitive disabilities. ">
              <a:extLst>
                <a:ext uri="{FF2B5EF4-FFF2-40B4-BE49-F238E27FC236}">
                  <a16:creationId xmlns:a16="http://schemas.microsoft.com/office/drawing/2014/main" id="{C4683D96-C473-CDC3-E046-010D22112E08}"/>
                </a:ext>
              </a:extLst>
            </p:cNvPr>
            <p:cNvSpPr/>
            <p:nvPr/>
          </p:nvSpPr>
          <p:spPr>
            <a:xfrm>
              <a:off x="3806731" y="4131450"/>
              <a:ext cx="2322315" cy="2231509"/>
            </a:xfrm>
            <a:custGeom>
              <a:avLst/>
              <a:gdLst>
                <a:gd name="connsiteX0" fmla="*/ 0 w 2541466"/>
                <a:gd name="connsiteY0" fmla="*/ 1115755 h 2231509"/>
                <a:gd name="connsiteX1" fmla="*/ 1270733 w 2541466"/>
                <a:gd name="connsiteY1" fmla="*/ 0 h 2231509"/>
                <a:gd name="connsiteX2" fmla="*/ 2541466 w 2541466"/>
                <a:gd name="connsiteY2" fmla="*/ 1115755 h 2231509"/>
                <a:gd name="connsiteX3" fmla="*/ 1270733 w 2541466"/>
                <a:gd name="connsiteY3" fmla="*/ 2231510 h 2231509"/>
                <a:gd name="connsiteX4" fmla="*/ 0 w 2541466"/>
                <a:gd name="connsiteY4" fmla="*/ 1115755 h 2231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466" h="2231509">
                  <a:moveTo>
                    <a:pt x="0" y="1115755"/>
                  </a:moveTo>
                  <a:cubicBezTo>
                    <a:pt x="0" y="499541"/>
                    <a:pt x="568927" y="0"/>
                    <a:pt x="1270733" y="0"/>
                  </a:cubicBezTo>
                  <a:cubicBezTo>
                    <a:pt x="1972539" y="0"/>
                    <a:pt x="2541466" y="499541"/>
                    <a:pt x="2541466" y="1115755"/>
                  </a:cubicBezTo>
                  <a:cubicBezTo>
                    <a:pt x="2541466" y="1731969"/>
                    <a:pt x="1972539" y="2231510"/>
                    <a:pt x="1270733" y="2231510"/>
                  </a:cubicBezTo>
                  <a:cubicBezTo>
                    <a:pt x="568927" y="2231510"/>
                    <a:pt x="0" y="1731969"/>
                    <a:pt x="0" y="1115755"/>
                  </a:cubicBez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542878" tIns="728566" rIns="542876" bIns="72856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Students with the MOST significant cognitive disabilities</a:t>
              </a:r>
            </a:p>
          </p:txBody>
        </p:sp>
      </p:grpSp>
    </p:spTree>
    <p:extLst>
      <p:ext uri="{BB962C8B-B14F-4D97-AF65-F5344CB8AC3E}">
        <p14:creationId xmlns:p14="http://schemas.microsoft.com/office/powerpoint/2010/main" val="1568287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D99A-5B59-FFE9-84AC-CC9579B89A11}"/>
              </a:ext>
            </a:extLst>
          </p:cNvPr>
          <p:cNvSpPr>
            <a:spLocks noGrp="1"/>
          </p:cNvSpPr>
          <p:nvPr>
            <p:ph type="title"/>
          </p:nvPr>
        </p:nvSpPr>
        <p:spPr>
          <a:xfrm>
            <a:off x="1139385" y="-677389"/>
            <a:ext cx="10558272" cy="539496"/>
          </a:xfrm>
        </p:spPr>
        <p:txBody>
          <a:bodyPr>
            <a:normAutofit fontScale="90000"/>
          </a:bodyPr>
          <a:lstStyle/>
          <a:p>
            <a:r>
              <a:rPr lang="en-US"/>
              <a:t>How do we meet the students’ needs?</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147262"/>
            <a:ext cx="115469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How Do We Meet the Students’ Needs?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descr="How do we meet the students' needs? When meeting the students' need the following needs to be addressed: team planning and staff development, assistive technology, home and school collaboration, data based instruction, and standard of ultimate functioning. ">
            <a:extLst>
              <a:ext uri="{FF2B5EF4-FFF2-40B4-BE49-F238E27FC236}">
                <a16:creationId xmlns:a16="http://schemas.microsoft.com/office/drawing/2014/main" id="{8030B12B-C4E7-A3AC-A93B-9D5E30631653}"/>
              </a:ext>
            </a:extLst>
          </p:cNvPr>
          <p:cNvGrpSpPr/>
          <p:nvPr/>
        </p:nvGrpSpPr>
        <p:grpSpPr>
          <a:xfrm>
            <a:off x="2734847" y="1105786"/>
            <a:ext cx="6722305" cy="5001109"/>
            <a:chOff x="2241625" y="1620218"/>
            <a:chExt cx="5668666" cy="4486677"/>
          </a:xfrm>
        </p:grpSpPr>
        <p:sp>
          <p:nvSpPr>
            <p:cNvPr id="5" name="Arrow: Circular 4">
              <a:extLst>
                <a:ext uri="{FF2B5EF4-FFF2-40B4-BE49-F238E27FC236}">
                  <a16:creationId xmlns:a16="http://schemas.microsoft.com/office/drawing/2014/main" id="{D4931D72-B121-3520-EBA9-5F5B8A9BD37F}"/>
                </a:ext>
              </a:extLst>
            </p:cNvPr>
            <p:cNvSpPr/>
            <p:nvPr/>
          </p:nvSpPr>
          <p:spPr>
            <a:xfrm>
              <a:off x="2864158" y="1620218"/>
              <a:ext cx="4486677" cy="4486677"/>
            </a:xfrm>
            <a:prstGeom prst="circularArrow">
              <a:avLst>
                <a:gd name="adj1" fmla="val 5544"/>
                <a:gd name="adj2" fmla="val 330680"/>
                <a:gd name="adj3" fmla="val 13785306"/>
                <a:gd name="adj4" fmla="val 17380258"/>
                <a:gd name="adj5" fmla="val 575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Freeform: Shape 5"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B3DD5619-D649-ECE7-DB7D-F2F6E2B4A36E}"/>
                </a:ext>
              </a:extLst>
            </p:cNvPr>
            <p:cNvSpPr/>
            <p:nvPr/>
          </p:nvSpPr>
          <p:spPr>
            <a:xfrm>
              <a:off x="4061277" y="1647863"/>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Team Planning and Staff Development </a:t>
              </a:r>
            </a:p>
          </p:txBody>
        </p:sp>
        <p:sp>
          <p:nvSpPr>
            <p:cNvPr id="7" name="Freeform: Shape 6"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0DF3D036-0A53-5BB6-9C48-DB98A790DA09}"/>
                </a:ext>
              </a:extLst>
            </p:cNvPr>
            <p:cNvSpPr/>
            <p:nvPr/>
          </p:nvSpPr>
          <p:spPr>
            <a:xfrm>
              <a:off x="5944006" y="3002973"/>
              <a:ext cx="1966285" cy="980108"/>
            </a:xfrm>
            <a:custGeom>
              <a:avLst/>
              <a:gdLst>
                <a:gd name="connsiteX0" fmla="*/ 0 w 1966285"/>
                <a:gd name="connsiteY0" fmla="*/ 163355 h 980108"/>
                <a:gd name="connsiteX1" fmla="*/ 163355 w 1966285"/>
                <a:gd name="connsiteY1" fmla="*/ 0 h 980108"/>
                <a:gd name="connsiteX2" fmla="*/ 1802930 w 1966285"/>
                <a:gd name="connsiteY2" fmla="*/ 0 h 980108"/>
                <a:gd name="connsiteX3" fmla="*/ 1966285 w 1966285"/>
                <a:gd name="connsiteY3" fmla="*/ 163355 h 980108"/>
                <a:gd name="connsiteX4" fmla="*/ 1966285 w 1966285"/>
                <a:gd name="connsiteY4" fmla="*/ 816753 h 980108"/>
                <a:gd name="connsiteX5" fmla="*/ 1802930 w 1966285"/>
                <a:gd name="connsiteY5" fmla="*/ 980108 h 980108"/>
                <a:gd name="connsiteX6" fmla="*/ 163355 w 1966285"/>
                <a:gd name="connsiteY6" fmla="*/ 980108 h 980108"/>
                <a:gd name="connsiteX7" fmla="*/ 0 w 1966285"/>
                <a:gd name="connsiteY7" fmla="*/ 816753 h 980108"/>
                <a:gd name="connsiteX8" fmla="*/ 0 w 1966285"/>
                <a:gd name="connsiteY8" fmla="*/ 163355 h 98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285" h="980108">
                  <a:moveTo>
                    <a:pt x="0" y="163355"/>
                  </a:moveTo>
                  <a:cubicBezTo>
                    <a:pt x="0" y="73137"/>
                    <a:pt x="73137" y="0"/>
                    <a:pt x="163355" y="0"/>
                  </a:cubicBezTo>
                  <a:lnTo>
                    <a:pt x="1802930" y="0"/>
                  </a:lnTo>
                  <a:cubicBezTo>
                    <a:pt x="1893148" y="0"/>
                    <a:pt x="1966285" y="73137"/>
                    <a:pt x="1966285" y="163355"/>
                  </a:cubicBezTo>
                  <a:lnTo>
                    <a:pt x="1966285" y="816753"/>
                  </a:lnTo>
                  <a:cubicBezTo>
                    <a:pt x="1966285" y="906971"/>
                    <a:pt x="1893148" y="980108"/>
                    <a:pt x="1802930" y="980108"/>
                  </a:cubicBezTo>
                  <a:lnTo>
                    <a:pt x="163355" y="980108"/>
                  </a:lnTo>
                  <a:cubicBezTo>
                    <a:pt x="73137" y="980108"/>
                    <a:pt x="0" y="906971"/>
                    <a:pt x="0" y="816753"/>
                  </a:cubicBezTo>
                  <a:lnTo>
                    <a:pt x="0" y="1633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285" tIns="139285" rIns="139285" bIns="13928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
                  <a:ea typeface="+mn-ea"/>
                  <a:cs typeface="+mn-cs"/>
                </a:rPr>
                <a:t>Assistive </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
                  <a:ea typeface="+mn-ea"/>
                  <a:cs typeface="+mn-cs"/>
                </a:rPr>
                <a:t>Technology</a:t>
              </a:r>
            </a:p>
          </p:txBody>
        </p:sp>
        <p:sp>
          <p:nvSpPr>
            <p:cNvPr id="8" name="Freeform: Shape 7"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15F133DF-558B-CB9C-CD49-09DE5D32DBFD}"/>
                </a:ext>
              </a:extLst>
            </p:cNvPr>
            <p:cNvSpPr/>
            <p:nvPr/>
          </p:nvSpPr>
          <p:spPr>
            <a:xfrm>
              <a:off x="5674267" y="4620670"/>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Home and School Collaboration</a:t>
              </a:r>
            </a:p>
          </p:txBody>
        </p:sp>
        <p:sp>
          <p:nvSpPr>
            <p:cNvPr id="10" name="Freeform: Shape 9"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658A9258-CA76-0768-C4A5-479CC43452D3}"/>
                </a:ext>
              </a:extLst>
            </p:cNvPr>
            <p:cNvSpPr/>
            <p:nvPr/>
          </p:nvSpPr>
          <p:spPr>
            <a:xfrm>
              <a:off x="2396422" y="4631060"/>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Data-Based Instruction</a:t>
              </a:r>
            </a:p>
          </p:txBody>
        </p:sp>
        <p:sp>
          <p:nvSpPr>
            <p:cNvPr id="11" name="Freeform: Shape 10" descr="Listed on this slide is a circle graphic organizer. The information on how we meet the students' needs is as follows: team planning and staff development, assistive technology, home and school collaboration, data-based instruction, standard of ultimate functioning. ">
              <a:extLst>
                <a:ext uri="{FF2B5EF4-FFF2-40B4-BE49-F238E27FC236}">
                  <a16:creationId xmlns:a16="http://schemas.microsoft.com/office/drawing/2014/main" id="{2D13B65F-8B46-28CB-0294-A7A749669F60}"/>
                </a:ext>
              </a:extLst>
            </p:cNvPr>
            <p:cNvSpPr/>
            <p:nvPr/>
          </p:nvSpPr>
          <p:spPr>
            <a:xfrm>
              <a:off x="2241625" y="2969917"/>
              <a:ext cx="2092439" cy="1046219"/>
            </a:xfrm>
            <a:custGeom>
              <a:avLst/>
              <a:gdLst>
                <a:gd name="connsiteX0" fmla="*/ 0 w 2092439"/>
                <a:gd name="connsiteY0" fmla="*/ 174373 h 1046219"/>
                <a:gd name="connsiteX1" fmla="*/ 174373 w 2092439"/>
                <a:gd name="connsiteY1" fmla="*/ 0 h 1046219"/>
                <a:gd name="connsiteX2" fmla="*/ 1918066 w 2092439"/>
                <a:gd name="connsiteY2" fmla="*/ 0 h 1046219"/>
                <a:gd name="connsiteX3" fmla="*/ 2092439 w 2092439"/>
                <a:gd name="connsiteY3" fmla="*/ 174373 h 1046219"/>
                <a:gd name="connsiteX4" fmla="*/ 2092439 w 2092439"/>
                <a:gd name="connsiteY4" fmla="*/ 871846 h 1046219"/>
                <a:gd name="connsiteX5" fmla="*/ 1918066 w 2092439"/>
                <a:gd name="connsiteY5" fmla="*/ 1046219 h 1046219"/>
                <a:gd name="connsiteX6" fmla="*/ 174373 w 2092439"/>
                <a:gd name="connsiteY6" fmla="*/ 1046219 h 1046219"/>
                <a:gd name="connsiteX7" fmla="*/ 0 w 2092439"/>
                <a:gd name="connsiteY7" fmla="*/ 871846 h 1046219"/>
                <a:gd name="connsiteX8" fmla="*/ 0 w 2092439"/>
                <a:gd name="connsiteY8" fmla="*/ 174373 h 104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439" h="1046219">
                  <a:moveTo>
                    <a:pt x="0" y="174373"/>
                  </a:moveTo>
                  <a:cubicBezTo>
                    <a:pt x="0" y="78069"/>
                    <a:pt x="78069" y="0"/>
                    <a:pt x="174373" y="0"/>
                  </a:cubicBezTo>
                  <a:lnTo>
                    <a:pt x="1918066" y="0"/>
                  </a:lnTo>
                  <a:cubicBezTo>
                    <a:pt x="2014370" y="0"/>
                    <a:pt x="2092439" y="78069"/>
                    <a:pt x="2092439" y="174373"/>
                  </a:cubicBezTo>
                  <a:lnTo>
                    <a:pt x="2092439" y="871846"/>
                  </a:lnTo>
                  <a:cubicBezTo>
                    <a:pt x="2092439" y="968150"/>
                    <a:pt x="2014370" y="1046219"/>
                    <a:pt x="1918066" y="1046219"/>
                  </a:cubicBezTo>
                  <a:lnTo>
                    <a:pt x="174373" y="1046219"/>
                  </a:lnTo>
                  <a:cubicBezTo>
                    <a:pt x="78069" y="1046219"/>
                    <a:pt x="0" y="968150"/>
                    <a:pt x="0" y="871846"/>
                  </a:cubicBezTo>
                  <a:lnTo>
                    <a:pt x="0" y="1743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12" tIns="142512" rIns="142512" bIns="14251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Standard of Ultimate Functioning</a:t>
              </a:r>
            </a:p>
          </p:txBody>
        </p:sp>
      </p:grpSp>
    </p:spTree>
    <p:extLst>
      <p:ext uri="{BB962C8B-B14F-4D97-AF65-F5344CB8AC3E}">
        <p14:creationId xmlns:p14="http://schemas.microsoft.com/office/powerpoint/2010/main" val="3199089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1F882-651C-C848-FF29-8815CFA61A6F}"/>
              </a:ext>
            </a:extLst>
          </p:cNvPr>
          <p:cNvSpPr>
            <a:spLocks noGrp="1"/>
          </p:cNvSpPr>
          <p:nvPr>
            <p:ph type="title"/>
          </p:nvPr>
        </p:nvSpPr>
        <p:spPr>
          <a:xfrm>
            <a:off x="1235999" y="-765904"/>
            <a:ext cx="10558272" cy="539496"/>
          </a:xfrm>
        </p:spPr>
        <p:txBody>
          <a:bodyPr>
            <a:normAutofit fontScale="90000"/>
          </a:bodyPr>
          <a:lstStyle/>
          <a:p>
            <a:r>
              <a:rPr lang="en-US"/>
              <a:t>How do we meet the students’ needs continued</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334097"/>
            <a:ext cx="115469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How Do We Meet the Students’ Needs?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6A39602-800F-93A7-EF62-EC7435EF3FA8}"/>
              </a:ext>
              <a:ext uri="{C183D7F6-B498-43B3-948B-1728B52AA6E4}">
                <adec:decorative xmlns:adec="http://schemas.microsoft.com/office/drawing/2017/decorative" val="0"/>
              </a:ext>
            </a:extLst>
          </p:cNvPr>
          <p:cNvSpPr txBox="1"/>
          <p:nvPr/>
        </p:nvSpPr>
        <p:spPr>
          <a:xfrm>
            <a:off x="1373891" y="1664044"/>
            <a:ext cx="10282489"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We must assume that a student’s limitations often coexist with their 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A student’s level of life functioning will improve if appropriate personalized supports are provided over a sustained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Instruction utilizing extended content standards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IEPs include goals in communication, adaptive skills and offer technology supports.</a:t>
            </a:r>
          </a:p>
        </p:txBody>
      </p:sp>
    </p:spTree>
    <p:extLst>
      <p:ext uri="{BB962C8B-B14F-4D97-AF65-F5344CB8AC3E}">
        <p14:creationId xmlns:p14="http://schemas.microsoft.com/office/powerpoint/2010/main" val="1529240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70356" y="233923"/>
            <a:ext cx="10207906" cy="1325563"/>
          </a:xfrm>
        </p:spPr>
        <p:txBody>
          <a:bodyPr/>
          <a:lstStyle/>
          <a:p>
            <a:r>
              <a:rPr lang="en-US" b="1">
                <a:solidFill>
                  <a:srgbClr val="44883E"/>
                </a:solidFill>
                <a:latin typeface="Arial" panose="020B0604020202020204" pitchFamily="34" charset="0"/>
                <a:cs typeface="Arial" panose="020B0604020202020204" pitchFamily="34" charset="0"/>
              </a:rPr>
              <a:t>A</a:t>
            </a:r>
            <a:r>
              <a:rPr kumimoji="0" lang="en-US" sz="4400"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sz="4400" b="1" i="0" u="none" strike="noStrike" kern="1200" cap="none" spc="0" normalizeH="0" baseline="0" noProof="0">
                <a:ln>
                  <a:noFill/>
                </a:ln>
                <a:solidFill>
                  <a:srgbClr val="44883E"/>
                </a:solidFill>
                <a:effectLst/>
                <a:uLnTx/>
                <a:uFillTx/>
                <a:latin typeface="Helvetica LT Std" panose="020B0504020202020204" pitchFamily="34" charset="0"/>
                <a:ea typeface="+mj-ea"/>
                <a:cs typeface="Arial" panose="020B0604020202020204" pitchFamily="34" charset="0"/>
              </a:rPr>
              <a:t> Behavior</a:t>
            </a:r>
            <a:endParaRPr lang="en-US"/>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70355" y="1707637"/>
            <a:ext cx="10207907" cy="4135670"/>
          </a:xfrm>
        </p:spPr>
        <p:txBody>
          <a:bodyPr>
            <a:normAutofit/>
          </a:bodyPr>
          <a:lstStyle/>
          <a:p>
            <a:r>
              <a:rPr lang="en-US">
                <a:latin typeface="Arial" panose="020B0604020202020204" pitchFamily="34" charset="0"/>
                <a:cs typeface="Arial" panose="020B0604020202020204" pitchFamily="34" charset="0"/>
              </a:rPr>
              <a:t>Significant limitations in a child’s effectiveness in meeting the standards of maturation, learning, personal independence or social responsibility, and especially school performance that is expected of the individual's age-level and cultural group, as determined by clinical judgment </a:t>
            </a:r>
            <a:r>
              <a:rPr lang="da-DK">
                <a:latin typeface="Arial" panose="020B0604020202020204" pitchFamily="34" charset="0"/>
                <a:cs typeface="Arial" panose="020B0604020202020204" pitchFamily="34" charset="0"/>
              </a:rPr>
              <a:t>[34 C.F.R § 300.8(c)(6)]</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73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23D5-CE48-67E0-6417-59DF96DBD017}"/>
              </a:ext>
            </a:extLst>
          </p:cNvPr>
          <p:cNvSpPr>
            <a:spLocks noGrp="1"/>
          </p:cNvSpPr>
          <p:nvPr>
            <p:ph type="title"/>
          </p:nvPr>
        </p:nvSpPr>
        <p:spPr>
          <a:xfrm>
            <a:off x="1139385" y="-707521"/>
            <a:ext cx="10558272" cy="539496"/>
          </a:xfrm>
        </p:spPr>
        <p:txBody>
          <a:bodyPr>
            <a:normAutofit fontScale="90000"/>
          </a:bodyPr>
          <a:lstStyle/>
          <a:p>
            <a:r>
              <a:rPr lang="en-US"/>
              <a:t>Least dangerous assumption </a:t>
            </a:r>
          </a:p>
        </p:txBody>
      </p:sp>
      <p:sp>
        <p:nvSpPr>
          <p:cNvPr id="13" name="TextBox 12">
            <a:extLst>
              <a:ext uri="{FF2B5EF4-FFF2-40B4-BE49-F238E27FC236}">
                <a16:creationId xmlns:a16="http://schemas.microsoft.com/office/drawing/2014/main" id="{DA6446DF-470A-7251-B8A7-FFB83C5DE837}"/>
              </a:ext>
            </a:extLst>
          </p:cNvPr>
          <p:cNvSpPr txBox="1"/>
          <p:nvPr/>
        </p:nvSpPr>
        <p:spPr>
          <a:xfrm>
            <a:off x="645042" y="147262"/>
            <a:ext cx="1154695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Least Dangerous Assumption</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8FF24EE9-B134-3B6B-85F6-22CCC5CEEB35}"/>
              </a:ext>
            </a:extLst>
          </p:cNvPr>
          <p:cNvSpPr txBox="1">
            <a:spLocks/>
          </p:cNvSpPr>
          <p:nvPr/>
        </p:nvSpPr>
        <p:spPr>
          <a:xfrm>
            <a:off x="1417919" y="1547278"/>
            <a:ext cx="10419854" cy="41563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Principles of LDA: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Everyone has different abilities and talents.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 can’t judge a person's entire future based on one area.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People learn best when they are valued.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096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1F882-651C-C848-FF29-8815CFA61A6F}"/>
              </a:ext>
            </a:extLst>
          </p:cNvPr>
          <p:cNvSpPr>
            <a:spLocks noGrp="1"/>
          </p:cNvSpPr>
          <p:nvPr>
            <p:ph type="title"/>
          </p:nvPr>
        </p:nvSpPr>
        <p:spPr>
          <a:xfrm>
            <a:off x="1235999" y="-765904"/>
            <a:ext cx="10558272" cy="539496"/>
          </a:xfrm>
        </p:spPr>
        <p:txBody>
          <a:bodyPr>
            <a:normAutofit fontScale="90000"/>
          </a:bodyPr>
          <a:lstStyle/>
          <a:p>
            <a:r>
              <a:rPr lang="en-US"/>
              <a:t>Instruction</a:t>
            </a:r>
          </a:p>
        </p:txBody>
      </p:sp>
      <p:sp>
        <p:nvSpPr>
          <p:cNvPr id="13" name="TextBox 12">
            <a:extLst>
              <a:ext uri="{FF2B5EF4-FFF2-40B4-BE49-F238E27FC236}">
                <a16:creationId xmlns:a16="http://schemas.microsoft.com/office/drawing/2014/main" id="{DA6446DF-470A-7251-B8A7-FFB83C5DE837}"/>
              </a:ext>
            </a:extLst>
          </p:cNvPr>
          <p:cNvSpPr txBox="1"/>
          <p:nvPr/>
        </p:nvSpPr>
        <p:spPr>
          <a:xfrm>
            <a:off x="1524000" y="129675"/>
            <a:ext cx="9144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883E"/>
                </a:solidFill>
                <a:effectLst/>
                <a:uLnTx/>
                <a:uFillTx/>
                <a:latin typeface="Arial    "/>
                <a:ea typeface="+mn-ea"/>
                <a:cs typeface="Arial" panose="020B0604020202020204" pitchFamily="34" charset="0"/>
              </a:rPr>
              <a:t>Instruction </a:t>
            </a:r>
            <a:endParaRPr kumimoji="0" lang="en-US" sz="4400" b="0" i="0" u="none" strike="noStrike" kern="1200" cap="none" spc="0" normalizeH="0" baseline="0" noProof="0">
              <a:ln>
                <a:noFill/>
              </a:ln>
              <a:solidFill>
                <a:prstClr val="black"/>
              </a:solidFill>
              <a:effectLst/>
              <a:uLnTx/>
              <a:uFillTx/>
              <a:latin typeface="Arial    "/>
              <a:ea typeface="+mn-ea"/>
              <a:cs typeface="+mn-cs"/>
            </a:endParaRPr>
          </a:p>
        </p:txBody>
      </p:sp>
      <p:sp>
        <p:nvSpPr>
          <p:cNvPr id="2" name="TextBox 1">
            <a:extLst>
              <a:ext uri="{FF2B5EF4-FFF2-40B4-BE49-F238E27FC236}">
                <a16:creationId xmlns:a16="http://schemas.microsoft.com/office/drawing/2014/main" id="{D6A39602-800F-93A7-EF62-EC7435EF3FA8}"/>
              </a:ext>
              <a:ext uri="{C183D7F6-B498-43B3-948B-1728B52AA6E4}">
                <adec:decorative xmlns:adec="http://schemas.microsoft.com/office/drawing/2017/decorative" val="0"/>
              </a:ext>
            </a:extLst>
          </p:cNvPr>
          <p:cNvSpPr txBox="1"/>
          <p:nvPr/>
        </p:nvSpPr>
        <p:spPr>
          <a:xfrm>
            <a:off x="1524000" y="899116"/>
            <a:ext cx="10171469"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Instruction based on the extended content standards, which are aligned to the state’s content standards at a reduced depth, breadth, and complexity in all subject areas in a variety of instructional settings. </a:t>
            </a:r>
          </a:p>
        </p:txBody>
      </p:sp>
      <p:graphicFrame>
        <p:nvGraphicFramePr>
          <p:cNvPr id="5" name="Table 4">
            <a:extLst>
              <a:ext uri="{FF2B5EF4-FFF2-40B4-BE49-F238E27FC236}">
                <a16:creationId xmlns:a16="http://schemas.microsoft.com/office/drawing/2014/main" id="{8AFADF89-3D91-818D-85FE-50CA91578FA9}"/>
              </a:ext>
            </a:extLst>
          </p:cNvPr>
          <p:cNvGraphicFramePr>
            <a:graphicFrameLocks noGrp="1"/>
          </p:cNvGraphicFramePr>
          <p:nvPr/>
        </p:nvGraphicFramePr>
        <p:xfrm>
          <a:off x="914400" y="2292360"/>
          <a:ext cx="11277600" cy="4565640"/>
        </p:xfrm>
        <a:graphic>
          <a:graphicData uri="http://schemas.openxmlformats.org/drawingml/2006/table">
            <a:tbl>
              <a:tblPr firstRow="1" bandRow="1">
                <a:tableStyleId>{5C22544A-7EE6-4342-B048-85BDC9FD1C3A}</a:tableStyleId>
              </a:tblPr>
              <a:tblGrid>
                <a:gridCol w="5638800">
                  <a:extLst>
                    <a:ext uri="{9D8B030D-6E8A-4147-A177-3AD203B41FA5}">
                      <a16:colId xmlns:a16="http://schemas.microsoft.com/office/drawing/2014/main" val="510989517"/>
                    </a:ext>
                  </a:extLst>
                </a:gridCol>
                <a:gridCol w="5638800">
                  <a:extLst>
                    <a:ext uri="{9D8B030D-6E8A-4147-A177-3AD203B41FA5}">
                      <a16:colId xmlns:a16="http://schemas.microsoft.com/office/drawing/2014/main" val="360851947"/>
                    </a:ext>
                  </a:extLst>
                </a:gridCol>
              </a:tblGrid>
              <a:tr h="719245">
                <a:tc>
                  <a:txBody>
                    <a:bodyPr/>
                    <a:lstStyle/>
                    <a:p>
                      <a:pPr algn="ctr"/>
                      <a:r>
                        <a:rPr lang="en-US" sz="2000">
                          <a:latin typeface="Arial" panose="020B0604020202020204" pitchFamily="34" charset="0"/>
                          <a:cs typeface="Arial" panose="020B0604020202020204" pitchFamily="34" charset="0"/>
                        </a:rPr>
                        <a:t>State Content Standards </a:t>
                      </a:r>
                    </a:p>
                  </a:txBody>
                  <a:tcP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GAA 2.0 2023-2024 Extended Content Standards </a:t>
                      </a:r>
                      <a:endParaRPr kumimoji="0" lang="en-US" sz="2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a:solidFill>
                      <a:schemeClr val="accent1">
                        <a:lumMod val="75000"/>
                      </a:schemeClr>
                    </a:solidFill>
                  </a:tcPr>
                </a:tc>
                <a:extLst>
                  <a:ext uri="{0D108BD9-81ED-4DB2-BD59-A6C34878D82A}">
                    <a16:rowId xmlns:a16="http://schemas.microsoft.com/office/drawing/2014/main" val="1876799893"/>
                  </a:ext>
                </a:extLst>
              </a:tr>
              <a:tr h="3846395">
                <a:tc>
                  <a:txBody>
                    <a:bodyPr/>
                    <a:lstStyle/>
                    <a:p>
                      <a:r>
                        <a:rPr lang="en-US" sz="2400">
                          <a:latin typeface="Arial" panose="020B0604020202020204" pitchFamily="34" charset="0"/>
                          <a:cs typeface="Arial" panose="020B0604020202020204" pitchFamily="34" charset="0"/>
                        </a:rPr>
                        <a:t>3.GSR.6  Identify the attributes of polygons, including parallel segments, perpendicular segments, right angles, and symmetry. </a:t>
                      </a:r>
                    </a:p>
                  </a:txBody>
                  <a:tcPr>
                    <a:solidFill>
                      <a:schemeClr val="accent5">
                        <a:lumMod val="40000"/>
                        <a:lumOff val="60000"/>
                      </a:schemeClr>
                    </a:solidFill>
                  </a:tcPr>
                </a:tc>
                <a:tc>
                  <a:txBody>
                    <a:bodyPr/>
                    <a:lstStyle/>
                    <a:p>
                      <a:r>
                        <a:rPr lang="en-US" sz="2400">
                          <a:latin typeface="Arial" panose="020B0604020202020204" pitchFamily="34" charset="0"/>
                          <a:cs typeface="Arial" panose="020B0604020202020204" pitchFamily="34" charset="0"/>
                        </a:rPr>
                        <a:t>3.GSR.6 (</a:t>
                      </a:r>
                      <a:r>
                        <a:rPr lang="en-US" sz="2400" b="1">
                          <a:latin typeface="Arial" panose="020B0604020202020204" pitchFamily="34" charset="0"/>
                          <a:cs typeface="Arial" panose="020B0604020202020204" pitchFamily="34" charset="0"/>
                        </a:rPr>
                        <a:t>Least Complex</a:t>
                      </a:r>
                      <a:r>
                        <a:rPr lang="en-US" sz="2400">
                          <a:latin typeface="Arial" panose="020B0604020202020204" pitchFamily="34" charset="0"/>
                          <a:cs typeface="Arial" panose="020B0604020202020204" pitchFamily="34" charset="0"/>
                        </a:rPr>
                        <a:t>) Respond differentially to identify the attributes of shapes. </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Communicate a response identifying a shape and/or its attribute. </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Manipulate materials related to different shapes and/or shape attributes.</a:t>
                      </a:r>
                    </a:p>
                  </a:txBody>
                  <a:tcPr>
                    <a:solidFill>
                      <a:schemeClr val="accent5">
                        <a:lumMod val="40000"/>
                        <a:lumOff val="60000"/>
                      </a:schemeClr>
                    </a:solidFill>
                  </a:tcPr>
                </a:tc>
                <a:extLst>
                  <a:ext uri="{0D108BD9-81ED-4DB2-BD59-A6C34878D82A}">
                    <a16:rowId xmlns:a16="http://schemas.microsoft.com/office/drawing/2014/main" val="3841883179"/>
                  </a:ext>
                </a:extLst>
              </a:tr>
            </a:tbl>
          </a:graphicData>
        </a:graphic>
      </p:graphicFrame>
    </p:spTree>
    <p:extLst>
      <p:ext uri="{BB962C8B-B14F-4D97-AF65-F5344CB8AC3E}">
        <p14:creationId xmlns:p14="http://schemas.microsoft.com/office/powerpoint/2010/main" val="347478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Instruction comes before the assessment placement, diploma type, and post secondary outcomes decisions. ">
            <a:extLst>
              <a:ext uri="{FF2B5EF4-FFF2-40B4-BE49-F238E27FC236}">
                <a16:creationId xmlns:a16="http://schemas.microsoft.com/office/drawing/2014/main" id="{DE365E75-C9E1-32A4-BD12-0CF1F63DF9D0}"/>
              </a:ext>
            </a:extLst>
          </p:cNvPr>
          <p:cNvGraphicFramePr/>
          <p:nvPr/>
        </p:nvGraphicFramePr>
        <p:xfrm>
          <a:off x="1296708" y="226242"/>
          <a:ext cx="10533931" cy="5855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A299B260-E091-13AA-AD7E-9196D8E98E9E}"/>
              </a:ext>
            </a:extLst>
          </p:cNvPr>
          <p:cNvSpPr>
            <a:spLocks noGrp="1"/>
          </p:cNvSpPr>
          <p:nvPr>
            <p:ph type="title"/>
          </p:nvPr>
        </p:nvSpPr>
        <p:spPr>
          <a:xfrm>
            <a:off x="816864" y="634272"/>
            <a:ext cx="10558272" cy="539496"/>
          </a:xfrm>
        </p:spPr>
        <p:txBody>
          <a:bodyPr>
            <a:noAutofit/>
          </a:bodyPr>
          <a:lstStyle/>
          <a:p>
            <a:pPr algn="ctr"/>
            <a:r>
              <a:rPr lang="en-US" sz="4400" b="1">
                <a:solidFill>
                  <a:schemeClr val="accent6">
                    <a:lumMod val="75000"/>
                  </a:schemeClr>
                </a:solidFill>
                <a:latin typeface="Arial" panose="020B0604020202020204" pitchFamily="34" charset="0"/>
                <a:cs typeface="Arial" panose="020B0604020202020204" pitchFamily="34" charset="0"/>
              </a:rPr>
              <a:t>Instruction First!</a:t>
            </a:r>
          </a:p>
        </p:txBody>
      </p:sp>
    </p:spTree>
    <p:extLst>
      <p:ext uri="{BB962C8B-B14F-4D97-AF65-F5344CB8AC3E}">
        <p14:creationId xmlns:p14="http://schemas.microsoft.com/office/powerpoint/2010/main" val="3516491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419F-1A86-4AFA-9FC2-404AB1CFFD67}"/>
              </a:ext>
            </a:extLst>
          </p:cNvPr>
          <p:cNvSpPr>
            <a:spLocks noGrp="1"/>
          </p:cNvSpPr>
          <p:nvPr>
            <p:ph type="title"/>
          </p:nvPr>
        </p:nvSpPr>
        <p:spPr>
          <a:xfrm>
            <a:off x="816864" y="96944"/>
            <a:ext cx="10558272" cy="539496"/>
          </a:xfrm>
        </p:spPr>
        <p:txBody>
          <a:bodyPr>
            <a:noAutofit/>
          </a:bodyPr>
          <a:lstStyle/>
          <a:p>
            <a:pPr algn="ctr"/>
            <a:r>
              <a:rPr lang="en-US" sz="4400" b="1">
                <a:solidFill>
                  <a:schemeClr val="accent6">
                    <a:lumMod val="75000"/>
                  </a:schemeClr>
                </a:solidFill>
                <a:latin typeface="Arial" panose="020B0604020202020204" pitchFamily="34" charset="0"/>
                <a:cs typeface="Arial" panose="020B0604020202020204" pitchFamily="34" charset="0"/>
              </a:rPr>
              <a:t>Instruction </a:t>
            </a:r>
            <a:r>
              <a:rPr lang="en-US" b="1">
                <a:solidFill>
                  <a:schemeClr val="accent6">
                    <a:lumMod val="75000"/>
                  </a:schemeClr>
                </a:solidFill>
                <a:latin typeface="Arial" panose="020B0604020202020204" pitchFamily="34" charset="0"/>
                <a:cs typeface="Arial" panose="020B0604020202020204" pitchFamily="34" charset="0"/>
              </a:rPr>
              <a:t>Drives the Decision</a:t>
            </a:r>
            <a:endParaRPr lang="en-US" sz="4400" b="1">
              <a:solidFill>
                <a:schemeClr val="accent6">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342EDE-3D06-E10A-7092-CAE05EEF18CE}"/>
              </a:ext>
            </a:extLst>
          </p:cNvPr>
          <p:cNvSpPr txBox="1"/>
          <p:nvPr/>
        </p:nvSpPr>
        <p:spPr>
          <a:xfrm>
            <a:off x="1816443" y="900027"/>
            <a:ext cx="932935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GAA 2.0 2023-2024 Extended Content Standards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Diagram 2" descr="Instruction drives the assessment placement. Georgia standards of excellences leads to Georgia Milestones. Alternate content standards leads to the Georgia alternate assessment 2.0. ">
            <a:extLst>
              <a:ext uri="{FF2B5EF4-FFF2-40B4-BE49-F238E27FC236}">
                <a16:creationId xmlns:a16="http://schemas.microsoft.com/office/drawing/2014/main" id="{87E1DD03-FCDF-5614-A8E3-A066F3DC2D09}"/>
              </a:ext>
            </a:extLst>
          </p:cNvPr>
          <p:cNvGraphicFramePr/>
          <p:nvPr/>
        </p:nvGraphicFramePr>
        <p:xfrm>
          <a:off x="1698396" y="1819370"/>
          <a:ext cx="8795208" cy="4270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9716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669F-34EF-1C43-A3F2-DBBEB154CC0B}"/>
              </a:ext>
            </a:extLst>
          </p:cNvPr>
          <p:cNvSpPr>
            <a:spLocks noGrp="1"/>
          </p:cNvSpPr>
          <p:nvPr>
            <p:ph type="title"/>
          </p:nvPr>
        </p:nvSpPr>
        <p:spPr>
          <a:xfrm>
            <a:off x="2023888" y="1275866"/>
            <a:ext cx="9934832" cy="2294037"/>
          </a:xfrm>
        </p:spPr>
        <p:txBody>
          <a:bodyPr>
            <a:normAutofit/>
          </a:bodyPr>
          <a:lstStyle/>
          <a:p>
            <a:r>
              <a:rPr lang="en-US" b="1"/>
              <a:t>Communication</a:t>
            </a:r>
          </a:p>
        </p:txBody>
      </p:sp>
    </p:spTree>
    <p:extLst>
      <p:ext uri="{BB962C8B-B14F-4D97-AF65-F5344CB8AC3E}">
        <p14:creationId xmlns:p14="http://schemas.microsoft.com/office/powerpoint/2010/main" val="10583434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CA81-88BA-B62C-0B22-A8F321C3EF35}"/>
              </a:ext>
            </a:extLst>
          </p:cNvPr>
          <p:cNvSpPr>
            <a:spLocks noGrp="1"/>
          </p:cNvSpPr>
          <p:nvPr>
            <p:ph type="title"/>
          </p:nvPr>
        </p:nvSpPr>
        <p:spPr>
          <a:xfrm>
            <a:off x="1348763" y="182047"/>
            <a:ext cx="10173010" cy="1290927"/>
          </a:xfrm>
        </p:spPr>
        <p:txBody>
          <a:bodyPr vert="horz" lIns="91440" tIns="45720" rIns="91440" bIns="45720" rtlCol="0" anchor="ctr">
            <a:noAutofit/>
          </a:bodyPr>
          <a:lstStyle/>
          <a:p>
            <a:pPr algn="ctr"/>
            <a:r>
              <a:rPr lang="en-US" b="1">
                <a:solidFill>
                  <a:srgbClr val="44883E"/>
                </a:solidFill>
                <a:latin typeface="Arial" panose="020B0604020202020204" pitchFamily="34" charset="0"/>
                <a:ea typeface="+mn-ea"/>
                <a:cs typeface="Arial" panose="020B0604020202020204" pitchFamily="34" charset="0"/>
              </a:rPr>
              <a:t>Augmentative and Alternative Communication (AAC) </a:t>
            </a:r>
            <a:r>
              <a:rPr lang="en-US" sz="4000" b="1">
                <a:solidFill>
                  <a:schemeClr val="bg1"/>
                </a:solidFill>
                <a:latin typeface="Arial" panose="020B0604020202020204" pitchFamily="34" charset="0"/>
                <a:ea typeface="+mn-ea"/>
                <a:cs typeface="Arial" panose="020B0604020202020204" pitchFamily="34" charset="0"/>
              </a:rPr>
              <a:t>#1</a:t>
            </a:r>
            <a:endParaRPr lang="en-US" sz="4000">
              <a:solidFill>
                <a:schemeClr val="bg1"/>
              </a:solidFill>
            </a:endParaRPr>
          </a:p>
        </p:txBody>
      </p:sp>
      <p:sp>
        <p:nvSpPr>
          <p:cNvPr id="3" name="Content Placeholder 2">
            <a:extLst>
              <a:ext uri="{FF2B5EF4-FFF2-40B4-BE49-F238E27FC236}">
                <a16:creationId xmlns:a16="http://schemas.microsoft.com/office/drawing/2014/main" id="{07FB04D5-2E02-7594-0888-3D13F68730A8}"/>
              </a:ext>
            </a:extLst>
          </p:cNvPr>
          <p:cNvSpPr>
            <a:spLocks noGrp="1"/>
          </p:cNvSpPr>
          <p:nvPr>
            <p:ph idx="1"/>
          </p:nvPr>
        </p:nvSpPr>
        <p:spPr>
          <a:xfrm>
            <a:off x="1348763" y="2022260"/>
            <a:ext cx="10602097" cy="4539761"/>
          </a:xfrm>
        </p:spPr>
        <p:txBody>
          <a:bodyPr vert="horz" lIns="91440" tIns="45720" rIns="91440" bIns="45720" rtlCol="0" anchor="t">
            <a:noAutofit/>
          </a:bodyPr>
          <a:lstStyle/>
          <a:p>
            <a:r>
              <a:rPr lang="en-US">
                <a:latin typeface="Arial    "/>
                <a:cs typeface="Arial"/>
              </a:rPr>
              <a:t>AAC refers to all of the ways someone communicates besides talking.</a:t>
            </a:r>
          </a:p>
          <a:p>
            <a:r>
              <a:rPr lang="en-US">
                <a:latin typeface="Arial    "/>
                <a:cs typeface="Arial"/>
              </a:rPr>
              <a:t>Students with significant cognitive disabilities often require AAC in order to communicate.</a:t>
            </a:r>
          </a:p>
          <a:p>
            <a:r>
              <a:rPr lang="en-US">
                <a:latin typeface="Arial    "/>
                <a:cs typeface="Arial"/>
              </a:rPr>
              <a:t>Augmentative means to add to someone's speech.</a:t>
            </a:r>
            <a:endParaRPr lang="en-US">
              <a:latin typeface="Arial    "/>
            </a:endParaRPr>
          </a:p>
          <a:p>
            <a:endParaRPr lang="en-US"/>
          </a:p>
          <a:p>
            <a:endParaRPr lang="en-US"/>
          </a:p>
        </p:txBody>
      </p:sp>
    </p:spTree>
    <p:extLst>
      <p:ext uri="{BB962C8B-B14F-4D97-AF65-F5344CB8AC3E}">
        <p14:creationId xmlns:p14="http://schemas.microsoft.com/office/powerpoint/2010/main" val="2965408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CA81-88BA-B62C-0B22-A8F321C3EF35}"/>
              </a:ext>
            </a:extLst>
          </p:cNvPr>
          <p:cNvSpPr>
            <a:spLocks noGrp="1"/>
          </p:cNvSpPr>
          <p:nvPr>
            <p:ph type="title"/>
          </p:nvPr>
        </p:nvSpPr>
        <p:spPr>
          <a:xfrm>
            <a:off x="1348763" y="182047"/>
            <a:ext cx="10173010" cy="1290927"/>
          </a:xfrm>
        </p:spPr>
        <p:txBody>
          <a:bodyPr vert="horz" lIns="91440" tIns="45720" rIns="91440" bIns="45720" rtlCol="0" anchor="ctr">
            <a:noAutofit/>
          </a:bodyPr>
          <a:lstStyle/>
          <a:p>
            <a:pPr algn="ctr"/>
            <a:r>
              <a:rPr lang="en-US" b="1">
                <a:solidFill>
                  <a:srgbClr val="44883E"/>
                </a:solidFill>
                <a:latin typeface="Arial" panose="020B0604020202020204" pitchFamily="34" charset="0"/>
                <a:ea typeface="+mn-ea"/>
                <a:cs typeface="Arial" panose="020B0604020202020204" pitchFamily="34" charset="0"/>
              </a:rPr>
              <a:t>Augmentative and Alternative Communication (AAC) </a:t>
            </a:r>
            <a:r>
              <a:rPr lang="en-US" b="1">
                <a:solidFill>
                  <a:schemeClr val="bg1"/>
                </a:solidFill>
                <a:latin typeface="Arial" panose="020B0604020202020204" pitchFamily="34" charset="0"/>
                <a:ea typeface="+mn-ea"/>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07FB04D5-2E02-7594-0888-3D13F68730A8}"/>
              </a:ext>
            </a:extLst>
          </p:cNvPr>
          <p:cNvSpPr>
            <a:spLocks noGrp="1"/>
          </p:cNvSpPr>
          <p:nvPr>
            <p:ph idx="1"/>
          </p:nvPr>
        </p:nvSpPr>
        <p:spPr>
          <a:xfrm>
            <a:off x="1348763" y="2136192"/>
            <a:ext cx="10602097" cy="4539761"/>
          </a:xfrm>
        </p:spPr>
        <p:txBody>
          <a:bodyPr vert="horz" lIns="91440" tIns="45720" rIns="91440" bIns="45720" rtlCol="0" anchor="t">
            <a:noAutofit/>
          </a:bodyPr>
          <a:lstStyle/>
          <a:p>
            <a:r>
              <a:rPr lang="en-US">
                <a:latin typeface="Arial"/>
                <a:cs typeface="Arial"/>
              </a:rPr>
              <a:t>Alternative means to use instead of speech.</a:t>
            </a:r>
            <a:endParaRPr lang="en-US"/>
          </a:p>
          <a:p>
            <a:r>
              <a:rPr lang="en-US">
                <a:latin typeface="Arial"/>
                <a:cs typeface="Arial"/>
              </a:rPr>
              <a:t>AAC may be No-tech, low-tech or high tech. </a:t>
            </a:r>
          </a:p>
          <a:p>
            <a:r>
              <a:rPr lang="en-US">
                <a:latin typeface="Arial"/>
                <a:cs typeface="Arial"/>
              </a:rPr>
              <a:t>Twenty-five to thirty-seven percent of students with significant cognitive disabilities do not use oral speech. (Erickson &amp; Geist, 2016)</a:t>
            </a:r>
          </a:p>
          <a:p>
            <a:endParaRPr lang="en-US"/>
          </a:p>
          <a:p>
            <a:endParaRPr lang="en-US"/>
          </a:p>
        </p:txBody>
      </p:sp>
    </p:spTree>
    <p:extLst>
      <p:ext uri="{BB962C8B-B14F-4D97-AF65-F5344CB8AC3E}">
        <p14:creationId xmlns:p14="http://schemas.microsoft.com/office/powerpoint/2010/main" val="4018898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421197" y="233923"/>
            <a:ext cx="10207906" cy="1325563"/>
          </a:xfrm>
        </p:spPr>
        <p:txBody>
          <a:bodyPr>
            <a:normAutofit/>
          </a:bodyPr>
          <a:lstStyle/>
          <a:p>
            <a:r>
              <a:rPr kumimoji="0" lang="en-US" b="1" i="0" u="none" strike="noStrike" kern="1200" cap="none" spc="0" normalizeH="0" baseline="0" noProof="0">
                <a:ln>
                  <a:noFill/>
                </a:ln>
                <a:solidFill>
                  <a:srgbClr val="44883E"/>
                </a:solidFill>
                <a:effectLst/>
                <a:uLnTx/>
                <a:uFillTx/>
                <a:latin typeface="Arial"/>
                <a:ea typeface="+mn-ea"/>
                <a:cs typeface="Arial"/>
              </a:rPr>
              <a:t>What is Assistive Technology</a:t>
            </a:r>
            <a:endParaRPr lang="en-US" sz="4400"/>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421197" y="1825625"/>
            <a:ext cx="9932602" cy="4135670"/>
          </a:xfrm>
        </p:spPr>
        <p:txBody>
          <a:bodyPr/>
          <a:lstStyle/>
          <a:p>
            <a:pPr marL="0" indent="0">
              <a:buNone/>
            </a:pPr>
            <a:r>
              <a:rPr lang="en-US">
                <a:latin typeface="Arial" panose="020B0604020202020204" pitchFamily="34" charset="0"/>
                <a:cs typeface="Arial" panose="020B0604020202020204" pitchFamily="34" charset="0"/>
              </a:rPr>
              <a:t>“Any item*, piece of equipment, or product system, whether acquired commercially off the shelf, modified, or customized, that is used to increase, maintain, or improve functional capabilities of a child with a disability.”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IDEA ‘04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*except surgically implantable devices</a:t>
            </a:r>
          </a:p>
        </p:txBody>
      </p:sp>
    </p:spTree>
    <p:extLst>
      <p:ext uri="{BB962C8B-B14F-4D97-AF65-F5344CB8AC3E}">
        <p14:creationId xmlns:p14="http://schemas.microsoft.com/office/powerpoint/2010/main" val="3485049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77181" y="0"/>
            <a:ext cx="10207906" cy="1042435"/>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ea typeface="+mn-ea"/>
                <a:cs typeface="Arial" panose="020B0604020202020204" pitchFamily="34" charset="0"/>
              </a:rPr>
              <a:t>L</a:t>
            </a:r>
            <a:r>
              <a:rPr kumimoji="0" lang="en-US" b="1" i="0" u="none" strike="noStrike" kern="1200" cap="none" spc="0" normalizeH="0" baseline="0" noProof="0">
                <a:ln>
                  <a:noFill/>
                </a:ln>
                <a:solidFill>
                  <a:srgbClr val="44883E"/>
                </a:solidFill>
                <a:effectLst/>
                <a:uLnTx/>
                <a:uFillTx/>
                <a:latin typeface="Arial"/>
                <a:ea typeface="+mn-ea"/>
                <a:cs typeface="Arial"/>
              </a:rPr>
              <a:t>ow Incidence Disabilities- 1%</a:t>
            </a:r>
            <a:endParaRPr lang="en-US" sz="4400"/>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72780" y="2956312"/>
            <a:ext cx="10207907" cy="3791527"/>
          </a:xfrm>
        </p:spPr>
        <p:txBody>
          <a:bodyPr/>
          <a:lstStyle/>
          <a:p>
            <a:pPr marL="0" indent="0">
              <a:buNone/>
            </a:pPr>
            <a:r>
              <a:rPr lang="en-US" sz="2400">
                <a:latin typeface="Arial" panose="020B0604020202020204" pitchFamily="34" charset="0"/>
                <a:cs typeface="Arial" panose="020B0604020202020204" pitchFamily="34" charset="0"/>
              </a:rPr>
              <a:t>Examples of the disabilities that can use AT</a:t>
            </a:r>
          </a:p>
          <a:p>
            <a:pPr lvl="1"/>
            <a:r>
              <a:rPr lang="en-US">
                <a:latin typeface="Arial" panose="020B0604020202020204" pitchFamily="34" charset="0"/>
                <a:cs typeface="Arial" panose="020B0604020202020204" pitchFamily="34" charset="0"/>
              </a:rPr>
              <a:t>Cognitive Impairments</a:t>
            </a:r>
          </a:p>
          <a:p>
            <a:pPr lvl="1"/>
            <a:r>
              <a:rPr lang="en-US">
                <a:latin typeface="Arial" panose="020B0604020202020204" pitchFamily="34" charset="0"/>
                <a:cs typeface="Arial" panose="020B0604020202020204" pitchFamily="34" charset="0"/>
              </a:rPr>
              <a:t>Complex Health Issues – Multiple Disabilities</a:t>
            </a:r>
          </a:p>
          <a:p>
            <a:pPr lvl="1"/>
            <a:r>
              <a:rPr lang="en-US">
                <a:latin typeface="Arial" panose="020B0604020202020204" pitchFamily="34" charset="0"/>
                <a:cs typeface="Arial" panose="020B0604020202020204" pitchFamily="34" charset="0"/>
              </a:rPr>
              <a:t>Significant Developmental Delay</a:t>
            </a:r>
          </a:p>
          <a:p>
            <a:pPr marL="0" indent="0">
              <a:buNone/>
            </a:pPr>
            <a:r>
              <a:rPr lang="en-US" sz="2400">
                <a:latin typeface="Arial" panose="020B0604020202020204" pitchFamily="34" charset="0"/>
                <a:cs typeface="Arial" panose="020B0604020202020204" pitchFamily="34" charset="0"/>
              </a:rPr>
              <a:t>Functional Skills</a:t>
            </a:r>
          </a:p>
          <a:p>
            <a:pPr marL="457200" lvl="1" indent="0">
              <a:buNone/>
            </a:pPr>
            <a:r>
              <a:rPr lang="en-US">
                <a:latin typeface="Arial" panose="020B0604020202020204" pitchFamily="34" charset="0"/>
                <a:cs typeface="Arial" panose="020B0604020202020204" pitchFamily="34" charset="0"/>
              </a:rPr>
              <a:t>Eating, Drinking, Dressing, Transferring, Communication</a:t>
            </a:r>
          </a:p>
          <a:p>
            <a:pPr marL="0" indent="0">
              <a:buNone/>
            </a:pPr>
            <a:r>
              <a:rPr lang="en-US" sz="2400">
                <a:latin typeface="Arial" panose="020B0604020202020204" pitchFamily="34" charset="0"/>
                <a:cs typeface="Arial" panose="020B0604020202020204" pitchFamily="34" charset="0"/>
              </a:rPr>
              <a:t>Mobility</a:t>
            </a:r>
          </a:p>
          <a:p>
            <a:pPr marL="0" indent="0">
              <a:buNone/>
            </a:pPr>
            <a:r>
              <a:rPr lang="en-US" sz="2400">
                <a:latin typeface="Arial" panose="020B0604020202020204" pitchFamily="34" charset="0"/>
                <a:cs typeface="Arial" panose="020B0604020202020204" pitchFamily="34" charset="0"/>
              </a:rPr>
              <a:t>	Wheelchairs, Walkers, Gait Trainer</a:t>
            </a:r>
          </a:p>
          <a:p>
            <a:pPr marL="457200" lvl="1" indent="0">
              <a:buNone/>
            </a:pPr>
            <a:endParaRPr lang="en-US"/>
          </a:p>
          <a:p>
            <a:pPr marL="0" indent="0">
              <a:buNone/>
            </a:pPr>
            <a:endParaRPr lang="en-US"/>
          </a:p>
        </p:txBody>
      </p:sp>
      <p:sp>
        <p:nvSpPr>
          <p:cNvPr id="2" name="TextBox 1">
            <a:extLst>
              <a:ext uri="{FF2B5EF4-FFF2-40B4-BE49-F238E27FC236}">
                <a16:creationId xmlns:a16="http://schemas.microsoft.com/office/drawing/2014/main" id="{CCF1DD37-090B-AA96-57DB-8F3A81FE8929}"/>
              </a:ext>
            </a:extLst>
          </p:cNvPr>
          <p:cNvSpPr txBox="1"/>
          <p:nvPr/>
        </p:nvSpPr>
        <p:spPr>
          <a:xfrm>
            <a:off x="1277181" y="1152988"/>
            <a:ext cx="10399106"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with the most significant cognitive disabilities should have assistive technology indicated in their IEP.  Assistive Technology is an avenue to give our students the ability to be as independent as possible.</a:t>
            </a:r>
          </a:p>
        </p:txBody>
      </p:sp>
    </p:spTree>
    <p:extLst>
      <p:ext uri="{BB962C8B-B14F-4D97-AF65-F5344CB8AC3E}">
        <p14:creationId xmlns:p14="http://schemas.microsoft.com/office/powerpoint/2010/main" val="859018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296847" y="0"/>
            <a:ext cx="10207906" cy="1325563"/>
          </a:xfrm>
        </p:spPr>
        <p:txBody>
          <a:bodyPr>
            <a:normAutofit/>
          </a:bodyPr>
          <a:lstStyle/>
          <a:p>
            <a:r>
              <a:rPr lang="en-US" sz="4400"/>
              <a:t>Low 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296847" y="1630560"/>
            <a:ext cx="10207907" cy="4728995"/>
          </a:xfrm>
        </p:spPr>
        <p:txBody>
          <a:bodyPr>
            <a:normAutofit/>
          </a:bodyPr>
          <a:lstStyle/>
          <a:p>
            <a:r>
              <a:rPr lang="en-US"/>
              <a:t>Low Tech – These Devices are readily available, inexpensive and typically do not require batteries or electricity.</a:t>
            </a:r>
          </a:p>
          <a:p>
            <a:endParaRPr lang="en-US"/>
          </a:p>
          <a:p>
            <a:pPr lvl="1"/>
            <a:r>
              <a:rPr lang="en-US" sz="2800"/>
              <a:t>Pencil Grips</a:t>
            </a:r>
          </a:p>
          <a:p>
            <a:pPr lvl="1"/>
            <a:r>
              <a:rPr lang="en-US" sz="2800"/>
              <a:t>Page Holders, Page Fluffers</a:t>
            </a:r>
          </a:p>
          <a:p>
            <a:pPr lvl="1"/>
            <a:r>
              <a:rPr lang="en-US" sz="2800"/>
              <a:t>Modified Scissors</a:t>
            </a:r>
          </a:p>
          <a:p>
            <a:pPr lvl="1"/>
            <a:endParaRPr lang="en-US"/>
          </a:p>
          <a:p>
            <a:pPr lvl="1"/>
            <a:endParaRPr lang="en-US"/>
          </a:p>
          <a:p>
            <a:endParaRPr lang="en-US"/>
          </a:p>
        </p:txBody>
      </p:sp>
    </p:spTree>
    <p:extLst>
      <p:ext uri="{BB962C8B-B14F-4D97-AF65-F5344CB8AC3E}">
        <p14:creationId xmlns:p14="http://schemas.microsoft.com/office/powerpoint/2010/main" val="211106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B222-D50B-4E15-92A2-A033AAF158BA}"/>
              </a:ext>
            </a:extLst>
          </p:cNvPr>
          <p:cNvSpPr txBox="1">
            <a:spLocks noGrp="1"/>
          </p:cNvSpPr>
          <p:nvPr>
            <p:ph type="title" idx="4294967295"/>
          </p:nvPr>
        </p:nvSpPr>
        <p:spPr>
          <a:xfrm>
            <a:off x="1460111" y="214547"/>
            <a:ext cx="1003380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Significant Limit</a:t>
            </a:r>
            <a:r>
              <a:rPr lang="en-US" b="1" err="1">
                <a:solidFill>
                  <a:srgbClr val="44883E"/>
                </a:solidFill>
                <a:latin typeface="Arial" panose="020B0604020202020204" pitchFamily="34" charset="0"/>
                <a:cs typeface="Arial" panose="020B0604020202020204" pitchFamily="34" charset="0"/>
              </a:rPr>
              <a:t>ations</a:t>
            </a:r>
            <a:r>
              <a:rPr lang="en-US" b="1">
                <a:solidFill>
                  <a:srgbClr val="44883E"/>
                </a:solidFill>
                <a:latin typeface="Arial" panose="020B0604020202020204" pitchFamily="34" charset="0"/>
                <a:cs typeface="Arial" panose="020B0604020202020204" pitchFamily="34" charset="0"/>
              </a:rPr>
              <a:t> in A</a:t>
            </a:r>
            <a:r>
              <a:rPr kumimoji="0" lang="en-US" b="1" i="0" u="none" strike="noStrike" kern="1200" cap="none" spc="0" normalizeH="0" baseline="0" noProof="0" err="1">
                <a:ln>
                  <a:noFill/>
                </a:ln>
                <a:solidFill>
                  <a:srgbClr val="44883E"/>
                </a:solidFill>
                <a:effectLst/>
                <a:uLnTx/>
                <a:uFillTx/>
                <a:latin typeface="Arial" panose="020B0604020202020204" pitchFamily="34" charset="0"/>
                <a:cs typeface="Arial" panose="020B0604020202020204" pitchFamily="34" charset="0"/>
              </a:rPr>
              <a:t>daptive</a:t>
            </a:r>
            <a:r>
              <a:rPr kumimoji="0" lang="en-US"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 Behavior</a:t>
            </a:r>
            <a:endParaRPr kumimoji="0" lang="en-US"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2EC560D-D1BD-45AB-8C60-833AD9C9516D}"/>
              </a:ext>
            </a:extLst>
          </p:cNvPr>
          <p:cNvSpPr txBox="1"/>
          <p:nvPr/>
        </p:nvSpPr>
        <p:spPr>
          <a:xfrm>
            <a:off x="1460110" y="2261042"/>
            <a:ext cx="1058674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Significant limitations in adaptive behavior are operationally defined as performance that is approximately </a:t>
            </a:r>
            <a:r>
              <a:rPr kumimoji="0" lang="en-US" sz="2800" b="0" i="1" u="sng"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two standard</a:t>
            </a: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 deviations below the mean of either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(a) one of the following three types of adaptive behavior: conceptual, social, or practical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1" u="sng"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12529"/>
                </a:solidFill>
                <a:effectLst/>
                <a:uLnTx/>
                <a:uFillTx/>
                <a:latin typeface="Arial" panose="020B0604020202020204" pitchFamily="34" charset="0"/>
                <a:ea typeface="Times New Roman" panose="02020603050405020304" pitchFamily="18" charset="0"/>
                <a:cs typeface="Arial" panose="020B0604020202020204" pitchFamily="34" charset="0"/>
              </a:rPr>
              <a:t> (b) an overall score on a standardized measure of conceptual, social, and practical skills.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76516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17544" y="116524"/>
            <a:ext cx="4778456" cy="1325563"/>
          </a:xfrm>
        </p:spPr>
        <p:txBody>
          <a:bodyPr>
            <a:normAutofit/>
          </a:bodyPr>
          <a:lstStyle/>
          <a:p>
            <a:r>
              <a:rPr lang="en-US" sz="4400"/>
              <a:t>Mid-Tech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17544" y="1621260"/>
            <a:ext cx="10207907" cy="4630141"/>
          </a:xfrm>
        </p:spPr>
        <p:txBody>
          <a:bodyPr>
            <a:normAutofit/>
          </a:bodyPr>
          <a:lstStyle/>
          <a:p>
            <a:r>
              <a:rPr lang="en-US"/>
              <a:t>Mid Tech – Devices that are usually digital and may require batteries or other power source.</a:t>
            </a:r>
          </a:p>
          <a:p>
            <a:endParaRPr lang="en-US"/>
          </a:p>
          <a:p>
            <a:pPr lvl="1"/>
            <a:r>
              <a:rPr lang="en-US" sz="2800"/>
              <a:t>Calculator</a:t>
            </a:r>
          </a:p>
          <a:p>
            <a:pPr lvl="1"/>
            <a:r>
              <a:rPr lang="en-US" sz="2800"/>
              <a:t>Audio Book</a:t>
            </a:r>
          </a:p>
          <a:p>
            <a:pPr lvl="1"/>
            <a:r>
              <a:rPr lang="en-US" sz="2800"/>
              <a:t>Digital Recorder</a:t>
            </a:r>
          </a:p>
          <a:p>
            <a:pPr lvl="1"/>
            <a:endParaRPr lang="en-US"/>
          </a:p>
          <a:p>
            <a:pPr lvl="1"/>
            <a:endParaRPr lang="en-US"/>
          </a:p>
          <a:p>
            <a:endParaRPr lang="en-US"/>
          </a:p>
        </p:txBody>
      </p:sp>
    </p:spTree>
    <p:extLst>
      <p:ext uri="{BB962C8B-B14F-4D97-AF65-F5344CB8AC3E}">
        <p14:creationId xmlns:p14="http://schemas.microsoft.com/office/powerpoint/2010/main" val="3508032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01502" y="0"/>
            <a:ext cx="6424376" cy="1325563"/>
          </a:xfrm>
        </p:spPr>
        <p:txBody>
          <a:bodyPr>
            <a:normAutofit/>
          </a:bodyPr>
          <a:lstStyle/>
          <a:p>
            <a:r>
              <a:rPr lang="en-US" sz="4400"/>
              <a:t>High Tech</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01502" y="1717323"/>
            <a:ext cx="10207907" cy="4593071"/>
          </a:xfrm>
        </p:spPr>
        <p:txBody>
          <a:bodyPr>
            <a:normAutofit/>
          </a:bodyPr>
          <a:lstStyle/>
          <a:p>
            <a:r>
              <a:rPr lang="en-US"/>
              <a:t>High Tech – Devices that are typically computer based and can be tailored to the specific student.</a:t>
            </a:r>
          </a:p>
          <a:p>
            <a:endParaRPr lang="en-US"/>
          </a:p>
          <a:p>
            <a:pPr lvl="1"/>
            <a:r>
              <a:rPr lang="en-US" sz="2800"/>
              <a:t>Tablet</a:t>
            </a:r>
          </a:p>
          <a:p>
            <a:pPr lvl="1"/>
            <a:r>
              <a:rPr lang="en-US" sz="2800"/>
              <a:t>Screen reader</a:t>
            </a:r>
          </a:p>
          <a:p>
            <a:pPr lvl="1"/>
            <a:r>
              <a:rPr lang="en-US" sz="2800"/>
              <a:t>Voice Recognition Software</a:t>
            </a:r>
          </a:p>
          <a:p>
            <a:pPr lvl="1"/>
            <a:r>
              <a:rPr lang="en-US" sz="2800"/>
              <a:t>High End Communication Device</a:t>
            </a:r>
          </a:p>
          <a:p>
            <a:pPr lvl="1"/>
            <a:endParaRPr lang="en-US"/>
          </a:p>
          <a:p>
            <a:pPr lvl="1"/>
            <a:endParaRPr lang="en-US"/>
          </a:p>
          <a:p>
            <a:endParaRPr lang="en-US"/>
          </a:p>
        </p:txBody>
      </p:sp>
    </p:spTree>
    <p:extLst>
      <p:ext uri="{BB962C8B-B14F-4D97-AF65-F5344CB8AC3E}">
        <p14:creationId xmlns:p14="http://schemas.microsoft.com/office/powerpoint/2010/main" val="2379749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57EFCD-A5F8-99F4-E6B3-DDB453EF492E}"/>
              </a:ext>
            </a:extLst>
          </p:cNvPr>
          <p:cNvSpPr>
            <a:spLocks noGrp="1"/>
          </p:cNvSpPr>
          <p:nvPr>
            <p:ph type="title"/>
          </p:nvPr>
        </p:nvSpPr>
        <p:spPr>
          <a:xfrm>
            <a:off x="826640" y="832195"/>
            <a:ext cx="8156392" cy="1987336"/>
          </a:xfrm>
        </p:spPr>
        <p:txBody>
          <a:bodyPr>
            <a:normAutofit/>
          </a:bodyPr>
          <a:lstStyle/>
          <a:p>
            <a:r>
              <a:rPr kumimoji="0" lang="en-US" b="1" i="0" u="none" strike="noStrike" kern="1200" cap="none" spc="0" normalizeH="0" baseline="0" noProof="0">
                <a:ln>
                  <a:noFill/>
                </a:ln>
                <a:solidFill>
                  <a:srgbClr val="44883E"/>
                </a:solidFill>
                <a:effectLst/>
                <a:uLnTx/>
                <a:uFillTx/>
                <a:latin typeface="Arial" panose="020B0604020202020204" pitchFamily="34" charset="0"/>
                <a:ea typeface="+mj-ea"/>
                <a:cs typeface="Arial" panose="020B0604020202020204" pitchFamily="34" charset="0"/>
              </a:rPr>
              <a:t>Georgia’s High School Diploma Options  </a:t>
            </a:r>
            <a:endParaRPr lang="en-US"/>
          </a:p>
        </p:txBody>
      </p:sp>
      <p:pic>
        <p:nvPicPr>
          <p:cNvPr id="6" name="Picture 5">
            <a:extLst>
              <a:ext uri="{FF2B5EF4-FFF2-40B4-BE49-F238E27FC236}">
                <a16:creationId xmlns:a16="http://schemas.microsoft.com/office/drawing/2014/main" id="{921D3014-F90C-D217-D116-1B57225799D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9747" y="3429000"/>
            <a:ext cx="7590178" cy="1121761"/>
          </a:xfrm>
          <a:prstGeom prst="rect">
            <a:avLst/>
          </a:prstGeom>
        </p:spPr>
      </p:pic>
    </p:spTree>
    <p:extLst>
      <p:ext uri="{BB962C8B-B14F-4D97-AF65-F5344CB8AC3E}">
        <p14:creationId xmlns:p14="http://schemas.microsoft.com/office/powerpoint/2010/main" val="1911188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A2C6-102C-7266-59EC-21BEE241C201}"/>
              </a:ext>
            </a:extLst>
          </p:cNvPr>
          <p:cNvSpPr>
            <a:spLocks noGrp="1"/>
          </p:cNvSpPr>
          <p:nvPr>
            <p:ph type="title"/>
          </p:nvPr>
        </p:nvSpPr>
        <p:spPr>
          <a:xfrm>
            <a:off x="1341783" y="158261"/>
            <a:ext cx="10012016" cy="1325563"/>
          </a:xfrm>
        </p:spPr>
        <p:txBody>
          <a:bodyPr>
            <a:normAutofit/>
          </a:bodyPr>
          <a:lstStyle/>
          <a:p>
            <a:r>
              <a:rPr lang="en-US" sz="4400">
                <a:hlinkClick r:id="rId2"/>
              </a:rPr>
              <a:t>Diplomas and Certificates</a:t>
            </a:r>
            <a:endParaRPr lang="en-US" sz="4400"/>
          </a:p>
        </p:txBody>
      </p:sp>
      <p:sp>
        <p:nvSpPr>
          <p:cNvPr id="3" name="Content Placeholder 2">
            <a:extLst>
              <a:ext uri="{FF2B5EF4-FFF2-40B4-BE49-F238E27FC236}">
                <a16:creationId xmlns:a16="http://schemas.microsoft.com/office/drawing/2014/main" id="{F5FD3088-23B3-71D7-4C07-ACA5D19C749B}"/>
              </a:ext>
            </a:extLst>
          </p:cNvPr>
          <p:cNvSpPr>
            <a:spLocks noGrp="1"/>
          </p:cNvSpPr>
          <p:nvPr>
            <p:ph idx="1"/>
          </p:nvPr>
        </p:nvSpPr>
        <p:spPr>
          <a:xfrm>
            <a:off x="1341783" y="1864197"/>
            <a:ext cx="10012016" cy="3129605"/>
          </a:xfrm>
        </p:spPr>
        <p:txBody>
          <a:bodyPr/>
          <a:lstStyle/>
          <a:p>
            <a:r>
              <a:rPr lang="en-US"/>
              <a:t>High School Diploma </a:t>
            </a:r>
            <a:r>
              <a:rPr lang="en-US">
                <a:solidFill>
                  <a:srgbClr val="FF0000"/>
                </a:solidFill>
              </a:rPr>
              <a:t>*</a:t>
            </a:r>
            <a:r>
              <a:rPr lang="en-US"/>
              <a:t>: All students </a:t>
            </a:r>
          </a:p>
          <a:p>
            <a:r>
              <a:rPr lang="en-US"/>
              <a:t>State-Defined Alternate Diploma: Students with significant cognitive disabilities</a:t>
            </a:r>
          </a:p>
          <a:p>
            <a:r>
              <a:rPr lang="en-US"/>
              <a:t>Special Education Diploma: All students with disabilities assigned to a special education program</a:t>
            </a:r>
          </a:p>
          <a:p>
            <a:r>
              <a:rPr lang="en-US"/>
              <a:t>High School Certificate: All students </a:t>
            </a:r>
          </a:p>
        </p:txBody>
      </p:sp>
      <p:sp>
        <p:nvSpPr>
          <p:cNvPr id="6" name="TextBox 5">
            <a:extLst>
              <a:ext uri="{FF2B5EF4-FFF2-40B4-BE49-F238E27FC236}">
                <a16:creationId xmlns:a16="http://schemas.microsoft.com/office/drawing/2014/main" id="{CF5AAC30-E3A7-A6F6-0E33-1EA10B6CCC08}"/>
              </a:ext>
            </a:extLst>
          </p:cNvPr>
          <p:cNvSpPr txBox="1"/>
          <p:nvPr/>
        </p:nvSpPr>
        <p:spPr>
          <a:xfrm>
            <a:off x="2379300" y="5374175"/>
            <a:ext cx="8013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Ends Free Appropriate Public Education (FAPE)</a:t>
            </a:r>
          </a:p>
        </p:txBody>
      </p:sp>
    </p:spTree>
    <p:extLst>
      <p:ext uri="{BB962C8B-B14F-4D97-AF65-F5344CB8AC3E}">
        <p14:creationId xmlns:p14="http://schemas.microsoft.com/office/powerpoint/2010/main" val="20983155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8B83-CD1F-462C-80FD-8135ADA5743A}"/>
              </a:ext>
            </a:extLst>
          </p:cNvPr>
          <p:cNvSpPr>
            <a:spLocks noGrp="1"/>
          </p:cNvSpPr>
          <p:nvPr>
            <p:ph type="title"/>
          </p:nvPr>
        </p:nvSpPr>
        <p:spPr>
          <a:xfrm>
            <a:off x="1520687" y="156403"/>
            <a:ext cx="9902686" cy="1325563"/>
          </a:xfrm>
        </p:spPr>
        <p:txBody>
          <a:bodyPr>
            <a:normAutofit/>
          </a:bodyPr>
          <a:lstStyle/>
          <a:p>
            <a:r>
              <a:rPr lang="en-US" sz="4400"/>
              <a:t>The State-Defined Alternate Diploma </a:t>
            </a:r>
            <a:r>
              <a:rPr lang="en-US" sz="4400">
                <a:solidFill>
                  <a:schemeClr val="bg1"/>
                </a:solidFill>
              </a:rPr>
              <a:t>#1</a:t>
            </a:r>
          </a:p>
        </p:txBody>
      </p:sp>
      <p:sp>
        <p:nvSpPr>
          <p:cNvPr id="3" name="Content Placeholder 2">
            <a:extLst>
              <a:ext uri="{FF2B5EF4-FFF2-40B4-BE49-F238E27FC236}">
                <a16:creationId xmlns:a16="http://schemas.microsoft.com/office/drawing/2014/main" id="{C9DB4F2F-D209-4035-9FD6-CC936D19718A}"/>
              </a:ext>
            </a:extLst>
          </p:cNvPr>
          <p:cNvSpPr>
            <a:spLocks noGrp="1"/>
          </p:cNvSpPr>
          <p:nvPr>
            <p:ph idx="1"/>
          </p:nvPr>
        </p:nvSpPr>
        <p:spPr>
          <a:xfrm>
            <a:off x="1520687" y="1825625"/>
            <a:ext cx="10207907" cy="4135670"/>
          </a:xfrm>
        </p:spPr>
        <p:txBody>
          <a:bodyPr>
            <a:normAutofit/>
          </a:bodyPr>
          <a:lstStyle/>
          <a:p>
            <a:r>
              <a:rPr lang="en-US">
                <a:solidFill>
                  <a:prstClr val="black"/>
                </a:solidFill>
              </a:rPr>
              <a:t>The State-defined Alternate Diploma and the High School Diploma are </a:t>
            </a:r>
            <a:r>
              <a:rPr lang="en-US" b="1">
                <a:solidFill>
                  <a:prstClr val="black"/>
                </a:solidFill>
              </a:rPr>
              <a:t>not</a:t>
            </a:r>
            <a:r>
              <a:rPr lang="en-US">
                <a:solidFill>
                  <a:prstClr val="black"/>
                </a:solidFill>
              </a:rPr>
              <a:t> equivalent credentials.</a:t>
            </a:r>
            <a:endParaRPr lang="en-US"/>
          </a:p>
          <a:p>
            <a:pPr>
              <a:lnSpc>
                <a:spcPct val="100000"/>
              </a:lnSpc>
              <a:defRPr/>
            </a:pPr>
            <a:r>
              <a:rPr lang="en-US">
                <a:solidFill>
                  <a:prstClr val="black"/>
                </a:solidFill>
              </a:rPr>
              <a:t>Receiving the alternate diploma is tied to completing instruction aligned to the Georgia Standards of Excellence and not just meeting IEP goals.</a:t>
            </a:r>
          </a:p>
          <a:p>
            <a:pPr>
              <a:lnSpc>
                <a:spcPct val="100000"/>
              </a:lnSpc>
              <a:defRPr/>
            </a:pPr>
            <a:r>
              <a:rPr lang="en-US">
                <a:solidFill>
                  <a:prstClr val="black"/>
                </a:solidFill>
              </a:rPr>
              <a:t>The special education diploma is still in State Board Rules but is </a:t>
            </a:r>
            <a:r>
              <a:rPr lang="en-US" b="1">
                <a:solidFill>
                  <a:prstClr val="black"/>
                </a:solidFill>
              </a:rPr>
              <a:t>not </a:t>
            </a:r>
            <a:r>
              <a:rPr lang="en-US">
                <a:solidFill>
                  <a:prstClr val="black"/>
                </a:solidFill>
              </a:rPr>
              <a:t>a regular diploma and does not terminate right to FAPE.</a:t>
            </a:r>
            <a:endParaRPr lang="en-US" b="1">
              <a:solidFill>
                <a:prstClr val="black"/>
              </a:solidFill>
            </a:endParaRPr>
          </a:p>
          <a:p>
            <a:pPr marL="0" indent="0">
              <a:lnSpc>
                <a:spcPct val="100000"/>
              </a:lnSpc>
              <a:buNone/>
              <a:defRPr/>
            </a:pPr>
            <a:endParaRPr lang="en-US">
              <a:solidFill>
                <a:prstClr val="black"/>
              </a:solidFill>
            </a:endParaRPr>
          </a:p>
          <a:p>
            <a:endParaRPr lang="en-US"/>
          </a:p>
        </p:txBody>
      </p:sp>
    </p:spTree>
    <p:extLst>
      <p:ext uri="{BB962C8B-B14F-4D97-AF65-F5344CB8AC3E}">
        <p14:creationId xmlns:p14="http://schemas.microsoft.com/office/powerpoint/2010/main" val="35254291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F35B-25DA-E7CA-B2C3-D1010F9BB032}"/>
              </a:ext>
            </a:extLst>
          </p:cNvPr>
          <p:cNvSpPr>
            <a:spLocks noGrp="1"/>
          </p:cNvSpPr>
          <p:nvPr>
            <p:ph type="title"/>
          </p:nvPr>
        </p:nvSpPr>
        <p:spPr>
          <a:xfrm>
            <a:off x="1332708" y="155265"/>
            <a:ext cx="10207906" cy="1325563"/>
          </a:xfrm>
        </p:spPr>
        <p:txBody>
          <a:bodyPr>
            <a:normAutofit fontScale="90000"/>
          </a:bodyPr>
          <a:lstStyle/>
          <a:p>
            <a:r>
              <a:rPr lang="en-US">
                <a:hlinkClick r:id="rId2"/>
              </a:rPr>
              <a:t>State-Defined Alternate Diploma</a:t>
            </a:r>
            <a:r>
              <a:rPr lang="en-US"/>
              <a:t> </a:t>
            </a:r>
            <a:r>
              <a:rPr lang="en-US">
                <a:solidFill>
                  <a:schemeClr val="bg1"/>
                </a:solidFill>
              </a:rPr>
              <a:t>#2</a:t>
            </a:r>
          </a:p>
        </p:txBody>
      </p:sp>
      <p:sp>
        <p:nvSpPr>
          <p:cNvPr id="3" name="Content Placeholder 2">
            <a:extLst>
              <a:ext uri="{FF2B5EF4-FFF2-40B4-BE49-F238E27FC236}">
                <a16:creationId xmlns:a16="http://schemas.microsoft.com/office/drawing/2014/main" id="{B64158FE-0EB0-7325-AC53-6A058620F831}"/>
              </a:ext>
            </a:extLst>
          </p:cNvPr>
          <p:cNvSpPr>
            <a:spLocks noGrp="1"/>
          </p:cNvSpPr>
          <p:nvPr>
            <p:ph idx="1"/>
          </p:nvPr>
        </p:nvSpPr>
        <p:spPr>
          <a:xfrm>
            <a:off x="1332707" y="1904283"/>
            <a:ext cx="10207907" cy="4135670"/>
          </a:xfrm>
        </p:spPr>
        <p:txBody>
          <a:bodyPr/>
          <a:lstStyle/>
          <a:p>
            <a:r>
              <a:rPr lang="en-US"/>
              <a:t>Instruction aligned to the GSE are the extended standards </a:t>
            </a:r>
          </a:p>
          <a:p>
            <a:r>
              <a:rPr lang="en-US"/>
              <a:t>Students assessed with the Georgia Alternate Assessment (GAA 2.0)</a:t>
            </a:r>
          </a:p>
          <a:p>
            <a:r>
              <a:rPr lang="en-US"/>
              <a:t>Doesn’t end FAPE so students can return to school until their 21</a:t>
            </a:r>
            <a:r>
              <a:rPr lang="en-US" baseline="30000"/>
              <a:t>st</a:t>
            </a:r>
            <a:r>
              <a:rPr lang="en-US"/>
              <a:t> birthday</a:t>
            </a:r>
          </a:p>
          <a:p>
            <a:pPr lvl="1"/>
            <a:r>
              <a:rPr lang="en-US"/>
              <a:t>Ending FAPE at 21 is subject to district policies</a:t>
            </a:r>
          </a:p>
          <a:p>
            <a:r>
              <a:rPr lang="en-US"/>
              <a:t>Can limit the students postschool outcomes as it pertains to the military, college, technical schools and some employment</a:t>
            </a:r>
          </a:p>
        </p:txBody>
      </p:sp>
    </p:spTree>
    <p:extLst>
      <p:ext uri="{BB962C8B-B14F-4D97-AF65-F5344CB8AC3E}">
        <p14:creationId xmlns:p14="http://schemas.microsoft.com/office/powerpoint/2010/main" val="1374702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2D43-868C-E773-D53A-1B397AB5E762}"/>
              </a:ext>
            </a:extLst>
          </p:cNvPr>
          <p:cNvSpPr>
            <a:spLocks noGrp="1"/>
          </p:cNvSpPr>
          <p:nvPr>
            <p:ph type="title"/>
          </p:nvPr>
        </p:nvSpPr>
        <p:spPr>
          <a:xfrm>
            <a:off x="1347018" y="148815"/>
            <a:ext cx="9819968" cy="1325563"/>
          </a:xfrm>
        </p:spPr>
        <p:txBody>
          <a:bodyPr>
            <a:normAutofit/>
          </a:bodyPr>
          <a:lstStyle/>
          <a:p>
            <a:r>
              <a:rPr lang="en-US" sz="4400"/>
              <a:t>Documents for Parents</a:t>
            </a:r>
          </a:p>
        </p:txBody>
      </p:sp>
      <p:sp>
        <p:nvSpPr>
          <p:cNvPr id="3" name="Content Placeholder 2">
            <a:extLst>
              <a:ext uri="{FF2B5EF4-FFF2-40B4-BE49-F238E27FC236}">
                <a16:creationId xmlns:a16="http://schemas.microsoft.com/office/drawing/2014/main" id="{BB2646B2-EB07-4D5D-F32D-387D4980CAFC}"/>
              </a:ext>
            </a:extLst>
          </p:cNvPr>
          <p:cNvSpPr>
            <a:spLocks noGrp="1"/>
          </p:cNvSpPr>
          <p:nvPr>
            <p:ph idx="1"/>
          </p:nvPr>
        </p:nvSpPr>
        <p:spPr>
          <a:xfrm>
            <a:off x="1347018" y="1825625"/>
            <a:ext cx="10255047" cy="4135670"/>
          </a:xfrm>
        </p:spPr>
        <p:txBody>
          <a:bodyPr>
            <a:normAutofit/>
          </a:bodyPr>
          <a:lstStyle/>
          <a:p>
            <a:r>
              <a:rPr lang="en-US"/>
              <a:t>FAQ developed for parents </a:t>
            </a:r>
          </a:p>
          <a:p>
            <a:pPr lvl="1"/>
            <a:r>
              <a:rPr lang="en-US" sz="2800">
                <a:hlinkClick r:id="rId2"/>
              </a:rPr>
              <a:t>ESSA Alternate Diploma FAQ for Families.pdf (gadoe.org)</a:t>
            </a:r>
            <a:r>
              <a:rPr lang="en-US" sz="2800"/>
              <a:t> </a:t>
            </a:r>
          </a:p>
          <a:p>
            <a:pPr marL="457200" lvl="1" indent="0">
              <a:buNone/>
            </a:pPr>
            <a:endParaRPr lang="en-US" sz="2800"/>
          </a:p>
          <a:p>
            <a:r>
              <a:rPr lang="en-US"/>
              <a:t>Description chart of diplomas </a:t>
            </a:r>
          </a:p>
          <a:p>
            <a:pPr lvl="1"/>
            <a:r>
              <a:rPr lang="en-US" sz="2800">
                <a:hlinkClick r:id="rId3"/>
              </a:rPr>
              <a:t>Family Guidance Georgia Diploma Options 3 15 21 Final.pdf (gadoe.org) </a:t>
            </a:r>
            <a:endParaRPr lang="en-US" sz="2800"/>
          </a:p>
        </p:txBody>
      </p:sp>
    </p:spTree>
    <p:extLst>
      <p:ext uri="{BB962C8B-B14F-4D97-AF65-F5344CB8AC3E}">
        <p14:creationId xmlns:p14="http://schemas.microsoft.com/office/powerpoint/2010/main" val="3680181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2F59-0327-4403-9B0A-FFB6C2AC8EFD}"/>
              </a:ext>
            </a:extLst>
          </p:cNvPr>
          <p:cNvSpPr>
            <a:spLocks noGrp="1"/>
          </p:cNvSpPr>
          <p:nvPr>
            <p:ph type="title"/>
          </p:nvPr>
        </p:nvSpPr>
        <p:spPr/>
        <p:txBody>
          <a:bodyPr>
            <a:normAutofit/>
          </a:bodyPr>
          <a:lstStyle/>
          <a:p>
            <a:r>
              <a:rPr lang="en-US"/>
              <a:t>Preparing for </a:t>
            </a:r>
            <a:br>
              <a:rPr lang="en-US"/>
            </a:br>
            <a:r>
              <a:rPr lang="en-US"/>
              <a:t>Transition to Adulthood</a:t>
            </a:r>
          </a:p>
        </p:txBody>
      </p:sp>
      <p:pic>
        <p:nvPicPr>
          <p:cNvPr id="6" name="Picture 5" descr="Screen of the Office of Special Education Program's Transition Guide with hyperlink.">
            <a:hlinkClick r:id="rId2"/>
            <a:extLst>
              <a:ext uri="{FF2B5EF4-FFF2-40B4-BE49-F238E27FC236}">
                <a16:creationId xmlns:a16="http://schemas.microsoft.com/office/drawing/2014/main" id="{04455973-DA9C-C7A9-A23A-650C368EBD55}"/>
              </a:ext>
            </a:extLst>
          </p:cNvPr>
          <p:cNvPicPr>
            <a:picLocks noChangeAspect="1"/>
          </p:cNvPicPr>
          <p:nvPr/>
        </p:nvPicPr>
        <p:blipFill>
          <a:blip r:embed="rId3"/>
          <a:stretch>
            <a:fillRect/>
          </a:stretch>
        </p:blipFill>
        <p:spPr>
          <a:xfrm>
            <a:off x="6226199" y="2152617"/>
            <a:ext cx="3048047" cy="3918918"/>
          </a:xfrm>
          <a:prstGeom prst="rect">
            <a:avLst/>
          </a:prstGeom>
        </p:spPr>
      </p:pic>
    </p:spTree>
    <p:extLst>
      <p:ext uri="{BB962C8B-B14F-4D97-AF65-F5344CB8AC3E}">
        <p14:creationId xmlns:p14="http://schemas.microsoft.com/office/powerpoint/2010/main" val="2155279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E5F679-0D42-967D-180A-DB77986E1126}"/>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400"/>
              <a:t>Begin with the End in Mind</a:t>
            </a:r>
          </a:p>
        </p:txBody>
      </p:sp>
      <p:pic>
        <p:nvPicPr>
          <p:cNvPr id="13" name="Picture 12">
            <a:extLst>
              <a:ext uri="{FF2B5EF4-FFF2-40B4-BE49-F238E27FC236}">
                <a16:creationId xmlns:a16="http://schemas.microsoft.com/office/drawing/2014/main" id="{20FEBCB2-584D-EA77-AFD0-BC555BB2D1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0083" y="3560699"/>
            <a:ext cx="2833048" cy="1865564"/>
          </a:xfrm>
          <a:prstGeom prst="rect">
            <a:avLst/>
          </a:prstGeom>
        </p:spPr>
      </p:pic>
      <p:pic>
        <p:nvPicPr>
          <p:cNvPr id="17" name="Picture 16">
            <a:extLst>
              <a:ext uri="{FF2B5EF4-FFF2-40B4-BE49-F238E27FC236}">
                <a16:creationId xmlns:a16="http://schemas.microsoft.com/office/drawing/2014/main" id="{8AE878A6-0F85-18B3-C856-E03C9A4BB1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70336" y="1589846"/>
            <a:ext cx="2700927" cy="1851023"/>
          </a:xfrm>
          <a:prstGeom prst="rect">
            <a:avLst/>
          </a:prstGeom>
        </p:spPr>
      </p:pic>
      <p:pic>
        <p:nvPicPr>
          <p:cNvPr id="15" name="Picture 14">
            <a:extLst>
              <a:ext uri="{FF2B5EF4-FFF2-40B4-BE49-F238E27FC236}">
                <a16:creationId xmlns:a16="http://schemas.microsoft.com/office/drawing/2014/main" id="{383E524D-72D4-C1AA-070E-E26D9A5003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70336" y="3576662"/>
            <a:ext cx="2700927" cy="1851023"/>
          </a:xfrm>
          <a:prstGeom prst="rect">
            <a:avLst/>
          </a:prstGeom>
        </p:spPr>
      </p:pic>
      <p:pic>
        <p:nvPicPr>
          <p:cNvPr id="21" name="Picture 20">
            <a:extLst>
              <a:ext uri="{FF2B5EF4-FFF2-40B4-BE49-F238E27FC236}">
                <a16:creationId xmlns:a16="http://schemas.microsoft.com/office/drawing/2014/main" id="{D4EE530D-B985-6209-BEC9-8AF0980DA2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67775" y="129691"/>
            <a:ext cx="3001901" cy="2000778"/>
          </a:xfrm>
          <a:prstGeom prst="rect">
            <a:avLst/>
          </a:prstGeom>
        </p:spPr>
      </p:pic>
      <p:pic>
        <p:nvPicPr>
          <p:cNvPr id="27" name="Picture 26">
            <a:extLst>
              <a:ext uri="{FF2B5EF4-FFF2-40B4-BE49-F238E27FC236}">
                <a16:creationId xmlns:a16="http://schemas.microsoft.com/office/drawing/2014/main" id="{1E9C8204-0B71-001F-83D0-89B9996165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94286" y="2130469"/>
            <a:ext cx="2700928" cy="1802026"/>
          </a:xfrm>
          <a:prstGeom prst="rect">
            <a:avLst/>
          </a:prstGeom>
        </p:spPr>
      </p:pic>
      <p:pic>
        <p:nvPicPr>
          <p:cNvPr id="35" name="Picture 34">
            <a:extLst>
              <a:ext uri="{FF2B5EF4-FFF2-40B4-BE49-F238E27FC236}">
                <a16:creationId xmlns:a16="http://schemas.microsoft.com/office/drawing/2014/main" id="{930E9FE7-372E-E8D2-ACC5-257200EF651A}"/>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306527" y="4211202"/>
            <a:ext cx="2849447" cy="1901872"/>
          </a:xfrm>
          <a:prstGeom prst="rect">
            <a:avLst/>
          </a:prstGeom>
        </p:spPr>
      </p:pic>
      <p:sp>
        <p:nvSpPr>
          <p:cNvPr id="37" name="Right Brace 36">
            <a:extLst>
              <a:ext uri="{FF2B5EF4-FFF2-40B4-BE49-F238E27FC236}">
                <a16:creationId xmlns:a16="http://schemas.microsoft.com/office/drawing/2014/main" id="{47A14EF0-586F-4A79-17AA-16E31A36BEC2}"/>
              </a:ext>
              <a:ext uri="{C183D7F6-B498-43B3-948B-1728B52AA6E4}">
                <adec:decorative xmlns:adec="http://schemas.microsoft.com/office/drawing/2017/decorative" val="1"/>
              </a:ext>
            </a:extLst>
          </p:cNvPr>
          <p:cNvSpPr/>
          <p:nvPr/>
        </p:nvSpPr>
        <p:spPr>
          <a:xfrm>
            <a:off x="6882046" y="1439115"/>
            <a:ext cx="424481" cy="4389120"/>
          </a:xfrm>
          <a:prstGeom prst="rightBrace">
            <a:avLst>
              <a:gd name="adj1" fmla="val 8333"/>
              <a:gd name="adj2" fmla="val 49722"/>
            </a:avLst>
          </a:prstGeom>
          <a:ln w="762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1B5E1E0-27C9-550C-8523-88421DED5C8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46275" y="3057296"/>
            <a:ext cx="2426418" cy="1444877"/>
          </a:xfrm>
          <a:prstGeom prst="rect">
            <a:avLst/>
          </a:prstGeom>
        </p:spPr>
      </p:pic>
      <p:pic>
        <p:nvPicPr>
          <p:cNvPr id="6" name="Content Placeholder 5">
            <a:extLst>
              <a:ext uri="{FF2B5EF4-FFF2-40B4-BE49-F238E27FC236}">
                <a16:creationId xmlns:a16="http://schemas.microsoft.com/office/drawing/2014/main" id="{38D7A88D-2332-A820-740F-20F7DA8C98B0}"/>
              </a:ext>
              <a:ext uri="{C183D7F6-B498-43B3-948B-1728B52AA6E4}">
                <adec:decorative xmlns:adec="http://schemas.microsoft.com/office/drawing/2017/decorative" val="1"/>
              </a:ext>
            </a:extLst>
          </p:cNvPr>
          <p:cNvPicPr>
            <a:picLocks noGrp="1" noChangeAspect="1"/>
          </p:cNvPicPr>
          <p:nvPr>
            <p:ph idx="1"/>
          </p:nvPr>
        </p:nvPicPr>
        <p:blipFill>
          <a:blip r:embed="rId10"/>
          <a:stretch>
            <a:fillRect/>
          </a:stretch>
        </p:blipFill>
        <p:spPr>
          <a:xfrm>
            <a:off x="990082" y="1589846"/>
            <a:ext cx="2833049" cy="1865564"/>
          </a:xfrm>
          <a:prstGeom prst="rect">
            <a:avLst/>
          </a:prstGeom>
        </p:spPr>
      </p:pic>
    </p:spTree>
    <p:extLst>
      <p:ext uri="{BB962C8B-B14F-4D97-AF65-F5344CB8AC3E}">
        <p14:creationId xmlns:p14="http://schemas.microsoft.com/office/powerpoint/2010/main" val="3374638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60FE-E78C-05BC-6032-8ED40B8F3C25}"/>
              </a:ext>
            </a:extLst>
          </p:cNvPr>
          <p:cNvSpPr>
            <a:spLocks noGrp="1"/>
          </p:cNvSpPr>
          <p:nvPr>
            <p:ph type="title"/>
          </p:nvPr>
        </p:nvSpPr>
        <p:spPr>
          <a:xfrm>
            <a:off x="841337" y="568476"/>
            <a:ext cx="8335837" cy="774999"/>
          </a:xfrm>
        </p:spPr>
        <p:txBody>
          <a:bodyPr>
            <a:normAutofit/>
          </a:bodyPr>
          <a:lstStyle/>
          <a:p>
            <a:r>
              <a:rPr lang="en-US" sz="4400">
                <a:latin typeface="Arial"/>
                <a:cs typeface="Arial"/>
              </a:rPr>
              <a:t>What Happens in Preschool....</a:t>
            </a:r>
            <a:endParaRPr lang="en-US" sz="4400"/>
          </a:p>
        </p:txBody>
      </p:sp>
      <p:sp>
        <p:nvSpPr>
          <p:cNvPr id="4" name="Text Placeholder 2">
            <a:extLst>
              <a:ext uri="{FF2B5EF4-FFF2-40B4-BE49-F238E27FC236}">
                <a16:creationId xmlns:a16="http://schemas.microsoft.com/office/drawing/2014/main" id="{ABB9AAA9-F835-5A5F-8F51-2CE20DDFA147}"/>
              </a:ext>
            </a:extLst>
          </p:cNvPr>
          <p:cNvSpPr>
            <a:spLocks noGrp="1"/>
          </p:cNvSpPr>
          <p:nvPr>
            <p:ph type="body" sz="quarter" idx="13"/>
          </p:nvPr>
        </p:nvSpPr>
        <p:spPr>
          <a:xfrm>
            <a:off x="766916" y="1892563"/>
            <a:ext cx="7017841" cy="4078287"/>
          </a:xfrm>
        </p:spPr>
        <p:txBody>
          <a:bodyPr vert="horz" lIns="91440" tIns="45720" rIns="91440" bIns="45720" rtlCol="0" anchor="t">
            <a:normAutofit/>
          </a:bodyPr>
          <a:lstStyle/>
          <a:p>
            <a:pPr marL="457200" indent="-457200" algn="l">
              <a:buChar char="•"/>
            </a:pPr>
            <a:r>
              <a:rPr lang="en-US" sz="2800" b="0">
                <a:solidFill>
                  <a:schemeClr val="tx1"/>
                </a:solidFill>
                <a:latin typeface="Arial"/>
                <a:cs typeface="Arial"/>
              </a:rPr>
              <a:t>Sets the tone for discussions around inclusive environments (general education curriculum)</a:t>
            </a:r>
          </a:p>
          <a:p>
            <a:pPr marL="457200" indent="-457200" algn="l">
              <a:buChar char="•"/>
            </a:pPr>
            <a:r>
              <a:rPr lang="en-US" sz="2800" b="0">
                <a:solidFill>
                  <a:schemeClr val="tx1"/>
                </a:solidFill>
                <a:latin typeface="Arial"/>
                <a:cs typeface="Arial"/>
              </a:rPr>
              <a:t>Can have a positive or negative influence on future placement decisions</a:t>
            </a:r>
          </a:p>
          <a:p>
            <a:pPr marL="457200" indent="-457200" algn="l">
              <a:buChar char="•"/>
            </a:pPr>
            <a:r>
              <a:rPr lang="en-US" sz="2800" b="0">
                <a:solidFill>
                  <a:schemeClr val="tx1"/>
                </a:solidFill>
                <a:latin typeface="Arial"/>
                <a:cs typeface="Arial"/>
              </a:rPr>
              <a:t>Can have negative influences on postsecondary options</a:t>
            </a:r>
          </a:p>
          <a:p>
            <a:pPr marL="457200" indent="-457200" algn="l">
              <a:buChar char="•"/>
            </a:pPr>
            <a:endParaRPr lang="en-US" sz="2800" b="0"/>
          </a:p>
          <a:p>
            <a:endParaRPr lang="en-US"/>
          </a:p>
        </p:txBody>
      </p:sp>
    </p:spTree>
    <p:extLst>
      <p:ext uri="{BB962C8B-B14F-4D97-AF65-F5344CB8AC3E}">
        <p14:creationId xmlns:p14="http://schemas.microsoft.com/office/powerpoint/2010/main" val="118572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1327355" y="0"/>
            <a:ext cx="10026442" cy="1325563"/>
          </a:xfrm>
        </p:spPr>
        <p:txBody>
          <a:bodyPr>
            <a:normAutofit/>
          </a:bodyPr>
          <a:lstStyle/>
          <a:p>
            <a:r>
              <a:rPr kumimoji="0" lang="en-US" sz="4400" b="1" i="0" u="none" strike="noStrike" kern="1200" cap="none" spc="0" normalizeH="0" baseline="0" noProof="0">
                <a:ln>
                  <a:noFill/>
                </a:ln>
                <a:solidFill>
                  <a:srgbClr val="44883E"/>
                </a:solidFill>
                <a:effectLst/>
                <a:uLnTx/>
                <a:uFillTx/>
                <a:latin typeface="Arial" panose="020B0604020202020204" pitchFamily="34" charset="0"/>
                <a:cs typeface="Arial" panose="020B0604020202020204" pitchFamily="34" charset="0"/>
              </a:rPr>
              <a:t>Examples of Significant Limitations: Conceptual Skills </a:t>
            </a:r>
            <a:r>
              <a:rPr kumimoji="0" lang="en-US" sz="4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#1</a:t>
            </a:r>
            <a:endParaRPr lang="en-US">
              <a:solidFill>
                <a:schemeClr val="bg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1327355" y="1422400"/>
            <a:ext cx="10026444" cy="4711700"/>
          </a:xfrm>
        </p:spPr>
        <p:txBody>
          <a:bodyPr>
            <a:normAutofit/>
          </a:bodyPr>
          <a:lstStyle/>
          <a:p>
            <a:r>
              <a:rPr lang="en-US">
                <a:latin typeface="Arial" panose="020B0604020202020204" pitchFamily="34" charset="0"/>
                <a:cs typeface="Arial" panose="020B0604020202020204" pitchFamily="34" charset="0"/>
              </a:rPr>
              <a:t>Impaired independent planning, problem solving, or thinking abstractly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in choosing a good solution when confronted with a problem or situation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effectively using ideas or symbols such as time and mathematical functions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Difficulty effectively communicating thoughts or ideas</a:t>
            </a:r>
          </a:p>
          <a:p>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654571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19C1D-859C-9D44-C4AB-BDBDC20F4FC8}"/>
              </a:ext>
            </a:extLst>
          </p:cNvPr>
          <p:cNvSpPr>
            <a:spLocks noGrp="1"/>
          </p:cNvSpPr>
          <p:nvPr>
            <p:ph type="title"/>
          </p:nvPr>
        </p:nvSpPr>
        <p:spPr>
          <a:xfrm>
            <a:off x="1327354" y="365125"/>
            <a:ext cx="10115003" cy="1325563"/>
          </a:xfrm>
        </p:spPr>
        <p:txBody>
          <a:bodyPr>
            <a:normAutofit/>
          </a:bodyPr>
          <a:lstStyle/>
          <a:p>
            <a:r>
              <a:rPr lang="en-US" sz="4400"/>
              <a:t>What Happens in Elementary School</a:t>
            </a:r>
            <a:r>
              <a:rPr lang="en-US" sz="4400" dirty="0"/>
              <a:t> </a:t>
            </a:r>
            <a:r>
              <a:rPr lang="en-US" sz="4400"/>
              <a:t>?</a:t>
            </a:r>
          </a:p>
        </p:txBody>
      </p:sp>
      <p:sp>
        <p:nvSpPr>
          <p:cNvPr id="5" name="Content Placeholder 4">
            <a:extLst>
              <a:ext uri="{FF2B5EF4-FFF2-40B4-BE49-F238E27FC236}">
                <a16:creationId xmlns:a16="http://schemas.microsoft.com/office/drawing/2014/main" id="{58CC65E6-14E8-0765-E4B6-ADD3900EAFAA}"/>
              </a:ext>
            </a:extLst>
          </p:cNvPr>
          <p:cNvSpPr>
            <a:spLocks noGrp="1"/>
          </p:cNvSpPr>
          <p:nvPr>
            <p:ph idx="1"/>
          </p:nvPr>
        </p:nvSpPr>
        <p:spPr>
          <a:xfrm>
            <a:off x="1327353" y="2218916"/>
            <a:ext cx="10026445" cy="4135670"/>
          </a:xfrm>
        </p:spPr>
        <p:txBody>
          <a:bodyPr>
            <a:normAutofit lnSpcReduction="10000"/>
          </a:bodyPr>
          <a:lstStyle/>
          <a:p>
            <a:r>
              <a:rPr lang="en-US"/>
              <a:t>Start exploring :</a:t>
            </a:r>
          </a:p>
          <a:p>
            <a:pPr lvl="1"/>
            <a:r>
              <a:rPr lang="en-US" sz="2800"/>
              <a:t>Academic content (general education)</a:t>
            </a:r>
          </a:p>
          <a:p>
            <a:pPr lvl="1"/>
            <a:r>
              <a:rPr lang="en-US" sz="2800"/>
              <a:t>Career awareness</a:t>
            </a:r>
          </a:p>
          <a:p>
            <a:r>
              <a:rPr lang="en-US"/>
              <a:t>Establish intra-agency collaboration</a:t>
            </a:r>
          </a:p>
          <a:p>
            <a:r>
              <a:rPr lang="en-US"/>
              <a:t>Start developing:</a:t>
            </a:r>
          </a:p>
          <a:p>
            <a:pPr lvl="1"/>
            <a:r>
              <a:rPr lang="en-US" sz="2800"/>
              <a:t>Self-determination skills</a:t>
            </a:r>
          </a:p>
          <a:p>
            <a:pPr lvl="1"/>
            <a:r>
              <a:rPr lang="en-US" sz="2800"/>
              <a:t>Pre-employment skill (Community-based Instruction)</a:t>
            </a:r>
          </a:p>
          <a:p>
            <a:pPr lvl="1"/>
            <a:r>
              <a:rPr lang="en-US" sz="2800"/>
              <a:t>Social skills</a:t>
            </a:r>
          </a:p>
          <a:p>
            <a:pPr lvl="1"/>
            <a:r>
              <a:rPr lang="en-US" sz="2800"/>
              <a:t>Communication</a:t>
            </a:r>
          </a:p>
          <a:p>
            <a:pPr lvl="1"/>
            <a:endParaRPr lang="en-US"/>
          </a:p>
          <a:p>
            <a:pPr lvl="1"/>
            <a:endParaRPr lang="en-US"/>
          </a:p>
        </p:txBody>
      </p:sp>
    </p:spTree>
    <p:extLst>
      <p:ext uri="{BB962C8B-B14F-4D97-AF65-F5344CB8AC3E}">
        <p14:creationId xmlns:p14="http://schemas.microsoft.com/office/powerpoint/2010/main" val="1796034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19C1D-859C-9D44-C4AB-BDBDC20F4FC8}"/>
              </a:ext>
            </a:extLst>
          </p:cNvPr>
          <p:cNvSpPr>
            <a:spLocks noGrp="1"/>
          </p:cNvSpPr>
          <p:nvPr>
            <p:ph type="title"/>
          </p:nvPr>
        </p:nvSpPr>
        <p:spPr>
          <a:xfrm>
            <a:off x="1307690" y="71156"/>
            <a:ext cx="10047698" cy="1325563"/>
          </a:xfrm>
        </p:spPr>
        <p:txBody>
          <a:bodyPr>
            <a:normAutofit/>
          </a:bodyPr>
          <a:lstStyle/>
          <a:p>
            <a:r>
              <a:rPr lang="en-US" sz="4400"/>
              <a:t>What Happens in….</a:t>
            </a:r>
          </a:p>
        </p:txBody>
      </p:sp>
      <p:sp>
        <p:nvSpPr>
          <p:cNvPr id="6" name="Text Placeholder 5">
            <a:extLst>
              <a:ext uri="{FF2B5EF4-FFF2-40B4-BE49-F238E27FC236}">
                <a16:creationId xmlns:a16="http://schemas.microsoft.com/office/drawing/2014/main" id="{1EBED328-3469-1925-C445-F02B1990113B}"/>
              </a:ext>
            </a:extLst>
          </p:cNvPr>
          <p:cNvSpPr>
            <a:spLocks noGrp="1"/>
          </p:cNvSpPr>
          <p:nvPr>
            <p:ph type="body" idx="1"/>
          </p:nvPr>
        </p:nvSpPr>
        <p:spPr>
          <a:xfrm>
            <a:off x="1018570" y="1396719"/>
            <a:ext cx="4979003" cy="823912"/>
          </a:xfrm>
        </p:spPr>
        <p:txBody>
          <a:bodyPr>
            <a:normAutofit/>
          </a:bodyPr>
          <a:lstStyle/>
          <a:p>
            <a:pPr algn="ctr"/>
            <a:r>
              <a:rPr lang="en-US" sz="2800"/>
              <a:t>Middle School</a:t>
            </a:r>
          </a:p>
        </p:txBody>
      </p:sp>
      <p:sp>
        <p:nvSpPr>
          <p:cNvPr id="7" name="Content Placeholder 6">
            <a:extLst>
              <a:ext uri="{FF2B5EF4-FFF2-40B4-BE49-F238E27FC236}">
                <a16:creationId xmlns:a16="http://schemas.microsoft.com/office/drawing/2014/main" id="{AA1588D9-C89E-C076-172F-4A3846BA61A7}"/>
              </a:ext>
            </a:extLst>
          </p:cNvPr>
          <p:cNvSpPr>
            <a:spLocks noGrp="1"/>
          </p:cNvSpPr>
          <p:nvPr>
            <p:ph sz="half" idx="2"/>
          </p:nvPr>
        </p:nvSpPr>
        <p:spPr>
          <a:xfrm>
            <a:off x="1307690" y="2357591"/>
            <a:ext cx="4689885" cy="3456220"/>
          </a:xfrm>
        </p:spPr>
        <p:txBody>
          <a:bodyPr>
            <a:normAutofit fontScale="92500" lnSpcReduction="10000"/>
          </a:bodyPr>
          <a:lstStyle/>
          <a:p>
            <a:r>
              <a:rPr lang="en-US"/>
              <a:t>Career Exploration (Community-based Vocational Education)</a:t>
            </a:r>
          </a:p>
          <a:p>
            <a:r>
              <a:rPr lang="en-US"/>
              <a:t>Begin interagency collaboration (potential for support and funding)</a:t>
            </a:r>
          </a:p>
          <a:p>
            <a:r>
              <a:rPr lang="en-US"/>
              <a:t>Connect with vocational rehabilitation (VR)</a:t>
            </a:r>
          </a:p>
          <a:p>
            <a:endParaRPr lang="en-US"/>
          </a:p>
          <a:p>
            <a:endParaRPr lang="en-US"/>
          </a:p>
          <a:p>
            <a:endParaRPr lang="en-US"/>
          </a:p>
        </p:txBody>
      </p:sp>
      <p:sp>
        <p:nvSpPr>
          <p:cNvPr id="8" name="Text Placeholder 7">
            <a:extLst>
              <a:ext uri="{FF2B5EF4-FFF2-40B4-BE49-F238E27FC236}">
                <a16:creationId xmlns:a16="http://schemas.microsoft.com/office/drawing/2014/main" id="{AEDF5FA3-6CBD-F013-66D1-9CF285366908}"/>
              </a:ext>
            </a:extLst>
          </p:cNvPr>
          <p:cNvSpPr>
            <a:spLocks noGrp="1"/>
          </p:cNvSpPr>
          <p:nvPr>
            <p:ph type="body" sz="quarter" idx="3"/>
          </p:nvPr>
        </p:nvSpPr>
        <p:spPr>
          <a:xfrm>
            <a:off x="6194426" y="1396719"/>
            <a:ext cx="5160961" cy="823912"/>
          </a:xfrm>
        </p:spPr>
        <p:txBody>
          <a:bodyPr>
            <a:noAutofit/>
          </a:bodyPr>
          <a:lstStyle/>
          <a:p>
            <a:pPr algn="ctr"/>
            <a:r>
              <a:rPr lang="en-US" sz="2800"/>
              <a:t>High School and </a:t>
            </a:r>
          </a:p>
          <a:p>
            <a:pPr algn="ctr"/>
            <a:r>
              <a:rPr lang="en-US" sz="2800"/>
              <a:t>18-22 Programs</a:t>
            </a:r>
          </a:p>
        </p:txBody>
      </p:sp>
      <p:sp>
        <p:nvSpPr>
          <p:cNvPr id="9" name="Content Placeholder 8">
            <a:extLst>
              <a:ext uri="{FF2B5EF4-FFF2-40B4-BE49-F238E27FC236}">
                <a16:creationId xmlns:a16="http://schemas.microsoft.com/office/drawing/2014/main" id="{4C455411-32DC-DD35-BA76-DF331B676047}"/>
              </a:ext>
            </a:extLst>
          </p:cNvPr>
          <p:cNvSpPr>
            <a:spLocks noGrp="1"/>
          </p:cNvSpPr>
          <p:nvPr>
            <p:ph sz="quarter" idx="4"/>
          </p:nvPr>
        </p:nvSpPr>
        <p:spPr>
          <a:xfrm>
            <a:off x="6665502" y="2357591"/>
            <a:ext cx="4897233" cy="3456220"/>
          </a:xfrm>
        </p:spPr>
        <p:txBody>
          <a:bodyPr>
            <a:normAutofit fontScale="92500" lnSpcReduction="10000"/>
          </a:bodyPr>
          <a:lstStyle/>
          <a:p>
            <a:r>
              <a:rPr lang="en-US"/>
              <a:t>Career, Technical, and Agricultural Education</a:t>
            </a:r>
          </a:p>
          <a:p>
            <a:r>
              <a:rPr lang="en-US"/>
              <a:t>Internships/apprenticeships</a:t>
            </a:r>
          </a:p>
          <a:p>
            <a:r>
              <a:rPr lang="en-US"/>
              <a:t>VR referral</a:t>
            </a:r>
          </a:p>
          <a:p>
            <a:r>
              <a:rPr lang="en-US"/>
              <a:t>Paid employment</a:t>
            </a:r>
          </a:p>
          <a:p>
            <a:r>
              <a:rPr lang="en-US"/>
              <a:t>Establish support available with outside agencies</a:t>
            </a:r>
          </a:p>
          <a:p>
            <a:r>
              <a:rPr lang="en-US"/>
              <a:t>Dual enrollment</a:t>
            </a:r>
          </a:p>
        </p:txBody>
      </p:sp>
    </p:spTree>
    <p:extLst>
      <p:ext uri="{BB962C8B-B14F-4D97-AF65-F5344CB8AC3E}">
        <p14:creationId xmlns:p14="http://schemas.microsoft.com/office/powerpoint/2010/main" val="3519360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55BA-73B5-4DE4-8EC2-453680C6C70C}"/>
              </a:ext>
              <a:ext uri="{C183D7F6-B498-43B3-948B-1728B52AA6E4}">
                <adec:decorative xmlns:adec="http://schemas.microsoft.com/office/drawing/2017/decorative" val="1"/>
              </a:ext>
            </a:extLst>
          </p:cNvPr>
          <p:cNvSpPr>
            <a:spLocks noGrp="1"/>
          </p:cNvSpPr>
          <p:nvPr>
            <p:ph type="title"/>
          </p:nvPr>
        </p:nvSpPr>
        <p:spPr>
          <a:xfrm>
            <a:off x="1455174" y="365125"/>
            <a:ext cx="9898626" cy="1325563"/>
          </a:xfrm>
        </p:spPr>
        <p:txBody>
          <a:bodyPr>
            <a:normAutofit/>
          </a:bodyPr>
          <a:lstStyle/>
          <a:p>
            <a:r>
              <a:rPr lang="en-US" sz="4400"/>
              <a:t>Presumed Competence</a:t>
            </a:r>
          </a:p>
        </p:txBody>
      </p:sp>
      <p:pic>
        <p:nvPicPr>
          <p:cNvPr id="7" name="Picture 6">
            <a:extLst>
              <a:ext uri="{FF2B5EF4-FFF2-40B4-BE49-F238E27FC236}">
                <a16:creationId xmlns:a16="http://schemas.microsoft.com/office/drawing/2014/main" id="{E1A338EF-DBA6-47DF-9053-871651ECF80B}"/>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3778" y="1964267"/>
            <a:ext cx="2946400" cy="3262490"/>
          </a:xfrm>
          <a:prstGeom prst="rect">
            <a:avLst/>
          </a:prstGeom>
        </p:spPr>
      </p:pic>
      <p:sp>
        <p:nvSpPr>
          <p:cNvPr id="3" name="Content Placeholder 2">
            <a:extLst>
              <a:ext uri="{FF2B5EF4-FFF2-40B4-BE49-F238E27FC236}">
                <a16:creationId xmlns:a16="http://schemas.microsoft.com/office/drawing/2014/main" id="{A7BB77DB-D8A9-4F18-B728-B5DFB9D54370}"/>
              </a:ext>
              <a:ext uri="{C183D7F6-B498-43B3-948B-1728B52AA6E4}">
                <adec:decorative xmlns:adec="http://schemas.microsoft.com/office/drawing/2017/decorative" val="1"/>
              </a:ext>
            </a:extLst>
          </p:cNvPr>
          <p:cNvSpPr>
            <a:spLocks noGrp="1"/>
          </p:cNvSpPr>
          <p:nvPr>
            <p:ph idx="1"/>
          </p:nvPr>
        </p:nvSpPr>
        <p:spPr>
          <a:xfrm>
            <a:off x="3680178" y="1825625"/>
            <a:ext cx="7831666" cy="4135670"/>
          </a:xfrm>
        </p:spPr>
        <p:txBody>
          <a:bodyPr>
            <a:normAutofit lnSpcReduction="10000"/>
          </a:bodyPr>
          <a:lstStyle/>
          <a:p>
            <a:r>
              <a:rPr lang="en-US"/>
              <a:t>When teachers expect students to do well, they do even better than expected.</a:t>
            </a:r>
          </a:p>
          <a:p>
            <a:r>
              <a:rPr lang="en-US"/>
              <a:t>IQ and testing focus on the weakness, not the strength.</a:t>
            </a:r>
          </a:p>
          <a:p>
            <a:r>
              <a:rPr lang="en-US"/>
              <a:t>When students can communicate, unexpected abilities develop</a:t>
            </a:r>
          </a:p>
          <a:p>
            <a:r>
              <a:rPr lang="en-US"/>
              <a:t>Presuming incompetence is harmful to the student’s growth</a:t>
            </a:r>
          </a:p>
          <a:p>
            <a:r>
              <a:rPr lang="en-US"/>
              <a:t>Being wrong in this assumption impacts the student’s future </a:t>
            </a:r>
          </a:p>
        </p:txBody>
      </p:sp>
    </p:spTree>
    <p:extLst>
      <p:ext uri="{BB962C8B-B14F-4D97-AF65-F5344CB8AC3E}">
        <p14:creationId xmlns:p14="http://schemas.microsoft.com/office/powerpoint/2010/main" val="30894326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31614-4622-B656-E49F-AD27FDE5F8C3}"/>
              </a:ext>
            </a:extLst>
          </p:cNvPr>
          <p:cNvSpPr>
            <a:spLocks noGrp="1"/>
          </p:cNvSpPr>
          <p:nvPr>
            <p:ph type="title"/>
          </p:nvPr>
        </p:nvSpPr>
        <p:spPr>
          <a:xfrm>
            <a:off x="1604506" y="1163099"/>
            <a:ext cx="8725037" cy="1778000"/>
          </a:xfrm>
        </p:spPr>
        <p:txBody>
          <a:bodyPr>
            <a:noAutofit/>
          </a:bodyPr>
          <a:lstStyle/>
          <a:p>
            <a:r>
              <a:rPr lang="en-US" sz="4400"/>
              <a:t>Impact of Instruction with Extended Standard and GAA 2.0 Assessment on Transition Postschool Outcome</a:t>
            </a:r>
          </a:p>
        </p:txBody>
      </p:sp>
    </p:spTree>
    <p:extLst>
      <p:ext uri="{BB962C8B-B14F-4D97-AF65-F5344CB8AC3E}">
        <p14:creationId xmlns:p14="http://schemas.microsoft.com/office/powerpoint/2010/main" val="13593239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356852" y="361950"/>
            <a:ext cx="10676115" cy="1325563"/>
          </a:xfrm>
        </p:spPr>
        <p:txBody>
          <a:bodyPr>
            <a:normAutofit/>
          </a:bodyPr>
          <a:lstStyle/>
          <a:p>
            <a:r>
              <a:rPr lang="en-US" sz="4400">
                <a:solidFill>
                  <a:schemeClr val="accent6">
                    <a:lumMod val="75000"/>
                  </a:schemeClr>
                </a:solidFill>
              </a:rPr>
              <a:t>Possible Postsecondary Outcomes</a:t>
            </a:r>
            <a:r>
              <a:rPr lang="en-US" sz="4400">
                <a:solidFill>
                  <a:schemeClr val="bg1"/>
                </a:solidFill>
              </a:rPr>
              <a:t> #1 </a:t>
            </a: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356852" y="1516238"/>
            <a:ext cx="10495624" cy="3992005"/>
          </a:xfrm>
        </p:spPr>
        <p:txBody>
          <a:bodyPr>
            <a:noAutofit/>
          </a:bodyPr>
          <a:lstStyle/>
          <a:p>
            <a:r>
              <a:rPr lang="en-US">
                <a:latin typeface="Arial" panose="020B0604020202020204" pitchFamily="34" charset="0"/>
                <a:cs typeface="Arial" panose="020B0604020202020204" pitchFamily="34" charset="0"/>
              </a:rPr>
              <a:t>Education and Training</a:t>
            </a:r>
          </a:p>
          <a:p>
            <a:pPr lvl="1"/>
            <a:r>
              <a:rPr lang="en-US" sz="2800">
                <a:latin typeface="Arial" panose="020B0604020202020204" pitchFamily="34" charset="0"/>
                <a:cs typeface="Arial" panose="020B0604020202020204" pitchFamily="34" charset="0"/>
              </a:rPr>
              <a:t>Extended Standards Aligned to General Standards</a:t>
            </a:r>
          </a:p>
          <a:p>
            <a:pPr lvl="2"/>
            <a:r>
              <a:rPr lang="en-US" sz="2800">
                <a:latin typeface="Arial" panose="020B0604020202020204" pitchFamily="34" charset="0"/>
                <a:cs typeface="Arial" panose="020B0604020202020204" pitchFamily="34" charset="0"/>
              </a:rPr>
              <a:t>Not college and probably not technical school</a:t>
            </a:r>
          </a:p>
          <a:p>
            <a:pPr lvl="2"/>
            <a:r>
              <a:rPr lang="en-US" sz="2800">
                <a:latin typeface="Arial" panose="020B0604020202020204" pitchFamily="34" charset="0"/>
                <a:cs typeface="Arial" panose="020B0604020202020204" pitchFamily="34" charset="0"/>
              </a:rPr>
              <a:t>Could affect admission </a:t>
            </a:r>
            <a:r>
              <a:rPr lang="en-US" sz="2800"/>
              <a:t>to Inclusive Postsecondary Education (IPSE) Programs</a:t>
            </a:r>
          </a:p>
          <a:p>
            <a:pPr lvl="2"/>
            <a:r>
              <a:rPr lang="en-US" sz="2800">
                <a:latin typeface="Arial" panose="020B0604020202020204" pitchFamily="34" charset="0"/>
                <a:cs typeface="Arial" panose="020B0604020202020204" pitchFamily="34" charset="0"/>
              </a:rPr>
              <a:t>Must meet entry requirements</a:t>
            </a:r>
          </a:p>
          <a:p>
            <a:pPr lvl="2"/>
            <a:r>
              <a:rPr lang="en-US" sz="2800">
                <a:latin typeface="Arial" panose="020B0604020202020204" pitchFamily="34" charset="0"/>
                <a:cs typeface="Arial" panose="020B0604020202020204" pitchFamily="34" charset="0"/>
              </a:rPr>
              <a:t>Must score appropriately on Scholastic Aptitude Test (SAT)</a:t>
            </a:r>
          </a:p>
          <a:p>
            <a:pPr lvl="2"/>
            <a:r>
              <a:rPr lang="en-US" sz="2800">
                <a:latin typeface="Arial" panose="020B0604020202020204" pitchFamily="34" charset="0"/>
                <a:cs typeface="Arial" panose="020B0604020202020204" pitchFamily="34" charset="0"/>
              </a:rPr>
              <a:t>Must score appropriately on American College Test (ACT)</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899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415845" y="361950"/>
            <a:ext cx="10617122" cy="1325563"/>
          </a:xfrm>
        </p:spPr>
        <p:txBody>
          <a:bodyPr>
            <a:normAutofit/>
          </a:bodyPr>
          <a:lstStyle/>
          <a:p>
            <a:r>
              <a:rPr lang="en-US" sz="4400">
                <a:solidFill>
                  <a:schemeClr val="accent6">
                    <a:lumMod val="75000"/>
                  </a:schemeClr>
                </a:solidFill>
              </a:rPr>
              <a:t>Possible Postsecondary Outcomes </a:t>
            </a:r>
            <a:r>
              <a:rPr lang="en-US" sz="4400">
                <a:solidFill>
                  <a:schemeClr val="bg1"/>
                </a:solidFill>
              </a:rPr>
              <a:t>#</a:t>
            </a:r>
            <a:r>
              <a:rPr lang="en-US" sz="4400" dirty="0">
                <a:solidFill>
                  <a:schemeClr val="bg1"/>
                </a:solidFill>
              </a:rPr>
              <a:t>2#</a:t>
            </a:r>
            <a:endParaRPr lang="en-US" sz="4400">
              <a:solidFill>
                <a:schemeClr val="bg1"/>
              </a:solidFill>
            </a:endParaRP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415845" y="1816577"/>
            <a:ext cx="9937954" cy="4016718"/>
          </a:xfrm>
        </p:spPr>
        <p:txBody>
          <a:bodyPr>
            <a:normAutofit/>
          </a:bodyPr>
          <a:lstStyle/>
          <a:p>
            <a:r>
              <a:rPr lang="en-US">
                <a:latin typeface="Arial" panose="020B0604020202020204" pitchFamily="34" charset="0"/>
                <a:cs typeface="Arial" panose="020B0604020202020204" pitchFamily="34" charset="0"/>
              </a:rPr>
              <a:t>Employment</a:t>
            </a:r>
          </a:p>
          <a:p>
            <a:pPr lvl="1"/>
            <a:r>
              <a:rPr lang="en-US" sz="2800">
                <a:latin typeface="Arial" panose="020B0604020202020204" pitchFamily="34" charset="0"/>
                <a:cs typeface="Arial" panose="020B0604020202020204" pitchFamily="34" charset="0"/>
              </a:rPr>
              <a:t>Employment at minimum wage (hopefully),</a:t>
            </a:r>
          </a:p>
          <a:p>
            <a:pPr lvl="1"/>
            <a:r>
              <a:rPr lang="en-US" sz="2800">
                <a:latin typeface="Arial" panose="020B0604020202020204" pitchFamily="34" charset="0"/>
                <a:cs typeface="Arial" panose="020B0604020202020204" pitchFamily="34" charset="0"/>
              </a:rPr>
              <a:t>Employment at subminimum wage (more likely)</a:t>
            </a:r>
          </a:p>
          <a:p>
            <a:pPr lvl="1"/>
            <a:r>
              <a:rPr lang="en-US" sz="2800">
                <a:latin typeface="Arial" panose="020B0604020202020204" pitchFamily="34" charset="0"/>
                <a:cs typeface="Arial" panose="020B0604020202020204" pitchFamily="34" charset="0"/>
              </a:rPr>
              <a:t>Military Service (possibly not)</a:t>
            </a:r>
          </a:p>
          <a:p>
            <a:pPr lvl="2"/>
            <a:r>
              <a:rPr lang="en-US" sz="2800">
                <a:latin typeface="Arial" panose="020B0604020202020204" pitchFamily="34" charset="0"/>
                <a:cs typeface="Arial" panose="020B0604020202020204" pitchFamily="34" charset="0"/>
              </a:rPr>
              <a:t>Must have standard high school diploma</a:t>
            </a:r>
          </a:p>
          <a:p>
            <a:pPr lvl="2"/>
            <a:r>
              <a:rPr lang="en-US" sz="2800">
                <a:latin typeface="Arial" panose="020B0604020202020204" pitchFamily="34" charset="0"/>
                <a:cs typeface="Arial" panose="020B0604020202020204" pitchFamily="34" charset="0"/>
              </a:rPr>
              <a:t>Must pass the Armed Services Vocational Aptitude Battery (ASVAB)</a:t>
            </a:r>
          </a:p>
        </p:txBody>
      </p:sp>
    </p:spTree>
    <p:extLst>
      <p:ext uri="{BB962C8B-B14F-4D97-AF65-F5344CB8AC3E}">
        <p14:creationId xmlns:p14="http://schemas.microsoft.com/office/powerpoint/2010/main" val="5262700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A94-B656-4532-9B88-E65DA4239868}"/>
              </a:ext>
            </a:extLst>
          </p:cNvPr>
          <p:cNvSpPr>
            <a:spLocks noGrp="1"/>
          </p:cNvSpPr>
          <p:nvPr>
            <p:ph type="title"/>
          </p:nvPr>
        </p:nvSpPr>
        <p:spPr>
          <a:xfrm>
            <a:off x="1620456" y="175137"/>
            <a:ext cx="10442008" cy="1325563"/>
          </a:xfrm>
        </p:spPr>
        <p:txBody>
          <a:bodyPr>
            <a:normAutofit/>
          </a:bodyPr>
          <a:lstStyle/>
          <a:p>
            <a:r>
              <a:rPr lang="en-US" sz="4400">
                <a:solidFill>
                  <a:schemeClr val="accent6">
                    <a:lumMod val="75000"/>
                  </a:schemeClr>
                </a:solidFill>
                <a:latin typeface="Arial    "/>
              </a:rPr>
              <a:t>Postsecondary Outcome Goals</a:t>
            </a:r>
          </a:p>
        </p:txBody>
      </p:sp>
      <p:sp>
        <p:nvSpPr>
          <p:cNvPr id="3" name="Content Placeholder 2">
            <a:extLst>
              <a:ext uri="{FF2B5EF4-FFF2-40B4-BE49-F238E27FC236}">
                <a16:creationId xmlns:a16="http://schemas.microsoft.com/office/drawing/2014/main" id="{4663B031-3817-4ECE-8111-2518E2FEA061}"/>
              </a:ext>
            </a:extLst>
          </p:cNvPr>
          <p:cNvSpPr>
            <a:spLocks noGrp="1"/>
          </p:cNvSpPr>
          <p:nvPr>
            <p:ph idx="1"/>
          </p:nvPr>
        </p:nvSpPr>
        <p:spPr>
          <a:xfrm>
            <a:off x="1620455" y="1500700"/>
            <a:ext cx="9733343" cy="4624387"/>
          </a:xfrm>
        </p:spPr>
        <p:txBody>
          <a:bodyPr>
            <a:normAutofit lnSpcReduction="10000"/>
          </a:bodyPr>
          <a:lstStyle/>
          <a:p>
            <a:r>
              <a:rPr lang="en-US">
                <a:latin typeface="Arial    "/>
              </a:rPr>
              <a:t>Education and Training</a:t>
            </a:r>
          </a:p>
          <a:p>
            <a:pPr lvl="1"/>
            <a:r>
              <a:rPr lang="en-US" sz="2600">
                <a:latin typeface="Arial    "/>
              </a:rPr>
              <a:t>Alternate Standards Aligned to General Standards</a:t>
            </a:r>
          </a:p>
          <a:p>
            <a:pPr lvl="1"/>
            <a:r>
              <a:rPr lang="en-US" sz="2600">
                <a:latin typeface="Arial    "/>
              </a:rPr>
              <a:t>Not college and probably not technical school</a:t>
            </a:r>
          </a:p>
          <a:p>
            <a:r>
              <a:rPr lang="en-US">
                <a:latin typeface="Arial    "/>
              </a:rPr>
              <a:t> Employment</a:t>
            </a:r>
          </a:p>
          <a:p>
            <a:pPr lvl="1"/>
            <a:r>
              <a:rPr lang="en-US" sz="2600">
                <a:highlight>
                  <a:srgbClr val="FFFF00"/>
                </a:highlight>
                <a:latin typeface="Arial    "/>
              </a:rPr>
              <a:t>Employment at minimum wage (hopefully),</a:t>
            </a:r>
          </a:p>
          <a:p>
            <a:pPr lvl="1"/>
            <a:r>
              <a:rPr lang="en-US" sz="2600">
                <a:highlight>
                  <a:srgbClr val="FFFF00"/>
                </a:highlight>
                <a:latin typeface="Arial    "/>
              </a:rPr>
              <a:t>Employment at subminimum wage (more likely)</a:t>
            </a:r>
          </a:p>
          <a:p>
            <a:r>
              <a:rPr lang="en-US">
                <a:latin typeface="Arial    "/>
              </a:rPr>
              <a:t> </a:t>
            </a:r>
            <a:r>
              <a:rPr lang="en-US">
                <a:highlight>
                  <a:srgbClr val="FFFF00"/>
                </a:highlight>
                <a:latin typeface="Arial    "/>
              </a:rPr>
              <a:t>Independent Living</a:t>
            </a:r>
          </a:p>
          <a:p>
            <a:pPr lvl="1"/>
            <a:r>
              <a:rPr lang="en-US" sz="2600">
                <a:highlight>
                  <a:srgbClr val="FFFF00"/>
                </a:highlight>
                <a:latin typeface="Arial    "/>
              </a:rPr>
              <a:t>Necessary to support adaptive skills</a:t>
            </a:r>
          </a:p>
          <a:p>
            <a:pPr lvl="1"/>
            <a:r>
              <a:rPr lang="en-US" sz="2600">
                <a:highlight>
                  <a:srgbClr val="FFFF00"/>
                </a:highlight>
                <a:latin typeface="Arial    "/>
              </a:rPr>
              <a:t>Community or peer engagement</a:t>
            </a:r>
          </a:p>
          <a:p>
            <a:pPr lvl="2"/>
            <a:r>
              <a:rPr lang="en-US" sz="2400">
                <a:highlight>
                  <a:srgbClr val="FFFF00"/>
                </a:highlight>
                <a:latin typeface="Arial    "/>
              </a:rPr>
              <a:t>Volunteering</a:t>
            </a:r>
          </a:p>
          <a:p>
            <a:pPr lvl="2"/>
            <a:r>
              <a:rPr lang="en-US" sz="2400">
                <a:highlight>
                  <a:srgbClr val="FFFF00"/>
                </a:highlight>
                <a:latin typeface="Arial    "/>
              </a:rPr>
              <a:t>Community and adult programs</a:t>
            </a:r>
          </a:p>
        </p:txBody>
      </p:sp>
    </p:spTree>
    <p:extLst>
      <p:ext uri="{BB962C8B-B14F-4D97-AF65-F5344CB8AC3E}">
        <p14:creationId xmlns:p14="http://schemas.microsoft.com/office/powerpoint/2010/main" val="28775797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F2E3-1DEB-5764-EA97-C6BFAF5621AB}"/>
              </a:ext>
            </a:extLst>
          </p:cNvPr>
          <p:cNvSpPr>
            <a:spLocks noGrp="1"/>
          </p:cNvSpPr>
          <p:nvPr>
            <p:ph type="title"/>
          </p:nvPr>
        </p:nvSpPr>
        <p:spPr/>
        <p:txBody>
          <a:bodyPr>
            <a:normAutofit/>
          </a:bodyPr>
          <a:lstStyle/>
          <a:p>
            <a:r>
              <a:rPr lang="en-US" sz="4400">
                <a:hlinkClick r:id="rId2"/>
              </a:rPr>
              <a:t>Inclusive Postsecondary Education (IPSE) Programs</a:t>
            </a:r>
            <a:r>
              <a:rPr lang="en-US" sz="4400"/>
              <a:t> </a:t>
            </a:r>
          </a:p>
        </p:txBody>
      </p:sp>
      <p:sp>
        <p:nvSpPr>
          <p:cNvPr id="3" name="Content Placeholder 2">
            <a:extLst>
              <a:ext uri="{FF2B5EF4-FFF2-40B4-BE49-F238E27FC236}">
                <a16:creationId xmlns:a16="http://schemas.microsoft.com/office/drawing/2014/main" id="{2C8958E8-CB8A-75AB-1304-AF19FB2F915B}"/>
              </a:ext>
            </a:extLst>
          </p:cNvPr>
          <p:cNvSpPr>
            <a:spLocks noGrp="1"/>
          </p:cNvSpPr>
          <p:nvPr>
            <p:ph sz="half" idx="1"/>
          </p:nvPr>
        </p:nvSpPr>
        <p:spPr>
          <a:xfrm>
            <a:off x="1196051" y="1825625"/>
            <a:ext cx="5257800" cy="4135670"/>
          </a:xfrm>
        </p:spPr>
        <p:txBody>
          <a:bodyPr>
            <a:normAutofit fontScale="85000" lnSpcReduction="1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Albany Technical College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(Albany)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Columbus State University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(Columbus)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East Georgia State College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(Swainsboro)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20000"/>
              </a:lnSpc>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College &amp; State University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(Milledgeville)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Institute of Technology  </a:t>
            </a:r>
            <a:r>
              <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(Atlanta) </a:t>
            </a:r>
            <a:r>
              <a:rPr kumimoji="0" lang="en-US" sz="26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p:txBody>
      </p:sp>
      <p:sp>
        <p:nvSpPr>
          <p:cNvPr id="7" name="Content Placeholder 6">
            <a:extLst>
              <a:ext uri="{FF2B5EF4-FFF2-40B4-BE49-F238E27FC236}">
                <a16:creationId xmlns:a16="http://schemas.microsoft.com/office/drawing/2014/main" id="{3C27672E-C12A-BFC5-A856-1ABF4E3BE34B}"/>
              </a:ext>
            </a:extLst>
          </p:cNvPr>
          <p:cNvSpPr>
            <a:spLocks noGrp="1"/>
          </p:cNvSpPr>
          <p:nvPr>
            <p:ph sz="half" idx="2"/>
          </p:nvPr>
        </p:nvSpPr>
        <p:spPr>
          <a:xfrm>
            <a:off x="6640010" y="1825625"/>
            <a:ext cx="5257800" cy="4135670"/>
          </a:xfrm>
        </p:spPr>
        <p:txBody>
          <a:bodyPr>
            <a:normAutofit fontScale="85000" lnSpcReduction="1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Southern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(Statesboro)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Georgia State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(Atlanta)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Kennesaw State University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(Kennesaw)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University of Georgia  </a:t>
            </a: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(Athens) </a:t>
            </a: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a:p>
        </p:txBody>
      </p:sp>
      <p:sp>
        <p:nvSpPr>
          <p:cNvPr id="8" name="TextBox 7">
            <a:extLst>
              <a:ext uri="{FF2B5EF4-FFF2-40B4-BE49-F238E27FC236}">
                <a16:creationId xmlns:a16="http://schemas.microsoft.com/office/drawing/2014/main" id="{7F8A8FD6-37F4-CFEA-25EA-E1A0FFED7138}"/>
              </a:ext>
            </a:extLst>
          </p:cNvPr>
          <p:cNvSpPr txBox="1"/>
          <p:nvPr/>
        </p:nvSpPr>
        <p:spPr>
          <a:xfrm>
            <a:off x="3824951" y="5726900"/>
            <a:ext cx="57641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
                <a:ea typeface="+mn-ea"/>
                <a:cs typeface="+mn-cs"/>
              </a:rPr>
              <a:t>* Comprehensive Transition Program</a:t>
            </a:r>
          </a:p>
        </p:txBody>
      </p:sp>
    </p:spTree>
    <p:extLst>
      <p:ext uri="{BB962C8B-B14F-4D97-AF65-F5344CB8AC3E}">
        <p14:creationId xmlns:p14="http://schemas.microsoft.com/office/powerpoint/2010/main" val="2363368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7355-28A9-7244-CC3A-EF5114C9287B}"/>
              </a:ext>
            </a:extLst>
          </p:cNvPr>
          <p:cNvSpPr>
            <a:spLocks noGrp="1"/>
          </p:cNvSpPr>
          <p:nvPr>
            <p:ph type="title"/>
          </p:nvPr>
        </p:nvSpPr>
        <p:spPr>
          <a:xfrm>
            <a:off x="1388962" y="141659"/>
            <a:ext cx="9964836" cy="1325563"/>
          </a:xfrm>
        </p:spPr>
        <p:txBody>
          <a:bodyPr/>
          <a:lstStyle/>
          <a:p>
            <a:r>
              <a:rPr lang="en-US" sz="4400">
                <a:hlinkClick r:id="rId3"/>
              </a:rPr>
              <a:t>IPSE Grants</a:t>
            </a:r>
            <a:r>
              <a:rPr lang="en-US" sz="4400"/>
              <a:t>: Overview </a:t>
            </a:r>
            <a:r>
              <a:rPr lang="en-US" sz="4400">
                <a:solidFill>
                  <a:schemeClr val="bg1"/>
                </a:solidFill>
              </a:rPr>
              <a:t>#</a:t>
            </a:r>
            <a:r>
              <a:rPr lang="en-US">
                <a:solidFill>
                  <a:schemeClr val="bg1"/>
                </a:solidFill>
              </a:rPr>
              <a:t>1 </a:t>
            </a:r>
          </a:p>
        </p:txBody>
      </p:sp>
      <p:sp>
        <p:nvSpPr>
          <p:cNvPr id="3" name="Content Placeholder 2">
            <a:extLst>
              <a:ext uri="{FF2B5EF4-FFF2-40B4-BE49-F238E27FC236}">
                <a16:creationId xmlns:a16="http://schemas.microsoft.com/office/drawing/2014/main" id="{34FC701A-6EE9-BD7B-2F98-BFBF75719854}"/>
              </a:ext>
            </a:extLst>
          </p:cNvPr>
          <p:cNvSpPr>
            <a:spLocks noGrp="1"/>
          </p:cNvSpPr>
          <p:nvPr>
            <p:ph idx="1"/>
          </p:nvPr>
        </p:nvSpPr>
        <p:spPr>
          <a:xfrm>
            <a:off x="1388962" y="1921397"/>
            <a:ext cx="10324618" cy="4132162"/>
          </a:xfrm>
        </p:spPr>
        <p:txBody>
          <a:bodyPr>
            <a:normAutofit/>
          </a:bodyPr>
          <a:lstStyle/>
          <a:p>
            <a:r>
              <a:rPr lang="en-US">
                <a:latin typeface="Arial    "/>
              </a:rPr>
              <a:t>Scholarship for Inclusive Postsecondary Education Students in Georgia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rPr>
              <a:t>IPSE Grants are a 5-year pilot program </a:t>
            </a: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 </a:t>
            </a:r>
            <a:r>
              <a:rPr kumimoji="0" lang="en-US" b="0" i="1" u="sng"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not</a:t>
            </a:r>
            <a:r>
              <a:rPr kumimoji="0" lang="en-US" b="0" i="0" u="sng"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 the HOPE Scholarship</a:t>
            </a:r>
            <a:r>
              <a:rPr kumimoji="0" lang="en-US" b="0" i="0" u="none" strike="noStrike" kern="1200" cap="none" spc="0" normalizeH="0" baseline="0" noProof="0">
                <a:ln>
                  <a:noFill/>
                </a:ln>
                <a:solidFill>
                  <a:prstClr val="black"/>
                </a:solidFill>
                <a:effectLst/>
                <a:uLnTx/>
                <a:uFillTx/>
                <a:latin typeface="Arial    "/>
                <a:cs typeface="Arial" panose="020B0604020202020204" pitchFamily="34" charset="0"/>
                <a:sym typeface="Wingdings" panose="05000000000000000000" pitchFamily="2" charset="2"/>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atin typeface="Arial    "/>
              </a:rPr>
              <a:t>SB 246: July 1, 2023.</a:t>
            </a:r>
          </a:p>
          <a:p>
            <a:pPr lvl="1"/>
            <a:r>
              <a:rPr lang="en-US" sz="2800">
                <a:latin typeface="Arial    "/>
              </a:rPr>
              <a:t>1st eligible semester is Fall 2023</a:t>
            </a:r>
          </a:p>
          <a:p>
            <a:pPr marL="0" indent="0">
              <a:buNone/>
            </a:pPr>
            <a:endParaRPr lang="en-US"/>
          </a:p>
          <a:p>
            <a:endParaRPr lang="en-US"/>
          </a:p>
        </p:txBody>
      </p:sp>
    </p:spTree>
    <p:extLst>
      <p:ext uri="{BB962C8B-B14F-4D97-AF65-F5344CB8AC3E}">
        <p14:creationId xmlns:p14="http://schemas.microsoft.com/office/powerpoint/2010/main" val="2813164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7355-28A9-7244-CC3A-EF5114C9287B}"/>
              </a:ext>
            </a:extLst>
          </p:cNvPr>
          <p:cNvSpPr>
            <a:spLocks noGrp="1"/>
          </p:cNvSpPr>
          <p:nvPr>
            <p:ph type="title"/>
          </p:nvPr>
        </p:nvSpPr>
        <p:spPr>
          <a:xfrm>
            <a:off x="1342662" y="231493"/>
            <a:ext cx="10011135" cy="1325563"/>
          </a:xfrm>
        </p:spPr>
        <p:txBody>
          <a:bodyPr>
            <a:normAutofit/>
          </a:bodyPr>
          <a:lstStyle/>
          <a:p>
            <a:r>
              <a:rPr lang="en-US" sz="4400"/>
              <a:t>IPSE Grants: Overview </a:t>
            </a:r>
            <a:r>
              <a:rPr lang="en-US" sz="4400">
                <a:solidFill>
                  <a:schemeClr val="bg1"/>
                </a:solidFill>
              </a:rPr>
              <a:t>#2</a:t>
            </a:r>
          </a:p>
        </p:txBody>
      </p:sp>
      <p:sp>
        <p:nvSpPr>
          <p:cNvPr id="3" name="Content Placeholder 2">
            <a:extLst>
              <a:ext uri="{FF2B5EF4-FFF2-40B4-BE49-F238E27FC236}">
                <a16:creationId xmlns:a16="http://schemas.microsoft.com/office/drawing/2014/main" id="{34FC701A-6EE9-BD7B-2F98-BFBF75719854}"/>
              </a:ext>
            </a:extLst>
          </p:cNvPr>
          <p:cNvSpPr>
            <a:spLocks noGrp="1"/>
          </p:cNvSpPr>
          <p:nvPr>
            <p:ph idx="1"/>
          </p:nvPr>
        </p:nvSpPr>
        <p:spPr>
          <a:xfrm>
            <a:off x="1342662" y="1909823"/>
            <a:ext cx="10011137" cy="4606724"/>
          </a:xfrm>
        </p:spPr>
        <p:txBody>
          <a:bodyPr>
            <a:normAutofit/>
          </a:bodyPr>
          <a:lstStyle/>
          <a:p>
            <a:r>
              <a:rPr lang="en-US">
                <a:latin typeface="Arial    "/>
              </a:rPr>
              <a:t>Grants “shall” cover “standard university tuition” at public institutions only (not IPSE programs at private institutions, when applicable)	</a:t>
            </a:r>
          </a:p>
          <a:p>
            <a:r>
              <a:rPr lang="en-US">
                <a:latin typeface="Arial    "/>
              </a:rPr>
              <a:t>Grants “may” cover program or student fees, depending on funds available</a:t>
            </a:r>
          </a:p>
          <a:p>
            <a:endParaRPr lang="en-US"/>
          </a:p>
          <a:p>
            <a:endParaRPr lang="en-US"/>
          </a:p>
        </p:txBody>
      </p:sp>
    </p:spTree>
    <p:extLst>
      <p:ext uri="{BB962C8B-B14F-4D97-AF65-F5344CB8AC3E}">
        <p14:creationId xmlns:p14="http://schemas.microsoft.com/office/powerpoint/2010/main" val="3295669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5722</Words>
  <Application>Microsoft Office PowerPoint</Application>
  <PresentationFormat>Widescreen</PresentationFormat>
  <Paragraphs>788</Paragraphs>
  <Slides>105</Slides>
  <Notes>46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105</vt:i4>
      </vt:variant>
    </vt:vector>
  </HeadingPairs>
  <TitlesOfParts>
    <vt:vector size="114" baseType="lpstr">
      <vt:lpstr>Arial</vt:lpstr>
      <vt:lpstr>Arial    </vt:lpstr>
      <vt:lpstr>Arial Black</vt:lpstr>
      <vt:lpstr>Arial Narrow</vt:lpstr>
      <vt:lpstr>Calibri</vt:lpstr>
      <vt:lpstr>Calibri Light</vt:lpstr>
      <vt:lpstr>Helvetica LT Std</vt:lpstr>
      <vt:lpstr>Office Theme</vt:lpstr>
      <vt:lpstr>1_Office Theme</vt:lpstr>
      <vt:lpstr>PowerPoint Presentation</vt:lpstr>
      <vt:lpstr>Georgia Alternate Assessment 2.0 Participation Eligibility and Postschool Outcomes</vt:lpstr>
      <vt:lpstr>Students with the Most Significant Cognitive Disabilities</vt:lpstr>
      <vt:lpstr>Who Are The Students?</vt:lpstr>
      <vt:lpstr>Intellectual Functioning and  Adaptive Behavior</vt:lpstr>
      <vt:lpstr>Students with Significant Disabilities </vt:lpstr>
      <vt:lpstr>Adaptive Behavior</vt:lpstr>
      <vt:lpstr>Significant Limitations in Adaptive Behavior </vt:lpstr>
      <vt:lpstr>Examples of Significant Limitations: Conceptual Skills #1</vt:lpstr>
      <vt:lpstr>Examples of Significant Limitations: Conceptual #2</vt:lpstr>
      <vt:lpstr>Examples of Significant Limitations: Social Skills #1 </vt:lpstr>
      <vt:lpstr>Examples of Significant Limitations: Social Skills #2</vt:lpstr>
      <vt:lpstr>Examples of Significant Limitations: Practical Skills </vt:lpstr>
      <vt:lpstr>Adaptive Behavior Overview</vt:lpstr>
      <vt:lpstr>Students with Significant Disabilities Visual </vt:lpstr>
      <vt:lpstr>How do we meet the students’ needs?</vt:lpstr>
      <vt:lpstr>How do we meet the students’ needs continued</vt:lpstr>
      <vt:lpstr>Least dangerous assumption </vt:lpstr>
      <vt:lpstr>Instruction</vt:lpstr>
      <vt:lpstr>Instruction First!</vt:lpstr>
      <vt:lpstr>Instruction Drives the Decision</vt:lpstr>
      <vt:lpstr>Communication</vt:lpstr>
      <vt:lpstr>Augmentative and Alternative Communication (AAC) #1</vt:lpstr>
      <vt:lpstr>Augmentative and Alternative Communication (AAC) #2</vt:lpstr>
      <vt:lpstr>What is Assistive Technology</vt:lpstr>
      <vt:lpstr>Low Incidence Disabilities- 1%</vt:lpstr>
      <vt:lpstr>Low Tech</vt:lpstr>
      <vt:lpstr>Mid-Tech</vt:lpstr>
      <vt:lpstr>High Tech</vt:lpstr>
      <vt:lpstr>Georgia’s High School Diploma Options  </vt:lpstr>
      <vt:lpstr>Diplomas and Certificates</vt:lpstr>
      <vt:lpstr>The State-Defined Alternate Diploma #1</vt:lpstr>
      <vt:lpstr>State-Defined Alternate Diploma #2</vt:lpstr>
      <vt:lpstr>Documents for Parents</vt:lpstr>
      <vt:lpstr>Preparing for  Transition to Adulthood</vt:lpstr>
      <vt:lpstr>Begin with the End in Mind</vt:lpstr>
      <vt:lpstr>What Happens in Preschool....</vt:lpstr>
      <vt:lpstr>What Happens in Elementary School ?</vt:lpstr>
      <vt:lpstr>What Happens in….</vt:lpstr>
      <vt:lpstr>Presumed Competence</vt:lpstr>
      <vt:lpstr>Impact of Instruction with Extended Standard and GAA 2.0 Assessment on Transition Postschool Outcome</vt:lpstr>
      <vt:lpstr>Possible Postsecondary Outcomes #1 </vt:lpstr>
      <vt:lpstr>Possible Postsecondary Outcomes #2#</vt:lpstr>
      <vt:lpstr>Postsecondary Outcome Goals</vt:lpstr>
      <vt:lpstr>Inclusive Postsecondary Education (IPSE) Programs </vt:lpstr>
      <vt:lpstr>IPSE Grants: Overview #1 </vt:lpstr>
      <vt:lpstr>IPSE Grants: Overview #2</vt:lpstr>
      <vt:lpstr>IPSE Grant: Policy Funding</vt:lpstr>
      <vt:lpstr>IPSE Grants: Eligibility and Requirements #1</vt:lpstr>
      <vt:lpstr>IPSE Eligibility and Requirements  #2</vt:lpstr>
      <vt:lpstr>Individual Appointments with a Georgia Student Finance Commission (GSFC)</vt:lpstr>
      <vt:lpstr>For Educators</vt:lpstr>
      <vt:lpstr>Contact Information:</vt:lpstr>
      <vt:lpstr>Georgia Alternate Assessment 2.0 Participation Eligibility and Postschool Outcomes</vt:lpstr>
      <vt:lpstr>Students with the Most Significant Cognitive Disabilities</vt:lpstr>
      <vt:lpstr>Who Are The Students?</vt:lpstr>
      <vt:lpstr>Intellectual Functioning and  Adaptive Behavior</vt:lpstr>
      <vt:lpstr>Students with Significant Disabilities </vt:lpstr>
      <vt:lpstr>Adaptive Behavior</vt:lpstr>
      <vt:lpstr>Significant Limitations in Adaptive Behavior </vt:lpstr>
      <vt:lpstr>Examples of Significant Limitations: Conceptual Skills #1</vt:lpstr>
      <vt:lpstr>Examples of Significant Limitations: Conceptual #2</vt:lpstr>
      <vt:lpstr>Examples of Significant Limitations: Social Skills #1 </vt:lpstr>
      <vt:lpstr>Examples of Significant Limitations: Social Skills #2</vt:lpstr>
      <vt:lpstr>Examples of Significant Limitations: Practical Skills </vt:lpstr>
      <vt:lpstr>Adaptive Behavior Overview</vt:lpstr>
      <vt:lpstr>Students with Significant Disabilities Visual </vt:lpstr>
      <vt:lpstr>How do we meet the students’ needs?</vt:lpstr>
      <vt:lpstr>How do we meet the students’ needs continued</vt:lpstr>
      <vt:lpstr>Least dangerous assumption </vt:lpstr>
      <vt:lpstr>Instruction</vt:lpstr>
      <vt:lpstr>Instruction First!</vt:lpstr>
      <vt:lpstr>Instruction Drives the Decision</vt:lpstr>
      <vt:lpstr>Communication</vt:lpstr>
      <vt:lpstr>Augmentative and Alternative Communication (AAC) #1</vt:lpstr>
      <vt:lpstr>Augmentative and Alternative Communication (AAC) #2</vt:lpstr>
      <vt:lpstr>What is Assistive Technology</vt:lpstr>
      <vt:lpstr>Low Incidence Disabilities- 1%</vt:lpstr>
      <vt:lpstr>Low Tech</vt:lpstr>
      <vt:lpstr>Mid-Tech</vt:lpstr>
      <vt:lpstr>High Tech</vt:lpstr>
      <vt:lpstr>Georgia’s High School Diploma Options  </vt:lpstr>
      <vt:lpstr>Diplomas and Certificates</vt:lpstr>
      <vt:lpstr>The State-Defined Alternate Diploma #1</vt:lpstr>
      <vt:lpstr>State-Defined Alternate Diploma #2</vt:lpstr>
      <vt:lpstr>Documents for Parents</vt:lpstr>
      <vt:lpstr>Preparing for  Transition to Adulthood</vt:lpstr>
      <vt:lpstr>Begin with the End in Mind</vt:lpstr>
      <vt:lpstr>What Happens in Preschool....</vt:lpstr>
      <vt:lpstr>What Happens in Elementary School ?</vt:lpstr>
      <vt:lpstr>What Happens in….</vt:lpstr>
      <vt:lpstr>Presumed Competence</vt:lpstr>
      <vt:lpstr>Impact of Instruction with Extended Standard and GAA 2.0 Assessment on Transition Postschool Outcome</vt:lpstr>
      <vt:lpstr>Possible Postsecondary Outcomes #1 </vt:lpstr>
      <vt:lpstr>Possible Postsecondary Outcomes #2#</vt:lpstr>
      <vt:lpstr>Postsecondary Outcome Goals</vt:lpstr>
      <vt:lpstr>Inclusive Postsecondary Education (IPSE) Programs </vt:lpstr>
      <vt:lpstr>IPSE Grants: Overview #1 </vt:lpstr>
      <vt:lpstr>IPSE Grants: Overview #2</vt:lpstr>
      <vt:lpstr>IPSE Grant: Policy Funding</vt:lpstr>
      <vt:lpstr>IPSE Grants: Eligibility and Requirements #1</vt:lpstr>
      <vt:lpstr>IPSE Eligibility and Requirements  #2</vt:lpstr>
      <vt:lpstr>Individual Appointments with a Georgia Student Finance Commission (GSFC)</vt:lpstr>
      <vt:lpstr>For Educators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Ladd</dc:creator>
  <cp:lastModifiedBy>Anne Ladd</cp:lastModifiedBy>
  <cp:revision>1</cp:revision>
  <dcterms:created xsi:type="dcterms:W3CDTF">2023-08-25T13:56:10Z</dcterms:created>
  <dcterms:modified xsi:type="dcterms:W3CDTF">2023-08-25T13:56:31Z</dcterms:modified>
</cp:coreProperties>
</file>