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1916" r:id="rId5"/>
    <p:sldId id="1917" r:id="rId6"/>
    <p:sldId id="1918" r:id="rId7"/>
    <p:sldId id="1919" r:id="rId8"/>
    <p:sldId id="1920" r:id="rId9"/>
    <p:sldId id="1921" r:id="rId10"/>
    <p:sldId id="1922" r:id="rId11"/>
    <p:sldId id="1923" r:id="rId12"/>
    <p:sldId id="1924" r:id="rId13"/>
    <p:sldId id="1925" r:id="rId14"/>
    <p:sldId id="1926" r:id="rId15"/>
    <p:sldId id="1927" r:id="rId16"/>
    <p:sldId id="1928" r:id="rId17"/>
    <p:sldId id="1929" r:id="rId18"/>
    <p:sldId id="1930" r:id="rId19"/>
    <p:sldId id="1931" r:id="rId20"/>
    <p:sldId id="1932" r:id="rId21"/>
    <p:sldId id="1933" r:id="rId22"/>
    <p:sldId id="1934" r:id="rId23"/>
    <p:sldId id="1935" r:id="rId24"/>
    <p:sldId id="1936" r:id="rId25"/>
    <p:sldId id="1937" r:id="rId26"/>
    <p:sldId id="1938" r:id="rId27"/>
    <p:sldId id="193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82A2-FC84-37FB-2FC6-4264B7E3F3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29DE02-4929-F94C-E4A7-11E50D2EF2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13C366-A75C-6EB5-F780-40CCE508651C}"/>
              </a:ext>
            </a:extLst>
          </p:cNvPr>
          <p:cNvSpPr>
            <a:spLocks noGrp="1"/>
          </p:cNvSpPr>
          <p:nvPr>
            <p:ph type="dt" sz="half" idx="10"/>
          </p:nvPr>
        </p:nvSpPr>
        <p:spPr/>
        <p:txBody>
          <a:bodyPr/>
          <a:lstStyle/>
          <a:p>
            <a:fld id="{D713E0D1-A0BC-4D1F-A40A-863B8893BE72}" type="datetimeFigureOut">
              <a:rPr lang="en-US" smtClean="0"/>
              <a:t>8/25/2023</a:t>
            </a:fld>
            <a:endParaRPr lang="en-US"/>
          </a:p>
        </p:txBody>
      </p:sp>
      <p:sp>
        <p:nvSpPr>
          <p:cNvPr id="5" name="Footer Placeholder 4">
            <a:extLst>
              <a:ext uri="{FF2B5EF4-FFF2-40B4-BE49-F238E27FC236}">
                <a16:creationId xmlns:a16="http://schemas.microsoft.com/office/drawing/2014/main" id="{981F0608-9A6D-5C5F-D9A2-ED936CD61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9ED6B-E694-2E7F-5685-BD35134F4F52}"/>
              </a:ext>
            </a:extLst>
          </p:cNvPr>
          <p:cNvSpPr>
            <a:spLocks noGrp="1"/>
          </p:cNvSpPr>
          <p:nvPr>
            <p:ph type="sldNum" sz="quarter" idx="12"/>
          </p:nvPr>
        </p:nvSpPr>
        <p:spPr/>
        <p:txBody>
          <a:bodyPr/>
          <a:lstStyle/>
          <a:p>
            <a:fld id="{A3C22868-1DDC-44B1-BC62-2BB5FCC086E6}" type="slidenum">
              <a:rPr lang="en-US" smtClean="0"/>
              <a:t>‹#›</a:t>
            </a:fld>
            <a:endParaRPr lang="en-US"/>
          </a:p>
        </p:txBody>
      </p:sp>
    </p:spTree>
    <p:extLst>
      <p:ext uri="{BB962C8B-B14F-4D97-AF65-F5344CB8AC3E}">
        <p14:creationId xmlns:p14="http://schemas.microsoft.com/office/powerpoint/2010/main" val="3594538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0EB5-0F17-0F03-C93D-2B5B176716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66D0A6-4E14-FD7B-BAE3-F96DF3B720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D2659-D158-116D-509A-1A2A0CCE4C78}"/>
              </a:ext>
            </a:extLst>
          </p:cNvPr>
          <p:cNvSpPr>
            <a:spLocks noGrp="1"/>
          </p:cNvSpPr>
          <p:nvPr>
            <p:ph type="dt" sz="half" idx="10"/>
          </p:nvPr>
        </p:nvSpPr>
        <p:spPr/>
        <p:txBody>
          <a:bodyPr/>
          <a:lstStyle/>
          <a:p>
            <a:fld id="{D713E0D1-A0BC-4D1F-A40A-863B8893BE72}" type="datetimeFigureOut">
              <a:rPr lang="en-US" smtClean="0"/>
              <a:t>8/25/2023</a:t>
            </a:fld>
            <a:endParaRPr lang="en-US"/>
          </a:p>
        </p:txBody>
      </p:sp>
      <p:sp>
        <p:nvSpPr>
          <p:cNvPr id="5" name="Footer Placeholder 4">
            <a:extLst>
              <a:ext uri="{FF2B5EF4-FFF2-40B4-BE49-F238E27FC236}">
                <a16:creationId xmlns:a16="http://schemas.microsoft.com/office/drawing/2014/main" id="{45745C21-5049-ACBB-5C02-E738BD4E1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7F2E7-15D4-9E6F-4216-48CB1F694B24}"/>
              </a:ext>
            </a:extLst>
          </p:cNvPr>
          <p:cNvSpPr>
            <a:spLocks noGrp="1"/>
          </p:cNvSpPr>
          <p:nvPr>
            <p:ph type="sldNum" sz="quarter" idx="12"/>
          </p:nvPr>
        </p:nvSpPr>
        <p:spPr/>
        <p:txBody>
          <a:bodyPr/>
          <a:lstStyle/>
          <a:p>
            <a:fld id="{A3C22868-1DDC-44B1-BC62-2BB5FCC086E6}" type="slidenum">
              <a:rPr lang="en-US" smtClean="0"/>
              <a:t>‹#›</a:t>
            </a:fld>
            <a:endParaRPr lang="en-US"/>
          </a:p>
        </p:txBody>
      </p:sp>
    </p:spTree>
    <p:extLst>
      <p:ext uri="{BB962C8B-B14F-4D97-AF65-F5344CB8AC3E}">
        <p14:creationId xmlns:p14="http://schemas.microsoft.com/office/powerpoint/2010/main" val="3502468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84823E-309A-A866-00C5-EFCB9D90E4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9A4299-3ADE-6DDC-BB4C-43088E3E71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B5C5D1-E4D5-05BE-1DB1-2025FDD0F735}"/>
              </a:ext>
            </a:extLst>
          </p:cNvPr>
          <p:cNvSpPr>
            <a:spLocks noGrp="1"/>
          </p:cNvSpPr>
          <p:nvPr>
            <p:ph type="dt" sz="half" idx="10"/>
          </p:nvPr>
        </p:nvSpPr>
        <p:spPr/>
        <p:txBody>
          <a:bodyPr/>
          <a:lstStyle/>
          <a:p>
            <a:fld id="{D713E0D1-A0BC-4D1F-A40A-863B8893BE72}" type="datetimeFigureOut">
              <a:rPr lang="en-US" smtClean="0"/>
              <a:t>8/25/2023</a:t>
            </a:fld>
            <a:endParaRPr lang="en-US"/>
          </a:p>
        </p:txBody>
      </p:sp>
      <p:sp>
        <p:nvSpPr>
          <p:cNvPr id="5" name="Footer Placeholder 4">
            <a:extLst>
              <a:ext uri="{FF2B5EF4-FFF2-40B4-BE49-F238E27FC236}">
                <a16:creationId xmlns:a16="http://schemas.microsoft.com/office/drawing/2014/main" id="{AAE9B314-353A-5290-9BCF-2DDD299F8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398F1-29AD-57B6-0402-DA5E6C7852C7}"/>
              </a:ext>
            </a:extLst>
          </p:cNvPr>
          <p:cNvSpPr>
            <a:spLocks noGrp="1"/>
          </p:cNvSpPr>
          <p:nvPr>
            <p:ph type="sldNum" sz="quarter" idx="12"/>
          </p:nvPr>
        </p:nvSpPr>
        <p:spPr/>
        <p:txBody>
          <a:bodyPr/>
          <a:lstStyle/>
          <a:p>
            <a:fld id="{A3C22868-1DDC-44B1-BC62-2BB5FCC086E6}" type="slidenum">
              <a:rPr lang="en-US" smtClean="0"/>
              <a:t>‹#›</a:t>
            </a:fld>
            <a:endParaRPr lang="en-US"/>
          </a:p>
        </p:txBody>
      </p:sp>
    </p:spTree>
    <p:extLst>
      <p:ext uri="{BB962C8B-B14F-4D97-AF65-F5344CB8AC3E}">
        <p14:creationId xmlns:p14="http://schemas.microsoft.com/office/powerpoint/2010/main" val="3023322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E9DD82-A48F-4DAC-A478-C460F7075A53}" type="datetime1">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61644-EF0A-4CEC-AC0E-24EB8E843D5E}" type="slidenum">
              <a:rPr lang="en-US" smtClean="0"/>
              <a:t>‹#›</a:t>
            </a:fld>
            <a:endParaRPr lang="en-US"/>
          </a:p>
        </p:txBody>
      </p:sp>
    </p:spTree>
    <p:extLst>
      <p:ext uri="{BB962C8B-B14F-4D97-AF65-F5344CB8AC3E}">
        <p14:creationId xmlns:p14="http://schemas.microsoft.com/office/powerpoint/2010/main" val="1558436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9C13C6-E4AE-492F-B788-E0B6E3597C0B}" type="datetime1">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61644-EF0A-4CEC-AC0E-24EB8E843D5E}" type="slidenum">
              <a:rPr lang="en-US" smtClean="0"/>
              <a:t>‹#›</a:t>
            </a:fld>
            <a:endParaRPr lang="en-US"/>
          </a:p>
        </p:txBody>
      </p:sp>
    </p:spTree>
    <p:extLst>
      <p:ext uri="{BB962C8B-B14F-4D97-AF65-F5344CB8AC3E}">
        <p14:creationId xmlns:p14="http://schemas.microsoft.com/office/powerpoint/2010/main" val="82502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0969AB-E187-4B76-8473-C1C03292FF20}" type="datetime1">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61644-EF0A-4CEC-AC0E-24EB8E843D5E}" type="slidenum">
              <a:rPr lang="en-US" smtClean="0"/>
              <a:t>‹#›</a:t>
            </a:fld>
            <a:endParaRPr lang="en-US"/>
          </a:p>
        </p:txBody>
      </p:sp>
    </p:spTree>
    <p:extLst>
      <p:ext uri="{BB962C8B-B14F-4D97-AF65-F5344CB8AC3E}">
        <p14:creationId xmlns:p14="http://schemas.microsoft.com/office/powerpoint/2010/main" val="2817274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67FE7A-67AA-4C3C-B1E9-B99A183300AA}" type="datetime1">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61644-EF0A-4CEC-AC0E-24EB8E843D5E}" type="slidenum">
              <a:rPr lang="en-US" smtClean="0"/>
              <a:t>‹#›</a:t>
            </a:fld>
            <a:endParaRPr lang="en-US"/>
          </a:p>
        </p:txBody>
      </p:sp>
    </p:spTree>
    <p:extLst>
      <p:ext uri="{BB962C8B-B14F-4D97-AF65-F5344CB8AC3E}">
        <p14:creationId xmlns:p14="http://schemas.microsoft.com/office/powerpoint/2010/main" val="2091234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9EAA4F-565A-47C7-9F1C-590D6213B9AE}" type="datetime1">
              <a:rPr lang="en-US" smtClean="0"/>
              <a:t>8/25/2023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C61644-EF0A-4CEC-AC0E-24EB8E843D5E}" type="slidenum">
              <a:rPr lang="en-US" smtClean="0"/>
              <a:t>‹#›</a:t>
            </a:fld>
            <a:endParaRPr lang="en-US"/>
          </a:p>
        </p:txBody>
      </p:sp>
    </p:spTree>
    <p:extLst>
      <p:ext uri="{BB962C8B-B14F-4D97-AF65-F5344CB8AC3E}">
        <p14:creationId xmlns:p14="http://schemas.microsoft.com/office/powerpoint/2010/main" val="1087248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8B16-5D90-42BC-96D6-D21B7B740B9F}" type="datetime1">
              <a:rPr lang="en-US" smtClean="0"/>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C61644-EF0A-4CEC-AC0E-24EB8E843D5E}" type="slidenum">
              <a:rPr lang="en-US" smtClean="0"/>
              <a:t>‹#›</a:t>
            </a:fld>
            <a:endParaRPr lang="en-US"/>
          </a:p>
        </p:txBody>
      </p:sp>
    </p:spTree>
    <p:extLst>
      <p:ext uri="{BB962C8B-B14F-4D97-AF65-F5344CB8AC3E}">
        <p14:creationId xmlns:p14="http://schemas.microsoft.com/office/powerpoint/2010/main" val="1956708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9D37E-73CA-44D5-954C-4369C7903CB8}" type="datetime1">
              <a:rPr lang="en-US" smtClean="0"/>
              <a:t>8/25/2023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C61644-EF0A-4CEC-AC0E-24EB8E843D5E}" type="slidenum">
              <a:rPr lang="en-US" smtClean="0"/>
              <a:t>‹#›</a:t>
            </a:fld>
            <a:endParaRPr lang="en-US"/>
          </a:p>
        </p:txBody>
      </p:sp>
    </p:spTree>
    <p:extLst>
      <p:ext uri="{BB962C8B-B14F-4D97-AF65-F5344CB8AC3E}">
        <p14:creationId xmlns:p14="http://schemas.microsoft.com/office/powerpoint/2010/main" val="264380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5FCDA9-ED32-4347-8821-A11DB2940E9D}" type="datetime1">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61644-EF0A-4CEC-AC0E-24EB8E843D5E}" type="slidenum">
              <a:rPr lang="en-US" smtClean="0"/>
              <a:t>‹#›</a:t>
            </a:fld>
            <a:endParaRPr lang="en-US"/>
          </a:p>
        </p:txBody>
      </p:sp>
    </p:spTree>
    <p:extLst>
      <p:ext uri="{BB962C8B-B14F-4D97-AF65-F5344CB8AC3E}">
        <p14:creationId xmlns:p14="http://schemas.microsoft.com/office/powerpoint/2010/main" val="245019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C228-F284-0377-4B49-8EDF53C09C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C80177-4E54-E7FE-ACF7-1C219FC849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1A3E9-C92C-8F5D-1745-7E194B01A0AC}"/>
              </a:ext>
            </a:extLst>
          </p:cNvPr>
          <p:cNvSpPr>
            <a:spLocks noGrp="1"/>
          </p:cNvSpPr>
          <p:nvPr>
            <p:ph type="dt" sz="half" idx="10"/>
          </p:nvPr>
        </p:nvSpPr>
        <p:spPr/>
        <p:txBody>
          <a:bodyPr/>
          <a:lstStyle/>
          <a:p>
            <a:fld id="{D713E0D1-A0BC-4D1F-A40A-863B8893BE72}" type="datetimeFigureOut">
              <a:rPr lang="en-US" smtClean="0"/>
              <a:t>8/25/2023</a:t>
            </a:fld>
            <a:endParaRPr lang="en-US"/>
          </a:p>
        </p:txBody>
      </p:sp>
      <p:sp>
        <p:nvSpPr>
          <p:cNvPr id="5" name="Footer Placeholder 4">
            <a:extLst>
              <a:ext uri="{FF2B5EF4-FFF2-40B4-BE49-F238E27FC236}">
                <a16:creationId xmlns:a16="http://schemas.microsoft.com/office/drawing/2014/main" id="{44D3CF54-A3F0-D57F-0C9A-A1F4D8ABC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87419A-84D0-3FBB-030C-36C244ED0ABD}"/>
              </a:ext>
            </a:extLst>
          </p:cNvPr>
          <p:cNvSpPr>
            <a:spLocks noGrp="1"/>
          </p:cNvSpPr>
          <p:nvPr>
            <p:ph type="sldNum" sz="quarter" idx="12"/>
          </p:nvPr>
        </p:nvSpPr>
        <p:spPr/>
        <p:txBody>
          <a:bodyPr/>
          <a:lstStyle/>
          <a:p>
            <a:fld id="{A3C22868-1DDC-44B1-BC62-2BB5FCC086E6}" type="slidenum">
              <a:rPr lang="en-US" smtClean="0"/>
              <a:t>‹#›</a:t>
            </a:fld>
            <a:endParaRPr lang="en-US"/>
          </a:p>
        </p:txBody>
      </p:sp>
    </p:spTree>
    <p:extLst>
      <p:ext uri="{BB962C8B-B14F-4D97-AF65-F5344CB8AC3E}">
        <p14:creationId xmlns:p14="http://schemas.microsoft.com/office/powerpoint/2010/main" val="467881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270BEC-F77E-4097-AD45-A678134E7FD8}" type="datetime1">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61644-EF0A-4CEC-AC0E-24EB8E843D5E}" type="slidenum">
              <a:rPr lang="en-US" smtClean="0"/>
              <a:t>‹#›</a:t>
            </a:fld>
            <a:endParaRPr lang="en-US"/>
          </a:p>
        </p:txBody>
      </p:sp>
    </p:spTree>
    <p:extLst>
      <p:ext uri="{BB962C8B-B14F-4D97-AF65-F5344CB8AC3E}">
        <p14:creationId xmlns:p14="http://schemas.microsoft.com/office/powerpoint/2010/main" val="573276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EAF22A-E7FF-4CF0-85A8-DA8F4AF66653}" type="datetime1">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61644-EF0A-4CEC-AC0E-24EB8E843D5E}" type="slidenum">
              <a:rPr lang="en-US" smtClean="0"/>
              <a:t>‹#›</a:t>
            </a:fld>
            <a:endParaRPr lang="en-US"/>
          </a:p>
        </p:txBody>
      </p:sp>
    </p:spTree>
    <p:extLst>
      <p:ext uri="{BB962C8B-B14F-4D97-AF65-F5344CB8AC3E}">
        <p14:creationId xmlns:p14="http://schemas.microsoft.com/office/powerpoint/2010/main" val="2405669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EBAE74-04EA-4561-9D47-1AD82AAAF53D}" type="datetime1">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61644-EF0A-4CEC-AC0E-24EB8E843D5E}" type="slidenum">
              <a:rPr lang="en-US" smtClean="0"/>
              <a:t>‹#›</a:t>
            </a:fld>
            <a:endParaRPr lang="en-US"/>
          </a:p>
        </p:txBody>
      </p:sp>
    </p:spTree>
    <p:extLst>
      <p:ext uri="{BB962C8B-B14F-4D97-AF65-F5344CB8AC3E}">
        <p14:creationId xmlns:p14="http://schemas.microsoft.com/office/powerpoint/2010/main" val="2942090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8BFDF6-A3A2-4D57-88EE-9C3E1B2C4E33}"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4BE43-9AAD-40E5-B13E-C9A46A52A912}" type="slidenum">
              <a:rPr lang="en-US" smtClean="0"/>
              <a:t>‹#›</a:t>
            </a:fld>
            <a:endParaRPr lang="en-US"/>
          </a:p>
        </p:txBody>
      </p:sp>
    </p:spTree>
    <p:extLst>
      <p:ext uri="{BB962C8B-B14F-4D97-AF65-F5344CB8AC3E}">
        <p14:creationId xmlns:p14="http://schemas.microsoft.com/office/powerpoint/2010/main" val="2299816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8BFDF6-A3A2-4D57-88EE-9C3E1B2C4E33}"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4BE43-9AAD-40E5-B13E-C9A46A52A912}" type="slidenum">
              <a:rPr lang="en-US" smtClean="0"/>
              <a:t>‹#›</a:t>
            </a:fld>
            <a:endParaRPr lang="en-US"/>
          </a:p>
        </p:txBody>
      </p:sp>
    </p:spTree>
    <p:extLst>
      <p:ext uri="{BB962C8B-B14F-4D97-AF65-F5344CB8AC3E}">
        <p14:creationId xmlns:p14="http://schemas.microsoft.com/office/powerpoint/2010/main" val="2664708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8BFDF6-A3A2-4D57-88EE-9C3E1B2C4E33}"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4BE43-9AAD-40E5-B13E-C9A46A52A912}" type="slidenum">
              <a:rPr lang="en-US" smtClean="0"/>
              <a:t>‹#›</a:t>
            </a:fld>
            <a:endParaRPr lang="en-US"/>
          </a:p>
        </p:txBody>
      </p:sp>
    </p:spTree>
    <p:extLst>
      <p:ext uri="{BB962C8B-B14F-4D97-AF65-F5344CB8AC3E}">
        <p14:creationId xmlns:p14="http://schemas.microsoft.com/office/powerpoint/2010/main" val="3454323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8BFDF6-A3A2-4D57-88EE-9C3E1B2C4E33}"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4BE43-9AAD-40E5-B13E-C9A46A52A912}" type="slidenum">
              <a:rPr lang="en-US" smtClean="0"/>
              <a:t>‹#›</a:t>
            </a:fld>
            <a:endParaRPr lang="en-US"/>
          </a:p>
        </p:txBody>
      </p:sp>
    </p:spTree>
    <p:extLst>
      <p:ext uri="{BB962C8B-B14F-4D97-AF65-F5344CB8AC3E}">
        <p14:creationId xmlns:p14="http://schemas.microsoft.com/office/powerpoint/2010/main" val="4081413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8BFDF6-A3A2-4D57-88EE-9C3E1B2C4E33}" type="datetimeFigureOut">
              <a:rPr lang="en-US" smtClean="0"/>
              <a:t>8/25/2023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74BE43-9AAD-40E5-B13E-C9A46A52A912}" type="slidenum">
              <a:rPr lang="en-US" smtClean="0"/>
              <a:t>‹#›</a:t>
            </a:fld>
            <a:endParaRPr lang="en-US"/>
          </a:p>
        </p:txBody>
      </p:sp>
    </p:spTree>
    <p:extLst>
      <p:ext uri="{BB962C8B-B14F-4D97-AF65-F5344CB8AC3E}">
        <p14:creationId xmlns:p14="http://schemas.microsoft.com/office/powerpoint/2010/main" val="671267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8BFDF6-A3A2-4D57-88EE-9C3E1B2C4E33}" type="datetimeFigureOut">
              <a:rPr lang="en-US" smtClean="0"/>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74BE43-9AAD-40E5-B13E-C9A46A52A912}" type="slidenum">
              <a:rPr lang="en-US" smtClean="0"/>
              <a:t>‹#›</a:t>
            </a:fld>
            <a:endParaRPr lang="en-US"/>
          </a:p>
        </p:txBody>
      </p:sp>
    </p:spTree>
    <p:extLst>
      <p:ext uri="{BB962C8B-B14F-4D97-AF65-F5344CB8AC3E}">
        <p14:creationId xmlns:p14="http://schemas.microsoft.com/office/powerpoint/2010/main" val="1802005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BFDF6-A3A2-4D57-88EE-9C3E1B2C4E33}" type="datetimeFigureOut">
              <a:rPr lang="en-US" smtClean="0"/>
              <a:t>8/25/2023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74BE43-9AAD-40E5-B13E-C9A46A52A912}" type="slidenum">
              <a:rPr lang="en-US" smtClean="0"/>
              <a:t>‹#›</a:t>
            </a:fld>
            <a:endParaRPr lang="en-US"/>
          </a:p>
        </p:txBody>
      </p:sp>
    </p:spTree>
    <p:extLst>
      <p:ext uri="{BB962C8B-B14F-4D97-AF65-F5344CB8AC3E}">
        <p14:creationId xmlns:p14="http://schemas.microsoft.com/office/powerpoint/2010/main" val="164238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FD5A7-941C-97AA-2368-38E2FF0043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B13D8D-52E6-541A-6391-0B78469F87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3B8EBD-14BC-9469-D6C2-36DDE74C78DA}"/>
              </a:ext>
            </a:extLst>
          </p:cNvPr>
          <p:cNvSpPr>
            <a:spLocks noGrp="1"/>
          </p:cNvSpPr>
          <p:nvPr>
            <p:ph type="dt" sz="half" idx="10"/>
          </p:nvPr>
        </p:nvSpPr>
        <p:spPr/>
        <p:txBody>
          <a:bodyPr/>
          <a:lstStyle/>
          <a:p>
            <a:fld id="{D713E0D1-A0BC-4D1F-A40A-863B8893BE72}" type="datetimeFigureOut">
              <a:rPr lang="en-US" smtClean="0"/>
              <a:t>8/25/2023</a:t>
            </a:fld>
            <a:endParaRPr lang="en-US"/>
          </a:p>
        </p:txBody>
      </p:sp>
      <p:sp>
        <p:nvSpPr>
          <p:cNvPr id="5" name="Footer Placeholder 4">
            <a:extLst>
              <a:ext uri="{FF2B5EF4-FFF2-40B4-BE49-F238E27FC236}">
                <a16:creationId xmlns:a16="http://schemas.microsoft.com/office/drawing/2014/main" id="{28F38A55-0FA9-F2EE-7424-5A6296AE29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35700F-FC9A-4C84-85C9-FBC106598217}"/>
              </a:ext>
            </a:extLst>
          </p:cNvPr>
          <p:cNvSpPr>
            <a:spLocks noGrp="1"/>
          </p:cNvSpPr>
          <p:nvPr>
            <p:ph type="sldNum" sz="quarter" idx="12"/>
          </p:nvPr>
        </p:nvSpPr>
        <p:spPr/>
        <p:txBody>
          <a:bodyPr/>
          <a:lstStyle/>
          <a:p>
            <a:fld id="{A3C22868-1DDC-44B1-BC62-2BB5FCC086E6}" type="slidenum">
              <a:rPr lang="en-US" smtClean="0"/>
              <a:t>‹#›</a:t>
            </a:fld>
            <a:endParaRPr lang="en-US"/>
          </a:p>
        </p:txBody>
      </p:sp>
    </p:spTree>
    <p:extLst>
      <p:ext uri="{BB962C8B-B14F-4D97-AF65-F5344CB8AC3E}">
        <p14:creationId xmlns:p14="http://schemas.microsoft.com/office/powerpoint/2010/main" val="11910264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8BFDF6-A3A2-4D57-88EE-9C3E1B2C4E33}"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4BE43-9AAD-40E5-B13E-C9A46A52A912}" type="slidenum">
              <a:rPr lang="en-US" smtClean="0"/>
              <a:t>‹#›</a:t>
            </a:fld>
            <a:endParaRPr lang="en-US"/>
          </a:p>
        </p:txBody>
      </p:sp>
    </p:spTree>
    <p:extLst>
      <p:ext uri="{BB962C8B-B14F-4D97-AF65-F5344CB8AC3E}">
        <p14:creationId xmlns:p14="http://schemas.microsoft.com/office/powerpoint/2010/main" val="2095135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8BFDF6-A3A2-4D57-88EE-9C3E1B2C4E33}"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4BE43-9AAD-40E5-B13E-C9A46A52A912}" type="slidenum">
              <a:rPr lang="en-US" smtClean="0"/>
              <a:t>‹#›</a:t>
            </a:fld>
            <a:endParaRPr lang="en-US"/>
          </a:p>
        </p:txBody>
      </p:sp>
    </p:spTree>
    <p:extLst>
      <p:ext uri="{BB962C8B-B14F-4D97-AF65-F5344CB8AC3E}">
        <p14:creationId xmlns:p14="http://schemas.microsoft.com/office/powerpoint/2010/main" val="3917013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8BFDF6-A3A2-4D57-88EE-9C3E1B2C4E33}"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4BE43-9AAD-40E5-B13E-C9A46A52A912}" type="slidenum">
              <a:rPr lang="en-US" smtClean="0"/>
              <a:t>‹#›</a:t>
            </a:fld>
            <a:endParaRPr lang="en-US"/>
          </a:p>
        </p:txBody>
      </p:sp>
    </p:spTree>
    <p:extLst>
      <p:ext uri="{BB962C8B-B14F-4D97-AF65-F5344CB8AC3E}">
        <p14:creationId xmlns:p14="http://schemas.microsoft.com/office/powerpoint/2010/main" val="915270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8BFDF6-A3A2-4D57-88EE-9C3E1B2C4E33}"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4BE43-9AAD-40E5-B13E-C9A46A52A912}" type="slidenum">
              <a:rPr lang="en-US" smtClean="0"/>
              <a:t>‹#›</a:t>
            </a:fld>
            <a:endParaRPr lang="en-US"/>
          </a:p>
        </p:txBody>
      </p:sp>
    </p:spTree>
    <p:extLst>
      <p:ext uri="{BB962C8B-B14F-4D97-AF65-F5344CB8AC3E}">
        <p14:creationId xmlns:p14="http://schemas.microsoft.com/office/powerpoint/2010/main" val="3425376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96ED-5666-E376-C291-74AB53CED8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81C-0908-7633-4623-913D4F2C25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F35264-E81F-B21C-E226-195233B354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82606B-2504-E58D-F9FE-D2F073671170}"/>
              </a:ext>
            </a:extLst>
          </p:cNvPr>
          <p:cNvSpPr>
            <a:spLocks noGrp="1"/>
          </p:cNvSpPr>
          <p:nvPr>
            <p:ph type="dt" sz="half" idx="10"/>
          </p:nvPr>
        </p:nvSpPr>
        <p:spPr/>
        <p:txBody>
          <a:bodyPr/>
          <a:lstStyle/>
          <a:p>
            <a:fld id="{D713E0D1-A0BC-4D1F-A40A-863B8893BE72}" type="datetimeFigureOut">
              <a:rPr lang="en-US" smtClean="0"/>
              <a:t>8/25/2023</a:t>
            </a:fld>
            <a:endParaRPr lang="en-US"/>
          </a:p>
        </p:txBody>
      </p:sp>
      <p:sp>
        <p:nvSpPr>
          <p:cNvPr id="6" name="Footer Placeholder 5">
            <a:extLst>
              <a:ext uri="{FF2B5EF4-FFF2-40B4-BE49-F238E27FC236}">
                <a16:creationId xmlns:a16="http://schemas.microsoft.com/office/drawing/2014/main" id="{63C77544-E539-DD31-175D-93933F1C72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52C277-4D40-34D1-9FF5-D38F66104CC3}"/>
              </a:ext>
            </a:extLst>
          </p:cNvPr>
          <p:cNvSpPr>
            <a:spLocks noGrp="1"/>
          </p:cNvSpPr>
          <p:nvPr>
            <p:ph type="sldNum" sz="quarter" idx="12"/>
          </p:nvPr>
        </p:nvSpPr>
        <p:spPr/>
        <p:txBody>
          <a:bodyPr/>
          <a:lstStyle/>
          <a:p>
            <a:fld id="{A3C22868-1DDC-44B1-BC62-2BB5FCC086E6}" type="slidenum">
              <a:rPr lang="en-US" smtClean="0"/>
              <a:t>‹#›</a:t>
            </a:fld>
            <a:endParaRPr lang="en-US"/>
          </a:p>
        </p:txBody>
      </p:sp>
    </p:spTree>
    <p:extLst>
      <p:ext uri="{BB962C8B-B14F-4D97-AF65-F5344CB8AC3E}">
        <p14:creationId xmlns:p14="http://schemas.microsoft.com/office/powerpoint/2010/main" val="55124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96B3E-C930-AAF6-5CE1-BA1A755785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7C6451-9C26-CD31-021D-DBFE8D010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68E1D8-16E2-1700-47E7-0E9FD65873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91EB98-D134-D942-5F2B-32B3F8754F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256BA5-72B6-385C-08D8-F64FF96459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62FCF8-1E94-2B96-91D7-CE23F8130A35}"/>
              </a:ext>
            </a:extLst>
          </p:cNvPr>
          <p:cNvSpPr>
            <a:spLocks noGrp="1"/>
          </p:cNvSpPr>
          <p:nvPr>
            <p:ph type="dt" sz="half" idx="10"/>
          </p:nvPr>
        </p:nvSpPr>
        <p:spPr/>
        <p:txBody>
          <a:bodyPr/>
          <a:lstStyle/>
          <a:p>
            <a:fld id="{D713E0D1-A0BC-4D1F-A40A-863B8893BE72}" type="datetimeFigureOut">
              <a:rPr lang="en-US" smtClean="0"/>
              <a:t>8/25/2023</a:t>
            </a:fld>
            <a:endParaRPr lang="en-US"/>
          </a:p>
        </p:txBody>
      </p:sp>
      <p:sp>
        <p:nvSpPr>
          <p:cNvPr id="8" name="Footer Placeholder 7">
            <a:extLst>
              <a:ext uri="{FF2B5EF4-FFF2-40B4-BE49-F238E27FC236}">
                <a16:creationId xmlns:a16="http://schemas.microsoft.com/office/drawing/2014/main" id="{0D5C05D8-0C43-1250-4045-B545B07E76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6116DA-4170-96BB-8ED3-7F1BE1C983FC}"/>
              </a:ext>
            </a:extLst>
          </p:cNvPr>
          <p:cNvSpPr>
            <a:spLocks noGrp="1"/>
          </p:cNvSpPr>
          <p:nvPr>
            <p:ph type="sldNum" sz="quarter" idx="12"/>
          </p:nvPr>
        </p:nvSpPr>
        <p:spPr/>
        <p:txBody>
          <a:bodyPr/>
          <a:lstStyle/>
          <a:p>
            <a:fld id="{A3C22868-1DDC-44B1-BC62-2BB5FCC086E6}" type="slidenum">
              <a:rPr lang="en-US" smtClean="0"/>
              <a:t>‹#›</a:t>
            </a:fld>
            <a:endParaRPr lang="en-US"/>
          </a:p>
        </p:txBody>
      </p:sp>
    </p:spTree>
    <p:extLst>
      <p:ext uri="{BB962C8B-B14F-4D97-AF65-F5344CB8AC3E}">
        <p14:creationId xmlns:p14="http://schemas.microsoft.com/office/powerpoint/2010/main" val="126294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22281-AD78-331C-48FB-68F25EF07B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1366A6-29CF-8E19-22A9-7932296CB60B}"/>
              </a:ext>
            </a:extLst>
          </p:cNvPr>
          <p:cNvSpPr>
            <a:spLocks noGrp="1"/>
          </p:cNvSpPr>
          <p:nvPr>
            <p:ph type="dt" sz="half" idx="10"/>
          </p:nvPr>
        </p:nvSpPr>
        <p:spPr/>
        <p:txBody>
          <a:bodyPr/>
          <a:lstStyle/>
          <a:p>
            <a:fld id="{D713E0D1-A0BC-4D1F-A40A-863B8893BE72}" type="datetimeFigureOut">
              <a:rPr lang="en-US" smtClean="0"/>
              <a:t>8/25/2023</a:t>
            </a:fld>
            <a:endParaRPr lang="en-US"/>
          </a:p>
        </p:txBody>
      </p:sp>
      <p:sp>
        <p:nvSpPr>
          <p:cNvPr id="4" name="Footer Placeholder 3">
            <a:extLst>
              <a:ext uri="{FF2B5EF4-FFF2-40B4-BE49-F238E27FC236}">
                <a16:creationId xmlns:a16="http://schemas.microsoft.com/office/drawing/2014/main" id="{4EC94130-30EE-8D60-F228-39F2378208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F21C0A-5885-AB32-BDED-EFBCA3A73F70}"/>
              </a:ext>
            </a:extLst>
          </p:cNvPr>
          <p:cNvSpPr>
            <a:spLocks noGrp="1"/>
          </p:cNvSpPr>
          <p:nvPr>
            <p:ph type="sldNum" sz="quarter" idx="12"/>
          </p:nvPr>
        </p:nvSpPr>
        <p:spPr/>
        <p:txBody>
          <a:bodyPr/>
          <a:lstStyle/>
          <a:p>
            <a:fld id="{A3C22868-1DDC-44B1-BC62-2BB5FCC086E6}" type="slidenum">
              <a:rPr lang="en-US" smtClean="0"/>
              <a:t>‹#›</a:t>
            </a:fld>
            <a:endParaRPr lang="en-US"/>
          </a:p>
        </p:txBody>
      </p:sp>
    </p:spTree>
    <p:extLst>
      <p:ext uri="{BB962C8B-B14F-4D97-AF65-F5344CB8AC3E}">
        <p14:creationId xmlns:p14="http://schemas.microsoft.com/office/powerpoint/2010/main" val="1188218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AE57E9-876A-1A05-B439-9C9D66236AA8}"/>
              </a:ext>
            </a:extLst>
          </p:cNvPr>
          <p:cNvSpPr>
            <a:spLocks noGrp="1"/>
          </p:cNvSpPr>
          <p:nvPr>
            <p:ph type="dt" sz="half" idx="10"/>
          </p:nvPr>
        </p:nvSpPr>
        <p:spPr/>
        <p:txBody>
          <a:bodyPr/>
          <a:lstStyle/>
          <a:p>
            <a:fld id="{D713E0D1-A0BC-4D1F-A40A-863B8893BE72}" type="datetimeFigureOut">
              <a:rPr lang="en-US" smtClean="0"/>
              <a:t>8/25/2023</a:t>
            </a:fld>
            <a:endParaRPr lang="en-US"/>
          </a:p>
        </p:txBody>
      </p:sp>
      <p:sp>
        <p:nvSpPr>
          <p:cNvPr id="3" name="Footer Placeholder 2">
            <a:extLst>
              <a:ext uri="{FF2B5EF4-FFF2-40B4-BE49-F238E27FC236}">
                <a16:creationId xmlns:a16="http://schemas.microsoft.com/office/drawing/2014/main" id="{20F6EE7F-BF1C-921E-1243-39115CCCAE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FF421-DC42-7FDD-EFDC-6089B63DD12F}"/>
              </a:ext>
            </a:extLst>
          </p:cNvPr>
          <p:cNvSpPr>
            <a:spLocks noGrp="1"/>
          </p:cNvSpPr>
          <p:nvPr>
            <p:ph type="sldNum" sz="quarter" idx="12"/>
          </p:nvPr>
        </p:nvSpPr>
        <p:spPr/>
        <p:txBody>
          <a:bodyPr/>
          <a:lstStyle/>
          <a:p>
            <a:fld id="{A3C22868-1DDC-44B1-BC62-2BB5FCC086E6}" type="slidenum">
              <a:rPr lang="en-US" smtClean="0"/>
              <a:t>‹#›</a:t>
            </a:fld>
            <a:endParaRPr lang="en-US"/>
          </a:p>
        </p:txBody>
      </p:sp>
    </p:spTree>
    <p:extLst>
      <p:ext uri="{BB962C8B-B14F-4D97-AF65-F5344CB8AC3E}">
        <p14:creationId xmlns:p14="http://schemas.microsoft.com/office/powerpoint/2010/main" val="2717913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5B47-5428-96CE-0F9E-160FCC2B22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F20A5F-4A64-F7AA-EC14-422CF43F35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9531D-417A-2561-0A8E-F448AADD45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974D2B-16BA-F6A3-E129-492064406D1E}"/>
              </a:ext>
            </a:extLst>
          </p:cNvPr>
          <p:cNvSpPr>
            <a:spLocks noGrp="1"/>
          </p:cNvSpPr>
          <p:nvPr>
            <p:ph type="dt" sz="half" idx="10"/>
          </p:nvPr>
        </p:nvSpPr>
        <p:spPr/>
        <p:txBody>
          <a:bodyPr/>
          <a:lstStyle/>
          <a:p>
            <a:fld id="{D713E0D1-A0BC-4D1F-A40A-863B8893BE72}" type="datetimeFigureOut">
              <a:rPr lang="en-US" smtClean="0"/>
              <a:t>8/25/2023</a:t>
            </a:fld>
            <a:endParaRPr lang="en-US"/>
          </a:p>
        </p:txBody>
      </p:sp>
      <p:sp>
        <p:nvSpPr>
          <p:cNvPr id="6" name="Footer Placeholder 5">
            <a:extLst>
              <a:ext uri="{FF2B5EF4-FFF2-40B4-BE49-F238E27FC236}">
                <a16:creationId xmlns:a16="http://schemas.microsoft.com/office/drawing/2014/main" id="{0FDF3782-F7D7-F0A2-07FD-97DB377C22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85D1E-6112-DDBE-6800-ABD1D2EE27BC}"/>
              </a:ext>
            </a:extLst>
          </p:cNvPr>
          <p:cNvSpPr>
            <a:spLocks noGrp="1"/>
          </p:cNvSpPr>
          <p:nvPr>
            <p:ph type="sldNum" sz="quarter" idx="12"/>
          </p:nvPr>
        </p:nvSpPr>
        <p:spPr/>
        <p:txBody>
          <a:bodyPr/>
          <a:lstStyle/>
          <a:p>
            <a:fld id="{A3C22868-1DDC-44B1-BC62-2BB5FCC086E6}" type="slidenum">
              <a:rPr lang="en-US" smtClean="0"/>
              <a:t>‹#›</a:t>
            </a:fld>
            <a:endParaRPr lang="en-US"/>
          </a:p>
        </p:txBody>
      </p:sp>
    </p:spTree>
    <p:extLst>
      <p:ext uri="{BB962C8B-B14F-4D97-AF65-F5344CB8AC3E}">
        <p14:creationId xmlns:p14="http://schemas.microsoft.com/office/powerpoint/2010/main" val="289189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AB7F-F80B-8923-6CCE-425A54E55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700A4C-8E97-F4D7-3747-FFE6B874FA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D6E64C-9591-16E9-6369-D48E39814F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B22A47-D818-BB01-9C41-38805BC4409D}"/>
              </a:ext>
            </a:extLst>
          </p:cNvPr>
          <p:cNvSpPr>
            <a:spLocks noGrp="1"/>
          </p:cNvSpPr>
          <p:nvPr>
            <p:ph type="dt" sz="half" idx="10"/>
          </p:nvPr>
        </p:nvSpPr>
        <p:spPr/>
        <p:txBody>
          <a:bodyPr/>
          <a:lstStyle/>
          <a:p>
            <a:fld id="{D713E0D1-A0BC-4D1F-A40A-863B8893BE72}" type="datetimeFigureOut">
              <a:rPr lang="en-US" smtClean="0"/>
              <a:t>8/25/2023</a:t>
            </a:fld>
            <a:endParaRPr lang="en-US"/>
          </a:p>
        </p:txBody>
      </p:sp>
      <p:sp>
        <p:nvSpPr>
          <p:cNvPr id="6" name="Footer Placeholder 5">
            <a:extLst>
              <a:ext uri="{FF2B5EF4-FFF2-40B4-BE49-F238E27FC236}">
                <a16:creationId xmlns:a16="http://schemas.microsoft.com/office/drawing/2014/main" id="{30FCED63-20B5-8FF4-DB11-5CCF92EBBC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A7669-B0D1-1656-0607-9271BA30B4F8}"/>
              </a:ext>
            </a:extLst>
          </p:cNvPr>
          <p:cNvSpPr>
            <a:spLocks noGrp="1"/>
          </p:cNvSpPr>
          <p:nvPr>
            <p:ph type="sldNum" sz="quarter" idx="12"/>
          </p:nvPr>
        </p:nvSpPr>
        <p:spPr/>
        <p:txBody>
          <a:bodyPr/>
          <a:lstStyle/>
          <a:p>
            <a:fld id="{A3C22868-1DDC-44B1-BC62-2BB5FCC086E6}" type="slidenum">
              <a:rPr lang="en-US" smtClean="0"/>
              <a:t>‹#›</a:t>
            </a:fld>
            <a:endParaRPr lang="en-US"/>
          </a:p>
        </p:txBody>
      </p:sp>
    </p:spTree>
    <p:extLst>
      <p:ext uri="{BB962C8B-B14F-4D97-AF65-F5344CB8AC3E}">
        <p14:creationId xmlns:p14="http://schemas.microsoft.com/office/powerpoint/2010/main" val="36189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5567B4-4B03-71EE-99D9-8CB476428B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6764A1-C21A-3BA3-8193-AB789B31E7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58206-9459-9984-D070-F38163D447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3E0D1-A0BC-4D1F-A40A-863B8893BE72}" type="datetimeFigureOut">
              <a:rPr lang="en-US" smtClean="0"/>
              <a:t>8/25/2023</a:t>
            </a:fld>
            <a:endParaRPr lang="en-US"/>
          </a:p>
        </p:txBody>
      </p:sp>
      <p:sp>
        <p:nvSpPr>
          <p:cNvPr id="5" name="Footer Placeholder 4">
            <a:extLst>
              <a:ext uri="{FF2B5EF4-FFF2-40B4-BE49-F238E27FC236}">
                <a16:creationId xmlns:a16="http://schemas.microsoft.com/office/drawing/2014/main" id="{15B84C42-2B7C-CC6A-7273-83E9CE1E8B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33C4E3-CD54-2F58-3204-62EC9CFE7F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22868-1DDC-44B1-BC62-2BB5FCC086E6}" type="slidenum">
              <a:rPr lang="en-US" smtClean="0"/>
              <a:t>‹#›</a:t>
            </a:fld>
            <a:endParaRPr lang="en-US"/>
          </a:p>
        </p:txBody>
      </p:sp>
    </p:spTree>
    <p:extLst>
      <p:ext uri="{BB962C8B-B14F-4D97-AF65-F5344CB8AC3E}">
        <p14:creationId xmlns:p14="http://schemas.microsoft.com/office/powerpoint/2010/main" val="4291443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D195C-F0B6-4E6B-A6D5-DFBDFE8855AF}" type="datetime1">
              <a:rPr lang="en-US" smtClean="0"/>
              <a:t>8/25/2023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61644-EF0A-4CEC-AC0E-24EB8E843D5E}" type="slidenum">
              <a:rPr lang="en-US" smtClean="0"/>
              <a:t>‹#›</a:t>
            </a:fld>
            <a:endParaRPr lang="en-US"/>
          </a:p>
        </p:txBody>
      </p:sp>
    </p:spTree>
    <p:extLst>
      <p:ext uri="{BB962C8B-B14F-4D97-AF65-F5344CB8AC3E}">
        <p14:creationId xmlns:p14="http://schemas.microsoft.com/office/powerpoint/2010/main" val="82526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BFDF6-A3A2-4D57-88EE-9C3E1B2C4E33}" type="datetimeFigureOut">
              <a:rPr lang="en-US" smtClean="0"/>
              <a:t>8/25/2023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4BE43-9AAD-40E5-B13E-C9A46A52A912}" type="slidenum">
              <a:rPr lang="en-US" smtClean="0"/>
              <a:t>‹#›</a:t>
            </a:fld>
            <a:endParaRPr lang="en-US"/>
          </a:p>
        </p:txBody>
      </p:sp>
    </p:spTree>
    <p:extLst>
      <p:ext uri="{BB962C8B-B14F-4D97-AF65-F5344CB8AC3E}">
        <p14:creationId xmlns:p14="http://schemas.microsoft.com/office/powerpoint/2010/main" val="3057882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Rebecca.williamson@gvs.ga.gov" TargetMode="External"/><Relationship Id="rId2" Type="http://schemas.openxmlformats.org/officeDocument/2006/relationships/hyperlink" Target="mailto:customerservice@virtualjobshadow.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8" Type="http://schemas.openxmlformats.org/officeDocument/2006/relationships/hyperlink" Target="https://help.virtualjobshadow.com/help/onet-work-importance-locator-onet-wil" TargetMode="External"/><Relationship Id="rId3" Type="http://schemas.openxmlformats.org/officeDocument/2006/relationships/hyperlink" Target="https://help.virtualjobshadow.com/help/career-clusters-interest-survey-ccis" TargetMode="External"/><Relationship Id="rId7" Type="http://schemas.openxmlformats.org/officeDocument/2006/relationships/hyperlink" Target="https://help.virtualjobshadow.com/help/onet-interest-profiler-onet-ip" TargetMode="External"/><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hyperlink" Target="https://help.virtualjobshadow.com/help/onet-ability-profiler-with-testing-accommodations" TargetMode="External"/><Relationship Id="rId5" Type="http://schemas.openxmlformats.org/officeDocument/2006/relationships/hyperlink" Target="https://help.virtualjobshadow.com/help/onet-ability-profiler" TargetMode="External"/><Relationship Id="rId4" Type="http://schemas.openxmlformats.org/officeDocument/2006/relationships/hyperlink" Target="https://help.virtualjobshadow.com/help/career-cluster-interest-survey-ez-ccis-ez"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hyperlink" Target="mailto:customerservice@virtualjobshadow.com" TargetMode="External"/><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hyperlink" Target="mailto:Rebecca.williamson@gvs.g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help.virtualjobshadow.com/help/career-cluster-interest-survey-ez-ccis-ez" TargetMode="External"/><Relationship Id="rId7" Type="http://schemas.openxmlformats.org/officeDocument/2006/relationships/hyperlink" Target="https://help.virtualjobshadow.com/help/onet-work-importance-locator-onet-wil" TargetMode="External"/><Relationship Id="rId2" Type="http://schemas.openxmlformats.org/officeDocument/2006/relationships/hyperlink" Target="https://help.virtualjobshadow.com/help/career-clusters-interest-survey-ccis" TargetMode="External"/><Relationship Id="rId1" Type="http://schemas.openxmlformats.org/officeDocument/2006/relationships/slideLayout" Target="../slideLayouts/slideLayout2.xml"/><Relationship Id="rId6" Type="http://schemas.openxmlformats.org/officeDocument/2006/relationships/hyperlink" Target="https://help.virtualjobshadow.com/help/onet-interest-profiler-onet-ip" TargetMode="External"/><Relationship Id="rId5" Type="http://schemas.openxmlformats.org/officeDocument/2006/relationships/hyperlink" Target="https://help.virtualjobshadow.com/help/onet-ability-profiler-with-testing-accommodations" TargetMode="External"/><Relationship Id="rId4" Type="http://schemas.openxmlformats.org/officeDocument/2006/relationships/hyperlink" Target="https://help.virtualjobshadow.com/help/onet-ability-profil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815D-C1E1-DE1C-7E3C-19FBAEE968E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DDDD9CF-86E1-0C6D-261E-6A46ADC4B78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33752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735" y="905069"/>
            <a:ext cx="5945061" cy="664124"/>
          </a:xfrm>
        </p:spPr>
        <p:txBody>
          <a:bodyPr>
            <a:normAutofit fontScale="90000"/>
          </a:bodyPr>
          <a:lstStyle/>
          <a:p>
            <a:r>
              <a:rPr lang="en-US" b="1" u="sng"/>
              <a:t>Pathful Explore Road Maps</a:t>
            </a:r>
          </a:p>
        </p:txBody>
      </p:sp>
      <p:sp>
        <p:nvSpPr>
          <p:cNvPr id="4" name="TextBox 3">
            <a:extLst>
              <a:ext uri="{FF2B5EF4-FFF2-40B4-BE49-F238E27FC236}">
                <a16:creationId xmlns:a16="http://schemas.microsoft.com/office/drawing/2014/main" id="{DE5EC4F2-56D4-FA48-6CA1-7CA0D33C3A0C}"/>
              </a:ext>
            </a:extLst>
          </p:cNvPr>
          <p:cNvSpPr txBox="1"/>
          <p:nvPr/>
        </p:nvSpPr>
        <p:spPr>
          <a:xfrm>
            <a:off x="1943263" y="1569193"/>
            <a:ext cx="1062789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Calibri" panose="020F0502020204030204"/>
                <a:ea typeface="+mn-ea"/>
                <a:cs typeface="+mn-cs"/>
              </a:rPr>
              <a:t>9TH GRADE: Understanding Myself &amp; Career Interests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 9th grade, students gain insights into their career interests by completing </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FlexLesson</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“Careers and YOUR Interests” which includes the Career Cluster Interest Survey or CCIS-EZ if preferred. Students research their highest rated careers in Career Central featuring job shadowing videos from a “day in the life” perspective. </a:t>
            </a:r>
          </a:p>
        </p:txBody>
      </p:sp>
      <p:sp>
        <p:nvSpPr>
          <p:cNvPr id="6" name="TextBox 5">
            <a:extLst>
              <a:ext uri="{FF2B5EF4-FFF2-40B4-BE49-F238E27FC236}">
                <a16:creationId xmlns:a16="http://schemas.microsoft.com/office/drawing/2014/main" id="{16431768-76D7-FDD5-8EFD-0D5EE8775075}"/>
              </a:ext>
            </a:extLst>
          </p:cNvPr>
          <p:cNvSpPr txBox="1"/>
          <p:nvPr/>
        </p:nvSpPr>
        <p:spPr>
          <a:xfrm>
            <a:off x="78693" y="2769522"/>
            <a:ext cx="11405937"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Calibri" panose="020F0502020204030204"/>
                <a:ea typeface="+mn-ea"/>
                <a:cs typeface="+mn-cs"/>
              </a:rPr>
              <a:t>10TH GRADE: Understanding Myself &amp; Postsecondary Education Options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 10th grade, students build upon their insights and understanding gained in 9th grade career exploration. Students complete the O*NET Interest Profiler (O*NET IP) to gain valuable insights into their own preferences. Students begin exploring postsecondary options further by researching the different types of education that may be connected with their specific career survey interest results. </a:t>
            </a:r>
          </a:p>
        </p:txBody>
      </p:sp>
      <p:sp>
        <p:nvSpPr>
          <p:cNvPr id="8" name="TextBox 7">
            <a:extLst>
              <a:ext uri="{FF2B5EF4-FFF2-40B4-BE49-F238E27FC236}">
                <a16:creationId xmlns:a16="http://schemas.microsoft.com/office/drawing/2014/main" id="{4BBD6C56-39C8-2238-2306-8A23D9012857}"/>
              </a:ext>
            </a:extLst>
          </p:cNvPr>
          <p:cNvSpPr txBox="1"/>
          <p:nvPr/>
        </p:nvSpPr>
        <p:spPr>
          <a:xfrm>
            <a:off x="1943263" y="4246850"/>
            <a:ext cx="9754467"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Calibri" panose="020F0502020204030204"/>
                <a:ea typeface="+mn-ea"/>
                <a:cs typeface="+mn-cs"/>
              </a:rPr>
              <a:t>11TH GRADE:: Connecting My Initiative to Career Choices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 11th grade, students will deepen their understanding of the role that soft skills and values play when making career choices. By completing the O*NET Work Importance Locator (O*NET WIL) students are introduced to values they hold that will shape their ongoing thought process about what careers and postsecondary education options best match who they are and want to become. Topic</a:t>
            </a:r>
          </a:p>
        </p:txBody>
      </p:sp>
      <p:sp>
        <p:nvSpPr>
          <p:cNvPr id="10" name="TextBox 9">
            <a:extLst>
              <a:ext uri="{FF2B5EF4-FFF2-40B4-BE49-F238E27FC236}">
                <a16:creationId xmlns:a16="http://schemas.microsoft.com/office/drawing/2014/main" id="{E0049C61-EDD9-A59A-24B9-1BF2B8A549A6}"/>
              </a:ext>
            </a:extLst>
          </p:cNvPr>
          <p:cNvSpPr txBox="1"/>
          <p:nvPr/>
        </p:nvSpPr>
        <p:spPr>
          <a:xfrm>
            <a:off x="78693" y="5724178"/>
            <a:ext cx="1178834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Calibri" panose="020F0502020204030204"/>
                <a:ea typeface="+mn-ea"/>
                <a:cs typeface="+mn-cs"/>
              </a:rPr>
              <a:t>12TH GRADE:: Connecting My Initiative to Career Choices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 12th grade, students will deepen their understanding of factors that play a role when making career choices. By completing the Career Cluster Interest Survey (CCIS) or CCIS-EZ if preferred, students focus on finalizing their postsecondary plans and gaining skills such as financial literacy needed to be successful.</a:t>
            </a:r>
          </a:p>
        </p:txBody>
      </p:sp>
    </p:spTree>
    <p:extLst>
      <p:ext uri="{BB962C8B-B14F-4D97-AF65-F5344CB8AC3E}">
        <p14:creationId xmlns:p14="http://schemas.microsoft.com/office/powerpoint/2010/main" val="18395091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958" y="1330184"/>
            <a:ext cx="8414084" cy="664124"/>
          </a:xfrm>
        </p:spPr>
        <p:txBody>
          <a:bodyPr>
            <a:normAutofit fontScale="90000"/>
          </a:bodyPr>
          <a:lstStyle/>
          <a:p>
            <a:r>
              <a:rPr lang="en-US" b="1" u="sng"/>
              <a:t>Pathful Explore Data, Reports, &amp; Tracking</a:t>
            </a:r>
          </a:p>
        </p:txBody>
      </p:sp>
      <p:sp>
        <p:nvSpPr>
          <p:cNvPr id="3" name="TextBox 2">
            <a:extLst>
              <a:ext uri="{FF2B5EF4-FFF2-40B4-BE49-F238E27FC236}">
                <a16:creationId xmlns:a16="http://schemas.microsoft.com/office/drawing/2014/main" id="{5D1A659D-3923-8FD4-346C-1F7D36FB23E8}"/>
              </a:ext>
            </a:extLst>
          </p:cNvPr>
          <p:cNvSpPr txBox="1"/>
          <p:nvPr/>
        </p:nvSpPr>
        <p:spPr>
          <a:xfrm>
            <a:off x="1042737" y="2622884"/>
            <a:ext cx="2462463"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prstClr val="black"/>
                </a:solidFill>
                <a:effectLst/>
                <a:uLnTx/>
                <a:uFillTx/>
                <a:latin typeface="Calibri" panose="020F0502020204030204"/>
                <a:ea typeface="+mn-ea"/>
                <a:cs typeface="+mn-cs"/>
              </a:rPr>
              <a:t>Individual Student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Assessment Reports in PDF format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Resumes and Cover Letters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Data export of time on their accounts, total videos watched, and lessons completed</a:t>
            </a:r>
          </a:p>
        </p:txBody>
      </p:sp>
      <p:sp>
        <p:nvSpPr>
          <p:cNvPr id="4" name="TextBox 3">
            <a:extLst>
              <a:ext uri="{FF2B5EF4-FFF2-40B4-BE49-F238E27FC236}">
                <a16:creationId xmlns:a16="http://schemas.microsoft.com/office/drawing/2014/main" id="{F6043B64-2C3F-E667-5C46-EF7136CBE767}"/>
              </a:ext>
            </a:extLst>
          </p:cNvPr>
          <p:cNvSpPr txBox="1"/>
          <p:nvPr/>
        </p:nvSpPr>
        <p:spPr>
          <a:xfrm>
            <a:off x="4576009" y="2622884"/>
            <a:ext cx="2350169"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prstClr val="black"/>
                </a:solidFill>
                <a:effectLst/>
                <a:uLnTx/>
                <a:uFillTx/>
                <a:latin typeface="Calibri" panose="020F0502020204030204"/>
                <a:ea typeface="+mn-ea"/>
                <a:cs typeface="+mn-cs"/>
              </a:rPr>
              <a:t>Group Data for a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Flex Lesson Progress Reports and Grades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Shared Lesson Reports and oversight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Reports of videos watched and popular careers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76ED723-AC5C-E087-35BE-3D8672B54709}"/>
              </a:ext>
            </a:extLst>
          </p:cNvPr>
          <p:cNvSpPr txBox="1"/>
          <p:nvPr/>
        </p:nvSpPr>
        <p:spPr>
          <a:xfrm>
            <a:off x="8329861" y="2622884"/>
            <a:ext cx="2077453"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prstClr val="black"/>
                </a:solidFill>
                <a:effectLst/>
                <a:uLnTx/>
                <a:uFillTx/>
                <a:latin typeface="Calibri" panose="020F0502020204030204"/>
                <a:ea typeface="+mn-ea"/>
                <a:cs typeface="+mn-cs"/>
              </a:rPr>
              <a:t>HS or District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Review of student and staff accounts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Planning around school calendar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Identifying trends and </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barrieres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625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805" y="1274036"/>
            <a:ext cx="3196389" cy="664124"/>
          </a:xfrm>
        </p:spPr>
        <p:txBody>
          <a:bodyPr>
            <a:normAutofit fontScale="90000"/>
          </a:bodyPr>
          <a:lstStyle/>
          <a:p>
            <a:r>
              <a:rPr lang="en-US" b="1" u="sng"/>
              <a:t>Demonstration </a:t>
            </a:r>
          </a:p>
        </p:txBody>
      </p:sp>
      <p:pic>
        <p:nvPicPr>
          <p:cNvPr id="4" name="Picture 3">
            <a:extLst>
              <a:ext uri="{FF2B5EF4-FFF2-40B4-BE49-F238E27FC236}">
                <a16:creationId xmlns:a16="http://schemas.microsoft.com/office/drawing/2014/main" id="{BC018F7E-D292-EE8E-3802-5BA9539FE55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2369334"/>
            <a:ext cx="11949195" cy="3734124"/>
          </a:xfrm>
          <a:prstGeom prst="rect">
            <a:avLst/>
          </a:prstGeom>
        </p:spPr>
      </p:pic>
    </p:spTree>
    <p:extLst>
      <p:ext uri="{BB962C8B-B14F-4D97-AF65-F5344CB8AC3E}">
        <p14:creationId xmlns:p14="http://schemas.microsoft.com/office/powerpoint/2010/main" val="177449404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2721" y="1346226"/>
            <a:ext cx="5546558" cy="664124"/>
          </a:xfrm>
        </p:spPr>
        <p:txBody>
          <a:bodyPr>
            <a:normAutofit fontScale="90000"/>
          </a:bodyPr>
          <a:lstStyle/>
          <a:p>
            <a:r>
              <a:rPr lang="en-US" b="1" u="sng"/>
              <a:t>Questions and Suggestions</a:t>
            </a:r>
          </a:p>
        </p:txBody>
      </p:sp>
      <p:sp>
        <p:nvSpPr>
          <p:cNvPr id="3" name="TextBox 2">
            <a:extLst>
              <a:ext uri="{FF2B5EF4-FFF2-40B4-BE49-F238E27FC236}">
                <a16:creationId xmlns:a16="http://schemas.microsoft.com/office/drawing/2014/main" id="{2122DAD9-EE1B-526D-C4E0-FBF4CB25A1CB}"/>
              </a:ext>
            </a:extLst>
          </p:cNvPr>
          <p:cNvSpPr txBox="1"/>
          <p:nvPr/>
        </p:nvSpPr>
        <p:spPr>
          <a:xfrm>
            <a:off x="1965158" y="3208421"/>
            <a:ext cx="64489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Now – What’s on your mind?</a:t>
            </a:r>
          </a:p>
        </p:txBody>
      </p:sp>
      <p:sp>
        <p:nvSpPr>
          <p:cNvPr id="4" name="TextBox 3">
            <a:extLst>
              <a:ext uri="{FF2B5EF4-FFF2-40B4-BE49-F238E27FC236}">
                <a16:creationId xmlns:a16="http://schemas.microsoft.com/office/drawing/2014/main" id="{E9572F5F-6A96-3901-4F1F-D046B117914A}"/>
              </a:ext>
            </a:extLst>
          </p:cNvPr>
          <p:cNvSpPr txBox="1"/>
          <p:nvPr/>
        </p:nvSpPr>
        <p:spPr>
          <a:xfrm>
            <a:off x="3176337" y="4387516"/>
            <a:ext cx="88392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Later – Reach out to your local GVRA staff, Pathful Explore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hlinkClick r:id="rId2"/>
              </a:rPr>
              <a:t>customerservice@virtualjobshadow.com</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or GVRA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hlinkClick r:id="rId3"/>
              </a:rPr>
              <a:t>Rebecca.williamson@gvs.ga.gov</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625242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721334" y="609786"/>
            <a:ext cx="9439035"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GVRA &amp;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Pathful</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Explore Student Accounts</a:t>
            </a:r>
          </a:p>
        </p:txBody>
      </p:sp>
      <p:sp>
        <p:nvSpPr>
          <p:cNvPr id="3" name="TextBox 2"/>
          <p:cNvSpPr txBox="1"/>
          <p:nvPr/>
        </p:nvSpPr>
        <p:spPr>
          <a:xfrm>
            <a:off x="1736354" y="1558146"/>
            <a:ext cx="81442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Rebecca Williamson, Strategic Initiatives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Rebecca.williamson@gvs.ga.gov</a:t>
            </a:r>
          </a:p>
        </p:txBody>
      </p:sp>
    </p:spTree>
    <p:extLst>
      <p:ext uri="{BB962C8B-B14F-4D97-AF65-F5344CB8AC3E}">
        <p14:creationId xmlns:p14="http://schemas.microsoft.com/office/powerpoint/2010/main" val="290625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D8435D-5700-41F3-0AF8-90BFD9788188}"/>
              </a:ext>
            </a:extLst>
          </p:cNvPr>
          <p:cNvSpPr>
            <a:spLocks noGrp="1"/>
          </p:cNvSpPr>
          <p:nvPr>
            <p:ph type="title"/>
          </p:nvPr>
        </p:nvSpPr>
        <p:spPr>
          <a:xfrm>
            <a:off x="918411" y="1111085"/>
            <a:ext cx="1905000" cy="1325563"/>
          </a:xfrm>
        </p:spPr>
        <p:txBody>
          <a:bodyPr/>
          <a:lstStyle/>
          <a:p>
            <a:r>
              <a:rPr lang="en-US" b="1"/>
              <a:t>Agenda</a:t>
            </a:r>
          </a:p>
        </p:txBody>
      </p:sp>
      <p:sp>
        <p:nvSpPr>
          <p:cNvPr id="5" name="TextBox 4">
            <a:extLst>
              <a:ext uri="{FF2B5EF4-FFF2-40B4-BE49-F238E27FC236}">
                <a16:creationId xmlns:a16="http://schemas.microsoft.com/office/drawing/2014/main" id="{982F5D19-E148-F552-C34B-4C8E34054F24}"/>
              </a:ext>
            </a:extLst>
          </p:cNvPr>
          <p:cNvSpPr txBox="1"/>
          <p:nvPr/>
        </p:nvSpPr>
        <p:spPr>
          <a:xfrm>
            <a:off x="1840832" y="2061410"/>
            <a:ext cx="9432757" cy="4549835"/>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mn-cs"/>
              </a:rPr>
              <a:t>Last Year’s Usage</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mn-cs"/>
              </a:rPr>
              <a:t>Adding students</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mn-cs"/>
              </a:rPr>
              <a:t>Adding educators and paras</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mn-cs"/>
              </a:rPr>
              <a:t>Assessments</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mn-cs"/>
              </a:rPr>
              <a:t>Road maps</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mn-cs"/>
              </a:rPr>
              <a:t>Data, Reports, and tracking</a:t>
            </a: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Q&amp;A</a:t>
            </a:r>
          </a:p>
        </p:txBody>
      </p:sp>
    </p:spTree>
    <p:extLst>
      <p:ext uri="{BB962C8B-B14F-4D97-AF65-F5344CB8AC3E}">
        <p14:creationId xmlns:p14="http://schemas.microsoft.com/office/powerpoint/2010/main" val="397000959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58A4ED-5C92-7958-EE5B-9EF57D84B576}"/>
              </a:ext>
            </a:extLst>
          </p:cNvPr>
          <p:cNvSpPr txBox="1">
            <a:spLocks noGrp="1"/>
          </p:cNvSpPr>
          <p:nvPr>
            <p:ph type="title" idx="4294967295"/>
          </p:nvPr>
        </p:nvSpPr>
        <p:spPr>
          <a:xfrm>
            <a:off x="1825566" y="239174"/>
            <a:ext cx="8594988" cy="9029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Georgia Vocational Rehabilitation Agency</a:t>
            </a:r>
            <a:b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b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Pre-Employment Transition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7" name="Picture 6">
            <a:extLst>
              <a:ext uri="{FF2B5EF4-FFF2-40B4-BE49-F238E27FC236}">
                <a16:creationId xmlns:a16="http://schemas.microsoft.com/office/drawing/2014/main" id="{346CC833-174C-2C30-DEA2-A1C11ADB36E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25566" y="1357180"/>
            <a:ext cx="8358340" cy="6097"/>
          </a:xfrm>
          <a:prstGeom prst="rect">
            <a:avLst/>
          </a:prstGeom>
        </p:spPr>
      </p:pic>
      <p:sp>
        <p:nvSpPr>
          <p:cNvPr id="3" name="TextBox 2">
            <a:extLst>
              <a:ext uri="{FF2B5EF4-FFF2-40B4-BE49-F238E27FC236}">
                <a16:creationId xmlns:a16="http://schemas.microsoft.com/office/drawing/2014/main" id="{1FACD7F0-5D8F-3811-A152-E1A1F029131B}"/>
              </a:ext>
            </a:extLst>
          </p:cNvPr>
          <p:cNvSpPr txBox="1"/>
          <p:nvPr/>
        </p:nvSpPr>
        <p:spPr>
          <a:xfrm>
            <a:off x="270935" y="1508464"/>
            <a:ext cx="2050925"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000000"/>
                </a:solidFill>
                <a:effectLst/>
                <a:uLnTx/>
                <a:uFillTx/>
                <a:latin typeface="Calibri  "/>
                <a:ea typeface="+mn-ea"/>
                <a:cs typeface="+mn-cs"/>
              </a:rPr>
              <a:t>Pathful Explore</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a:ln>
                <a:noFill/>
              </a:ln>
              <a:solidFill>
                <a:srgbClr val="000000"/>
              </a:solidFill>
              <a:effectLst/>
              <a:uLnTx/>
              <a:uFillTx/>
              <a:latin typeface="Calibri  "/>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38C52FA-535D-3BD1-27CA-489B9D43FDA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41723" y="1664644"/>
            <a:ext cx="7978831" cy="4778154"/>
          </a:xfrm>
          <a:prstGeom prst="rect">
            <a:avLst/>
          </a:prstGeom>
        </p:spPr>
      </p:pic>
      <p:pic>
        <p:nvPicPr>
          <p:cNvPr id="10" name="Picture 9">
            <a:extLst>
              <a:ext uri="{FF2B5EF4-FFF2-40B4-BE49-F238E27FC236}">
                <a16:creationId xmlns:a16="http://schemas.microsoft.com/office/drawing/2014/main" id="{B57CFB47-DE67-F835-F3DE-77082F48A5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227" b="14001"/>
          <a:stretch/>
        </p:blipFill>
        <p:spPr>
          <a:xfrm>
            <a:off x="1703295" y="6146984"/>
            <a:ext cx="618565" cy="660307"/>
          </a:xfrm>
          <a:prstGeom prst="rect">
            <a:avLst/>
          </a:prstGeom>
        </p:spPr>
      </p:pic>
      <p:cxnSp>
        <p:nvCxnSpPr>
          <p:cNvPr id="18" name="Straight Connector 17">
            <a:extLst>
              <a:ext uri="{FF2B5EF4-FFF2-40B4-BE49-F238E27FC236}">
                <a16:creationId xmlns:a16="http://schemas.microsoft.com/office/drawing/2014/main" id="{CD39087C-35EF-E62D-07A6-DFCD9BAA8694}"/>
              </a:ext>
              <a:ext uri="{C183D7F6-B498-43B3-948B-1728B52AA6E4}">
                <adec:decorative xmlns:adec="http://schemas.microsoft.com/office/drawing/2017/decorative" val="1"/>
              </a:ext>
            </a:extLst>
          </p:cNvPr>
          <p:cNvCxnSpPr>
            <a:cxnSpLocks/>
          </p:cNvCxnSpPr>
          <p:nvPr/>
        </p:nvCxnSpPr>
        <p:spPr>
          <a:xfrm flipV="1">
            <a:off x="2321860" y="6738611"/>
            <a:ext cx="786204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5406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74603"/>
            <a:ext cx="9144000" cy="854724"/>
          </a:xfrm>
          <a:solidFill>
            <a:schemeClr val="accent1">
              <a:lumMod val="20000"/>
              <a:lumOff val="80000"/>
            </a:schemeClr>
          </a:solidFill>
          <a:effectLst>
            <a:glow rad="139700">
              <a:schemeClr val="accent1">
                <a:satMod val="175000"/>
                <a:alpha val="40000"/>
              </a:schemeClr>
            </a:glow>
          </a:effectLst>
        </p:spPr>
        <p:txBody>
          <a:bodyPr>
            <a:normAutofit/>
          </a:bodyPr>
          <a:lstStyle/>
          <a:p>
            <a:pPr algn="ctr"/>
            <a:r>
              <a:rPr lang="en-US" sz="3600" b="1" i="1"/>
              <a:t>Referring Students for </a:t>
            </a:r>
            <a:r>
              <a:rPr lang="en-US" sz="3600" b="1" i="1" err="1"/>
              <a:t>Pathful</a:t>
            </a:r>
            <a:r>
              <a:rPr lang="en-US" sz="3600" b="1" i="1"/>
              <a:t> Explore Accounts</a:t>
            </a:r>
          </a:p>
        </p:txBody>
      </p:sp>
      <p:sp>
        <p:nvSpPr>
          <p:cNvPr id="3" name="Content Placeholder 2"/>
          <p:cNvSpPr>
            <a:spLocks noGrp="1"/>
          </p:cNvSpPr>
          <p:nvPr>
            <p:ph idx="1"/>
          </p:nvPr>
        </p:nvSpPr>
        <p:spPr>
          <a:xfrm>
            <a:off x="1691952" y="2275575"/>
            <a:ext cx="8789437" cy="4486274"/>
          </a:xfrm>
        </p:spPr>
        <p:txBody>
          <a:bodyPr>
            <a:normAutofit lnSpcReduction="10000"/>
          </a:bodyPr>
          <a:lstStyle/>
          <a:p>
            <a:pPr>
              <a:spcBef>
                <a:spcPts val="0"/>
              </a:spcBef>
              <a:buSzPts val="1000"/>
              <a:buFont typeface="Wingdings" panose="05000000000000000000" pitchFamily="2" charset="2"/>
              <a:buChar char="Ø"/>
              <a:tabLst>
                <a:tab pos="457200" algn="l"/>
              </a:tabLst>
            </a:pPr>
            <a:r>
              <a:rPr lang="en-US" sz="2400">
                <a:latin typeface="Calibri" panose="020F0502020204030204" pitchFamily="34" charset="0"/>
                <a:ea typeface="Times New Roman" panose="02020603050405020304" pitchFamily="18" charset="0"/>
              </a:rPr>
              <a:t>GVRA receives the </a:t>
            </a:r>
            <a:r>
              <a:rPr lang="en-US" sz="2400" u="sng">
                <a:latin typeface="Calibri" panose="020F0502020204030204" pitchFamily="34" charset="0"/>
                <a:ea typeface="Times New Roman" panose="02020603050405020304" pitchFamily="18" charset="0"/>
              </a:rPr>
              <a:t>Parental Permission form </a:t>
            </a:r>
            <a:r>
              <a:rPr lang="en-US" sz="2400">
                <a:latin typeface="Calibri" panose="020F0502020204030204" pitchFamily="34" charset="0"/>
                <a:ea typeface="Times New Roman" panose="02020603050405020304" pitchFamily="18" charset="0"/>
              </a:rPr>
              <a:t>and </a:t>
            </a:r>
            <a:r>
              <a:rPr lang="en-US" sz="2400" u="sng">
                <a:latin typeface="Calibri" panose="020F0502020204030204" pitchFamily="34" charset="0"/>
                <a:ea typeface="Times New Roman" panose="02020603050405020304" pitchFamily="18" charset="0"/>
              </a:rPr>
              <a:t>IEP/504 </a:t>
            </a:r>
            <a:r>
              <a:rPr lang="en-US" sz="2400">
                <a:latin typeface="Calibri" panose="020F0502020204030204" pitchFamily="34" charset="0"/>
                <a:ea typeface="Times New Roman" panose="02020603050405020304" pitchFamily="18" charset="0"/>
              </a:rPr>
              <a:t>plan for each student to create their GVRA Participant ID  </a:t>
            </a:r>
          </a:p>
          <a:p>
            <a:pPr marL="0" indent="0">
              <a:spcBef>
                <a:spcPts val="0"/>
              </a:spcBef>
              <a:buSzPts val="1000"/>
              <a:buNone/>
              <a:tabLst>
                <a:tab pos="457200" algn="l"/>
              </a:tabLst>
            </a:pPr>
            <a:endParaRPr lang="en-US" sz="2400">
              <a:latin typeface="Calibri" panose="020F0502020204030204" pitchFamily="34" charset="0"/>
              <a:ea typeface="Calibri" panose="020F0502020204030204" pitchFamily="34" charset="0"/>
            </a:endParaRPr>
          </a:p>
          <a:p>
            <a:pPr>
              <a:spcBef>
                <a:spcPts val="0"/>
              </a:spcBef>
              <a:buSzPts val="1000"/>
              <a:buFont typeface="Wingdings" panose="05000000000000000000" pitchFamily="2" charset="2"/>
              <a:buChar char="Ø"/>
              <a:tabLst>
                <a:tab pos="457200" algn="l"/>
              </a:tabLst>
            </a:pPr>
            <a:r>
              <a:rPr lang="en-US" sz="2400">
                <a:latin typeface="Calibri" panose="020F0502020204030204" pitchFamily="34" charset="0"/>
                <a:ea typeface="Times New Roman" panose="02020603050405020304" pitchFamily="18" charset="0"/>
              </a:rPr>
              <a:t>Students should be listed on the “</a:t>
            </a:r>
            <a:r>
              <a:rPr lang="en-US" sz="2400" u="sng">
                <a:latin typeface="Calibri" panose="020F0502020204030204" pitchFamily="34" charset="0"/>
                <a:ea typeface="Times New Roman" panose="02020603050405020304" pitchFamily="18" charset="0"/>
              </a:rPr>
              <a:t>Bulk Upload</a:t>
            </a:r>
            <a:r>
              <a:rPr lang="en-US" sz="2400">
                <a:latin typeface="Calibri" panose="020F0502020204030204" pitchFamily="34" charset="0"/>
                <a:ea typeface="Times New Roman" panose="02020603050405020304" pitchFamily="18" charset="0"/>
              </a:rPr>
              <a:t>” template and sent to the GVRA contact for your schools.  </a:t>
            </a:r>
          </a:p>
          <a:p>
            <a:pPr marL="0" indent="0">
              <a:spcBef>
                <a:spcPts val="0"/>
              </a:spcBef>
              <a:buSzPts val="1000"/>
              <a:buNone/>
              <a:tabLst>
                <a:tab pos="457200" algn="l"/>
              </a:tabLst>
            </a:pPr>
            <a:endParaRPr lang="en-US" sz="2400">
              <a:latin typeface="Calibri" panose="020F0502020204030204" pitchFamily="34" charset="0"/>
              <a:ea typeface="Times New Roman" panose="02020603050405020304" pitchFamily="18" charset="0"/>
            </a:endParaRPr>
          </a:p>
          <a:p>
            <a:pPr>
              <a:spcBef>
                <a:spcPts val="0"/>
              </a:spcBef>
              <a:buSzPts val="1000"/>
              <a:buFont typeface="Wingdings" panose="05000000000000000000" pitchFamily="2" charset="2"/>
              <a:buChar char="Ø"/>
              <a:tabLst>
                <a:tab pos="457200" algn="l"/>
              </a:tabLst>
            </a:pPr>
            <a:r>
              <a:rPr lang="en-US" sz="2400">
                <a:latin typeface="Calibri" panose="020F0502020204030204" pitchFamily="34" charset="0"/>
                <a:ea typeface="Times New Roman" panose="02020603050405020304" pitchFamily="18" charset="0"/>
              </a:rPr>
              <a:t>Once the GVRA cases are created, the </a:t>
            </a:r>
            <a:r>
              <a:rPr lang="en-US" sz="2400" u="sng">
                <a:latin typeface="Calibri" panose="020F0502020204030204" pitchFamily="34" charset="0"/>
                <a:ea typeface="Times New Roman" panose="02020603050405020304" pitchFamily="18" charset="0"/>
              </a:rPr>
              <a:t>GVRA Participant ID</a:t>
            </a:r>
            <a:r>
              <a:rPr lang="en-US" sz="2400">
                <a:latin typeface="Calibri" panose="020F0502020204030204" pitchFamily="34" charset="0"/>
                <a:ea typeface="Times New Roman" panose="02020603050405020304" pitchFamily="18" charset="0"/>
              </a:rPr>
              <a:t> will be added to the Bulk Upload form to complete it.  </a:t>
            </a:r>
          </a:p>
          <a:p>
            <a:pPr marL="0" indent="0">
              <a:spcBef>
                <a:spcPts val="0"/>
              </a:spcBef>
              <a:buSzPts val="1000"/>
              <a:buNone/>
              <a:tabLst>
                <a:tab pos="457200" algn="l"/>
              </a:tabLst>
            </a:pPr>
            <a:endParaRPr lang="en-US" sz="2400">
              <a:latin typeface="Calibri" panose="020F0502020204030204" pitchFamily="34" charset="0"/>
              <a:ea typeface="Calibri" panose="020F0502020204030204" pitchFamily="34" charset="0"/>
            </a:endParaRPr>
          </a:p>
          <a:p>
            <a:pPr>
              <a:spcBef>
                <a:spcPts val="0"/>
              </a:spcBef>
              <a:buSzPts val="1000"/>
              <a:buFont typeface="Wingdings" panose="05000000000000000000" pitchFamily="2" charset="2"/>
              <a:buChar char="Ø"/>
              <a:tabLst>
                <a:tab pos="457200" algn="l"/>
              </a:tabLst>
            </a:pPr>
            <a:r>
              <a:rPr lang="en-US" sz="2400">
                <a:latin typeface="Calibri" panose="020F0502020204030204" pitchFamily="34" charset="0"/>
                <a:ea typeface="Times New Roman" panose="02020603050405020304" pitchFamily="18" charset="0"/>
              </a:rPr>
              <a:t>The Bulk upload form is then sent by GVRA to </a:t>
            </a:r>
            <a:r>
              <a:rPr lang="en-US" sz="2400" err="1">
                <a:latin typeface="Calibri" panose="020F0502020204030204" pitchFamily="34" charset="0"/>
                <a:ea typeface="Times New Roman" panose="02020603050405020304" pitchFamily="18" charset="0"/>
              </a:rPr>
              <a:t>Pathful</a:t>
            </a:r>
            <a:r>
              <a:rPr lang="en-US" sz="2400">
                <a:latin typeface="Calibri" panose="020F0502020204030204" pitchFamily="34" charset="0"/>
                <a:ea typeface="Times New Roman" panose="02020603050405020304" pitchFamily="18" charset="0"/>
              </a:rPr>
              <a:t> Explore which creates the student accounts.  </a:t>
            </a:r>
          </a:p>
          <a:p>
            <a:pPr marL="0" indent="0">
              <a:spcBef>
                <a:spcPts val="0"/>
              </a:spcBef>
              <a:buSzPts val="1000"/>
              <a:buNone/>
              <a:tabLst>
                <a:tab pos="457200" algn="l"/>
              </a:tabLst>
            </a:pPr>
            <a:endParaRPr lang="en-US" sz="2400">
              <a:latin typeface="Calibri" panose="020F0502020204030204" pitchFamily="34" charset="0"/>
              <a:ea typeface="Calibri" panose="020F0502020204030204" pitchFamily="34" charset="0"/>
            </a:endParaRPr>
          </a:p>
          <a:p>
            <a:pPr>
              <a:spcBef>
                <a:spcPts val="0"/>
              </a:spcBef>
              <a:buSzPts val="1000"/>
              <a:buFont typeface="Wingdings" panose="05000000000000000000" pitchFamily="2" charset="2"/>
              <a:buChar char="Ø"/>
              <a:tabLst>
                <a:tab pos="457200" algn="l"/>
              </a:tabLst>
            </a:pPr>
            <a:r>
              <a:rPr lang="en-US" sz="2400" err="1">
                <a:latin typeface="Calibri" panose="020F0502020204030204" pitchFamily="34" charset="0"/>
                <a:ea typeface="Times New Roman" panose="02020603050405020304" pitchFamily="18" charset="0"/>
              </a:rPr>
              <a:t>Pathful</a:t>
            </a:r>
            <a:r>
              <a:rPr lang="en-US" sz="2400">
                <a:latin typeface="Calibri" panose="020F0502020204030204" pitchFamily="34" charset="0"/>
                <a:ea typeface="Times New Roman" panose="02020603050405020304" pitchFamily="18" charset="0"/>
              </a:rPr>
              <a:t> Explore lets GVRA know when the student accounts are active and GVRA will notify the school contacts.  </a:t>
            </a:r>
            <a:endParaRPr lang="en-US" sz="2400">
              <a:latin typeface="Calibri" panose="020F0502020204030204" pitchFamily="34" charset="0"/>
              <a:ea typeface="Calibri" panose="020F0502020204030204" pitchFamily="34" charset="0"/>
            </a:endParaRPr>
          </a:p>
          <a:p>
            <a:pPr marL="0" indent="0">
              <a:spcBef>
                <a:spcPts val="0"/>
              </a:spcBef>
              <a:buNone/>
            </a:pPr>
            <a:endParaRPr lang="en-US" sz="180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5617322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971" y="2350168"/>
            <a:ext cx="2600586" cy="2157663"/>
          </a:xfrm>
        </p:spPr>
        <p:txBody>
          <a:bodyPr>
            <a:normAutofit/>
          </a:bodyPr>
          <a:lstStyle/>
          <a:p>
            <a:pPr algn="ctr"/>
            <a:r>
              <a:rPr lang="en-US" b="1" u="sng"/>
              <a:t>Parental Permission Form</a:t>
            </a:r>
          </a:p>
        </p:txBody>
      </p:sp>
      <p:pic>
        <p:nvPicPr>
          <p:cNvPr id="8" name="Picture 7" descr="Copy of the Transition Parental Form">
            <a:extLst>
              <a:ext uri="{FF2B5EF4-FFF2-40B4-BE49-F238E27FC236}">
                <a16:creationId xmlns:a16="http://schemas.microsoft.com/office/drawing/2014/main" id="{E47A15C0-22DC-A08D-B4E3-30D36FDCD6BD}"/>
              </a:ext>
            </a:extLst>
          </p:cNvPr>
          <p:cNvPicPr>
            <a:picLocks noChangeAspect="1"/>
          </p:cNvPicPr>
          <p:nvPr/>
        </p:nvPicPr>
        <p:blipFill>
          <a:blip r:embed="rId3"/>
          <a:stretch>
            <a:fillRect/>
          </a:stretch>
        </p:blipFill>
        <p:spPr>
          <a:xfrm>
            <a:off x="3636664" y="650446"/>
            <a:ext cx="4918672" cy="6207554"/>
          </a:xfrm>
          <a:prstGeom prst="rect">
            <a:avLst/>
          </a:prstGeom>
        </p:spPr>
      </p:pic>
    </p:spTree>
    <p:extLst>
      <p:ext uri="{BB962C8B-B14F-4D97-AF65-F5344CB8AC3E}">
        <p14:creationId xmlns:p14="http://schemas.microsoft.com/office/powerpoint/2010/main" val="321480681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0617" y="975545"/>
            <a:ext cx="4590763" cy="664124"/>
          </a:xfrm>
        </p:spPr>
        <p:txBody>
          <a:bodyPr>
            <a:normAutofit fontScale="90000"/>
          </a:bodyPr>
          <a:lstStyle/>
          <a:p>
            <a:r>
              <a:rPr lang="en-US" b="1" u="sng"/>
              <a:t>Bulk Upload Template</a:t>
            </a:r>
          </a:p>
        </p:txBody>
      </p:sp>
      <p:pic>
        <p:nvPicPr>
          <p:cNvPr id="3" name="Picture 2">
            <a:extLst>
              <a:ext uri="{FF2B5EF4-FFF2-40B4-BE49-F238E27FC236}">
                <a16:creationId xmlns:a16="http://schemas.microsoft.com/office/drawing/2014/main" id="{EB89FC53-02E1-A495-38FA-D47A18E2A12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917" y="2114598"/>
            <a:ext cx="12010161" cy="3578662"/>
          </a:xfrm>
          <a:prstGeom prst="rect">
            <a:avLst/>
          </a:prstGeom>
        </p:spPr>
      </p:pic>
      <p:sp>
        <p:nvSpPr>
          <p:cNvPr id="4" name="TextBox 3">
            <a:extLst>
              <a:ext uri="{FF2B5EF4-FFF2-40B4-BE49-F238E27FC236}">
                <a16:creationId xmlns:a16="http://schemas.microsoft.com/office/drawing/2014/main" id="{E0AD71D0-B3F9-D3DE-17D3-D636A816D550}"/>
              </a:ext>
            </a:extLst>
          </p:cNvPr>
          <p:cNvSpPr txBox="1"/>
          <p:nvPr/>
        </p:nvSpPr>
        <p:spPr>
          <a:xfrm>
            <a:off x="7796463" y="6168189"/>
            <a:ext cx="2999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This is an Excel spreadsheet</a:t>
            </a:r>
          </a:p>
        </p:txBody>
      </p:sp>
    </p:spTree>
    <p:extLst>
      <p:ext uri="{BB962C8B-B14F-4D97-AF65-F5344CB8AC3E}">
        <p14:creationId xmlns:p14="http://schemas.microsoft.com/office/powerpoint/2010/main" val="406160434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721334" y="609786"/>
            <a:ext cx="9439035"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GVRA &amp; </a:t>
            </a:r>
            <a:r>
              <a:rPr kumimoji="0" lang="en-US" sz="3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Pathful</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Explore Student Accounts</a:t>
            </a:r>
          </a:p>
        </p:txBody>
      </p:sp>
      <p:sp>
        <p:nvSpPr>
          <p:cNvPr id="3" name="TextBox 2"/>
          <p:cNvSpPr txBox="1"/>
          <p:nvPr/>
        </p:nvSpPr>
        <p:spPr>
          <a:xfrm>
            <a:off x="1736354" y="1558146"/>
            <a:ext cx="81442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Rebecca Williamson, Strategic Initiatives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Rebecca.williamson@gvs.ga.gov</a:t>
            </a:r>
          </a:p>
        </p:txBody>
      </p:sp>
    </p:spTree>
    <p:extLst>
      <p:ext uri="{BB962C8B-B14F-4D97-AF65-F5344CB8AC3E}">
        <p14:creationId xmlns:p14="http://schemas.microsoft.com/office/powerpoint/2010/main" val="2711050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24325" y="1249975"/>
            <a:ext cx="7343349" cy="664124"/>
          </a:xfrm>
        </p:spPr>
        <p:txBody>
          <a:bodyPr>
            <a:normAutofit fontScale="90000"/>
          </a:bodyPr>
          <a:lstStyle/>
          <a:p>
            <a:r>
              <a:rPr lang="en-US" b="1" u="sng"/>
              <a:t>Adding Educators and School Staff</a:t>
            </a:r>
          </a:p>
        </p:txBody>
      </p:sp>
      <p:sp>
        <p:nvSpPr>
          <p:cNvPr id="3" name="TextBox 2">
            <a:extLst>
              <a:ext uri="{FF2B5EF4-FFF2-40B4-BE49-F238E27FC236}">
                <a16:creationId xmlns:a16="http://schemas.microsoft.com/office/drawing/2014/main" id="{2989B4F0-B34D-72B3-7AE1-3147FFEF0BF4}"/>
              </a:ext>
            </a:extLst>
          </p:cNvPr>
          <p:cNvSpPr txBox="1"/>
          <p:nvPr/>
        </p:nvSpPr>
        <p:spPr>
          <a:xfrm>
            <a:off x="1363578" y="2326105"/>
            <a:ext cx="9881937" cy="415498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Teachers and other school or district staff can be added to the list on the Bulk Upload form to create their accounts.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GVRA staff can also have teachers and staff accounts created by GVRA administrators individually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Teacher and school staff accounts will only have access to the school they serve.  Only Special Education Directors can designate someone to have School District wide access to all their HS accounts in Pathful Explore.  They can do this by emailing Elise James at GaDOE and copying Rebecca Williamson at GVRA. </a:t>
            </a:r>
          </a:p>
        </p:txBody>
      </p:sp>
    </p:spTree>
    <p:extLst>
      <p:ext uri="{BB962C8B-B14F-4D97-AF65-F5344CB8AC3E}">
        <p14:creationId xmlns:p14="http://schemas.microsoft.com/office/powerpoint/2010/main" val="378312617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6735" y="905069"/>
            <a:ext cx="5945061" cy="664124"/>
          </a:xfrm>
        </p:spPr>
        <p:txBody>
          <a:bodyPr>
            <a:normAutofit fontScale="90000"/>
          </a:bodyPr>
          <a:lstStyle/>
          <a:p>
            <a:r>
              <a:rPr lang="en-US" b="1" u="sng"/>
              <a:t>Pathful Explore Assessments</a:t>
            </a:r>
          </a:p>
        </p:txBody>
      </p:sp>
      <p:sp>
        <p:nvSpPr>
          <p:cNvPr id="4" name="TextBox 3">
            <a:extLst>
              <a:ext uri="{FF2B5EF4-FFF2-40B4-BE49-F238E27FC236}">
                <a16:creationId xmlns:a16="http://schemas.microsoft.com/office/drawing/2014/main" id="{7CF39704-2EE7-1DCD-2E32-40F7B3BAA9D1}"/>
              </a:ext>
            </a:extLst>
          </p:cNvPr>
          <p:cNvSpPr txBox="1"/>
          <p:nvPr/>
        </p:nvSpPr>
        <p:spPr>
          <a:xfrm>
            <a:off x="1006642" y="1891930"/>
            <a:ext cx="10178716"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12121"/>
                </a:solidFill>
                <a:effectLst/>
                <a:uLnTx/>
                <a:uFillTx/>
                <a:latin typeface="Ulm Grotesk"/>
                <a:ea typeface="+mn-ea"/>
                <a:cs typeface="+mn-cs"/>
                <a:hlinkClick r:id="rId3"/>
              </a:rPr>
              <a:t>Career Clusters Interest Survey (CCIS)</a:t>
            </a:r>
            <a:r>
              <a:rPr kumimoji="0" lang="en-US" sz="1800" b="0" i="0" u="none" strike="noStrike" kern="1200" cap="none" spc="0" normalizeH="0" baseline="0" noProof="0">
                <a:ln>
                  <a:noFill/>
                </a:ln>
                <a:solidFill>
                  <a:srgbClr val="212121"/>
                </a:solidFill>
                <a:effectLst/>
                <a:uLnTx/>
                <a:uFillTx/>
                <a:latin typeface="Ulm Grotesk"/>
                <a:ea typeface="+mn-ea"/>
                <a:cs typeface="+mn-cs"/>
              </a:rPr>
              <a:t> </a:t>
            </a:r>
            <a:r>
              <a:rPr kumimoji="0" lang="en-US" sz="1800" b="0" i="0" u="none" strike="noStrike" kern="1200" cap="none" spc="0" normalizeH="0" baseline="0" noProof="0">
                <a:ln>
                  <a:noFill/>
                </a:ln>
                <a:solidFill>
                  <a:srgbClr val="00A6CE"/>
                </a:solidFill>
                <a:effectLst/>
                <a:uLnTx/>
                <a:uFillTx/>
                <a:latin typeface="Ulm Grotesk"/>
                <a:ea typeface="+mn-ea"/>
                <a:cs typeface="+mn-cs"/>
              </a:rPr>
              <a:t>The Career Clusters Interest Survey (CCIS) is an interest inventory that matches your interests to career clusters based on activities you most enjoy. This survey contains 102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12121"/>
                </a:solidFill>
                <a:effectLst/>
                <a:uLnTx/>
                <a:uFillTx/>
                <a:latin typeface="Ulm Grotesk"/>
                <a:ea typeface="+mn-ea"/>
                <a:cs typeface="+mn-cs"/>
                <a:hlinkClick r:id="rId4"/>
              </a:rPr>
              <a:t>Career Cluster Interest Survey EZ (CCIS-EZ)</a:t>
            </a:r>
            <a:r>
              <a:rPr kumimoji="0" lang="en-US" sz="1800" b="0" i="0" u="none" strike="noStrike" kern="1200" cap="none" spc="0" normalizeH="0" baseline="0" noProof="0">
                <a:ln>
                  <a:noFill/>
                </a:ln>
                <a:solidFill>
                  <a:srgbClr val="212121"/>
                </a:solidFill>
                <a:effectLst/>
                <a:uLnTx/>
                <a:uFillTx/>
                <a:latin typeface="Ulm Grotesk"/>
                <a:ea typeface="+mn-ea"/>
                <a:cs typeface="+mn-cs"/>
              </a:rPr>
              <a:t> </a:t>
            </a:r>
            <a:r>
              <a:rPr kumimoji="0" lang="en-US" sz="1800" b="0" i="0" u="none" strike="noStrike" kern="1200" cap="none" spc="0" normalizeH="0" baseline="0" noProof="0">
                <a:ln>
                  <a:noFill/>
                </a:ln>
                <a:solidFill>
                  <a:srgbClr val="00A6CE"/>
                </a:solidFill>
                <a:effectLst/>
                <a:uLnTx/>
                <a:uFillTx/>
                <a:latin typeface="Ulm Grotesk"/>
                <a:ea typeface="+mn-ea"/>
                <a:cs typeface="+mn-cs"/>
              </a:rPr>
              <a:t>The Career Clusters Interest Survey EZ (CCIS-EZ) is an interest inventory that matches your interests to career clusters based on activities you most enjoy. This survey contains 85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12121"/>
                </a:solidFill>
                <a:effectLst/>
                <a:uLnTx/>
                <a:uFillTx/>
                <a:latin typeface="Ulm Grotesk"/>
                <a:ea typeface="+mn-ea"/>
                <a:cs typeface="+mn-cs"/>
                <a:hlinkClick r:id="rId5"/>
              </a:rPr>
              <a:t>O*Net Ability Profiler</a:t>
            </a:r>
            <a:r>
              <a:rPr kumimoji="0" lang="en-US" sz="1800" b="0" i="0" u="none" strike="noStrike" kern="1200" cap="none" spc="0" normalizeH="0" baseline="0" noProof="0">
                <a:ln>
                  <a:noFill/>
                </a:ln>
                <a:solidFill>
                  <a:srgbClr val="212121"/>
                </a:solidFill>
                <a:effectLst/>
                <a:uLnTx/>
                <a:uFillTx/>
                <a:latin typeface="Ulm Grotesk"/>
                <a:ea typeface="+mn-ea"/>
                <a:cs typeface="+mn-cs"/>
              </a:rPr>
              <a:t> </a:t>
            </a:r>
            <a:r>
              <a:rPr kumimoji="0" lang="en-US" sz="1800" b="0" i="0" u="none" strike="noStrike" kern="1200" cap="none" spc="0" normalizeH="0" baseline="0" noProof="0">
                <a:ln>
                  <a:noFill/>
                </a:ln>
                <a:solidFill>
                  <a:srgbClr val="00A6CE"/>
                </a:solidFill>
                <a:effectLst/>
                <a:uLnTx/>
                <a:uFillTx/>
                <a:latin typeface="Ulm Grotesk"/>
                <a:ea typeface="+mn-ea"/>
                <a:cs typeface="+mn-cs"/>
              </a:rPr>
              <a:t>The O*Net Ability Profiler is a series of tests designed to match your abilities with potential careers. It takes about an hour to complete this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12121"/>
                </a:solidFill>
                <a:effectLst/>
                <a:uLnTx/>
                <a:uFillTx/>
                <a:latin typeface="Ulm Grotesk"/>
                <a:ea typeface="+mn-ea"/>
                <a:cs typeface="+mn-cs"/>
                <a:hlinkClick r:id="rId6"/>
              </a:rPr>
              <a:t>O*Net Ability Profiler with Testing Accommodations</a:t>
            </a:r>
            <a:r>
              <a:rPr kumimoji="0" lang="en-US" sz="1800" b="0" i="0" u="none" strike="noStrike" kern="1200" cap="none" spc="0" normalizeH="0" baseline="0" noProof="0">
                <a:ln>
                  <a:noFill/>
                </a:ln>
                <a:solidFill>
                  <a:srgbClr val="212121"/>
                </a:solidFill>
                <a:effectLst/>
                <a:uLnTx/>
                <a:uFillTx/>
                <a:latin typeface="Ulm Grotesk"/>
                <a:ea typeface="+mn-ea"/>
                <a:cs typeface="+mn-cs"/>
              </a:rPr>
              <a:t> </a:t>
            </a:r>
            <a:r>
              <a:rPr kumimoji="0" lang="en-US" sz="1800" b="0" i="0" u="none" strike="noStrike" kern="1200" cap="none" spc="0" normalizeH="0" baseline="0" noProof="0">
                <a:ln>
                  <a:noFill/>
                </a:ln>
                <a:solidFill>
                  <a:srgbClr val="00A6CE"/>
                </a:solidFill>
                <a:effectLst/>
                <a:uLnTx/>
                <a:uFillTx/>
                <a:latin typeface="Ulm Grotesk"/>
                <a:ea typeface="+mn-ea"/>
                <a:cs typeface="+mn-cs"/>
              </a:rPr>
              <a:t>This article explains how to add testing accommodations when assigning the O*Net Ability Profiler.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12121"/>
                </a:solidFill>
                <a:effectLst/>
                <a:uLnTx/>
                <a:uFillTx/>
                <a:latin typeface="Ulm Grotesk"/>
                <a:ea typeface="+mn-ea"/>
                <a:cs typeface="+mn-cs"/>
                <a:hlinkClick r:id="rId7"/>
              </a:rPr>
              <a:t>O*Net Interest Profiler (O*Net IP)</a:t>
            </a:r>
            <a:r>
              <a:rPr kumimoji="0" lang="en-US" sz="1800" b="0" i="0" u="none" strike="noStrike" kern="1200" cap="none" spc="0" normalizeH="0" baseline="0" noProof="0">
                <a:ln>
                  <a:noFill/>
                </a:ln>
                <a:solidFill>
                  <a:srgbClr val="212121"/>
                </a:solidFill>
                <a:effectLst/>
                <a:uLnTx/>
                <a:uFillTx/>
                <a:latin typeface="Ulm Grotesk"/>
                <a:ea typeface="+mn-ea"/>
                <a:cs typeface="+mn-cs"/>
              </a:rPr>
              <a:t> </a:t>
            </a:r>
            <a:r>
              <a:rPr kumimoji="0" lang="en-US" sz="1800" b="0" i="0" u="none" strike="noStrike" kern="1200" cap="none" spc="0" normalizeH="0" baseline="0" noProof="0">
                <a:ln>
                  <a:noFill/>
                </a:ln>
                <a:solidFill>
                  <a:srgbClr val="00A6CE"/>
                </a:solidFill>
                <a:effectLst/>
                <a:uLnTx/>
                <a:uFillTx/>
                <a:latin typeface="Ulm Grotesk"/>
                <a:ea typeface="+mn-ea"/>
                <a:cs typeface="+mn-cs"/>
              </a:rPr>
              <a:t>The O*Net Interest Profiler helps you identify your interests and how they relate to the world of work. This survey contains 60 questions and typically takes 10-30 minutes to complete.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12121"/>
                </a:solidFill>
                <a:effectLst/>
                <a:uLnTx/>
                <a:uFillTx/>
                <a:latin typeface="Ulm Grotesk"/>
                <a:ea typeface="+mn-ea"/>
                <a:cs typeface="+mn-cs"/>
                <a:hlinkClick r:id="rId8"/>
              </a:rPr>
              <a:t>O*Net Work Importance Locator (O*Net WIL)</a:t>
            </a:r>
            <a:r>
              <a:rPr kumimoji="0" lang="en-US" sz="1800" b="0" i="0" u="none" strike="noStrike" kern="1200" cap="none" spc="0" normalizeH="0" baseline="0" noProof="0">
                <a:ln>
                  <a:noFill/>
                </a:ln>
                <a:solidFill>
                  <a:srgbClr val="212121"/>
                </a:solidFill>
                <a:effectLst/>
                <a:uLnTx/>
                <a:uFillTx/>
                <a:latin typeface="Ulm Grotesk"/>
                <a:ea typeface="+mn-ea"/>
                <a:cs typeface="+mn-cs"/>
              </a:rPr>
              <a:t> </a:t>
            </a:r>
            <a:r>
              <a:rPr kumimoji="0" lang="en-US" sz="1800" b="0" i="0" u="none" strike="noStrike" kern="1200" cap="none" spc="0" normalizeH="0" baseline="0" noProof="0">
                <a:ln>
                  <a:noFill/>
                </a:ln>
                <a:solidFill>
                  <a:srgbClr val="00A6CE"/>
                </a:solidFill>
                <a:effectLst/>
                <a:uLnTx/>
                <a:uFillTx/>
                <a:latin typeface="Ulm Grotesk"/>
                <a:ea typeface="+mn-ea"/>
                <a:cs typeface="+mn-cs"/>
              </a:rPr>
              <a:t>The O*Net Work Importance Locator (O*Net IP) is a survey that helps you learn more about your work values and can help you decide what is important to you in a job.</a:t>
            </a:r>
          </a:p>
        </p:txBody>
      </p:sp>
    </p:spTree>
    <p:extLst>
      <p:ext uri="{BB962C8B-B14F-4D97-AF65-F5344CB8AC3E}">
        <p14:creationId xmlns:p14="http://schemas.microsoft.com/office/powerpoint/2010/main" val="103867299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6735" y="905069"/>
            <a:ext cx="5945061" cy="664124"/>
          </a:xfrm>
        </p:spPr>
        <p:txBody>
          <a:bodyPr>
            <a:normAutofit fontScale="90000"/>
          </a:bodyPr>
          <a:lstStyle/>
          <a:p>
            <a:r>
              <a:rPr lang="en-US" b="1" u="sng"/>
              <a:t>Pathful Explore Road Maps</a:t>
            </a:r>
          </a:p>
        </p:txBody>
      </p:sp>
      <p:sp>
        <p:nvSpPr>
          <p:cNvPr id="4" name="TextBox 3">
            <a:extLst>
              <a:ext uri="{FF2B5EF4-FFF2-40B4-BE49-F238E27FC236}">
                <a16:creationId xmlns:a16="http://schemas.microsoft.com/office/drawing/2014/main" id="{DE5EC4F2-56D4-FA48-6CA1-7CA0D33C3A0C}"/>
              </a:ext>
            </a:extLst>
          </p:cNvPr>
          <p:cNvSpPr txBox="1"/>
          <p:nvPr/>
        </p:nvSpPr>
        <p:spPr>
          <a:xfrm>
            <a:off x="1943263" y="1569193"/>
            <a:ext cx="1062789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Calibri" panose="020F0502020204030204"/>
                <a:ea typeface="+mn-ea"/>
                <a:cs typeface="+mn-cs"/>
              </a:rPr>
              <a:t>9TH GRADE: Understanding Myself &amp; Career Interests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 9th grade, students gain insights into their career interests by completing </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FlexLesson</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“Careers and YOUR Interests” which includes the Career Cluster Interest Survey or CCIS-EZ if preferred. Students research their highest rated careers in Career Central featuring job shadowing videos from a “day in the life” perspective. </a:t>
            </a:r>
          </a:p>
        </p:txBody>
      </p:sp>
      <p:sp>
        <p:nvSpPr>
          <p:cNvPr id="6" name="TextBox 5">
            <a:extLst>
              <a:ext uri="{FF2B5EF4-FFF2-40B4-BE49-F238E27FC236}">
                <a16:creationId xmlns:a16="http://schemas.microsoft.com/office/drawing/2014/main" id="{16431768-76D7-FDD5-8EFD-0D5EE8775075}"/>
              </a:ext>
            </a:extLst>
          </p:cNvPr>
          <p:cNvSpPr txBox="1"/>
          <p:nvPr/>
        </p:nvSpPr>
        <p:spPr>
          <a:xfrm>
            <a:off x="78693" y="2769522"/>
            <a:ext cx="11405937"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Calibri" panose="020F0502020204030204"/>
                <a:ea typeface="+mn-ea"/>
                <a:cs typeface="+mn-cs"/>
              </a:rPr>
              <a:t>10TH GRADE: Understanding Myself &amp; Postsecondary Education Options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 10th grade, students build upon their insights and understanding gained in 9th grade career exploration. Students complete the O*NET Interest Profiler (O*NET IP) to gain valuable insights into their own preferences. Students begin exploring postsecondary options further by researching the different types of education that may be connected with their specific career survey interest results. </a:t>
            </a:r>
          </a:p>
        </p:txBody>
      </p:sp>
      <p:sp>
        <p:nvSpPr>
          <p:cNvPr id="8" name="TextBox 7">
            <a:extLst>
              <a:ext uri="{FF2B5EF4-FFF2-40B4-BE49-F238E27FC236}">
                <a16:creationId xmlns:a16="http://schemas.microsoft.com/office/drawing/2014/main" id="{4BBD6C56-39C8-2238-2306-8A23D9012857}"/>
              </a:ext>
            </a:extLst>
          </p:cNvPr>
          <p:cNvSpPr txBox="1"/>
          <p:nvPr/>
        </p:nvSpPr>
        <p:spPr>
          <a:xfrm>
            <a:off x="1943263" y="4246850"/>
            <a:ext cx="9754467"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Calibri" panose="020F0502020204030204"/>
                <a:ea typeface="+mn-ea"/>
                <a:cs typeface="+mn-cs"/>
              </a:rPr>
              <a:t>11TH GRADE:: Connecting My Initiative to Career Choices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 11th grade, students will deepen their understanding of the role that soft skills and values play when making career choices. By completing the O*NET Work Importance Locator (O*NET WIL) students are introduced to values they hold that will shape their ongoing thought process about what careers and postsecondary education options best match who they are and want to become. Topic</a:t>
            </a:r>
          </a:p>
        </p:txBody>
      </p:sp>
      <p:sp>
        <p:nvSpPr>
          <p:cNvPr id="10" name="TextBox 9">
            <a:extLst>
              <a:ext uri="{FF2B5EF4-FFF2-40B4-BE49-F238E27FC236}">
                <a16:creationId xmlns:a16="http://schemas.microsoft.com/office/drawing/2014/main" id="{E0049C61-EDD9-A59A-24B9-1BF2B8A549A6}"/>
              </a:ext>
            </a:extLst>
          </p:cNvPr>
          <p:cNvSpPr txBox="1"/>
          <p:nvPr/>
        </p:nvSpPr>
        <p:spPr>
          <a:xfrm>
            <a:off x="78693" y="5724178"/>
            <a:ext cx="1178834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Calibri" panose="020F0502020204030204"/>
                <a:ea typeface="+mn-ea"/>
                <a:cs typeface="+mn-cs"/>
              </a:rPr>
              <a:t>12TH GRADE:: Connecting My Initiative to Career Choices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 12th grade, students will deepen their understanding of factors that play a role when making career choices. By completing the Career Cluster Interest Survey (CCIS) or CCIS-EZ if preferred, students focus on finalizing their postsecondary plans and gaining skills such as financial literacy needed to be successful.</a:t>
            </a:r>
          </a:p>
        </p:txBody>
      </p:sp>
    </p:spTree>
    <p:extLst>
      <p:ext uri="{BB962C8B-B14F-4D97-AF65-F5344CB8AC3E}">
        <p14:creationId xmlns:p14="http://schemas.microsoft.com/office/powerpoint/2010/main" val="2076228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8958" y="1330184"/>
            <a:ext cx="8414084" cy="664124"/>
          </a:xfrm>
        </p:spPr>
        <p:txBody>
          <a:bodyPr>
            <a:normAutofit fontScale="90000"/>
          </a:bodyPr>
          <a:lstStyle/>
          <a:p>
            <a:r>
              <a:rPr lang="en-US" b="1" u="sng"/>
              <a:t>Pathful Explore Data, Reports, &amp; Tracking</a:t>
            </a:r>
          </a:p>
        </p:txBody>
      </p:sp>
      <p:sp>
        <p:nvSpPr>
          <p:cNvPr id="3" name="TextBox 2">
            <a:extLst>
              <a:ext uri="{FF2B5EF4-FFF2-40B4-BE49-F238E27FC236}">
                <a16:creationId xmlns:a16="http://schemas.microsoft.com/office/drawing/2014/main" id="{5D1A659D-3923-8FD4-346C-1F7D36FB23E8}"/>
              </a:ext>
            </a:extLst>
          </p:cNvPr>
          <p:cNvSpPr txBox="1"/>
          <p:nvPr/>
        </p:nvSpPr>
        <p:spPr>
          <a:xfrm>
            <a:off x="1042737" y="2622884"/>
            <a:ext cx="2462463"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prstClr val="black"/>
                </a:solidFill>
                <a:effectLst/>
                <a:uLnTx/>
                <a:uFillTx/>
                <a:latin typeface="Calibri" panose="020F0502020204030204"/>
                <a:ea typeface="+mn-ea"/>
                <a:cs typeface="+mn-cs"/>
              </a:rPr>
              <a:t>Individual Student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Assessment Reports in PDF format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Resumes and Cover Letters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Data export of time on their accounts, total videos watched, and lessons completed</a:t>
            </a:r>
          </a:p>
        </p:txBody>
      </p:sp>
      <p:sp>
        <p:nvSpPr>
          <p:cNvPr id="4" name="TextBox 3">
            <a:extLst>
              <a:ext uri="{FF2B5EF4-FFF2-40B4-BE49-F238E27FC236}">
                <a16:creationId xmlns:a16="http://schemas.microsoft.com/office/drawing/2014/main" id="{F6043B64-2C3F-E667-5C46-EF7136CBE767}"/>
              </a:ext>
            </a:extLst>
          </p:cNvPr>
          <p:cNvSpPr txBox="1"/>
          <p:nvPr/>
        </p:nvSpPr>
        <p:spPr>
          <a:xfrm>
            <a:off x="4576009" y="2622884"/>
            <a:ext cx="2350169"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prstClr val="black"/>
                </a:solidFill>
                <a:effectLst/>
                <a:uLnTx/>
                <a:uFillTx/>
                <a:latin typeface="Calibri" panose="020F0502020204030204"/>
                <a:ea typeface="+mn-ea"/>
                <a:cs typeface="+mn-cs"/>
              </a:rPr>
              <a:t>Group Data for a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Flex Lesson Progress Reports and Grades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Shared Lesson Reports and oversight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Reports of videos watched and popular careers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76ED723-AC5C-E087-35BE-3D8672B54709}"/>
              </a:ext>
            </a:extLst>
          </p:cNvPr>
          <p:cNvSpPr txBox="1"/>
          <p:nvPr/>
        </p:nvSpPr>
        <p:spPr>
          <a:xfrm>
            <a:off x="8329861" y="2622884"/>
            <a:ext cx="2077453"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prstClr val="black"/>
                </a:solidFill>
                <a:effectLst/>
                <a:uLnTx/>
                <a:uFillTx/>
                <a:latin typeface="Calibri" panose="020F0502020204030204"/>
                <a:ea typeface="+mn-ea"/>
                <a:cs typeface="+mn-cs"/>
              </a:rPr>
              <a:t>HS or District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Review of student and staff accounts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Planning around school calendar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Identifying trends and </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barrieres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3633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97805" y="1274036"/>
            <a:ext cx="3196389" cy="664124"/>
          </a:xfrm>
        </p:spPr>
        <p:txBody>
          <a:bodyPr>
            <a:normAutofit fontScale="90000"/>
          </a:bodyPr>
          <a:lstStyle/>
          <a:p>
            <a:r>
              <a:rPr lang="en-US" b="1" u="sng"/>
              <a:t>Demonstration </a:t>
            </a:r>
          </a:p>
        </p:txBody>
      </p:sp>
      <p:pic>
        <p:nvPicPr>
          <p:cNvPr id="4" name="Picture 3">
            <a:extLst>
              <a:ext uri="{FF2B5EF4-FFF2-40B4-BE49-F238E27FC236}">
                <a16:creationId xmlns:a16="http://schemas.microsoft.com/office/drawing/2014/main" id="{BC018F7E-D292-EE8E-3802-5BA9539FE5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2369334"/>
            <a:ext cx="11949195" cy="3734124"/>
          </a:xfrm>
          <a:prstGeom prst="rect">
            <a:avLst/>
          </a:prstGeom>
        </p:spPr>
      </p:pic>
    </p:spTree>
    <p:extLst>
      <p:ext uri="{BB962C8B-B14F-4D97-AF65-F5344CB8AC3E}">
        <p14:creationId xmlns:p14="http://schemas.microsoft.com/office/powerpoint/2010/main" val="363104400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22721" y="1346226"/>
            <a:ext cx="5546558" cy="664124"/>
          </a:xfrm>
        </p:spPr>
        <p:txBody>
          <a:bodyPr>
            <a:normAutofit fontScale="90000"/>
          </a:bodyPr>
          <a:lstStyle/>
          <a:p>
            <a:r>
              <a:rPr lang="en-US" b="1" u="sng"/>
              <a:t>Questions and Suggestions</a:t>
            </a:r>
          </a:p>
        </p:txBody>
      </p:sp>
      <p:sp>
        <p:nvSpPr>
          <p:cNvPr id="3" name="TextBox 2">
            <a:extLst>
              <a:ext uri="{FF2B5EF4-FFF2-40B4-BE49-F238E27FC236}">
                <a16:creationId xmlns:a16="http://schemas.microsoft.com/office/drawing/2014/main" id="{2122DAD9-EE1B-526D-C4E0-FBF4CB25A1CB}"/>
              </a:ext>
            </a:extLst>
          </p:cNvPr>
          <p:cNvSpPr txBox="1"/>
          <p:nvPr/>
        </p:nvSpPr>
        <p:spPr>
          <a:xfrm>
            <a:off x="1965158" y="3208421"/>
            <a:ext cx="64489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Now – What’s on your mind?</a:t>
            </a:r>
          </a:p>
        </p:txBody>
      </p:sp>
      <p:sp>
        <p:nvSpPr>
          <p:cNvPr id="4" name="TextBox 3">
            <a:extLst>
              <a:ext uri="{FF2B5EF4-FFF2-40B4-BE49-F238E27FC236}">
                <a16:creationId xmlns:a16="http://schemas.microsoft.com/office/drawing/2014/main" id="{E9572F5F-6A96-3901-4F1F-D046B117914A}"/>
              </a:ext>
            </a:extLst>
          </p:cNvPr>
          <p:cNvSpPr txBox="1"/>
          <p:nvPr/>
        </p:nvSpPr>
        <p:spPr>
          <a:xfrm>
            <a:off x="3176337" y="4387516"/>
            <a:ext cx="88392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Later – Reach out to your local GVRA staff, Pathful Explore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hlinkClick r:id="rId3"/>
              </a:rPr>
              <a:t>customerservice@virtualjobshadow.com</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or GVRA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hlinkClick r:id="rId4"/>
              </a:rPr>
              <a:t>Rebecca.williamson@gvs.ga.gov</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2732699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D8435D-5700-41F3-0AF8-90BFD9788188}"/>
              </a:ext>
            </a:extLst>
          </p:cNvPr>
          <p:cNvSpPr>
            <a:spLocks noGrp="1"/>
          </p:cNvSpPr>
          <p:nvPr>
            <p:ph type="title"/>
          </p:nvPr>
        </p:nvSpPr>
        <p:spPr>
          <a:xfrm>
            <a:off x="918411" y="1111085"/>
            <a:ext cx="1905000" cy="1325563"/>
          </a:xfrm>
        </p:spPr>
        <p:txBody>
          <a:bodyPr/>
          <a:lstStyle/>
          <a:p>
            <a:r>
              <a:rPr lang="en-US" b="1"/>
              <a:t>Agenda</a:t>
            </a:r>
          </a:p>
        </p:txBody>
      </p:sp>
      <p:sp>
        <p:nvSpPr>
          <p:cNvPr id="5" name="TextBox 4">
            <a:extLst>
              <a:ext uri="{FF2B5EF4-FFF2-40B4-BE49-F238E27FC236}">
                <a16:creationId xmlns:a16="http://schemas.microsoft.com/office/drawing/2014/main" id="{982F5D19-E148-F552-C34B-4C8E34054F24}"/>
              </a:ext>
            </a:extLst>
          </p:cNvPr>
          <p:cNvSpPr txBox="1"/>
          <p:nvPr/>
        </p:nvSpPr>
        <p:spPr>
          <a:xfrm>
            <a:off x="1840832" y="2061410"/>
            <a:ext cx="9432757" cy="4549835"/>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mn-cs"/>
              </a:rPr>
              <a:t>Last Year’s Usage</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mn-cs"/>
              </a:rPr>
              <a:t>Adding students</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mn-cs"/>
              </a:rPr>
              <a:t>Adding educators and paras</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mn-cs"/>
              </a:rPr>
              <a:t>Assessments</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mn-cs"/>
              </a:rPr>
              <a:t>Road maps</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mn-cs"/>
              </a:rPr>
              <a:t>Data, Reports, and tracking</a:t>
            </a: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Q&amp;A</a:t>
            </a:r>
          </a:p>
        </p:txBody>
      </p:sp>
    </p:spTree>
    <p:extLst>
      <p:ext uri="{BB962C8B-B14F-4D97-AF65-F5344CB8AC3E}">
        <p14:creationId xmlns:p14="http://schemas.microsoft.com/office/powerpoint/2010/main" val="21905598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58A4ED-5C92-7958-EE5B-9EF57D84B576}"/>
              </a:ext>
            </a:extLst>
          </p:cNvPr>
          <p:cNvSpPr txBox="1">
            <a:spLocks noGrp="1"/>
          </p:cNvSpPr>
          <p:nvPr>
            <p:ph type="title" idx="4294967295"/>
          </p:nvPr>
        </p:nvSpPr>
        <p:spPr>
          <a:xfrm>
            <a:off x="1825566" y="239174"/>
            <a:ext cx="8594988" cy="9029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Georgia Vocational Rehabilitation Agency</a:t>
            </a:r>
            <a:b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b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Pre-Employment Transition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7" name="Picture 6">
            <a:extLst>
              <a:ext uri="{FF2B5EF4-FFF2-40B4-BE49-F238E27FC236}">
                <a16:creationId xmlns:a16="http://schemas.microsoft.com/office/drawing/2014/main" id="{346CC833-174C-2C30-DEA2-A1C11ADB36E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25566" y="1357180"/>
            <a:ext cx="8358340" cy="6097"/>
          </a:xfrm>
          <a:prstGeom prst="rect">
            <a:avLst/>
          </a:prstGeom>
        </p:spPr>
      </p:pic>
      <p:sp>
        <p:nvSpPr>
          <p:cNvPr id="3" name="TextBox 2">
            <a:extLst>
              <a:ext uri="{FF2B5EF4-FFF2-40B4-BE49-F238E27FC236}">
                <a16:creationId xmlns:a16="http://schemas.microsoft.com/office/drawing/2014/main" id="{1FACD7F0-5D8F-3811-A152-E1A1F029131B}"/>
              </a:ext>
            </a:extLst>
          </p:cNvPr>
          <p:cNvSpPr txBox="1"/>
          <p:nvPr/>
        </p:nvSpPr>
        <p:spPr>
          <a:xfrm>
            <a:off x="270935" y="1508464"/>
            <a:ext cx="2050925"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000000"/>
                </a:solidFill>
                <a:effectLst/>
                <a:uLnTx/>
                <a:uFillTx/>
                <a:latin typeface="Calibri  "/>
                <a:ea typeface="+mn-ea"/>
                <a:cs typeface="+mn-cs"/>
              </a:rPr>
              <a:t>Pathful Explore</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a:ln>
                <a:noFill/>
              </a:ln>
              <a:solidFill>
                <a:srgbClr val="000000"/>
              </a:solidFill>
              <a:effectLst/>
              <a:uLnTx/>
              <a:uFillTx/>
              <a:latin typeface="Calibri  "/>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38C52FA-535D-3BD1-27CA-489B9D43FDA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41723" y="1664644"/>
            <a:ext cx="7978831" cy="4778154"/>
          </a:xfrm>
          <a:prstGeom prst="rect">
            <a:avLst/>
          </a:prstGeom>
        </p:spPr>
      </p:pic>
      <p:pic>
        <p:nvPicPr>
          <p:cNvPr id="10" name="Picture 9">
            <a:extLst>
              <a:ext uri="{FF2B5EF4-FFF2-40B4-BE49-F238E27FC236}">
                <a16:creationId xmlns:a16="http://schemas.microsoft.com/office/drawing/2014/main" id="{B57CFB47-DE67-F835-F3DE-77082F48A5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227" b="14001"/>
          <a:stretch/>
        </p:blipFill>
        <p:spPr>
          <a:xfrm>
            <a:off x="1703295" y="6146984"/>
            <a:ext cx="618565" cy="660307"/>
          </a:xfrm>
          <a:prstGeom prst="rect">
            <a:avLst/>
          </a:prstGeom>
        </p:spPr>
      </p:pic>
      <p:cxnSp>
        <p:nvCxnSpPr>
          <p:cNvPr id="18" name="Straight Connector 17">
            <a:extLst>
              <a:ext uri="{FF2B5EF4-FFF2-40B4-BE49-F238E27FC236}">
                <a16:creationId xmlns:a16="http://schemas.microsoft.com/office/drawing/2014/main" id="{CD39087C-35EF-E62D-07A6-DFCD9BAA8694}"/>
              </a:ext>
              <a:ext uri="{C183D7F6-B498-43B3-948B-1728B52AA6E4}">
                <adec:decorative xmlns:adec="http://schemas.microsoft.com/office/drawing/2017/decorative" val="1"/>
              </a:ext>
            </a:extLst>
          </p:cNvPr>
          <p:cNvCxnSpPr>
            <a:cxnSpLocks/>
          </p:cNvCxnSpPr>
          <p:nvPr/>
        </p:nvCxnSpPr>
        <p:spPr>
          <a:xfrm flipV="1">
            <a:off x="2321860" y="6738611"/>
            <a:ext cx="786204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732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74603"/>
            <a:ext cx="9144000" cy="854724"/>
          </a:xfrm>
          <a:solidFill>
            <a:schemeClr val="accent1">
              <a:lumMod val="20000"/>
              <a:lumOff val="80000"/>
            </a:schemeClr>
          </a:solidFill>
          <a:effectLst>
            <a:glow rad="139700">
              <a:schemeClr val="accent1">
                <a:satMod val="175000"/>
                <a:alpha val="40000"/>
              </a:schemeClr>
            </a:glow>
          </a:effectLst>
        </p:spPr>
        <p:txBody>
          <a:bodyPr>
            <a:normAutofit/>
          </a:bodyPr>
          <a:lstStyle/>
          <a:p>
            <a:pPr algn="ctr"/>
            <a:r>
              <a:rPr lang="en-US" sz="3600" b="1" i="1"/>
              <a:t>Referring Students for </a:t>
            </a:r>
            <a:r>
              <a:rPr lang="en-US" sz="3600" b="1" i="1" err="1"/>
              <a:t>Pathful</a:t>
            </a:r>
            <a:r>
              <a:rPr lang="en-US" sz="3600" b="1" i="1"/>
              <a:t> Explore Accounts</a:t>
            </a:r>
          </a:p>
        </p:txBody>
      </p:sp>
      <p:sp>
        <p:nvSpPr>
          <p:cNvPr id="3" name="Content Placeholder 2"/>
          <p:cNvSpPr>
            <a:spLocks noGrp="1"/>
          </p:cNvSpPr>
          <p:nvPr>
            <p:ph idx="1"/>
          </p:nvPr>
        </p:nvSpPr>
        <p:spPr>
          <a:xfrm>
            <a:off x="1691952" y="2275575"/>
            <a:ext cx="8789437" cy="4486274"/>
          </a:xfrm>
        </p:spPr>
        <p:txBody>
          <a:bodyPr>
            <a:normAutofit lnSpcReduction="10000"/>
          </a:bodyPr>
          <a:lstStyle/>
          <a:p>
            <a:pPr>
              <a:spcBef>
                <a:spcPts val="0"/>
              </a:spcBef>
              <a:buSzPts val="1000"/>
              <a:buFont typeface="Wingdings" panose="05000000000000000000" pitchFamily="2" charset="2"/>
              <a:buChar char="Ø"/>
              <a:tabLst>
                <a:tab pos="457200" algn="l"/>
              </a:tabLst>
            </a:pPr>
            <a:r>
              <a:rPr lang="en-US" sz="2400">
                <a:latin typeface="Calibri" panose="020F0502020204030204" pitchFamily="34" charset="0"/>
                <a:ea typeface="Times New Roman" panose="02020603050405020304" pitchFamily="18" charset="0"/>
              </a:rPr>
              <a:t>GVRA receives the </a:t>
            </a:r>
            <a:r>
              <a:rPr lang="en-US" sz="2400" u="sng">
                <a:latin typeface="Calibri" panose="020F0502020204030204" pitchFamily="34" charset="0"/>
                <a:ea typeface="Times New Roman" panose="02020603050405020304" pitchFamily="18" charset="0"/>
              </a:rPr>
              <a:t>Parental Permission form </a:t>
            </a:r>
            <a:r>
              <a:rPr lang="en-US" sz="2400">
                <a:latin typeface="Calibri" panose="020F0502020204030204" pitchFamily="34" charset="0"/>
                <a:ea typeface="Times New Roman" panose="02020603050405020304" pitchFamily="18" charset="0"/>
              </a:rPr>
              <a:t>and </a:t>
            </a:r>
            <a:r>
              <a:rPr lang="en-US" sz="2400" u="sng">
                <a:latin typeface="Calibri" panose="020F0502020204030204" pitchFamily="34" charset="0"/>
                <a:ea typeface="Times New Roman" panose="02020603050405020304" pitchFamily="18" charset="0"/>
              </a:rPr>
              <a:t>IEP/504 </a:t>
            </a:r>
            <a:r>
              <a:rPr lang="en-US" sz="2400">
                <a:latin typeface="Calibri" panose="020F0502020204030204" pitchFamily="34" charset="0"/>
                <a:ea typeface="Times New Roman" panose="02020603050405020304" pitchFamily="18" charset="0"/>
              </a:rPr>
              <a:t>plan for each student to create their GVRA Participant ID  </a:t>
            </a:r>
          </a:p>
          <a:p>
            <a:pPr marL="0" indent="0">
              <a:spcBef>
                <a:spcPts val="0"/>
              </a:spcBef>
              <a:buSzPts val="1000"/>
              <a:buNone/>
              <a:tabLst>
                <a:tab pos="457200" algn="l"/>
              </a:tabLst>
            </a:pPr>
            <a:endParaRPr lang="en-US" sz="2400">
              <a:latin typeface="Calibri" panose="020F0502020204030204" pitchFamily="34" charset="0"/>
              <a:ea typeface="Calibri" panose="020F0502020204030204" pitchFamily="34" charset="0"/>
            </a:endParaRPr>
          </a:p>
          <a:p>
            <a:pPr>
              <a:spcBef>
                <a:spcPts val="0"/>
              </a:spcBef>
              <a:buSzPts val="1000"/>
              <a:buFont typeface="Wingdings" panose="05000000000000000000" pitchFamily="2" charset="2"/>
              <a:buChar char="Ø"/>
              <a:tabLst>
                <a:tab pos="457200" algn="l"/>
              </a:tabLst>
            </a:pPr>
            <a:r>
              <a:rPr lang="en-US" sz="2400">
                <a:latin typeface="Calibri" panose="020F0502020204030204" pitchFamily="34" charset="0"/>
                <a:ea typeface="Times New Roman" panose="02020603050405020304" pitchFamily="18" charset="0"/>
              </a:rPr>
              <a:t>Students should be listed on the “</a:t>
            </a:r>
            <a:r>
              <a:rPr lang="en-US" sz="2400" u="sng">
                <a:latin typeface="Calibri" panose="020F0502020204030204" pitchFamily="34" charset="0"/>
                <a:ea typeface="Times New Roman" panose="02020603050405020304" pitchFamily="18" charset="0"/>
              </a:rPr>
              <a:t>Bulk Upload</a:t>
            </a:r>
            <a:r>
              <a:rPr lang="en-US" sz="2400">
                <a:latin typeface="Calibri" panose="020F0502020204030204" pitchFamily="34" charset="0"/>
                <a:ea typeface="Times New Roman" panose="02020603050405020304" pitchFamily="18" charset="0"/>
              </a:rPr>
              <a:t>” template and sent to the GVRA contact for your schools.  </a:t>
            </a:r>
          </a:p>
          <a:p>
            <a:pPr marL="0" indent="0">
              <a:spcBef>
                <a:spcPts val="0"/>
              </a:spcBef>
              <a:buSzPts val="1000"/>
              <a:buNone/>
              <a:tabLst>
                <a:tab pos="457200" algn="l"/>
              </a:tabLst>
            </a:pPr>
            <a:endParaRPr lang="en-US" sz="2400">
              <a:latin typeface="Calibri" panose="020F0502020204030204" pitchFamily="34" charset="0"/>
              <a:ea typeface="Times New Roman" panose="02020603050405020304" pitchFamily="18" charset="0"/>
            </a:endParaRPr>
          </a:p>
          <a:p>
            <a:pPr>
              <a:spcBef>
                <a:spcPts val="0"/>
              </a:spcBef>
              <a:buSzPts val="1000"/>
              <a:buFont typeface="Wingdings" panose="05000000000000000000" pitchFamily="2" charset="2"/>
              <a:buChar char="Ø"/>
              <a:tabLst>
                <a:tab pos="457200" algn="l"/>
              </a:tabLst>
            </a:pPr>
            <a:r>
              <a:rPr lang="en-US" sz="2400">
                <a:latin typeface="Calibri" panose="020F0502020204030204" pitchFamily="34" charset="0"/>
                <a:ea typeface="Times New Roman" panose="02020603050405020304" pitchFamily="18" charset="0"/>
              </a:rPr>
              <a:t>Once the GVRA cases are created, the </a:t>
            </a:r>
            <a:r>
              <a:rPr lang="en-US" sz="2400" u="sng">
                <a:latin typeface="Calibri" panose="020F0502020204030204" pitchFamily="34" charset="0"/>
                <a:ea typeface="Times New Roman" panose="02020603050405020304" pitchFamily="18" charset="0"/>
              </a:rPr>
              <a:t>GVRA Participant ID</a:t>
            </a:r>
            <a:r>
              <a:rPr lang="en-US" sz="2400">
                <a:latin typeface="Calibri" panose="020F0502020204030204" pitchFamily="34" charset="0"/>
                <a:ea typeface="Times New Roman" panose="02020603050405020304" pitchFamily="18" charset="0"/>
              </a:rPr>
              <a:t> will be added to the Bulk Upload form to complete it.  </a:t>
            </a:r>
          </a:p>
          <a:p>
            <a:pPr marL="0" indent="0">
              <a:spcBef>
                <a:spcPts val="0"/>
              </a:spcBef>
              <a:buSzPts val="1000"/>
              <a:buNone/>
              <a:tabLst>
                <a:tab pos="457200" algn="l"/>
              </a:tabLst>
            </a:pPr>
            <a:endParaRPr lang="en-US" sz="2400">
              <a:latin typeface="Calibri" panose="020F0502020204030204" pitchFamily="34" charset="0"/>
              <a:ea typeface="Calibri" panose="020F0502020204030204" pitchFamily="34" charset="0"/>
            </a:endParaRPr>
          </a:p>
          <a:p>
            <a:pPr>
              <a:spcBef>
                <a:spcPts val="0"/>
              </a:spcBef>
              <a:buSzPts val="1000"/>
              <a:buFont typeface="Wingdings" panose="05000000000000000000" pitchFamily="2" charset="2"/>
              <a:buChar char="Ø"/>
              <a:tabLst>
                <a:tab pos="457200" algn="l"/>
              </a:tabLst>
            </a:pPr>
            <a:r>
              <a:rPr lang="en-US" sz="2400">
                <a:latin typeface="Calibri" panose="020F0502020204030204" pitchFamily="34" charset="0"/>
                <a:ea typeface="Times New Roman" panose="02020603050405020304" pitchFamily="18" charset="0"/>
              </a:rPr>
              <a:t>The Bulk upload form is then sent by GVRA to </a:t>
            </a:r>
            <a:r>
              <a:rPr lang="en-US" sz="2400" err="1">
                <a:latin typeface="Calibri" panose="020F0502020204030204" pitchFamily="34" charset="0"/>
                <a:ea typeface="Times New Roman" panose="02020603050405020304" pitchFamily="18" charset="0"/>
              </a:rPr>
              <a:t>Pathful</a:t>
            </a:r>
            <a:r>
              <a:rPr lang="en-US" sz="2400">
                <a:latin typeface="Calibri" panose="020F0502020204030204" pitchFamily="34" charset="0"/>
                <a:ea typeface="Times New Roman" panose="02020603050405020304" pitchFamily="18" charset="0"/>
              </a:rPr>
              <a:t> Explore which creates the student accounts.  </a:t>
            </a:r>
          </a:p>
          <a:p>
            <a:pPr marL="0" indent="0">
              <a:spcBef>
                <a:spcPts val="0"/>
              </a:spcBef>
              <a:buSzPts val="1000"/>
              <a:buNone/>
              <a:tabLst>
                <a:tab pos="457200" algn="l"/>
              </a:tabLst>
            </a:pPr>
            <a:endParaRPr lang="en-US" sz="2400">
              <a:latin typeface="Calibri" panose="020F0502020204030204" pitchFamily="34" charset="0"/>
              <a:ea typeface="Calibri" panose="020F0502020204030204" pitchFamily="34" charset="0"/>
            </a:endParaRPr>
          </a:p>
          <a:p>
            <a:pPr>
              <a:spcBef>
                <a:spcPts val="0"/>
              </a:spcBef>
              <a:buSzPts val="1000"/>
              <a:buFont typeface="Wingdings" panose="05000000000000000000" pitchFamily="2" charset="2"/>
              <a:buChar char="Ø"/>
              <a:tabLst>
                <a:tab pos="457200" algn="l"/>
              </a:tabLst>
            </a:pPr>
            <a:r>
              <a:rPr lang="en-US" sz="2400" err="1">
                <a:latin typeface="Calibri" panose="020F0502020204030204" pitchFamily="34" charset="0"/>
                <a:ea typeface="Times New Roman" panose="02020603050405020304" pitchFamily="18" charset="0"/>
              </a:rPr>
              <a:t>Pathful</a:t>
            </a:r>
            <a:r>
              <a:rPr lang="en-US" sz="2400">
                <a:latin typeface="Calibri" panose="020F0502020204030204" pitchFamily="34" charset="0"/>
                <a:ea typeface="Times New Roman" panose="02020603050405020304" pitchFamily="18" charset="0"/>
              </a:rPr>
              <a:t> Explore lets GVRA know when the student accounts are active and GVRA will notify the school contacts.  </a:t>
            </a:r>
            <a:endParaRPr lang="en-US" sz="2400">
              <a:latin typeface="Calibri" panose="020F0502020204030204" pitchFamily="34" charset="0"/>
              <a:ea typeface="Calibri" panose="020F0502020204030204" pitchFamily="34" charset="0"/>
            </a:endParaRPr>
          </a:p>
          <a:p>
            <a:pPr marL="0" indent="0">
              <a:spcBef>
                <a:spcPts val="0"/>
              </a:spcBef>
              <a:buNone/>
            </a:pPr>
            <a:endParaRPr lang="en-US" sz="180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6374699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971" y="2350168"/>
            <a:ext cx="2600586" cy="2157663"/>
          </a:xfrm>
        </p:spPr>
        <p:txBody>
          <a:bodyPr>
            <a:normAutofit/>
          </a:bodyPr>
          <a:lstStyle/>
          <a:p>
            <a:pPr algn="ctr"/>
            <a:r>
              <a:rPr lang="en-US" b="1" u="sng"/>
              <a:t>Parental Permission Form</a:t>
            </a:r>
          </a:p>
        </p:txBody>
      </p:sp>
      <p:pic>
        <p:nvPicPr>
          <p:cNvPr id="8" name="Picture 7" descr="Copy of the Transition Parental Form">
            <a:extLst>
              <a:ext uri="{FF2B5EF4-FFF2-40B4-BE49-F238E27FC236}">
                <a16:creationId xmlns:a16="http://schemas.microsoft.com/office/drawing/2014/main" id="{E47A15C0-22DC-A08D-B4E3-30D36FDCD6BD}"/>
              </a:ext>
            </a:extLst>
          </p:cNvPr>
          <p:cNvPicPr>
            <a:picLocks noChangeAspect="1"/>
          </p:cNvPicPr>
          <p:nvPr/>
        </p:nvPicPr>
        <p:blipFill>
          <a:blip r:embed="rId2"/>
          <a:stretch>
            <a:fillRect/>
          </a:stretch>
        </p:blipFill>
        <p:spPr>
          <a:xfrm>
            <a:off x="3636664" y="650446"/>
            <a:ext cx="4918672" cy="6207554"/>
          </a:xfrm>
          <a:prstGeom prst="rect">
            <a:avLst/>
          </a:prstGeom>
        </p:spPr>
      </p:pic>
    </p:spTree>
    <p:extLst>
      <p:ext uri="{BB962C8B-B14F-4D97-AF65-F5344CB8AC3E}">
        <p14:creationId xmlns:p14="http://schemas.microsoft.com/office/powerpoint/2010/main" val="26852287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0617" y="975545"/>
            <a:ext cx="4590763" cy="664124"/>
          </a:xfrm>
        </p:spPr>
        <p:txBody>
          <a:bodyPr>
            <a:normAutofit fontScale="90000"/>
          </a:bodyPr>
          <a:lstStyle/>
          <a:p>
            <a:r>
              <a:rPr lang="en-US" b="1" u="sng"/>
              <a:t>Bulk Upload Template</a:t>
            </a:r>
          </a:p>
        </p:txBody>
      </p:sp>
      <p:pic>
        <p:nvPicPr>
          <p:cNvPr id="3" name="Picture 2">
            <a:extLst>
              <a:ext uri="{FF2B5EF4-FFF2-40B4-BE49-F238E27FC236}">
                <a16:creationId xmlns:a16="http://schemas.microsoft.com/office/drawing/2014/main" id="{EB89FC53-02E1-A495-38FA-D47A18E2A12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917" y="2114598"/>
            <a:ext cx="12010161" cy="3578662"/>
          </a:xfrm>
          <a:prstGeom prst="rect">
            <a:avLst/>
          </a:prstGeom>
        </p:spPr>
      </p:pic>
      <p:sp>
        <p:nvSpPr>
          <p:cNvPr id="4" name="TextBox 3">
            <a:extLst>
              <a:ext uri="{FF2B5EF4-FFF2-40B4-BE49-F238E27FC236}">
                <a16:creationId xmlns:a16="http://schemas.microsoft.com/office/drawing/2014/main" id="{E0AD71D0-B3F9-D3DE-17D3-D636A816D550}"/>
              </a:ext>
            </a:extLst>
          </p:cNvPr>
          <p:cNvSpPr txBox="1"/>
          <p:nvPr/>
        </p:nvSpPr>
        <p:spPr>
          <a:xfrm>
            <a:off x="7796463" y="6168189"/>
            <a:ext cx="2999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This is an Excel spreadsheet</a:t>
            </a:r>
          </a:p>
        </p:txBody>
      </p:sp>
    </p:spTree>
    <p:extLst>
      <p:ext uri="{BB962C8B-B14F-4D97-AF65-F5344CB8AC3E}">
        <p14:creationId xmlns:p14="http://schemas.microsoft.com/office/powerpoint/2010/main" val="261388098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325" y="1249975"/>
            <a:ext cx="7343349" cy="664124"/>
          </a:xfrm>
        </p:spPr>
        <p:txBody>
          <a:bodyPr>
            <a:normAutofit fontScale="90000"/>
          </a:bodyPr>
          <a:lstStyle/>
          <a:p>
            <a:r>
              <a:rPr lang="en-US" b="1" u="sng"/>
              <a:t>Adding Educators and School Staff</a:t>
            </a:r>
          </a:p>
        </p:txBody>
      </p:sp>
      <p:sp>
        <p:nvSpPr>
          <p:cNvPr id="3" name="TextBox 2">
            <a:extLst>
              <a:ext uri="{FF2B5EF4-FFF2-40B4-BE49-F238E27FC236}">
                <a16:creationId xmlns:a16="http://schemas.microsoft.com/office/drawing/2014/main" id="{2989B4F0-B34D-72B3-7AE1-3147FFEF0BF4}"/>
              </a:ext>
            </a:extLst>
          </p:cNvPr>
          <p:cNvSpPr txBox="1"/>
          <p:nvPr/>
        </p:nvSpPr>
        <p:spPr>
          <a:xfrm>
            <a:off x="1363578" y="2326105"/>
            <a:ext cx="9881937" cy="415498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Teachers and other school or district staff can be added to the list on the Bulk Upload form to create their accounts.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GVRA staff can also have teachers and staff accounts created by GVRA administrators individually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Teacher and school staff accounts will only have access to the school they serve.  Only Special Education Directors can designate someone to have School District wide access to all their HS accounts in Pathful Explore.  They can do this by emailing Elise James at GaDOE and copying Rebecca Williamson at GVRA. </a:t>
            </a:r>
          </a:p>
        </p:txBody>
      </p:sp>
    </p:spTree>
    <p:extLst>
      <p:ext uri="{BB962C8B-B14F-4D97-AF65-F5344CB8AC3E}">
        <p14:creationId xmlns:p14="http://schemas.microsoft.com/office/powerpoint/2010/main" val="153655213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735" y="905069"/>
            <a:ext cx="5945061" cy="664124"/>
          </a:xfrm>
        </p:spPr>
        <p:txBody>
          <a:bodyPr>
            <a:normAutofit fontScale="90000"/>
          </a:bodyPr>
          <a:lstStyle/>
          <a:p>
            <a:r>
              <a:rPr lang="en-US" b="1" u="sng"/>
              <a:t>Pathful Explore Assessments</a:t>
            </a:r>
          </a:p>
        </p:txBody>
      </p:sp>
      <p:sp>
        <p:nvSpPr>
          <p:cNvPr id="4" name="TextBox 3">
            <a:extLst>
              <a:ext uri="{FF2B5EF4-FFF2-40B4-BE49-F238E27FC236}">
                <a16:creationId xmlns:a16="http://schemas.microsoft.com/office/drawing/2014/main" id="{7CF39704-2EE7-1DCD-2E32-40F7B3BAA9D1}"/>
              </a:ext>
            </a:extLst>
          </p:cNvPr>
          <p:cNvSpPr txBox="1"/>
          <p:nvPr/>
        </p:nvSpPr>
        <p:spPr>
          <a:xfrm>
            <a:off x="1006642" y="1891930"/>
            <a:ext cx="10178716"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12121"/>
                </a:solidFill>
                <a:effectLst/>
                <a:uLnTx/>
                <a:uFillTx/>
                <a:latin typeface="Ulm Grotesk"/>
                <a:ea typeface="+mn-ea"/>
                <a:cs typeface="+mn-cs"/>
                <a:hlinkClick r:id="rId2"/>
              </a:rPr>
              <a:t>Career Clusters Interest Survey (CCIS)</a:t>
            </a:r>
            <a:r>
              <a:rPr kumimoji="0" lang="en-US" sz="1800" b="0" i="0" u="none" strike="noStrike" kern="1200" cap="none" spc="0" normalizeH="0" baseline="0" noProof="0">
                <a:ln>
                  <a:noFill/>
                </a:ln>
                <a:solidFill>
                  <a:srgbClr val="212121"/>
                </a:solidFill>
                <a:effectLst/>
                <a:uLnTx/>
                <a:uFillTx/>
                <a:latin typeface="Ulm Grotesk"/>
                <a:ea typeface="+mn-ea"/>
                <a:cs typeface="+mn-cs"/>
              </a:rPr>
              <a:t> </a:t>
            </a:r>
            <a:r>
              <a:rPr kumimoji="0" lang="en-US" sz="1800" b="0" i="0" u="none" strike="noStrike" kern="1200" cap="none" spc="0" normalizeH="0" baseline="0" noProof="0">
                <a:ln>
                  <a:noFill/>
                </a:ln>
                <a:solidFill>
                  <a:srgbClr val="00A6CE"/>
                </a:solidFill>
                <a:effectLst/>
                <a:uLnTx/>
                <a:uFillTx/>
                <a:latin typeface="Ulm Grotesk"/>
                <a:ea typeface="+mn-ea"/>
                <a:cs typeface="+mn-cs"/>
              </a:rPr>
              <a:t>The Career Clusters Interest Survey (CCIS) is an interest inventory that matches your interests to career clusters based on activities you most enjoy. This survey contains 102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12121"/>
                </a:solidFill>
                <a:effectLst/>
                <a:uLnTx/>
                <a:uFillTx/>
                <a:latin typeface="Ulm Grotesk"/>
                <a:ea typeface="+mn-ea"/>
                <a:cs typeface="+mn-cs"/>
                <a:hlinkClick r:id="rId3"/>
              </a:rPr>
              <a:t>Career Cluster Interest Survey EZ (CCIS-EZ)</a:t>
            </a:r>
            <a:r>
              <a:rPr kumimoji="0" lang="en-US" sz="1800" b="0" i="0" u="none" strike="noStrike" kern="1200" cap="none" spc="0" normalizeH="0" baseline="0" noProof="0">
                <a:ln>
                  <a:noFill/>
                </a:ln>
                <a:solidFill>
                  <a:srgbClr val="212121"/>
                </a:solidFill>
                <a:effectLst/>
                <a:uLnTx/>
                <a:uFillTx/>
                <a:latin typeface="Ulm Grotesk"/>
                <a:ea typeface="+mn-ea"/>
                <a:cs typeface="+mn-cs"/>
              </a:rPr>
              <a:t> </a:t>
            </a:r>
            <a:r>
              <a:rPr kumimoji="0" lang="en-US" sz="1800" b="0" i="0" u="none" strike="noStrike" kern="1200" cap="none" spc="0" normalizeH="0" baseline="0" noProof="0">
                <a:ln>
                  <a:noFill/>
                </a:ln>
                <a:solidFill>
                  <a:srgbClr val="00A6CE"/>
                </a:solidFill>
                <a:effectLst/>
                <a:uLnTx/>
                <a:uFillTx/>
                <a:latin typeface="Ulm Grotesk"/>
                <a:ea typeface="+mn-ea"/>
                <a:cs typeface="+mn-cs"/>
              </a:rPr>
              <a:t>The Career Clusters Interest Survey EZ (CCIS-EZ) is an interest inventory that matches your interests to career clusters based on activities you most enjoy. This survey contains 85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12121"/>
                </a:solidFill>
                <a:effectLst/>
                <a:uLnTx/>
                <a:uFillTx/>
                <a:latin typeface="Ulm Grotesk"/>
                <a:ea typeface="+mn-ea"/>
                <a:cs typeface="+mn-cs"/>
                <a:hlinkClick r:id="rId4"/>
              </a:rPr>
              <a:t>O*Net Ability Profiler</a:t>
            </a:r>
            <a:r>
              <a:rPr kumimoji="0" lang="en-US" sz="1800" b="0" i="0" u="none" strike="noStrike" kern="1200" cap="none" spc="0" normalizeH="0" baseline="0" noProof="0">
                <a:ln>
                  <a:noFill/>
                </a:ln>
                <a:solidFill>
                  <a:srgbClr val="212121"/>
                </a:solidFill>
                <a:effectLst/>
                <a:uLnTx/>
                <a:uFillTx/>
                <a:latin typeface="Ulm Grotesk"/>
                <a:ea typeface="+mn-ea"/>
                <a:cs typeface="+mn-cs"/>
              </a:rPr>
              <a:t> </a:t>
            </a:r>
            <a:r>
              <a:rPr kumimoji="0" lang="en-US" sz="1800" b="0" i="0" u="none" strike="noStrike" kern="1200" cap="none" spc="0" normalizeH="0" baseline="0" noProof="0">
                <a:ln>
                  <a:noFill/>
                </a:ln>
                <a:solidFill>
                  <a:srgbClr val="00A6CE"/>
                </a:solidFill>
                <a:effectLst/>
                <a:uLnTx/>
                <a:uFillTx/>
                <a:latin typeface="Ulm Grotesk"/>
                <a:ea typeface="+mn-ea"/>
                <a:cs typeface="+mn-cs"/>
              </a:rPr>
              <a:t>The O*Net Ability Profiler is a series of tests designed to match your abilities with potential careers. It takes about an hour to complete this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12121"/>
                </a:solidFill>
                <a:effectLst/>
                <a:uLnTx/>
                <a:uFillTx/>
                <a:latin typeface="Ulm Grotesk"/>
                <a:ea typeface="+mn-ea"/>
                <a:cs typeface="+mn-cs"/>
                <a:hlinkClick r:id="rId5"/>
              </a:rPr>
              <a:t>O*Net Ability Profiler with Testing Accommodations</a:t>
            </a:r>
            <a:r>
              <a:rPr kumimoji="0" lang="en-US" sz="1800" b="0" i="0" u="none" strike="noStrike" kern="1200" cap="none" spc="0" normalizeH="0" baseline="0" noProof="0">
                <a:ln>
                  <a:noFill/>
                </a:ln>
                <a:solidFill>
                  <a:srgbClr val="212121"/>
                </a:solidFill>
                <a:effectLst/>
                <a:uLnTx/>
                <a:uFillTx/>
                <a:latin typeface="Ulm Grotesk"/>
                <a:ea typeface="+mn-ea"/>
                <a:cs typeface="+mn-cs"/>
              </a:rPr>
              <a:t> </a:t>
            </a:r>
            <a:r>
              <a:rPr kumimoji="0" lang="en-US" sz="1800" b="0" i="0" u="none" strike="noStrike" kern="1200" cap="none" spc="0" normalizeH="0" baseline="0" noProof="0">
                <a:ln>
                  <a:noFill/>
                </a:ln>
                <a:solidFill>
                  <a:srgbClr val="00A6CE"/>
                </a:solidFill>
                <a:effectLst/>
                <a:uLnTx/>
                <a:uFillTx/>
                <a:latin typeface="Ulm Grotesk"/>
                <a:ea typeface="+mn-ea"/>
                <a:cs typeface="+mn-cs"/>
              </a:rPr>
              <a:t>This article explains how to add testing accommodations when assigning the O*Net Ability Profiler.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12121"/>
                </a:solidFill>
                <a:effectLst/>
                <a:uLnTx/>
                <a:uFillTx/>
                <a:latin typeface="Ulm Grotesk"/>
                <a:ea typeface="+mn-ea"/>
                <a:cs typeface="+mn-cs"/>
                <a:hlinkClick r:id="rId6"/>
              </a:rPr>
              <a:t>O*Net Interest Profiler (O*Net IP)</a:t>
            </a:r>
            <a:r>
              <a:rPr kumimoji="0" lang="en-US" sz="1800" b="0" i="0" u="none" strike="noStrike" kern="1200" cap="none" spc="0" normalizeH="0" baseline="0" noProof="0">
                <a:ln>
                  <a:noFill/>
                </a:ln>
                <a:solidFill>
                  <a:srgbClr val="212121"/>
                </a:solidFill>
                <a:effectLst/>
                <a:uLnTx/>
                <a:uFillTx/>
                <a:latin typeface="Ulm Grotesk"/>
                <a:ea typeface="+mn-ea"/>
                <a:cs typeface="+mn-cs"/>
              </a:rPr>
              <a:t> </a:t>
            </a:r>
            <a:r>
              <a:rPr kumimoji="0" lang="en-US" sz="1800" b="0" i="0" u="none" strike="noStrike" kern="1200" cap="none" spc="0" normalizeH="0" baseline="0" noProof="0">
                <a:ln>
                  <a:noFill/>
                </a:ln>
                <a:solidFill>
                  <a:srgbClr val="00A6CE"/>
                </a:solidFill>
                <a:effectLst/>
                <a:uLnTx/>
                <a:uFillTx/>
                <a:latin typeface="Ulm Grotesk"/>
                <a:ea typeface="+mn-ea"/>
                <a:cs typeface="+mn-cs"/>
              </a:rPr>
              <a:t>The O*Net Interest Profiler helps you identify your interests and how they relate to the world of work. This survey contains 60 questions and typically takes 10-30 minutes to complete.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12121"/>
                </a:solidFill>
                <a:effectLst/>
                <a:uLnTx/>
                <a:uFillTx/>
                <a:latin typeface="Ulm Grotesk"/>
                <a:ea typeface="+mn-ea"/>
                <a:cs typeface="+mn-cs"/>
                <a:hlinkClick r:id="rId7"/>
              </a:rPr>
              <a:t>O*Net Work Importance Locator (O*Net WIL)</a:t>
            </a:r>
            <a:r>
              <a:rPr kumimoji="0" lang="en-US" sz="1800" b="0" i="0" u="none" strike="noStrike" kern="1200" cap="none" spc="0" normalizeH="0" baseline="0" noProof="0">
                <a:ln>
                  <a:noFill/>
                </a:ln>
                <a:solidFill>
                  <a:srgbClr val="212121"/>
                </a:solidFill>
                <a:effectLst/>
                <a:uLnTx/>
                <a:uFillTx/>
                <a:latin typeface="Ulm Grotesk"/>
                <a:ea typeface="+mn-ea"/>
                <a:cs typeface="+mn-cs"/>
              </a:rPr>
              <a:t> </a:t>
            </a:r>
            <a:r>
              <a:rPr kumimoji="0" lang="en-US" sz="1800" b="0" i="0" u="none" strike="noStrike" kern="1200" cap="none" spc="0" normalizeH="0" baseline="0" noProof="0">
                <a:ln>
                  <a:noFill/>
                </a:ln>
                <a:solidFill>
                  <a:srgbClr val="00A6CE"/>
                </a:solidFill>
                <a:effectLst/>
                <a:uLnTx/>
                <a:uFillTx/>
                <a:latin typeface="Ulm Grotesk"/>
                <a:ea typeface="+mn-ea"/>
                <a:cs typeface="+mn-cs"/>
              </a:rPr>
              <a:t>The O*Net Work Importance Locator (O*Net IP) is a survey that helps you learn more about your work values and can help you decide what is important to you in a job.</a:t>
            </a:r>
          </a:p>
        </p:txBody>
      </p:sp>
    </p:spTree>
    <p:extLst>
      <p:ext uri="{BB962C8B-B14F-4D97-AF65-F5344CB8AC3E}">
        <p14:creationId xmlns:p14="http://schemas.microsoft.com/office/powerpoint/2010/main" val="216484663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1814</Words>
  <Application>Microsoft Office PowerPoint</Application>
  <PresentationFormat>Widescreen</PresentationFormat>
  <Paragraphs>154</Paragraphs>
  <Slides>25</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Arial</vt:lpstr>
      <vt:lpstr>Calibri</vt:lpstr>
      <vt:lpstr>Calibri  </vt:lpstr>
      <vt:lpstr>Calibri Light</vt:lpstr>
      <vt:lpstr>Symbol</vt:lpstr>
      <vt:lpstr>Ulm Grotesk</vt:lpstr>
      <vt:lpstr>Wingdings</vt:lpstr>
      <vt:lpstr>Office Theme</vt:lpstr>
      <vt:lpstr>4_Office Theme</vt:lpstr>
      <vt:lpstr>5_Office Theme</vt:lpstr>
      <vt:lpstr>PowerPoint Presentation</vt:lpstr>
      <vt:lpstr>GVRA &amp; Pathful Explore Student Accounts</vt:lpstr>
      <vt:lpstr>Agenda</vt:lpstr>
      <vt:lpstr>Georgia Vocational Rehabilitation Agency Pre-Employment Transition Services </vt:lpstr>
      <vt:lpstr>Referring Students for Pathful Explore Accounts</vt:lpstr>
      <vt:lpstr>Parental Permission Form</vt:lpstr>
      <vt:lpstr>Bulk Upload Template</vt:lpstr>
      <vt:lpstr>Adding Educators and School Staff</vt:lpstr>
      <vt:lpstr>Pathful Explore Assessments</vt:lpstr>
      <vt:lpstr>Pathful Explore Road Maps</vt:lpstr>
      <vt:lpstr>Pathful Explore Data, Reports, &amp; Tracking</vt:lpstr>
      <vt:lpstr>Demonstration </vt:lpstr>
      <vt:lpstr>Questions and Suggestions</vt:lpstr>
      <vt:lpstr>GVRA &amp; Pathful Explore Student Accounts</vt:lpstr>
      <vt:lpstr>Agenda</vt:lpstr>
      <vt:lpstr>Georgia Vocational Rehabilitation Agency Pre-Employment Transition Services </vt:lpstr>
      <vt:lpstr>Referring Students for Pathful Explore Accounts</vt:lpstr>
      <vt:lpstr>Parental Permission Form</vt:lpstr>
      <vt:lpstr>Bulk Upload Template</vt:lpstr>
      <vt:lpstr>Adding Educators and School Staff</vt:lpstr>
      <vt:lpstr>Pathful Explore Assessments</vt:lpstr>
      <vt:lpstr>Pathful Explore Road Maps</vt:lpstr>
      <vt:lpstr>Pathful Explore Data, Reports, &amp; Tracking</vt:lpstr>
      <vt:lpstr>Demonstration </vt:lpstr>
      <vt:lpstr>Questions and Suggestions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Ladd</dc:creator>
  <cp:lastModifiedBy>Anne Ladd</cp:lastModifiedBy>
  <cp:revision>1</cp:revision>
  <dcterms:created xsi:type="dcterms:W3CDTF">2023-08-25T14:27:16Z</dcterms:created>
  <dcterms:modified xsi:type="dcterms:W3CDTF">2023-08-25T14:27:42Z</dcterms:modified>
</cp:coreProperties>
</file>