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5" r:id="rId3"/>
    <p:sldId id="257" r:id="rId4"/>
    <p:sldId id="258" r:id="rId5"/>
    <p:sldId id="259" r:id="rId6"/>
    <p:sldId id="260" r:id="rId7"/>
    <p:sldId id="261" r:id="rId8"/>
    <p:sldId id="286" r:id="rId9"/>
    <p:sldId id="284" r:id="rId10"/>
    <p:sldId id="262" r:id="rId11"/>
    <p:sldId id="269" r:id="rId12"/>
    <p:sldId id="270" r:id="rId13"/>
    <p:sldId id="282" r:id="rId14"/>
    <p:sldId id="281" r:id="rId15"/>
    <p:sldId id="271" r:id="rId16"/>
    <p:sldId id="272" r:id="rId17"/>
    <p:sldId id="273" r:id="rId18"/>
    <p:sldId id="287" r:id="rId19"/>
    <p:sldId id="274" r:id="rId20"/>
    <p:sldId id="275" r:id="rId21"/>
    <p:sldId id="288" r:id="rId22"/>
    <p:sldId id="276" r:id="rId23"/>
    <p:sldId id="277" r:id="rId24"/>
    <p:sldId id="278" r:id="rId25"/>
    <p:sldId id="279" r:id="rId26"/>
    <p:sldId id="280"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70896-ECDA-41DB-BE4D-26004311939B}" type="datetimeFigureOut">
              <a:rPr lang="en-US" smtClean="0"/>
              <a:t>8/3/2022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607CB-4B2B-4282-BD3A-1418730E3F0C}" type="slidenum">
              <a:rPr lang="en-US" smtClean="0"/>
              <a:t>‹#›</a:t>
            </a:fld>
            <a:endParaRPr lang="en-US"/>
          </a:p>
        </p:txBody>
      </p:sp>
    </p:spTree>
    <p:extLst>
      <p:ext uri="{BB962C8B-B14F-4D97-AF65-F5344CB8AC3E}">
        <p14:creationId xmlns:p14="http://schemas.microsoft.com/office/powerpoint/2010/main" val="146309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607CB-4B2B-4282-BD3A-1418730E3F0C}" type="slidenum">
              <a:rPr lang="en-US" smtClean="0"/>
              <a:t>23</a:t>
            </a:fld>
            <a:endParaRPr lang="en-US"/>
          </a:p>
        </p:txBody>
      </p:sp>
    </p:spTree>
    <p:extLst>
      <p:ext uri="{BB962C8B-B14F-4D97-AF65-F5344CB8AC3E}">
        <p14:creationId xmlns:p14="http://schemas.microsoft.com/office/powerpoint/2010/main" val="224371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E7F8F3-2300-4D53-BA43-461F178278D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F8F3-2300-4D53-BA43-461F178278D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F8F3-2300-4D53-BA43-461F178278D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F8F3-2300-4D53-BA43-461F178278D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7F8F3-2300-4D53-BA43-461F178278D7}"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7F8F3-2300-4D53-BA43-461F178278D7}"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7F8F3-2300-4D53-BA43-461F178278D7}"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8/3/2022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parentmentors.org/learning-curve/region-meetings-and-inf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adoe.org/School-Improvement/Pages/Georgia%E2%80%99s-Systems-of-Continuous-Improvement.aspx" TargetMode="External"/><Relationship Id="rId2" Type="http://schemas.openxmlformats.org/officeDocument/2006/relationships/hyperlink" Target="https://www.gadoe.org/Curriculum-Instruction-and-Assessment/Special-Education-Services/Pages/Implementation-Manual.aspx"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attendanceworks.org/" TargetMode="External"/><Relationship Id="rId2" Type="http://schemas.openxmlformats.org/officeDocument/2006/relationships/hyperlink" Target="https://parentmentors.org/our-work/our-work-with-families/10-questions-you-want-answered/"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pta.org/home/run-your-pta/National-Standards-for-Family-School-Partnership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wp-content/uploads/2021/05/Parent-mentor-spea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learning-curve/accountabilityannual-repor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learning-curve/accountabilityannual-report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learning-curve/gapmp-toolkit/"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learning-curve/leadership-counci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aladd@doe.k12.ga.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info@parentmentors.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7772400" cy="1470025"/>
          </a:xfrm>
        </p:spPr>
        <p:txBody>
          <a:bodyPr>
            <a:normAutofit fontScale="90000"/>
          </a:bodyPr>
          <a:lstStyle/>
          <a:p>
            <a:r>
              <a:rPr lang="en-US" sz="2200" u="dbl" dirty="0">
                <a:solidFill>
                  <a:srgbClr val="00B0F0"/>
                </a:solidFill>
              </a:rPr>
              <a:t>The Georgia Parent Mentor Partnership (</a:t>
            </a:r>
            <a:r>
              <a:rPr lang="en-US" sz="2200" u="dbl" dirty="0" err="1">
                <a:solidFill>
                  <a:srgbClr val="00B0F0"/>
                </a:solidFill>
              </a:rPr>
              <a:t>GaPMP</a:t>
            </a:r>
            <a:r>
              <a:rPr lang="en-US" sz="2200" u="dbl" dirty="0">
                <a:solidFill>
                  <a:srgbClr val="00B0F0"/>
                </a:solidFill>
              </a:rPr>
              <a:t>)</a:t>
            </a:r>
            <a:br>
              <a:rPr lang="en-US" sz="2200" dirty="0">
                <a:solidFill>
                  <a:srgbClr val="00B0F0"/>
                </a:solidFill>
              </a:rPr>
            </a:br>
            <a:r>
              <a:rPr lang="en-US" sz="2200" dirty="0">
                <a:solidFill>
                  <a:srgbClr val="00B0F0"/>
                </a:solidFill>
              </a:rPr>
              <a:t>Led by the Georgia Department of Education, (</a:t>
            </a:r>
            <a:r>
              <a:rPr lang="en-US" sz="2200" dirty="0" err="1">
                <a:solidFill>
                  <a:srgbClr val="00B0F0"/>
                </a:solidFill>
              </a:rPr>
              <a:t>GaDOE</a:t>
            </a:r>
            <a:r>
              <a:rPr lang="en-US" sz="2200" dirty="0">
                <a:solidFill>
                  <a:srgbClr val="00B0F0"/>
                </a:solidFill>
              </a:rPr>
              <a:t>) Division for Special Education Services and Supports</a:t>
            </a:r>
            <a:br>
              <a:rPr lang="en-US" dirty="0">
                <a:solidFill>
                  <a:srgbClr val="00B0F0"/>
                </a:solidFill>
              </a:rPr>
            </a:br>
            <a:r>
              <a:rPr lang="en-US" u="heavy" dirty="0">
                <a:solidFill>
                  <a:srgbClr val="FFC000"/>
                </a:solidFill>
              </a:rPr>
              <a:t>Rookie Training Guide</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a:bodyPr>
          <a:lstStyle/>
          <a:p>
            <a:r>
              <a:rPr lang="en-US" b="1" dirty="0">
                <a:solidFill>
                  <a:schemeClr val="accent1">
                    <a:lumMod val="75000"/>
                  </a:schemeClr>
                </a:solidFill>
              </a:rPr>
              <a:t> </a:t>
            </a:r>
          </a:p>
          <a:p>
            <a:r>
              <a:rPr lang="en-US" b="1" dirty="0">
                <a:solidFill>
                  <a:schemeClr val="accent1">
                    <a:lumMod val="75000"/>
                  </a:schemeClr>
                </a:solidFill>
              </a:rPr>
              <a:t>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pic>
        <p:nvPicPr>
          <p:cNvPr id="7" name="Picture 6">
            <a:extLst>
              <a:ext uri="{FF2B5EF4-FFF2-40B4-BE49-F238E27FC236}">
                <a16:creationId xmlns:a16="http://schemas.microsoft.com/office/drawing/2014/main" id="{BAAFBD52-C161-4D7B-A97E-99C399282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876800"/>
            <a:ext cx="1628831" cy="1624026"/>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Where We Live and Work</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215991"/>
          </a:xfrm>
          <a:prstGeom prst="rect">
            <a:avLst/>
          </a:prstGeom>
          <a:noFill/>
        </p:spPr>
        <p:txBody>
          <a:bodyPr wrap="square" rtlCol="0">
            <a:spAutoFit/>
          </a:bodyPr>
          <a:lstStyle/>
          <a:p>
            <a:r>
              <a:rPr lang="en-US" sz="1200" dirty="0"/>
              <a:t>The </a:t>
            </a:r>
            <a:r>
              <a:rPr lang="en-US" sz="1200" dirty="0" err="1"/>
              <a:t>GaPMP</a:t>
            </a:r>
            <a:r>
              <a:rPr lang="en-US" sz="1200" dirty="0"/>
              <a:t> consists of six regions served by a regional representative who will help mentors with mandatory accountability reporting and quarterly contacts</a:t>
            </a:r>
          </a:p>
          <a:p>
            <a:endParaRPr lang="en-US" dirty="0"/>
          </a:p>
          <a:p>
            <a:r>
              <a:rPr lang="en-US" dirty="0"/>
              <a:t>Find your region rep and meeting dates on the </a:t>
            </a:r>
            <a:r>
              <a:rPr lang="en-US" dirty="0" err="1">
                <a:hlinkClick r:id="rId3"/>
              </a:rPr>
              <a:t>GaPMP</a:t>
            </a:r>
            <a:r>
              <a:rPr lang="en-US" dirty="0">
                <a:hlinkClick r:id="rId3"/>
              </a:rPr>
              <a:t> website</a:t>
            </a:r>
            <a:endParaRPr lang="en-US" dirty="0"/>
          </a:p>
          <a:p>
            <a:r>
              <a:rPr lang="en-US" sz="1600" dirty="0"/>
              <a:t>https://parentmentors.org/learning-curve/region-meetings-and-info/</a:t>
            </a:r>
          </a:p>
          <a:p>
            <a:endParaRPr lang="en-US"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Helpful Hints</a:t>
            </a: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  By state law you are 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for interactions 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Disabilities. 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endParaRPr lang="en-US" sz="1200" dirty="0"/>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a:solidFill>
                  <a:srgbClr val="00B0F0"/>
                </a:solidFill>
              </a:rPr>
              <a:t>Where Do You Fit In?</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a:t>This graphic shows all the considerations for educating students. Your role may move on this wheel, but it is important to see how Family Engagement and your work fits in. </a:t>
            </a:r>
          </a:p>
        </p:txBody>
      </p:sp>
    </p:spTree>
    <p:extLst>
      <p:ext uri="{BB962C8B-B14F-4D97-AF65-F5344CB8AC3E}">
        <p14:creationId xmlns:p14="http://schemas.microsoft.com/office/powerpoint/2010/main" val="9141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p:txBody>
          <a:bodyPr>
            <a:noAutofit/>
          </a:bodyPr>
          <a:lstStyle/>
          <a:p>
            <a:pPr marL="0" indent="0">
              <a:buNone/>
            </a:pPr>
            <a:r>
              <a:rPr lang="en-US" sz="1400" b="1" u="sng" dirty="0">
                <a:hlinkClick r:id="rId2"/>
              </a:rPr>
              <a:t>The Implementation Manual </a:t>
            </a:r>
            <a:r>
              <a:rPr lang="en-US" sz="1400" dirty="0"/>
              <a:t>explains the state special education rules in parent friendly terms and also provides school districts guidance in how to implement them. Most districts also provide a handbook for teachers 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 </a:t>
            </a:r>
          </a:p>
          <a:p>
            <a:pPr marL="0" indent="0">
              <a:buNone/>
            </a:pPr>
            <a:r>
              <a:rPr lang="en-US" sz="1400" dirty="0"/>
              <a:t>Make sure you know how to find the </a:t>
            </a:r>
            <a:r>
              <a:rPr lang="en-US" sz="1400" b="1" dirty="0"/>
              <a:t>Parents’ Rights </a:t>
            </a:r>
            <a:r>
              <a:rPr lang="en-US" sz="1400" dirty="0"/>
              <a:t>(on the Special Education page. Here you’ll find descriptions of Parents’ Rights under the Individuals with Disabilities Education Act (IDEA) in seven different languages, as well as videos in English and Spanish explaining the rights. </a:t>
            </a:r>
          </a:p>
          <a:p>
            <a:pPr marL="0" indent="0">
              <a:buNone/>
            </a:pPr>
            <a:endParaRPr lang="en-US" sz="1400" dirty="0"/>
          </a:p>
          <a:p>
            <a:pPr marL="0" indent="0">
              <a:buNone/>
            </a:pPr>
            <a:r>
              <a:rPr lang="en-US" sz="1400" b="1" u="sng" dirty="0">
                <a:hlinkClick r:id="rId3"/>
              </a:rPr>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a:hlinkClick r:id="rId2"/>
              </a:rPr>
              <a:t>The Parent Survey</a:t>
            </a:r>
            <a:endParaRPr lang="en-US" u="sng" dirty="0"/>
          </a:p>
          <a:p>
            <a:pPr marL="0" indent="0">
              <a:buNone/>
            </a:pPr>
            <a:r>
              <a:rPr lang="en-US" dirty="0"/>
              <a:t>The Georgia Department of Education distributes an online Parent Survey annually to parents in order to raise success rates for students with disabilities. The </a:t>
            </a:r>
            <a:r>
              <a:rPr lang="en-US" dirty="0" err="1"/>
              <a:t>GaDOE</a:t>
            </a:r>
            <a:r>
              <a:rPr lang="en-US" dirty="0"/>
              <a:t> asks parents to answer the survey to help assist local schools find ways find ways to better partner with families.  All Parent Mentors are asked to assist with informing parents about the surveys and facilitating the return of as many surveys as possible. Parent Mentors view collecting such input as part of their Family Engagement process. Surveys are available in English and Spanish. </a:t>
            </a:r>
          </a:p>
          <a:p>
            <a:pPr marL="0" indent="0">
              <a:buNone/>
            </a:pPr>
            <a:r>
              <a:rPr lang="en-US" i="1" dirty="0"/>
              <a:t>Hint: Tips on how to assist your district with survey collection and 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hlinkClick r:id="rId3"/>
              </a:rPr>
              <a:t>Attendance</a:t>
            </a:r>
            <a:endParaRPr lang="en-US" u="sng" dirty="0"/>
          </a:p>
          <a:p>
            <a:pPr marL="0" indent="0">
              <a:buNone/>
            </a:pPr>
            <a:r>
              <a:rPr lang="en-US" dirty="0"/>
              <a:t>All school districts maintain records each year on the percentage of parents of students with disabilities who attend their child’s IEP meeting.	As a Parent Mentor,  you  can  help  ensure  parents  attend  the  meetings  by  providing information 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hlinkClick r:id="rId4"/>
              </a:rPr>
              <a:t>The PTA Family Engagement Standards</a:t>
            </a:r>
            <a:endParaRPr lang="en-US" u="sng" dirty="0"/>
          </a:p>
          <a:p>
            <a:pPr marL="0" indent="0">
              <a:buNone/>
            </a:pPr>
            <a:r>
              <a:rPr lang="en-US" dirty="0"/>
              <a:t>The  PTA  Standards  are  a  list  the  six  types  of  involvement  for  successful partnerships with families.  There are standards for welcoming, communicating, supporting  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A First Month To-Do List</a:t>
            </a:r>
          </a:p>
        </p:txBody>
      </p:sp>
      <p:sp>
        <p:nvSpPr>
          <p:cNvPr id="3" name="Content Placeholder 2"/>
          <p:cNvSpPr>
            <a:spLocks noGrp="1"/>
          </p:cNvSpPr>
          <p:nvPr>
            <p:ph idx="1"/>
          </p:nvPr>
        </p:nvSpPr>
        <p:spPr>
          <a:xfrm>
            <a:off x="457200" y="1371600"/>
            <a:ext cx="8229600" cy="4754563"/>
          </a:xfrm>
        </p:spPr>
        <p:txBody>
          <a:bodyPr>
            <a:normAutofit fontScale="32500" lnSpcReduction="20000"/>
          </a:bodyPr>
          <a:lstStyle/>
          <a:p>
            <a:pPr marL="0" indent="0">
              <a:buNone/>
            </a:pPr>
            <a:r>
              <a:rPr lang="en-US" sz="5500" b="1" dirty="0">
                <a:solidFill>
                  <a:srgbClr val="00B0F0"/>
                </a:solidFill>
              </a:rPr>
              <a:t> In Your District:</a:t>
            </a:r>
          </a:p>
          <a:p>
            <a:pPr marL="742950" indent="-742950">
              <a:buFont typeface="+mj-lt"/>
              <a:buAutoNum type="arabicPeriod"/>
            </a:pPr>
            <a:r>
              <a:rPr lang="en-US" sz="4800" dirty="0"/>
              <a:t>Introductions at Central Office Staff meetings and Coordinator, Lead Teacher meetings.</a:t>
            </a:r>
          </a:p>
          <a:p>
            <a:pPr marL="742950" indent="-742950">
              <a:buFont typeface="+mj-lt"/>
              <a:buAutoNum type="arabicPeriod"/>
            </a:pPr>
            <a:r>
              <a:rPr lang="en-US" sz="4800" dirty="0"/>
              <a:t>Find 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a:t>Your local special education director can send information about you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a:t>Request technical training on platforms the district uses and become familiar with district policy.</a:t>
            </a:r>
          </a:p>
          <a:p>
            <a:pPr marL="742950" indent="-742950">
              <a:buFont typeface="+mj-lt"/>
              <a:buAutoNum type="arabicPeriod"/>
            </a:pPr>
            <a:r>
              <a:rPr lang="en-US" sz="4800" dirty="0"/>
              <a:t>After discussing with supervisor, create online presence on district website, and social media. </a:t>
            </a:r>
          </a:p>
          <a:p>
            <a:pPr marL="742950" indent="-742950">
              <a:buFont typeface="+mj-lt"/>
              <a:buAutoNum type="arabicPeriod"/>
            </a:pPr>
            <a:r>
              <a:rPr lang="en-US" sz="4800" dirty="0"/>
              <a:t>Does your district want you to do virtual meetings and trainings, webinars </a:t>
            </a:r>
            <a:r>
              <a:rPr lang="en-US" sz="4800" dirty="0" err="1"/>
              <a:t>etc</a:t>
            </a:r>
            <a:r>
              <a:rPr lang="en-US" sz="4800" dirty="0"/>
              <a:t>?  Plan contents and frequency and then make sure you have approvals. Invite supervisor to the first few so they can get comfortable with you and offer feedback. </a:t>
            </a:r>
          </a:p>
          <a:p>
            <a:pPr marL="742950" indent="-742950">
              <a:buFont typeface="+mj-lt"/>
              <a:buAutoNum type="arabicPeriod"/>
            </a:pPr>
            <a:r>
              <a:rPr lang="en-US" sz="4800" dirty="0"/>
              <a:t>Ask your supervisor about creating a data base so you can share information with families, via mass emails and texts and through platforms like REMIND </a:t>
            </a:r>
          </a:p>
          <a:p>
            <a:pPr marL="742950" indent="-742950">
              <a:buFont typeface="+mj-lt"/>
              <a:buAutoNum type="arabicPeriod"/>
            </a:pPr>
            <a:r>
              <a:rPr lang="en-US" sz="4800" dirty="0"/>
              <a:t>With your Director’s approval, create some printed and online materials to market your program</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normAutofit fontScale="90000"/>
          </a:bodyPr>
          <a:lstStyle/>
          <a:p>
            <a:r>
              <a:rPr lang="en-US" dirty="0">
                <a:solidFill>
                  <a:srgbClr val="00B0F0"/>
                </a:solidFill>
              </a:rPr>
              <a:t>More Things You Can Do</a:t>
            </a:r>
          </a:p>
        </p:txBody>
      </p:sp>
      <p:sp>
        <p:nvSpPr>
          <p:cNvPr id="3" name="Content Placeholder 2"/>
          <p:cNvSpPr>
            <a:spLocks noGrp="1"/>
          </p:cNvSpPr>
          <p:nvPr>
            <p:ph idx="1"/>
          </p:nvPr>
        </p:nvSpPr>
        <p:spPr>
          <a:xfrm>
            <a:off x="457200" y="1195070"/>
            <a:ext cx="8229600" cy="4931093"/>
          </a:xfrm>
        </p:spPr>
        <p:txBody>
          <a:bodyPr>
            <a:noAutofit/>
          </a:bodyPr>
          <a:lstStyle/>
          <a:p>
            <a:pPr marL="0" indent="0">
              <a:buNone/>
            </a:pPr>
            <a:r>
              <a:rPr lang="en-US" sz="1800" b="1" dirty="0">
                <a:solidFill>
                  <a:srgbClr val="00B0F0"/>
                </a:solidFill>
              </a:rPr>
              <a:t>In Your District</a:t>
            </a:r>
          </a:p>
          <a:p>
            <a:pPr marL="742950" indent="-742950">
              <a:buFont typeface="+mj-lt"/>
              <a:buAutoNum type="arabicPeriod"/>
            </a:pPr>
            <a:r>
              <a:rPr lang="en-US" sz="1400" dirty="0"/>
              <a:t>Ask your supervisor to include you in district team meetings so you can meet with principals, counselors, and social workers in each school. Plan visits based on your district’s goals and priorities. </a:t>
            </a:r>
          </a:p>
          <a:p>
            <a:pPr marL="742950" indent="-742950">
              <a:buFont typeface="+mj-lt"/>
              <a:buAutoNum type="arabicPeriod"/>
            </a:pPr>
            <a:r>
              <a:rPr lang="en-US" sz="1400" dirty="0"/>
              <a:t>Join social media groups  relating to families who receive sped services, attend family and community meetings and listen. Make sure you introduce yourself at the meetings.</a:t>
            </a:r>
          </a:p>
          <a:p>
            <a:pPr marL="742950" indent="-742950">
              <a:buFont typeface="+mj-lt"/>
              <a:buAutoNum type="arabicPeriod"/>
            </a:pPr>
            <a:r>
              <a:rPr lang="en-US" sz="1400" dirty="0"/>
              <a:t>Meet 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1400" dirty="0"/>
              <a:t>Build relationships and partnerships with leaders to work towards including ALL parents in their activities – especially Title I and English Language Learners programs.</a:t>
            </a:r>
          </a:p>
          <a:p>
            <a:pPr marL="742950" indent="-742950">
              <a:buFont typeface="+mj-lt"/>
              <a:buAutoNum type="arabicPeriod"/>
            </a:pPr>
            <a:r>
              <a:rPr lang="en-US" sz="1400" dirty="0"/>
              <a:t>Provide 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local policy.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1400" dirty="0"/>
              <a:t>Send an approved  introduction letter to every family with a student who has an IEP and  one to every teacher. </a:t>
            </a:r>
          </a:p>
          <a:p>
            <a:pPr marL="742950" indent="-742950">
              <a:buFont typeface="+mj-lt"/>
              <a:buAutoNum type="arabicPeriod"/>
            </a:pPr>
            <a:r>
              <a:rPr lang="en-US" sz="1400" dirty="0"/>
              <a:t>Decide with your director what services you are able to provide the first six months. Don’t promise services you are not yet ready to provide.</a:t>
            </a:r>
          </a:p>
          <a:p>
            <a:pPr marL="742950" indent="-742950">
              <a:buFont typeface="+mj-lt"/>
              <a:buAutoNum type="arabicPeriod"/>
            </a:pPr>
            <a:r>
              <a:rPr lang="en-US" sz="1400" dirty="0"/>
              <a:t>Distribute your contact information to intake staff, social workers, psychologists, counselors and diagnosticians to be given to parents at the time of referral or evaluation.</a:t>
            </a:r>
          </a:p>
          <a:p>
            <a:endParaRPr lang="en-US" sz="1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2286000" cy="890270"/>
          </a:xfrm>
          <a:prstGeom prst="rect">
            <a:avLst/>
          </a:prstGeom>
        </p:spPr>
      </p:pic>
    </p:spTree>
    <p:extLst>
      <p:ext uri="{BB962C8B-B14F-4D97-AF65-F5344CB8AC3E}">
        <p14:creationId xmlns:p14="http://schemas.microsoft.com/office/powerpoint/2010/main" val="362044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8000" dirty="0"/>
              <a:t>Take time to learn the language of Parent Mentors  </a:t>
            </a:r>
          </a:p>
          <a:p>
            <a:pPr marL="0" indent="0">
              <a:buNone/>
            </a:pPr>
            <a:r>
              <a:rPr lang="en-US" sz="8000" dirty="0"/>
              <a:t>Review the </a:t>
            </a:r>
            <a:r>
              <a:rPr lang="en-US" sz="8000" dirty="0">
                <a:hlinkClick r:id="rId2"/>
              </a:rPr>
              <a:t>Parent Mentor Speak Guide</a:t>
            </a:r>
            <a:endParaRPr lang="en-US" sz="8000" dirty="0"/>
          </a:p>
          <a:p>
            <a:pPr marL="0" indent="0">
              <a:buNone/>
            </a:pPr>
            <a:endParaRPr lang="en-US" dirty="0"/>
          </a:p>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a:solidFill>
                  <a:schemeClr val="tx2">
                    <a:lumMod val="60000"/>
                    <a:lumOff val="40000"/>
                  </a:schemeClr>
                </a:solidFill>
              </a:rPr>
              <a:t>After School Tutoring programs</a:t>
            </a:r>
          </a:p>
          <a:p>
            <a:r>
              <a:rPr lang="en-US" dirty="0">
                <a:solidFill>
                  <a:srgbClr val="FFC000"/>
                </a:solidFill>
              </a:rPr>
              <a:t>Career -Technical and Agriculture Education (CTAE)</a:t>
            </a:r>
          </a:p>
          <a:p>
            <a:r>
              <a:rPr lang="en-US" dirty="0">
                <a:solidFill>
                  <a:schemeClr val="tx2">
                    <a:lumMod val="60000"/>
                    <a:lumOff val="40000"/>
                  </a:schemeClr>
                </a:solidFill>
              </a:rPr>
              <a:t>Communities In Schools – connecting community resources with schools</a:t>
            </a:r>
          </a:p>
          <a:p>
            <a:r>
              <a:rPr lang="en-US" dirty="0">
                <a:solidFill>
                  <a:srgbClr val="FFC000"/>
                </a:solidFill>
              </a:rPr>
              <a:t>English to Speakers of Other Languages (ESOL) program</a:t>
            </a:r>
          </a:p>
          <a:p>
            <a:r>
              <a:rPr lang="en-US" dirty="0">
                <a:solidFill>
                  <a:schemeClr val="tx2">
                    <a:lumMod val="60000"/>
                    <a:lumOff val="40000"/>
                  </a:schemeClr>
                </a:solidFill>
              </a:rPr>
              <a:t>High school Graduation Coaches (limited)</a:t>
            </a:r>
          </a:p>
          <a:p>
            <a:r>
              <a:rPr lang="en-US" dirty="0">
                <a:solidFill>
                  <a:srgbClr val="FFC000"/>
                </a:solidFill>
              </a:rPr>
              <a:t>Media Specialists</a:t>
            </a:r>
          </a:p>
          <a:p>
            <a:r>
              <a:rPr lang="en-US" dirty="0">
                <a:solidFill>
                  <a:schemeClr val="tx2">
                    <a:lumMod val="60000"/>
                    <a:lumOff val="40000"/>
                  </a:schemeClr>
                </a:solidFill>
              </a:rPr>
              <a:t>PTA/PTO</a:t>
            </a:r>
          </a:p>
          <a:p>
            <a:r>
              <a:rPr lang="en-US" dirty="0">
                <a:solidFill>
                  <a:srgbClr val="FFC000"/>
                </a:solidFill>
              </a:rPr>
              <a:t>Parent - Teacher Resource Centers (Often funded by Title I)</a:t>
            </a:r>
          </a:p>
          <a:p>
            <a:r>
              <a:rPr lang="en-US" dirty="0">
                <a:solidFill>
                  <a:schemeClr val="tx2">
                    <a:lumMod val="60000"/>
                    <a:lumOff val="40000"/>
                  </a:schemeClr>
                </a:solidFill>
              </a:rPr>
              <a:t>School Improvement</a:t>
            </a:r>
          </a:p>
          <a:p>
            <a:r>
              <a:rPr lang="en-US" dirty="0">
                <a:solidFill>
                  <a:srgbClr val="FFC000"/>
                </a:solidFill>
              </a:rPr>
              <a:t>Title 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Information and Training Center. This is a key partner and a great source of information for parents. Please spend some time on their excellent website to familiarize yourself with GaP2P and 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a:solidFill>
                  <a:schemeClr val="tx2">
                    <a:lumMod val="60000"/>
                    <a:lumOff val="40000"/>
                  </a:schemeClr>
                </a:solidFill>
              </a:rPr>
              <a:t>Bright 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a:solidFill>
                  <a:schemeClr val="tx2">
                    <a:lumMod val="60000"/>
                    <a:lumOff val="40000"/>
                  </a:schemeClr>
                </a:solidFill>
              </a:rPr>
              <a:t>Children with Special Needs, Babies Can't Wait, Project SCEIs, Parent Educators, Georgia Department of Education, Division for Special Education Services and Supports and Title I Parent Outreach</a:t>
            </a:r>
          </a:p>
          <a:p>
            <a:pPr marL="0" indent="0">
              <a:buNone/>
            </a:pPr>
            <a:r>
              <a:rPr lang="en-US" dirty="0">
                <a:solidFill>
                  <a:srgbClr val="FFC000"/>
                </a:solidFill>
              </a:rPr>
              <a:t>Georgia Council on Developmental Disabilities (GCDD)</a:t>
            </a:r>
          </a:p>
          <a:p>
            <a:pPr marL="0" indent="0">
              <a:buNone/>
            </a:pPr>
            <a:r>
              <a:rPr lang="en-US" dirty="0">
                <a:solidFill>
                  <a:schemeClr val="tx2">
                    <a:lumMod val="60000"/>
                    <a:lumOff val="40000"/>
                  </a:schemeClr>
                </a:solidFill>
              </a:rPr>
              <a:t>Georgia Department or Behavioral Health &amp; Developmental Disabilities (DBHDD)</a:t>
            </a:r>
          </a:p>
          <a:p>
            <a:pPr marL="0" indent="0">
              <a:buNone/>
            </a:pPr>
            <a:r>
              <a:rPr lang="en-US" dirty="0">
                <a:solidFill>
                  <a:srgbClr val="FFC000"/>
                </a:solidFill>
              </a:rPr>
              <a:t>Georgia Family Connection Partnership</a:t>
            </a:r>
          </a:p>
          <a:p>
            <a:pPr marL="0" indent="0">
              <a:buNone/>
            </a:pPr>
            <a:r>
              <a:rPr lang="en-US" dirty="0">
                <a:solidFill>
                  <a:schemeClr val="tx2">
                    <a:lumMod val="60000"/>
                    <a:lumOff val="40000"/>
                  </a:schemeClr>
                </a:solidFill>
              </a:rPr>
              <a:t>Institute on Human Development and Disability (IHDD)</a:t>
            </a:r>
          </a:p>
          <a:p>
            <a:pPr marL="0" indent="0">
              <a:buNone/>
            </a:pPr>
            <a:r>
              <a:rPr lang="en-US" dirty="0">
                <a:solidFill>
                  <a:srgbClr val="FFC000"/>
                </a:solidFill>
              </a:rPr>
              <a:t>Leadership Institute on Developmental Disabilities, Georgia State University</a:t>
            </a:r>
          </a:p>
          <a:p>
            <a:pPr marL="0" indent="0">
              <a:buNone/>
            </a:pPr>
            <a:r>
              <a:rPr lang="en-US" dirty="0">
                <a:solidFill>
                  <a:schemeClr val="tx2">
                    <a:lumMod val="60000"/>
                    <a:lumOff val="40000"/>
                  </a:schemeClr>
                </a:solidFill>
              </a:rPr>
              <a:t>State PTA</a:t>
            </a:r>
          </a:p>
          <a:p>
            <a:pPr marL="0" indent="0">
              <a:buNone/>
            </a:pPr>
            <a:r>
              <a:rPr lang="en-US" dirty="0">
                <a:solidFill>
                  <a:srgbClr val="FFC000"/>
                </a:solidFill>
              </a:rPr>
              <a:t>State Parent Information Resource Center (PIRC)</a:t>
            </a:r>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FFC000"/>
                </a:solidFill>
              </a:rPr>
              <a:t>Mission Statement:</a:t>
            </a:r>
            <a:r>
              <a:rPr lang="en-US" dirty="0">
                <a:solidFill>
                  <a:srgbClr val="FFC000"/>
                </a:solidFill>
              </a:rPr>
              <a:t>     Build effective family, school and community partnerships which lead to greater student achievement for all students, especially those with disabilities.</a:t>
            </a:r>
          </a:p>
          <a:p>
            <a:pPr marL="0" indent="0">
              <a:buNone/>
            </a:pPr>
            <a:r>
              <a:rPr lang="en-US" dirty="0"/>
              <a:t> </a:t>
            </a:r>
          </a:p>
          <a:p>
            <a:r>
              <a:rPr lang="en-US" b="1" dirty="0">
                <a:solidFill>
                  <a:schemeClr val="tx2">
                    <a:lumMod val="60000"/>
                    <a:lumOff val="40000"/>
                  </a:schemeClr>
                </a:solidFill>
              </a:rPr>
              <a:t>Vision 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srgbClr val="00B0F0"/>
                </a:solidFill>
              </a:rPr>
              <a:t>Parent Mentor Accountability</a:t>
            </a:r>
          </a:p>
        </p:txBody>
      </p:sp>
      <p:sp>
        <p:nvSpPr>
          <p:cNvPr id="8" name="Content Placeholder 2"/>
          <p:cNvSpPr>
            <a:spLocks noGrp="1"/>
          </p:cNvSpPr>
          <p:nvPr/>
        </p:nvSpPr>
        <p:spPr>
          <a:xfrm>
            <a:off x="504218" y="1447800"/>
            <a:ext cx="8229600" cy="4525963"/>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600" dirty="0"/>
              <a:t>There are several statewide expectations for all Parent Mentors. The Georgia Parent Mentor Partnership (</a:t>
            </a:r>
            <a:r>
              <a:rPr lang="en-US" sz="5600" dirty="0" err="1"/>
              <a:t>GaPMP</a:t>
            </a:r>
            <a:r>
              <a:rPr lang="en-US" sz="5600" dirty="0"/>
              <a:t>) is accountable for meeting statewide expectations because the Partnership is partially funded through the </a:t>
            </a:r>
            <a:r>
              <a:rPr lang="en-US" sz="5600" dirty="0" err="1"/>
              <a:t>GaDOE</a:t>
            </a:r>
            <a:r>
              <a:rPr lang="en-US" sz="5600" dirty="0"/>
              <a:t>. Parent Mentors participate in a variety of activities and collaborative efforts in their districts and communities, but they have common statewide requirements; such as but not limited to: planning, implementing, and reporting the results of family engagement work; attending state and regional meetings; &amp; maintaining and reporting data through the year.</a:t>
            </a:r>
          </a:p>
          <a:p>
            <a:pPr marL="0" indent="0">
              <a:buNone/>
            </a:pPr>
            <a:r>
              <a:rPr lang="en-US" sz="5600" dirty="0"/>
              <a:t> </a:t>
            </a:r>
          </a:p>
          <a:p>
            <a:pPr marL="0" indent="0">
              <a:buNone/>
            </a:pPr>
            <a:r>
              <a:rPr lang="en-US" sz="5600" dirty="0"/>
              <a:t>Parent Mentors work to engage all partners during family engagement initiatives, pursuing positive outcomes for students and their families, while reaching system related objectives.  </a:t>
            </a:r>
            <a:r>
              <a:rPr lang="en-US" sz="5600" b="1" dirty="0"/>
              <a:t>Parent Mentors and their administrative supervisor work together </a:t>
            </a:r>
            <a:r>
              <a:rPr lang="en-US" sz="5600" dirty="0"/>
              <a:t>to plan for the upcoming year, using provided </a:t>
            </a:r>
            <a:r>
              <a:rPr lang="en-US" sz="5600" dirty="0" err="1"/>
              <a:t>GaPMP</a:t>
            </a:r>
            <a:r>
              <a:rPr lang="en-US" sz="5600" dirty="0"/>
              <a:t> implementation tools and resources.  </a:t>
            </a:r>
          </a:p>
          <a:p>
            <a:pPr marL="0" indent="0">
              <a:buNone/>
            </a:pPr>
            <a:r>
              <a:rPr lang="en-US" sz="5600" dirty="0"/>
              <a:t> </a:t>
            </a:r>
          </a:p>
          <a:p>
            <a:pPr marL="0" indent="0">
              <a:buNone/>
            </a:pPr>
            <a:r>
              <a:rPr lang="en-US" sz="5600" dirty="0"/>
              <a:t>Each school district and their Parent Mentor are accountable for:</a:t>
            </a:r>
          </a:p>
          <a:p>
            <a:pPr marL="514350" indent="-514350">
              <a:buNone/>
            </a:pPr>
            <a:r>
              <a:rPr lang="en-US" sz="5600" b="1" dirty="0">
                <a:solidFill>
                  <a:srgbClr val="FFC000"/>
                </a:solidFill>
              </a:rPr>
              <a:t>1. Completing Quarterly Alternative Reporting Form. </a:t>
            </a:r>
            <a:r>
              <a:rPr lang="en-US" sz="5600" dirty="0"/>
              <a:t>This form can be found in the Reporting Tab of the Learning Curve section of the </a:t>
            </a:r>
            <a:r>
              <a:rPr lang="en-US" sz="5600" dirty="0" err="1"/>
              <a:t>GaPMP</a:t>
            </a:r>
            <a:r>
              <a:rPr lang="en-US" sz="5600" dirty="0"/>
              <a:t> website. There is also a companion checklist to help you figure out what to do and when. These are due on Oct. 15, Jan. 15, and  April 15.</a:t>
            </a:r>
          </a:p>
          <a:p>
            <a:pPr marL="514350" lvl="0" indent="-514350">
              <a:buNone/>
            </a:pPr>
            <a:endParaRPr lang="en-US" sz="5600" dirty="0"/>
          </a:p>
          <a:p>
            <a:pPr marL="0" lvl="0" indent="0">
              <a:buNone/>
            </a:pPr>
            <a:r>
              <a:rPr lang="en-US" sz="5600" b="1" dirty="0">
                <a:solidFill>
                  <a:schemeClr val="accent1">
                    <a:lumMod val="75000"/>
                  </a:schemeClr>
                </a:solidFill>
              </a:rPr>
              <a:t>2. FY Pre and Post  Surveys-  </a:t>
            </a:r>
            <a:r>
              <a:rPr lang="en-US" sz="5600" dirty="0"/>
              <a:t>Reporting survey results via Google Docs. These are accessed on the Learning Curve as well. </a:t>
            </a:r>
          </a:p>
          <a:p>
            <a:pPr marL="0" lvl="0" indent="0">
              <a:buNone/>
            </a:pPr>
            <a:endParaRPr lang="en-US" sz="5600" dirty="0"/>
          </a:p>
          <a:p>
            <a:pPr marL="0" lvl="0" indent="0">
              <a:buNone/>
            </a:pPr>
            <a:endParaRPr lang="en-US" sz="5600" b="1" dirty="0">
              <a:solidFill>
                <a:schemeClr val="tx2">
                  <a:lumMod val="60000"/>
                  <a:lumOff val="40000"/>
                </a:schemeClr>
              </a:solidFill>
            </a:endParaRPr>
          </a:p>
          <a:p>
            <a:pPr marL="0" lvl="0" indent="0">
              <a:buNone/>
            </a:pPr>
            <a:r>
              <a:rPr lang="en-US" sz="5600" b="1" dirty="0">
                <a:solidFill>
                  <a:schemeClr val="tx2">
                    <a:lumMod val="60000"/>
                    <a:lumOff val="40000"/>
                  </a:schemeClr>
                </a:solidFill>
              </a:rPr>
              <a:t>3. Quarterly Contact Tracking – </a:t>
            </a:r>
            <a:r>
              <a:rPr lang="en-US" sz="5600" dirty="0"/>
              <a:t>Parent Mentors report their collaborative contacts related to family, school, and community engagement work each quarter. These are due on Oct. 15, Jan. 15, April 15 and May 30 or before you leave for the summer. </a:t>
            </a:r>
          </a:p>
          <a:p>
            <a:pPr marL="0" lvl="0" indent="0">
              <a:buNone/>
            </a:pPr>
            <a:endParaRPr lang="en-US" sz="5600" dirty="0"/>
          </a:p>
          <a:p>
            <a:pPr marL="0" indent="0">
              <a:buNone/>
            </a:pPr>
            <a:r>
              <a:rPr lang="en-US" sz="5600" dirty="0"/>
              <a:t>All of these forms are available on the website in the Learning Curve under the </a:t>
            </a:r>
            <a:r>
              <a:rPr lang="en-US" sz="5600" dirty="0">
                <a:hlinkClick r:id="rId2"/>
              </a:rPr>
              <a:t>Reporting</a:t>
            </a:r>
            <a:r>
              <a:rPr lang="en-US" sz="5600" dirty="0"/>
              <a:t>  tab.</a:t>
            </a:r>
          </a:p>
          <a:p>
            <a:pPr marL="0" indent="0">
              <a:buNone/>
            </a:pP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lstStyle/>
          <a:p>
            <a:r>
              <a:rPr lang="en-US" dirty="0">
                <a:solidFill>
                  <a:schemeClr val="tx2">
                    <a:lumMod val="60000"/>
                    <a:lumOff val="40000"/>
                  </a:schemeClr>
                </a:solidFill>
              </a:rPr>
              <a:t>Reporting</a:t>
            </a:r>
          </a:p>
        </p:txBody>
      </p:sp>
      <p:sp>
        <p:nvSpPr>
          <p:cNvPr id="3" name="Content Placeholder 2"/>
          <p:cNvSpPr>
            <a:spLocks noGrp="1"/>
          </p:cNvSpPr>
          <p:nvPr>
            <p:ph idx="1"/>
          </p:nvPr>
        </p:nvSpPr>
        <p:spPr>
          <a:xfrm>
            <a:off x="457200" y="1600201"/>
            <a:ext cx="4495800" cy="4419600"/>
          </a:xfrm>
        </p:spPr>
        <p:txBody>
          <a:bodyPr>
            <a:normAutofit/>
          </a:bodyPr>
          <a:lstStyle/>
          <a:p>
            <a:r>
              <a:rPr lang="en-US" dirty="0"/>
              <a:t>All online reports can be accessed on the </a:t>
            </a:r>
            <a:r>
              <a:rPr lang="en-US" dirty="0">
                <a:hlinkClick r:id="rId2"/>
              </a:rPr>
              <a:t>Reporting</a:t>
            </a:r>
            <a:r>
              <a:rPr lang="en-US" dirty="0"/>
              <a:t> tab of the Learning Curve</a:t>
            </a:r>
          </a:p>
          <a:p>
            <a:r>
              <a:rPr lang="en-US" dirty="0"/>
              <a:t>Family Engagement Alternate Assessment </a:t>
            </a:r>
          </a:p>
          <a:p>
            <a:r>
              <a:rPr lang="en-US" dirty="0"/>
              <a:t>Quarterly Contacts</a:t>
            </a:r>
          </a:p>
          <a:p>
            <a:r>
              <a:rPr lang="en-US" dirty="0"/>
              <a:t>Pre and Post Survey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750" y="1904999"/>
            <a:ext cx="4267200" cy="4051555"/>
          </a:xfrm>
          <a:prstGeom prst="rect">
            <a:avLst/>
          </a:prstGeom>
        </p:spPr>
      </p:pic>
    </p:spTree>
    <p:extLst>
      <p:ext uri="{BB962C8B-B14F-4D97-AF65-F5344CB8AC3E}">
        <p14:creationId xmlns:p14="http://schemas.microsoft.com/office/powerpoint/2010/main" val="107265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a:solidFill>
                  <a:srgbClr val="00B0F0"/>
                </a:solidFill>
              </a:rPr>
              <a:t>Collaboration and Tools</a:t>
            </a:r>
          </a:p>
        </p:txBody>
      </p:sp>
      <p:sp>
        <p:nvSpPr>
          <p:cNvPr id="9" name="Content Placeholder 2"/>
          <p:cNvSpPr txBox="1">
            <a:spLocks/>
          </p:cNvSpPr>
          <p:nvPr/>
        </p:nvSpPr>
        <p:spPr>
          <a:xfrm>
            <a:off x="4343400" y="2643981"/>
            <a:ext cx="4800600" cy="38989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 </a:t>
            </a:r>
            <a:endParaRPr lang="en-US" dirty="0"/>
          </a:p>
          <a:p>
            <a:r>
              <a:rPr lang="en-US" sz="6400" b="1" dirty="0" err="1">
                <a:solidFill>
                  <a:schemeClr val="tx1"/>
                </a:solidFill>
                <a:hlinkClick r:id="rId2"/>
              </a:rPr>
              <a:t>GaPMP</a:t>
            </a:r>
            <a:r>
              <a:rPr lang="en-US" sz="6400" b="1" dirty="0">
                <a:solidFill>
                  <a:schemeClr val="tx1"/>
                </a:solidFill>
                <a:hlinkClick r:id="rId2"/>
              </a:rPr>
              <a:t> Family Engagement Toolkit</a:t>
            </a:r>
            <a:endParaRPr lang="en-US" sz="6400" b="1" dirty="0">
              <a:solidFill>
                <a:schemeClr val="tx1"/>
              </a:solidFill>
            </a:endParaRPr>
          </a:p>
          <a:p>
            <a:pPr algn="l"/>
            <a:r>
              <a:rPr lang="en-US" b="1" dirty="0">
                <a:solidFill>
                  <a:schemeClr val="tx1"/>
                </a:solidFill>
              </a:rPr>
              <a:t> </a:t>
            </a:r>
            <a:endParaRPr lang="en-US" dirty="0">
              <a:solidFill>
                <a:schemeClr val="tx1"/>
              </a:solidFill>
            </a:endParaRPr>
          </a:p>
          <a:p>
            <a:r>
              <a:rPr lang="en-US" sz="6400" dirty="0">
                <a:solidFill>
                  <a:schemeClr val="tx1"/>
                </a:solidFill>
              </a:rPr>
              <a:t>1. </a:t>
            </a:r>
            <a:r>
              <a:rPr lang="en-US" sz="6400" u="sng" dirty="0">
                <a:solidFill>
                  <a:schemeClr val="tx1"/>
                </a:solidFill>
              </a:rPr>
              <a:t>Family Engagement Checklist </a:t>
            </a:r>
            <a:r>
              <a:rPr lang="en-US" sz="6400" dirty="0">
                <a:solidFill>
                  <a:schemeClr val="tx1"/>
                </a:solidFill>
              </a:rPr>
              <a:t>Parent Mentors can use this checklist to make sure they are completing family engagement activities and trainings. </a:t>
            </a:r>
            <a:endParaRPr lang="en-US" sz="6400" u="sng" dirty="0"/>
          </a:p>
          <a:p>
            <a:r>
              <a:rPr lang="en-US" sz="6400" dirty="0">
                <a:solidFill>
                  <a:schemeClr val="tx1"/>
                </a:solidFill>
              </a:rPr>
              <a:t>2.</a:t>
            </a:r>
            <a:r>
              <a:rPr lang="en-US" sz="6400" u="sng" dirty="0">
                <a:solidFill>
                  <a:schemeClr val="tx1"/>
                </a:solidFill>
              </a:rPr>
              <a:t>Evidence to Practice Guides</a:t>
            </a:r>
            <a:r>
              <a:rPr lang="en-US" sz="6400" dirty="0">
                <a:solidFill>
                  <a:schemeClr val="tx1"/>
                </a:solidFill>
              </a:rPr>
              <a:t>– Parent Mentors will use these guides to utilize family and community engagement research related to Parent Mentor initiatives. </a:t>
            </a:r>
          </a:p>
          <a:p>
            <a:r>
              <a:rPr lang="en-US" sz="6400" dirty="0">
                <a:solidFill>
                  <a:schemeClr val="tx1"/>
                </a:solidFill>
              </a:rPr>
              <a:t>2. </a:t>
            </a:r>
            <a:r>
              <a:rPr lang="en-US" sz="6400" u="sng" dirty="0"/>
              <a:t>Data Reporting Tool– </a:t>
            </a:r>
            <a:r>
              <a:rPr lang="en-US" sz="6400" dirty="0"/>
              <a:t>Shortened version of reporting form to record Parent Mentor related work.</a:t>
            </a:r>
          </a:p>
          <a:p>
            <a:r>
              <a:rPr lang="en-US" sz="800" dirty="0"/>
              <a:t> </a:t>
            </a:r>
          </a:p>
          <a:p>
            <a:endParaRPr lang="en-US" sz="800" dirty="0"/>
          </a:p>
          <a:p>
            <a:r>
              <a:rPr lang="en-US" sz="6400" dirty="0">
                <a:solidFill>
                  <a:schemeClr val="tx1"/>
                </a:solidFill>
              </a:rPr>
              <a:t>3.  </a:t>
            </a:r>
            <a:r>
              <a:rPr lang="en-US" sz="6400" u="sng" dirty="0">
                <a:solidFill>
                  <a:schemeClr val="tx1"/>
                </a:solidFill>
              </a:rPr>
              <a:t>Pre and Post  Surveys– </a:t>
            </a:r>
            <a:r>
              <a:rPr lang="en-US" sz="6400" dirty="0">
                <a:solidFill>
                  <a:schemeClr val="tx1"/>
                </a:solidFill>
              </a:rPr>
              <a:t>Data collection tool for target group, administered prior to targeted activities and at the end of year, to  assist in identifying impact of family engagement work during FY__. </a:t>
            </a:r>
          </a:p>
          <a:p>
            <a:r>
              <a:rPr lang="en-US" sz="6400" dirty="0">
                <a:solidFill>
                  <a:schemeClr val="tx1"/>
                </a:solidFill>
              </a:rPr>
              <a:t>4. </a:t>
            </a:r>
            <a:r>
              <a:rPr lang="en-US" sz="6400" u="sng" dirty="0"/>
              <a:t>Annual Statewide Parent Survey– </a:t>
            </a:r>
            <a:r>
              <a:rPr lang="en-US" sz="6400" dirty="0"/>
              <a:t>Data collection tool for end of the year evaluation of your target group. Will assist in validating the family engagement work during FY__.</a:t>
            </a:r>
          </a:p>
          <a:p>
            <a:endParaRPr lang="en-US" dirty="0"/>
          </a:p>
          <a:p>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4" cstate="print"/>
          <a:stretch>
            <a:fillRect/>
          </a:stretch>
        </p:blipFill>
        <p:spPr>
          <a:xfrm>
            <a:off x="76200" y="2643981"/>
            <a:ext cx="4267200" cy="3505200"/>
          </a:xfrm>
          <a:prstGeom prst="rect">
            <a:avLst/>
          </a:prstGeom>
        </p:spPr>
      </p:pic>
      <p:sp>
        <p:nvSpPr>
          <p:cNvPr id="12" name="TextBox 8"/>
          <p:cNvSpPr txBox="1"/>
          <p:nvPr/>
        </p:nvSpPr>
        <p:spPr>
          <a:xfrm>
            <a:off x="304800" y="1066800"/>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Parent Mentors have several opportunities to collaborate with one another during the school year. Parent Mentors are required to attend professional development opportunities once a quarter in their regions and once a year at the </a:t>
            </a:r>
            <a:r>
              <a:rPr lang="en-US" sz="1400" b="1" dirty="0" err="1"/>
              <a:t>GaPMP</a:t>
            </a:r>
            <a:r>
              <a:rPr lang="en-US" sz="1400" b="1" dirty="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a:t>Listserve</a:t>
            </a:r>
            <a:r>
              <a:rPr lang="en-US" sz="1400" b="1" dirty="0"/>
              <a:t> are ongoing resources available to assist in your successful family engagement related work and reporting.</a:t>
            </a:r>
            <a:endParaRPr lang="en-US" sz="1400" dirty="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sz="1600" b="1" dirty="0"/>
          </a:p>
          <a:p>
            <a:pPr marL="0" indent="0">
              <a:buNone/>
            </a:pPr>
            <a:r>
              <a:rPr lang="en-US" sz="2400" dirty="0">
                <a:solidFill>
                  <a:schemeClr val="tx2">
                    <a:lumMod val="60000"/>
                    <a:lumOff val="40000"/>
                  </a:schemeClr>
                </a:solidFill>
              </a:rPr>
              <a:t>The Community of Practice or COP, is there to assist you throughout the year with getting your reports organized and completed. The COP is made up of Parent Mentors and they volunteer to complete peer reviews of reports and assist new mentors and their region with reporting .</a:t>
            </a:r>
          </a:p>
          <a:p>
            <a:pPr marL="0" indent="0">
              <a:buNone/>
            </a:pPr>
            <a:endParaRPr lang="en-US" sz="2400" dirty="0">
              <a:solidFill>
                <a:schemeClr val="tx2">
                  <a:lumMod val="60000"/>
                  <a:lumOff val="40000"/>
                </a:schemeClr>
              </a:solidFill>
            </a:endParaRPr>
          </a:p>
          <a:p>
            <a:pPr marL="0" lvl="0" indent="0">
              <a:buNone/>
            </a:pPr>
            <a:r>
              <a:rPr lang="en-US" sz="2000" b="1" dirty="0"/>
              <a:t>Other ways new mentors can find support:</a:t>
            </a:r>
          </a:p>
          <a:p>
            <a:r>
              <a:rPr lang="en-US" sz="1600" b="1" dirty="0"/>
              <a:t>Connect with seasoned mentors to help you.  </a:t>
            </a:r>
            <a:endParaRPr lang="en-US" sz="1600" dirty="0"/>
          </a:p>
          <a:p>
            <a:r>
              <a:rPr lang="en-US" sz="1600" b="1" dirty="0"/>
              <a:t>Attend regional meetings and trainings for professional development and reporting support. </a:t>
            </a:r>
          </a:p>
          <a:p>
            <a:r>
              <a:rPr lang="en-US" sz="1600" b="1" dirty="0"/>
              <a:t>All tools mentors need for fulfilling their contract requirements can be found on the Learning Curve under the Reporting tab.  </a:t>
            </a:r>
          </a:p>
          <a:p>
            <a:pPr marL="0" indent="0">
              <a:buNone/>
            </a:pPr>
            <a:endParaRPr lang="en-US" sz="1600" dirty="0"/>
          </a:p>
          <a:p>
            <a:pPr marL="0" indent="0">
              <a:buNone/>
            </a:pPr>
            <a:endParaRPr lang="en-US" sz="1600"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Parent Concerns</a:t>
            </a: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a:t>Listening and communication skills.</a:t>
            </a:r>
          </a:p>
          <a:p>
            <a:pPr marL="0" indent="0">
              <a:buNone/>
            </a:pPr>
            <a:r>
              <a:rPr lang="en-US" sz="1050" dirty="0"/>
              <a:t>Collect all available background information</a:t>
            </a:r>
          </a:p>
          <a:p>
            <a:pPr marL="0" indent="0">
              <a:buNone/>
            </a:pPr>
            <a:r>
              <a:rPr lang="en-US" sz="1050" dirty="0"/>
              <a:t>The 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a:t>If required, with guidance from the Director or supervisor, you can act as a</a:t>
            </a:r>
          </a:p>
          <a:p>
            <a:pPr marL="0" indent="0">
              <a:buNone/>
            </a:pPr>
            <a:r>
              <a:rPr lang="en-US" sz="1050" dirty="0"/>
              <a:t>liaison to assist in resolving the concern or dispute.</a:t>
            </a:r>
          </a:p>
          <a:p>
            <a:pPr marL="0" indent="0">
              <a:buNone/>
            </a:pPr>
            <a:r>
              <a:rPr lang="en-US" sz="1050" dirty="0"/>
              <a:t>Ensure 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Parent Concerns</a:t>
            </a: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a:t>•Filing a Formal Complaint</a:t>
            </a:r>
          </a:p>
          <a:p>
            <a:pPr marL="0" indent="0">
              <a:buNone/>
            </a:pPr>
            <a:r>
              <a:rPr lang="en-US" sz="1200" dirty="0"/>
              <a:t>•Requesting Mediation</a:t>
            </a:r>
          </a:p>
          <a:p>
            <a:pPr marL="0" indent="0">
              <a:buNone/>
            </a:pPr>
            <a:r>
              <a:rPr lang="en-US" sz="1200" dirty="0"/>
              <a:t>•Requesting 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a:solidFill>
                  <a:srgbClr val="00B0F0"/>
                </a:solidFill>
              </a:rPr>
              <a:t>Participation &amp; Leadership</a:t>
            </a:r>
          </a:p>
        </p:txBody>
      </p:sp>
      <p:sp>
        <p:nvSpPr>
          <p:cNvPr id="3" name="Content Placeholder 2"/>
          <p:cNvSpPr>
            <a:spLocks noGrp="1"/>
          </p:cNvSpPr>
          <p:nvPr>
            <p:ph idx="1"/>
          </p:nvPr>
        </p:nvSpPr>
        <p:spPr>
          <a:xfrm>
            <a:off x="457200" y="1371600"/>
            <a:ext cx="7924800" cy="4754563"/>
          </a:xfrm>
          <a:solidFill>
            <a:schemeClr val="accent1">
              <a:lumMod val="40000"/>
              <a:lumOff val="60000"/>
            </a:schemeClr>
          </a:solidFill>
        </p:spPr>
        <p:txBody>
          <a:bodyPr>
            <a:normAutofit fontScale="70000" lnSpcReduction="20000"/>
          </a:bodyPr>
          <a:lstStyle/>
          <a:p>
            <a:pPr marL="0" indent="0">
              <a:buNone/>
            </a:pPr>
            <a:r>
              <a:rPr lang="en-US" sz="11200" b="1" dirty="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endParaRPr lang="en-US" sz="4000" dirty="0"/>
          </a:p>
          <a:p>
            <a:pPr marL="0" indent="0">
              <a:buNone/>
            </a:pPr>
            <a:r>
              <a:rPr lang="en-US" sz="7200" b="1" u="sng" dirty="0">
                <a:hlinkClick r:id="rId2"/>
              </a:rPr>
              <a:t>Leadership Council</a:t>
            </a:r>
            <a:endParaRPr lang="en-US" sz="7200" b="1" u="sng" dirty="0"/>
          </a:p>
          <a:p>
            <a:endParaRPr lang="en-US" sz="4000" b="1" u="sng" dirty="0"/>
          </a:p>
          <a:p>
            <a:endParaRPr lang="en-US" sz="4000" b="1" u="sng" dirty="0"/>
          </a:p>
          <a:p>
            <a:pPr marL="971550" lvl="1" indent="-571500">
              <a:buFont typeface="Arial" panose="020B0604020202020204" pitchFamily="34" charset="0"/>
              <a:buChar char="•"/>
            </a:pPr>
            <a:endParaRPr lang="en-US" sz="44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420988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472440">
                <a:tc>
                  <a:txBody>
                    <a:bodyPr/>
                    <a:lstStyle/>
                    <a:p>
                      <a:r>
                        <a:rPr lang="en-US" dirty="0"/>
                        <a:t>Notes and</a:t>
                      </a:r>
                      <a:r>
                        <a:rPr lang="en-US" baseline="0" dirty="0"/>
                        <a:t> Questions</a:t>
                      </a:r>
                      <a:endParaRPr lang="en-US" dirty="0"/>
                    </a:p>
                  </a:txBody>
                  <a:tcPr/>
                </a:tc>
                <a:extLst>
                  <a:ext uri="{0D108BD9-81ED-4DB2-BD59-A6C34878D82A}">
                    <a16:rowId xmlns:a16="http://schemas.microsoft.com/office/drawing/2014/main" val="10000"/>
                  </a:ext>
                </a:extLst>
              </a:tr>
              <a:tr h="472440">
                <a:tc>
                  <a:txBody>
                    <a:bodyPr/>
                    <a:lstStyle/>
                    <a:p>
                      <a:endParaRPr lang="en-US"/>
                    </a:p>
                  </a:txBody>
                  <a:tcPr/>
                </a:tc>
                <a:extLst>
                  <a:ext uri="{0D108BD9-81ED-4DB2-BD59-A6C34878D82A}">
                    <a16:rowId xmlns:a16="http://schemas.microsoft.com/office/drawing/2014/main" val="10001"/>
                  </a:ext>
                </a:extLst>
              </a:tr>
              <a:tr h="472440">
                <a:tc>
                  <a:txBody>
                    <a:bodyPr/>
                    <a:lstStyle/>
                    <a:p>
                      <a:endParaRPr lang="en-US"/>
                    </a:p>
                  </a:txBody>
                  <a:tcPr/>
                </a:tc>
                <a:extLst>
                  <a:ext uri="{0D108BD9-81ED-4DB2-BD59-A6C34878D82A}">
                    <a16:rowId xmlns:a16="http://schemas.microsoft.com/office/drawing/2014/main" val="10002"/>
                  </a:ext>
                </a:extLst>
              </a:tr>
              <a:tr h="472440">
                <a:tc>
                  <a:txBody>
                    <a:bodyPr/>
                    <a:lstStyle/>
                    <a:p>
                      <a:endParaRPr lang="en-US"/>
                    </a:p>
                  </a:txBody>
                  <a:tcPr/>
                </a:tc>
                <a:extLst>
                  <a:ext uri="{0D108BD9-81ED-4DB2-BD59-A6C34878D82A}">
                    <a16:rowId xmlns:a16="http://schemas.microsoft.com/office/drawing/2014/main" val="10003"/>
                  </a:ext>
                </a:extLst>
              </a:tr>
              <a:tr h="472440">
                <a:tc>
                  <a:txBody>
                    <a:bodyPr/>
                    <a:lstStyle/>
                    <a:p>
                      <a:endParaRPr lang="en-US"/>
                    </a:p>
                  </a:txBody>
                  <a:tcPr/>
                </a:tc>
                <a:extLst>
                  <a:ext uri="{0D108BD9-81ED-4DB2-BD59-A6C34878D82A}">
                    <a16:rowId xmlns:a16="http://schemas.microsoft.com/office/drawing/2014/main" val="10004"/>
                  </a:ext>
                </a:extLst>
              </a:tr>
              <a:tr h="472440">
                <a:tc>
                  <a:txBody>
                    <a:bodyPr/>
                    <a:lstStyle/>
                    <a:p>
                      <a:endParaRPr lang="en-US"/>
                    </a:p>
                  </a:txBody>
                  <a:tcPr/>
                </a:tc>
                <a:extLst>
                  <a:ext uri="{0D108BD9-81ED-4DB2-BD59-A6C34878D82A}">
                    <a16:rowId xmlns:a16="http://schemas.microsoft.com/office/drawing/2014/main" val="10005"/>
                  </a:ext>
                </a:extLst>
              </a:tr>
              <a:tr h="472440">
                <a:tc>
                  <a:txBody>
                    <a:bodyPr/>
                    <a:lstStyle/>
                    <a:p>
                      <a:endParaRPr lang="en-US"/>
                    </a:p>
                  </a:txBody>
                  <a:tcPr/>
                </a:tc>
                <a:extLst>
                  <a:ext uri="{0D108BD9-81ED-4DB2-BD59-A6C34878D82A}">
                    <a16:rowId xmlns:a16="http://schemas.microsoft.com/office/drawing/2014/main" val="10006"/>
                  </a:ext>
                </a:extLst>
              </a:tr>
              <a:tr h="472440">
                <a:tc>
                  <a:txBody>
                    <a:bodyPr/>
                    <a:lstStyle/>
                    <a:p>
                      <a:endParaRPr lang="en-US"/>
                    </a:p>
                  </a:txBody>
                  <a:tcPr/>
                </a:tc>
                <a:extLst>
                  <a:ext uri="{0D108BD9-81ED-4DB2-BD59-A6C34878D82A}">
                    <a16:rowId xmlns:a16="http://schemas.microsoft.com/office/drawing/2014/main" val="10007"/>
                  </a:ext>
                </a:extLst>
              </a:tr>
              <a:tr h="472440">
                <a:tc>
                  <a:txBody>
                    <a:bodyPr/>
                    <a:lstStyle/>
                    <a:p>
                      <a:endParaRPr lang="en-US"/>
                    </a:p>
                  </a:txBody>
                  <a:tcPr/>
                </a:tc>
                <a:extLst>
                  <a:ext uri="{0D108BD9-81ED-4DB2-BD59-A6C34878D82A}">
                    <a16:rowId xmlns:a16="http://schemas.microsoft.com/office/drawing/2014/main" val="10008"/>
                  </a:ext>
                </a:extLst>
              </a:tr>
              <a:tr h="472440">
                <a:tc>
                  <a:txBody>
                    <a:bodyPr/>
                    <a:lstStyle/>
                    <a:p>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375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0345"/>
            <a:ext cx="4191000" cy="1143000"/>
          </a:xfrm>
        </p:spPr>
        <p:txBody>
          <a:bodyPr/>
          <a:lstStyle/>
          <a:p>
            <a:r>
              <a:rPr lang="en-US" dirty="0">
                <a:solidFill>
                  <a:srgbClr val="00B0F0"/>
                </a:solidFill>
              </a:rPr>
              <a:t>Our Story</a:t>
            </a: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20 years of working together to increase achievement for all students, especially those with disabilities. </a:t>
            </a:r>
          </a:p>
          <a:p>
            <a:pPr marL="0" indent="0">
              <a:buNone/>
            </a:pPr>
            <a:r>
              <a:rPr lang="en-US" sz="4800" dirty="0"/>
              <a:t>The Partnership, started in early 2002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100 parent mentors helping families raising children with learning, behavioral and/or physical challenges. Parent Mentors have charted more than one million contacts.</a:t>
            </a:r>
          </a:p>
          <a:p>
            <a:pPr marL="0" indent="0">
              <a:buNone/>
            </a:pPr>
            <a:endParaRPr lang="en-US" sz="4800" dirty="0"/>
          </a:p>
          <a:p>
            <a:pPr marL="0" indent="0">
              <a:buNone/>
            </a:pPr>
            <a:r>
              <a:rPr lang="en-US" sz="6400" dirty="0">
                <a:solidFill>
                  <a:srgbClr val="00B0F0"/>
                </a:solidFill>
              </a:rPr>
              <a:t>Mentors listen to both parents and educators, and use their unique knowledge of both worlds to overcome obstacles in communication and build a bridge of communication between home and school that leads to more successful outcomes for students. </a:t>
            </a:r>
          </a:p>
          <a:p>
            <a:pPr marL="0" indent="0">
              <a:buNone/>
            </a:pPr>
            <a:endParaRPr lang="en-US" sz="4800" dirty="0"/>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p>
          <a:p>
            <a:pPr marL="0" indent="0">
              <a:buNone/>
            </a:pP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typically offers an annual University Session specific to Parent Mentor’s leadership training needs.</a:t>
            </a:r>
          </a:p>
          <a:p>
            <a:pPr marL="0" indent="0">
              <a:buNone/>
            </a:pPr>
            <a:r>
              <a:rPr lang="en-US" sz="4800" dirty="0"/>
              <a:t> </a:t>
            </a:r>
          </a:p>
          <a:p>
            <a:pPr marL="0" indent="0">
              <a:buNone/>
            </a:pPr>
            <a:r>
              <a:rPr lang="en-US" sz="5600" dirty="0">
                <a:solidFill>
                  <a:schemeClr val="tx2">
                    <a:lumMod val="60000"/>
                    <a:lumOff val="40000"/>
                  </a:schemeClr>
                </a:solidFill>
              </a:rPr>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stakeholder groups; collaborate with Title I Parent Involvement Coordinators; and create family engagement activities in schools.</a:t>
            </a:r>
          </a:p>
          <a:p>
            <a:pPr marL="0" indent="0">
              <a:buNone/>
            </a:pPr>
            <a:r>
              <a:rPr lang="en-US" sz="5600" dirty="0">
                <a:solidFill>
                  <a:schemeClr val="tx2">
                    <a:lumMod val="60000"/>
                    <a:lumOff val="40000"/>
                  </a:schemeClr>
                </a:solidFill>
              </a:rPr>
              <a:t> </a:t>
            </a:r>
          </a:p>
          <a:p>
            <a:pPr marL="0" indent="0">
              <a:buNone/>
            </a:pPr>
            <a:r>
              <a:rPr lang="en-US" sz="4800"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pic>
        <p:nvPicPr>
          <p:cNvPr id="6" name="Picture 5">
            <a:extLst>
              <a:ext uri="{FF2B5EF4-FFF2-40B4-BE49-F238E27FC236}">
                <a16:creationId xmlns:a16="http://schemas.microsoft.com/office/drawing/2014/main" id="{29BDDE2A-3C84-449F-9770-E28DC0C9C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41631"/>
            <a:ext cx="1295400" cy="1291578"/>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Getting Started</a:t>
            </a:r>
          </a:p>
        </p:txBody>
      </p:sp>
      <p:sp>
        <p:nvSpPr>
          <p:cNvPr id="3" name="Content Placeholder 2"/>
          <p:cNvSpPr>
            <a:spLocks noGrp="1"/>
          </p:cNvSpPr>
          <p:nvPr>
            <p:ph idx="1"/>
          </p:nvPr>
        </p:nvSpPr>
        <p:spPr>
          <a:xfrm>
            <a:off x="457200" y="4114800"/>
            <a:ext cx="8229599" cy="1858963"/>
          </a:xfrm>
        </p:spPr>
        <p:txBody>
          <a:bodyPr>
            <a:normAutofit fontScale="25000" lnSpcReduction="20000"/>
          </a:bodyPr>
          <a:lstStyle/>
          <a:p>
            <a:pPr marL="0" indent="0">
              <a:buNone/>
            </a:pPr>
            <a:endParaRPr lang="en-US" sz="7200" b="1" u="heavy" dirty="0"/>
          </a:p>
          <a:p>
            <a:pPr marL="0" indent="0">
              <a:buNone/>
            </a:pPr>
            <a:r>
              <a:rPr lang="en-US" sz="7200" b="1" u="heavy" dirty="0"/>
              <a:t>Other 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a:t>Wina</a:t>
            </a:r>
            <a:r>
              <a:rPr lang="en-US" sz="7200" b="1" dirty="0"/>
              <a:t> Low</a:t>
            </a:r>
            <a:endParaRPr lang="en-US" sz="7200" dirty="0"/>
          </a:p>
          <a:p>
            <a:pPr marL="0" indent="0">
              <a:buNone/>
            </a:pPr>
            <a:r>
              <a:rPr lang="en-US" sz="7200" dirty="0"/>
              <a:t>Director, Division for Special Education Services and Supports</a:t>
            </a:r>
          </a:p>
          <a:p>
            <a:pPr marL="0" indent="0">
              <a:buNone/>
            </a:pPr>
            <a:r>
              <a:rPr lang="en-US" sz="7200" b="1" dirty="0"/>
              <a:t>Dr. La Tanya Barkley Washington</a:t>
            </a:r>
          </a:p>
          <a:p>
            <a:pPr marL="0" indent="0">
              <a:buNone/>
            </a:pPr>
            <a:r>
              <a:rPr lang="en-US" sz="7200" dirty="0"/>
              <a:t>Program Manager</a:t>
            </a:r>
          </a:p>
          <a:p>
            <a:pPr marL="0" indent="0">
              <a:buNone/>
            </a:pP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629400" y="209550"/>
            <a:ext cx="2095500" cy="1009650"/>
          </a:xfrm>
          <a:prstGeom prst="rect">
            <a:avLst/>
          </a:prstGeom>
        </p:spPr>
      </p:pic>
      <p:sp>
        <p:nvSpPr>
          <p:cNvPr id="8" name="TextBox 7"/>
          <p:cNvSpPr txBox="1"/>
          <p:nvPr/>
        </p:nvSpPr>
        <p:spPr>
          <a:xfrm>
            <a:off x="1600200" y="1676400"/>
            <a:ext cx="5943600" cy="2308324"/>
          </a:xfrm>
          <a:prstGeom prst="rect">
            <a:avLst/>
          </a:prstGeom>
          <a:noFill/>
        </p:spPr>
        <p:txBody>
          <a:bodyPr wrap="square" rtlCol="0">
            <a:spAutoFit/>
          </a:bodyPr>
          <a:lstStyle/>
          <a:p>
            <a:endParaRPr lang="en-US" b="1" dirty="0"/>
          </a:p>
          <a:p>
            <a:r>
              <a:rPr lang="en-US" b="1" dirty="0"/>
              <a:t>Anne Ladd, Family Engagement Specialist Office</a:t>
            </a:r>
            <a:endParaRPr lang="en-US" dirty="0"/>
          </a:p>
          <a:p>
            <a:r>
              <a:rPr lang="en-US" dirty="0"/>
              <a:t>404-423-6987</a:t>
            </a:r>
          </a:p>
          <a:p>
            <a:r>
              <a:rPr lang="en-US" dirty="0">
                <a:hlinkClick r:id="rId4"/>
              </a:rPr>
              <a:t>aladd@doe.k12.ga.us</a:t>
            </a:r>
            <a:endParaRPr lang="en-US" dirty="0"/>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513D3250-74AF-48B0-A8EB-2F5F6FE37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372" y="1752600"/>
            <a:ext cx="989428" cy="1316865"/>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Next Steps</a:t>
            </a: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 include your name, title, email address, office phone number  and photo as well as your director’s name and office phone and email to </a:t>
            </a:r>
            <a:r>
              <a:rPr lang="en-US" sz="1200" dirty="0">
                <a:hlinkClick r:id="rId2"/>
              </a:rPr>
              <a:t>info@parentmentors.org</a:t>
            </a:r>
            <a:r>
              <a:rPr lang="en-US" sz="1200" dirty="0"/>
              <a:t>  This will provide us with information to post on your Find A Mentor page on the parentmentors.org website and on the </a:t>
            </a:r>
            <a:r>
              <a:rPr lang="en-US" sz="1200" dirty="0" err="1"/>
              <a:t>GaPMP</a:t>
            </a:r>
            <a:r>
              <a:rPr lang="en-US" sz="1200" dirty="0"/>
              <a:t> mailing list. </a:t>
            </a:r>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the district 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a:t>Policies &amp; Procedures Manual. 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emails, group texts, social media postings, letters, brochures, or other materials before they are distributed, who approves travel requests, how is time documented, the dress code, managing schedule changes, reporting 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Mandatory Trainings</a:t>
            </a:r>
          </a:p>
        </p:txBody>
      </p:sp>
      <p:sp>
        <p:nvSpPr>
          <p:cNvPr id="3" name="Content Placeholder 2"/>
          <p:cNvSpPr>
            <a:spLocks noGrp="1"/>
          </p:cNvSpPr>
          <p:nvPr>
            <p:ph idx="1"/>
          </p:nvPr>
        </p:nvSpPr>
        <p:spPr/>
        <p:txBody>
          <a:bodyPr>
            <a:normAutofit fontScale="40000" lnSpcReduction="20000"/>
          </a:bodyPr>
          <a:lstStyle/>
          <a:p>
            <a:pPr marL="0" indent="0">
              <a:buNone/>
            </a:pPr>
            <a:endParaRPr lang="en-US" sz="5900" dirty="0"/>
          </a:p>
          <a:p>
            <a:r>
              <a:rPr lang="en-US" sz="5900" b="1" dirty="0"/>
              <a:t>Annual </a:t>
            </a:r>
            <a:r>
              <a:rPr lang="en-US" sz="5900" b="1" dirty="0" err="1"/>
              <a:t>GaPMP</a:t>
            </a:r>
            <a:r>
              <a:rPr lang="en-US" sz="5900" b="1" dirty="0"/>
              <a:t> Kick-Off Event</a:t>
            </a:r>
            <a:endParaRPr lang="en-US" sz="5900" b="1" dirty="0">
              <a:solidFill>
                <a:srgbClr val="00B0F0"/>
              </a:solidFill>
            </a:endParaRPr>
          </a:p>
          <a:p>
            <a:pPr marL="0" indent="0">
              <a:buNone/>
            </a:pPr>
            <a:endParaRPr lang="en-US" sz="5900" dirty="0"/>
          </a:p>
          <a:p>
            <a:r>
              <a:rPr lang="en-US" sz="5900" b="1" dirty="0"/>
              <a:t>Four Regional Meetings </a:t>
            </a:r>
            <a:r>
              <a:rPr lang="en-US" sz="5900" dirty="0"/>
              <a:t>- scheduled throughout the school year, your Region Rep will inform you about when and where</a:t>
            </a:r>
          </a:p>
          <a:p>
            <a:endParaRPr lang="en-US" sz="5900" dirty="0"/>
          </a:p>
          <a:p>
            <a:r>
              <a:rPr lang="en-US" sz="5900" b="1" dirty="0"/>
              <a:t>Parent Mentor online training and webinars</a:t>
            </a:r>
          </a:p>
          <a:p>
            <a:endParaRPr lang="en-US" sz="2600" b="1" dirty="0"/>
          </a:p>
          <a:p>
            <a:pPr marL="0" indent="0">
              <a:buNone/>
            </a:pPr>
            <a:r>
              <a:rPr lang="en-US" sz="2600" b="1" dirty="0"/>
              <a:t>*</a:t>
            </a:r>
            <a:r>
              <a:rPr lang="en-US" sz="3600" b="1" dirty="0"/>
              <a:t>Administrators 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Event.</a:t>
            </a:r>
          </a:p>
          <a:p>
            <a:pPr marL="0" indent="0">
              <a:buNone/>
            </a:pPr>
            <a:r>
              <a:rPr lang="en-US" sz="3600" dirty="0"/>
              <a:t>The more you know about what is expected and about mentors’ successes and challenges, the better you can support your mentor and the more your district will benefit from having a mentor.</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Introducing Yourself</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55000" lnSpcReduction="20000"/>
          </a:bodyPr>
          <a:lstStyle/>
          <a:p>
            <a:pPr marL="0" indent="0">
              <a:buNone/>
            </a:pPr>
            <a:endParaRPr lang="en-US" dirty="0"/>
          </a:p>
          <a:p>
            <a:pPr marL="0" indent="0">
              <a:buNone/>
            </a:pPr>
            <a:r>
              <a:rPr lang="en-US" b="1" dirty="0" err="1"/>
              <a:t>GaPMP</a:t>
            </a:r>
            <a:r>
              <a:rPr lang="en-US" b="1" dirty="0"/>
              <a:t> website</a:t>
            </a:r>
            <a:r>
              <a:rPr lang="en-US" dirty="0"/>
              <a:t> </a:t>
            </a:r>
            <a:r>
              <a:rPr lang="en-US" u="sng" dirty="0">
                <a:hlinkClick r:id="rId3"/>
              </a:rPr>
              <a:t>www.parentmentors.org</a:t>
            </a:r>
            <a:r>
              <a:rPr lang="en-US" dirty="0"/>
              <a:t> Send a professional photo and contact information to </a:t>
            </a:r>
            <a:r>
              <a:rPr lang="en-US" u="sng" dirty="0">
                <a:hlinkClick r:id="rId4"/>
              </a:rPr>
              <a:t>info@parentmentors.org</a:t>
            </a:r>
            <a:r>
              <a:rPr lang="en-US" u="sng" dirty="0"/>
              <a:t> </a:t>
            </a:r>
            <a:r>
              <a:rPr lang="en-US" dirty="0"/>
              <a:t>to be added  the Find A Mentor pages. You will also want to refer to the Learning Curve which offers mentors access to the forms, documents and other resources you will need to complete annual reporting requirements and, also find shared materials you can use for your work. </a:t>
            </a:r>
          </a:p>
          <a:p>
            <a:pPr marL="0" indent="0">
              <a:buNone/>
            </a:pPr>
            <a:endParaRPr lang="en-US" b="1" dirty="0"/>
          </a:p>
          <a:p>
            <a:pPr marL="0" indent="0">
              <a:buNone/>
            </a:pPr>
            <a:endParaRPr lang="en-US" b="1" dirty="0"/>
          </a:p>
          <a:p>
            <a:pPr marL="0" indent="0">
              <a:buNone/>
            </a:pPr>
            <a:endParaRPr lang="en-US" sz="3300" b="1" dirty="0"/>
          </a:p>
          <a:p>
            <a:pPr marL="0" indent="0">
              <a:buNone/>
            </a:pPr>
            <a:r>
              <a:rPr lang="en-US" sz="3300" b="1" dirty="0"/>
              <a:t>Link </a:t>
            </a:r>
            <a:r>
              <a:rPr lang="en-US" sz="3300" u="sng" dirty="0">
                <a:hlinkClick r:id="rId3"/>
              </a:rPr>
              <a:t>www.parentmentors.org</a:t>
            </a:r>
            <a:r>
              <a:rPr lang="en-US" sz="3300" b="1" dirty="0"/>
              <a:t>, the official web site, </a:t>
            </a:r>
          </a:p>
          <a:p>
            <a:pPr marL="0" indent="0">
              <a:buNone/>
            </a:pPr>
            <a:r>
              <a:rPr lang="en-US" sz="3300" b="1" dirty="0"/>
              <a:t>to your school district’s special education page.</a:t>
            </a:r>
          </a:p>
          <a:p>
            <a:pPr marL="0" indent="0">
              <a:buNone/>
            </a:pPr>
            <a:r>
              <a:rPr lang="en-US" sz="3300" b="1" dirty="0"/>
              <a:t> </a:t>
            </a:r>
            <a:r>
              <a:rPr lang="en-US" sz="3300" b="1" dirty="0">
                <a:solidFill>
                  <a:schemeClr val="accent1">
                    <a:lumMod val="75000"/>
                  </a:schemeClr>
                </a:solidFill>
              </a:rPr>
              <a:t>What kind of social media does your district use</a:t>
            </a:r>
          </a:p>
          <a:p>
            <a:pPr marL="0" indent="0">
              <a:buNone/>
            </a:pPr>
            <a:r>
              <a:rPr lang="en-US" sz="3300" b="1" dirty="0">
                <a:solidFill>
                  <a:schemeClr val="accent1">
                    <a:lumMod val="75000"/>
                  </a:schemeClr>
                </a:solidFill>
              </a:rPr>
              <a:t>and what are the protocols for use of social media </a:t>
            </a:r>
          </a:p>
          <a:p>
            <a:pPr marL="0" indent="0">
              <a:buNone/>
            </a:pPr>
            <a:r>
              <a:rPr lang="en-US" sz="3300" b="1" dirty="0">
                <a:solidFill>
                  <a:schemeClr val="accent1">
                    <a:lumMod val="75000"/>
                  </a:schemeClr>
                </a:solidFill>
              </a:rPr>
              <a:t>and virtual platforms?</a:t>
            </a:r>
          </a:p>
          <a:p>
            <a:pPr marL="0" indent="0">
              <a:buNone/>
            </a:pPr>
            <a:r>
              <a:rPr lang="en-US" sz="3300" b="1" dirty="0"/>
              <a:t>Work with the district to promote the </a:t>
            </a:r>
          </a:p>
          <a:p>
            <a:pPr marL="0" indent="0">
              <a:buNone/>
            </a:pPr>
            <a:r>
              <a:rPr lang="en-US" sz="3300" b="1" dirty="0"/>
              <a:t>parent mentor on the district’s special education page, </a:t>
            </a:r>
          </a:p>
          <a:p>
            <a:pPr marL="0" indent="0">
              <a:buNone/>
            </a:pPr>
            <a:r>
              <a:rPr lang="en-US" sz="3300" b="1" dirty="0"/>
              <a:t>staff directories, and parent resource information sources </a:t>
            </a:r>
            <a:endParaRPr lang="en-US" sz="3300" dirty="0"/>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5638800" y="32004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solidFill>
                  <a:schemeClr val="tx2">
                    <a:lumMod val="60000"/>
                    <a:lumOff val="40000"/>
                  </a:schemeClr>
                </a:solidFill>
              </a:rPr>
              <a:t>Unlike volunteers, Parent Mentors are trained professionals working with families in your district. </a:t>
            </a:r>
            <a:r>
              <a:rPr lang="en-US" b="1" i="1" u="sng" dirty="0">
                <a:solidFill>
                  <a:schemeClr val="tx2">
                    <a:lumMod val="60000"/>
                    <a:lumOff val="40000"/>
                  </a:schemeClr>
                </a:solidFill>
              </a:rPr>
              <a:t>Confidentiality and trust are key. </a:t>
            </a:r>
          </a:p>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You will also need to earn the trust of staff. </a:t>
            </a: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625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pPr marL="0" indent="0">
              <a:buNone/>
            </a:pPr>
            <a:r>
              <a:rPr lang="en-US" dirty="0"/>
              <a:t>__________________________________________</a:t>
            </a:r>
          </a:p>
          <a:p>
            <a:pPr marL="0" indent="0">
              <a:buNone/>
            </a:pPr>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5067</Words>
  <Application>Microsoft Office PowerPoint</Application>
  <PresentationFormat>On-screen Show (4:3)</PresentationFormat>
  <Paragraphs>308</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Helpful Hints</vt:lpstr>
      <vt:lpstr>Taking On Your New Role</vt:lpstr>
      <vt:lpstr>Taking On Your New Role</vt:lpstr>
      <vt:lpstr>PowerPoint Presentation</vt:lpstr>
      <vt:lpstr>Taking On Your New Role</vt:lpstr>
      <vt:lpstr>Taking On Your New Role</vt:lpstr>
      <vt:lpstr>A First Month To-Do List</vt:lpstr>
      <vt:lpstr>More Things You Can Do</vt:lpstr>
      <vt:lpstr>Taking On Your New Role</vt:lpstr>
      <vt:lpstr>PowerPoint Presentation</vt:lpstr>
      <vt:lpstr>Reporting</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jane.grillo</cp:lastModifiedBy>
  <cp:revision>100</cp:revision>
  <dcterms:created xsi:type="dcterms:W3CDTF">2015-08-04T14:47:52Z</dcterms:created>
  <dcterms:modified xsi:type="dcterms:W3CDTF">2022-08-03T19:11:37Z</dcterms:modified>
</cp:coreProperties>
</file>