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Authors.xml" ContentType="application/vnd.openxmlformats-officedocument.presentationml.commentAuthors+xml"/>
  <Override PartName="/ppt/diagrams/drawing3.xml" ContentType="application/vnd.ms-office.drawingml.diagramDrawing+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layout2.xml" ContentType="application/vnd.openxmlformats-officedocument.drawingml.diagramLayout+xml"/>
  <Override PartName="/ppt/theme/theme1.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3.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1723" r:id="rId5"/>
    <p:sldId id="1707" r:id="rId6"/>
    <p:sldId id="1710" r:id="rId7"/>
    <p:sldId id="1719" r:id="rId8"/>
    <p:sldId id="1720" r:id="rId9"/>
    <p:sldId id="1666" r:id="rId10"/>
    <p:sldId id="1698" r:id="rId11"/>
    <p:sldId id="1672" r:id="rId12"/>
    <p:sldId id="1685" r:id="rId13"/>
    <p:sldId id="1711" r:id="rId14"/>
    <p:sldId id="1712" r:id="rId15"/>
    <p:sldId id="1724" r:id="rId16"/>
    <p:sldId id="1714" r:id="rId17"/>
    <p:sldId id="1715" r:id="rId18"/>
    <p:sldId id="1716" r:id="rId19"/>
    <p:sldId id="1725" r:id="rId20"/>
    <p:sldId id="1726" r:id="rId21"/>
    <p:sldId id="1722" r:id="rId22"/>
    <p:sldId id="1700" r:id="rId23"/>
    <p:sldId id="1706" r:id="rId24"/>
    <p:sldId id="1727" r:id="rId25"/>
    <p:sldId id="1728" r:id="rId26"/>
    <p:sldId id="1729" r:id="rId27"/>
    <p:sldId id="1731" r:id="rId28"/>
    <p:sldId id="1732" r:id="rId29"/>
    <p:sldId id="1730" r:id="rId30"/>
    <p:sldId id="1709" r:id="rId31"/>
    <p:sldId id="1705" r:id="rId32"/>
    <p:sldId id="1670" r:id="rId33"/>
    <p:sldId id="1675" r:id="rId34"/>
    <p:sldId id="1704" r:id="rId35"/>
    <p:sldId id="17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Elise James" initials="KEJ" lastIdx="12" clrIdx="0">
    <p:extLst>
      <p:ext uri="{19B8F6BF-5375-455C-9EA6-DF929625EA0E}">
        <p15:presenceInfo xmlns:p15="http://schemas.microsoft.com/office/powerpoint/2012/main" userId="S::Karen.James@doe.k12.ga.us::07482e58-0b7d-4a1f-84da-b02903b274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86CA"/>
    <a:srgbClr val="00A9A1"/>
    <a:srgbClr val="007E67"/>
    <a:srgbClr val="D57602"/>
    <a:srgbClr val="006436"/>
    <a:srgbClr val="3DB8CF"/>
    <a:srgbClr val="7DE0EB"/>
    <a:srgbClr val="68A494"/>
    <a:srgbClr val="448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52" autoAdjust="0"/>
  </p:normalViewPr>
  <p:slideViewPr>
    <p:cSldViewPr snapToGrid="0" snapToObjects="1">
      <p:cViewPr varScale="1">
        <p:scale>
          <a:sx n="71" d="100"/>
          <a:sy n="71" d="100"/>
        </p:scale>
        <p:origin x="60" y="558"/>
      </p:cViewPr>
      <p:guideLst/>
    </p:cSldViewPr>
  </p:slideViewPr>
  <p:outlineViewPr>
    <p:cViewPr>
      <p:scale>
        <a:sx n="33" d="100"/>
        <a:sy n="33" d="100"/>
      </p:scale>
      <p:origin x="0" y="-210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6A9BA-CA75-428A-9BC7-AF467929AF2B}" type="doc">
      <dgm:prSet loTypeId="urn:microsoft.com/office/officeart/2017/3/layout/HorizontalPathTimeline" loCatId="process" qsTypeId="urn:microsoft.com/office/officeart/2005/8/quickstyle/simple4" qsCatId="simple" csTypeId="urn:microsoft.com/office/officeart/2005/8/colors/colorful5" csCatId="colorful" phldr="1"/>
      <dgm:spPr/>
      <dgm:t>
        <a:bodyPr/>
        <a:lstStyle/>
        <a:p>
          <a:endParaRPr lang="en-US"/>
        </a:p>
      </dgm:t>
    </dgm:pt>
    <dgm:pt modelId="{742AF6D6-E9A3-448E-892C-56C079D7BE2D}">
      <dgm:prSet/>
      <dgm:spPr/>
      <dgm:t>
        <a:bodyPr/>
        <a:lstStyle/>
        <a:p>
          <a:pPr>
            <a:defRPr b="1"/>
          </a:pPr>
          <a:r>
            <a:rPr lang="en-US"/>
            <a:t>Mar. 2020</a:t>
          </a:r>
        </a:p>
      </dgm:t>
    </dgm:pt>
    <dgm:pt modelId="{B1CA48A0-BFC3-4AF2-8C18-3CAD5A325BF5}" type="parTrans" cxnId="{3C30FC29-11D9-4B68-881A-D51BD1814403}">
      <dgm:prSet/>
      <dgm:spPr/>
      <dgm:t>
        <a:bodyPr/>
        <a:lstStyle/>
        <a:p>
          <a:endParaRPr lang="en-US"/>
        </a:p>
      </dgm:t>
    </dgm:pt>
    <dgm:pt modelId="{2A97FCE5-565D-4905-BC33-CA18CB21CD61}" type="sibTrans" cxnId="{3C30FC29-11D9-4B68-881A-D51BD1814403}">
      <dgm:prSet/>
      <dgm:spPr/>
      <dgm:t>
        <a:bodyPr/>
        <a:lstStyle/>
        <a:p>
          <a:endParaRPr lang="en-US"/>
        </a:p>
      </dgm:t>
    </dgm:pt>
    <dgm:pt modelId="{91A17389-C968-4753-B67F-09A407239908}">
      <dgm:prSet custT="1"/>
      <dgm:spPr/>
      <dgm:t>
        <a:bodyPr/>
        <a:lstStyle/>
        <a:p>
          <a:r>
            <a:rPr lang="en-US" sz="2400" dirty="0">
              <a:latin typeface="Helvetica LT Std" panose="020B0504020202020204" pitchFamily="34" charset="0"/>
            </a:rPr>
            <a:t>State Board of Education approval was March 2020</a:t>
          </a:r>
        </a:p>
      </dgm:t>
    </dgm:pt>
    <dgm:pt modelId="{E8164BD7-1EB7-4879-A573-C3861BC89F7C}" type="parTrans" cxnId="{3AE4E371-4647-49F1-A8AA-DCED57BBA7B2}">
      <dgm:prSet/>
      <dgm:spPr/>
      <dgm:t>
        <a:bodyPr/>
        <a:lstStyle/>
        <a:p>
          <a:endParaRPr lang="en-US"/>
        </a:p>
      </dgm:t>
    </dgm:pt>
    <dgm:pt modelId="{7E5AE260-3559-4790-AE2B-0FF2A660C680}" type="sibTrans" cxnId="{3AE4E371-4647-49F1-A8AA-DCED57BBA7B2}">
      <dgm:prSet/>
      <dgm:spPr/>
      <dgm:t>
        <a:bodyPr/>
        <a:lstStyle/>
        <a:p>
          <a:endParaRPr lang="en-US"/>
        </a:p>
      </dgm:t>
    </dgm:pt>
    <dgm:pt modelId="{14BE2250-85BB-48A4-9D1F-D97C67EC6271}">
      <dgm:prSet/>
      <dgm:spPr/>
      <dgm:t>
        <a:bodyPr/>
        <a:lstStyle/>
        <a:p>
          <a:pPr>
            <a:defRPr b="1"/>
          </a:pPr>
          <a:r>
            <a:rPr lang="en-US"/>
            <a:t>Jan. 2020</a:t>
          </a:r>
        </a:p>
      </dgm:t>
    </dgm:pt>
    <dgm:pt modelId="{367C50BA-8DAD-4832-86FB-5CC36B5B3E73}" type="parTrans" cxnId="{320D0C03-EBF5-4D4D-BF4D-0F78FE2A0CC7}">
      <dgm:prSet/>
      <dgm:spPr/>
      <dgm:t>
        <a:bodyPr/>
        <a:lstStyle/>
        <a:p>
          <a:endParaRPr lang="en-US"/>
        </a:p>
      </dgm:t>
    </dgm:pt>
    <dgm:pt modelId="{6C8A24FC-9498-4474-BD73-A0F8E71EBF0A}" type="sibTrans" cxnId="{320D0C03-EBF5-4D4D-BF4D-0F78FE2A0CC7}">
      <dgm:prSet/>
      <dgm:spPr/>
      <dgm:t>
        <a:bodyPr/>
        <a:lstStyle/>
        <a:p>
          <a:endParaRPr lang="en-US"/>
        </a:p>
      </dgm:t>
    </dgm:pt>
    <dgm:pt modelId="{9F4357CC-A84C-4A5E-AFF3-C3429EF64E7B}">
      <dgm:prSet custT="1"/>
      <dgm:spPr/>
      <dgm:t>
        <a:bodyPr/>
        <a:lstStyle/>
        <a:p>
          <a:r>
            <a:rPr lang="en-US" sz="2400" dirty="0">
              <a:latin typeface="Helvetica LT Std" panose="020B0504020202020204" pitchFamily="34" charset="0"/>
            </a:rPr>
            <a:t>Introductory webinar held January 2020, prior to State Board of Education approval</a:t>
          </a:r>
        </a:p>
      </dgm:t>
    </dgm:pt>
    <dgm:pt modelId="{B25D3E8B-F926-4661-9233-BC022D3D467E}" type="parTrans" cxnId="{E8A35F03-D6EE-4FAC-8B4A-00AD4356129B}">
      <dgm:prSet/>
      <dgm:spPr/>
      <dgm:t>
        <a:bodyPr/>
        <a:lstStyle/>
        <a:p>
          <a:endParaRPr lang="en-US"/>
        </a:p>
      </dgm:t>
    </dgm:pt>
    <dgm:pt modelId="{1D4C5F00-CB8B-4CAF-A70F-E912CEAE0525}" type="sibTrans" cxnId="{E8A35F03-D6EE-4FAC-8B4A-00AD4356129B}">
      <dgm:prSet/>
      <dgm:spPr/>
      <dgm:t>
        <a:bodyPr/>
        <a:lstStyle/>
        <a:p>
          <a:endParaRPr lang="en-US"/>
        </a:p>
      </dgm:t>
    </dgm:pt>
    <dgm:pt modelId="{9F5AF514-68B9-4881-9E66-A158BE125916}">
      <dgm:prSet/>
      <dgm:spPr/>
      <dgm:t>
        <a:bodyPr/>
        <a:lstStyle/>
        <a:p>
          <a:pPr>
            <a:defRPr b="1"/>
          </a:pPr>
          <a:r>
            <a:rPr lang="en-US"/>
            <a:t>beginning Fall 2020</a:t>
          </a:r>
        </a:p>
      </dgm:t>
    </dgm:pt>
    <dgm:pt modelId="{A496294D-73EC-48F7-BA4C-1A3864F2563C}" type="parTrans" cxnId="{57B684F5-E5AE-4B70-9885-83771EF03904}">
      <dgm:prSet/>
      <dgm:spPr/>
      <dgm:t>
        <a:bodyPr/>
        <a:lstStyle/>
        <a:p>
          <a:endParaRPr lang="en-US"/>
        </a:p>
      </dgm:t>
    </dgm:pt>
    <dgm:pt modelId="{7DD6B3A4-71D3-4DA9-806C-24C0F303CF39}" type="sibTrans" cxnId="{57B684F5-E5AE-4B70-9885-83771EF03904}">
      <dgm:prSet/>
      <dgm:spPr/>
      <dgm:t>
        <a:bodyPr/>
        <a:lstStyle/>
        <a:p>
          <a:endParaRPr lang="en-US"/>
        </a:p>
      </dgm:t>
    </dgm:pt>
    <dgm:pt modelId="{08C06818-4811-44A4-9208-F7E7E92EA6AA}">
      <dgm:prSet custT="1"/>
      <dgm:spPr/>
      <dgm:t>
        <a:bodyPr/>
        <a:lstStyle/>
        <a:p>
          <a:r>
            <a:rPr lang="en-US" sz="2000" dirty="0">
              <a:latin typeface="Helvetica LT Std" panose="020B0504020202020204" pitchFamily="34" charset="0"/>
            </a:rPr>
            <a:t>Effective for first time 9th grade students beginning Fall 2020 </a:t>
          </a:r>
        </a:p>
      </dgm:t>
    </dgm:pt>
    <dgm:pt modelId="{20E5621B-75AC-490C-905D-342A47FA511A}" type="parTrans" cxnId="{A8A452A8-9943-43CD-811D-5E1BB4D8DA3F}">
      <dgm:prSet/>
      <dgm:spPr/>
      <dgm:t>
        <a:bodyPr/>
        <a:lstStyle/>
        <a:p>
          <a:endParaRPr lang="en-US"/>
        </a:p>
      </dgm:t>
    </dgm:pt>
    <dgm:pt modelId="{1B003351-D1A9-4E13-B243-789ACF1DD2BA}" type="sibTrans" cxnId="{A8A452A8-9943-43CD-811D-5E1BB4D8DA3F}">
      <dgm:prSet/>
      <dgm:spPr/>
      <dgm:t>
        <a:bodyPr/>
        <a:lstStyle/>
        <a:p>
          <a:endParaRPr lang="en-US"/>
        </a:p>
      </dgm:t>
    </dgm:pt>
    <dgm:pt modelId="{27EB4738-0151-420C-A306-26A7BAC47288}">
      <dgm:prSet/>
      <dgm:spPr/>
      <dgm:t>
        <a:bodyPr/>
        <a:lstStyle/>
        <a:p>
          <a:pPr>
            <a:defRPr b="1"/>
          </a:pPr>
          <a:r>
            <a:rPr lang="en-US"/>
            <a:t>2024</a:t>
          </a:r>
        </a:p>
      </dgm:t>
    </dgm:pt>
    <dgm:pt modelId="{6CE92660-FD18-4F0E-8829-35C6231A196B}" type="parTrans" cxnId="{8CDAF3DC-2CD9-4DC6-BEC6-A9FBE2F60E3A}">
      <dgm:prSet/>
      <dgm:spPr/>
      <dgm:t>
        <a:bodyPr/>
        <a:lstStyle/>
        <a:p>
          <a:endParaRPr lang="en-US"/>
        </a:p>
      </dgm:t>
    </dgm:pt>
    <dgm:pt modelId="{5FA9EB08-1A5E-417B-9826-2F2D19EE6BA3}" type="sibTrans" cxnId="{8CDAF3DC-2CD9-4DC6-BEC6-A9FBE2F60E3A}">
      <dgm:prSet/>
      <dgm:spPr/>
      <dgm:t>
        <a:bodyPr/>
        <a:lstStyle/>
        <a:p>
          <a:endParaRPr lang="en-US"/>
        </a:p>
      </dgm:t>
    </dgm:pt>
    <dgm:pt modelId="{0079A09B-219A-4FA8-AC72-1E4EF85C5957}">
      <dgm:prSet custT="1"/>
      <dgm:spPr/>
      <dgm:t>
        <a:bodyPr/>
        <a:lstStyle/>
        <a:p>
          <a:r>
            <a:rPr lang="en-US" sz="2400" dirty="0">
              <a:latin typeface="Helvetica LT Std" panose="020B0504020202020204" pitchFamily="34" charset="0"/>
            </a:rPr>
            <a:t>First potential graduates 2024 </a:t>
          </a:r>
        </a:p>
      </dgm:t>
    </dgm:pt>
    <dgm:pt modelId="{432D64D7-B15E-4190-81B3-E69AD848DEF8}" type="parTrans" cxnId="{255CCF99-BFED-48E2-92D6-27F0A687127F}">
      <dgm:prSet/>
      <dgm:spPr/>
      <dgm:t>
        <a:bodyPr/>
        <a:lstStyle/>
        <a:p>
          <a:endParaRPr lang="en-US"/>
        </a:p>
      </dgm:t>
    </dgm:pt>
    <dgm:pt modelId="{DA63A17D-544F-4A55-94D6-01192ADCD361}" type="sibTrans" cxnId="{255CCF99-BFED-48E2-92D6-27F0A687127F}">
      <dgm:prSet/>
      <dgm:spPr/>
      <dgm:t>
        <a:bodyPr/>
        <a:lstStyle/>
        <a:p>
          <a:endParaRPr lang="en-US"/>
        </a:p>
      </dgm:t>
    </dgm:pt>
    <dgm:pt modelId="{878F13A8-3081-4308-8924-F9EA950DC428}" type="pres">
      <dgm:prSet presAssocID="{D2D6A9BA-CA75-428A-9BC7-AF467929AF2B}" presName="root" presStyleCnt="0">
        <dgm:presLayoutVars>
          <dgm:chMax/>
          <dgm:chPref/>
          <dgm:animLvl val="lvl"/>
        </dgm:presLayoutVars>
      </dgm:prSet>
      <dgm:spPr/>
    </dgm:pt>
    <dgm:pt modelId="{72707594-80FD-47A0-A13B-C0DE8F982966}" type="pres">
      <dgm:prSet presAssocID="{D2D6A9BA-CA75-428A-9BC7-AF467929AF2B}" presName="divider" presStyleLbl="node1" presStyleIdx="0" presStyleCnt="1"/>
      <dgm:spPr/>
    </dgm:pt>
    <dgm:pt modelId="{BFA03DA5-AE92-4647-93C2-78C6A95C5C63}" type="pres">
      <dgm:prSet presAssocID="{D2D6A9BA-CA75-428A-9BC7-AF467929AF2B}" presName="nodes" presStyleCnt="0">
        <dgm:presLayoutVars>
          <dgm:chMax/>
          <dgm:chPref/>
          <dgm:animLvl val="lvl"/>
        </dgm:presLayoutVars>
      </dgm:prSet>
      <dgm:spPr/>
    </dgm:pt>
    <dgm:pt modelId="{2891C9FB-E9B5-4C1D-AA6F-D2251C416A21}" type="pres">
      <dgm:prSet presAssocID="{742AF6D6-E9A3-448E-892C-56C079D7BE2D}" presName="composite" presStyleCnt="0"/>
      <dgm:spPr/>
    </dgm:pt>
    <dgm:pt modelId="{0DDA4869-E61A-4D30-A776-C43841890EFB}" type="pres">
      <dgm:prSet presAssocID="{742AF6D6-E9A3-448E-892C-56C079D7BE2D}" presName="L1TextContainer" presStyleLbl="revTx" presStyleIdx="0" presStyleCnt="4">
        <dgm:presLayoutVars>
          <dgm:chMax val="1"/>
          <dgm:chPref val="1"/>
          <dgm:bulletEnabled val="1"/>
        </dgm:presLayoutVars>
      </dgm:prSet>
      <dgm:spPr/>
    </dgm:pt>
    <dgm:pt modelId="{96AD383E-2D08-4B85-8A13-FFEB16B33839}" type="pres">
      <dgm:prSet presAssocID="{742AF6D6-E9A3-448E-892C-56C079D7BE2D}" presName="L2TextContainerWrapper" presStyleCnt="0">
        <dgm:presLayoutVars>
          <dgm:chMax val="0"/>
          <dgm:chPref val="0"/>
          <dgm:bulletEnabled val="1"/>
        </dgm:presLayoutVars>
      </dgm:prSet>
      <dgm:spPr/>
    </dgm:pt>
    <dgm:pt modelId="{6D777335-49F9-4FEA-BCC0-9A1090749854}" type="pres">
      <dgm:prSet presAssocID="{742AF6D6-E9A3-448E-892C-56C079D7BE2D}" presName="L2TextContainer" presStyleLbl="bgAccFollowNode1" presStyleIdx="0" presStyleCnt="4" custScaleX="144979"/>
      <dgm:spPr/>
    </dgm:pt>
    <dgm:pt modelId="{CC27EBE0-42C8-41D4-9DDF-C660CD9D83B3}" type="pres">
      <dgm:prSet presAssocID="{742AF6D6-E9A3-448E-892C-56C079D7BE2D}" presName="FlexibleEmptyPlaceHolder" presStyleCnt="0"/>
      <dgm:spPr/>
    </dgm:pt>
    <dgm:pt modelId="{EA74FCA4-0725-49E1-AB75-F0D6F81E049A}" type="pres">
      <dgm:prSet presAssocID="{742AF6D6-E9A3-448E-892C-56C079D7BE2D}" presName="ConnectLine" presStyleLbl="alignNode1" presStyleIdx="0" presStyleCnt="4"/>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0"/>
              <a:satOff val="0"/>
              <a:lumOff val="0"/>
              <a:alphaOff val="0"/>
            </a:schemeClr>
          </a:solidFill>
          <a:prstDash val="dash"/>
          <a:miter lim="800000"/>
        </a:ln>
        <a:effectLst/>
      </dgm:spPr>
    </dgm:pt>
    <dgm:pt modelId="{1B4FF561-41EA-4672-AB59-1C193C777196}" type="pres">
      <dgm:prSet presAssocID="{742AF6D6-E9A3-448E-892C-56C079D7BE2D}" presName="ConnectorPoint" presStyleLbl="fgAcc1" presStyleIdx="0" presStyleCnt="4"/>
      <dgm:spPr>
        <a:solidFill>
          <a:schemeClr val="lt1">
            <a:alpha val="90000"/>
            <a:hueOff val="0"/>
            <a:satOff val="0"/>
            <a:lumOff val="0"/>
            <a:alphaOff val="0"/>
          </a:schemeClr>
        </a:solidFill>
        <a:ln w="6350" cap="flat" cmpd="sng" algn="ctr">
          <a:noFill/>
          <a:prstDash val="solid"/>
          <a:miter lim="800000"/>
        </a:ln>
        <a:effectLst/>
      </dgm:spPr>
    </dgm:pt>
    <dgm:pt modelId="{9463EC66-E270-49B3-86B0-60471DD69B43}" type="pres">
      <dgm:prSet presAssocID="{742AF6D6-E9A3-448E-892C-56C079D7BE2D}" presName="EmptyPlaceHolder" presStyleCnt="0"/>
      <dgm:spPr/>
    </dgm:pt>
    <dgm:pt modelId="{A454CBFF-04C8-444E-876B-8A7210BBC0D9}" type="pres">
      <dgm:prSet presAssocID="{2A97FCE5-565D-4905-BC33-CA18CB21CD61}" presName="spaceBetweenRectangles" presStyleCnt="0"/>
      <dgm:spPr/>
    </dgm:pt>
    <dgm:pt modelId="{643F87BF-706B-46A1-BEEE-CDCFD18A45F6}" type="pres">
      <dgm:prSet presAssocID="{14BE2250-85BB-48A4-9D1F-D97C67EC6271}" presName="composite" presStyleCnt="0"/>
      <dgm:spPr/>
    </dgm:pt>
    <dgm:pt modelId="{03A7A846-F934-4033-AA19-551789380DA8}" type="pres">
      <dgm:prSet presAssocID="{14BE2250-85BB-48A4-9D1F-D97C67EC6271}" presName="L1TextContainer" presStyleLbl="revTx" presStyleIdx="1" presStyleCnt="4">
        <dgm:presLayoutVars>
          <dgm:chMax val="1"/>
          <dgm:chPref val="1"/>
          <dgm:bulletEnabled val="1"/>
        </dgm:presLayoutVars>
      </dgm:prSet>
      <dgm:spPr/>
    </dgm:pt>
    <dgm:pt modelId="{3E399E63-CA09-4F6A-8E0F-C34E6703B92B}" type="pres">
      <dgm:prSet presAssocID="{14BE2250-85BB-48A4-9D1F-D97C67EC6271}" presName="L2TextContainerWrapper" presStyleCnt="0">
        <dgm:presLayoutVars>
          <dgm:chMax val="0"/>
          <dgm:chPref val="0"/>
          <dgm:bulletEnabled val="1"/>
        </dgm:presLayoutVars>
      </dgm:prSet>
      <dgm:spPr/>
    </dgm:pt>
    <dgm:pt modelId="{325AFD38-1409-44FD-B767-6F6C715D0D6A}" type="pres">
      <dgm:prSet presAssocID="{14BE2250-85BB-48A4-9D1F-D97C67EC6271}" presName="L2TextContainer" presStyleLbl="bgAccFollowNode1" presStyleIdx="1" presStyleCnt="4" custScaleX="198743"/>
      <dgm:spPr/>
    </dgm:pt>
    <dgm:pt modelId="{AA19B5D6-9692-4095-B276-6BFE739E7884}" type="pres">
      <dgm:prSet presAssocID="{14BE2250-85BB-48A4-9D1F-D97C67EC6271}" presName="FlexibleEmptyPlaceHolder" presStyleCnt="0"/>
      <dgm:spPr/>
    </dgm:pt>
    <dgm:pt modelId="{2C0A2FC8-A83F-4A1E-A7D4-C5DBF947DA51}" type="pres">
      <dgm:prSet presAssocID="{14BE2250-85BB-48A4-9D1F-D97C67EC6271}" presName="ConnectLine" presStyleLbl="alignNode1" presStyleIdx="1" presStyleCnt="4"/>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2252848"/>
              <a:satOff val="-5806"/>
              <a:lumOff val="-3922"/>
              <a:alphaOff val="0"/>
            </a:schemeClr>
          </a:solidFill>
          <a:prstDash val="dash"/>
          <a:miter lim="800000"/>
        </a:ln>
        <a:effectLst/>
      </dgm:spPr>
    </dgm:pt>
    <dgm:pt modelId="{4DC10287-9C6B-49D7-894D-E731D5E9369E}" type="pres">
      <dgm:prSet presAssocID="{14BE2250-85BB-48A4-9D1F-D97C67EC6271}" presName="ConnectorPoint" presStyleLbl="fgAcc1" presStyleIdx="1" presStyleCnt="4"/>
      <dgm:spPr>
        <a:solidFill>
          <a:schemeClr val="lt1">
            <a:alpha val="90000"/>
            <a:hueOff val="0"/>
            <a:satOff val="0"/>
            <a:lumOff val="0"/>
            <a:alphaOff val="0"/>
          </a:schemeClr>
        </a:solidFill>
        <a:ln w="6350" cap="flat" cmpd="sng" algn="ctr">
          <a:noFill/>
          <a:prstDash val="solid"/>
          <a:miter lim="800000"/>
        </a:ln>
        <a:effectLst/>
      </dgm:spPr>
    </dgm:pt>
    <dgm:pt modelId="{8CE5FAE7-8BBF-4FF1-BACA-86B42CBAB1C9}" type="pres">
      <dgm:prSet presAssocID="{14BE2250-85BB-48A4-9D1F-D97C67EC6271}" presName="EmptyPlaceHolder" presStyleCnt="0"/>
      <dgm:spPr/>
    </dgm:pt>
    <dgm:pt modelId="{4A2CA274-A6F7-4DC0-A7A8-096616CC2FD9}" type="pres">
      <dgm:prSet presAssocID="{6C8A24FC-9498-4474-BD73-A0F8E71EBF0A}" presName="spaceBetweenRectangles" presStyleCnt="0"/>
      <dgm:spPr/>
    </dgm:pt>
    <dgm:pt modelId="{45CDF773-0714-4C3A-9905-58B4A423A963}" type="pres">
      <dgm:prSet presAssocID="{9F5AF514-68B9-4881-9E66-A158BE125916}" presName="composite" presStyleCnt="0"/>
      <dgm:spPr/>
    </dgm:pt>
    <dgm:pt modelId="{DF21DB36-3745-4B31-9963-1C7344096BF4}" type="pres">
      <dgm:prSet presAssocID="{9F5AF514-68B9-4881-9E66-A158BE125916}" presName="L1TextContainer" presStyleLbl="revTx" presStyleIdx="2" presStyleCnt="4">
        <dgm:presLayoutVars>
          <dgm:chMax val="1"/>
          <dgm:chPref val="1"/>
          <dgm:bulletEnabled val="1"/>
        </dgm:presLayoutVars>
      </dgm:prSet>
      <dgm:spPr/>
    </dgm:pt>
    <dgm:pt modelId="{1FF224E8-BB7A-4260-8EC9-23F92DC6E835}" type="pres">
      <dgm:prSet presAssocID="{9F5AF514-68B9-4881-9E66-A158BE125916}" presName="L2TextContainerWrapper" presStyleCnt="0">
        <dgm:presLayoutVars>
          <dgm:chMax val="0"/>
          <dgm:chPref val="0"/>
          <dgm:bulletEnabled val="1"/>
        </dgm:presLayoutVars>
      </dgm:prSet>
      <dgm:spPr/>
    </dgm:pt>
    <dgm:pt modelId="{4B01E18D-9F79-4455-857A-88F391B0FB99}" type="pres">
      <dgm:prSet presAssocID="{9F5AF514-68B9-4881-9E66-A158BE125916}" presName="L2TextContainer" presStyleLbl="bgAccFollowNode1" presStyleIdx="2" presStyleCnt="4" custScaleX="148976"/>
      <dgm:spPr/>
    </dgm:pt>
    <dgm:pt modelId="{60386986-E6AD-4130-9EB3-37BB81B3BDCD}" type="pres">
      <dgm:prSet presAssocID="{9F5AF514-68B9-4881-9E66-A158BE125916}" presName="FlexibleEmptyPlaceHolder" presStyleCnt="0"/>
      <dgm:spPr/>
    </dgm:pt>
    <dgm:pt modelId="{33B5A8C5-F8BC-4177-B885-ACFF24FDBDC9}" type="pres">
      <dgm:prSet presAssocID="{9F5AF514-68B9-4881-9E66-A158BE125916}" presName="ConnectLine" presStyleLbl="alignNode1" presStyleIdx="2" presStyleCnt="4"/>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4505695"/>
              <a:satOff val="-11613"/>
              <a:lumOff val="-7843"/>
              <a:alphaOff val="0"/>
            </a:schemeClr>
          </a:solidFill>
          <a:prstDash val="dash"/>
          <a:miter lim="800000"/>
        </a:ln>
        <a:effectLst/>
      </dgm:spPr>
    </dgm:pt>
    <dgm:pt modelId="{06D49EA7-5BC4-4A77-9F46-F279A596CD4C}" type="pres">
      <dgm:prSet presAssocID="{9F5AF514-68B9-4881-9E66-A158BE125916}" presName="ConnectorPoint" presStyleLbl="fgAcc1" presStyleIdx="2" presStyleCnt="4"/>
      <dgm:spPr>
        <a:solidFill>
          <a:schemeClr val="lt1">
            <a:alpha val="90000"/>
            <a:hueOff val="0"/>
            <a:satOff val="0"/>
            <a:lumOff val="0"/>
            <a:alphaOff val="0"/>
          </a:schemeClr>
        </a:solidFill>
        <a:ln w="6350" cap="flat" cmpd="sng" algn="ctr">
          <a:noFill/>
          <a:prstDash val="solid"/>
          <a:miter lim="800000"/>
        </a:ln>
        <a:effectLst/>
      </dgm:spPr>
    </dgm:pt>
    <dgm:pt modelId="{A3817F23-52AB-4B9C-B308-1F0883780FC9}" type="pres">
      <dgm:prSet presAssocID="{9F5AF514-68B9-4881-9E66-A158BE125916}" presName="EmptyPlaceHolder" presStyleCnt="0"/>
      <dgm:spPr/>
    </dgm:pt>
    <dgm:pt modelId="{BF14EBEE-8050-4C8E-87E7-69D1F294C2A4}" type="pres">
      <dgm:prSet presAssocID="{7DD6B3A4-71D3-4DA9-806C-24C0F303CF39}" presName="spaceBetweenRectangles" presStyleCnt="0"/>
      <dgm:spPr/>
    </dgm:pt>
    <dgm:pt modelId="{844CC756-CA95-4B22-8E6D-67DE5585D601}" type="pres">
      <dgm:prSet presAssocID="{27EB4738-0151-420C-A306-26A7BAC47288}" presName="composite" presStyleCnt="0"/>
      <dgm:spPr/>
    </dgm:pt>
    <dgm:pt modelId="{A4501B90-9FA6-4ECB-895B-AA7E5F5E6D71}" type="pres">
      <dgm:prSet presAssocID="{27EB4738-0151-420C-A306-26A7BAC47288}" presName="L1TextContainer" presStyleLbl="revTx" presStyleIdx="3" presStyleCnt="4">
        <dgm:presLayoutVars>
          <dgm:chMax val="1"/>
          <dgm:chPref val="1"/>
          <dgm:bulletEnabled val="1"/>
        </dgm:presLayoutVars>
      </dgm:prSet>
      <dgm:spPr/>
    </dgm:pt>
    <dgm:pt modelId="{F923D59E-F28B-423F-A3AD-A87F90C48796}" type="pres">
      <dgm:prSet presAssocID="{27EB4738-0151-420C-A306-26A7BAC47288}" presName="L2TextContainerWrapper" presStyleCnt="0">
        <dgm:presLayoutVars>
          <dgm:chMax val="0"/>
          <dgm:chPref val="0"/>
          <dgm:bulletEnabled val="1"/>
        </dgm:presLayoutVars>
      </dgm:prSet>
      <dgm:spPr/>
    </dgm:pt>
    <dgm:pt modelId="{2AE59C52-42F2-4C2D-9A07-44F2B33349B2}" type="pres">
      <dgm:prSet presAssocID="{27EB4738-0151-420C-A306-26A7BAC47288}" presName="L2TextContainer" presStyleLbl="bgAccFollowNode1" presStyleIdx="3" presStyleCnt="4"/>
      <dgm:spPr/>
    </dgm:pt>
    <dgm:pt modelId="{41B5B60B-CF3D-4545-9DA2-1736F9DA32C2}" type="pres">
      <dgm:prSet presAssocID="{27EB4738-0151-420C-A306-26A7BAC47288}" presName="FlexibleEmptyPlaceHolder" presStyleCnt="0"/>
      <dgm:spPr/>
    </dgm:pt>
    <dgm:pt modelId="{60FBCC70-5D33-43C5-932D-4C791B5869BB}" type="pres">
      <dgm:prSet presAssocID="{27EB4738-0151-420C-A306-26A7BAC47288}" presName="ConnectLine" presStyleLbl="alignNode1" presStyleIdx="3" presStyleCnt="4"/>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6758543"/>
              <a:satOff val="-17419"/>
              <a:lumOff val="-11765"/>
              <a:alphaOff val="0"/>
            </a:schemeClr>
          </a:solidFill>
          <a:prstDash val="dash"/>
          <a:miter lim="800000"/>
        </a:ln>
        <a:effectLst/>
      </dgm:spPr>
    </dgm:pt>
    <dgm:pt modelId="{607A38F4-C265-47BE-8567-A7885FD98E03}" type="pres">
      <dgm:prSet presAssocID="{27EB4738-0151-420C-A306-26A7BAC47288}" presName="ConnectorPoint" presStyleLbl="fgAcc1" presStyleIdx="3" presStyleCnt="4"/>
      <dgm:spPr>
        <a:solidFill>
          <a:schemeClr val="lt1">
            <a:alpha val="90000"/>
            <a:hueOff val="0"/>
            <a:satOff val="0"/>
            <a:lumOff val="0"/>
            <a:alphaOff val="0"/>
          </a:schemeClr>
        </a:solidFill>
        <a:ln w="6350" cap="flat" cmpd="sng" algn="ctr">
          <a:noFill/>
          <a:prstDash val="solid"/>
          <a:miter lim="800000"/>
        </a:ln>
        <a:effectLst/>
      </dgm:spPr>
    </dgm:pt>
    <dgm:pt modelId="{9B68A2A1-A2B7-460B-ADAE-1CE428B1F941}" type="pres">
      <dgm:prSet presAssocID="{27EB4738-0151-420C-A306-26A7BAC47288}" presName="EmptyPlaceHolder" presStyleCnt="0"/>
      <dgm:spPr/>
    </dgm:pt>
  </dgm:ptLst>
  <dgm:cxnLst>
    <dgm:cxn modelId="{0F010E02-0AA3-47D8-A64F-E6CED206CAF0}" type="presOf" srcId="{91A17389-C968-4753-B67F-09A407239908}" destId="{6D777335-49F9-4FEA-BCC0-9A1090749854}" srcOrd="0" destOrd="0" presId="urn:microsoft.com/office/officeart/2017/3/layout/HorizontalPathTimeline"/>
    <dgm:cxn modelId="{320D0C03-EBF5-4D4D-BF4D-0F78FE2A0CC7}" srcId="{D2D6A9BA-CA75-428A-9BC7-AF467929AF2B}" destId="{14BE2250-85BB-48A4-9D1F-D97C67EC6271}" srcOrd="1" destOrd="0" parTransId="{367C50BA-8DAD-4832-86FB-5CC36B5B3E73}" sibTransId="{6C8A24FC-9498-4474-BD73-A0F8E71EBF0A}"/>
    <dgm:cxn modelId="{E8A35F03-D6EE-4FAC-8B4A-00AD4356129B}" srcId="{14BE2250-85BB-48A4-9D1F-D97C67EC6271}" destId="{9F4357CC-A84C-4A5E-AFF3-C3429EF64E7B}" srcOrd="0" destOrd="0" parTransId="{B25D3E8B-F926-4661-9233-BC022D3D467E}" sibTransId="{1D4C5F00-CB8B-4CAF-A70F-E912CEAE0525}"/>
    <dgm:cxn modelId="{3C30FC29-11D9-4B68-881A-D51BD1814403}" srcId="{D2D6A9BA-CA75-428A-9BC7-AF467929AF2B}" destId="{742AF6D6-E9A3-448E-892C-56C079D7BE2D}" srcOrd="0" destOrd="0" parTransId="{B1CA48A0-BFC3-4AF2-8C18-3CAD5A325BF5}" sibTransId="{2A97FCE5-565D-4905-BC33-CA18CB21CD61}"/>
    <dgm:cxn modelId="{CBD25A3D-940A-4066-BEF7-47F7F435BF17}" type="presOf" srcId="{9F4357CC-A84C-4A5E-AFF3-C3429EF64E7B}" destId="{325AFD38-1409-44FD-B767-6F6C715D0D6A}" srcOrd="0" destOrd="0" presId="urn:microsoft.com/office/officeart/2017/3/layout/HorizontalPathTimeline"/>
    <dgm:cxn modelId="{88EC5140-ED56-407A-BAC0-EAA04D091C18}" type="presOf" srcId="{0079A09B-219A-4FA8-AC72-1E4EF85C5957}" destId="{2AE59C52-42F2-4C2D-9A07-44F2B33349B2}" srcOrd="0" destOrd="0" presId="urn:microsoft.com/office/officeart/2017/3/layout/HorizontalPathTimeline"/>
    <dgm:cxn modelId="{39C19362-DB79-4E24-8D5A-6CD745D34427}" type="presOf" srcId="{14BE2250-85BB-48A4-9D1F-D97C67EC6271}" destId="{03A7A846-F934-4033-AA19-551789380DA8}" srcOrd="0" destOrd="0" presId="urn:microsoft.com/office/officeart/2017/3/layout/HorizontalPathTimeline"/>
    <dgm:cxn modelId="{FF956A44-B7AE-4930-A245-49636BEDF948}" type="presOf" srcId="{08C06818-4811-44A4-9208-F7E7E92EA6AA}" destId="{4B01E18D-9F79-4455-857A-88F391B0FB99}" srcOrd="0" destOrd="0" presId="urn:microsoft.com/office/officeart/2017/3/layout/HorizontalPathTimeline"/>
    <dgm:cxn modelId="{D1D14D4D-884A-477B-8545-232B83AD0616}" type="presOf" srcId="{27EB4738-0151-420C-A306-26A7BAC47288}" destId="{A4501B90-9FA6-4ECB-895B-AA7E5F5E6D71}" srcOrd="0" destOrd="0" presId="urn:microsoft.com/office/officeart/2017/3/layout/HorizontalPathTimeline"/>
    <dgm:cxn modelId="{3AE4E371-4647-49F1-A8AA-DCED57BBA7B2}" srcId="{742AF6D6-E9A3-448E-892C-56C079D7BE2D}" destId="{91A17389-C968-4753-B67F-09A407239908}" srcOrd="0" destOrd="0" parTransId="{E8164BD7-1EB7-4879-A573-C3861BC89F7C}" sibTransId="{7E5AE260-3559-4790-AE2B-0FF2A660C680}"/>
    <dgm:cxn modelId="{255CCF99-BFED-48E2-92D6-27F0A687127F}" srcId="{27EB4738-0151-420C-A306-26A7BAC47288}" destId="{0079A09B-219A-4FA8-AC72-1E4EF85C5957}" srcOrd="0" destOrd="0" parTransId="{432D64D7-B15E-4190-81B3-E69AD848DEF8}" sibTransId="{DA63A17D-544F-4A55-94D6-01192ADCD361}"/>
    <dgm:cxn modelId="{9C6630A3-3CA2-4298-860A-C34E585DD13F}" type="presOf" srcId="{9F5AF514-68B9-4881-9E66-A158BE125916}" destId="{DF21DB36-3745-4B31-9963-1C7344096BF4}" srcOrd="0" destOrd="0" presId="urn:microsoft.com/office/officeart/2017/3/layout/HorizontalPathTimeline"/>
    <dgm:cxn modelId="{A8A452A8-9943-43CD-811D-5E1BB4D8DA3F}" srcId="{9F5AF514-68B9-4881-9E66-A158BE125916}" destId="{08C06818-4811-44A4-9208-F7E7E92EA6AA}" srcOrd="0" destOrd="0" parTransId="{20E5621B-75AC-490C-905D-342A47FA511A}" sibTransId="{1B003351-D1A9-4E13-B243-789ACF1DD2BA}"/>
    <dgm:cxn modelId="{8F45B0AE-9C0B-4B9E-9733-E33E717CD95F}" type="presOf" srcId="{742AF6D6-E9A3-448E-892C-56C079D7BE2D}" destId="{0DDA4869-E61A-4D30-A776-C43841890EFB}" srcOrd="0" destOrd="0" presId="urn:microsoft.com/office/officeart/2017/3/layout/HorizontalPathTimeline"/>
    <dgm:cxn modelId="{BF083EDA-BE65-4079-9A20-903A1E2B78A0}" type="presOf" srcId="{D2D6A9BA-CA75-428A-9BC7-AF467929AF2B}" destId="{878F13A8-3081-4308-8924-F9EA950DC428}" srcOrd="0" destOrd="0" presId="urn:microsoft.com/office/officeart/2017/3/layout/HorizontalPathTimeline"/>
    <dgm:cxn modelId="{8CDAF3DC-2CD9-4DC6-BEC6-A9FBE2F60E3A}" srcId="{D2D6A9BA-CA75-428A-9BC7-AF467929AF2B}" destId="{27EB4738-0151-420C-A306-26A7BAC47288}" srcOrd="3" destOrd="0" parTransId="{6CE92660-FD18-4F0E-8829-35C6231A196B}" sibTransId="{5FA9EB08-1A5E-417B-9826-2F2D19EE6BA3}"/>
    <dgm:cxn modelId="{57B684F5-E5AE-4B70-9885-83771EF03904}" srcId="{D2D6A9BA-CA75-428A-9BC7-AF467929AF2B}" destId="{9F5AF514-68B9-4881-9E66-A158BE125916}" srcOrd="2" destOrd="0" parTransId="{A496294D-73EC-48F7-BA4C-1A3864F2563C}" sibTransId="{7DD6B3A4-71D3-4DA9-806C-24C0F303CF39}"/>
    <dgm:cxn modelId="{8214475F-BEFD-4126-ACF3-13AFAF98C1A8}" type="presParOf" srcId="{878F13A8-3081-4308-8924-F9EA950DC428}" destId="{72707594-80FD-47A0-A13B-C0DE8F982966}" srcOrd="0" destOrd="0" presId="urn:microsoft.com/office/officeart/2017/3/layout/HorizontalPathTimeline"/>
    <dgm:cxn modelId="{27686480-046D-4D33-AF65-FF42A95863AB}" type="presParOf" srcId="{878F13A8-3081-4308-8924-F9EA950DC428}" destId="{BFA03DA5-AE92-4647-93C2-78C6A95C5C63}" srcOrd="1" destOrd="0" presId="urn:microsoft.com/office/officeart/2017/3/layout/HorizontalPathTimeline"/>
    <dgm:cxn modelId="{4C2D299A-8A83-4F1C-A7B4-5531AB9368BB}" type="presParOf" srcId="{BFA03DA5-AE92-4647-93C2-78C6A95C5C63}" destId="{2891C9FB-E9B5-4C1D-AA6F-D2251C416A21}" srcOrd="0" destOrd="0" presId="urn:microsoft.com/office/officeart/2017/3/layout/HorizontalPathTimeline"/>
    <dgm:cxn modelId="{D1017E02-A293-4045-A170-1BDDD9106CF0}" type="presParOf" srcId="{2891C9FB-E9B5-4C1D-AA6F-D2251C416A21}" destId="{0DDA4869-E61A-4D30-A776-C43841890EFB}" srcOrd="0" destOrd="0" presId="urn:microsoft.com/office/officeart/2017/3/layout/HorizontalPathTimeline"/>
    <dgm:cxn modelId="{61BE55D9-4858-4855-B89F-DC060BA29381}" type="presParOf" srcId="{2891C9FB-E9B5-4C1D-AA6F-D2251C416A21}" destId="{96AD383E-2D08-4B85-8A13-FFEB16B33839}" srcOrd="1" destOrd="0" presId="urn:microsoft.com/office/officeart/2017/3/layout/HorizontalPathTimeline"/>
    <dgm:cxn modelId="{A06064D3-F71D-4A3D-9597-352676CA42A3}" type="presParOf" srcId="{96AD383E-2D08-4B85-8A13-FFEB16B33839}" destId="{6D777335-49F9-4FEA-BCC0-9A1090749854}" srcOrd="0" destOrd="0" presId="urn:microsoft.com/office/officeart/2017/3/layout/HorizontalPathTimeline"/>
    <dgm:cxn modelId="{4A3FEDC1-BB14-4175-A18C-E14FDD97DFBF}" type="presParOf" srcId="{96AD383E-2D08-4B85-8A13-FFEB16B33839}" destId="{CC27EBE0-42C8-41D4-9DDF-C660CD9D83B3}" srcOrd="1" destOrd="0" presId="urn:microsoft.com/office/officeart/2017/3/layout/HorizontalPathTimeline"/>
    <dgm:cxn modelId="{68851FF3-5164-4042-8A72-42FF055BF113}" type="presParOf" srcId="{2891C9FB-E9B5-4C1D-AA6F-D2251C416A21}" destId="{EA74FCA4-0725-49E1-AB75-F0D6F81E049A}" srcOrd="2" destOrd="0" presId="urn:microsoft.com/office/officeart/2017/3/layout/HorizontalPathTimeline"/>
    <dgm:cxn modelId="{58CEBE9C-EE78-4943-AE9E-A9BF6D263C0D}" type="presParOf" srcId="{2891C9FB-E9B5-4C1D-AA6F-D2251C416A21}" destId="{1B4FF561-41EA-4672-AB59-1C193C777196}" srcOrd="3" destOrd="0" presId="urn:microsoft.com/office/officeart/2017/3/layout/HorizontalPathTimeline"/>
    <dgm:cxn modelId="{189BD559-2056-472B-9075-42D48278189D}" type="presParOf" srcId="{2891C9FB-E9B5-4C1D-AA6F-D2251C416A21}" destId="{9463EC66-E270-49B3-86B0-60471DD69B43}" srcOrd="4" destOrd="0" presId="urn:microsoft.com/office/officeart/2017/3/layout/HorizontalPathTimeline"/>
    <dgm:cxn modelId="{17EF6B28-4439-4AA0-B700-A92553990445}" type="presParOf" srcId="{BFA03DA5-AE92-4647-93C2-78C6A95C5C63}" destId="{A454CBFF-04C8-444E-876B-8A7210BBC0D9}" srcOrd="1" destOrd="0" presId="urn:microsoft.com/office/officeart/2017/3/layout/HorizontalPathTimeline"/>
    <dgm:cxn modelId="{E66FA2DB-BB29-40AA-AB35-D45B8A0B4E17}" type="presParOf" srcId="{BFA03DA5-AE92-4647-93C2-78C6A95C5C63}" destId="{643F87BF-706B-46A1-BEEE-CDCFD18A45F6}" srcOrd="2" destOrd="0" presId="urn:microsoft.com/office/officeart/2017/3/layout/HorizontalPathTimeline"/>
    <dgm:cxn modelId="{9AF15043-EB15-48FC-BB87-A23A24DF5698}" type="presParOf" srcId="{643F87BF-706B-46A1-BEEE-CDCFD18A45F6}" destId="{03A7A846-F934-4033-AA19-551789380DA8}" srcOrd="0" destOrd="0" presId="urn:microsoft.com/office/officeart/2017/3/layout/HorizontalPathTimeline"/>
    <dgm:cxn modelId="{5E2EB700-CCDF-4BB4-B253-21CCE7A033E7}" type="presParOf" srcId="{643F87BF-706B-46A1-BEEE-CDCFD18A45F6}" destId="{3E399E63-CA09-4F6A-8E0F-C34E6703B92B}" srcOrd="1" destOrd="0" presId="urn:microsoft.com/office/officeart/2017/3/layout/HorizontalPathTimeline"/>
    <dgm:cxn modelId="{04C645BA-BA49-4059-9C0A-AF421183391A}" type="presParOf" srcId="{3E399E63-CA09-4F6A-8E0F-C34E6703B92B}" destId="{325AFD38-1409-44FD-B767-6F6C715D0D6A}" srcOrd="0" destOrd="0" presId="urn:microsoft.com/office/officeart/2017/3/layout/HorizontalPathTimeline"/>
    <dgm:cxn modelId="{1D436E82-F6F2-4968-9C7E-9CD527FC1026}" type="presParOf" srcId="{3E399E63-CA09-4F6A-8E0F-C34E6703B92B}" destId="{AA19B5D6-9692-4095-B276-6BFE739E7884}" srcOrd="1" destOrd="0" presId="urn:microsoft.com/office/officeart/2017/3/layout/HorizontalPathTimeline"/>
    <dgm:cxn modelId="{80A6FC1E-4E6E-446D-B5B3-8BF14BFEB9AE}" type="presParOf" srcId="{643F87BF-706B-46A1-BEEE-CDCFD18A45F6}" destId="{2C0A2FC8-A83F-4A1E-A7D4-C5DBF947DA51}" srcOrd="2" destOrd="0" presId="urn:microsoft.com/office/officeart/2017/3/layout/HorizontalPathTimeline"/>
    <dgm:cxn modelId="{7EF74545-8819-4C30-B730-92C9EBDC5519}" type="presParOf" srcId="{643F87BF-706B-46A1-BEEE-CDCFD18A45F6}" destId="{4DC10287-9C6B-49D7-894D-E731D5E9369E}" srcOrd="3" destOrd="0" presId="urn:microsoft.com/office/officeart/2017/3/layout/HorizontalPathTimeline"/>
    <dgm:cxn modelId="{50913C3D-B1AF-49D7-85B5-D0A1C701D3C4}" type="presParOf" srcId="{643F87BF-706B-46A1-BEEE-CDCFD18A45F6}" destId="{8CE5FAE7-8BBF-4FF1-BACA-86B42CBAB1C9}" srcOrd="4" destOrd="0" presId="urn:microsoft.com/office/officeart/2017/3/layout/HorizontalPathTimeline"/>
    <dgm:cxn modelId="{E92D35C6-2BF1-4CAB-B898-C82442263171}" type="presParOf" srcId="{BFA03DA5-AE92-4647-93C2-78C6A95C5C63}" destId="{4A2CA274-A6F7-4DC0-A7A8-096616CC2FD9}" srcOrd="3" destOrd="0" presId="urn:microsoft.com/office/officeart/2017/3/layout/HorizontalPathTimeline"/>
    <dgm:cxn modelId="{D575BC00-5E07-451F-B24D-570099BC4415}" type="presParOf" srcId="{BFA03DA5-AE92-4647-93C2-78C6A95C5C63}" destId="{45CDF773-0714-4C3A-9905-58B4A423A963}" srcOrd="4" destOrd="0" presId="urn:microsoft.com/office/officeart/2017/3/layout/HorizontalPathTimeline"/>
    <dgm:cxn modelId="{795952D3-B0A5-42DC-B42F-6B6DEAD681BE}" type="presParOf" srcId="{45CDF773-0714-4C3A-9905-58B4A423A963}" destId="{DF21DB36-3745-4B31-9963-1C7344096BF4}" srcOrd="0" destOrd="0" presId="urn:microsoft.com/office/officeart/2017/3/layout/HorizontalPathTimeline"/>
    <dgm:cxn modelId="{B90AA534-3C1A-49C5-BBC7-05331A8D7C7C}" type="presParOf" srcId="{45CDF773-0714-4C3A-9905-58B4A423A963}" destId="{1FF224E8-BB7A-4260-8EC9-23F92DC6E835}" srcOrd="1" destOrd="0" presId="urn:microsoft.com/office/officeart/2017/3/layout/HorizontalPathTimeline"/>
    <dgm:cxn modelId="{7F17496B-A9A2-46B0-845C-13EC214A99BF}" type="presParOf" srcId="{1FF224E8-BB7A-4260-8EC9-23F92DC6E835}" destId="{4B01E18D-9F79-4455-857A-88F391B0FB99}" srcOrd="0" destOrd="0" presId="urn:microsoft.com/office/officeart/2017/3/layout/HorizontalPathTimeline"/>
    <dgm:cxn modelId="{D6A0209E-3B02-4A45-8F9E-16C658377486}" type="presParOf" srcId="{1FF224E8-BB7A-4260-8EC9-23F92DC6E835}" destId="{60386986-E6AD-4130-9EB3-37BB81B3BDCD}" srcOrd="1" destOrd="0" presId="urn:microsoft.com/office/officeart/2017/3/layout/HorizontalPathTimeline"/>
    <dgm:cxn modelId="{EFE163C6-15E4-4DCA-812B-85CB0D29D16C}" type="presParOf" srcId="{45CDF773-0714-4C3A-9905-58B4A423A963}" destId="{33B5A8C5-F8BC-4177-B885-ACFF24FDBDC9}" srcOrd="2" destOrd="0" presId="urn:microsoft.com/office/officeart/2017/3/layout/HorizontalPathTimeline"/>
    <dgm:cxn modelId="{8572F7EB-47C0-4FE5-A610-FD3F087EEE62}" type="presParOf" srcId="{45CDF773-0714-4C3A-9905-58B4A423A963}" destId="{06D49EA7-5BC4-4A77-9F46-F279A596CD4C}" srcOrd="3" destOrd="0" presId="urn:microsoft.com/office/officeart/2017/3/layout/HorizontalPathTimeline"/>
    <dgm:cxn modelId="{7A8BD0A1-6BF3-47B3-8B0A-5C015EAF49E7}" type="presParOf" srcId="{45CDF773-0714-4C3A-9905-58B4A423A963}" destId="{A3817F23-52AB-4B9C-B308-1F0883780FC9}" srcOrd="4" destOrd="0" presId="urn:microsoft.com/office/officeart/2017/3/layout/HorizontalPathTimeline"/>
    <dgm:cxn modelId="{1B24598C-6A38-4443-B9DD-BC99A3A5D22F}" type="presParOf" srcId="{BFA03DA5-AE92-4647-93C2-78C6A95C5C63}" destId="{BF14EBEE-8050-4C8E-87E7-69D1F294C2A4}" srcOrd="5" destOrd="0" presId="urn:microsoft.com/office/officeart/2017/3/layout/HorizontalPathTimeline"/>
    <dgm:cxn modelId="{50A0F883-3F7E-44C8-8D76-BCC6A9EA00EF}" type="presParOf" srcId="{BFA03DA5-AE92-4647-93C2-78C6A95C5C63}" destId="{844CC756-CA95-4B22-8E6D-67DE5585D601}" srcOrd="6" destOrd="0" presId="urn:microsoft.com/office/officeart/2017/3/layout/HorizontalPathTimeline"/>
    <dgm:cxn modelId="{074A8CFB-613C-4EFE-AFA1-12CDB0EED7D0}" type="presParOf" srcId="{844CC756-CA95-4B22-8E6D-67DE5585D601}" destId="{A4501B90-9FA6-4ECB-895B-AA7E5F5E6D71}" srcOrd="0" destOrd="0" presId="urn:microsoft.com/office/officeart/2017/3/layout/HorizontalPathTimeline"/>
    <dgm:cxn modelId="{440F9D77-81DF-4D75-AB3F-7A8A42D21E46}" type="presParOf" srcId="{844CC756-CA95-4B22-8E6D-67DE5585D601}" destId="{F923D59E-F28B-423F-A3AD-A87F90C48796}" srcOrd="1" destOrd="0" presId="urn:microsoft.com/office/officeart/2017/3/layout/HorizontalPathTimeline"/>
    <dgm:cxn modelId="{4BCD3F5F-5289-499F-A0D9-1D5B0C76284E}" type="presParOf" srcId="{F923D59E-F28B-423F-A3AD-A87F90C48796}" destId="{2AE59C52-42F2-4C2D-9A07-44F2B33349B2}" srcOrd="0" destOrd="0" presId="urn:microsoft.com/office/officeart/2017/3/layout/HorizontalPathTimeline"/>
    <dgm:cxn modelId="{0B8541B6-2D2F-4318-94F8-71CF5B21A07B}" type="presParOf" srcId="{F923D59E-F28B-423F-A3AD-A87F90C48796}" destId="{41B5B60B-CF3D-4545-9DA2-1736F9DA32C2}" srcOrd="1" destOrd="0" presId="urn:microsoft.com/office/officeart/2017/3/layout/HorizontalPathTimeline"/>
    <dgm:cxn modelId="{D567570A-C5C6-4996-935B-665C9278ACBD}" type="presParOf" srcId="{844CC756-CA95-4B22-8E6D-67DE5585D601}" destId="{60FBCC70-5D33-43C5-932D-4C791B5869BB}" srcOrd="2" destOrd="0" presId="urn:microsoft.com/office/officeart/2017/3/layout/HorizontalPathTimeline"/>
    <dgm:cxn modelId="{C06B82AC-6B85-405A-BC62-05D6CBFBA0C4}" type="presParOf" srcId="{844CC756-CA95-4B22-8E6D-67DE5585D601}" destId="{607A38F4-C265-47BE-8567-A7885FD98E03}" srcOrd="3" destOrd="0" presId="urn:microsoft.com/office/officeart/2017/3/layout/HorizontalPathTimeline"/>
    <dgm:cxn modelId="{4D233704-4463-407D-A253-8B46DD4972C3}" type="presParOf" srcId="{844CC756-CA95-4B22-8E6D-67DE5585D601}" destId="{9B68A2A1-A2B7-460B-ADAE-1CE428B1F941}"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E5BDA-672F-4CC8-9DDD-A670D98996A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6B0CE67-C105-482C-ADBC-C36724CE8DA5}">
      <dgm:prSet/>
      <dgm:spPr/>
      <dgm:t>
        <a:bodyPr/>
        <a:lstStyle/>
        <a:p>
          <a:r>
            <a:rPr lang="en-US"/>
            <a:t>State-Defined Alternate Diploma</a:t>
          </a:r>
        </a:p>
      </dgm:t>
    </dgm:pt>
    <dgm:pt modelId="{E7CB18D0-3201-495A-A13A-20E7D90F4215}" type="parTrans" cxnId="{FA97DAA4-406A-42AB-A9BD-77970B10C155}">
      <dgm:prSet/>
      <dgm:spPr/>
      <dgm:t>
        <a:bodyPr/>
        <a:lstStyle/>
        <a:p>
          <a:endParaRPr lang="en-US"/>
        </a:p>
      </dgm:t>
    </dgm:pt>
    <dgm:pt modelId="{C3217D15-8F95-48C9-B841-BDE7F7705594}" type="sibTrans" cxnId="{FA97DAA4-406A-42AB-A9BD-77970B10C155}">
      <dgm:prSet/>
      <dgm:spPr/>
      <dgm:t>
        <a:bodyPr/>
        <a:lstStyle/>
        <a:p>
          <a:endParaRPr lang="en-US"/>
        </a:p>
      </dgm:t>
    </dgm:pt>
    <dgm:pt modelId="{1EE482D8-204A-4B42-B47F-1A35C7FBCCC9}">
      <dgm:prSet/>
      <dgm:spPr/>
      <dgm:t>
        <a:bodyPr/>
        <a:lstStyle/>
        <a:p>
          <a:r>
            <a:rPr lang="en-US"/>
            <a:t>Not the same credential as the High School Diploma</a:t>
          </a:r>
        </a:p>
      </dgm:t>
    </dgm:pt>
    <dgm:pt modelId="{CED7B917-16CF-419C-9278-547FCB3432A4}" type="parTrans" cxnId="{7A51FE32-90E5-4CBD-9355-FC02128F6BEF}">
      <dgm:prSet/>
      <dgm:spPr/>
      <dgm:t>
        <a:bodyPr/>
        <a:lstStyle/>
        <a:p>
          <a:endParaRPr lang="en-US"/>
        </a:p>
      </dgm:t>
    </dgm:pt>
    <dgm:pt modelId="{0D88E6B1-D9E4-4AD5-893A-B21DF37345BB}" type="sibTrans" cxnId="{7A51FE32-90E5-4CBD-9355-FC02128F6BEF}">
      <dgm:prSet/>
      <dgm:spPr/>
      <dgm:t>
        <a:bodyPr/>
        <a:lstStyle/>
        <a:p>
          <a:endParaRPr lang="en-US"/>
        </a:p>
      </dgm:t>
    </dgm:pt>
    <dgm:pt modelId="{B9036B78-DF9C-4230-90C1-943E6EA6396C}">
      <dgm:prSet/>
      <dgm:spPr/>
      <dgm:t>
        <a:bodyPr/>
        <a:lstStyle/>
        <a:p>
          <a:r>
            <a:rPr lang="en-US"/>
            <a:t>May or may not be accepted by employers</a:t>
          </a:r>
        </a:p>
      </dgm:t>
    </dgm:pt>
    <dgm:pt modelId="{4D82BCD5-099F-4C1B-B5E6-D5CC00735567}" type="parTrans" cxnId="{38BC1403-77A0-4688-8776-7163A5D57BBD}">
      <dgm:prSet/>
      <dgm:spPr/>
      <dgm:t>
        <a:bodyPr/>
        <a:lstStyle/>
        <a:p>
          <a:endParaRPr lang="en-US"/>
        </a:p>
      </dgm:t>
    </dgm:pt>
    <dgm:pt modelId="{A6B1B1DB-7E5D-4CE7-978A-7694F6FADB42}" type="sibTrans" cxnId="{38BC1403-77A0-4688-8776-7163A5D57BBD}">
      <dgm:prSet/>
      <dgm:spPr/>
      <dgm:t>
        <a:bodyPr/>
        <a:lstStyle/>
        <a:p>
          <a:endParaRPr lang="en-US"/>
        </a:p>
      </dgm:t>
    </dgm:pt>
    <dgm:pt modelId="{5AD17F62-043B-4419-B49E-4E540D94A5AF}">
      <dgm:prSet/>
      <dgm:spPr/>
      <dgm:t>
        <a:bodyPr/>
        <a:lstStyle/>
        <a:p>
          <a:r>
            <a:rPr lang="en-US"/>
            <a:t>Employers make the determination</a:t>
          </a:r>
        </a:p>
      </dgm:t>
    </dgm:pt>
    <dgm:pt modelId="{81A019CA-EAB8-44BA-83F4-068A1687A061}" type="parTrans" cxnId="{73DE1A12-0E4E-4FBA-BEF1-CEC89997A6E3}">
      <dgm:prSet/>
      <dgm:spPr/>
      <dgm:t>
        <a:bodyPr/>
        <a:lstStyle/>
        <a:p>
          <a:endParaRPr lang="en-US"/>
        </a:p>
      </dgm:t>
    </dgm:pt>
    <dgm:pt modelId="{4FDF9EB0-6416-4CEC-BB21-691CFB8429DB}" type="sibTrans" cxnId="{73DE1A12-0E4E-4FBA-BEF1-CEC89997A6E3}">
      <dgm:prSet/>
      <dgm:spPr/>
      <dgm:t>
        <a:bodyPr/>
        <a:lstStyle/>
        <a:p>
          <a:endParaRPr lang="en-US"/>
        </a:p>
      </dgm:t>
    </dgm:pt>
    <dgm:pt modelId="{FEC43516-6986-46ED-9F26-85B25992BA47}" type="pres">
      <dgm:prSet presAssocID="{381E5BDA-672F-4CC8-9DDD-A670D98996A1}" presName="linear" presStyleCnt="0">
        <dgm:presLayoutVars>
          <dgm:animLvl val="lvl"/>
          <dgm:resizeHandles val="exact"/>
        </dgm:presLayoutVars>
      </dgm:prSet>
      <dgm:spPr/>
    </dgm:pt>
    <dgm:pt modelId="{638DFD19-4377-4B78-A941-A7DD758DD1EC}" type="pres">
      <dgm:prSet presAssocID="{E6B0CE67-C105-482C-ADBC-C36724CE8DA5}" presName="parentText" presStyleLbl="node1" presStyleIdx="0" presStyleCnt="4">
        <dgm:presLayoutVars>
          <dgm:chMax val="0"/>
          <dgm:bulletEnabled val="1"/>
        </dgm:presLayoutVars>
      </dgm:prSet>
      <dgm:spPr/>
    </dgm:pt>
    <dgm:pt modelId="{20947870-15DB-4370-AE6B-119CC08BD59D}" type="pres">
      <dgm:prSet presAssocID="{C3217D15-8F95-48C9-B841-BDE7F7705594}" presName="spacer" presStyleCnt="0"/>
      <dgm:spPr/>
    </dgm:pt>
    <dgm:pt modelId="{9C038C2E-0DA1-4B63-8059-03E4BC533D4D}" type="pres">
      <dgm:prSet presAssocID="{1EE482D8-204A-4B42-B47F-1A35C7FBCCC9}" presName="parentText" presStyleLbl="node1" presStyleIdx="1" presStyleCnt="4">
        <dgm:presLayoutVars>
          <dgm:chMax val="0"/>
          <dgm:bulletEnabled val="1"/>
        </dgm:presLayoutVars>
      </dgm:prSet>
      <dgm:spPr/>
    </dgm:pt>
    <dgm:pt modelId="{4AD2B0B7-E71E-4D56-A502-8D105D3BE1F7}" type="pres">
      <dgm:prSet presAssocID="{0D88E6B1-D9E4-4AD5-893A-B21DF37345BB}" presName="spacer" presStyleCnt="0"/>
      <dgm:spPr/>
    </dgm:pt>
    <dgm:pt modelId="{A41FA06B-2AD8-402A-9077-6865BA628544}" type="pres">
      <dgm:prSet presAssocID="{B9036B78-DF9C-4230-90C1-943E6EA6396C}" presName="parentText" presStyleLbl="node1" presStyleIdx="2" presStyleCnt="4">
        <dgm:presLayoutVars>
          <dgm:chMax val="0"/>
          <dgm:bulletEnabled val="1"/>
        </dgm:presLayoutVars>
      </dgm:prSet>
      <dgm:spPr/>
    </dgm:pt>
    <dgm:pt modelId="{CEE791CB-549E-47AB-82C1-67574970F538}" type="pres">
      <dgm:prSet presAssocID="{A6B1B1DB-7E5D-4CE7-978A-7694F6FADB42}" presName="spacer" presStyleCnt="0"/>
      <dgm:spPr/>
    </dgm:pt>
    <dgm:pt modelId="{9ACA167A-11D6-499C-9FB6-BBF0B1ACD9BE}" type="pres">
      <dgm:prSet presAssocID="{5AD17F62-043B-4419-B49E-4E540D94A5AF}" presName="parentText" presStyleLbl="node1" presStyleIdx="3" presStyleCnt="4">
        <dgm:presLayoutVars>
          <dgm:chMax val="0"/>
          <dgm:bulletEnabled val="1"/>
        </dgm:presLayoutVars>
      </dgm:prSet>
      <dgm:spPr/>
    </dgm:pt>
  </dgm:ptLst>
  <dgm:cxnLst>
    <dgm:cxn modelId="{38BC1403-77A0-4688-8776-7163A5D57BBD}" srcId="{381E5BDA-672F-4CC8-9DDD-A670D98996A1}" destId="{B9036B78-DF9C-4230-90C1-943E6EA6396C}" srcOrd="2" destOrd="0" parTransId="{4D82BCD5-099F-4C1B-B5E6-D5CC00735567}" sibTransId="{A6B1B1DB-7E5D-4CE7-978A-7694F6FADB42}"/>
    <dgm:cxn modelId="{73DE1A12-0E4E-4FBA-BEF1-CEC89997A6E3}" srcId="{381E5BDA-672F-4CC8-9DDD-A670D98996A1}" destId="{5AD17F62-043B-4419-B49E-4E540D94A5AF}" srcOrd="3" destOrd="0" parTransId="{81A019CA-EAB8-44BA-83F4-068A1687A061}" sibTransId="{4FDF9EB0-6416-4CEC-BB21-691CFB8429DB}"/>
    <dgm:cxn modelId="{4F6A2115-6ADC-46A9-A572-93B3E56C584C}" type="presOf" srcId="{5AD17F62-043B-4419-B49E-4E540D94A5AF}" destId="{9ACA167A-11D6-499C-9FB6-BBF0B1ACD9BE}" srcOrd="0" destOrd="0" presId="urn:microsoft.com/office/officeart/2005/8/layout/vList2"/>
    <dgm:cxn modelId="{7A51FE32-90E5-4CBD-9355-FC02128F6BEF}" srcId="{381E5BDA-672F-4CC8-9DDD-A670D98996A1}" destId="{1EE482D8-204A-4B42-B47F-1A35C7FBCCC9}" srcOrd="1" destOrd="0" parTransId="{CED7B917-16CF-419C-9278-547FCB3432A4}" sibTransId="{0D88E6B1-D9E4-4AD5-893A-B21DF37345BB}"/>
    <dgm:cxn modelId="{A0741E55-6F7F-4C96-8BA7-7D8CE4F3BD32}" type="presOf" srcId="{B9036B78-DF9C-4230-90C1-943E6EA6396C}" destId="{A41FA06B-2AD8-402A-9077-6865BA628544}" srcOrd="0" destOrd="0" presId="urn:microsoft.com/office/officeart/2005/8/layout/vList2"/>
    <dgm:cxn modelId="{FA97DAA4-406A-42AB-A9BD-77970B10C155}" srcId="{381E5BDA-672F-4CC8-9DDD-A670D98996A1}" destId="{E6B0CE67-C105-482C-ADBC-C36724CE8DA5}" srcOrd="0" destOrd="0" parTransId="{E7CB18D0-3201-495A-A13A-20E7D90F4215}" sibTransId="{C3217D15-8F95-48C9-B841-BDE7F7705594}"/>
    <dgm:cxn modelId="{2C354BCD-87F5-451D-938F-4B80F1D156E6}" type="presOf" srcId="{1EE482D8-204A-4B42-B47F-1A35C7FBCCC9}" destId="{9C038C2E-0DA1-4B63-8059-03E4BC533D4D}" srcOrd="0" destOrd="0" presId="urn:microsoft.com/office/officeart/2005/8/layout/vList2"/>
    <dgm:cxn modelId="{EEA60DE1-F742-421C-9C89-033C79503424}" type="presOf" srcId="{E6B0CE67-C105-482C-ADBC-C36724CE8DA5}" destId="{638DFD19-4377-4B78-A941-A7DD758DD1EC}" srcOrd="0" destOrd="0" presId="urn:microsoft.com/office/officeart/2005/8/layout/vList2"/>
    <dgm:cxn modelId="{2F1DC2EF-222F-45AA-BEDD-AA970C45256E}" type="presOf" srcId="{381E5BDA-672F-4CC8-9DDD-A670D98996A1}" destId="{FEC43516-6986-46ED-9F26-85B25992BA47}" srcOrd="0" destOrd="0" presId="urn:microsoft.com/office/officeart/2005/8/layout/vList2"/>
    <dgm:cxn modelId="{E17BCF10-2936-4B3A-B70A-D1C6A82F2840}" type="presParOf" srcId="{FEC43516-6986-46ED-9F26-85B25992BA47}" destId="{638DFD19-4377-4B78-A941-A7DD758DD1EC}" srcOrd="0" destOrd="0" presId="urn:microsoft.com/office/officeart/2005/8/layout/vList2"/>
    <dgm:cxn modelId="{5124106B-C74B-4CE1-B9FC-35B982AA941E}" type="presParOf" srcId="{FEC43516-6986-46ED-9F26-85B25992BA47}" destId="{20947870-15DB-4370-AE6B-119CC08BD59D}" srcOrd="1" destOrd="0" presId="urn:microsoft.com/office/officeart/2005/8/layout/vList2"/>
    <dgm:cxn modelId="{7CCCF287-E322-4FFD-8340-45E056B3A7E7}" type="presParOf" srcId="{FEC43516-6986-46ED-9F26-85B25992BA47}" destId="{9C038C2E-0DA1-4B63-8059-03E4BC533D4D}" srcOrd="2" destOrd="0" presId="urn:microsoft.com/office/officeart/2005/8/layout/vList2"/>
    <dgm:cxn modelId="{319C3138-E0D0-4C70-8D92-D05AA9CA3CA1}" type="presParOf" srcId="{FEC43516-6986-46ED-9F26-85B25992BA47}" destId="{4AD2B0B7-E71E-4D56-A502-8D105D3BE1F7}" srcOrd="3" destOrd="0" presId="urn:microsoft.com/office/officeart/2005/8/layout/vList2"/>
    <dgm:cxn modelId="{E9B13E6D-89D5-4141-97DE-9EF3524AE881}" type="presParOf" srcId="{FEC43516-6986-46ED-9F26-85B25992BA47}" destId="{A41FA06B-2AD8-402A-9077-6865BA628544}" srcOrd="4" destOrd="0" presId="urn:microsoft.com/office/officeart/2005/8/layout/vList2"/>
    <dgm:cxn modelId="{62E30CB6-13B1-44D1-90DD-58624DDA6FA0}" type="presParOf" srcId="{FEC43516-6986-46ED-9F26-85B25992BA47}" destId="{CEE791CB-549E-47AB-82C1-67574970F538}" srcOrd="5" destOrd="0" presId="urn:microsoft.com/office/officeart/2005/8/layout/vList2"/>
    <dgm:cxn modelId="{87CD8801-7550-4BA7-9530-2DD747803459}" type="presParOf" srcId="{FEC43516-6986-46ED-9F26-85B25992BA47}" destId="{9ACA167A-11D6-499C-9FB6-BBF0B1ACD9B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5F6084-AE3A-4CDD-B717-A37C5A9B4365}"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n-US"/>
        </a:p>
      </dgm:t>
    </dgm:pt>
    <dgm:pt modelId="{5DFA08C3-E129-4707-9F23-085C316A4B43}">
      <dgm:prSet/>
      <dgm:spPr/>
      <dgm:t>
        <a:bodyPr/>
        <a:lstStyle/>
        <a:p>
          <a:r>
            <a:rPr lang="en-US" b="1" dirty="0">
              <a:solidFill>
                <a:schemeClr val="tx1"/>
              </a:solidFill>
            </a:rPr>
            <a:t>Local decision</a:t>
          </a:r>
        </a:p>
      </dgm:t>
    </dgm:pt>
    <dgm:pt modelId="{771FA017-BBD1-4D73-8DF0-E3E28BEADFA0}" type="parTrans" cxnId="{04F57C95-61C3-48DD-8E40-7262D2E647CF}">
      <dgm:prSet/>
      <dgm:spPr/>
      <dgm:t>
        <a:bodyPr/>
        <a:lstStyle/>
        <a:p>
          <a:endParaRPr lang="en-US"/>
        </a:p>
      </dgm:t>
    </dgm:pt>
    <dgm:pt modelId="{A60980B5-93ED-4B53-AA9B-6F74985232AC}" type="sibTrans" cxnId="{04F57C95-61C3-48DD-8E40-7262D2E647CF}">
      <dgm:prSet/>
      <dgm:spPr/>
      <dgm:t>
        <a:bodyPr/>
        <a:lstStyle/>
        <a:p>
          <a:endParaRPr lang="en-US"/>
        </a:p>
      </dgm:t>
    </dgm:pt>
    <dgm:pt modelId="{0593341E-F568-400B-9129-E070FDAADBBA}">
      <dgm:prSet/>
      <dgm:spPr/>
      <dgm:t>
        <a:bodyPr/>
        <a:lstStyle/>
        <a:p>
          <a:r>
            <a:rPr lang="en-US" b="1" dirty="0">
              <a:solidFill>
                <a:schemeClr val="tx1"/>
              </a:solidFill>
            </a:rPr>
            <a:t>Follow guidance from district policy</a:t>
          </a:r>
        </a:p>
      </dgm:t>
    </dgm:pt>
    <dgm:pt modelId="{8B5F88AF-6FD3-4824-A01C-8D7B7AC8EE73}" type="parTrans" cxnId="{C30D3BD4-BFAE-4CA5-97DD-2289726E25EA}">
      <dgm:prSet/>
      <dgm:spPr/>
      <dgm:t>
        <a:bodyPr/>
        <a:lstStyle/>
        <a:p>
          <a:endParaRPr lang="en-US"/>
        </a:p>
      </dgm:t>
    </dgm:pt>
    <dgm:pt modelId="{EE996525-4D63-49F2-81D7-2096B9F42014}" type="sibTrans" cxnId="{C30D3BD4-BFAE-4CA5-97DD-2289726E25EA}">
      <dgm:prSet/>
      <dgm:spPr/>
      <dgm:t>
        <a:bodyPr/>
        <a:lstStyle/>
        <a:p>
          <a:endParaRPr lang="en-US"/>
        </a:p>
      </dgm:t>
    </dgm:pt>
    <dgm:pt modelId="{C1CF5E62-D9BE-4CCB-9445-E59ECE4F937D}">
      <dgm:prSet/>
      <dgm:spPr/>
      <dgm:t>
        <a:bodyPr/>
        <a:lstStyle/>
        <a:p>
          <a:r>
            <a:rPr lang="en-US" b="1" dirty="0">
              <a:solidFill>
                <a:schemeClr val="tx1"/>
              </a:solidFill>
            </a:rPr>
            <a:t>Cannot indicate that the diploma is for a student with a disability</a:t>
          </a:r>
        </a:p>
      </dgm:t>
    </dgm:pt>
    <dgm:pt modelId="{DE132C6C-6F05-4A40-9C2C-CF1C4D924C76}" type="parTrans" cxnId="{682B7F5C-C735-4593-B279-E961978CD64E}">
      <dgm:prSet/>
      <dgm:spPr/>
      <dgm:t>
        <a:bodyPr/>
        <a:lstStyle/>
        <a:p>
          <a:endParaRPr lang="en-US"/>
        </a:p>
      </dgm:t>
    </dgm:pt>
    <dgm:pt modelId="{A39D8161-8F7A-4B34-8C10-29CE6B418098}" type="sibTrans" cxnId="{682B7F5C-C735-4593-B279-E961978CD64E}">
      <dgm:prSet/>
      <dgm:spPr/>
      <dgm:t>
        <a:bodyPr/>
        <a:lstStyle/>
        <a:p>
          <a:endParaRPr lang="en-US"/>
        </a:p>
      </dgm:t>
    </dgm:pt>
    <dgm:pt modelId="{3653CD0B-7632-4F19-B2B4-67CBDCAB495E}" type="pres">
      <dgm:prSet presAssocID="{7C5F6084-AE3A-4CDD-B717-A37C5A9B4365}" presName="linear" presStyleCnt="0">
        <dgm:presLayoutVars>
          <dgm:animLvl val="lvl"/>
          <dgm:resizeHandles val="exact"/>
        </dgm:presLayoutVars>
      </dgm:prSet>
      <dgm:spPr/>
    </dgm:pt>
    <dgm:pt modelId="{EF0D2C51-126C-4C44-B054-809B8EE24F57}" type="pres">
      <dgm:prSet presAssocID="{5DFA08C3-E129-4707-9F23-085C316A4B43}" presName="parentText" presStyleLbl="node1" presStyleIdx="0" presStyleCnt="3">
        <dgm:presLayoutVars>
          <dgm:chMax val="0"/>
          <dgm:bulletEnabled val="1"/>
        </dgm:presLayoutVars>
      </dgm:prSet>
      <dgm:spPr/>
    </dgm:pt>
    <dgm:pt modelId="{619D060B-C990-4764-AC37-BF7980053E14}" type="pres">
      <dgm:prSet presAssocID="{A60980B5-93ED-4B53-AA9B-6F74985232AC}" presName="spacer" presStyleCnt="0"/>
      <dgm:spPr/>
    </dgm:pt>
    <dgm:pt modelId="{83645F01-6705-48D1-AF7A-CA99C9A5E014}" type="pres">
      <dgm:prSet presAssocID="{0593341E-F568-400B-9129-E070FDAADBBA}" presName="parentText" presStyleLbl="node1" presStyleIdx="1" presStyleCnt="3">
        <dgm:presLayoutVars>
          <dgm:chMax val="0"/>
          <dgm:bulletEnabled val="1"/>
        </dgm:presLayoutVars>
      </dgm:prSet>
      <dgm:spPr/>
    </dgm:pt>
    <dgm:pt modelId="{F1F3C4A1-FE46-43A5-A15A-207DB1C15433}" type="pres">
      <dgm:prSet presAssocID="{EE996525-4D63-49F2-81D7-2096B9F42014}" presName="spacer" presStyleCnt="0"/>
      <dgm:spPr/>
    </dgm:pt>
    <dgm:pt modelId="{452C41C7-5A1A-4D0A-ADB5-2FC80A287C20}" type="pres">
      <dgm:prSet presAssocID="{C1CF5E62-D9BE-4CCB-9445-E59ECE4F937D}" presName="parentText" presStyleLbl="node1" presStyleIdx="2" presStyleCnt="3">
        <dgm:presLayoutVars>
          <dgm:chMax val="0"/>
          <dgm:bulletEnabled val="1"/>
        </dgm:presLayoutVars>
      </dgm:prSet>
      <dgm:spPr/>
    </dgm:pt>
  </dgm:ptLst>
  <dgm:cxnLst>
    <dgm:cxn modelId="{682B7F5C-C735-4593-B279-E961978CD64E}" srcId="{7C5F6084-AE3A-4CDD-B717-A37C5A9B4365}" destId="{C1CF5E62-D9BE-4CCB-9445-E59ECE4F937D}" srcOrd="2" destOrd="0" parTransId="{DE132C6C-6F05-4A40-9C2C-CF1C4D924C76}" sibTransId="{A39D8161-8F7A-4B34-8C10-29CE6B418098}"/>
    <dgm:cxn modelId="{DB419F59-854F-4B47-9133-F8D1BE7160DB}" type="presOf" srcId="{C1CF5E62-D9BE-4CCB-9445-E59ECE4F937D}" destId="{452C41C7-5A1A-4D0A-ADB5-2FC80A287C20}" srcOrd="0" destOrd="0" presId="urn:microsoft.com/office/officeart/2005/8/layout/vList2"/>
    <dgm:cxn modelId="{04F57C95-61C3-48DD-8E40-7262D2E647CF}" srcId="{7C5F6084-AE3A-4CDD-B717-A37C5A9B4365}" destId="{5DFA08C3-E129-4707-9F23-085C316A4B43}" srcOrd="0" destOrd="0" parTransId="{771FA017-BBD1-4D73-8DF0-E3E28BEADFA0}" sibTransId="{A60980B5-93ED-4B53-AA9B-6F74985232AC}"/>
    <dgm:cxn modelId="{FAC59C9B-EEAD-4C12-B5B6-0ADEB4F9FB70}" type="presOf" srcId="{7C5F6084-AE3A-4CDD-B717-A37C5A9B4365}" destId="{3653CD0B-7632-4F19-B2B4-67CBDCAB495E}" srcOrd="0" destOrd="0" presId="urn:microsoft.com/office/officeart/2005/8/layout/vList2"/>
    <dgm:cxn modelId="{018536A8-FEA6-4B48-A53C-EB556E94C10F}" type="presOf" srcId="{5DFA08C3-E129-4707-9F23-085C316A4B43}" destId="{EF0D2C51-126C-4C44-B054-809B8EE24F57}" srcOrd="0" destOrd="0" presId="urn:microsoft.com/office/officeart/2005/8/layout/vList2"/>
    <dgm:cxn modelId="{1042CECB-2180-4D6E-929F-701C9D8A1003}" type="presOf" srcId="{0593341E-F568-400B-9129-E070FDAADBBA}" destId="{83645F01-6705-48D1-AF7A-CA99C9A5E014}" srcOrd="0" destOrd="0" presId="urn:microsoft.com/office/officeart/2005/8/layout/vList2"/>
    <dgm:cxn modelId="{C30D3BD4-BFAE-4CA5-97DD-2289726E25EA}" srcId="{7C5F6084-AE3A-4CDD-B717-A37C5A9B4365}" destId="{0593341E-F568-400B-9129-E070FDAADBBA}" srcOrd="1" destOrd="0" parTransId="{8B5F88AF-6FD3-4824-A01C-8D7B7AC8EE73}" sibTransId="{EE996525-4D63-49F2-81D7-2096B9F42014}"/>
    <dgm:cxn modelId="{499C164E-0D69-46F2-8E14-71F1D3514410}" type="presParOf" srcId="{3653CD0B-7632-4F19-B2B4-67CBDCAB495E}" destId="{EF0D2C51-126C-4C44-B054-809B8EE24F57}" srcOrd="0" destOrd="0" presId="urn:microsoft.com/office/officeart/2005/8/layout/vList2"/>
    <dgm:cxn modelId="{39FA5A85-9534-4344-B843-EABABF35CB03}" type="presParOf" srcId="{3653CD0B-7632-4F19-B2B4-67CBDCAB495E}" destId="{619D060B-C990-4764-AC37-BF7980053E14}" srcOrd="1" destOrd="0" presId="urn:microsoft.com/office/officeart/2005/8/layout/vList2"/>
    <dgm:cxn modelId="{AF144C56-982B-49AD-B37D-73980CC5245A}" type="presParOf" srcId="{3653CD0B-7632-4F19-B2B4-67CBDCAB495E}" destId="{83645F01-6705-48D1-AF7A-CA99C9A5E014}" srcOrd="2" destOrd="0" presId="urn:microsoft.com/office/officeart/2005/8/layout/vList2"/>
    <dgm:cxn modelId="{ABCB8AE1-9C55-46ED-9B00-FBAB6CCDCE6B}" type="presParOf" srcId="{3653CD0B-7632-4F19-B2B4-67CBDCAB495E}" destId="{F1F3C4A1-FE46-43A5-A15A-207DB1C15433}" srcOrd="3" destOrd="0" presId="urn:microsoft.com/office/officeart/2005/8/layout/vList2"/>
    <dgm:cxn modelId="{E53FB33E-D603-48DE-8B24-4ECE849C02DA}" type="presParOf" srcId="{3653CD0B-7632-4F19-B2B4-67CBDCAB495E}" destId="{452C41C7-5A1A-4D0A-ADB5-2FC80A287C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A4869-E61A-4D30-A776-C43841890EFB}">
      <dsp:nvSpPr>
        <dsp:cNvPr id="0" name=""/>
        <dsp:cNvSpPr/>
      </dsp:nvSpPr>
      <dsp:spPr>
        <a:xfrm>
          <a:off x="505563" y="3568183"/>
          <a:ext cx="1676569" cy="75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Mar. 2020</a:t>
          </a:r>
        </a:p>
      </dsp:txBody>
      <dsp:txXfrm>
        <a:off x="505563" y="3568183"/>
        <a:ext cx="1676569" cy="750846"/>
      </dsp:txXfrm>
    </dsp:sp>
    <dsp:sp modelId="{72707594-80FD-47A0-A13B-C0DE8F982966}">
      <dsp:nvSpPr>
        <dsp:cNvPr id="0" name=""/>
        <dsp:cNvSpPr/>
      </dsp:nvSpPr>
      <dsp:spPr>
        <a:xfrm>
          <a:off x="0" y="3189437"/>
          <a:ext cx="8052566" cy="2657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D777335-49F9-4FEA-BCC0-9A1090749854}">
      <dsp:nvSpPr>
        <dsp:cNvPr id="0" name=""/>
        <dsp:cNvSpPr/>
      </dsp:nvSpPr>
      <dsp:spPr>
        <a:xfrm>
          <a:off x="6977" y="321850"/>
          <a:ext cx="2673740" cy="1737994"/>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Helvetica LT Std" panose="020B0504020202020204" pitchFamily="34" charset="0"/>
            </a:rPr>
            <a:t>State Board of Education approval was March 2020</a:t>
          </a:r>
        </a:p>
      </dsp:txBody>
      <dsp:txXfrm>
        <a:off x="6977" y="321850"/>
        <a:ext cx="2673740" cy="1737994"/>
      </dsp:txXfrm>
    </dsp:sp>
    <dsp:sp modelId="{EA74FCA4-0725-49E1-AB75-F0D6F81E049A}">
      <dsp:nvSpPr>
        <dsp:cNvPr id="0" name=""/>
        <dsp:cNvSpPr/>
      </dsp:nvSpPr>
      <dsp:spPr>
        <a:xfrm>
          <a:off x="1343848" y="2059845"/>
          <a:ext cx="0" cy="1129592"/>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03A7A846-F934-4033-AA19-551789380DA8}">
      <dsp:nvSpPr>
        <dsp:cNvPr id="0" name=""/>
        <dsp:cNvSpPr/>
      </dsp:nvSpPr>
      <dsp:spPr>
        <a:xfrm>
          <a:off x="2627213" y="2325631"/>
          <a:ext cx="1676569" cy="75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Jan. 2020</a:t>
          </a:r>
        </a:p>
      </dsp:txBody>
      <dsp:txXfrm>
        <a:off x="2627213" y="2325631"/>
        <a:ext cx="1676569" cy="750846"/>
      </dsp:txXfrm>
    </dsp:sp>
    <dsp:sp modelId="{325AFD38-1409-44FD-B767-6F6C715D0D6A}">
      <dsp:nvSpPr>
        <dsp:cNvPr id="0" name=""/>
        <dsp:cNvSpPr/>
      </dsp:nvSpPr>
      <dsp:spPr>
        <a:xfrm>
          <a:off x="1632862" y="4584816"/>
          <a:ext cx="3665270" cy="1737994"/>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Helvetica LT Std" panose="020B0504020202020204" pitchFamily="34" charset="0"/>
            </a:rPr>
            <a:t>Introductory webinar held January 2020, prior to State Board of Education approval</a:t>
          </a:r>
        </a:p>
      </dsp:txBody>
      <dsp:txXfrm>
        <a:off x="1632862" y="4584816"/>
        <a:ext cx="3665270" cy="1737994"/>
      </dsp:txXfrm>
    </dsp:sp>
    <dsp:sp modelId="{2C0A2FC8-A83F-4A1E-A7D4-C5DBF947DA51}">
      <dsp:nvSpPr>
        <dsp:cNvPr id="0" name=""/>
        <dsp:cNvSpPr/>
      </dsp:nvSpPr>
      <dsp:spPr>
        <a:xfrm>
          <a:off x="3465498" y="3455224"/>
          <a:ext cx="0" cy="1129592"/>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2252848"/>
              <a:satOff val="-5806"/>
              <a:lumOff val="-3922"/>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1B4FF561-41EA-4672-AB59-1C193C777196}">
      <dsp:nvSpPr>
        <dsp:cNvPr id="0" name=""/>
        <dsp:cNvSpPr/>
      </dsp:nvSpPr>
      <dsp:spPr>
        <a:xfrm>
          <a:off x="1260789" y="3239272"/>
          <a:ext cx="166116" cy="16611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4DC10287-9C6B-49D7-894D-E731D5E9369E}">
      <dsp:nvSpPr>
        <dsp:cNvPr id="0" name=""/>
        <dsp:cNvSpPr/>
      </dsp:nvSpPr>
      <dsp:spPr>
        <a:xfrm>
          <a:off x="3382439" y="3239272"/>
          <a:ext cx="166116" cy="16611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DF21DB36-3745-4B31-9963-1C7344096BF4}">
      <dsp:nvSpPr>
        <dsp:cNvPr id="0" name=""/>
        <dsp:cNvSpPr/>
      </dsp:nvSpPr>
      <dsp:spPr>
        <a:xfrm>
          <a:off x="4785720" y="3568183"/>
          <a:ext cx="1676569" cy="75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beginning Fall 2020</a:t>
          </a:r>
        </a:p>
      </dsp:txBody>
      <dsp:txXfrm>
        <a:off x="4785720" y="3568183"/>
        <a:ext cx="1676569" cy="750846"/>
      </dsp:txXfrm>
    </dsp:sp>
    <dsp:sp modelId="{4B01E18D-9F79-4455-857A-88F391B0FB99}">
      <dsp:nvSpPr>
        <dsp:cNvPr id="0" name=""/>
        <dsp:cNvSpPr/>
      </dsp:nvSpPr>
      <dsp:spPr>
        <a:xfrm>
          <a:off x="4250277" y="872215"/>
          <a:ext cx="2747454" cy="1187629"/>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Helvetica LT Std" panose="020B0504020202020204" pitchFamily="34" charset="0"/>
            </a:rPr>
            <a:t>Effective for first time 9th grade students beginning Fall 2020 </a:t>
          </a:r>
        </a:p>
      </dsp:txBody>
      <dsp:txXfrm>
        <a:off x="4250277" y="872215"/>
        <a:ext cx="2747454" cy="1187629"/>
      </dsp:txXfrm>
    </dsp:sp>
    <dsp:sp modelId="{33B5A8C5-F8BC-4177-B885-ACFF24FDBDC9}">
      <dsp:nvSpPr>
        <dsp:cNvPr id="0" name=""/>
        <dsp:cNvSpPr/>
      </dsp:nvSpPr>
      <dsp:spPr>
        <a:xfrm>
          <a:off x="5624005" y="2059845"/>
          <a:ext cx="0" cy="1129592"/>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4505695"/>
              <a:satOff val="-11613"/>
              <a:lumOff val="-7843"/>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A4501B90-9FA6-4ECB-895B-AA7E5F5E6D71}">
      <dsp:nvSpPr>
        <dsp:cNvPr id="0" name=""/>
        <dsp:cNvSpPr/>
      </dsp:nvSpPr>
      <dsp:spPr>
        <a:xfrm>
          <a:off x="6159447" y="2325631"/>
          <a:ext cx="1676569" cy="75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2024</a:t>
          </a:r>
        </a:p>
      </dsp:txBody>
      <dsp:txXfrm>
        <a:off x="6159447" y="2325631"/>
        <a:ext cx="1676569" cy="750846"/>
      </dsp:txXfrm>
    </dsp:sp>
    <dsp:sp modelId="{2AE59C52-42F2-4C2D-9A07-44F2B33349B2}">
      <dsp:nvSpPr>
        <dsp:cNvPr id="0" name=""/>
        <dsp:cNvSpPr/>
      </dsp:nvSpPr>
      <dsp:spPr>
        <a:xfrm>
          <a:off x="6075619" y="4584816"/>
          <a:ext cx="1844226" cy="1737994"/>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Helvetica LT Std" panose="020B0504020202020204" pitchFamily="34" charset="0"/>
            </a:rPr>
            <a:t>First potential graduates 2024 </a:t>
          </a:r>
        </a:p>
      </dsp:txBody>
      <dsp:txXfrm>
        <a:off x="6075619" y="4584816"/>
        <a:ext cx="1844226" cy="1737994"/>
      </dsp:txXfrm>
    </dsp:sp>
    <dsp:sp modelId="{60FBCC70-5D33-43C5-932D-4C791B5869BB}">
      <dsp:nvSpPr>
        <dsp:cNvPr id="0" name=""/>
        <dsp:cNvSpPr/>
      </dsp:nvSpPr>
      <dsp:spPr>
        <a:xfrm>
          <a:off x="6997732" y="3455224"/>
          <a:ext cx="0" cy="1129592"/>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6758543"/>
              <a:satOff val="-17419"/>
              <a:lumOff val="-11765"/>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06D49EA7-5BC4-4A77-9F46-F279A596CD4C}">
      <dsp:nvSpPr>
        <dsp:cNvPr id="0" name=""/>
        <dsp:cNvSpPr/>
      </dsp:nvSpPr>
      <dsp:spPr>
        <a:xfrm>
          <a:off x="5540946" y="3239272"/>
          <a:ext cx="166116" cy="16611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607A38F4-C265-47BE-8567-A7885FD98E03}">
      <dsp:nvSpPr>
        <dsp:cNvPr id="0" name=""/>
        <dsp:cNvSpPr/>
      </dsp:nvSpPr>
      <dsp:spPr>
        <a:xfrm>
          <a:off x="6914674" y="3239272"/>
          <a:ext cx="166116" cy="16611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DFD19-4377-4B78-A941-A7DD758DD1EC}">
      <dsp:nvSpPr>
        <dsp:cNvPr id="0" name=""/>
        <dsp:cNvSpPr/>
      </dsp:nvSpPr>
      <dsp:spPr>
        <a:xfrm>
          <a:off x="0" y="46309"/>
          <a:ext cx="6666833" cy="12712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State-Defined Alternate Diploma</a:t>
          </a:r>
        </a:p>
      </dsp:txBody>
      <dsp:txXfrm>
        <a:off x="62055" y="108364"/>
        <a:ext cx="6542723" cy="1147095"/>
      </dsp:txXfrm>
    </dsp:sp>
    <dsp:sp modelId="{9C038C2E-0DA1-4B63-8059-03E4BC533D4D}">
      <dsp:nvSpPr>
        <dsp:cNvPr id="0" name=""/>
        <dsp:cNvSpPr/>
      </dsp:nvSpPr>
      <dsp:spPr>
        <a:xfrm>
          <a:off x="0" y="1409674"/>
          <a:ext cx="6666833" cy="127120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Not the same credential as the High School Diploma</a:t>
          </a:r>
        </a:p>
      </dsp:txBody>
      <dsp:txXfrm>
        <a:off x="62055" y="1471729"/>
        <a:ext cx="6542723" cy="1147095"/>
      </dsp:txXfrm>
    </dsp:sp>
    <dsp:sp modelId="{A41FA06B-2AD8-402A-9077-6865BA628544}">
      <dsp:nvSpPr>
        <dsp:cNvPr id="0" name=""/>
        <dsp:cNvSpPr/>
      </dsp:nvSpPr>
      <dsp:spPr>
        <a:xfrm>
          <a:off x="0" y="2773040"/>
          <a:ext cx="6666833" cy="127120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May or may not be accepted by employers</a:t>
          </a:r>
        </a:p>
      </dsp:txBody>
      <dsp:txXfrm>
        <a:off x="62055" y="2835095"/>
        <a:ext cx="6542723" cy="1147095"/>
      </dsp:txXfrm>
    </dsp:sp>
    <dsp:sp modelId="{9ACA167A-11D6-499C-9FB6-BBF0B1ACD9BE}">
      <dsp:nvSpPr>
        <dsp:cNvPr id="0" name=""/>
        <dsp:cNvSpPr/>
      </dsp:nvSpPr>
      <dsp:spPr>
        <a:xfrm>
          <a:off x="0" y="4136405"/>
          <a:ext cx="6666833" cy="127120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Employers make the determination</a:t>
          </a:r>
        </a:p>
      </dsp:txBody>
      <dsp:txXfrm>
        <a:off x="62055" y="4198460"/>
        <a:ext cx="6542723" cy="1147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2C51-126C-4C44-B054-809B8EE24F57}">
      <dsp:nvSpPr>
        <dsp:cNvPr id="0" name=""/>
        <dsp:cNvSpPr/>
      </dsp:nvSpPr>
      <dsp:spPr>
        <a:xfrm>
          <a:off x="0" y="366329"/>
          <a:ext cx="6492875" cy="139038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Local decision</a:t>
          </a:r>
        </a:p>
      </dsp:txBody>
      <dsp:txXfrm>
        <a:off x="67873" y="434202"/>
        <a:ext cx="6357129" cy="1254634"/>
      </dsp:txXfrm>
    </dsp:sp>
    <dsp:sp modelId="{83645F01-6705-48D1-AF7A-CA99C9A5E014}">
      <dsp:nvSpPr>
        <dsp:cNvPr id="0" name=""/>
        <dsp:cNvSpPr/>
      </dsp:nvSpPr>
      <dsp:spPr>
        <a:xfrm>
          <a:off x="0" y="1857509"/>
          <a:ext cx="6492875" cy="139038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Follow guidance from district policy</a:t>
          </a:r>
        </a:p>
      </dsp:txBody>
      <dsp:txXfrm>
        <a:off x="67873" y="1925382"/>
        <a:ext cx="6357129" cy="1254634"/>
      </dsp:txXfrm>
    </dsp:sp>
    <dsp:sp modelId="{452C41C7-5A1A-4D0A-ADB5-2FC80A287C20}">
      <dsp:nvSpPr>
        <dsp:cNvPr id="0" name=""/>
        <dsp:cNvSpPr/>
      </dsp:nvSpPr>
      <dsp:spPr>
        <a:xfrm>
          <a:off x="0" y="3348690"/>
          <a:ext cx="6492875" cy="139038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Cannot indicate that the diploma is for a student with a disability</a:t>
          </a:r>
        </a:p>
      </dsp:txBody>
      <dsp:txXfrm>
        <a:off x="67873" y="3416563"/>
        <a:ext cx="6357129" cy="1254634"/>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20B1C-97B4-4A9B-A11C-92D34591769C}"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14D00-5CF2-49AD-A501-E1D31497EACA}" type="slidenum">
              <a:rPr lang="en-US" smtClean="0"/>
              <a:t>‹#›</a:t>
            </a:fld>
            <a:endParaRPr lang="en-US"/>
          </a:p>
        </p:txBody>
      </p:sp>
    </p:spTree>
    <p:extLst>
      <p:ext uri="{BB962C8B-B14F-4D97-AF65-F5344CB8AC3E}">
        <p14:creationId xmlns:p14="http://schemas.microsoft.com/office/powerpoint/2010/main" val="115370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Diploma: </a:t>
            </a:r>
            <a:r>
              <a:rPr lang="en-US" b="0" i="0" dirty="0">
                <a:solidFill>
                  <a:srgbClr val="101518"/>
                </a:solidFill>
                <a:effectLst/>
                <a:latin typeface="Roboto" panose="02000000000000000000" pitchFamily="2" charset="0"/>
              </a:rPr>
              <a:t>a certificate awarded by an educational establishment to show that someone has successfully completed a course of study.</a:t>
            </a:r>
            <a:endParaRPr lang="en-US" dirty="0"/>
          </a:p>
        </p:txBody>
      </p:sp>
      <p:sp>
        <p:nvSpPr>
          <p:cNvPr id="4" name="Slide Number Placeholder 3"/>
          <p:cNvSpPr>
            <a:spLocks noGrp="1"/>
          </p:cNvSpPr>
          <p:nvPr>
            <p:ph type="sldNum" sz="quarter" idx="5"/>
          </p:nvPr>
        </p:nvSpPr>
        <p:spPr/>
        <p:txBody>
          <a:bodyPr/>
          <a:lstStyle/>
          <a:p>
            <a:fld id="{BD814D00-5CF2-49AD-A501-E1D31497EACA}" type="slidenum">
              <a:rPr lang="en-US" smtClean="0"/>
              <a:t>2</a:t>
            </a:fld>
            <a:endParaRPr lang="en-US"/>
          </a:p>
        </p:txBody>
      </p:sp>
    </p:spTree>
    <p:extLst>
      <p:ext uri="{BB962C8B-B14F-4D97-AF65-F5344CB8AC3E}">
        <p14:creationId xmlns:p14="http://schemas.microsoft.com/office/powerpoint/2010/main" val="312541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814D00-5CF2-49AD-A501-E1D31497EACA}" type="slidenum">
              <a:rPr lang="en-US" smtClean="0"/>
              <a:t>32</a:t>
            </a:fld>
            <a:endParaRPr lang="en-US"/>
          </a:p>
        </p:txBody>
      </p:sp>
    </p:spTree>
    <p:extLst>
      <p:ext uri="{BB962C8B-B14F-4D97-AF65-F5344CB8AC3E}">
        <p14:creationId xmlns:p14="http://schemas.microsoft.com/office/powerpoint/2010/main" val="185114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2: Consider: Prior to first time 9</a:t>
            </a:r>
            <a:r>
              <a:rPr lang="en-US" baseline="30000" dirty="0"/>
              <a:t>th</a:t>
            </a:r>
            <a:r>
              <a:rPr lang="en-US" dirty="0"/>
              <a:t> graders in the fall of 2020, students instructed using the alternate standards could receive a regular diploma and count in the graduation rate.</a:t>
            </a:r>
          </a:p>
        </p:txBody>
      </p:sp>
      <p:sp>
        <p:nvSpPr>
          <p:cNvPr id="4" name="Slide Number Placeholder 3"/>
          <p:cNvSpPr>
            <a:spLocks noGrp="1"/>
          </p:cNvSpPr>
          <p:nvPr>
            <p:ph type="sldNum" sz="quarter" idx="5"/>
          </p:nvPr>
        </p:nvSpPr>
        <p:spPr/>
        <p:txBody>
          <a:bodyPr/>
          <a:lstStyle/>
          <a:p>
            <a:fld id="{D6F3DB7B-1EFF-4D88-AF4A-E6579781E8EC}" type="slidenum">
              <a:rPr lang="en-US" smtClean="0"/>
              <a:t>7</a:t>
            </a:fld>
            <a:endParaRPr lang="en-US"/>
          </a:p>
        </p:txBody>
      </p:sp>
    </p:spTree>
    <p:extLst>
      <p:ext uri="{BB962C8B-B14F-4D97-AF65-F5344CB8AC3E}">
        <p14:creationId xmlns:p14="http://schemas.microsoft.com/office/powerpoint/2010/main" val="298638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Do we have a link to the webinar: Webinar links are now in the email blast.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Changed Board to State Board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D6F3DB7B-1EFF-4D88-AF4A-E6579781E8EC}" type="slidenum">
              <a:rPr lang="en-US" smtClean="0"/>
              <a:t>8</a:t>
            </a:fld>
            <a:endParaRPr lang="en-US"/>
          </a:p>
        </p:txBody>
      </p:sp>
    </p:spTree>
    <p:extLst>
      <p:ext uri="{BB962C8B-B14F-4D97-AF65-F5344CB8AC3E}">
        <p14:creationId xmlns:p14="http://schemas.microsoft.com/office/powerpoint/2010/main" val="333038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814D00-5CF2-49AD-A501-E1D31497EACA}" type="slidenum">
              <a:rPr lang="en-US" smtClean="0"/>
              <a:t>17</a:t>
            </a:fld>
            <a:endParaRPr lang="en-US"/>
          </a:p>
        </p:txBody>
      </p:sp>
    </p:spTree>
    <p:extLst>
      <p:ext uri="{BB962C8B-B14F-4D97-AF65-F5344CB8AC3E}">
        <p14:creationId xmlns:p14="http://schemas.microsoft.com/office/powerpoint/2010/main" val="65983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a:t>
            </a:r>
          </a:p>
          <a:p>
            <a:endParaRPr lang="en-US" dirty="0"/>
          </a:p>
          <a:p>
            <a:r>
              <a:rPr lang="en-US" dirty="0"/>
              <a:t>Added alternate to standards</a:t>
            </a:r>
          </a:p>
        </p:txBody>
      </p:sp>
      <p:sp>
        <p:nvSpPr>
          <p:cNvPr id="4" name="Slide Number Placeholder 3"/>
          <p:cNvSpPr>
            <a:spLocks noGrp="1"/>
          </p:cNvSpPr>
          <p:nvPr>
            <p:ph type="sldNum" sz="quarter" idx="5"/>
          </p:nvPr>
        </p:nvSpPr>
        <p:spPr/>
        <p:txBody>
          <a:bodyPr/>
          <a:lstStyle/>
          <a:p>
            <a:fld id="{D6F3DB7B-1EFF-4D88-AF4A-E6579781E8EC}" type="slidenum">
              <a:rPr lang="en-US" smtClean="0"/>
              <a:t>19</a:t>
            </a:fld>
            <a:endParaRPr lang="en-US"/>
          </a:p>
        </p:txBody>
      </p:sp>
    </p:spTree>
    <p:extLst>
      <p:ext uri="{BB962C8B-B14F-4D97-AF65-F5344CB8AC3E}">
        <p14:creationId xmlns:p14="http://schemas.microsoft.com/office/powerpoint/2010/main" val="316444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814D00-5CF2-49AD-A501-E1D31497EACA}" type="slidenum">
              <a:rPr lang="en-US" smtClean="0"/>
              <a:t>28</a:t>
            </a:fld>
            <a:endParaRPr lang="en-US"/>
          </a:p>
        </p:txBody>
      </p:sp>
    </p:spTree>
    <p:extLst>
      <p:ext uri="{BB962C8B-B14F-4D97-AF65-F5344CB8AC3E}">
        <p14:creationId xmlns:p14="http://schemas.microsoft.com/office/powerpoint/2010/main" val="72846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here? Is it supposed to be hyperlinked?</a:t>
            </a:r>
          </a:p>
        </p:txBody>
      </p:sp>
      <p:sp>
        <p:nvSpPr>
          <p:cNvPr id="4" name="Slide Number Placeholder 3"/>
          <p:cNvSpPr>
            <a:spLocks noGrp="1"/>
          </p:cNvSpPr>
          <p:nvPr>
            <p:ph type="sldNum" sz="quarter" idx="5"/>
          </p:nvPr>
        </p:nvSpPr>
        <p:spPr/>
        <p:txBody>
          <a:bodyPr/>
          <a:lstStyle/>
          <a:p>
            <a:fld id="{D6F3DB7B-1EFF-4D88-AF4A-E6579781E8EC}" type="slidenum">
              <a:rPr lang="en-US" smtClean="0"/>
              <a:t>29</a:t>
            </a:fld>
            <a:endParaRPr lang="en-US"/>
          </a:p>
        </p:txBody>
      </p:sp>
    </p:spTree>
    <p:extLst>
      <p:ext uri="{BB962C8B-B14F-4D97-AF65-F5344CB8AC3E}">
        <p14:creationId xmlns:p14="http://schemas.microsoft.com/office/powerpoint/2010/main" val="409184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Floating in for High School Diploma</a:t>
            </a:r>
          </a:p>
        </p:txBody>
      </p:sp>
      <p:sp>
        <p:nvSpPr>
          <p:cNvPr id="4" name="Slide Number Placeholder 3"/>
          <p:cNvSpPr>
            <a:spLocks noGrp="1"/>
          </p:cNvSpPr>
          <p:nvPr>
            <p:ph type="sldNum" sz="quarter" idx="5"/>
          </p:nvPr>
        </p:nvSpPr>
        <p:spPr/>
        <p:txBody>
          <a:bodyPr/>
          <a:lstStyle/>
          <a:p>
            <a:fld id="{D6F3DB7B-1EFF-4D88-AF4A-E6579781E8EC}" type="slidenum">
              <a:rPr lang="en-US" smtClean="0"/>
              <a:t>30</a:t>
            </a:fld>
            <a:endParaRPr lang="en-US" dirty="0"/>
          </a:p>
        </p:txBody>
      </p:sp>
    </p:spTree>
    <p:extLst>
      <p:ext uri="{BB962C8B-B14F-4D97-AF65-F5344CB8AC3E}">
        <p14:creationId xmlns:p14="http://schemas.microsoft.com/office/powerpoint/2010/main" val="413829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814D00-5CF2-49AD-A501-E1D31497EACA}" type="slidenum">
              <a:rPr lang="en-US" smtClean="0"/>
              <a:t>31</a:t>
            </a:fld>
            <a:endParaRPr lang="en-US"/>
          </a:p>
        </p:txBody>
      </p:sp>
    </p:spTree>
    <p:extLst>
      <p:ext uri="{BB962C8B-B14F-4D97-AF65-F5344CB8AC3E}">
        <p14:creationId xmlns:p14="http://schemas.microsoft.com/office/powerpoint/2010/main" val="3633204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lai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524000" y="1122363"/>
            <a:ext cx="9144000" cy="2387600"/>
          </a:xfrm>
        </p:spPr>
        <p:txBody>
          <a:bodyPr anchor="ct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524000" y="3602037"/>
            <a:ext cx="9144000"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42902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14747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dirty="0"/>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42894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dirty="0"/>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34044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6922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86995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dirty="0"/>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58372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dirty="0"/>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422681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dirty="0">
                <a:solidFill>
                  <a:srgbClr val="44883E"/>
                </a:solidFill>
                <a:latin typeface="Arial Black" panose="020B0604020202020204" pitchFamily="34" charset="0"/>
                <a:cs typeface="Arial Black" panose="020B0604020202020204" pitchFamily="34" charset="0"/>
              </a:rPr>
              <a:t>EDUCATING </a:t>
            </a:r>
          </a:p>
          <a:p>
            <a:pPr algn="ctr"/>
            <a:r>
              <a:rPr lang="en-US" sz="36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dirty="0">
                <a:solidFill>
                  <a:schemeClr val="bg1"/>
                </a:solidFill>
                <a:latin typeface="Arial Black" panose="020B0604020202020204" pitchFamily="34" charset="0"/>
                <a:cs typeface="Arial Black" panose="020B0604020202020204" pitchFamily="34" charset="0"/>
              </a:rPr>
              <a:t>EDUCATING </a:t>
            </a:r>
          </a:p>
          <a:p>
            <a:pPr algn="ctr"/>
            <a:r>
              <a:rPr lang="en-US" sz="36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dirty="0">
                <a:solidFill>
                  <a:srgbClr val="44883E"/>
                </a:solidFill>
                <a:latin typeface="Arial" panose="020B0604020202020204" pitchFamily="34" charset="0"/>
                <a:cs typeface="Arial" panose="020B0604020202020204" pitchFamily="34" charset="0"/>
              </a:rPr>
              <a:t>@</a:t>
            </a:r>
            <a:r>
              <a:rPr lang="en-US" sz="1800" dirty="0" err="1">
                <a:solidFill>
                  <a:srgbClr val="44883E"/>
                </a:solidFill>
                <a:latin typeface="Arial" panose="020B0604020202020204" pitchFamily="34" charset="0"/>
                <a:cs typeface="Arial" panose="020B0604020202020204" pitchFamily="34" charset="0"/>
              </a:rPr>
              <a:t>georgiadeptofed</a:t>
            </a:r>
            <a:endParaRPr lang="en-US" sz="1800" dirty="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dirty="0" err="1">
                <a:solidFill>
                  <a:srgbClr val="44883E"/>
                </a:solidFill>
                <a:latin typeface="Arial" panose="020B0604020202020204" pitchFamily="34" charset="0"/>
                <a:cs typeface="Arial" panose="020B0604020202020204" pitchFamily="34" charset="0"/>
              </a:rPr>
              <a:t>youtube.com</a:t>
            </a:r>
            <a:r>
              <a:rPr lang="en-US" sz="1800" dirty="0">
                <a:solidFill>
                  <a:srgbClr val="44883E"/>
                </a:solidFill>
                <a:latin typeface="Arial" panose="020B0604020202020204" pitchFamily="34" charset="0"/>
                <a:cs typeface="Arial" panose="020B0604020202020204" pitchFamily="34" charset="0"/>
              </a:rPr>
              <a:t>/c/</a:t>
            </a:r>
            <a:r>
              <a:rPr lang="en-US" sz="1800" dirty="0" err="1">
                <a:solidFill>
                  <a:srgbClr val="44883E"/>
                </a:solidFill>
                <a:latin typeface="Arial" panose="020B0604020202020204" pitchFamily="34" charset="0"/>
                <a:cs typeface="Arial" panose="020B0604020202020204" pitchFamily="34" charset="0"/>
              </a:rPr>
              <a:t>GeorgiaDepartmentofEducation</a:t>
            </a:r>
            <a:endParaRPr lang="en-US" sz="1800" dirty="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in our state.</a:t>
            </a:r>
          </a:p>
          <a:p>
            <a:pPr algn="l"/>
            <a:endParaRPr lang="en-US" sz="24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5304901" y="4969573"/>
            <a:ext cx="2887655" cy="461665"/>
          </a:xfrm>
          <a:prstGeom prst="rect">
            <a:avLst/>
          </a:prstGeom>
          <a:noFill/>
        </p:spPr>
        <p:txBody>
          <a:bodyPr wrap="square" rtlCol="0">
            <a:spAutoFit/>
          </a:bodyPr>
          <a:lstStyle/>
          <a:p>
            <a:pPr algn="r"/>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6277931" y="5583943"/>
            <a:ext cx="1903050" cy="338554"/>
          </a:xfrm>
          <a:prstGeom prst="rect">
            <a:avLst/>
          </a:prstGeom>
          <a:noFill/>
        </p:spPr>
        <p:txBody>
          <a:bodyPr wrap="square" rtlCol="0">
            <a:spAutoFit/>
          </a:bodyPr>
          <a:lstStyle/>
          <a:p>
            <a:pPr algn="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5315615" y="6076845"/>
            <a:ext cx="2873181" cy="338554"/>
          </a:xfrm>
          <a:prstGeom prst="rect">
            <a:avLst/>
          </a:prstGeom>
          <a:noFill/>
        </p:spPr>
        <p:txBody>
          <a:bodyPr wrap="square" rtlCol="0">
            <a:spAutoFit/>
          </a:bodyPr>
          <a:lstStyle/>
          <a:p>
            <a:pPr algn="r"/>
            <a:r>
              <a:rPr lang="en-US" sz="1600" dirty="0" err="1">
                <a:solidFill>
                  <a:srgbClr val="44883E"/>
                </a:solidFill>
                <a:latin typeface="Arial" panose="020B0604020202020204" pitchFamily="34" charset="0"/>
                <a:cs typeface="Arial" panose="020B0604020202020204" pitchFamily="34" charset="0"/>
              </a:rPr>
              <a:t>youtube.com</a:t>
            </a: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838219"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838322" y="5995822"/>
            <a:ext cx="478153" cy="492355"/>
          </a:xfrm>
          <a:prstGeom prst="rect">
            <a:avLst/>
          </a:prstGeom>
        </p:spPr>
      </p:pic>
    </p:spTree>
    <p:extLst>
      <p:ext uri="{BB962C8B-B14F-4D97-AF65-F5344CB8AC3E}">
        <p14:creationId xmlns:p14="http://schemas.microsoft.com/office/powerpoint/2010/main" val="286181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5400" dirty="0">
                <a:solidFill>
                  <a:srgbClr val="3DB8CF"/>
                </a:solidFill>
                <a:latin typeface="Arial Black" panose="020B0A04020102020204" pitchFamily="34" charset="0"/>
              </a:rPr>
              <a:t>.</a:t>
            </a:r>
            <a:endParaRPr lang="en-US" sz="88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dirty="0">
                <a:solidFill>
                  <a:srgbClr val="44883E"/>
                </a:solidFill>
                <a:latin typeface="Arial" panose="020B0604020202020204" pitchFamily="34" charset="0"/>
                <a:cs typeface="Arial" panose="020B0604020202020204" pitchFamily="34" charset="0"/>
              </a:rPr>
              <a:t>@</a:t>
            </a:r>
            <a:r>
              <a:rPr lang="en-US" sz="2000" dirty="0" err="1">
                <a:solidFill>
                  <a:srgbClr val="44883E"/>
                </a:solidFill>
                <a:latin typeface="Arial" panose="020B0604020202020204" pitchFamily="34" charset="0"/>
                <a:cs typeface="Arial" panose="020B0604020202020204" pitchFamily="34" charset="0"/>
              </a:rPr>
              <a:t>georgiadeptofed</a:t>
            </a:r>
            <a:endParaRPr lang="en-US" sz="2000" dirty="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dirty="0" err="1">
                <a:solidFill>
                  <a:srgbClr val="44883E"/>
                </a:solidFill>
                <a:latin typeface="Arial" panose="020B0604020202020204" pitchFamily="34" charset="0"/>
                <a:cs typeface="Arial" panose="020B0604020202020204" pitchFamily="34" charset="0"/>
              </a:rPr>
              <a:t>youtube.com</a:t>
            </a:r>
            <a:r>
              <a:rPr lang="en-US" sz="2000" dirty="0">
                <a:solidFill>
                  <a:srgbClr val="44883E"/>
                </a:solidFill>
                <a:latin typeface="Arial" panose="020B0604020202020204" pitchFamily="34" charset="0"/>
                <a:cs typeface="Arial" panose="020B0604020202020204" pitchFamily="34" charset="0"/>
              </a:rPr>
              <a:t>/c/</a:t>
            </a:r>
            <a:r>
              <a:rPr lang="en-US" sz="2000" dirty="0" err="1">
                <a:solidFill>
                  <a:srgbClr val="44883E"/>
                </a:solidFill>
                <a:latin typeface="Arial" panose="020B0604020202020204" pitchFamily="34" charset="0"/>
                <a:cs typeface="Arial" panose="020B0604020202020204" pitchFamily="34" charset="0"/>
              </a:rPr>
              <a:t>GeorgiaDepartmentofEducation</a:t>
            </a:r>
            <a:endParaRPr lang="en-US" sz="2000" dirty="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326166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348481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87507"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87507"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2236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96838"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96838"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226743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726832"/>
            <a:ext cx="8372835"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userDrawn="1"/>
        </p:nvPicPr>
        <p:blipFill>
          <a:blip r:embed="rId3"/>
          <a:stretch>
            <a:fillRect/>
          </a:stretch>
        </p:blipFill>
        <p:spPr>
          <a:xfrm>
            <a:off x="752504" y="5486883"/>
            <a:ext cx="2065398"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48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726832"/>
            <a:ext cx="8156392"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userDrawn="1"/>
        </p:nvPicPr>
        <p:blipFill>
          <a:blip r:embed="rId3"/>
          <a:stretch>
            <a:fillRect/>
          </a:stretch>
        </p:blipFill>
        <p:spPr>
          <a:xfrm>
            <a:off x="417392" y="5186465"/>
            <a:ext cx="1885095"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13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498699"/>
            <a:ext cx="10664079" cy="1514769"/>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80315"/>
            <a:ext cx="6778566"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77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userDrawn="1"/>
        </p:nvPicPr>
        <p:blipFill>
          <a:blip r:embed="rId2"/>
          <a:stretch>
            <a:fillRect/>
          </a:stretch>
        </p:blipFill>
        <p:spPr>
          <a:xfrm>
            <a:off x="9362475" y="5565261"/>
            <a:ext cx="2065398"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280938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77502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26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5" r:id="rId5"/>
    <p:sldLayoutId id="2147483662" r:id="rId6"/>
    <p:sldLayoutId id="2147483670" r:id="rId7"/>
    <p:sldLayoutId id="2147483651" r:id="rId8"/>
    <p:sldLayoutId id="2147483655" r:id="rId9"/>
    <p:sldLayoutId id="2147483652" r:id="rId10"/>
    <p:sldLayoutId id="2147483653" r:id="rId11"/>
    <p:sldLayoutId id="2147483654" r:id="rId12"/>
    <p:sldLayoutId id="2147483656" r:id="rId13"/>
    <p:sldLayoutId id="2147483657" r:id="rId14"/>
    <p:sldLayoutId id="2147483658" r:id="rId15"/>
    <p:sldLayoutId id="2147483659" r:id="rId16"/>
    <p:sldLayoutId id="2147483667" r:id="rId17"/>
    <p:sldLayoutId id="2147483668" r:id="rId18"/>
    <p:sldLayoutId id="2147483671" r:id="rId19"/>
  </p:sldLayoutIdLst>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adoe.org/External-Affairs-and-Policy/State-Board-of-Education/SBOE%20Rules/160-4-2-.48.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doe.org/External-Affairs-and-Policy/State-Board-of-Education/SBOE%20Rules/160-4-2-.48.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adoe.org/External-Affairs-and-Policy/State-Board-of-Education/SBOE%20Rules/160-4-2-.48.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rchives.gadoe.org/_documents/doe/legalservices/160-3-1-.07.pdf" TargetMode="External"/><Relationship Id="rId2" Type="http://schemas.openxmlformats.org/officeDocument/2006/relationships/hyperlink" Target="https://www.gadoe.org/External-Affairs-and-Policy/State-Board-of-Education/SBOE%20Rules/160-4-2-.48.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hyperlink" Target="https://www.gadoe.org/Curriculum-Instruction-and-Assessment/Curriculum-and-Instruction/Documents/State-Funded-List-of-Subjects-and-Courses-Supported-by-SBOE-Rule-160-4-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_2.aspx" TargetMode="External"/><Relationship Id="rId2" Type="http://schemas.openxmlformats.org/officeDocument/2006/relationships/hyperlink" Target="https://www.gadoe.org/Curriculum-Instruction-and-Assessment/Assessment/Pages/GAA-2.0-Extended-Content-Standards.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Documents/Sp%20Ed%20homepg/Family%20Guidance_Georgia%20Diploma%20Options_3_15_%2021_Final.pdf" TargetMode="External"/><Relationship Id="rId2" Type="http://schemas.openxmlformats.org/officeDocument/2006/relationships/hyperlink" Target="https://www.gadoe.org/Curriculum-Instruction-and-Assessment/Special-Education-Services/Documents/Sp%20Ed%20homepg/ESSA%20Alternate%20Diploma%20FAQ%20for%20Familie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r.wikiversity.org/wiki/Fichier:Confused.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lholland@doe.k12.ga.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ejames@doe.k12.ga.us" TargetMode="External"/><Relationship Id="rId5" Type="http://schemas.openxmlformats.org/officeDocument/2006/relationships/hyperlink" Target="mailto:mmcbride@doe.k12.ga.us" TargetMode="External"/><Relationship Id="rId4" Type="http://schemas.openxmlformats.org/officeDocument/2006/relationships/hyperlink" Target="mailto:aogletree@doe.k12.ga.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gadoe.org/External-Affairs-and-Policy/communications/Documents/ESSA%20Alternate%20Diploma%20%E2%80%93%20Frequently%20Asked%20Questions.pdf" TargetMode="External"/><Relationship Id="rId7" Type="http://schemas.openxmlformats.org/officeDocument/2006/relationships/hyperlink" Target="file:///C:\Users\Karen.James\Documents\State%20Defined%20Alternate%20Diploma%20-%20Copy\2021\FAQ%20-Understanding%20the%20State-Defined%20Alternate%20Diploma%20April%20202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Pages/GAA-2.0-Extended-Content-Standards.aspx" TargetMode="External"/><Relationship Id="rId5" Type="http://schemas.openxmlformats.org/officeDocument/2006/relationships/hyperlink" Target="https://www.gadoe.org/Curriculum-Instruction-and-Assessment/Assessment/Pages/GAA_2.aspx" TargetMode="External"/><Relationship Id="rId4" Type="http://schemas.openxmlformats.org/officeDocument/2006/relationships/hyperlink" Target="https://www.gadoe.org/Curriculum-Instruction-and-Assessment/Special-Education-Services/Documents/Sp%20Ed%20homepg/ESSA%20Alternate%20Diploma%20FAQ%20for%20Famili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wl.excelsior.edu/educator-resources/owl-across-disciplines/owl-across-the-disciplines-grammar-and-usag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ejames@doe.k12.ga.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4542FE-F520-455E-B38F-BE35CD345389}"/>
              </a:ext>
            </a:extLst>
          </p:cNvPr>
          <p:cNvSpPr>
            <a:spLocks noGrp="1"/>
          </p:cNvSpPr>
          <p:nvPr>
            <p:ph type="title"/>
          </p:nvPr>
        </p:nvSpPr>
        <p:spPr>
          <a:xfrm>
            <a:off x="676894" y="5010612"/>
            <a:ext cx="11633860" cy="1325563"/>
          </a:xfrm>
        </p:spPr>
        <p:txBody>
          <a:bodyPr>
            <a:normAutofit fontScale="90000"/>
          </a:bodyPr>
          <a:lstStyle/>
          <a:p>
            <a:pPr algn="ctr"/>
            <a:r>
              <a:rPr lang="en-US" sz="4400" dirty="0">
                <a:solidFill>
                  <a:schemeClr val="tx1"/>
                </a:solidFill>
                <a:latin typeface="Helvetica LT Std" panose="020B0504020202020204" pitchFamily="34" charset="0"/>
              </a:rPr>
              <a:t>The State Defined Alternate Diploma </a:t>
            </a:r>
            <a:br>
              <a:rPr lang="en-US" sz="4400" dirty="0">
                <a:solidFill>
                  <a:schemeClr val="tx1"/>
                </a:solidFill>
                <a:latin typeface="Helvetica LT Std" panose="020B0504020202020204" pitchFamily="34" charset="0"/>
              </a:rPr>
            </a:br>
            <a:r>
              <a:rPr lang="en-US" sz="4400" dirty="0">
                <a:solidFill>
                  <a:schemeClr val="tx1"/>
                </a:solidFill>
                <a:latin typeface="Helvetica LT Std" panose="020B0504020202020204" pitchFamily="34" charset="0"/>
              </a:rPr>
              <a:t>Parent Mentor Partnership Kickoff Conference</a:t>
            </a:r>
            <a:br>
              <a:rPr lang="en-US" sz="4400" dirty="0">
                <a:solidFill>
                  <a:schemeClr val="tx1"/>
                </a:solidFill>
                <a:latin typeface="Helvetica LT Std" panose="020B0504020202020204" pitchFamily="34" charset="0"/>
              </a:rPr>
            </a:br>
            <a:r>
              <a:rPr lang="en-US" sz="4400" dirty="0">
                <a:solidFill>
                  <a:schemeClr val="tx1"/>
                </a:solidFill>
                <a:latin typeface="Helvetica LT Std" panose="020B0504020202020204" pitchFamily="34" charset="0"/>
              </a:rPr>
              <a:t>September 29, 2021 </a:t>
            </a:r>
            <a:br>
              <a:rPr lang="en-US" dirty="0"/>
            </a:br>
            <a:endParaRPr lang="en-US" dirty="0"/>
          </a:p>
        </p:txBody>
      </p:sp>
      <p:pic>
        <p:nvPicPr>
          <p:cNvPr id="7" name="Picture 6" descr="Pictures of students at graduation">
            <a:extLst>
              <a:ext uri="{FF2B5EF4-FFF2-40B4-BE49-F238E27FC236}">
                <a16:creationId xmlns:a16="http://schemas.microsoft.com/office/drawing/2014/main" id="{31E83B94-A961-40D6-9CE8-DB601C2347CA}"/>
              </a:ext>
            </a:extLst>
          </p:cNvPr>
          <p:cNvPicPr>
            <a:picLocks noChangeAspect="1"/>
          </p:cNvPicPr>
          <p:nvPr/>
        </p:nvPicPr>
        <p:blipFill>
          <a:blip r:embed="rId2"/>
          <a:stretch>
            <a:fillRect/>
          </a:stretch>
        </p:blipFill>
        <p:spPr>
          <a:xfrm>
            <a:off x="2288718" y="220338"/>
            <a:ext cx="7614564" cy="4279763"/>
          </a:xfrm>
          <a:prstGeom prst="rect">
            <a:avLst/>
          </a:prstGeom>
        </p:spPr>
      </p:pic>
    </p:spTree>
    <p:extLst>
      <p:ext uri="{BB962C8B-B14F-4D97-AF65-F5344CB8AC3E}">
        <p14:creationId xmlns:p14="http://schemas.microsoft.com/office/powerpoint/2010/main" val="382155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3196-B4CF-478B-AD26-74596070FCB7}"/>
              </a:ext>
            </a:extLst>
          </p:cNvPr>
          <p:cNvSpPr>
            <a:spLocks noGrp="1"/>
          </p:cNvSpPr>
          <p:nvPr>
            <p:ph type="title"/>
          </p:nvPr>
        </p:nvSpPr>
        <p:spPr/>
        <p:txBody>
          <a:bodyPr>
            <a:normAutofit/>
          </a:bodyPr>
          <a:lstStyle/>
          <a:p>
            <a:r>
              <a:rPr lang="en-US" sz="4000" dirty="0">
                <a:latin typeface="Helvetica LT Std" panose="020B0504020202020204" pitchFamily="34" charset="0"/>
              </a:rPr>
              <a:t>Which Students are Eligible for the State-Defined Alternate Diploma? </a:t>
            </a:r>
          </a:p>
        </p:txBody>
      </p:sp>
      <p:sp>
        <p:nvSpPr>
          <p:cNvPr id="3" name="Content Placeholder 2">
            <a:extLst>
              <a:ext uri="{FF2B5EF4-FFF2-40B4-BE49-F238E27FC236}">
                <a16:creationId xmlns:a16="http://schemas.microsoft.com/office/drawing/2014/main" id="{78BC82B9-C0C0-4143-99AA-FC27865AAB6B}"/>
              </a:ext>
            </a:extLst>
          </p:cNvPr>
          <p:cNvSpPr>
            <a:spLocks noGrp="1"/>
          </p:cNvSpPr>
          <p:nvPr>
            <p:ph idx="1"/>
          </p:nvPr>
        </p:nvSpPr>
        <p:spPr/>
        <p:txBody>
          <a:bodyPr>
            <a:normAutofit lnSpcReduction="10000"/>
          </a:bodyPr>
          <a:lstStyle/>
          <a:p>
            <a:r>
              <a:rPr lang="en-US" dirty="0">
                <a:latin typeface="Helvetica LT Std" panose="020B0504020202020204" pitchFamily="34" charset="0"/>
              </a:rPr>
              <a:t>Awarded to students with the most significant cognitive disabilities</a:t>
            </a:r>
          </a:p>
          <a:p>
            <a:r>
              <a:rPr lang="en-US" dirty="0">
                <a:latin typeface="Helvetica LT Std" panose="020B0504020202020204" pitchFamily="34" charset="0"/>
              </a:rPr>
              <a:t>Received instruction using the Alternate Content Standards</a:t>
            </a:r>
          </a:p>
          <a:p>
            <a:r>
              <a:rPr lang="en-US" dirty="0">
                <a:latin typeface="Helvetica LT Std" panose="020B0504020202020204" pitchFamily="34" charset="0"/>
              </a:rPr>
              <a:t>Are assessed during middle and high school through the Georgia Alternate Assessment (GAA 2.0)</a:t>
            </a:r>
          </a:p>
          <a:p>
            <a:pPr marL="0" indent="0">
              <a:buNone/>
            </a:pPr>
            <a:endParaRPr lang="en-US" dirty="0">
              <a:latin typeface="Helvetica LT Std" panose="020B0504020202020204" pitchFamily="34" charset="0"/>
            </a:endParaRPr>
          </a:p>
          <a:p>
            <a:pPr marL="0" indent="0">
              <a:buNone/>
            </a:pPr>
            <a:endParaRPr lang="en-US" dirty="0">
              <a:latin typeface="Helvetica LT Std" panose="020B0504020202020204" pitchFamily="34" charset="0"/>
            </a:endParaRPr>
          </a:p>
          <a:p>
            <a:pPr marL="0" indent="0">
              <a:buNone/>
            </a:pPr>
            <a:r>
              <a:rPr lang="en-US" b="1" dirty="0">
                <a:solidFill>
                  <a:srgbClr val="FF0000"/>
                </a:solidFill>
                <a:latin typeface="Helvetica LT Std" panose="020B0504020202020204" pitchFamily="34" charset="0"/>
              </a:rPr>
              <a:t>***This decision should be based on the appropriate instruction needed rather than the assessment</a:t>
            </a:r>
            <a:r>
              <a:rPr lang="en-US" dirty="0">
                <a:latin typeface="Helvetica LT Std" panose="020B0504020202020204" pitchFamily="34" charset="0"/>
              </a:rPr>
              <a:t>.</a:t>
            </a:r>
          </a:p>
          <a:p>
            <a:endParaRPr lang="en-US" dirty="0"/>
          </a:p>
        </p:txBody>
      </p:sp>
    </p:spTree>
    <p:extLst>
      <p:ext uri="{BB962C8B-B14F-4D97-AF65-F5344CB8AC3E}">
        <p14:creationId xmlns:p14="http://schemas.microsoft.com/office/powerpoint/2010/main" val="249374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84FB-8524-4171-991C-DDBB5324EAB5}"/>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ea typeface="+mj-ea"/>
                <a:cs typeface="Arial" panose="020B0604020202020204" pitchFamily="34" charset="0"/>
              </a:rPr>
              <a:t>Students with Significant Cognitive Disabilities</a:t>
            </a:r>
            <a:endParaRPr lang="en-US" dirty="0"/>
          </a:p>
        </p:txBody>
      </p:sp>
      <p:sp>
        <p:nvSpPr>
          <p:cNvPr id="3" name="Content Placeholder 2">
            <a:extLst>
              <a:ext uri="{FF2B5EF4-FFF2-40B4-BE49-F238E27FC236}">
                <a16:creationId xmlns:a16="http://schemas.microsoft.com/office/drawing/2014/main" id="{AACA0A34-99A1-40E7-8F41-7FE0C23C429F}"/>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Definition according to </a:t>
            </a:r>
            <a:r>
              <a:rPr kumimoji="0" lang="en-US"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hlinkClick r:id="rId2"/>
              </a:rPr>
              <a:t>State Board Rule 160-4-2-.48</a:t>
            </a:r>
            <a:endParaRPr kumimoji="0" lang="en-US"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“Students with significant intellectual disabilities or intellectual disabilities concurrent with motor, sensory or emotional/behavioral disabilities who require substantial adaptations and support to access the general curriculum and require additional instruction focused on relevant life skills and participate in the Georgia Alternate Assessment (GAA).” </a:t>
            </a:r>
          </a:p>
          <a:p>
            <a:endParaRPr lang="en-US" dirty="0"/>
          </a:p>
        </p:txBody>
      </p:sp>
    </p:spTree>
    <p:extLst>
      <p:ext uri="{BB962C8B-B14F-4D97-AF65-F5344CB8AC3E}">
        <p14:creationId xmlns:p14="http://schemas.microsoft.com/office/powerpoint/2010/main" val="347469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60122-BA9A-4D89-8B59-57A073AFFA63}"/>
              </a:ext>
            </a:extLst>
          </p:cNvPr>
          <p:cNvSpPr>
            <a:spLocks noGrp="1"/>
          </p:cNvSpPr>
          <p:nvPr>
            <p:ph type="title"/>
          </p:nvPr>
        </p:nvSpPr>
        <p:spPr>
          <a:xfrm>
            <a:off x="686834" y="1153572"/>
            <a:ext cx="3200400" cy="4461163"/>
          </a:xfrm>
        </p:spPr>
        <p:txBody>
          <a:bodyPr>
            <a:normAutofit/>
          </a:bodyPr>
          <a:lstStyle/>
          <a:p>
            <a:r>
              <a:rPr kumimoji="0" lang="en-US" sz="3000" b="1" i="0" u="none" strike="noStrike" kern="1200" cap="none" spc="0" normalizeH="0" baseline="0" noProof="0">
                <a:ln>
                  <a:noFill/>
                </a:ln>
                <a:solidFill>
                  <a:srgbClr val="FFFFFF"/>
                </a:solidFill>
                <a:effectLst/>
                <a:uLnTx/>
                <a:uFillTx/>
                <a:latin typeface="Helvetica LT Std" panose="020B0504020202020204" pitchFamily="34" charset="0"/>
                <a:ea typeface="+mj-ea"/>
                <a:cs typeface="Arial" panose="020B0604020202020204" pitchFamily="34" charset="0"/>
              </a:rPr>
              <a:t>Some Common Characteristics</a:t>
            </a:r>
            <a:endParaRPr lang="en-US" sz="30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CC7B42B-A136-4435-BE33-A17B5F402821}"/>
              </a:ext>
            </a:extLst>
          </p:cNvPr>
          <p:cNvSpPr>
            <a:spLocks noGrp="1"/>
          </p:cNvSpPr>
          <p:nvPr>
            <p:ph idx="1"/>
          </p:nvPr>
        </p:nvSpPr>
        <p:spPr>
          <a:xfrm>
            <a:off x="4447308" y="591344"/>
            <a:ext cx="6906491" cy="5585619"/>
          </a:xfrm>
        </p:spPr>
        <p:txBody>
          <a:bodyPr anchor="ct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Require intense supports in some or all of the following area:</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communication, </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adaptive behavior, </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assistive technology across all areas of school experience</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at home and in community settings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Need explicit instruction, don’t generalize easily</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Often need training in social skills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Helvetica LT Std" panose="020B0504020202020204" pitchFamily="34" charset="0"/>
                <a:ea typeface="+mn-ea"/>
                <a:cs typeface="+mn-cs"/>
              </a:rPr>
              <a:t>Likely to need significant supports for entire adult life</a:t>
            </a:r>
          </a:p>
          <a:p>
            <a:endParaRPr lang="en-US" dirty="0"/>
          </a:p>
        </p:txBody>
      </p:sp>
    </p:spTree>
    <p:extLst>
      <p:ext uri="{BB962C8B-B14F-4D97-AF65-F5344CB8AC3E}">
        <p14:creationId xmlns:p14="http://schemas.microsoft.com/office/powerpoint/2010/main" val="334827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34BD4-54D0-4926-84C6-E3F9CCA5C0D4}"/>
              </a:ext>
            </a:extLst>
          </p:cNvPr>
          <p:cNvSpPr>
            <a:spLocks noGrp="1"/>
          </p:cNvSpPr>
          <p:nvPr>
            <p:ph type="title"/>
          </p:nvPr>
        </p:nvSpPr>
        <p:spPr>
          <a:xfrm>
            <a:off x="686834" y="591344"/>
            <a:ext cx="3200400" cy="5585619"/>
          </a:xfrm>
        </p:spPr>
        <p:txBody>
          <a:bodyPr>
            <a:normAutofit/>
          </a:bodyPr>
          <a:lstStyle/>
          <a:p>
            <a:r>
              <a:rPr lang="en-US" sz="4400">
                <a:solidFill>
                  <a:srgbClr val="FFFFFF"/>
                </a:solidFill>
                <a:latin typeface="Helvetica LT Std" panose="020B0504020202020204" pitchFamily="34" charset="0"/>
              </a:rPr>
              <a:t>Are Students in DJJ Eligible for the State-Defined Alternate Diploma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D7B130-3A27-4DDD-8FF5-8337406EDF1F}"/>
              </a:ext>
            </a:extLst>
          </p:cNvPr>
          <p:cNvSpPr>
            <a:spLocks noGrp="1"/>
          </p:cNvSpPr>
          <p:nvPr>
            <p:ph idx="1"/>
          </p:nvPr>
        </p:nvSpPr>
        <p:spPr>
          <a:xfrm>
            <a:off x="4447308" y="591344"/>
            <a:ext cx="6906491" cy="5585619"/>
          </a:xfrm>
        </p:spPr>
        <p:txBody>
          <a:bodyPr anchor="ctr">
            <a:normAutofit lnSpcReduction="10000"/>
          </a:bodyPr>
          <a:lstStyle/>
          <a:p>
            <a:r>
              <a:rPr lang="en-US" dirty="0">
                <a:latin typeface="Helvetica LT Std" panose="020B0504020202020204" pitchFamily="34" charset="0"/>
              </a:rPr>
              <a:t>If the student meets the requirements, they can be eligible for this diploma</a:t>
            </a:r>
          </a:p>
          <a:p>
            <a:pPr marL="0" indent="0" algn="ctr">
              <a:buNone/>
            </a:pPr>
            <a:endParaRPr lang="en-US" b="1" dirty="0">
              <a:solidFill>
                <a:srgbClr val="FF0000"/>
              </a:solidFill>
              <a:latin typeface="Helvetica LT Std" panose="020B0504020202020204" pitchFamily="34" charset="0"/>
            </a:endParaRPr>
          </a:p>
          <a:p>
            <a:pPr marL="0" indent="0" algn="ctr">
              <a:buNone/>
            </a:pPr>
            <a:endParaRPr lang="en-US" b="1" dirty="0">
              <a:solidFill>
                <a:srgbClr val="FF0000"/>
              </a:solidFill>
              <a:latin typeface="Helvetica LT Std" panose="020B0504020202020204" pitchFamily="34" charset="0"/>
            </a:endParaRPr>
          </a:p>
          <a:p>
            <a:pPr marL="0" indent="0" algn="ctr">
              <a:buNone/>
            </a:pPr>
            <a:r>
              <a:rPr lang="en-US" b="1" dirty="0">
                <a:solidFill>
                  <a:srgbClr val="FF0000"/>
                </a:solidFill>
                <a:latin typeface="Helvetica LT Std" panose="020B0504020202020204" pitchFamily="34" charset="0"/>
              </a:rPr>
              <a:t>However!!!</a:t>
            </a:r>
          </a:p>
          <a:p>
            <a:r>
              <a:rPr lang="en-US" b="1" dirty="0">
                <a:solidFill>
                  <a:srgbClr val="FF0000"/>
                </a:solidFill>
                <a:latin typeface="Helvetica LT Std" panose="020B0504020202020204" pitchFamily="34" charset="0"/>
              </a:rPr>
              <a:t>It is highly unusual to move a student to this diploma type unless the student has been receiving instruction using the modified curriculum, had previously taken the GAA in middle school and/or high school, and is a student with a significant cognitive disabilities.</a:t>
            </a:r>
          </a:p>
          <a:p>
            <a:pPr marL="0" indent="0">
              <a:buNone/>
            </a:pPr>
            <a:endParaRPr lang="en-US" b="1" dirty="0">
              <a:latin typeface="Helvetica LT Std" panose="020B0504020202020204" pitchFamily="34" charset="0"/>
            </a:endParaRPr>
          </a:p>
        </p:txBody>
      </p:sp>
    </p:spTree>
    <p:extLst>
      <p:ext uri="{BB962C8B-B14F-4D97-AF65-F5344CB8AC3E}">
        <p14:creationId xmlns:p14="http://schemas.microsoft.com/office/powerpoint/2010/main" val="188055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C482-15E2-44C2-8274-55BB8DE8E48D}"/>
              </a:ext>
            </a:extLst>
          </p:cNvPr>
          <p:cNvSpPr>
            <a:spLocks noGrp="1"/>
          </p:cNvSpPr>
          <p:nvPr>
            <p:ph type="title"/>
          </p:nvPr>
        </p:nvSpPr>
        <p:spPr/>
        <p:txBody>
          <a:bodyPr>
            <a:normAutofit/>
          </a:bodyPr>
          <a:lstStyle/>
          <a:p>
            <a:r>
              <a:rPr lang="en-US" sz="4000" dirty="0">
                <a:latin typeface="Helvetica LT Std" panose="020B0504020202020204" pitchFamily="34" charset="0"/>
              </a:rPr>
              <a:t>What are the </a:t>
            </a:r>
            <a:r>
              <a:rPr lang="en-US" sz="4000" dirty="0">
                <a:latin typeface="Helvetica LT Std" panose="020B0504020202020204" pitchFamily="34" charset="0"/>
                <a:hlinkClick r:id="rId2"/>
              </a:rPr>
              <a:t>Graduation Requirements</a:t>
            </a:r>
            <a:r>
              <a:rPr lang="en-US" sz="4000" dirty="0">
                <a:latin typeface="Helvetica LT Std" panose="020B0504020202020204" pitchFamily="34" charset="0"/>
              </a:rPr>
              <a:t>? </a:t>
            </a:r>
            <a:r>
              <a:rPr lang="en-US" sz="4000" dirty="0">
                <a:solidFill>
                  <a:schemeClr val="bg1">
                    <a:lumMod val="95000"/>
                  </a:schemeClr>
                </a:solidFill>
                <a:latin typeface="Helvetica LT Std" panose="020B0504020202020204" pitchFamily="34" charset="0"/>
              </a:rPr>
              <a:t>1</a:t>
            </a:r>
            <a:endParaRPr lang="en-US" sz="4000" dirty="0"/>
          </a:p>
        </p:txBody>
      </p:sp>
      <p:sp>
        <p:nvSpPr>
          <p:cNvPr id="3" name="Content Placeholder 2">
            <a:extLst>
              <a:ext uri="{FF2B5EF4-FFF2-40B4-BE49-F238E27FC236}">
                <a16:creationId xmlns:a16="http://schemas.microsoft.com/office/drawing/2014/main" id="{C694DB4D-4524-47CA-A06F-8EEBFDA5E256}"/>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rPr>
              <a:t>The State-Defined Alternate Diploma is received when the student’s IEP team determines that the student has: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rPr>
              <a:t>completed an integrated curriculum based on the Georgia Standards of Excellence (GSE) that includes instruction in Mathematics, English/Language Arts, Science and Social Studies as well as </a:t>
            </a:r>
            <a:r>
              <a:rPr kumimoji="0" lang="en-US" sz="2800" b="1"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rPr>
              <a:t>career preparation</a:t>
            </a:r>
            <a:r>
              <a:rPr kumimoji="0" lang="en-US" sz="2800" b="0"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rPr>
              <a:t>, </a:t>
            </a:r>
            <a:r>
              <a:rPr kumimoji="0" lang="en-US" sz="28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self-determination, </a:t>
            </a:r>
            <a:r>
              <a:rPr kumimoji="0" lang="en-US" sz="2800" b="1"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rPr>
              <a:t>independent living and personal care</a:t>
            </a:r>
            <a:r>
              <a:rPr kumimoji="0" lang="en-US" sz="2800" b="0"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rPr>
              <a:t> to equal a minimum of 23 units of instruction, </a:t>
            </a:r>
            <a:r>
              <a:rPr kumimoji="0" lang="en-US" sz="28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and </a:t>
            </a:r>
          </a:p>
          <a:p>
            <a:endParaRPr lang="en-US" dirty="0"/>
          </a:p>
        </p:txBody>
      </p:sp>
    </p:spTree>
    <p:extLst>
      <p:ext uri="{BB962C8B-B14F-4D97-AF65-F5344CB8AC3E}">
        <p14:creationId xmlns:p14="http://schemas.microsoft.com/office/powerpoint/2010/main" val="112549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32D2-CC0F-4DDF-935B-C8F398093BFD}"/>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ea typeface="+mj-ea"/>
                <a:cs typeface="Arial" panose="020B0604020202020204" pitchFamily="34" charset="0"/>
              </a:rPr>
              <a:t>What are the </a:t>
            </a:r>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ea typeface="+mj-ea"/>
                <a:cs typeface="Arial" panose="020B0604020202020204" pitchFamily="34" charset="0"/>
                <a:hlinkClick r:id="rId2"/>
              </a:rPr>
              <a:t>Graduation Requirements</a:t>
            </a:r>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ea typeface="+mj-ea"/>
                <a:cs typeface="Arial" panose="020B0604020202020204" pitchFamily="34" charset="0"/>
              </a:rPr>
              <a:t>? </a:t>
            </a:r>
            <a:r>
              <a:rPr kumimoji="0" lang="en-US" sz="4000" b="1" i="0" u="none" strike="noStrike" kern="1200" cap="none" spc="0" normalizeH="0" baseline="0" noProof="0" dirty="0">
                <a:ln>
                  <a:noFill/>
                </a:ln>
                <a:solidFill>
                  <a:schemeClr val="bg1">
                    <a:lumMod val="95000"/>
                  </a:schemeClr>
                </a:solidFill>
                <a:effectLst/>
                <a:uLnTx/>
                <a:uFillTx/>
                <a:latin typeface="Helvetica LT Std" panose="020B0504020202020204" pitchFamily="34" charset="0"/>
                <a:ea typeface="+mj-ea"/>
                <a:cs typeface="Arial" panose="020B0604020202020204" pitchFamily="34" charset="0"/>
              </a:rPr>
              <a:t>2</a:t>
            </a:r>
            <a:endParaRPr lang="en-US" dirty="0">
              <a:solidFill>
                <a:schemeClr val="bg1">
                  <a:lumMod val="95000"/>
                </a:schemeClr>
              </a:solidFill>
            </a:endParaRPr>
          </a:p>
        </p:txBody>
      </p:sp>
      <p:sp>
        <p:nvSpPr>
          <p:cNvPr id="3" name="Content Placeholder 2">
            <a:extLst>
              <a:ext uri="{FF2B5EF4-FFF2-40B4-BE49-F238E27FC236}">
                <a16:creationId xmlns:a16="http://schemas.microsoft.com/office/drawing/2014/main" id="{D35D004B-FBDF-49D3-B1C4-DFEF7DC090AA}"/>
              </a:ext>
            </a:extLst>
          </p:cNvPr>
          <p:cNvSpPr>
            <a:spLocks noGrp="1"/>
          </p:cNvSpPr>
          <p:nvPr>
            <p:ph idx="1"/>
          </p:nvPr>
        </p:nvSpPr>
        <p:spPr/>
        <p:txBody>
          <a:bodyPr/>
          <a:lstStyle/>
          <a:p>
            <a:pPr>
              <a:defRPr/>
            </a:pPr>
            <a:r>
              <a:rPr lang="en-US" dirty="0">
                <a:solidFill>
                  <a:srgbClr val="000000"/>
                </a:solidFill>
                <a:latin typeface="Helvetica LT Std" panose="020B0504020202020204" pitchFamily="34" charset="0"/>
              </a:rPr>
              <a:t>The State-Defined Alternate Diploma is received when the student’s IEP team determines that the student has:</a:t>
            </a:r>
          </a:p>
          <a:p>
            <a:pPr lvl="1"/>
            <a:r>
              <a:rPr lang="en-US" sz="2800" dirty="0">
                <a:latin typeface="Helvetica LT Std" panose="020B0504020202020204" pitchFamily="34" charset="0"/>
              </a:rPr>
              <a:t>participated in the</a:t>
            </a:r>
            <a:r>
              <a:rPr lang="en-US" sz="2800" dirty="0">
                <a:solidFill>
                  <a:srgbClr val="000000"/>
                </a:solidFill>
                <a:latin typeface="Helvetica LT Std" panose="020B0504020202020204" pitchFamily="34" charset="0"/>
              </a:rPr>
              <a:t> GAA during middle school and high school, and</a:t>
            </a:r>
            <a:endParaRPr lang="en-US" sz="2800" dirty="0">
              <a:latin typeface="Helvetica LT Std" panose="020B0504020202020204" pitchFamily="34" charset="0"/>
            </a:endParaRPr>
          </a:p>
          <a:p>
            <a:pPr marR="4520" lvl="1">
              <a:defRPr/>
            </a:pPr>
            <a:r>
              <a:rPr lang="en-US" sz="2800" dirty="0">
                <a:solidFill>
                  <a:srgbClr val="000000"/>
                </a:solidFill>
                <a:latin typeface="Helvetica LT Std" panose="020B0504020202020204" pitchFamily="34" charset="0"/>
              </a:rPr>
              <a:t>has transitioned to an employment/education/training setting in which the supports needed are provided by an entity other than the local school system</a:t>
            </a:r>
          </a:p>
          <a:p>
            <a:pPr>
              <a:lnSpc>
                <a:spcPct val="100000"/>
              </a:lnSpc>
              <a:defRPr/>
            </a:pPr>
            <a:r>
              <a:rPr lang="en-US" dirty="0">
                <a:solidFill>
                  <a:srgbClr val="000000"/>
                </a:solidFill>
                <a:latin typeface="Helvetica LT Std" panose="020B0504020202020204" pitchFamily="34" charset="0"/>
              </a:rPr>
              <a:t>Requirements are unchanged from previous rule</a:t>
            </a:r>
          </a:p>
          <a:p>
            <a:endParaRPr lang="en-US" dirty="0"/>
          </a:p>
        </p:txBody>
      </p:sp>
    </p:spTree>
    <p:extLst>
      <p:ext uri="{BB962C8B-B14F-4D97-AF65-F5344CB8AC3E}">
        <p14:creationId xmlns:p14="http://schemas.microsoft.com/office/powerpoint/2010/main" val="16024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FDD2-2F3A-4475-98A7-F84BAE627D83}"/>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ea typeface="+mj-ea"/>
                <a:cs typeface="Arial" panose="020B0604020202020204" pitchFamily="34" charset="0"/>
              </a:rPr>
              <a:t>What About the Transition Requirement?</a:t>
            </a:r>
            <a:endParaRPr lang="en-US" dirty="0"/>
          </a:p>
        </p:txBody>
      </p:sp>
      <p:sp>
        <p:nvSpPr>
          <p:cNvPr id="3" name="Content Placeholder 2">
            <a:extLst>
              <a:ext uri="{FF2B5EF4-FFF2-40B4-BE49-F238E27FC236}">
                <a16:creationId xmlns:a16="http://schemas.microsoft.com/office/drawing/2014/main" id="{55C15AC0-4DD2-4041-B55D-FD7DD885FC2C}"/>
              </a:ext>
            </a:extLst>
          </p:cNvPr>
          <p:cNvSpPr>
            <a:spLocks noGrp="1"/>
          </p:cNvSpPr>
          <p:nvPr>
            <p:ph idx="1"/>
          </p:nvPr>
        </p:nvSpPr>
        <p:spPr/>
        <p:txBody>
          <a:bodyPr>
            <a:normAutofit fontScale="85000" lnSpcReduction="20000"/>
          </a:bodyPr>
          <a:lstStyle/>
          <a:p>
            <a:r>
              <a:rPr lang="en-US" sz="3300" b="1" dirty="0">
                <a:latin typeface="Helvetica LT Std" panose="020B0504020202020204" pitchFamily="34" charset="0"/>
              </a:rPr>
              <a:t>In the State Board of Education Rule</a:t>
            </a:r>
          </a:p>
          <a:p>
            <a:pPr lvl="1"/>
            <a:r>
              <a:rPr lang="en-US" dirty="0">
                <a:latin typeface="Helvetica LT Std" panose="020B0504020202020204" pitchFamily="34" charset="0"/>
              </a:rPr>
              <a:t>There may be proposed changes</a:t>
            </a:r>
          </a:p>
          <a:p>
            <a:pPr marL="457200" lvl="1" indent="0">
              <a:buNone/>
            </a:pPr>
            <a:endParaRPr lang="en-US" dirty="0">
              <a:latin typeface="Helvetica LT Std" panose="020B0504020202020204" pitchFamily="34" charset="0"/>
            </a:endParaRPr>
          </a:p>
          <a:p>
            <a:pPr marL="0" indent="0" algn="ctr">
              <a:lnSpc>
                <a:spcPct val="100000"/>
              </a:lnSpc>
              <a:buNone/>
            </a:pPr>
            <a:r>
              <a:rPr lang="en-US" sz="3300" b="1" dirty="0">
                <a:solidFill>
                  <a:srgbClr val="FF0000"/>
                </a:solidFill>
                <a:latin typeface="Helvetica LT Std" panose="020B0504020202020204" pitchFamily="34" charset="0"/>
              </a:rPr>
              <a:t>Main Points to Consider</a:t>
            </a:r>
            <a:endParaRPr lang="en-US" sz="3300" dirty="0">
              <a:solidFill>
                <a:srgbClr val="FF0000"/>
              </a:solidFill>
              <a:latin typeface="Helvetica LT Std" panose="020B0504020202020204" pitchFamily="34" charset="0"/>
            </a:endParaRPr>
          </a:p>
          <a:p>
            <a:pPr>
              <a:lnSpc>
                <a:spcPct val="100000"/>
              </a:lnSpc>
            </a:pPr>
            <a:r>
              <a:rPr lang="en-US" dirty="0">
                <a:solidFill>
                  <a:srgbClr val="FF0000"/>
                </a:solidFill>
                <a:latin typeface="Helvetica LT Std" panose="020B0504020202020204" pitchFamily="34" charset="0"/>
              </a:rPr>
              <a:t>Allow the student time to reach their educational goals (academic, life skills, and transition) that include effective transition to postschool training and/or employment</a:t>
            </a:r>
          </a:p>
          <a:p>
            <a:pPr>
              <a:lnSpc>
                <a:spcPct val="100000"/>
              </a:lnSpc>
            </a:pPr>
            <a:r>
              <a:rPr lang="en-US" dirty="0">
                <a:solidFill>
                  <a:srgbClr val="FF0000"/>
                </a:solidFill>
                <a:latin typeface="Helvetica LT Std" panose="020B0504020202020204" pitchFamily="34" charset="0"/>
              </a:rPr>
              <a:t>Students should transition to employment, education, or training with an entity other than the school</a:t>
            </a:r>
          </a:p>
          <a:p>
            <a:pPr>
              <a:lnSpc>
                <a:spcPct val="100000"/>
              </a:lnSpc>
            </a:pPr>
            <a:r>
              <a:rPr lang="en-US" dirty="0">
                <a:solidFill>
                  <a:srgbClr val="FF0000"/>
                </a:solidFill>
                <a:latin typeface="Helvetica LT Std" panose="020B0504020202020204" pitchFamily="34" charset="0"/>
              </a:rPr>
              <a:t>Training, education, and employment can all “look” very different based on the individual needs of the students. It could even involve volunteer work for these students.</a:t>
            </a:r>
          </a:p>
          <a:p>
            <a:pPr>
              <a:lnSpc>
                <a:spcPct val="100000"/>
              </a:lnSpc>
            </a:pPr>
            <a:endParaRPr lang="en-US" dirty="0">
              <a:solidFill>
                <a:srgbClr val="FF0000"/>
              </a:solidFill>
            </a:endParaRPr>
          </a:p>
          <a:p>
            <a:pPr lvl="0">
              <a:lnSpc>
                <a:spcPct val="100000"/>
              </a:lnSpc>
            </a:pPr>
            <a:endParaRPr lang="en-US" dirty="0"/>
          </a:p>
          <a:p>
            <a:pPr lvl="1"/>
            <a:endParaRPr lang="en-US" dirty="0"/>
          </a:p>
          <a:p>
            <a:endParaRPr lang="en-US" dirty="0"/>
          </a:p>
        </p:txBody>
      </p:sp>
    </p:spTree>
    <p:extLst>
      <p:ext uri="{BB962C8B-B14F-4D97-AF65-F5344CB8AC3E}">
        <p14:creationId xmlns:p14="http://schemas.microsoft.com/office/powerpoint/2010/main" val="40421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19A8-770F-4A0F-B845-9B6F9940DAF8}"/>
              </a:ext>
            </a:extLst>
          </p:cNvPr>
          <p:cNvSpPr>
            <a:spLocks noGrp="1"/>
          </p:cNvSpPr>
          <p:nvPr>
            <p:ph type="title"/>
          </p:nvPr>
        </p:nvSpPr>
        <p:spPr/>
        <p:txBody>
          <a:bodyPr>
            <a:normAutofit/>
          </a:bodyPr>
          <a:lstStyle/>
          <a:p>
            <a:r>
              <a:rPr lang="en-US" sz="4000" dirty="0">
                <a:latin typeface="Helvetica LT Std" panose="020B0504020202020204" pitchFamily="34" charset="0"/>
              </a:rPr>
              <a:t>What are the Postsecondary Opportunities?</a:t>
            </a:r>
          </a:p>
        </p:txBody>
      </p:sp>
      <p:sp>
        <p:nvSpPr>
          <p:cNvPr id="3" name="Content Placeholder 2">
            <a:extLst>
              <a:ext uri="{FF2B5EF4-FFF2-40B4-BE49-F238E27FC236}">
                <a16:creationId xmlns:a16="http://schemas.microsoft.com/office/drawing/2014/main" id="{D1C8D41D-C75C-444C-B19A-4967A5291F96}"/>
              </a:ext>
            </a:extLst>
          </p:cNvPr>
          <p:cNvSpPr>
            <a:spLocks noGrp="1"/>
          </p:cNvSpPr>
          <p:nvPr>
            <p:ph idx="1"/>
          </p:nvPr>
        </p:nvSpPr>
        <p:spPr/>
        <p:txBody>
          <a:bodyPr>
            <a:normAutofit lnSpcReduction="10000"/>
          </a:bodyPr>
          <a:lstStyle/>
          <a:p>
            <a:pPr marL="0" indent="0">
              <a:buNone/>
            </a:pPr>
            <a:endParaRPr lang="en-US" sz="2800" dirty="0">
              <a:latin typeface="Helvetica LT Std" panose="020B0504020202020204" pitchFamily="34" charset="0"/>
            </a:endParaRPr>
          </a:p>
          <a:p>
            <a:pPr marL="0" indent="0">
              <a:buNone/>
            </a:pPr>
            <a:endParaRPr lang="en-US" dirty="0">
              <a:latin typeface="Helvetica LT Std" panose="020B0504020202020204" pitchFamily="34" charset="0"/>
            </a:endParaRPr>
          </a:p>
          <a:p>
            <a:pPr marL="0" indent="0">
              <a:buNone/>
            </a:pPr>
            <a:r>
              <a:rPr lang="en-US" sz="2800" dirty="0">
                <a:latin typeface="Helvetica LT Std" panose="020B0504020202020204" pitchFamily="34" charset="0"/>
              </a:rPr>
              <a:t>E</a:t>
            </a:r>
            <a:r>
              <a:rPr lang="en-US" sz="2800" b="0" i="0" baseline="0" dirty="0">
                <a:latin typeface="Helvetica LT Std" panose="020B0504020202020204" pitchFamily="34" charset="0"/>
              </a:rPr>
              <a:t>very institution has different  requirements</a:t>
            </a:r>
          </a:p>
          <a:p>
            <a:pPr marL="0" indent="0">
              <a:buNone/>
            </a:pPr>
            <a:endParaRPr lang="en-US" dirty="0">
              <a:latin typeface="Helvetica LT Std" panose="020B0504020202020204" pitchFamily="34" charset="0"/>
            </a:endParaRPr>
          </a:p>
          <a:p>
            <a:pPr marL="0" indent="0">
              <a:buNone/>
            </a:pPr>
            <a:endParaRPr lang="en-US" sz="2800" dirty="0">
              <a:latin typeface="Helvetica LT Std" panose="020B0504020202020204" pitchFamily="34" charset="0"/>
            </a:endParaRPr>
          </a:p>
          <a:p>
            <a:pPr marL="0" indent="0">
              <a:buNone/>
            </a:pPr>
            <a:endParaRPr lang="en-US" sz="2800" dirty="0">
              <a:latin typeface="Helvetica LT Std" panose="020B0504020202020204" pitchFamily="34" charset="0"/>
            </a:endParaRPr>
          </a:p>
          <a:p>
            <a:pPr marL="0" indent="0">
              <a:buNone/>
            </a:pPr>
            <a:r>
              <a:rPr lang="en-US" sz="2800" dirty="0">
                <a:latin typeface="Helvetica LT Std" panose="020B0504020202020204" pitchFamily="34" charset="0"/>
              </a:rPr>
              <a:t>S</a:t>
            </a:r>
            <a:r>
              <a:rPr lang="en-US" sz="2800" b="0" i="0" baseline="0" dirty="0">
                <a:latin typeface="Helvetica LT Std" panose="020B0504020202020204" pitchFamily="34" charset="0"/>
              </a:rPr>
              <a:t>tudents</a:t>
            </a:r>
            <a:r>
              <a:rPr lang="en-US" sz="2800" dirty="0">
                <a:latin typeface="Helvetica LT Std" panose="020B0504020202020204" pitchFamily="34" charset="0"/>
              </a:rPr>
              <a:t> </a:t>
            </a:r>
            <a:r>
              <a:rPr lang="en-US" sz="2800" b="0" i="0" baseline="0" dirty="0">
                <a:latin typeface="Helvetica LT Std" panose="020B0504020202020204" pitchFamily="34" charset="0"/>
              </a:rPr>
              <a:t>need to go directly to the institution </a:t>
            </a:r>
            <a:r>
              <a:rPr lang="en-US" sz="2800" dirty="0">
                <a:latin typeface="Helvetica LT Std" panose="020B0504020202020204" pitchFamily="34" charset="0"/>
              </a:rPr>
              <a:t>t</a:t>
            </a:r>
            <a:r>
              <a:rPr lang="en-US" sz="2800" b="0" i="0" baseline="0" dirty="0">
                <a:latin typeface="Helvetica LT Std" panose="020B0504020202020204" pitchFamily="34" charset="0"/>
              </a:rPr>
              <a:t>o determine which credential and other admissions requirements are  needed</a:t>
            </a:r>
            <a:endParaRPr lang="en-US" sz="2800" dirty="0">
              <a:latin typeface="Helvetica LT Std" panose="020B0504020202020204" pitchFamily="34" charset="0"/>
            </a:endParaRPr>
          </a:p>
          <a:p>
            <a:endParaRPr lang="en-US" dirty="0"/>
          </a:p>
        </p:txBody>
      </p:sp>
      <p:pic>
        <p:nvPicPr>
          <p:cNvPr id="4" name="Picture 3">
            <a:extLst>
              <a:ext uri="{FF2B5EF4-FFF2-40B4-BE49-F238E27FC236}">
                <a16:creationId xmlns:a16="http://schemas.microsoft.com/office/drawing/2014/main" id="{D7248735-3B14-4507-B23E-CEA1672134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58608" y="1404300"/>
            <a:ext cx="1225402" cy="1219306"/>
          </a:xfrm>
          <a:prstGeom prst="rect">
            <a:avLst/>
          </a:prstGeom>
        </p:spPr>
      </p:pic>
      <p:sp>
        <p:nvSpPr>
          <p:cNvPr id="5" name="Rectangle 4" descr="Classroom">
            <a:extLst>
              <a:ext uri="{FF2B5EF4-FFF2-40B4-BE49-F238E27FC236}">
                <a16:creationId xmlns:a16="http://schemas.microsoft.com/office/drawing/2014/main" id="{6748D602-9B56-4579-90B7-38C6AE44815F}"/>
              </a:ext>
            </a:extLst>
          </p:cNvPr>
          <p:cNvSpPr/>
          <p:nvPr/>
        </p:nvSpPr>
        <p:spPr>
          <a:xfrm>
            <a:off x="5247129" y="3421587"/>
            <a:ext cx="1448359" cy="104261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5777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03D83-4F2D-45FA-8D97-3B56892826EA}"/>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Will Employers Accept the State-Defined Alternate Diploma?</a:t>
            </a:r>
          </a:p>
        </p:txBody>
      </p:sp>
      <p:graphicFrame>
        <p:nvGraphicFramePr>
          <p:cNvPr id="5" name="Content Placeholder 2">
            <a:extLst>
              <a:ext uri="{FF2B5EF4-FFF2-40B4-BE49-F238E27FC236}">
                <a16:creationId xmlns:a16="http://schemas.microsoft.com/office/drawing/2014/main" id="{91AB0D11-4075-4223-A683-BFE979FD63B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4182471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85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28B83-CD1F-462C-80FD-8135ADA5743A}"/>
              </a:ext>
            </a:extLst>
          </p:cNvPr>
          <p:cNvSpPr>
            <a:spLocks noGrp="1"/>
          </p:cNvSpPr>
          <p:nvPr>
            <p:ph type="title"/>
          </p:nvPr>
        </p:nvSpPr>
        <p:spPr>
          <a:xfrm>
            <a:off x="1156852" y="1551708"/>
            <a:ext cx="2190782" cy="4662823"/>
          </a:xfrm>
        </p:spPr>
        <p:txBody>
          <a:bodyPr anchor="t">
            <a:normAutofit/>
          </a:bodyPr>
          <a:lstStyle/>
          <a:p>
            <a:r>
              <a:rPr lang="en-US" sz="4000" dirty="0">
                <a:solidFill>
                  <a:schemeClr val="bg1"/>
                </a:solidFill>
                <a:latin typeface="Helvetica LT Std" panose="020B0504020202020204" pitchFamily="34" charset="0"/>
              </a:rPr>
              <a:t>What Else Should I Know? </a:t>
            </a:r>
            <a:r>
              <a:rPr lang="en-US" sz="4000" dirty="0">
                <a:solidFill>
                  <a:schemeClr val="tx1">
                    <a:lumMod val="85000"/>
                    <a:lumOff val="15000"/>
                  </a:schemeClr>
                </a:solidFill>
                <a:latin typeface="Helvetica LT Std" panose="020B0504020202020204" pitchFamily="34" charset="0"/>
              </a:rPr>
              <a:t>#1</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DB4F2F-D209-4035-9FD6-CC936D19718A}"/>
              </a:ext>
            </a:extLst>
          </p:cNvPr>
          <p:cNvSpPr>
            <a:spLocks noGrp="1"/>
          </p:cNvSpPr>
          <p:nvPr>
            <p:ph idx="1"/>
          </p:nvPr>
        </p:nvSpPr>
        <p:spPr>
          <a:xfrm>
            <a:off x="3970116" y="1515530"/>
            <a:ext cx="7755038" cy="4661433"/>
          </a:xfrm>
        </p:spPr>
        <p:txBody>
          <a:bodyPr>
            <a:normAutofit/>
          </a:bodyPr>
          <a:lstStyle/>
          <a:p>
            <a:r>
              <a:rPr lang="en-US" sz="2400" dirty="0">
                <a:latin typeface="Helvetica LT Std" panose="020B0504020202020204" pitchFamily="34" charset="0"/>
              </a:rPr>
              <a:t>The State-Defined Alternate Diploma and the High School Diploma are </a:t>
            </a:r>
            <a:r>
              <a:rPr lang="en-US" sz="2400" b="1" dirty="0">
                <a:latin typeface="Helvetica LT Std" panose="020B0504020202020204" pitchFamily="34" charset="0"/>
              </a:rPr>
              <a:t>not</a:t>
            </a:r>
            <a:r>
              <a:rPr lang="en-US" sz="2400" dirty="0">
                <a:latin typeface="Helvetica LT Std" panose="020B0504020202020204" pitchFamily="34" charset="0"/>
              </a:rPr>
              <a:t> equivalent credentials.</a:t>
            </a:r>
          </a:p>
          <a:p>
            <a:r>
              <a:rPr lang="en-US" sz="2400" dirty="0">
                <a:effectLst/>
                <a:latin typeface="Helvetica LT Std" panose="020B0504020202020204" pitchFamily="34" charset="0"/>
              </a:rPr>
              <a:t>The </a:t>
            </a:r>
            <a:r>
              <a:rPr lang="en-US" sz="2400" dirty="0">
                <a:latin typeface="Helvetica LT Std" panose="020B0504020202020204" pitchFamily="34" charset="0"/>
              </a:rPr>
              <a:t>alternate diploma </a:t>
            </a:r>
            <a:r>
              <a:rPr lang="en-US" sz="2400" dirty="0">
                <a:effectLst/>
                <a:latin typeface="Helvetica LT Std" panose="020B0504020202020204" pitchFamily="34" charset="0"/>
              </a:rPr>
              <a:t>option </a:t>
            </a:r>
            <a:r>
              <a:rPr lang="en-US" sz="2400" b="1" dirty="0">
                <a:effectLst/>
                <a:latin typeface="Helvetica LT Std" panose="020B0504020202020204" pitchFamily="34" charset="0"/>
              </a:rPr>
              <a:t>is only available </a:t>
            </a:r>
            <a:r>
              <a:rPr lang="en-US" sz="2400" dirty="0">
                <a:effectLst/>
                <a:latin typeface="Helvetica LT Std" panose="020B0504020202020204" pitchFamily="34" charset="0"/>
              </a:rPr>
              <a:t>for students who have the </a:t>
            </a:r>
            <a:r>
              <a:rPr lang="en-US" sz="2400" b="1" dirty="0">
                <a:effectLst/>
                <a:latin typeface="Helvetica LT Std" panose="020B0504020202020204" pitchFamily="34" charset="0"/>
              </a:rPr>
              <a:t>most significant cognitive disabilities </a:t>
            </a:r>
            <a:r>
              <a:rPr lang="en-US" sz="2400" dirty="0">
                <a:effectLst/>
                <a:latin typeface="Helvetica LT Std" panose="020B0504020202020204" pitchFamily="34" charset="0"/>
              </a:rPr>
              <a:t>and </a:t>
            </a:r>
            <a:r>
              <a:rPr lang="en-US" sz="2400" b="1" dirty="0">
                <a:effectLst/>
                <a:latin typeface="Helvetica LT Std" panose="020B0504020202020204" pitchFamily="34" charset="0"/>
              </a:rPr>
              <a:t>participate in the GAA</a:t>
            </a:r>
            <a:r>
              <a:rPr lang="en-US" sz="2400" dirty="0">
                <a:effectLst/>
                <a:latin typeface="Helvetica LT Std" panose="020B0504020202020204" pitchFamily="34" charset="0"/>
              </a:rPr>
              <a:t>.</a:t>
            </a:r>
          </a:p>
          <a:p>
            <a:pPr>
              <a:defRPr/>
            </a:pPr>
            <a:r>
              <a:rPr lang="en-US" sz="2400" dirty="0">
                <a:latin typeface="Helvetica LT Std" panose="020B0504020202020204" pitchFamily="34" charset="0"/>
              </a:rPr>
              <a:t>The special education diploma is still in State Board Rules but is </a:t>
            </a:r>
            <a:r>
              <a:rPr lang="en-US" sz="2400" b="1" dirty="0">
                <a:latin typeface="Helvetica LT Std" panose="020B0504020202020204" pitchFamily="34" charset="0"/>
              </a:rPr>
              <a:t>not </a:t>
            </a:r>
            <a:r>
              <a:rPr lang="en-US" sz="2400" dirty="0">
                <a:latin typeface="Helvetica LT Std" panose="020B0504020202020204" pitchFamily="34" charset="0"/>
              </a:rPr>
              <a:t>a regular diploma and does not terminate the right to FAPE.</a:t>
            </a:r>
          </a:p>
          <a:p>
            <a:pPr marL="0" indent="0">
              <a:buNone/>
              <a:defRPr/>
            </a:pPr>
            <a:endParaRPr lang="en-US" sz="2400" dirty="0">
              <a:latin typeface="Helvetica LT Std" panose="020B05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6298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4B0CF3-64BF-4053-8100-2C7BF44C8EA1}"/>
              </a:ext>
            </a:extLst>
          </p:cNvPr>
          <p:cNvSpPr>
            <a:spLocks noGrp="1"/>
          </p:cNvSpPr>
          <p:nvPr>
            <p:ph type="title"/>
          </p:nvPr>
        </p:nvSpPr>
        <p:spPr>
          <a:xfrm>
            <a:off x="1050967" y="1624941"/>
            <a:ext cx="4876798" cy="3505200"/>
          </a:xfrm>
        </p:spPr>
        <p:txBody>
          <a:bodyPr anchor="t">
            <a:noAutofit/>
          </a:bodyPr>
          <a:lstStyle/>
          <a:p>
            <a:r>
              <a:rPr lang="en-US" sz="4000" dirty="0">
                <a:latin typeface="Helvetica LT Std" panose="020B0504020202020204" pitchFamily="34" charset="0"/>
              </a:rPr>
              <a:t>What are the Diploma Types Available to Students with Disabilities?</a:t>
            </a:r>
          </a:p>
        </p:txBody>
      </p:sp>
      <p:sp>
        <p:nvSpPr>
          <p:cNvPr id="3" name="Content Placeholder 2">
            <a:extLst>
              <a:ext uri="{FF2B5EF4-FFF2-40B4-BE49-F238E27FC236}">
                <a16:creationId xmlns:a16="http://schemas.microsoft.com/office/drawing/2014/main" id="{F471F397-F00D-4798-A019-3098EB008E43}"/>
              </a:ext>
            </a:extLst>
          </p:cNvPr>
          <p:cNvSpPr>
            <a:spLocks noGrp="1"/>
          </p:cNvSpPr>
          <p:nvPr>
            <p:ph idx="1"/>
          </p:nvPr>
        </p:nvSpPr>
        <p:spPr>
          <a:xfrm>
            <a:off x="5181604" y="1676400"/>
            <a:ext cx="5638796" cy="3505200"/>
          </a:xfrm>
        </p:spPr>
        <p:txBody>
          <a:bodyPr>
            <a:normAutofit/>
          </a:bodyPr>
          <a:lstStyle/>
          <a:p>
            <a:r>
              <a:rPr lang="en-US" b="1" dirty="0">
                <a:solidFill>
                  <a:srgbClr val="000000">
                    <a:alpha val="54902"/>
                  </a:srgbClr>
                </a:solidFill>
                <a:latin typeface="Helvetica LT Std" panose="020B0504020202020204" pitchFamily="34" charset="0"/>
              </a:rPr>
              <a:t>Four credential options:</a:t>
            </a:r>
          </a:p>
          <a:p>
            <a:pPr lvl="1"/>
            <a:r>
              <a:rPr lang="en-US" sz="2800" b="1" dirty="0">
                <a:solidFill>
                  <a:srgbClr val="000000">
                    <a:alpha val="54902"/>
                  </a:srgbClr>
                </a:solidFill>
                <a:latin typeface="Helvetica LT Std" panose="020B0504020202020204" pitchFamily="34" charset="0"/>
              </a:rPr>
              <a:t>High School Diploma</a:t>
            </a:r>
          </a:p>
          <a:p>
            <a:pPr lvl="1"/>
            <a:r>
              <a:rPr lang="en-US" sz="2800" b="1" dirty="0">
                <a:solidFill>
                  <a:srgbClr val="000000">
                    <a:alpha val="54902"/>
                  </a:srgbClr>
                </a:solidFill>
                <a:latin typeface="Helvetica LT Std" panose="020B0504020202020204" pitchFamily="34" charset="0"/>
              </a:rPr>
              <a:t>State-Defined Alternate Diploma</a:t>
            </a:r>
          </a:p>
          <a:p>
            <a:pPr lvl="1"/>
            <a:r>
              <a:rPr lang="en-US" sz="2800" b="1" dirty="0">
                <a:solidFill>
                  <a:srgbClr val="000000">
                    <a:alpha val="54902"/>
                  </a:srgbClr>
                </a:solidFill>
                <a:latin typeface="Helvetica LT Std" panose="020B0504020202020204" pitchFamily="34" charset="0"/>
              </a:rPr>
              <a:t>Special Education Diploma</a:t>
            </a:r>
          </a:p>
          <a:p>
            <a:pPr lvl="1"/>
            <a:r>
              <a:rPr lang="en-US" sz="2800" b="1" dirty="0">
                <a:solidFill>
                  <a:srgbClr val="000000">
                    <a:alpha val="54902"/>
                  </a:srgbClr>
                </a:solidFill>
                <a:latin typeface="Helvetica LT Std" panose="020B0504020202020204" pitchFamily="34" charset="0"/>
              </a:rPr>
              <a:t>Certificate of Attendance</a:t>
            </a:r>
          </a:p>
        </p:txBody>
      </p:sp>
    </p:spTree>
    <p:extLst>
      <p:ext uri="{BB962C8B-B14F-4D97-AF65-F5344CB8AC3E}">
        <p14:creationId xmlns:p14="http://schemas.microsoft.com/office/powerpoint/2010/main" val="2373185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D9D34-ADAA-4E94-9C14-046A4C75B9F9}"/>
              </a:ext>
            </a:extLst>
          </p:cNvPr>
          <p:cNvSpPr>
            <a:spLocks noGrp="1"/>
          </p:cNvSpPr>
          <p:nvPr>
            <p:ph type="title"/>
          </p:nvPr>
        </p:nvSpPr>
        <p:spPr>
          <a:xfrm>
            <a:off x="1156852" y="1608880"/>
            <a:ext cx="2190782" cy="4605651"/>
          </a:xfrm>
        </p:spPr>
        <p:txBody>
          <a:bodyPr anchor="t">
            <a:normAutofit/>
          </a:bodyPr>
          <a:lstStyle/>
          <a:p>
            <a:r>
              <a:rPr kumimoji="0" lang="en-US" sz="4000" b="1" i="0" u="none" strike="noStrike" kern="1200" cap="none" spc="0" normalizeH="0" baseline="0" noProof="0" dirty="0">
                <a:ln>
                  <a:noFill/>
                </a:ln>
                <a:solidFill>
                  <a:schemeClr val="bg1"/>
                </a:solidFill>
                <a:effectLst/>
                <a:uLnTx/>
                <a:uFillTx/>
                <a:latin typeface="Helvetica LT Std" panose="020B0504020202020204" pitchFamily="34" charset="0"/>
                <a:ea typeface="+mj-ea"/>
                <a:cs typeface="Arial" panose="020B0604020202020204" pitchFamily="34" charset="0"/>
              </a:rPr>
              <a:t>What Else Should I Know? </a:t>
            </a:r>
            <a:r>
              <a:rPr kumimoji="0" lang="en-US" sz="3600" b="1" i="0" u="none" strike="noStrike" kern="1200" cap="none" spc="0" normalizeH="0" baseline="0" noProof="0" dirty="0">
                <a:ln>
                  <a:noFill/>
                </a:ln>
                <a:solidFill>
                  <a:schemeClr val="tx1">
                    <a:lumMod val="85000"/>
                    <a:lumOff val="15000"/>
                  </a:schemeClr>
                </a:solidFill>
                <a:effectLst/>
                <a:uLnTx/>
                <a:uFillTx/>
                <a:latin typeface="Helvetica LT Std" panose="020B0504020202020204" pitchFamily="34" charset="0"/>
                <a:ea typeface="+mj-ea"/>
                <a:cs typeface="Arial" panose="020B0604020202020204" pitchFamily="34" charset="0"/>
              </a:rPr>
              <a:t>#2</a:t>
            </a:r>
            <a:endParaRPr lang="en-US" sz="3600" dirty="0">
              <a:solidFill>
                <a:schemeClr val="tx1">
                  <a:lumMod val="85000"/>
                  <a:lumOff val="15000"/>
                </a:schemeClr>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925820-83B5-4B96-8BB7-35038FD3B7D8}"/>
              </a:ext>
            </a:extLst>
          </p:cNvPr>
          <p:cNvSpPr>
            <a:spLocks noGrp="1"/>
          </p:cNvSpPr>
          <p:nvPr>
            <p:ph idx="1"/>
          </p:nvPr>
        </p:nvSpPr>
        <p:spPr>
          <a:xfrm>
            <a:off x="3923818" y="1493134"/>
            <a:ext cx="7974957" cy="4683829"/>
          </a:xfrm>
        </p:spPr>
        <p:txBody>
          <a:bodyPr>
            <a:normAutofit/>
          </a:bodyPr>
          <a:lstStyle/>
          <a:p>
            <a:r>
              <a:rPr lang="en-US" sz="2400" dirty="0">
                <a:latin typeface="Helvetica LT Std" panose="020B0504020202020204" pitchFamily="34" charset="0"/>
                <a:hlinkClick r:id="rId2"/>
              </a:rPr>
              <a:t>The Special Education Diploma </a:t>
            </a:r>
            <a:r>
              <a:rPr lang="en-US" sz="2400" dirty="0">
                <a:latin typeface="Helvetica LT Std" panose="020B0504020202020204" pitchFamily="34" charset="0"/>
              </a:rPr>
              <a:t>is the document awarded to students with disabilities assigned to a special education program </a:t>
            </a:r>
            <a:r>
              <a:rPr lang="en-US" sz="2400" b="1" dirty="0">
                <a:latin typeface="Helvetica LT Std" panose="020B0504020202020204" pitchFamily="34" charset="0"/>
              </a:rPr>
              <a:t>who have not met the state assessment requirements</a:t>
            </a:r>
            <a:r>
              <a:rPr lang="en-US" sz="2400" dirty="0">
                <a:latin typeface="Helvetica LT Std" panose="020B0504020202020204" pitchFamily="34" charset="0"/>
              </a:rPr>
              <a:t> referenced in </a:t>
            </a:r>
            <a:r>
              <a:rPr lang="en-US" sz="2400" dirty="0">
                <a:latin typeface="Helvetica LT Std" panose="020B0504020202020204" pitchFamily="34" charset="0"/>
                <a:hlinkClick r:id="rId3"/>
              </a:rPr>
              <a:t>Rule 160-3-1-.07</a:t>
            </a:r>
            <a:r>
              <a:rPr lang="en-US" sz="2400" dirty="0">
                <a:latin typeface="Helvetica LT Std" panose="020B0504020202020204" pitchFamily="34" charset="0"/>
              </a:rPr>
              <a:t> (Testing Programs - Student Assessment) </a:t>
            </a:r>
            <a:r>
              <a:rPr lang="en-US" sz="2400" b="1" dirty="0">
                <a:latin typeface="Helvetica LT Std" panose="020B0504020202020204" pitchFamily="34" charset="0"/>
              </a:rPr>
              <a:t>or</a:t>
            </a:r>
            <a:r>
              <a:rPr lang="en-US" sz="2400" dirty="0">
                <a:latin typeface="Helvetica LT Std" panose="020B0504020202020204" pitchFamily="34" charset="0"/>
              </a:rPr>
              <a:t> </a:t>
            </a:r>
            <a:r>
              <a:rPr lang="en-US" sz="2400" b="1" dirty="0">
                <a:latin typeface="Helvetica LT Std" panose="020B0504020202020204" pitchFamily="34" charset="0"/>
              </a:rPr>
              <a:t>who have not completed all of the requirements for a high school diploma </a:t>
            </a:r>
            <a:r>
              <a:rPr lang="en-US" sz="2400" dirty="0">
                <a:latin typeface="Helvetica LT Std" panose="020B0504020202020204" pitchFamily="34" charset="0"/>
              </a:rPr>
              <a:t>but who have nevertheless </a:t>
            </a:r>
            <a:r>
              <a:rPr lang="en-US" sz="2400" b="1" dirty="0">
                <a:latin typeface="Helvetica LT Std" panose="020B0504020202020204" pitchFamily="34" charset="0"/>
              </a:rPr>
              <a:t>completed their IEP</a:t>
            </a:r>
            <a:r>
              <a:rPr lang="en-US" sz="2400" dirty="0">
                <a:latin typeface="Helvetica LT Std" panose="020B0504020202020204" pitchFamily="34" charset="0"/>
              </a:rPr>
              <a:t>.</a:t>
            </a:r>
          </a:p>
        </p:txBody>
      </p:sp>
    </p:spTree>
    <p:extLst>
      <p:ext uri="{BB962C8B-B14F-4D97-AF65-F5344CB8AC3E}">
        <p14:creationId xmlns:p14="http://schemas.microsoft.com/office/powerpoint/2010/main" val="968763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5A7C882-C44E-48EE-A073-C08B66B06079}"/>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latin typeface="Helvetica LT Std" panose="020B0504020202020204" pitchFamily="34" charset="0"/>
              </a:rPr>
              <a:t>What Should the District Call the Diploma?</a:t>
            </a:r>
          </a:p>
        </p:txBody>
      </p:sp>
      <p:graphicFrame>
        <p:nvGraphicFramePr>
          <p:cNvPr id="5" name="Content Placeholder 2">
            <a:extLst>
              <a:ext uri="{FF2B5EF4-FFF2-40B4-BE49-F238E27FC236}">
                <a16:creationId xmlns:a16="http://schemas.microsoft.com/office/drawing/2014/main" id="{A682A201-ED11-4836-8908-79E08CC71AD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2199640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15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C5BB-453A-4032-AB5A-1297729EAF46}"/>
              </a:ext>
            </a:extLst>
          </p:cNvPr>
          <p:cNvSpPr>
            <a:spLocks noGrp="1"/>
          </p:cNvSpPr>
          <p:nvPr>
            <p:ph type="title"/>
          </p:nvPr>
        </p:nvSpPr>
        <p:spPr/>
        <p:txBody>
          <a:bodyPr>
            <a:normAutofit/>
          </a:bodyPr>
          <a:lstStyle/>
          <a:p>
            <a:r>
              <a:rPr lang="en-US" sz="4000" dirty="0">
                <a:solidFill>
                  <a:schemeClr val="accent6">
                    <a:lumMod val="75000"/>
                  </a:schemeClr>
                </a:solidFill>
                <a:latin typeface="Helvetica LT Std" panose="020B0504020202020204" pitchFamily="34" charset="0"/>
              </a:rPr>
              <a:t>Are There Special Courses that Students Need to Take?</a:t>
            </a:r>
            <a:endParaRPr lang="en-US" sz="4000" dirty="0">
              <a:solidFill>
                <a:schemeClr val="accent6">
                  <a:lumMod val="75000"/>
                </a:schemeClr>
              </a:solidFill>
            </a:endParaRPr>
          </a:p>
        </p:txBody>
      </p:sp>
      <p:sp>
        <p:nvSpPr>
          <p:cNvPr id="3" name="Content Placeholder 2">
            <a:extLst>
              <a:ext uri="{FF2B5EF4-FFF2-40B4-BE49-F238E27FC236}">
                <a16:creationId xmlns:a16="http://schemas.microsoft.com/office/drawing/2014/main" id="{58827DFA-E528-4FEB-8C8F-EAEF3B1CDFAC}"/>
              </a:ext>
            </a:extLst>
          </p:cNvPr>
          <p:cNvSpPr>
            <a:spLocks noGrp="1"/>
          </p:cNvSpPr>
          <p:nvPr>
            <p:ph idx="1"/>
          </p:nvPr>
        </p:nvSpPr>
        <p:spPr/>
        <p:txBody>
          <a:bodyPr>
            <a:normAutofit lnSpcReduction="10000"/>
          </a:bodyPr>
          <a:lstStyle/>
          <a:p>
            <a:r>
              <a:rPr lang="en-US" dirty="0"/>
              <a:t>State approved courses are located at </a:t>
            </a:r>
            <a:r>
              <a:rPr lang="en-US" dirty="0">
                <a:hlinkClick r:id="rId2"/>
              </a:rPr>
              <a:t>State-Funded-List-of-Subjects-and-Courses-Supported-by-SBOE-Rule-160-4-2-20.pdf (gadoe.org)</a:t>
            </a:r>
            <a:endParaRPr lang="en-US" dirty="0"/>
          </a:p>
          <a:p>
            <a:pPr lvl="1"/>
            <a:r>
              <a:rPr lang="en-US" dirty="0"/>
              <a:t>Certain courses are required for the High School Diploma and the State-Defined Alternate Diploma</a:t>
            </a:r>
          </a:p>
          <a:p>
            <a:r>
              <a:rPr lang="en-US" dirty="0"/>
              <a:t>Instruction for students with significant cognitive disabilities should be aligned to that of their typical peers</a:t>
            </a:r>
          </a:p>
          <a:p>
            <a:pPr lvl="1"/>
            <a:r>
              <a:rPr lang="en-US" dirty="0"/>
              <a:t>Extended course are available</a:t>
            </a:r>
          </a:p>
          <a:p>
            <a:r>
              <a:rPr lang="en-US" dirty="0"/>
              <a:t>There are many courses that support instruction in the area of self-determination</a:t>
            </a:r>
          </a:p>
          <a:p>
            <a:endParaRPr lang="en-US" dirty="0"/>
          </a:p>
        </p:txBody>
      </p:sp>
    </p:spTree>
    <p:extLst>
      <p:ext uri="{BB962C8B-B14F-4D97-AF65-F5344CB8AC3E}">
        <p14:creationId xmlns:p14="http://schemas.microsoft.com/office/powerpoint/2010/main" val="2669231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05D8-B0B3-453F-A1A7-F35609EC26CF}"/>
              </a:ext>
            </a:extLst>
          </p:cNvPr>
          <p:cNvSpPr>
            <a:spLocks noGrp="1"/>
          </p:cNvSpPr>
          <p:nvPr>
            <p:ph type="title"/>
          </p:nvPr>
        </p:nvSpPr>
        <p:spPr/>
        <p:txBody>
          <a:bodyPr>
            <a:normAutofit/>
          </a:bodyPr>
          <a:lstStyle/>
          <a:p>
            <a:r>
              <a:rPr lang="en-US" sz="4000" dirty="0">
                <a:latin typeface="Helvetica LT Std" panose="020B0504020202020204" pitchFamily="34" charset="0"/>
              </a:rPr>
              <a:t>Where Do I Find the Extended Courses?</a:t>
            </a:r>
          </a:p>
        </p:txBody>
      </p:sp>
      <p:sp>
        <p:nvSpPr>
          <p:cNvPr id="3" name="Content Placeholder 2">
            <a:extLst>
              <a:ext uri="{FF2B5EF4-FFF2-40B4-BE49-F238E27FC236}">
                <a16:creationId xmlns:a16="http://schemas.microsoft.com/office/drawing/2014/main" id="{339CE000-7A47-44C0-ADD2-F696E91B66C7}"/>
              </a:ext>
            </a:extLst>
          </p:cNvPr>
          <p:cNvSpPr>
            <a:spLocks noGrp="1"/>
          </p:cNvSpPr>
          <p:nvPr>
            <p:ph idx="1"/>
          </p:nvPr>
        </p:nvSpPr>
        <p:spPr/>
        <p:txBody>
          <a:bodyPr>
            <a:normAutofit/>
          </a:bodyPr>
          <a:lstStyle/>
          <a:p>
            <a:r>
              <a:rPr lang="en-US" dirty="0">
                <a:latin typeface="Helvetica LT Std" panose="020B0504020202020204" pitchFamily="34" charset="0"/>
              </a:rPr>
              <a:t>Extended Courses</a:t>
            </a:r>
          </a:p>
          <a:p>
            <a:pPr lvl="1"/>
            <a:r>
              <a:rPr lang="en-US" sz="2800" dirty="0">
                <a:latin typeface="Helvetica LT Std" panose="020B0504020202020204" pitchFamily="34" charset="0"/>
                <a:hlinkClick r:id="rId2"/>
              </a:rPr>
              <a:t>GAA 2.0 2021-2022 GSE Extended Content Standards (gadoe.org)</a:t>
            </a:r>
            <a:endParaRPr lang="en-US" sz="2800" dirty="0">
              <a:latin typeface="Helvetica LT Std" panose="020B0504020202020204" pitchFamily="34" charset="0"/>
            </a:endParaRPr>
          </a:p>
          <a:p>
            <a:r>
              <a:rPr lang="en-US" dirty="0">
                <a:latin typeface="Helvetica LT Std" panose="020B0504020202020204" pitchFamily="34" charset="0"/>
              </a:rPr>
              <a:t>GAA 2.0 Resources </a:t>
            </a:r>
          </a:p>
          <a:p>
            <a:pPr lvl="1"/>
            <a:r>
              <a:rPr lang="en-US" sz="2800" dirty="0">
                <a:latin typeface="Helvetica LT Std" panose="020B0504020202020204" pitchFamily="34" charset="0"/>
                <a:hlinkClick r:id="rId3"/>
              </a:rPr>
              <a:t>Georgia Alternate Assessment 2.0 (GAA 2.0) (gadoe.org)</a:t>
            </a:r>
            <a:endParaRPr lang="en-US" sz="2800" dirty="0">
              <a:latin typeface="Helvetica LT Std" panose="020B0504020202020204" pitchFamily="34" charset="0"/>
            </a:endParaRPr>
          </a:p>
        </p:txBody>
      </p:sp>
    </p:spTree>
    <p:extLst>
      <p:ext uri="{BB962C8B-B14F-4D97-AF65-F5344CB8AC3E}">
        <p14:creationId xmlns:p14="http://schemas.microsoft.com/office/powerpoint/2010/main" val="141744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60E3-1002-41B5-AC15-27F1F7A186AE}"/>
              </a:ext>
            </a:extLst>
          </p:cNvPr>
          <p:cNvSpPr>
            <a:spLocks noGrp="1"/>
          </p:cNvSpPr>
          <p:nvPr>
            <p:ph type="title"/>
          </p:nvPr>
        </p:nvSpPr>
        <p:spPr/>
        <p:txBody>
          <a:bodyPr>
            <a:normAutofit/>
          </a:bodyPr>
          <a:lstStyle/>
          <a:p>
            <a:r>
              <a:rPr lang="en-US" sz="4000" dirty="0">
                <a:latin typeface="Helvetica LT Std" panose="020B0504020202020204" pitchFamily="34" charset="0"/>
              </a:rPr>
              <a:t>Key Points for Parents </a:t>
            </a:r>
            <a:r>
              <a:rPr lang="en-US" sz="4000" dirty="0">
                <a:solidFill>
                  <a:schemeClr val="bg1">
                    <a:lumMod val="95000"/>
                  </a:schemeClr>
                </a:solidFill>
                <a:latin typeface="Helvetica LT Std" panose="020B0504020202020204" pitchFamily="34" charset="0"/>
              </a:rPr>
              <a:t>#1</a:t>
            </a:r>
            <a:endParaRPr lang="en-US" sz="4000" dirty="0">
              <a:solidFill>
                <a:schemeClr val="bg1">
                  <a:lumMod val="95000"/>
                </a:schemeClr>
              </a:solidFill>
            </a:endParaRPr>
          </a:p>
        </p:txBody>
      </p:sp>
      <p:sp>
        <p:nvSpPr>
          <p:cNvPr id="3" name="Content Placeholder 2">
            <a:extLst>
              <a:ext uri="{FF2B5EF4-FFF2-40B4-BE49-F238E27FC236}">
                <a16:creationId xmlns:a16="http://schemas.microsoft.com/office/drawing/2014/main" id="{7FDD2704-3567-4B41-9386-887B1740E8E5}"/>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Not just about “which test”- decision is about which </a:t>
            </a:r>
            <a:r>
              <a:rPr kumimoji="0" lang="en-US" sz="26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instruction</a:t>
            </a: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 is  appropriate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Helvetica LT Std" panose="020B0504020202020204" pitchFamily="34" charset="0"/>
                <a:ea typeface="+mn-ea"/>
                <a:cs typeface="+mn-cs"/>
              </a:rPr>
              <a:t>State-Defined Alternate is </a:t>
            </a:r>
            <a:r>
              <a:rPr kumimoji="0" lang="en-US" sz="2600" b="1" i="0" u="none" strike="noStrike" kern="1200" cap="none" spc="0" normalizeH="0" baseline="0" noProof="0" dirty="0">
                <a:ln>
                  <a:noFill/>
                </a:ln>
                <a:solidFill>
                  <a:srgbClr val="FF0000"/>
                </a:solidFill>
                <a:effectLst/>
                <a:uLnTx/>
                <a:uFillTx/>
                <a:latin typeface="Helvetica LT Std" panose="020B0504020202020204" pitchFamily="34" charset="0"/>
                <a:ea typeface="+mn-ea"/>
                <a:cs typeface="+mn-cs"/>
              </a:rPr>
              <a:t>not </a:t>
            </a:r>
            <a:r>
              <a:rPr kumimoji="0" lang="en-US" sz="2600" i="0" u="none" strike="noStrike" kern="1200" cap="none" spc="0" normalizeH="0" baseline="0" noProof="0" dirty="0">
                <a:ln>
                  <a:noFill/>
                </a:ln>
                <a:solidFill>
                  <a:srgbClr val="FF0000"/>
                </a:solidFill>
                <a:effectLst/>
                <a:uLnTx/>
                <a:uFillTx/>
                <a:latin typeface="Helvetica LT Std" panose="020B0504020202020204" pitchFamily="34" charset="0"/>
                <a:ea typeface="+mn-ea"/>
                <a:cs typeface="+mn-cs"/>
              </a:rPr>
              <a:t>the</a:t>
            </a:r>
            <a:r>
              <a:rPr kumimoji="0" lang="en-US" sz="2600" b="1" i="0" u="none" strike="noStrike" kern="1200" cap="none" spc="0" normalizeH="0" baseline="0" noProof="0" dirty="0">
                <a:ln>
                  <a:noFill/>
                </a:ln>
                <a:solidFill>
                  <a:srgbClr val="FF0000"/>
                </a:solidFill>
                <a:effectLst/>
                <a:uLnTx/>
                <a:uFillTx/>
                <a:latin typeface="Helvetica LT Std" panose="020B0504020202020204" pitchFamily="34" charset="0"/>
                <a:ea typeface="+mn-ea"/>
                <a:cs typeface="+mn-cs"/>
              </a:rPr>
              <a:t> </a:t>
            </a:r>
            <a:r>
              <a:rPr kumimoji="0" lang="en-US" sz="2600" b="0" i="0" u="none" strike="noStrike" kern="1200" cap="none" spc="0" normalizeH="0" baseline="0" noProof="0" dirty="0">
                <a:ln>
                  <a:noFill/>
                </a:ln>
                <a:solidFill>
                  <a:srgbClr val="FF0000"/>
                </a:solidFill>
                <a:effectLst/>
                <a:uLnTx/>
                <a:uFillTx/>
                <a:latin typeface="Helvetica LT Std" panose="020B0504020202020204" pitchFamily="34" charset="0"/>
                <a:ea typeface="+mn-ea"/>
                <a:cs typeface="+mn-cs"/>
              </a:rPr>
              <a:t>same as the regular high school diploma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State-Defined Alternate Diploma </a:t>
            </a:r>
            <a:r>
              <a:rPr kumimoji="0" lang="en-US" sz="26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does</a:t>
            </a: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 have specific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The Special Education Diploma requirements are different from the State-Defined Alternate diploma </a:t>
            </a:r>
          </a:p>
          <a:p>
            <a:endParaRPr lang="en-US" dirty="0"/>
          </a:p>
        </p:txBody>
      </p:sp>
    </p:spTree>
    <p:extLst>
      <p:ext uri="{BB962C8B-B14F-4D97-AF65-F5344CB8AC3E}">
        <p14:creationId xmlns:p14="http://schemas.microsoft.com/office/powerpoint/2010/main" val="201145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60E3-1002-41B5-AC15-27F1F7A186AE}"/>
              </a:ext>
            </a:extLst>
          </p:cNvPr>
          <p:cNvSpPr>
            <a:spLocks noGrp="1"/>
          </p:cNvSpPr>
          <p:nvPr>
            <p:ph type="title"/>
          </p:nvPr>
        </p:nvSpPr>
        <p:spPr/>
        <p:txBody>
          <a:bodyPr>
            <a:normAutofit/>
          </a:bodyPr>
          <a:lstStyle/>
          <a:p>
            <a:r>
              <a:rPr lang="en-US" sz="4000" dirty="0">
                <a:latin typeface="Helvetica LT Std" panose="020B0504020202020204" pitchFamily="34" charset="0"/>
              </a:rPr>
              <a:t>Key Points for Parents </a:t>
            </a:r>
            <a:r>
              <a:rPr lang="en-US" sz="4000" dirty="0">
                <a:solidFill>
                  <a:schemeClr val="bg1">
                    <a:lumMod val="95000"/>
                  </a:schemeClr>
                </a:solidFill>
                <a:latin typeface="Helvetica LT Std" panose="020B0504020202020204" pitchFamily="34" charset="0"/>
              </a:rPr>
              <a:t>#2</a:t>
            </a:r>
            <a:endParaRPr lang="en-US" sz="4000" dirty="0">
              <a:solidFill>
                <a:schemeClr val="bg1">
                  <a:lumMod val="95000"/>
                </a:schemeClr>
              </a:solidFill>
            </a:endParaRPr>
          </a:p>
        </p:txBody>
      </p:sp>
      <p:sp>
        <p:nvSpPr>
          <p:cNvPr id="3" name="Content Placeholder 2">
            <a:extLst>
              <a:ext uri="{FF2B5EF4-FFF2-40B4-BE49-F238E27FC236}">
                <a16:creationId xmlns:a16="http://schemas.microsoft.com/office/drawing/2014/main" id="{7FDD2704-3567-4B41-9386-887B1740E8E5}"/>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State-Defined Alternate Diploma graduates </a:t>
            </a:r>
            <a:r>
              <a:rPr kumimoji="0" lang="en-US" sz="26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do count</a:t>
            </a: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 as graduates in graduation rate calculations</a:t>
            </a:r>
          </a:p>
          <a:p>
            <a:pPr>
              <a:defRPr/>
            </a:pPr>
            <a:r>
              <a:rPr lang="en-US" sz="2600" dirty="0">
                <a:solidFill>
                  <a:srgbClr val="FF0000"/>
                </a:solidFill>
                <a:latin typeface="Helvetica LT Std" panose="020B0504020202020204" pitchFamily="34" charset="0"/>
              </a:rPr>
              <a:t>Participation in graduation ceremonies after receiving the State-defined Alternate Diploma does not end free appropriate public education “FAPE”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May affect postsecondary options</a:t>
            </a:r>
          </a:p>
          <a:p>
            <a:endParaRPr lang="en-US" dirty="0"/>
          </a:p>
        </p:txBody>
      </p:sp>
    </p:spTree>
    <p:extLst>
      <p:ext uri="{BB962C8B-B14F-4D97-AF65-F5344CB8AC3E}">
        <p14:creationId xmlns:p14="http://schemas.microsoft.com/office/powerpoint/2010/main" val="2001565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85A6-EC82-4CE9-A5C0-4AE1FCE271A4}"/>
              </a:ext>
            </a:extLst>
          </p:cNvPr>
          <p:cNvSpPr>
            <a:spLocks noGrp="1"/>
          </p:cNvSpPr>
          <p:nvPr>
            <p:ph type="title"/>
          </p:nvPr>
        </p:nvSpPr>
        <p:spPr/>
        <p:txBody>
          <a:bodyPr>
            <a:normAutofit/>
          </a:bodyPr>
          <a:lstStyle/>
          <a:p>
            <a:r>
              <a:rPr lang="en-US" sz="4000" dirty="0">
                <a:latin typeface="Helvetica LT Std" panose="020B0504020202020204" pitchFamily="34" charset="0"/>
              </a:rPr>
              <a:t>Where Can We Find Information for Parent?</a:t>
            </a:r>
          </a:p>
        </p:txBody>
      </p:sp>
      <p:sp>
        <p:nvSpPr>
          <p:cNvPr id="3" name="Content Placeholder 2">
            <a:extLst>
              <a:ext uri="{FF2B5EF4-FFF2-40B4-BE49-F238E27FC236}">
                <a16:creationId xmlns:a16="http://schemas.microsoft.com/office/drawing/2014/main" id="{AB1F45B8-F3AD-452F-8B69-405579ED4F1A}"/>
              </a:ext>
            </a:extLst>
          </p:cNvPr>
          <p:cNvSpPr>
            <a:spLocks noGrp="1"/>
          </p:cNvSpPr>
          <p:nvPr>
            <p:ph idx="1"/>
          </p:nvPr>
        </p:nvSpPr>
        <p:spPr/>
        <p:txBody>
          <a:bodyPr>
            <a:normAutofit/>
          </a:bodyPr>
          <a:lstStyle/>
          <a:p>
            <a:r>
              <a:rPr lang="en-US" dirty="0">
                <a:latin typeface="Helvetica LT Std" panose="020B0504020202020204" pitchFamily="34" charset="0"/>
                <a:hlinkClick r:id="rId2"/>
              </a:rPr>
              <a:t>ESSA Alternate Diploma FAQ for Families.pdf (gadoe.org)</a:t>
            </a:r>
            <a:endParaRPr lang="en-US" dirty="0">
              <a:latin typeface="Helvetica LT Std" panose="020B0504020202020204" pitchFamily="34" charset="0"/>
            </a:endParaRPr>
          </a:p>
          <a:p>
            <a:r>
              <a:rPr lang="en-US" dirty="0">
                <a:latin typeface="Helvetica LT Std" panose="020B0504020202020204" pitchFamily="34" charset="0"/>
              </a:rPr>
              <a:t>Chart of diplomas and descriptions for students with disabilities</a:t>
            </a:r>
          </a:p>
          <a:p>
            <a:pPr lvl="1"/>
            <a:r>
              <a:rPr lang="en-US" sz="2800" dirty="0">
                <a:latin typeface="Helvetica LT Std" panose="020B0504020202020204" pitchFamily="34" charset="0"/>
                <a:hlinkClick r:id="rId3"/>
              </a:rPr>
              <a:t>Family </a:t>
            </a:r>
            <a:r>
              <a:rPr lang="en-US" sz="2800" dirty="0" err="1">
                <a:latin typeface="Helvetica LT Std" panose="020B0504020202020204" pitchFamily="34" charset="0"/>
                <a:hlinkClick r:id="rId3"/>
              </a:rPr>
              <a:t>Guidance_Georgia</a:t>
            </a:r>
            <a:r>
              <a:rPr lang="en-US" sz="2800" dirty="0">
                <a:latin typeface="Helvetica LT Std" panose="020B0504020202020204" pitchFamily="34" charset="0"/>
                <a:hlinkClick r:id="rId3"/>
              </a:rPr>
              <a:t> Diploma Options_3_15_ 21_Final.pdf (gadoe.org)</a:t>
            </a:r>
            <a:endParaRPr lang="en-US" sz="2800" dirty="0">
              <a:latin typeface="Helvetica LT Std" panose="020B0504020202020204" pitchFamily="34" charset="0"/>
            </a:endParaRPr>
          </a:p>
        </p:txBody>
      </p:sp>
    </p:spTree>
    <p:extLst>
      <p:ext uri="{BB962C8B-B14F-4D97-AF65-F5344CB8AC3E}">
        <p14:creationId xmlns:p14="http://schemas.microsoft.com/office/powerpoint/2010/main" val="258747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C1259C9-814A-4ECA-9C93-FF2948EF2F68}"/>
              </a:ext>
            </a:extLst>
          </p:cNvPr>
          <p:cNvSpPr>
            <a:spLocks noGrp="1"/>
          </p:cNvSpPr>
          <p:nvPr>
            <p:ph type="title"/>
          </p:nvPr>
        </p:nvSpPr>
        <p:spPr>
          <a:xfrm>
            <a:off x="838199" y="365125"/>
            <a:ext cx="7296539" cy="1325563"/>
          </a:xfrm>
        </p:spPr>
        <p:txBody>
          <a:bodyPr>
            <a:normAutofit/>
          </a:bodyPr>
          <a:lstStyle/>
          <a:p>
            <a:r>
              <a:rPr lang="en-US" sz="4000" dirty="0">
                <a:latin typeface="Helvetica LT Std" panose="020B0504020202020204" pitchFamily="34" charset="0"/>
              </a:rPr>
              <a:t>Administration Issues</a:t>
            </a:r>
          </a:p>
        </p:txBody>
      </p:sp>
      <p:sp>
        <p:nvSpPr>
          <p:cNvPr id="3" name="Content Placeholder 2">
            <a:extLst>
              <a:ext uri="{FF2B5EF4-FFF2-40B4-BE49-F238E27FC236}">
                <a16:creationId xmlns:a16="http://schemas.microsoft.com/office/drawing/2014/main" id="{29883736-F50A-4909-B677-B7CA429DE915}"/>
              </a:ext>
            </a:extLst>
          </p:cNvPr>
          <p:cNvSpPr>
            <a:spLocks noGrp="1"/>
          </p:cNvSpPr>
          <p:nvPr>
            <p:ph idx="1"/>
          </p:nvPr>
        </p:nvSpPr>
        <p:spPr>
          <a:xfrm>
            <a:off x="838200" y="2382253"/>
            <a:ext cx="5570706" cy="3794709"/>
          </a:xfrm>
        </p:spPr>
        <p:txBody>
          <a:bodyPr>
            <a:normAutofit/>
          </a:bodyPr>
          <a:lstStyle/>
          <a:p>
            <a:r>
              <a:rPr lang="en-US" dirty="0">
                <a:latin typeface="Helvetica LT Std" panose="020B0504020202020204" pitchFamily="34" charset="0"/>
              </a:rPr>
              <a:t>Cohort Reassignment</a:t>
            </a:r>
          </a:p>
          <a:p>
            <a:r>
              <a:rPr lang="en-US" dirty="0">
                <a:latin typeface="Helvetica LT Std" panose="020B0504020202020204" pitchFamily="34" charset="0"/>
              </a:rPr>
              <a:t>Specific issues that might impact graduation rates</a:t>
            </a:r>
          </a:p>
          <a:p>
            <a:r>
              <a:rPr lang="en-US" dirty="0">
                <a:latin typeface="Helvetica LT Std" panose="020B0504020202020204" pitchFamily="34" charset="0"/>
              </a:rPr>
              <a:t>Exceptions and special circumstances</a:t>
            </a:r>
          </a:p>
          <a:p>
            <a:r>
              <a:rPr lang="en-US" dirty="0">
                <a:latin typeface="Helvetica LT Std" panose="020B0504020202020204" pitchFamily="34" charset="0"/>
              </a:rPr>
              <a:t>Appeals</a:t>
            </a:r>
          </a:p>
          <a:p>
            <a:endParaRPr lang="en-US" dirty="0"/>
          </a:p>
          <a:p>
            <a:endParaRPr lang="en-US" dirty="0"/>
          </a:p>
        </p:txBody>
      </p:sp>
      <p:pic>
        <p:nvPicPr>
          <p:cNvPr id="5" name="Picture 4">
            <a:extLst>
              <a:ext uri="{FF2B5EF4-FFF2-40B4-BE49-F238E27FC236}">
                <a16:creationId xmlns:a16="http://schemas.microsoft.com/office/drawing/2014/main" id="{54FFEE13-14D5-48E6-9193-52250B217CAE}"/>
              </a:ext>
              <a:ext uri="{C183D7F6-B498-43B3-948B-1728B52AA6E4}">
                <adec:decorative xmlns:adec="http://schemas.microsoft.com/office/drawing/2017/decorative" val="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14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FCDC31B-74C9-4867-9322-CAD7C2228D7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r.wikiversity.org/wiki/Fichier:Confused.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21866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4F6C-D9BE-4847-AA02-45E99C4C0911}"/>
              </a:ext>
            </a:extLst>
          </p:cNvPr>
          <p:cNvSpPr>
            <a:spLocks noGrp="1"/>
          </p:cNvSpPr>
          <p:nvPr>
            <p:ph type="title"/>
          </p:nvPr>
        </p:nvSpPr>
        <p:spPr/>
        <p:txBody>
          <a:bodyPr>
            <a:normAutofit/>
          </a:bodyPr>
          <a:lstStyle/>
          <a:p>
            <a:r>
              <a:rPr lang="en-US" sz="4400" dirty="0">
                <a:latin typeface="Helvetica LT Std" panose="020B0504020202020204" pitchFamily="34" charset="0"/>
              </a:rPr>
              <a:t>Contact Information</a:t>
            </a:r>
          </a:p>
        </p:txBody>
      </p:sp>
      <p:graphicFrame>
        <p:nvGraphicFramePr>
          <p:cNvPr id="6" name="Content Placeholder 5">
            <a:extLst>
              <a:ext uri="{FF2B5EF4-FFF2-40B4-BE49-F238E27FC236}">
                <a16:creationId xmlns:a16="http://schemas.microsoft.com/office/drawing/2014/main" id="{BE77165B-F184-464C-BF0C-AAD929BFE4B8}"/>
              </a:ext>
            </a:extLst>
          </p:cNvPr>
          <p:cNvGraphicFramePr>
            <a:graphicFrameLocks noGrp="1"/>
          </p:cNvGraphicFramePr>
          <p:nvPr>
            <p:ph idx="1"/>
            <p:extLst>
              <p:ext uri="{D42A27DB-BD31-4B8C-83A1-F6EECF244321}">
                <p14:modId xmlns:p14="http://schemas.microsoft.com/office/powerpoint/2010/main" val="2011478474"/>
              </p:ext>
            </p:extLst>
          </p:nvPr>
        </p:nvGraphicFramePr>
        <p:xfrm>
          <a:off x="1145894" y="1944414"/>
          <a:ext cx="10207907" cy="3974147"/>
        </p:xfrm>
        <a:graphic>
          <a:graphicData uri="http://schemas.openxmlformats.org/drawingml/2006/table">
            <a:tbl>
              <a:tblPr firstRow="1" firstCol="1" bandRow="1"/>
              <a:tblGrid>
                <a:gridCol w="3401907">
                  <a:extLst>
                    <a:ext uri="{9D8B030D-6E8A-4147-A177-3AD203B41FA5}">
                      <a16:colId xmlns:a16="http://schemas.microsoft.com/office/drawing/2014/main" val="3555228746"/>
                    </a:ext>
                  </a:extLst>
                </a:gridCol>
                <a:gridCol w="3403000">
                  <a:extLst>
                    <a:ext uri="{9D8B030D-6E8A-4147-A177-3AD203B41FA5}">
                      <a16:colId xmlns:a16="http://schemas.microsoft.com/office/drawing/2014/main" val="953639332"/>
                    </a:ext>
                  </a:extLst>
                </a:gridCol>
                <a:gridCol w="3403000">
                  <a:extLst>
                    <a:ext uri="{9D8B030D-6E8A-4147-A177-3AD203B41FA5}">
                      <a16:colId xmlns:a16="http://schemas.microsoft.com/office/drawing/2014/main" val="3754338959"/>
                    </a:ext>
                  </a:extLst>
                </a:gridCol>
              </a:tblGrid>
              <a:tr h="731550">
                <a:tc>
                  <a:txBody>
                    <a:bodyPr/>
                    <a:lstStyle/>
                    <a:p>
                      <a:pPr marL="0" marR="0">
                        <a:lnSpc>
                          <a:spcPct val="107000"/>
                        </a:lnSpc>
                        <a:spcBef>
                          <a:spcPts val="0"/>
                        </a:spcBef>
                        <a:spcAft>
                          <a:spcPts val="0"/>
                        </a:spcAft>
                      </a:pPr>
                      <a:r>
                        <a:rPr lang="en-US" sz="2000" b="1" dirty="0">
                          <a:effectLst/>
                          <a:latin typeface="Helvetica LT Std" panose="020B0504020202020204" pitchFamily="34" charset="0"/>
                          <a:ea typeface="Calibri" panose="020F0502020204030204" pitchFamily="34" charset="0"/>
                          <a:cs typeface="Times New Roman" panose="02020603050405020304" pitchFamily="18" charset="0"/>
                        </a:rPr>
                        <a:t>Results Driven Accountability</a:t>
                      </a:r>
                      <a:endParaRPr lang="en-US" sz="2000" dirty="0">
                        <a:effectLst/>
                        <a:latin typeface="Helvetica LT Std"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Lynn Holland,</a:t>
                      </a:r>
                    </a:p>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Program Manager</a:t>
                      </a:r>
                    </a:p>
                    <a:p>
                      <a:pPr marL="0" marR="0">
                        <a:lnSpc>
                          <a:spcPct val="107000"/>
                        </a:lnSpc>
                        <a:spcBef>
                          <a:spcPts val="0"/>
                        </a:spcBef>
                        <a:spcAft>
                          <a:spcPts val="0"/>
                        </a:spcAft>
                      </a:pPr>
                      <a:endParaRPr lang="en-US" sz="2000" dirty="0">
                        <a:effectLst/>
                        <a:latin typeface="Helvetica LT Std"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u="sng">
                          <a:solidFill>
                            <a:srgbClr val="0563C1"/>
                          </a:solidFill>
                          <a:effectLst/>
                          <a:latin typeface="Helvetica LT Std" panose="020B0504020202020204" pitchFamily="34" charset="0"/>
                          <a:ea typeface="Calibri" panose="020F0502020204030204" pitchFamily="34" charset="0"/>
                          <a:cs typeface="Times New Roman" panose="02020603050405020304" pitchFamily="18" charset="0"/>
                          <a:hlinkClick r:id="rId3"/>
                        </a:rPr>
                        <a:t>lholland@doe.k12.ga.us</a:t>
                      </a:r>
                      <a:endParaRPr lang="en-US" sz="2000">
                        <a:effectLst/>
                        <a:latin typeface="Helvetica LT Std"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effectLst/>
                          <a:latin typeface="Helvetica LT Std" panose="020B0504020202020204" pitchFamily="34" charset="0"/>
                          <a:ea typeface="Calibri" panose="020F0502020204030204" pitchFamily="34" charset="0"/>
                          <a:cs typeface="Times New Roman" panose="02020603050405020304" pitchFamily="18" charset="0"/>
                        </a:rPr>
                        <a:t>404-805-5113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825216"/>
                  </a:ext>
                </a:extLst>
              </a:tr>
              <a:tr h="731550">
                <a:tc>
                  <a:txBody>
                    <a:bodyPr/>
                    <a:lstStyle/>
                    <a:p>
                      <a:pPr marL="0" marR="0">
                        <a:lnSpc>
                          <a:spcPct val="107000"/>
                        </a:lnSpc>
                        <a:spcBef>
                          <a:spcPts val="0"/>
                        </a:spcBef>
                        <a:spcAft>
                          <a:spcPts val="0"/>
                        </a:spcAft>
                      </a:pPr>
                      <a:r>
                        <a:rPr lang="en-US" sz="2000" b="1" dirty="0">
                          <a:solidFill>
                            <a:srgbClr val="000000"/>
                          </a:solidFill>
                          <a:effectLst/>
                          <a:latin typeface="Helvetica LT Std" panose="020B0504020202020204" pitchFamily="34" charset="0"/>
                          <a:ea typeface="Calibri" panose="020F0502020204030204" pitchFamily="34" charset="0"/>
                          <a:cs typeface="Times New Roman" panose="02020603050405020304" pitchFamily="18" charset="0"/>
                        </a:rPr>
                        <a:t>Accountability</a:t>
                      </a:r>
                      <a:endParaRPr lang="en-US" sz="2000" dirty="0">
                        <a:effectLst/>
                        <a:latin typeface="Helvetica LT Std"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August Ogletree,</a:t>
                      </a:r>
                    </a:p>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Accountability Specialist</a:t>
                      </a:r>
                    </a:p>
                    <a:p>
                      <a:pPr marL="0" marR="0">
                        <a:lnSpc>
                          <a:spcPct val="107000"/>
                        </a:lnSpc>
                        <a:spcBef>
                          <a:spcPts val="0"/>
                        </a:spcBef>
                        <a:spcAft>
                          <a:spcPts val="0"/>
                        </a:spcAft>
                      </a:pPr>
                      <a:endParaRPr lang="en-US" sz="2000" dirty="0">
                        <a:effectLst/>
                        <a:latin typeface="Helvetica LT Std"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u="sng">
                          <a:solidFill>
                            <a:srgbClr val="0563C1"/>
                          </a:solidFill>
                          <a:effectLst/>
                          <a:latin typeface="Helvetica LT Std" panose="020B0504020202020204" pitchFamily="34" charset="0"/>
                          <a:ea typeface="Calibri" panose="020F0502020204030204" pitchFamily="34" charset="0"/>
                          <a:cs typeface="Times New Roman" panose="02020603050405020304" pitchFamily="18" charset="0"/>
                          <a:hlinkClick r:id="rId4"/>
                        </a:rPr>
                        <a:t>aogletree@doe.k12.ga.us</a:t>
                      </a:r>
                      <a:r>
                        <a:rPr lang="en-US" sz="2000">
                          <a:effectLst/>
                          <a:latin typeface="Helvetica LT Std" panose="020B05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a:effectLst/>
                          <a:latin typeface="Helvetica LT Std" panose="020B0504020202020204" pitchFamily="34" charset="0"/>
                          <a:ea typeface="Calibri" panose="020F0502020204030204" pitchFamily="34" charset="0"/>
                          <a:cs typeface="Times New Roman" panose="02020603050405020304" pitchFamily="18" charset="0"/>
                        </a:rPr>
                        <a:t>404-463-6675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294791"/>
                  </a:ext>
                </a:extLst>
              </a:tr>
              <a:tr h="731550">
                <a:tc>
                  <a:txBody>
                    <a:bodyPr/>
                    <a:lstStyle/>
                    <a:p>
                      <a:pPr marL="0" marR="0">
                        <a:lnSpc>
                          <a:spcPct val="107000"/>
                        </a:lnSpc>
                        <a:spcBef>
                          <a:spcPts val="0"/>
                        </a:spcBef>
                        <a:spcAft>
                          <a:spcPts val="0"/>
                        </a:spcAft>
                      </a:pPr>
                      <a:r>
                        <a:rPr lang="en-US" sz="2000" b="1" dirty="0">
                          <a:solidFill>
                            <a:srgbClr val="000000"/>
                          </a:solidFill>
                          <a:effectLst/>
                          <a:latin typeface="Helvetica LT Std" panose="020B0504020202020204" pitchFamily="34" charset="0"/>
                          <a:ea typeface="Calibri" panose="020F0502020204030204" pitchFamily="34" charset="0"/>
                          <a:cs typeface="Times New Roman" panose="02020603050405020304" pitchFamily="18" charset="0"/>
                        </a:rPr>
                        <a:t>Assessment</a:t>
                      </a:r>
                      <a:endParaRPr lang="en-US" sz="2000" dirty="0">
                        <a:effectLst/>
                        <a:latin typeface="Helvetica LT Std"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Mary Nesbit-McBride, Assessment Specialist </a:t>
                      </a:r>
                    </a:p>
                    <a:p>
                      <a:pPr marL="0" marR="0">
                        <a:lnSpc>
                          <a:spcPct val="107000"/>
                        </a:lnSpc>
                        <a:spcBef>
                          <a:spcPts val="0"/>
                        </a:spcBef>
                        <a:spcAft>
                          <a:spcPts val="0"/>
                        </a:spcAft>
                      </a:pPr>
                      <a:endParaRPr lang="en-US" sz="2000" dirty="0">
                        <a:effectLst/>
                        <a:latin typeface="Helvetica LT Std"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u="sng" dirty="0">
                          <a:solidFill>
                            <a:srgbClr val="0563C1"/>
                          </a:solidFill>
                          <a:effectLst/>
                          <a:latin typeface="Helvetica LT Std" panose="020B0504020202020204" pitchFamily="34" charset="0"/>
                          <a:ea typeface="Calibri" panose="020F0502020204030204" pitchFamily="34" charset="0"/>
                          <a:cs typeface="Times New Roman" panose="02020603050405020304" pitchFamily="18" charset="0"/>
                          <a:hlinkClick r:id="rId5"/>
                        </a:rPr>
                        <a:t>mmcbride@doe.k12.ga.us</a:t>
                      </a: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404-232-1207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511320"/>
                  </a:ext>
                </a:extLst>
              </a:tr>
              <a:tr h="1105598">
                <a:tc>
                  <a:txBody>
                    <a:bodyPr/>
                    <a:lstStyle/>
                    <a:p>
                      <a:pPr marL="0" marR="0">
                        <a:lnSpc>
                          <a:spcPct val="107000"/>
                        </a:lnSpc>
                        <a:spcBef>
                          <a:spcPts val="0"/>
                        </a:spcBef>
                        <a:spcAft>
                          <a:spcPts val="0"/>
                        </a:spcAft>
                      </a:pPr>
                      <a:r>
                        <a:rPr lang="en-US" sz="2000" b="1" dirty="0">
                          <a:solidFill>
                            <a:srgbClr val="000000"/>
                          </a:solidFill>
                          <a:effectLst/>
                          <a:latin typeface="Helvetica LT Std" panose="020B0504020202020204" pitchFamily="34" charset="0"/>
                          <a:ea typeface="Calibri" panose="020F0502020204030204" pitchFamily="34" charset="0"/>
                          <a:cs typeface="Times New Roman" panose="02020603050405020304" pitchFamily="18" charset="0"/>
                        </a:rPr>
                        <a:t>State-Defined Alternate Diploma/Transition </a:t>
                      </a:r>
                      <a:endParaRPr lang="en-US" sz="2000" dirty="0">
                        <a:effectLst/>
                        <a:latin typeface="Helvetica LT Std"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Elise James</a:t>
                      </a:r>
                    </a:p>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Program Specialist</a:t>
                      </a:r>
                    </a:p>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u="sng" dirty="0">
                          <a:solidFill>
                            <a:srgbClr val="0563C1"/>
                          </a:solidFill>
                          <a:effectLst/>
                          <a:latin typeface="Helvetica LT Std" panose="020B0504020202020204" pitchFamily="34" charset="0"/>
                          <a:ea typeface="Calibri" panose="020F0502020204030204" pitchFamily="34" charset="0"/>
                          <a:cs typeface="Times New Roman" panose="02020603050405020304" pitchFamily="18" charset="0"/>
                          <a:hlinkClick r:id="rId6"/>
                        </a:rPr>
                        <a:t>ejames@doe.k12.ga.us</a:t>
                      </a: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404-326-0421 </a:t>
                      </a:r>
                    </a:p>
                    <a:p>
                      <a:pPr marL="0" marR="0">
                        <a:lnSpc>
                          <a:spcPct val="107000"/>
                        </a:lnSpc>
                        <a:spcBef>
                          <a:spcPts val="0"/>
                        </a:spcBef>
                        <a:spcAft>
                          <a:spcPts val="0"/>
                        </a:spcAft>
                      </a:pPr>
                      <a:r>
                        <a:rPr lang="en-US" sz="2000" dirty="0">
                          <a:effectLst/>
                          <a:latin typeface="Helvetica LT Std" panose="020B05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006360"/>
                  </a:ext>
                </a:extLst>
              </a:tr>
            </a:tbl>
          </a:graphicData>
        </a:graphic>
      </p:graphicFrame>
    </p:spTree>
    <p:extLst>
      <p:ext uri="{BB962C8B-B14F-4D97-AF65-F5344CB8AC3E}">
        <p14:creationId xmlns:p14="http://schemas.microsoft.com/office/powerpoint/2010/main" val="3816090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C42E-9BBA-4F41-B682-0E632308CB79}"/>
              </a:ext>
            </a:extLst>
          </p:cNvPr>
          <p:cNvSpPr>
            <a:spLocks noGrp="1"/>
          </p:cNvSpPr>
          <p:nvPr>
            <p:ph type="title"/>
          </p:nvPr>
        </p:nvSpPr>
        <p:spPr>
          <a:xfrm>
            <a:off x="1355834" y="365125"/>
            <a:ext cx="9997966" cy="1325563"/>
          </a:xfrm>
        </p:spPr>
        <p:txBody>
          <a:bodyPr>
            <a:normAutofit/>
          </a:bodyPr>
          <a:lstStyle/>
          <a:p>
            <a:r>
              <a:rPr lang="en-US" sz="4400" dirty="0">
                <a:latin typeface="Helvetica LT Std" panose="020B0504020202020204" pitchFamily="34" charset="0"/>
              </a:rPr>
              <a:t>Resources</a:t>
            </a:r>
          </a:p>
        </p:txBody>
      </p:sp>
      <p:sp>
        <p:nvSpPr>
          <p:cNvPr id="3" name="Content Placeholder 2">
            <a:extLst>
              <a:ext uri="{FF2B5EF4-FFF2-40B4-BE49-F238E27FC236}">
                <a16:creationId xmlns:a16="http://schemas.microsoft.com/office/drawing/2014/main" id="{93A38764-C5A3-402C-A209-2D44ED1009B7}"/>
              </a:ext>
            </a:extLst>
          </p:cNvPr>
          <p:cNvSpPr>
            <a:spLocks noGrp="1"/>
          </p:cNvSpPr>
          <p:nvPr>
            <p:ph idx="1"/>
          </p:nvPr>
        </p:nvSpPr>
        <p:spPr>
          <a:xfrm>
            <a:off x="1355834" y="1825625"/>
            <a:ext cx="9997965" cy="4135670"/>
          </a:xfrm>
        </p:spPr>
        <p:txBody>
          <a:bodyPr>
            <a:normAutofit/>
          </a:bodyPr>
          <a:lstStyle/>
          <a:p>
            <a:r>
              <a:rPr lang="en-US" i="0" u="none" strike="noStrike" baseline="0" dirty="0">
                <a:latin typeface="Helvetica LT Std" panose="020B0504020202020204" pitchFamily="34" charset="0"/>
              </a:rPr>
              <a:t>ESSA State-Defined Alternate Diploma for Students with the Most Significant </a:t>
            </a:r>
            <a:r>
              <a:rPr lang="en-US" dirty="0">
                <a:latin typeface="Helvetica LT Std" panose="020B0504020202020204" pitchFamily="34" charset="0"/>
              </a:rPr>
              <a:t>Cognitive Disabilities FAQs: </a:t>
            </a:r>
          </a:p>
          <a:p>
            <a:pPr lvl="1"/>
            <a:r>
              <a:rPr lang="en-US" sz="2600" dirty="0">
                <a:latin typeface="Helvetica LT Std" panose="020B0504020202020204" pitchFamily="34" charset="0"/>
                <a:hlinkClick r:id="rId3"/>
              </a:rPr>
              <a:t>For Practitioners</a:t>
            </a:r>
            <a:endParaRPr lang="en-US" sz="2600" dirty="0">
              <a:latin typeface="Helvetica LT Std" panose="020B0504020202020204" pitchFamily="34" charset="0"/>
            </a:endParaRPr>
          </a:p>
          <a:p>
            <a:pPr lvl="1"/>
            <a:r>
              <a:rPr lang="en-US" sz="2600" dirty="0">
                <a:latin typeface="Helvetica LT Std" panose="020B0504020202020204" pitchFamily="34" charset="0"/>
                <a:hlinkClick r:id="rId4"/>
              </a:rPr>
              <a:t>For Families</a:t>
            </a:r>
            <a:endParaRPr lang="en-US" sz="2600" dirty="0">
              <a:latin typeface="Helvetica LT Std" panose="020B0504020202020204" pitchFamily="34" charset="0"/>
            </a:endParaRPr>
          </a:p>
          <a:p>
            <a:r>
              <a:rPr lang="en-US" dirty="0">
                <a:latin typeface="Helvetica LT Std" panose="020B0504020202020204" pitchFamily="34" charset="0"/>
                <a:hlinkClick r:id="rId5"/>
              </a:rPr>
              <a:t>Georgia Alternate Assessment 2.0 </a:t>
            </a:r>
            <a:endParaRPr lang="en-US" dirty="0">
              <a:latin typeface="Helvetica LT Std" panose="020B0504020202020204" pitchFamily="34" charset="0"/>
            </a:endParaRPr>
          </a:p>
          <a:p>
            <a:r>
              <a:rPr lang="en-US" dirty="0">
                <a:latin typeface="Helvetica LT Std" panose="020B0504020202020204" pitchFamily="34" charset="0"/>
                <a:hlinkClick r:id="rId6"/>
              </a:rPr>
              <a:t>Extended Content Standards</a:t>
            </a:r>
            <a:endParaRPr lang="en-US" dirty="0">
              <a:latin typeface="Helvetica LT Std" panose="020B0504020202020204" pitchFamily="34" charset="0"/>
            </a:endParaRPr>
          </a:p>
          <a:p>
            <a:r>
              <a:rPr lang="en-US" dirty="0">
                <a:hlinkClick r:id="rId7"/>
              </a:rPr>
              <a:t>FAQ -Understanding the State-Defined Alternate Diploma April 2021.pdf</a:t>
            </a:r>
            <a:endParaRPr lang="en-US" dirty="0"/>
          </a:p>
        </p:txBody>
      </p:sp>
    </p:spTree>
    <p:extLst>
      <p:ext uri="{BB962C8B-B14F-4D97-AF65-F5344CB8AC3E}">
        <p14:creationId xmlns:p14="http://schemas.microsoft.com/office/powerpoint/2010/main" val="2271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F7F6-646C-443E-AB70-8E5EE2F672E2}"/>
              </a:ext>
            </a:extLst>
          </p:cNvPr>
          <p:cNvSpPr>
            <a:spLocks noGrp="1"/>
          </p:cNvSpPr>
          <p:nvPr>
            <p:ph type="title"/>
          </p:nvPr>
        </p:nvSpPr>
        <p:spPr>
          <a:xfrm>
            <a:off x="1145894" y="365125"/>
            <a:ext cx="10207906" cy="763031"/>
          </a:xfrm>
        </p:spPr>
        <p:txBody>
          <a:bodyPr>
            <a:normAutofit/>
          </a:bodyPr>
          <a:lstStyle/>
          <a:p>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rPr>
              <a:t>Diploma Types</a:t>
            </a:r>
            <a:endParaRPr lang="en-US" sz="4000" dirty="0">
              <a:latin typeface="Helvetica LT Std" panose="020B0504020202020204" pitchFamily="34" charset="0"/>
            </a:endParaRPr>
          </a:p>
        </p:txBody>
      </p:sp>
      <p:graphicFrame>
        <p:nvGraphicFramePr>
          <p:cNvPr id="4" name="Table 4">
            <a:extLst>
              <a:ext uri="{FF2B5EF4-FFF2-40B4-BE49-F238E27FC236}">
                <a16:creationId xmlns:a16="http://schemas.microsoft.com/office/drawing/2014/main" id="{90A695E1-3184-4DA7-8079-719A9E8D9108}"/>
              </a:ext>
            </a:extLst>
          </p:cNvPr>
          <p:cNvGraphicFramePr>
            <a:graphicFrameLocks noGrp="1"/>
          </p:cNvGraphicFramePr>
          <p:nvPr>
            <p:ph idx="1"/>
            <p:extLst>
              <p:ext uri="{D42A27DB-BD31-4B8C-83A1-F6EECF244321}">
                <p14:modId xmlns:p14="http://schemas.microsoft.com/office/powerpoint/2010/main" val="534627418"/>
              </p:ext>
            </p:extLst>
          </p:nvPr>
        </p:nvGraphicFramePr>
        <p:xfrm>
          <a:off x="665018" y="1112576"/>
          <a:ext cx="11526981" cy="5644483"/>
        </p:xfrm>
        <a:graphic>
          <a:graphicData uri="http://schemas.openxmlformats.org/drawingml/2006/table">
            <a:tbl>
              <a:tblPr firstRow="1" bandRow="1">
                <a:tableStyleId>{5C22544A-7EE6-4342-B048-85BDC9FD1C3A}</a:tableStyleId>
              </a:tblPr>
              <a:tblGrid>
                <a:gridCol w="3842327">
                  <a:extLst>
                    <a:ext uri="{9D8B030D-6E8A-4147-A177-3AD203B41FA5}">
                      <a16:colId xmlns:a16="http://schemas.microsoft.com/office/drawing/2014/main" val="872879460"/>
                    </a:ext>
                  </a:extLst>
                </a:gridCol>
                <a:gridCol w="2762299">
                  <a:extLst>
                    <a:ext uri="{9D8B030D-6E8A-4147-A177-3AD203B41FA5}">
                      <a16:colId xmlns:a16="http://schemas.microsoft.com/office/drawing/2014/main" val="2786825374"/>
                    </a:ext>
                  </a:extLst>
                </a:gridCol>
                <a:gridCol w="4922355">
                  <a:extLst>
                    <a:ext uri="{9D8B030D-6E8A-4147-A177-3AD203B41FA5}">
                      <a16:colId xmlns:a16="http://schemas.microsoft.com/office/drawing/2014/main" val="1447293085"/>
                    </a:ext>
                  </a:extLst>
                </a:gridCol>
              </a:tblGrid>
              <a:tr h="409918">
                <a:tc>
                  <a:txBody>
                    <a:bodyPr/>
                    <a:lstStyle/>
                    <a:p>
                      <a:pPr algn="ctr"/>
                      <a:r>
                        <a:rPr lang="en-US" dirty="0"/>
                        <a:t>Diploma Type</a:t>
                      </a:r>
                    </a:p>
                  </a:txBody>
                  <a:tcPr/>
                </a:tc>
                <a:tc>
                  <a:txBody>
                    <a:bodyPr/>
                    <a:lstStyle/>
                    <a:p>
                      <a:pPr algn="ctr"/>
                      <a:r>
                        <a:rPr lang="en-US" dirty="0"/>
                        <a:t>Who Is Eligible?</a:t>
                      </a:r>
                    </a:p>
                  </a:txBody>
                  <a:tcPr/>
                </a:tc>
                <a:tc>
                  <a:txBody>
                    <a:bodyPr/>
                    <a:lstStyle/>
                    <a:p>
                      <a:pPr algn="ctr"/>
                      <a:r>
                        <a:rPr lang="en-US" dirty="0"/>
                        <a:t>Requirements</a:t>
                      </a:r>
                    </a:p>
                  </a:txBody>
                  <a:tcPr/>
                </a:tc>
                <a:extLst>
                  <a:ext uri="{0D108BD9-81ED-4DB2-BD59-A6C34878D82A}">
                    <a16:rowId xmlns:a16="http://schemas.microsoft.com/office/drawing/2014/main" val="2636667534"/>
                  </a:ext>
                </a:extLst>
              </a:tr>
              <a:tr h="1313982">
                <a:tc>
                  <a:txBody>
                    <a:bodyPr/>
                    <a:lstStyle/>
                    <a:p>
                      <a:pPr algn="ctr"/>
                      <a:r>
                        <a:rPr lang="en-US" dirty="0"/>
                        <a:t>High School Diploma</a:t>
                      </a:r>
                    </a:p>
                  </a:txBody>
                  <a:tcPr/>
                </a:tc>
                <a:tc>
                  <a:txBody>
                    <a:bodyPr/>
                    <a:lstStyle/>
                    <a:p>
                      <a:pPr algn="ctr"/>
                      <a:r>
                        <a:rPr lang="en-US" dirty="0"/>
                        <a:t>All students</a:t>
                      </a:r>
                    </a:p>
                  </a:txBody>
                  <a:tcPr/>
                </a:tc>
                <a:tc>
                  <a:txBody>
                    <a:bodyPr/>
                    <a:lstStyle/>
                    <a:p>
                      <a:r>
                        <a:rPr lang="en-US" dirty="0"/>
                        <a:t>Awarded to students certifying that they have satisfied attendance requirements, unit requirements, and the state assessment requirements</a:t>
                      </a:r>
                    </a:p>
                  </a:txBody>
                  <a:tcPr/>
                </a:tc>
                <a:extLst>
                  <a:ext uri="{0D108BD9-81ED-4DB2-BD59-A6C34878D82A}">
                    <a16:rowId xmlns:a16="http://schemas.microsoft.com/office/drawing/2014/main" val="1350355373"/>
                  </a:ext>
                </a:extLst>
              </a:tr>
              <a:tr h="1920436">
                <a:tc>
                  <a:txBody>
                    <a:bodyPr/>
                    <a:lstStyle/>
                    <a:p>
                      <a:pPr algn="ctr"/>
                      <a:r>
                        <a:rPr lang="en-US" dirty="0"/>
                        <a:t>State-Defined Alternate Diploma</a:t>
                      </a:r>
                    </a:p>
                  </a:txBody>
                  <a:tcPr/>
                </a:tc>
                <a:tc>
                  <a:txBody>
                    <a:bodyPr/>
                    <a:lstStyle/>
                    <a:p>
                      <a:pPr algn="ctr"/>
                      <a:r>
                        <a:rPr lang="en-US" dirty="0"/>
                        <a:t>Students with significant cognitive disabilities</a:t>
                      </a:r>
                    </a:p>
                  </a:txBody>
                  <a:tcPr/>
                </a:tc>
                <a:tc>
                  <a:txBody>
                    <a:bodyPr/>
                    <a:lstStyle/>
                    <a:p>
                      <a:r>
                        <a:rPr lang="en-US" sz="1800" kern="1200" dirty="0">
                          <a:solidFill>
                            <a:schemeClr val="dk1"/>
                          </a:solidFill>
                          <a:effectLst/>
                          <a:latin typeface="+mn-lt"/>
                          <a:ea typeface="+mn-ea"/>
                          <a:cs typeface="+mn-cs"/>
                        </a:rPr>
                        <a:t>Awarded to students with the most significant cognitive disabilities who receive instruction using the Alternate Content Standards, are assess using the Georgia Alternate Assessment (GAA 2.0) and met the requirements of the State Board Rule.</a:t>
                      </a:r>
                    </a:p>
                  </a:txBody>
                  <a:tcPr/>
                </a:tc>
                <a:extLst>
                  <a:ext uri="{0D108BD9-81ED-4DB2-BD59-A6C34878D82A}">
                    <a16:rowId xmlns:a16="http://schemas.microsoft.com/office/drawing/2014/main" val="2604609454"/>
                  </a:ext>
                </a:extLst>
              </a:tr>
              <a:tr h="1313982">
                <a:tc>
                  <a:txBody>
                    <a:bodyPr/>
                    <a:lstStyle/>
                    <a:p>
                      <a:pPr algn="ctr"/>
                      <a:r>
                        <a:rPr lang="en-US" dirty="0"/>
                        <a:t>Special Education Diploma</a:t>
                      </a:r>
                    </a:p>
                  </a:txBody>
                  <a:tcPr/>
                </a:tc>
                <a:tc>
                  <a:txBody>
                    <a:bodyPr/>
                    <a:lstStyle/>
                    <a:p>
                      <a:pPr algn="ctr"/>
                      <a:r>
                        <a:rPr lang="en-US" dirty="0"/>
                        <a:t>All students with disabilities assigned to a special education program</a:t>
                      </a:r>
                    </a:p>
                  </a:txBody>
                  <a:tcPr/>
                </a:tc>
                <a:tc>
                  <a:txBody>
                    <a:bodyPr/>
                    <a:lstStyle/>
                    <a:p>
                      <a:r>
                        <a:rPr lang="en-US" dirty="0"/>
                        <a:t>Awarded to students with disabilities who have </a:t>
                      </a:r>
                      <a:r>
                        <a:rPr lang="en-US" b="1" dirty="0"/>
                        <a:t>not </a:t>
                      </a:r>
                      <a:r>
                        <a:rPr lang="en-US" b="0" dirty="0"/>
                        <a:t>met the requirements</a:t>
                      </a:r>
                      <a:r>
                        <a:rPr lang="en-US" dirty="0"/>
                        <a:t> for the </a:t>
                      </a:r>
                      <a:r>
                        <a:rPr lang="en-US" b="1" dirty="0"/>
                        <a:t>High School Diploma </a:t>
                      </a:r>
                      <a:r>
                        <a:rPr lang="en-US" dirty="0"/>
                        <a:t>or the </a:t>
                      </a:r>
                      <a:r>
                        <a:rPr lang="en-US" b="1" dirty="0"/>
                        <a:t>State Defined Alternate Diploma </a:t>
                      </a:r>
                      <a:r>
                        <a:rPr lang="en-US" dirty="0"/>
                        <a:t>but have completed their IEP goals.</a:t>
                      </a:r>
                    </a:p>
                  </a:txBody>
                  <a:tcPr/>
                </a:tc>
                <a:extLst>
                  <a:ext uri="{0D108BD9-81ED-4DB2-BD59-A6C34878D82A}">
                    <a16:rowId xmlns:a16="http://schemas.microsoft.com/office/drawing/2014/main" val="2069554490"/>
                  </a:ext>
                </a:extLst>
              </a:tr>
              <a:tr h="686165">
                <a:tc>
                  <a:txBody>
                    <a:bodyPr/>
                    <a:lstStyle/>
                    <a:p>
                      <a:pPr algn="ctr"/>
                      <a:r>
                        <a:rPr lang="en-US" dirty="0"/>
                        <a:t>High School Certificate of Attendance</a:t>
                      </a:r>
                    </a:p>
                  </a:txBody>
                  <a:tcPr/>
                </a:tc>
                <a:tc>
                  <a:txBody>
                    <a:bodyPr/>
                    <a:lstStyle/>
                    <a:p>
                      <a:pPr algn="ctr"/>
                      <a:r>
                        <a:rPr lang="en-US" dirty="0"/>
                        <a:t>All students</a:t>
                      </a:r>
                    </a:p>
                  </a:txBody>
                  <a:tcPr/>
                </a:tc>
                <a:tc>
                  <a:txBody>
                    <a:bodyPr/>
                    <a:lstStyle/>
                    <a:p>
                      <a:r>
                        <a:rPr lang="en-US" dirty="0"/>
                        <a:t>Awarded to students who have </a:t>
                      </a:r>
                      <a:r>
                        <a:rPr lang="en-US" dirty="0" err="1"/>
                        <a:t>nt</a:t>
                      </a:r>
                      <a:r>
                        <a:rPr lang="en-US" dirty="0"/>
                        <a:t> mt the requirements of a diploma.</a:t>
                      </a:r>
                    </a:p>
                  </a:txBody>
                  <a:tcPr/>
                </a:tc>
                <a:extLst>
                  <a:ext uri="{0D108BD9-81ED-4DB2-BD59-A6C34878D82A}">
                    <a16:rowId xmlns:a16="http://schemas.microsoft.com/office/drawing/2014/main" val="2666750687"/>
                  </a:ext>
                </a:extLst>
              </a:tr>
            </a:tbl>
          </a:graphicData>
        </a:graphic>
      </p:graphicFrame>
    </p:spTree>
    <p:extLst>
      <p:ext uri="{BB962C8B-B14F-4D97-AF65-F5344CB8AC3E}">
        <p14:creationId xmlns:p14="http://schemas.microsoft.com/office/powerpoint/2010/main" val="1780717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9C3D-829B-4845-BFA8-0436D3BC1B34}"/>
              </a:ext>
            </a:extLst>
          </p:cNvPr>
          <p:cNvSpPr>
            <a:spLocks noGrp="1"/>
          </p:cNvSpPr>
          <p:nvPr>
            <p:ph type="title"/>
          </p:nvPr>
        </p:nvSpPr>
        <p:spPr>
          <a:xfrm>
            <a:off x="1250731" y="365126"/>
            <a:ext cx="9055319" cy="813434"/>
          </a:xfrm>
        </p:spPr>
        <p:txBody>
          <a:bodyPr>
            <a:noAutofit/>
          </a:bodyPr>
          <a:lstStyle/>
          <a:p>
            <a:r>
              <a:rPr lang="en-US" sz="4400" dirty="0">
                <a:latin typeface="Helvetica LT Std" panose="020B0504020202020204" pitchFamily="34" charset="0"/>
              </a:rPr>
              <a:t>Quick Quiz</a:t>
            </a:r>
          </a:p>
        </p:txBody>
      </p:sp>
      <p:sp>
        <p:nvSpPr>
          <p:cNvPr id="3" name="Content Placeholder 2">
            <a:extLst>
              <a:ext uri="{FF2B5EF4-FFF2-40B4-BE49-F238E27FC236}">
                <a16:creationId xmlns:a16="http://schemas.microsoft.com/office/drawing/2014/main" id="{9B3EC703-EA5D-4F1E-90FC-0EFAB87DAE14}"/>
              </a:ext>
            </a:extLst>
          </p:cNvPr>
          <p:cNvSpPr>
            <a:spLocks noGrp="1"/>
          </p:cNvSpPr>
          <p:nvPr>
            <p:ph idx="1"/>
          </p:nvPr>
        </p:nvSpPr>
        <p:spPr>
          <a:xfrm>
            <a:off x="1250731" y="1615441"/>
            <a:ext cx="10289628" cy="4744719"/>
          </a:xfrm>
        </p:spPr>
        <p:txBody>
          <a:bodyPr>
            <a:normAutofit/>
          </a:bodyPr>
          <a:lstStyle/>
          <a:p>
            <a:r>
              <a:rPr lang="en-US" dirty="0">
                <a:latin typeface="Helvetica LT Std" panose="020B0504020202020204" pitchFamily="34" charset="0"/>
              </a:rPr>
              <a:t>These are the credentials available to students with disabilities in Georgia:</a:t>
            </a:r>
          </a:p>
          <a:p>
            <a:pPr lvl="1"/>
            <a:r>
              <a:rPr lang="en-US" sz="2600" dirty="0">
                <a:latin typeface="Helvetica LT Std" panose="020B0504020202020204" pitchFamily="34" charset="0"/>
              </a:rPr>
              <a:t>High School Diploma</a:t>
            </a:r>
          </a:p>
          <a:p>
            <a:pPr lvl="1"/>
            <a:r>
              <a:rPr lang="en-US" sz="2600" dirty="0">
                <a:latin typeface="Helvetica LT Std" panose="020B0504020202020204" pitchFamily="34" charset="0"/>
              </a:rPr>
              <a:t>State-Defined Alternate Diploma</a:t>
            </a:r>
          </a:p>
          <a:p>
            <a:pPr lvl="1"/>
            <a:r>
              <a:rPr lang="en-US" sz="2600" dirty="0">
                <a:latin typeface="Helvetica LT Std" panose="020B0504020202020204" pitchFamily="34" charset="0"/>
              </a:rPr>
              <a:t>Special Education Diploma</a:t>
            </a:r>
          </a:p>
          <a:p>
            <a:pPr lvl="1"/>
            <a:r>
              <a:rPr lang="en-US" sz="2600" dirty="0">
                <a:latin typeface="Helvetica LT Std" panose="020B0504020202020204" pitchFamily="34" charset="0"/>
              </a:rPr>
              <a:t>High School Certificate</a:t>
            </a:r>
          </a:p>
          <a:p>
            <a:pPr marL="457200" lvl="1" indent="0">
              <a:buNone/>
            </a:pPr>
            <a:endParaRPr lang="en-US" sz="2600" dirty="0">
              <a:latin typeface="Helvetica LT Std" panose="020B0504020202020204" pitchFamily="34" charset="0"/>
            </a:endParaRPr>
          </a:p>
          <a:p>
            <a:r>
              <a:rPr lang="en-US" dirty="0">
                <a:latin typeface="Helvetica LT Std" panose="020B0504020202020204" pitchFamily="34" charset="0"/>
              </a:rPr>
              <a:t>Which of these credentials terminate a free appropriate public education (FAPE)?</a:t>
            </a:r>
          </a:p>
          <a:p>
            <a:pPr lvl="1"/>
            <a:r>
              <a:rPr lang="en-US" sz="2600" dirty="0">
                <a:latin typeface="Helvetica LT Std" panose="020B0504020202020204" pitchFamily="34" charset="0"/>
              </a:rPr>
              <a:t>High School Diploma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3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9197D-0C89-4D62-9EF3-0F4DDE1E815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solidFill>
                  <a:schemeClr val="accent6">
                    <a:lumMod val="75000"/>
                  </a:schemeClr>
                </a:solidFill>
                <a:latin typeface="Helvetica LT Std" panose="020B0504020202020204" pitchFamily="34" charset="0"/>
                <a:cs typeface="+mj-cs"/>
              </a:rPr>
              <a:t>Questions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F62D63E-23A9-4FAA-A87C-332F59DD13F3}"/>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9910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D10A23F4-BFBB-4D21-8C03-21B4DC14301D}"/>
              </a:ext>
            </a:extLst>
          </p:cNvPr>
          <p:cNvSpPr>
            <a:spLocks noGrp="1"/>
          </p:cNvSpPr>
          <p:nvPr>
            <p:ph type="title"/>
          </p:nvPr>
        </p:nvSpPr>
        <p:spPr/>
        <p:txBody>
          <a:bodyPr>
            <a:normAutofit/>
          </a:bodyPr>
          <a:lstStyle/>
          <a:p>
            <a:pPr algn="ctr"/>
            <a:r>
              <a:rPr lang="en-US" sz="4400" dirty="0">
                <a:solidFill>
                  <a:schemeClr val="bg1"/>
                </a:solidFill>
                <a:latin typeface="Helvetica LT Std" panose="020B0504020202020204" pitchFamily="34" charset="0"/>
              </a:rPr>
              <a:t>My Contact</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BE77165B-F184-464C-BF0C-AAD929BFE4B8}"/>
              </a:ext>
            </a:extLst>
          </p:cNvPr>
          <p:cNvGraphicFramePr>
            <a:graphicFrameLocks noGrp="1"/>
          </p:cNvGraphicFramePr>
          <p:nvPr>
            <p:ph idx="1"/>
            <p:extLst>
              <p:ext uri="{D42A27DB-BD31-4B8C-83A1-F6EECF244321}">
                <p14:modId xmlns:p14="http://schemas.microsoft.com/office/powerpoint/2010/main" val="2907708847"/>
              </p:ext>
            </p:extLst>
          </p:nvPr>
        </p:nvGraphicFramePr>
        <p:xfrm>
          <a:off x="788988" y="3538684"/>
          <a:ext cx="10598152" cy="1803108"/>
        </p:xfrm>
        <a:graphic>
          <a:graphicData uri="http://schemas.openxmlformats.org/drawingml/2006/table">
            <a:tbl>
              <a:tblPr firstRow="1" firstCol="1" bandRow="1"/>
              <a:tblGrid>
                <a:gridCol w="4218576">
                  <a:extLst>
                    <a:ext uri="{9D8B030D-6E8A-4147-A177-3AD203B41FA5}">
                      <a16:colId xmlns:a16="http://schemas.microsoft.com/office/drawing/2014/main" val="3555228746"/>
                    </a:ext>
                  </a:extLst>
                </a:gridCol>
                <a:gridCol w="2252255">
                  <a:extLst>
                    <a:ext uri="{9D8B030D-6E8A-4147-A177-3AD203B41FA5}">
                      <a16:colId xmlns:a16="http://schemas.microsoft.com/office/drawing/2014/main" val="953639332"/>
                    </a:ext>
                  </a:extLst>
                </a:gridCol>
                <a:gridCol w="4127321">
                  <a:extLst>
                    <a:ext uri="{9D8B030D-6E8A-4147-A177-3AD203B41FA5}">
                      <a16:colId xmlns:a16="http://schemas.microsoft.com/office/drawing/2014/main" val="3754338959"/>
                    </a:ext>
                  </a:extLst>
                </a:gridCol>
              </a:tblGrid>
              <a:tr h="1803108">
                <a:tc>
                  <a:txBody>
                    <a:bodyPr/>
                    <a:lstStyle/>
                    <a:p>
                      <a:pPr marL="0" marR="0">
                        <a:lnSpc>
                          <a:spcPct val="107000"/>
                        </a:lnSpc>
                        <a:spcBef>
                          <a:spcPts val="0"/>
                        </a:spcBef>
                        <a:spcAft>
                          <a:spcPts val="0"/>
                        </a:spcAft>
                      </a:pPr>
                      <a:r>
                        <a:rPr lang="en-US" sz="2700" b="1">
                          <a:solidFill>
                            <a:srgbClr val="000000"/>
                          </a:solidFill>
                          <a:effectLst/>
                          <a:latin typeface="Helvetica LT Std" panose="020B0504020202020204" pitchFamily="34" charset="0"/>
                          <a:ea typeface="Calibri" panose="020F0502020204030204" pitchFamily="34" charset="0"/>
                          <a:cs typeface="Times New Roman" panose="02020603050405020304" pitchFamily="18" charset="0"/>
                        </a:rPr>
                        <a:t>State-Defined Alternate Diploma/Transition </a:t>
                      </a:r>
                      <a:endParaRPr lang="en-US" sz="2700">
                        <a:effectLst/>
                        <a:latin typeface="Helvetica LT Std" panose="020B0504020202020204" pitchFamily="34" charset="0"/>
                        <a:ea typeface="Calibri" panose="020F0502020204030204" pitchFamily="34" charset="0"/>
                        <a:cs typeface="Times New Roman" panose="02020603050405020304" pitchFamily="18" charset="0"/>
                      </a:endParaRPr>
                    </a:p>
                  </a:txBody>
                  <a:tcPr marL="93862" marR="93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700">
                          <a:effectLst/>
                          <a:latin typeface="Helvetica LT Std" panose="020B0504020202020204" pitchFamily="34" charset="0"/>
                          <a:ea typeface="Calibri" panose="020F0502020204030204" pitchFamily="34" charset="0"/>
                          <a:cs typeface="Times New Roman" panose="02020603050405020304" pitchFamily="18" charset="0"/>
                        </a:rPr>
                        <a:t>Elise James</a:t>
                      </a:r>
                    </a:p>
                    <a:p>
                      <a:pPr marL="0" marR="0">
                        <a:lnSpc>
                          <a:spcPct val="107000"/>
                        </a:lnSpc>
                        <a:spcBef>
                          <a:spcPts val="0"/>
                        </a:spcBef>
                        <a:spcAft>
                          <a:spcPts val="0"/>
                        </a:spcAft>
                      </a:pPr>
                      <a:r>
                        <a:rPr lang="en-US" sz="2700">
                          <a:effectLst/>
                          <a:latin typeface="Helvetica LT Std" panose="020B0504020202020204" pitchFamily="34" charset="0"/>
                          <a:ea typeface="Calibri" panose="020F0502020204030204" pitchFamily="34" charset="0"/>
                          <a:cs typeface="Times New Roman" panose="02020603050405020304" pitchFamily="18" charset="0"/>
                        </a:rPr>
                        <a:t>Program Specialist</a:t>
                      </a:r>
                    </a:p>
                    <a:p>
                      <a:pPr marL="0" marR="0">
                        <a:lnSpc>
                          <a:spcPct val="107000"/>
                        </a:lnSpc>
                        <a:spcBef>
                          <a:spcPts val="0"/>
                        </a:spcBef>
                        <a:spcAft>
                          <a:spcPts val="0"/>
                        </a:spcAft>
                      </a:pPr>
                      <a:r>
                        <a:rPr lang="en-US" sz="2700">
                          <a:effectLst/>
                          <a:latin typeface="Helvetica LT Std" panose="020B0504020202020204" pitchFamily="34" charset="0"/>
                          <a:ea typeface="Calibri" panose="020F0502020204030204" pitchFamily="34" charset="0"/>
                          <a:cs typeface="Times New Roman" panose="02020603050405020304" pitchFamily="18" charset="0"/>
                        </a:rPr>
                        <a:t> </a:t>
                      </a:r>
                    </a:p>
                  </a:txBody>
                  <a:tcPr marL="93862" marR="93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700" u="sng" dirty="0">
                          <a:solidFill>
                            <a:srgbClr val="0563C1"/>
                          </a:solidFill>
                          <a:effectLst/>
                          <a:latin typeface="Helvetica LT Std" panose="020B0504020202020204" pitchFamily="34" charset="0"/>
                          <a:ea typeface="Calibri" panose="020F0502020204030204" pitchFamily="34" charset="0"/>
                          <a:cs typeface="Times New Roman" panose="02020603050405020304" pitchFamily="18" charset="0"/>
                          <a:hlinkClick r:id="rId3"/>
                        </a:rPr>
                        <a:t>ejames@doe.k12.ga.us</a:t>
                      </a:r>
                      <a:r>
                        <a:rPr lang="en-US" sz="2700" dirty="0">
                          <a:effectLst/>
                          <a:latin typeface="Helvetica LT Std" panose="020B05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700" dirty="0">
                          <a:effectLst/>
                          <a:latin typeface="Helvetica LT Std" panose="020B0504020202020204" pitchFamily="34" charset="0"/>
                          <a:ea typeface="Calibri" panose="020F0502020204030204" pitchFamily="34" charset="0"/>
                          <a:cs typeface="Times New Roman" panose="02020603050405020304" pitchFamily="18" charset="0"/>
                        </a:rPr>
                        <a:t>404-326-0421 </a:t>
                      </a:r>
                    </a:p>
                    <a:p>
                      <a:pPr marL="0" marR="0">
                        <a:lnSpc>
                          <a:spcPct val="107000"/>
                        </a:lnSpc>
                        <a:spcBef>
                          <a:spcPts val="0"/>
                        </a:spcBef>
                        <a:spcAft>
                          <a:spcPts val="0"/>
                        </a:spcAft>
                      </a:pPr>
                      <a:r>
                        <a:rPr lang="en-US" sz="2700" dirty="0">
                          <a:effectLst/>
                          <a:latin typeface="Helvetica LT Std" panose="020B0504020202020204" pitchFamily="34" charset="0"/>
                          <a:ea typeface="Calibri" panose="020F0502020204030204" pitchFamily="34" charset="0"/>
                          <a:cs typeface="Times New Roman" panose="02020603050405020304" pitchFamily="18" charset="0"/>
                        </a:rPr>
                        <a:t> </a:t>
                      </a:r>
                    </a:p>
                  </a:txBody>
                  <a:tcPr marL="93862" marR="93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006360"/>
                  </a:ext>
                </a:extLst>
              </a:tr>
            </a:tbl>
          </a:graphicData>
        </a:graphic>
      </p:graphicFrame>
    </p:spTree>
    <p:extLst>
      <p:ext uri="{BB962C8B-B14F-4D97-AF65-F5344CB8AC3E}">
        <p14:creationId xmlns:p14="http://schemas.microsoft.com/office/powerpoint/2010/main" val="227245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0BEB-6897-4A73-9223-FC145B4CD002}"/>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ea typeface="+mj-ea"/>
                <a:cs typeface="Arial" panose="020B0604020202020204" pitchFamily="34" charset="0"/>
              </a:rPr>
              <a:t>What is the State-Defined Alternate Diploma? </a:t>
            </a:r>
            <a:r>
              <a:rPr kumimoji="0" lang="en-US" sz="4000" b="1" i="0" u="none" strike="noStrike" kern="1200" cap="none" spc="0" normalizeH="0" baseline="0" noProof="0" dirty="0">
                <a:ln>
                  <a:noFill/>
                </a:ln>
                <a:solidFill>
                  <a:schemeClr val="bg1">
                    <a:lumMod val="95000"/>
                  </a:schemeClr>
                </a:solidFill>
                <a:effectLst/>
                <a:uLnTx/>
                <a:uFillTx/>
                <a:latin typeface="Helvetica LT Std" panose="020B0504020202020204" pitchFamily="34" charset="0"/>
                <a:ea typeface="+mj-ea"/>
                <a:cs typeface="Arial" panose="020B0604020202020204" pitchFamily="34" charset="0"/>
              </a:rPr>
              <a:t>#1</a:t>
            </a:r>
            <a:endParaRPr lang="en-US" sz="4000" dirty="0">
              <a:solidFill>
                <a:schemeClr val="bg1">
                  <a:lumMod val="95000"/>
                </a:schemeClr>
              </a:solidFill>
            </a:endParaRPr>
          </a:p>
        </p:txBody>
      </p:sp>
      <p:sp>
        <p:nvSpPr>
          <p:cNvPr id="3" name="Content Placeholder 2">
            <a:extLst>
              <a:ext uri="{FF2B5EF4-FFF2-40B4-BE49-F238E27FC236}">
                <a16:creationId xmlns:a16="http://schemas.microsoft.com/office/drawing/2014/main" id="{0948928E-6327-409D-8916-D9DD53B6865F}"/>
              </a:ext>
            </a:extLst>
          </p:cNvPr>
          <p:cNvSpPr>
            <a:spLocks noGrp="1"/>
          </p:cNvSpPr>
          <p:nvPr>
            <p:ph idx="1"/>
          </p:nvPr>
        </p:nvSpPr>
        <p:spPr>
          <a:xfrm>
            <a:off x="1145892" y="2037143"/>
            <a:ext cx="10207907" cy="3924151"/>
          </a:xfrm>
        </p:spPr>
        <p:txBody>
          <a:bodyPr/>
          <a:lstStyle/>
          <a:p>
            <a:pPr algn="l"/>
            <a:r>
              <a:rPr lang="en-US" dirty="0">
                <a:latin typeface="Helvetica LT Std" panose="020B0504020202020204" pitchFamily="34" charset="0"/>
              </a:rPr>
              <a:t>The diploma awarded to students with the </a:t>
            </a:r>
            <a:r>
              <a:rPr lang="en-US" b="1" dirty="0">
                <a:latin typeface="Helvetica LT Std" panose="020B0504020202020204" pitchFamily="34" charset="0"/>
              </a:rPr>
              <a:t>most significant cognitive disabilities </a:t>
            </a:r>
            <a:r>
              <a:rPr lang="en-US" dirty="0">
                <a:latin typeface="Helvetica LT Std" panose="020B0504020202020204" pitchFamily="34" charset="0"/>
              </a:rPr>
              <a:t>who were </a:t>
            </a:r>
            <a:r>
              <a:rPr lang="en-US" b="1" dirty="0">
                <a:latin typeface="Helvetica LT Std" panose="020B0504020202020204" pitchFamily="34" charset="0"/>
              </a:rPr>
              <a:t>assessed using the alternate assessment</a:t>
            </a:r>
            <a:r>
              <a:rPr lang="en-US" dirty="0">
                <a:latin typeface="Helvetica LT Std" panose="020B0504020202020204" pitchFamily="34" charset="0"/>
              </a:rPr>
              <a:t> aligned to </a:t>
            </a:r>
            <a:r>
              <a:rPr lang="en-US" b="1" dirty="0">
                <a:latin typeface="Helvetica LT Std" panose="020B0504020202020204" pitchFamily="34" charset="0"/>
              </a:rPr>
              <a:t>alternate academic achievement standards</a:t>
            </a:r>
          </a:p>
          <a:p>
            <a:pPr algn="l"/>
            <a:r>
              <a:rPr lang="en-US" dirty="0">
                <a:latin typeface="Helvetica LT Std" panose="020B0504020202020204" pitchFamily="34" charset="0"/>
              </a:rPr>
              <a:t>Standards-based and aligned with the state requirements for the regular high school diploma</a:t>
            </a:r>
            <a:endParaRPr lang="en-US" dirty="0"/>
          </a:p>
          <a:p>
            <a:endParaRPr lang="en-US" dirty="0"/>
          </a:p>
        </p:txBody>
      </p:sp>
    </p:spTree>
    <p:extLst>
      <p:ext uri="{BB962C8B-B14F-4D97-AF65-F5344CB8AC3E}">
        <p14:creationId xmlns:p14="http://schemas.microsoft.com/office/powerpoint/2010/main" val="179438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EDB3-2F0A-4A09-AA7A-2BB44A5AC235}"/>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44883E"/>
                </a:solidFill>
                <a:effectLst/>
                <a:uLnTx/>
                <a:uFillTx/>
                <a:latin typeface="Helvetica LT Std" panose="020B0504020202020204" pitchFamily="34" charset="0"/>
                <a:ea typeface="+mj-ea"/>
                <a:cs typeface="Arial" panose="020B0604020202020204" pitchFamily="34" charset="0"/>
              </a:rPr>
              <a:t>What is the State-Defined Alternate Diploma? </a:t>
            </a:r>
            <a:r>
              <a:rPr kumimoji="0" lang="en-US" sz="4000" b="1" i="0" u="none" strike="noStrike" kern="1200" cap="none" spc="0" normalizeH="0" baseline="0" noProof="0" dirty="0">
                <a:ln>
                  <a:noFill/>
                </a:ln>
                <a:solidFill>
                  <a:schemeClr val="bg1">
                    <a:lumMod val="95000"/>
                  </a:schemeClr>
                </a:solidFill>
                <a:effectLst/>
                <a:uLnTx/>
                <a:uFillTx/>
                <a:latin typeface="Helvetica LT Std" panose="020B0504020202020204" pitchFamily="34" charset="0"/>
                <a:ea typeface="+mj-ea"/>
                <a:cs typeface="Arial" panose="020B0604020202020204" pitchFamily="34" charset="0"/>
              </a:rPr>
              <a:t>#2</a:t>
            </a:r>
            <a:endParaRPr lang="en-US" sz="4000" dirty="0">
              <a:solidFill>
                <a:schemeClr val="bg1">
                  <a:lumMod val="95000"/>
                </a:schemeClr>
              </a:solidFill>
            </a:endParaRPr>
          </a:p>
        </p:txBody>
      </p:sp>
      <p:sp>
        <p:nvSpPr>
          <p:cNvPr id="3" name="Content Placeholder 2">
            <a:extLst>
              <a:ext uri="{FF2B5EF4-FFF2-40B4-BE49-F238E27FC236}">
                <a16:creationId xmlns:a16="http://schemas.microsoft.com/office/drawing/2014/main" id="{BDAD99D3-F5C8-415C-A64F-E751C6E178C6}"/>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rPr>
              <a:t>Intended for students instructed on alternate academic standards rather than the Georgia Standards of Excellence</a:t>
            </a:r>
            <a:endParaRPr kumimoji="0" lang="en-US" sz="2800" b="1" i="0" u="none" strike="noStrike" kern="1200" cap="none" spc="0" normalizeH="0" baseline="0" noProof="0" dirty="0">
              <a:ln>
                <a:noFill/>
              </a:ln>
              <a:solidFill>
                <a:srgbClr val="000000"/>
              </a:solidFill>
              <a:effectLst/>
              <a:uLnTx/>
              <a:uFillTx/>
              <a:latin typeface="Helvetica LT Std" panose="020B05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Not a regular high school diploma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Does not terminate </a:t>
            </a:r>
            <a:r>
              <a:rPr kumimoji="0" lang="en-US" sz="28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Free and Appropriate Public Education</a:t>
            </a:r>
            <a:r>
              <a:rPr kumimoji="0" lang="en-US" sz="28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 (</a:t>
            </a:r>
            <a:r>
              <a:rPr kumimoji="0" lang="en-US" sz="28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FAPE</a:t>
            </a:r>
            <a:r>
              <a:rPr kumimoji="0" lang="en-US" sz="28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 for students with an Individualized Education Program (IEP).</a:t>
            </a:r>
          </a:p>
          <a:p>
            <a:endParaRPr lang="en-US" dirty="0"/>
          </a:p>
        </p:txBody>
      </p:sp>
    </p:spTree>
    <p:extLst>
      <p:ext uri="{BB962C8B-B14F-4D97-AF65-F5344CB8AC3E}">
        <p14:creationId xmlns:p14="http://schemas.microsoft.com/office/powerpoint/2010/main" val="132477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F118-B512-4D98-ADC0-E705C567B3E5}"/>
              </a:ext>
            </a:extLst>
          </p:cNvPr>
          <p:cNvSpPr>
            <a:spLocks noGrp="1"/>
          </p:cNvSpPr>
          <p:nvPr>
            <p:ph type="title"/>
          </p:nvPr>
        </p:nvSpPr>
        <p:spPr>
          <a:xfrm>
            <a:off x="532436" y="365125"/>
            <a:ext cx="10624594" cy="1325563"/>
          </a:xfrm>
        </p:spPr>
        <p:txBody>
          <a:bodyPr>
            <a:normAutofit/>
          </a:bodyPr>
          <a:lstStyle/>
          <a:p>
            <a:r>
              <a:rPr lang="en-US" sz="4000" dirty="0">
                <a:latin typeface="Helvetica LT Std" panose="020B0504020202020204" pitchFamily="34" charset="0"/>
              </a:rPr>
              <a:t>Tied to Instructional Standards </a:t>
            </a:r>
          </a:p>
        </p:txBody>
      </p:sp>
      <p:pic>
        <p:nvPicPr>
          <p:cNvPr id="5" name="Content Placeholder 4" descr="Screen shot of the path to regular diploma and the path to the alternate diploma">
            <a:extLst>
              <a:ext uri="{FF2B5EF4-FFF2-40B4-BE49-F238E27FC236}">
                <a16:creationId xmlns:a16="http://schemas.microsoft.com/office/drawing/2014/main" id="{75C8C385-4B5A-4D5C-888F-8D1946A59AD6}"/>
              </a:ext>
            </a:extLst>
          </p:cNvPr>
          <p:cNvPicPr>
            <a:picLocks noGrp="1" noChangeAspect="1"/>
          </p:cNvPicPr>
          <p:nvPr>
            <p:ph idx="1"/>
          </p:nvPr>
        </p:nvPicPr>
        <p:blipFill>
          <a:blip r:embed="rId2"/>
          <a:stretch>
            <a:fillRect/>
          </a:stretch>
        </p:blipFill>
        <p:spPr>
          <a:xfrm>
            <a:off x="925975" y="1584961"/>
            <a:ext cx="9122901" cy="3858327"/>
          </a:xfrm>
          <a:prstGeom prst="rect">
            <a:avLst/>
          </a:prstGeom>
        </p:spPr>
      </p:pic>
      <p:sp>
        <p:nvSpPr>
          <p:cNvPr id="7" name="TextBox 6">
            <a:extLst>
              <a:ext uri="{FF2B5EF4-FFF2-40B4-BE49-F238E27FC236}">
                <a16:creationId xmlns:a16="http://schemas.microsoft.com/office/drawing/2014/main" id="{AA0C3089-2DDB-4128-A4FB-474C8C649EDC}"/>
              </a:ext>
            </a:extLst>
          </p:cNvPr>
          <p:cNvSpPr txBox="1"/>
          <p:nvPr/>
        </p:nvSpPr>
        <p:spPr>
          <a:xfrm>
            <a:off x="9576186" y="3879542"/>
            <a:ext cx="392929" cy="400110"/>
          </a:xfrm>
          <a:prstGeom prst="rect">
            <a:avLst/>
          </a:prstGeom>
          <a:noFill/>
        </p:spPr>
        <p:txBody>
          <a:bodyPr wrap="square" rtlCol="0">
            <a:spAutoFit/>
          </a:bodyPr>
          <a:lstStyle/>
          <a:p>
            <a:r>
              <a:rPr lang="en-US" sz="2000" dirty="0">
                <a:solidFill>
                  <a:srgbClr val="FF0000"/>
                </a:solidFill>
              </a:rPr>
              <a:t>*</a:t>
            </a:r>
          </a:p>
        </p:txBody>
      </p:sp>
      <p:sp>
        <p:nvSpPr>
          <p:cNvPr id="6" name="TextBox 5">
            <a:extLst>
              <a:ext uri="{FF2B5EF4-FFF2-40B4-BE49-F238E27FC236}">
                <a16:creationId xmlns:a16="http://schemas.microsoft.com/office/drawing/2014/main" id="{7E505C79-70DA-4517-92EC-020C065031BA}"/>
              </a:ext>
            </a:extLst>
          </p:cNvPr>
          <p:cNvSpPr txBox="1"/>
          <p:nvPr/>
        </p:nvSpPr>
        <p:spPr>
          <a:xfrm>
            <a:off x="925975" y="5545176"/>
            <a:ext cx="9122901" cy="646331"/>
          </a:xfrm>
          <a:prstGeom prst="rect">
            <a:avLst/>
          </a:prstGeom>
          <a:noFill/>
        </p:spPr>
        <p:txBody>
          <a:bodyPr wrap="square" rtlCol="0">
            <a:spAutoFit/>
          </a:bodyPr>
          <a:lstStyle/>
          <a:p>
            <a:r>
              <a:rPr lang="en-US" dirty="0">
                <a:solidFill>
                  <a:srgbClr val="FF0000"/>
                </a:solidFill>
                <a:latin typeface="Helvetica LT Std" panose="020B0504020202020204" pitchFamily="34" charset="0"/>
                <a:cs typeface="Arial" panose="020B0604020202020204" pitchFamily="34" charset="0"/>
              </a:rPr>
              <a:t>*</a:t>
            </a:r>
            <a:r>
              <a:rPr lang="en-US" dirty="0">
                <a:latin typeface="Helvetica LT Std" panose="020B0504020202020204" pitchFamily="34" charset="0"/>
                <a:cs typeface="Arial" panose="020B0604020202020204" pitchFamily="34" charset="0"/>
              </a:rPr>
              <a:t>Students with significant cognitive disabilities who entered school before the 2020-2021 school year who have taken the GAA can received the regular diploma.</a:t>
            </a:r>
          </a:p>
        </p:txBody>
      </p:sp>
    </p:spTree>
    <p:extLst>
      <p:ext uri="{BB962C8B-B14F-4D97-AF65-F5344CB8AC3E}">
        <p14:creationId xmlns:p14="http://schemas.microsoft.com/office/powerpoint/2010/main" val="213729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804C-F9CF-4669-B64C-64A40F8554F6}"/>
              </a:ext>
            </a:extLst>
          </p:cNvPr>
          <p:cNvSpPr>
            <a:spLocks noGrp="1"/>
          </p:cNvSpPr>
          <p:nvPr>
            <p:ph type="title"/>
          </p:nvPr>
        </p:nvSpPr>
        <p:spPr>
          <a:xfrm>
            <a:off x="590309" y="365127"/>
            <a:ext cx="10763490" cy="1325563"/>
          </a:xfrm>
        </p:spPr>
        <p:txBody>
          <a:bodyPr>
            <a:normAutofit/>
          </a:bodyPr>
          <a:lstStyle/>
          <a:p>
            <a:r>
              <a:rPr lang="en-US" sz="4000" dirty="0">
                <a:latin typeface="Helvetica LT Std" panose="020B0504020202020204" pitchFamily="34" charset="0"/>
              </a:rPr>
              <a:t>Why Do We Have An Alternate Diploma?</a:t>
            </a:r>
            <a:r>
              <a:rPr lang="en-US" sz="4000" dirty="0">
                <a:solidFill>
                  <a:schemeClr val="bg1"/>
                </a:solidFill>
                <a:latin typeface="Helvetica LT Std" panose="020B0504020202020204" pitchFamily="34" charset="0"/>
              </a:rPr>
              <a:t>1</a:t>
            </a:r>
          </a:p>
        </p:txBody>
      </p:sp>
      <p:sp>
        <p:nvSpPr>
          <p:cNvPr id="3" name="Content Placeholder 2">
            <a:extLst>
              <a:ext uri="{FF2B5EF4-FFF2-40B4-BE49-F238E27FC236}">
                <a16:creationId xmlns:a16="http://schemas.microsoft.com/office/drawing/2014/main" id="{C1BB5083-15FE-4DF8-9A4D-50F8CBC6C4DF}"/>
              </a:ext>
            </a:extLst>
          </p:cNvPr>
          <p:cNvSpPr>
            <a:spLocks noGrp="1"/>
          </p:cNvSpPr>
          <p:nvPr>
            <p:ph idx="1"/>
          </p:nvPr>
        </p:nvSpPr>
        <p:spPr>
          <a:xfrm>
            <a:off x="590310" y="1825625"/>
            <a:ext cx="10763490" cy="4135670"/>
          </a:xfrm>
        </p:spPr>
        <p:txBody>
          <a:bodyPr>
            <a:normAutofit fontScale="92500" lnSpcReduction="20000"/>
          </a:bodyPr>
          <a:lstStyle/>
          <a:p>
            <a:pPr>
              <a:lnSpc>
                <a:spcPct val="120000"/>
              </a:lnSpc>
            </a:pPr>
            <a:r>
              <a:rPr lang="en-US" sz="3000" dirty="0">
                <a:latin typeface="Helvetica LT Std" panose="020B0504020202020204" pitchFamily="34" charset="0"/>
              </a:rPr>
              <a:t>Developed to meet the “Every Student Succeeds Act” (ESSA) requirements for including students in the graduation rate</a:t>
            </a:r>
          </a:p>
          <a:p>
            <a:pPr marL="800100" lvl="1" indent="-342900">
              <a:lnSpc>
                <a:spcPct val="120000"/>
              </a:lnSpc>
              <a:buFont typeface="+mj-lt"/>
              <a:buAutoNum type="arabicParenR"/>
            </a:pPr>
            <a:r>
              <a:rPr lang="en-US" sz="2600" dirty="0">
                <a:effectLst/>
                <a:latin typeface="Helvetica LT Std" panose="020B0504020202020204" pitchFamily="34" charset="0"/>
                <a:ea typeface="Calibri" panose="020F0502020204030204" pitchFamily="34" charset="0"/>
              </a:rPr>
              <a:t>US Department of Education advised Georgia that all students receiving the regular education diploma must demonstrate mastery consistently using the same criteria</a:t>
            </a:r>
            <a:r>
              <a:rPr lang="en-US" sz="2600" dirty="0">
                <a:effectLst/>
                <a:latin typeface="Helvetica LT Std" panose="020B0504020202020204" pitchFamily="34" charset="0"/>
              </a:rPr>
              <a:t>; </a:t>
            </a:r>
          </a:p>
          <a:p>
            <a:pPr marL="800100" lvl="1" indent="-342900">
              <a:lnSpc>
                <a:spcPct val="120000"/>
              </a:lnSpc>
              <a:buFont typeface="+mj-lt"/>
              <a:buAutoNum type="arabicParenR"/>
            </a:pPr>
            <a:r>
              <a:rPr lang="en-US" sz="2600" dirty="0">
                <a:effectLst/>
                <a:latin typeface="Helvetica LT Std" panose="020B0504020202020204" pitchFamily="34" charset="0"/>
              </a:rPr>
              <a:t>allows for better inclusion of students with significant cognitive disabilities assessed via the Georgia Alternate Assessment (GAA) 2.0 in graduation rates; and </a:t>
            </a:r>
          </a:p>
          <a:p>
            <a:pPr marL="800100" lvl="1" indent="-342900">
              <a:lnSpc>
                <a:spcPct val="120000"/>
              </a:lnSpc>
              <a:buFont typeface="+mj-lt"/>
              <a:buAutoNum type="arabicParenR"/>
            </a:pPr>
            <a:r>
              <a:rPr lang="en-US" sz="2600" dirty="0">
                <a:latin typeface="Helvetica LT Std" panose="020B0504020202020204" pitchFamily="34" charset="0"/>
              </a:rPr>
              <a:t>c</a:t>
            </a:r>
            <a:r>
              <a:rPr lang="en-US" sz="2600" dirty="0">
                <a:effectLst/>
                <a:latin typeface="Helvetica LT Std" panose="020B0504020202020204" pitchFamily="34" charset="0"/>
              </a:rPr>
              <a:t>reates a tighter alignment among the instruction received, assessment taken, and diploma for which a student is eligible.</a:t>
            </a:r>
          </a:p>
          <a:p>
            <a:pPr>
              <a:lnSpc>
                <a:spcPct val="120000"/>
              </a:lnSpc>
            </a:pPr>
            <a:endParaRPr lang="en-US" dirty="0">
              <a:latin typeface="Helvetica LT Std" panose="020B050402020202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311171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4A539-D654-4234-B68A-0CA2C8C844ED}"/>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latin typeface="Helvetica LT Std" panose="020B0504020202020204" pitchFamily="34" charset="0"/>
              </a:rPr>
              <a:t>When Did This Happen?</a:t>
            </a:r>
          </a:p>
        </p:txBody>
      </p:sp>
      <p:graphicFrame>
        <p:nvGraphicFramePr>
          <p:cNvPr id="6" name="Content Placeholder 2" descr="Timeline with information on when things happened and what to expect ">
            <a:extLst>
              <a:ext uri="{FF2B5EF4-FFF2-40B4-BE49-F238E27FC236}">
                <a16:creationId xmlns:a16="http://schemas.microsoft.com/office/drawing/2014/main" id="{71E0848A-561D-44A8-B1E2-829300C9B6EB}"/>
              </a:ext>
            </a:extLst>
          </p:cNvPr>
          <p:cNvGraphicFramePr>
            <a:graphicFrameLocks noGrp="1"/>
          </p:cNvGraphicFramePr>
          <p:nvPr>
            <p:ph idx="1"/>
            <p:extLst>
              <p:ext uri="{D42A27DB-BD31-4B8C-83A1-F6EECF244321}">
                <p14:modId xmlns:p14="http://schemas.microsoft.com/office/powerpoint/2010/main" val="3196013259"/>
              </p:ext>
            </p:extLst>
          </p:nvPr>
        </p:nvGraphicFramePr>
        <p:xfrm>
          <a:off x="4037834" y="203200"/>
          <a:ext cx="8052566" cy="6644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69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C53E-A5AC-4750-8470-5510F5B71669}"/>
              </a:ext>
            </a:extLst>
          </p:cNvPr>
          <p:cNvSpPr>
            <a:spLocks noGrp="1"/>
          </p:cNvSpPr>
          <p:nvPr>
            <p:ph type="title"/>
          </p:nvPr>
        </p:nvSpPr>
        <p:spPr>
          <a:xfrm>
            <a:off x="0" y="480755"/>
            <a:ext cx="12082803" cy="620394"/>
          </a:xfrm>
        </p:spPr>
        <p:txBody>
          <a:bodyPr>
            <a:noAutofit/>
          </a:bodyPr>
          <a:lstStyle/>
          <a:p>
            <a:pPr algn="ctr"/>
            <a:r>
              <a:rPr lang="en-US" sz="4000" dirty="0">
                <a:latin typeface="Helvetica LT Std" panose="020B0504020202020204" pitchFamily="34" charset="0"/>
              </a:rPr>
              <a:t>Timeline: State-Defined Alternate Diploma</a:t>
            </a:r>
          </a:p>
        </p:txBody>
      </p:sp>
      <p:sp>
        <p:nvSpPr>
          <p:cNvPr id="3" name="Content Placeholder 2">
            <a:extLst>
              <a:ext uri="{FF2B5EF4-FFF2-40B4-BE49-F238E27FC236}">
                <a16:creationId xmlns:a16="http://schemas.microsoft.com/office/drawing/2014/main" id="{6D4DAECC-E274-484A-8C00-B80C2F2AD93A}"/>
              </a:ext>
            </a:extLst>
          </p:cNvPr>
          <p:cNvSpPr>
            <a:spLocks noGrp="1"/>
          </p:cNvSpPr>
          <p:nvPr>
            <p:ph idx="1"/>
          </p:nvPr>
        </p:nvSpPr>
        <p:spPr>
          <a:xfrm>
            <a:off x="593316" y="1256830"/>
            <a:ext cx="9983888" cy="3587896"/>
          </a:xfrm>
        </p:spPr>
        <p:txBody>
          <a:bodyPr>
            <a:normAutofit/>
          </a:bodyPr>
          <a:lstStyle/>
          <a:p>
            <a:pPr lvl="1">
              <a:lnSpc>
                <a:spcPct val="120000"/>
              </a:lnSpc>
              <a:defRPr/>
            </a:pPr>
            <a:r>
              <a:rPr lang="en-US" dirty="0">
                <a:solidFill>
                  <a:prstClr val="black"/>
                </a:solidFill>
                <a:latin typeface="Helvetica LT Std" panose="020B0504020202020204" pitchFamily="34" charset="0"/>
              </a:rPr>
              <a:t>The State-Defined Alternate Diploma option will be available for students who entered ninth grade </a:t>
            </a:r>
            <a:r>
              <a:rPr lang="en-US" u="sng" dirty="0">
                <a:solidFill>
                  <a:prstClr val="black"/>
                </a:solidFill>
                <a:latin typeface="Helvetica LT Std" panose="020B0504020202020204" pitchFamily="34" charset="0"/>
              </a:rPr>
              <a:t>during</a:t>
            </a:r>
            <a:r>
              <a:rPr lang="en-US" dirty="0">
                <a:solidFill>
                  <a:prstClr val="black"/>
                </a:solidFill>
                <a:latin typeface="Helvetica LT Std" panose="020B0504020202020204" pitchFamily="34" charset="0"/>
              </a:rPr>
              <a:t> the 2020-2021 school year and beyond. </a:t>
            </a:r>
          </a:p>
          <a:p>
            <a:pPr lvl="1">
              <a:lnSpc>
                <a:spcPct val="120000"/>
              </a:lnSpc>
              <a:defRPr/>
            </a:pPr>
            <a:r>
              <a:rPr lang="en-US" dirty="0">
                <a:solidFill>
                  <a:prstClr val="black"/>
                </a:solidFill>
                <a:latin typeface="Helvetica LT Std" panose="020B0504020202020204" pitchFamily="34" charset="0"/>
              </a:rPr>
              <a:t>Students with the most significant cognitive disabilities who were in high school </a:t>
            </a:r>
            <a:r>
              <a:rPr lang="en-US" u="sng" dirty="0">
                <a:solidFill>
                  <a:prstClr val="black"/>
                </a:solidFill>
                <a:latin typeface="Helvetica LT Std" panose="020B0504020202020204" pitchFamily="34" charset="0"/>
              </a:rPr>
              <a:t>prior</a:t>
            </a:r>
            <a:r>
              <a:rPr lang="en-US" dirty="0">
                <a:solidFill>
                  <a:prstClr val="black"/>
                </a:solidFill>
                <a:latin typeface="Helvetica LT Std" panose="020B0504020202020204" pitchFamily="34" charset="0"/>
              </a:rPr>
              <a:t> to the 2020-2021 school year who take the GAA and complete other requirements will still receive the regular diploma.</a:t>
            </a:r>
          </a:p>
          <a:p>
            <a:endParaRPr lang="en-US" dirty="0"/>
          </a:p>
        </p:txBody>
      </p:sp>
      <p:pic>
        <p:nvPicPr>
          <p:cNvPr id="4" name="Picture 3" descr="Diagram indicates students who enter nineth grade prior to the 2020-2021 could receive a regular diploma once completing graduation requirements with instruction using the alternate standards and completing the GAA. Students who entered nineth grade after the 2020-2021 school year cannot. They can receive the alternate diploma.">
            <a:extLst>
              <a:ext uri="{FF2B5EF4-FFF2-40B4-BE49-F238E27FC236}">
                <a16:creationId xmlns:a16="http://schemas.microsoft.com/office/drawing/2014/main" id="{B8ACB72B-4AF5-4EA9-983A-B66E61D346C9}"/>
              </a:ext>
            </a:extLst>
          </p:cNvPr>
          <p:cNvPicPr>
            <a:picLocks noChangeAspect="1"/>
          </p:cNvPicPr>
          <p:nvPr/>
        </p:nvPicPr>
        <p:blipFill>
          <a:blip r:embed="rId2"/>
          <a:stretch>
            <a:fillRect/>
          </a:stretch>
        </p:blipFill>
        <p:spPr>
          <a:xfrm>
            <a:off x="1331089" y="4441371"/>
            <a:ext cx="8702731" cy="2133048"/>
          </a:xfrm>
          <a:prstGeom prst="rect">
            <a:avLst/>
          </a:prstGeom>
        </p:spPr>
      </p:pic>
    </p:spTree>
    <p:extLst>
      <p:ext uri="{BB962C8B-B14F-4D97-AF65-F5344CB8AC3E}">
        <p14:creationId xmlns:p14="http://schemas.microsoft.com/office/powerpoint/2010/main" val="79733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FBF1248EFA4E43AFAD9AA7AF0C44FB" ma:contentTypeVersion="11" ma:contentTypeDescription="Create a new document." ma:contentTypeScope="" ma:versionID="d147294d536571df08c0365e6712fae4">
  <xsd:schema xmlns:xsd="http://www.w3.org/2001/XMLSchema" xmlns:xs="http://www.w3.org/2001/XMLSchema" xmlns:p="http://schemas.microsoft.com/office/2006/metadata/properties" xmlns:ns2="fc75b1e0-da9f-46cf-9905-de630d3be118" xmlns:ns3="8373212e-dfee-4bac-91ed-0d4bb5c9550c" targetNamespace="http://schemas.microsoft.com/office/2006/metadata/properties" ma:root="true" ma:fieldsID="8f3647792ef719b8fd5ea15328c7635c" ns2:_="" ns3:_="">
    <xsd:import namespace="fc75b1e0-da9f-46cf-9905-de630d3be118"/>
    <xsd:import namespace="8373212e-dfee-4bac-91ed-0d4bb5c955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5b1e0-da9f-46cf-9905-de630d3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73212e-dfee-4bac-91ed-0d4bb5c955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EFD1BE-57D5-4C14-BED6-073BF9C30556}">
  <ds:schemaRefs>
    <ds:schemaRef ds:uri="http://schemas.microsoft.com/sharepoint/v3/contenttype/forms"/>
  </ds:schemaRefs>
</ds:datastoreItem>
</file>

<file path=customXml/itemProps2.xml><?xml version="1.0" encoding="utf-8"?>
<ds:datastoreItem xmlns:ds="http://schemas.openxmlformats.org/officeDocument/2006/customXml" ds:itemID="{59784B5A-D033-4F66-8C50-3FB92A3EB57B}"/>
</file>

<file path=customXml/itemProps3.xml><?xml version="1.0" encoding="utf-8"?>
<ds:datastoreItem xmlns:ds="http://schemas.openxmlformats.org/officeDocument/2006/customXml" ds:itemID="{856989A0-5713-4E29-B35F-5C6CD0CF3D92}">
  <ds:schemaRef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5073</TotalTime>
  <Words>1810</Words>
  <Application>Microsoft Office PowerPoint</Application>
  <PresentationFormat>Widescreen</PresentationFormat>
  <Paragraphs>219</Paragraphs>
  <Slides>32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Helvetica LT Std</vt:lpstr>
      <vt:lpstr>Roboto</vt:lpstr>
      <vt:lpstr>Office Theme</vt:lpstr>
      <vt:lpstr>The State Defined Alternate Diploma  Parent Mentor Partnership Kickoff Conference September 29, 2021  </vt:lpstr>
      <vt:lpstr>What are the Diploma Types Available to Students with Disabilities?</vt:lpstr>
      <vt:lpstr>Diploma Types</vt:lpstr>
      <vt:lpstr>What is the State-Defined Alternate Diploma? #1</vt:lpstr>
      <vt:lpstr>What is the State-Defined Alternate Diploma? #2</vt:lpstr>
      <vt:lpstr>Tied to Instructional Standards </vt:lpstr>
      <vt:lpstr>Why Do We Have An Alternate Diploma?1</vt:lpstr>
      <vt:lpstr>When Did This Happen?</vt:lpstr>
      <vt:lpstr>Timeline: State-Defined Alternate Diploma</vt:lpstr>
      <vt:lpstr>Which Students are Eligible for the State-Defined Alternate Diploma? </vt:lpstr>
      <vt:lpstr>Students with Significant Cognitive Disabilities</vt:lpstr>
      <vt:lpstr>Some Common Characteristics</vt:lpstr>
      <vt:lpstr>Are Students in DJJ Eligible for the State-Defined Alternate Diploma</vt:lpstr>
      <vt:lpstr>What are the Graduation Requirements? 1</vt:lpstr>
      <vt:lpstr>What are the Graduation Requirements? 2</vt:lpstr>
      <vt:lpstr>What About the Transition Requirement?</vt:lpstr>
      <vt:lpstr>What are the Postsecondary Opportunities?</vt:lpstr>
      <vt:lpstr>Will Employers Accept the State-Defined Alternate Diploma?</vt:lpstr>
      <vt:lpstr>What Else Should I Know? #1</vt:lpstr>
      <vt:lpstr>What Else Should I Know? #2</vt:lpstr>
      <vt:lpstr>What Should the District Call the Diploma?</vt:lpstr>
      <vt:lpstr>Are There Special Courses that Students Need to Take?</vt:lpstr>
      <vt:lpstr>Where Do I Find the Extended Courses?</vt:lpstr>
      <vt:lpstr>Key Points for Parents #1</vt:lpstr>
      <vt:lpstr>Key Points for Parents #2</vt:lpstr>
      <vt:lpstr>Where Can We Find Information for Parent?</vt:lpstr>
      <vt:lpstr>Administration Issues</vt:lpstr>
      <vt:lpstr>Contact Information</vt:lpstr>
      <vt:lpstr>Resources</vt:lpstr>
      <vt:lpstr>Quick Quiz</vt:lpstr>
      <vt:lpstr>Questions</vt:lpstr>
      <vt:lpstr>My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Self-Determination: What! Why?!</dc:title>
  <dc:creator>K. Elise James</dc:creator>
  <cp:lastModifiedBy>K. Elise James</cp:lastModifiedBy>
  <cp:revision>30</cp:revision>
  <dcterms:created xsi:type="dcterms:W3CDTF">2019-07-31T18:26:29Z</dcterms:created>
  <dcterms:modified xsi:type="dcterms:W3CDTF">2021-09-30T14:44:11Z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0x0101005CFBF1248EFA4E43AFAD9AA7AF0C44FB</vt:lpwstr>
  </property>
</Properties>
</file>