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7"/>
  </p:notesMasterIdLst>
  <p:sldIdLst>
    <p:sldId id="278" r:id="rId2"/>
    <p:sldId id="257" r:id="rId3"/>
    <p:sldId id="256" r:id="rId4"/>
    <p:sldId id="258" r:id="rId5"/>
    <p:sldId id="259" r:id="rId6"/>
    <p:sldId id="260" r:id="rId7"/>
    <p:sldId id="261" r:id="rId8"/>
    <p:sldId id="279" r:id="rId9"/>
    <p:sldId id="263" r:id="rId10"/>
    <p:sldId id="264" r:id="rId11"/>
    <p:sldId id="266" r:id="rId12"/>
    <p:sldId id="267" r:id="rId13"/>
    <p:sldId id="268" r:id="rId14"/>
    <p:sldId id="269" r:id="rId15"/>
    <p:sldId id="270" r:id="rId16"/>
    <p:sldId id="281" r:id="rId17"/>
    <p:sldId id="271" r:id="rId18"/>
    <p:sldId id="272" r:id="rId19"/>
    <p:sldId id="273" r:id="rId20"/>
    <p:sldId id="274" r:id="rId21"/>
    <p:sldId id="275" r:id="rId22"/>
    <p:sldId id="276" r:id="rId23"/>
    <p:sldId id="277" r:id="rId24"/>
    <p:sldId id="283"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1" autoAdjust="0"/>
    <p:restoredTop sz="94660"/>
  </p:normalViewPr>
  <p:slideViewPr>
    <p:cSldViewPr snapToGrid="0">
      <p:cViewPr>
        <p:scale>
          <a:sx n="40" d="100"/>
          <a:sy n="40" d="100"/>
        </p:scale>
        <p:origin x="-1872" y="-8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0892A-D106-40B0-87C5-AB4489D46119}" type="datetimeFigureOut">
              <a:rPr lang="en-US" smtClean="0"/>
              <a:t>9/27/2021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517A9-89A6-4B02-A56A-89D3DDBEC836}" type="slidenum">
              <a:rPr lang="en-US" smtClean="0"/>
              <a:t>‹#›</a:t>
            </a:fld>
            <a:endParaRPr lang="en-US"/>
          </a:p>
        </p:txBody>
      </p:sp>
    </p:spTree>
    <p:extLst>
      <p:ext uri="{BB962C8B-B14F-4D97-AF65-F5344CB8AC3E}">
        <p14:creationId xmlns:p14="http://schemas.microsoft.com/office/powerpoint/2010/main" val="389405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f0ae5975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f0ae5975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f0ae5975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f0ae5975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db3e85a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db3e85a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0ae5975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f0ae5975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f0ae5975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f0ae59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How do you contact your families. Do you have a direct email list, work with the school media team, or have to rely on parents to opt in?</a:t>
            </a:r>
          </a:p>
          <a:p>
            <a:pPr marL="228600" indent="-228600">
              <a:buAutoNum type="arabicPeriod"/>
            </a:pPr>
            <a:r>
              <a:rPr lang="en-US" dirty="0"/>
              <a:t>What were your survey results? What did parents feel that they need but are missing? How can your work meet their need?</a:t>
            </a:r>
          </a:p>
          <a:p>
            <a:pPr marL="228600" indent="-228600">
              <a:buAutoNum type="arabicPeriod"/>
            </a:pPr>
            <a:r>
              <a:rPr lang="en-US" dirty="0"/>
              <a:t>Have you ever laid out a spectacular plan only to have the teachers turn around and say we don’t want our students and/or families doing this? Make sure the teachers you work with are willing to support what you are having families do?  Remember if we have families complete a task that is counterintuitive to what a teacher is doing this can cause frustration an create barriers to success.</a:t>
            </a:r>
          </a:p>
        </p:txBody>
      </p:sp>
      <p:sp>
        <p:nvSpPr>
          <p:cNvPr id="4" name="Slide Number Placeholder 3"/>
          <p:cNvSpPr>
            <a:spLocks noGrp="1"/>
          </p:cNvSpPr>
          <p:nvPr>
            <p:ph type="sldNum" sz="quarter" idx="5"/>
          </p:nvPr>
        </p:nvSpPr>
        <p:spPr/>
        <p:txBody>
          <a:bodyPr/>
          <a:lstStyle/>
          <a:p>
            <a:fld id="{11E9195B-A3D6-4878-95ED-AACC2F5F7C62}" type="slidenum">
              <a:rPr lang="en-US" smtClean="0"/>
              <a:t>18</a:t>
            </a:fld>
            <a:endParaRPr lang="en-US"/>
          </a:p>
        </p:txBody>
      </p:sp>
    </p:spTree>
    <p:extLst>
      <p:ext uri="{BB962C8B-B14F-4D97-AF65-F5344CB8AC3E}">
        <p14:creationId xmlns:p14="http://schemas.microsoft.com/office/powerpoint/2010/main" val="394144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are our schools already doing that we can help drive success by securing parent buy in?</a:t>
            </a:r>
          </a:p>
          <a:p>
            <a:pPr marL="228600" indent="-228600">
              <a:buAutoNum type="arabicPeriod"/>
            </a:pPr>
            <a:r>
              <a:rPr lang="en-US" dirty="0"/>
              <a:t>Do your parents fully understand all the components of the IEP and what goes into to creating the plan and the interventions to execute the plan? Can you help them understand that better?</a:t>
            </a:r>
          </a:p>
          <a:p>
            <a:pPr marL="228600" indent="-228600">
              <a:buAutoNum type="arabicPeriod"/>
            </a:pPr>
            <a:r>
              <a:rPr lang="en-US" dirty="0"/>
              <a:t>Have you surveyed the teachers of the families you are working with to see what they would like parents to know more about and how parents can support their efforts at home?</a:t>
            </a:r>
          </a:p>
          <a:p>
            <a:endParaRPr lang="en-US" dirty="0"/>
          </a:p>
        </p:txBody>
      </p:sp>
      <p:sp>
        <p:nvSpPr>
          <p:cNvPr id="4" name="Slide Number Placeholder 3"/>
          <p:cNvSpPr>
            <a:spLocks noGrp="1"/>
          </p:cNvSpPr>
          <p:nvPr>
            <p:ph type="sldNum" sz="quarter" idx="5"/>
          </p:nvPr>
        </p:nvSpPr>
        <p:spPr/>
        <p:txBody>
          <a:bodyPr/>
          <a:lstStyle/>
          <a:p>
            <a:fld id="{11E9195B-A3D6-4878-95ED-AACC2F5F7C62}" type="slidenum">
              <a:rPr lang="en-US" smtClean="0"/>
              <a:t>20</a:t>
            </a:fld>
            <a:endParaRPr lang="en-US"/>
          </a:p>
        </p:txBody>
      </p:sp>
    </p:spTree>
    <p:extLst>
      <p:ext uri="{BB962C8B-B14F-4D97-AF65-F5344CB8AC3E}">
        <p14:creationId xmlns:p14="http://schemas.microsoft.com/office/powerpoint/2010/main" val="47035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Don’t overthink your work</a:t>
            </a:r>
          </a:p>
          <a:p>
            <a:pPr marL="228600" indent="-228600">
              <a:buAutoNum type="arabicPeriod"/>
            </a:pPr>
            <a:r>
              <a:rPr lang="en-US" dirty="0"/>
              <a:t>Start small so you can remain targeted and focused.</a:t>
            </a:r>
          </a:p>
          <a:p>
            <a:pPr marL="228600" indent="-228600">
              <a:buAutoNum type="arabicPeriod"/>
            </a:pPr>
            <a:r>
              <a:rPr lang="en-US" dirty="0"/>
              <a:t>Be flexible and meet families where they are.</a:t>
            </a:r>
          </a:p>
        </p:txBody>
      </p:sp>
      <p:sp>
        <p:nvSpPr>
          <p:cNvPr id="4" name="Slide Number Placeholder 3"/>
          <p:cNvSpPr>
            <a:spLocks noGrp="1"/>
          </p:cNvSpPr>
          <p:nvPr>
            <p:ph type="sldNum" sz="quarter" idx="5"/>
          </p:nvPr>
        </p:nvSpPr>
        <p:spPr/>
        <p:txBody>
          <a:bodyPr/>
          <a:lstStyle/>
          <a:p>
            <a:fld id="{11E9195B-A3D6-4878-95ED-AACC2F5F7C62}" type="slidenum">
              <a:rPr lang="en-US" smtClean="0"/>
              <a:t>21</a:t>
            </a:fld>
            <a:endParaRPr lang="en-US"/>
          </a:p>
        </p:txBody>
      </p:sp>
    </p:spTree>
    <p:extLst>
      <p:ext uri="{BB962C8B-B14F-4D97-AF65-F5344CB8AC3E}">
        <p14:creationId xmlns:p14="http://schemas.microsoft.com/office/powerpoint/2010/main" val="6746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63B90C-DA57-47DA-A49C-76693B599BC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69F5F-3094-4530-92FE-745F30F51BDA}"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3B90C-DA57-47DA-A49C-76693B599BC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63B90C-DA57-47DA-A49C-76693B599BC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475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25921-EF2D-44BD-A3FB-F58176A351B4}"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793B4-E100-4892-A380-F23FED76A354}" type="slidenum">
              <a:rPr lang="en-US" smtClean="0"/>
              <a:t>‹#›</a:t>
            </a:fld>
            <a:endParaRPr lang="en-US"/>
          </a:p>
        </p:txBody>
      </p:sp>
    </p:spTree>
    <p:extLst>
      <p:ext uri="{BB962C8B-B14F-4D97-AF65-F5344CB8AC3E}">
        <p14:creationId xmlns:p14="http://schemas.microsoft.com/office/powerpoint/2010/main" val="354279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3B90C-DA57-47DA-A49C-76693B599BC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3B90C-DA57-47DA-A49C-76693B599BC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69F5F-3094-4530-92FE-745F30F51BDA}"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63B90C-DA57-47DA-A49C-76693B599BC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63B90C-DA57-47DA-A49C-76693B599BC3}"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69F5F-3094-4530-92FE-745F30F51BDA}"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3B90C-DA57-47DA-A49C-76693B599BC3}"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3B90C-DA57-47DA-A49C-76693B599BC3}"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3B90C-DA57-47DA-A49C-76693B599BC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69F5F-3094-4530-92FE-745F30F51BDA}"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3B90C-DA57-47DA-A49C-76693B599BC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69F5F-3094-4530-92FE-745F30F51B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863B90C-DA57-47DA-A49C-76693B599BC3}" type="datetimeFigureOut">
              <a:rPr lang="en-US" smtClean="0"/>
              <a:t>9/27/2021</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7069F5F-3094-4530-92FE-745F30F51B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parentmentors.or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parentmentors.org/teamwork-technology-time-bring-result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jotform.com/212556093336052"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awn.albanese@gcpsk12.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Implementing Best Practices for Results</a:t>
            </a:r>
            <a:endParaRPr lang="en-US" dirty="0"/>
          </a:p>
        </p:txBody>
      </p:sp>
      <p:sp>
        <p:nvSpPr>
          <p:cNvPr id="7" name="Subtitle 6"/>
          <p:cNvSpPr>
            <a:spLocks noGrp="1"/>
          </p:cNvSpPr>
          <p:nvPr>
            <p:ph type="subTitle" idx="1"/>
          </p:nvPr>
        </p:nvSpPr>
        <p:spPr>
          <a:xfrm>
            <a:off x="914400" y="3505199"/>
            <a:ext cx="10515600" cy="2823411"/>
          </a:xfrm>
        </p:spPr>
        <p:txBody>
          <a:bodyPr>
            <a:normAutofit/>
          </a:bodyPr>
          <a:lstStyle/>
          <a:p>
            <a:r>
              <a:rPr lang="en-US" dirty="0" smtClean="0">
                <a:latin typeface="Baskerville Old Face" panose="02020602080505020303" pitchFamily="18" charset="0"/>
              </a:rPr>
              <a:t>Hosted by:  </a:t>
            </a:r>
            <a:r>
              <a:rPr lang="en-US" dirty="0" err="1" smtClean="0">
                <a:latin typeface="Baskerville Old Face" panose="02020602080505020303" pitchFamily="18" charset="0"/>
              </a:rPr>
              <a:t>GaPMP</a:t>
            </a:r>
            <a:r>
              <a:rPr lang="en-US" dirty="0" smtClean="0">
                <a:latin typeface="Baskerville Old Face" panose="02020602080505020303" pitchFamily="18" charset="0"/>
              </a:rPr>
              <a:t> Community of Practice for Building Capacity and Professional Development</a:t>
            </a:r>
          </a:p>
          <a:p>
            <a:pPr algn="ctr"/>
            <a:r>
              <a:rPr lang="en-US" dirty="0" smtClean="0">
                <a:latin typeface="Baskerville Old Face" panose="02020602080505020303" pitchFamily="18" charset="0"/>
              </a:rPr>
              <a:t>Presenters: </a:t>
            </a:r>
          </a:p>
          <a:p>
            <a:r>
              <a:rPr lang="en-US" dirty="0" smtClean="0">
                <a:latin typeface="Baskerville Old Face" panose="02020602080505020303" pitchFamily="18" charset="0"/>
              </a:rPr>
              <a:t>Dawn </a:t>
            </a:r>
            <a:r>
              <a:rPr lang="en-US" dirty="0">
                <a:latin typeface="Baskerville Old Face" panose="02020602080505020303" pitchFamily="18" charset="0"/>
              </a:rPr>
              <a:t>Albanese – Parent </a:t>
            </a:r>
            <a:r>
              <a:rPr lang="en-US" dirty="0" smtClean="0">
                <a:latin typeface="Baskerville Old Face" panose="02020602080505020303" pitchFamily="18" charset="0"/>
              </a:rPr>
              <a:t>Mentor in Gwinnett County</a:t>
            </a:r>
          </a:p>
          <a:p>
            <a:r>
              <a:rPr lang="en-US" dirty="0" smtClean="0">
                <a:latin typeface="Baskerville Old Face" panose="02020602080505020303" pitchFamily="18" charset="0"/>
              </a:rPr>
              <a:t>Jane </a:t>
            </a:r>
            <a:r>
              <a:rPr lang="en-US" dirty="0" err="1" smtClean="0">
                <a:latin typeface="Baskerville Old Face" panose="02020602080505020303" pitchFamily="18" charset="0"/>
              </a:rPr>
              <a:t>Grillo</a:t>
            </a:r>
            <a:r>
              <a:rPr lang="en-US" dirty="0" smtClean="0">
                <a:latin typeface="Baskerville Old Face" panose="02020602080505020303" pitchFamily="18" charset="0"/>
              </a:rPr>
              <a:t> – Parent Mentor in White County</a:t>
            </a:r>
          </a:p>
          <a:p>
            <a:r>
              <a:rPr lang="en-US" dirty="0" smtClean="0">
                <a:latin typeface="Baskerville Old Face" panose="02020602080505020303" pitchFamily="18" charset="0"/>
              </a:rPr>
              <a:t>Jennifer Anderson – Parent Mentor for GA Cyber Academy</a:t>
            </a:r>
          </a:p>
          <a:p>
            <a:endParaRPr lang="en-US" dirty="0"/>
          </a:p>
        </p:txBody>
      </p:sp>
    </p:spTree>
    <p:extLst>
      <p:ext uri="{BB962C8B-B14F-4D97-AF65-F5344CB8AC3E}">
        <p14:creationId xmlns:p14="http://schemas.microsoft.com/office/powerpoint/2010/main" val="3349201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897" tIns="121897" rIns="121897" bIns="121897" anchor="b" anchorCtr="0">
            <a:normAutofit/>
          </a:bodyPr>
          <a:lstStyle/>
          <a:p>
            <a:pPr>
              <a:spcBef>
                <a:spcPts val="0"/>
              </a:spcBef>
            </a:pPr>
            <a:r>
              <a:rPr lang="en"/>
              <a:t>Telling our Stories</a:t>
            </a:r>
            <a:endParaRPr/>
          </a:p>
        </p:txBody>
      </p:sp>
      <p:pic>
        <p:nvPicPr>
          <p:cNvPr id="55" name="Google Shape;55;p13"/>
          <p:cNvPicPr preferRelativeResize="0"/>
          <p:nvPr/>
        </p:nvPicPr>
        <p:blipFill>
          <a:blip r:embed="rId3">
            <a:alphaModFix/>
          </a:blip>
          <a:stretch>
            <a:fillRect/>
          </a:stretch>
        </p:blipFill>
        <p:spPr>
          <a:xfrm>
            <a:off x="101600" y="0"/>
            <a:ext cx="12192000" cy="6858000"/>
          </a:xfrm>
          <a:prstGeom prst="rect">
            <a:avLst/>
          </a:prstGeom>
          <a:noFill/>
          <a:ln>
            <a:noFill/>
          </a:ln>
        </p:spPr>
      </p:pic>
      <p:sp>
        <p:nvSpPr>
          <p:cNvPr id="56" name="Google Shape;56;p13"/>
          <p:cNvSpPr txBox="1"/>
          <p:nvPr/>
        </p:nvSpPr>
        <p:spPr>
          <a:xfrm>
            <a:off x="2137333" y="3159500"/>
            <a:ext cx="9783200" cy="533600"/>
          </a:xfrm>
          <a:prstGeom prst="rect">
            <a:avLst/>
          </a:prstGeom>
          <a:noFill/>
          <a:ln>
            <a:noFill/>
          </a:ln>
        </p:spPr>
        <p:txBody>
          <a:bodyPr spcFirstLastPara="1" wrap="square" lIns="121897" tIns="121897" rIns="121897" bIns="121897" anchor="t" anchorCtr="0">
            <a:spAutoFit/>
          </a:bodyPr>
          <a:lstStyle/>
          <a:p>
            <a:endParaRPr/>
          </a:p>
        </p:txBody>
      </p:sp>
      <p:sp>
        <p:nvSpPr>
          <p:cNvPr id="57" name="Google Shape;57;p13"/>
          <p:cNvSpPr txBox="1"/>
          <p:nvPr/>
        </p:nvSpPr>
        <p:spPr>
          <a:xfrm>
            <a:off x="334533" y="204433"/>
            <a:ext cx="1691200" cy="2216400"/>
          </a:xfrm>
          <a:prstGeom prst="rect">
            <a:avLst/>
          </a:prstGeom>
          <a:noFill/>
          <a:ln>
            <a:noFill/>
          </a:ln>
        </p:spPr>
        <p:txBody>
          <a:bodyPr spcFirstLastPara="1" wrap="square" lIns="121897" tIns="121897" rIns="121897" bIns="121897" anchor="t" anchorCtr="0">
            <a:spAutoFit/>
          </a:bodyPr>
          <a:lstStyle/>
          <a:p>
            <a:r>
              <a:rPr lang="en" sz="3200"/>
              <a:t>Telling Our GaPMP</a:t>
            </a:r>
            <a:endParaRPr sz="3200"/>
          </a:p>
          <a:p>
            <a:r>
              <a:rPr lang="en" sz="3200"/>
              <a:t>Stories</a:t>
            </a:r>
            <a:endParaRPr sz="3200"/>
          </a:p>
        </p:txBody>
      </p:sp>
    </p:spTree>
    <p:extLst>
      <p:ext uri="{BB962C8B-B14F-4D97-AF65-F5344CB8AC3E}">
        <p14:creationId xmlns:p14="http://schemas.microsoft.com/office/powerpoint/2010/main" val="214323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94800" y="296000"/>
            <a:ext cx="3152800" cy="763600"/>
          </a:xfrm>
          <a:prstGeom prst="rect">
            <a:avLst/>
          </a:prstGeom>
        </p:spPr>
        <p:txBody>
          <a:bodyPr spcFirstLastPara="1" wrap="square" lIns="121897" tIns="121897" rIns="121897" bIns="121897" anchor="t" anchorCtr="0">
            <a:normAutofit fontScale="90000"/>
          </a:bodyPr>
          <a:lstStyle/>
          <a:p>
            <a:r>
              <a:rPr lang="en">
                <a:solidFill>
                  <a:srgbClr val="45818E"/>
                </a:solidFill>
              </a:rPr>
              <a:t>Identifying a Story</a:t>
            </a:r>
            <a:endParaRPr>
              <a:solidFill>
                <a:srgbClr val="45818E"/>
              </a:solidFill>
            </a:endParaRPr>
          </a:p>
        </p:txBody>
      </p:sp>
      <p:sp>
        <p:nvSpPr>
          <p:cNvPr id="69" name="Google Shape;69;p15"/>
          <p:cNvSpPr txBox="1">
            <a:spLocks noGrp="1"/>
          </p:cNvSpPr>
          <p:nvPr>
            <p:ph type="body" idx="1"/>
          </p:nvPr>
        </p:nvSpPr>
        <p:spPr>
          <a:xfrm>
            <a:off x="415600" y="1536633"/>
            <a:ext cx="3547200" cy="4555200"/>
          </a:xfrm>
          <a:prstGeom prst="rect">
            <a:avLst/>
          </a:prstGeom>
        </p:spPr>
        <p:txBody>
          <a:bodyPr spcFirstLastPara="1" wrap="square" lIns="121897" tIns="121897" rIns="121897" bIns="121897" anchor="t" anchorCtr="0">
            <a:noAutofit/>
          </a:bodyPr>
          <a:lstStyle/>
          <a:p>
            <a:pPr marL="0" indent="0">
              <a:buNone/>
            </a:pPr>
            <a:r>
              <a:rPr lang="en" sz="3600"/>
              <a:t>Anytime  a mentor talks about their work it is a potential story!</a:t>
            </a:r>
            <a:endParaRPr sz="3600"/>
          </a:p>
          <a:p>
            <a:pPr marL="0" indent="0">
              <a:spcBef>
                <a:spcPts val="1600"/>
              </a:spcBef>
              <a:buNone/>
            </a:pPr>
            <a:endParaRPr sz="3600"/>
          </a:p>
          <a:p>
            <a:pPr marL="0" indent="0">
              <a:spcBef>
                <a:spcPts val="1600"/>
              </a:spcBef>
              <a:spcAft>
                <a:spcPts val="1600"/>
              </a:spcAft>
              <a:buNone/>
            </a:pPr>
            <a:endParaRPr/>
          </a:p>
        </p:txBody>
      </p:sp>
      <p:pic>
        <p:nvPicPr>
          <p:cNvPr id="70" name="Google Shape;70;p15"/>
          <p:cNvPicPr preferRelativeResize="0"/>
          <p:nvPr/>
        </p:nvPicPr>
        <p:blipFill>
          <a:blip r:embed="rId3">
            <a:alphaModFix/>
          </a:blip>
          <a:stretch>
            <a:fillRect/>
          </a:stretch>
        </p:blipFill>
        <p:spPr>
          <a:xfrm>
            <a:off x="12638062" y="-766167"/>
            <a:ext cx="8249479" cy="6858000"/>
          </a:xfrm>
          <a:prstGeom prst="rect">
            <a:avLst/>
          </a:prstGeom>
          <a:noFill/>
          <a:ln>
            <a:noFill/>
          </a:ln>
        </p:spPr>
      </p:pic>
      <p:sp>
        <p:nvSpPr>
          <p:cNvPr id="71" name="Google Shape;71;p15"/>
          <p:cNvSpPr txBox="1"/>
          <p:nvPr/>
        </p:nvSpPr>
        <p:spPr>
          <a:xfrm>
            <a:off x="16094933" y="6486300"/>
            <a:ext cx="4579200" cy="533600"/>
          </a:xfrm>
          <a:prstGeom prst="rect">
            <a:avLst/>
          </a:prstGeom>
          <a:noFill/>
          <a:ln>
            <a:noFill/>
          </a:ln>
        </p:spPr>
        <p:txBody>
          <a:bodyPr spcFirstLastPara="1" wrap="square" lIns="121897" tIns="121897" rIns="121897" bIns="121897" anchor="t" anchorCtr="0">
            <a:spAutoFit/>
          </a:bodyPr>
          <a:lstStyle/>
          <a:p>
            <a:r>
              <a:rPr lang="en"/>
              <a:t>By Andrea Kowch</a:t>
            </a:r>
            <a:endParaRPr/>
          </a:p>
        </p:txBody>
      </p:sp>
      <p:sp>
        <p:nvSpPr>
          <p:cNvPr id="72" name="Google Shape;72;p15"/>
          <p:cNvSpPr txBox="1"/>
          <p:nvPr/>
        </p:nvSpPr>
        <p:spPr>
          <a:xfrm>
            <a:off x="8920967" y="6071233"/>
            <a:ext cx="2490400" cy="533600"/>
          </a:xfrm>
          <a:prstGeom prst="rect">
            <a:avLst/>
          </a:prstGeom>
          <a:noFill/>
          <a:ln>
            <a:noFill/>
          </a:ln>
        </p:spPr>
        <p:txBody>
          <a:bodyPr spcFirstLastPara="1" wrap="square" lIns="121897" tIns="121897" rIns="121897" bIns="121897" anchor="t" anchorCtr="0">
            <a:spAutoFit/>
          </a:bodyPr>
          <a:lstStyle/>
          <a:p>
            <a:endParaRPr/>
          </a:p>
        </p:txBody>
      </p:sp>
      <p:pic>
        <p:nvPicPr>
          <p:cNvPr id="73" name="Google Shape;73;p15"/>
          <p:cNvPicPr preferRelativeResize="0"/>
          <p:nvPr/>
        </p:nvPicPr>
        <p:blipFill>
          <a:blip r:embed="rId4">
            <a:alphaModFix/>
          </a:blip>
          <a:stretch>
            <a:fillRect/>
          </a:stretch>
        </p:blipFill>
        <p:spPr>
          <a:xfrm>
            <a:off x="4044897" y="1"/>
            <a:ext cx="7995873" cy="6857999"/>
          </a:xfrm>
          <a:prstGeom prst="rect">
            <a:avLst/>
          </a:prstGeom>
          <a:noFill/>
          <a:ln>
            <a:noFill/>
          </a:ln>
        </p:spPr>
      </p:pic>
    </p:spTree>
    <p:extLst>
      <p:ext uri="{BB962C8B-B14F-4D97-AF65-F5344CB8AC3E}">
        <p14:creationId xmlns:p14="http://schemas.microsoft.com/office/powerpoint/2010/main" val="420798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prstGeom prst="rect">
            <a:avLst/>
          </a:prstGeom>
        </p:spPr>
        <p:txBody>
          <a:bodyPr spcFirstLastPara="1" wrap="square" lIns="121897" tIns="121897" rIns="121897" bIns="121897" anchor="t" anchorCtr="0">
            <a:normAutofit fontScale="90000"/>
          </a:bodyPr>
          <a:lstStyle/>
          <a:p>
            <a:r>
              <a:rPr lang="en"/>
              <a:t>The 5 Parts of a Parent Mentor Story </a:t>
            </a:r>
            <a:endParaRPr/>
          </a:p>
        </p:txBody>
      </p:sp>
      <p:sp>
        <p:nvSpPr>
          <p:cNvPr id="79" name="Google Shape;79;p16"/>
          <p:cNvSpPr/>
          <p:nvPr/>
        </p:nvSpPr>
        <p:spPr>
          <a:xfrm>
            <a:off x="834200" y="1472184"/>
            <a:ext cx="3398400" cy="1956800"/>
          </a:xfrm>
          <a:prstGeom prst="rect">
            <a:avLst/>
          </a:prstGeom>
          <a:solidFill>
            <a:srgbClr val="6AA84F"/>
          </a:solidFill>
          <a:ln>
            <a:noFill/>
          </a:ln>
        </p:spPr>
        <p:txBody>
          <a:bodyPr spcFirstLastPara="1" wrap="square" lIns="121897" tIns="121897" rIns="121897" bIns="121897" anchor="ctr" anchorCtr="0">
            <a:noAutofit/>
          </a:bodyPr>
          <a:lstStyle/>
          <a:p>
            <a:pPr>
              <a:lnSpc>
                <a:spcPct val="115000"/>
              </a:lnSpc>
              <a:spcAft>
                <a:spcPts val="1600"/>
              </a:spcAft>
              <a:buClr>
                <a:schemeClr val="dk1"/>
              </a:buClr>
              <a:buSzPts val="1100"/>
            </a:pPr>
            <a:r>
              <a:rPr lang="en" sz="2400">
                <a:solidFill>
                  <a:schemeClr val="dk1"/>
                </a:solidFill>
              </a:rPr>
              <a:t>Does the story reflect the </a:t>
            </a:r>
            <a:r>
              <a:rPr lang="en" sz="24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Mission</a:t>
            </a:r>
            <a:r>
              <a:rPr lang="en" sz="2400">
                <a:solidFill>
                  <a:schemeClr val="dk1"/>
                </a:solidFill>
              </a:rPr>
              <a:t> of the Ga. Parent Mentor Partnership?</a:t>
            </a:r>
            <a:endParaRPr sz="2400">
              <a:solidFill>
                <a:schemeClr val="dk1"/>
              </a:solidFill>
            </a:endParaRPr>
          </a:p>
        </p:txBody>
      </p:sp>
      <p:sp>
        <p:nvSpPr>
          <p:cNvPr id="80" name="Google Shape;80;p16"/>
          <p:cNvSpPr/>
          <p:nvPr/>
        </p:nvSpPr>
        <p:spPr>
          <a:xfrm>
            <a:off x="985133" y="4087800"/>
            <a:ext cx="3582400" cy="2368000"/>
          </a:xfrm>
          <a:prstGeom prst="rect">
            <a:avLst/>
          </a:prstGeom>
          <a:solidFill>
            <a:srgbClr val="6D9EEB"/>
          </a:solidFill>
          <a:ln>
            <a:noFill/>
          </a:ln>
        </p:spPr>
        <p:txBody>
          <a:bodyPr spcFirstLastPara="1" wrap="square" lIns="121897" tIns="121897" rIns="121897" bIns="121897" anchor="ctr" anchorCtr="0">
            <a:noAutofit/>
          </a:bodyPr>
          <a:lstStyle/>
          <a:p>
            <a:r>
              <a:rPr lang="en"/>
              <a:t>Who are the players in this story? </a:t>
            </a:r>
            <a:endParaRPr/>
          </a:p>
          <a:p>
            <a:r>
              <a:rPr lang="en"/>
              <a:t>Hint: Sharing only the first names of individuals means you don’t need a release. Tell us what agencies or organizations are involved. </a:t>
            </a:r>
            <a:endParaRPr/>
          </a:p>
        </p:txBody>
      </p:sp>
      <p:sp>
        <p:nvSpPr>
          <p:cNvPr id="81" name="Google Shape;81;p16"/>
          <p:cNvSpPr/>
          <p:nvPr/>
        </p:nvSpPr>
        <p:spPr>
          <a:xfrm>
            <a:off x="5201851" y="2450600"/>
            <a:ext cx="3312400" cy="1956800"/>
          </a:xfrm>
          <a:prstGeom prst="rect">
            <a:avLst/>
          </a:prstGeom>
          <a:solidFill>
            <a:srgbClr val="FFD966"/>
          </a:solidFill>
          <a:ln>
            <a:noFill/>
          </a:ln>
        </p:spPr>
        <p:txBody>
          <a:bodyPr spcFirstLastPara="1" wrap="square" lIns="121897" tIns="121897" rIns="121897" bIns="121897" anchor="ctr" anchorCtr="0">
            <a:noAutofit/>
          </a:bodyPr>
          <a:lstStyle/>
          <a:p>
            <a:r>
              <a:rPr lang="en"/>
              <a:t>What is the problem you are trying to solve in this story? </a:t>
            </a:r>
            <a:endParaRPr/>
          </a:p>
          <a:p>
            <a:r>
              <a:rPr lang="en"/>
              <a:t>Hint: Look at the Family Engagement Standards</a:t>
            </a:r>
            <a:endParaRPr/>
          </a:p>
        </p:txBody>
      </p:sp>
      <p:sp>
        <p:nvSpPr>
          <p:cNvPr id="82" name="Google Shape;82;p16"/>
          <p:cNvSpPr/>
          <p:nvPr/>
        </p:nvSpPr>
        <p:spPr>
          <a:xfrm>
            <a:off x="8955900" y="469367"/>
            <a:ext cx="3018000" cy="2048800"/>
          </a:xfrm>
          <a:prstGeom prst="rect">
            <a:avLst/>
          </a:prstGeom>
          <a:solidFill>
            <a:srgbClr val="B4A7D6"/>
          </a:solidFill>
          <a:ln>
            <a:noFill/>
          </a:ln>
        </p:spPr>
        <p:txBody>
          <a:bodyPr spcFirstLastPara="1" wrap="square" lIns="121897" tIns="121897" rIns="121897" bIns="121897" anchor="ctr" anchorCtr="0">
            <a:noAutofit/>
          </a:bodyPr>
          <a:lstStyle/>
          <a:p>
            <a:r>
              <a:rPr lang="en"/>
              <a:t>What did you do as a parent mentor to resolve this problem?</a:t>
            </a:r>
            <a:endParaRPr/>
          </a:p>
          <a:p>
            <a:r>
              <a:rPr lang="en"/>
              <a:t>Hint: This is where you describe the training or assistance you provided.</a:t>
            </a:r>
            <a:endParaRPr/>
          </a:p>
        </p:txBody>
      </p:sp>
      <p:sp>
        <p:nvSpPr>
          <p:cNvPr id="83" name="Google Shape;83;p16"/>
          <p:cNvSpPr/>
          <p:nvPr/>
        </p:nvSpPr>
        <p:spPr>
          <a:xfrm>
            <a:off x="8955900" y="4404333"/>
            <a:ext cx="2968800" cy="1956800"/>
          </a:xfrm>
          <a:prstGeom prst="rect">
            <a:avLst/>
          </a:prstGeom>
          <a:solidFill>
            <a:srgbClr val="EA9999"/>
          </a:solidFill>
          <a:ln>
            <a:noFill/>
          </a:ln>
        </p:spPr>
        <p:txBody>
          <a:bodyPr spcFirstLastPara="1" wrap="square" lIns="121897" tIns="121897" rIns="121897" bIns="121897" anchor="ctr" anchorCtr="0">
            <a:noAutofit/>
          </a:bodyPr>
          <a:lstStyle/>
          <a:p>
            <a:r>
              <a:rPr lang="en" sz="2400"/>
              <a:t>What happened as a result of your work?</a:t>
            </a:r>
            <a:endParaRPr sz="2400"/>
          </a:p>
        </p:txBody>
      </p:sp>
      <p:sp>
        <p:nvSpPr>
          <p:cNvPr id="84" name="Google Shape;84;p16"/>
          <p:cNvSpPr txBox="1"/>
          <p:nvPr/>
        </p:nvSpPr>
        <p:spPr>
          <a:xfrm>
            <a:off x="196300" y="1594900"/>
            <a:ext cx="613200" cy="1457200"/>
          </a:xfrm>
          <a:prstGeom prst="rect">
            <a:avLst/>
          </a:prstGeom>
          <a:solidFill>
            <a:schemeClr val="lt1"/>
          </a:solidFill>
          <a:ln>
            <a:noFill/>
          </a:ln>
        </p:spPr>
        <p:txBody>
          <a:bodyPr spcFirstLastPara="1" wrap="square" lIns="121897" tIns="121897" rIns="121897" bIns="121897" anchor="t" anchorCtr="0">
            <a:spAutoFit/>
          </a:bodyPr>
          <a:lstStyle/>
          <a:p>
            <a:r>
              <a:rPr lang="en" sz="7900">
                <a:solidFill>
                  <a:srgbClr val="6AA84F"/>
                </a:solidFill>
              </a:rPr>
              <a:t>1</a:t>
            </a:r>
            <a:endParaRPr sz="7900">
              <a:solidFill>
                <a:srgbClr val="6AA84F"/>
              </a:solidFill>
            </a:endParaRPr>
          </a:p>
        </p:txBody>
      </p:sp>
      <p:sp>
        <p:nvSpPr>
          <p:cNvPr id="85" name="Google Shape;85;p16"/>
          <p:cNvSpPr txBox="1"/>
          <p:nvPr/>
        </p:nvSpPr>
        <p:spPr>
          <a:xfrm>
            <a:off x="220833" y="4404333"/>
            <a:ext cx="613200" cy="1457200"/>
          </a:xfrm>
          <a:prstGeom prst="rect">
            <a:avLst/>
          </a:prstGeom>
          <a:noFill/>
          <a:ln>
            <a:noFill/>
          </a:ln>
        </p:spPr>
        <p:txBody>
          <a:bodyPr spcFirstLastPara="1" wrap="square" lIns="121897" tIns="121897" rIns="121897" bIns="121897" anchor="t" anchorCtr="0">
            <a:spAutoFit/>
          </a:bodyPr>
          <a:lstStyle/>
          <a:p>
            <a:r>
              <a:rPr lang="en" sz="7900">
                <a:solidFill>
                  <a:srgbClr val="6D9EEB"/>
                </a:solidFill>
              </a:rPr>
              <a:t>2</a:t>
            </a:r>
            <a:endParaRPr sz="7900">
              <a:solidFill>
                <a:srgbClr val="6D9EEB"/>
              </a:solidFill>
            </a:endParaRPr>
          </a:p>
        </p:txBody>
      </p:sp>
      <p:sp>
        <p:nvSpPr>
          <p:cNvPr id="86" name="Google Shape;86;p16"/>
          <p:cNvSpPr txBox="1"/>
          <p:nvPr/>
        </p:nvSpPr>
        <p:spPr>
          <a:xfrm>
            <a:off x="4514267" y="2847800"/>
            <a:ext cx="687600" cy="1457200"/>
          </a:xfrm>
          <a:prstGeom prst="rect">
            <a:avLst/>
          </a:prstGeom>
          <a:noFill/>
          <a:ln>
            <a:noFill/>
          </a:ln>
        </p:spPr>
        <p:txBody>
          <a:bodyPr spcFirstLastPara="1" wrap="square" lIns="121897" tIns="121897" rIns="121897" bIns="121897" anchor="t" anchorCtr="0">
            <a:spAutoFit/>
          </a:bodyPr>
          <a:lstStyle/>
          <a:p>
            <a:r>
              <a:rPr lang="en" sz="7900">
                <a:solidFill>
                  <a:srgbClr val="F1C232"/>
                </a:solidFill>
              </a:rPr>
              <a:t>3</a:t>
            </a:r>
            <a:endParaRPr sz="7900">
              <a:solidFill>
                <a:srgbClr val="F1C232"/>
              </a:solidFill>
            </a:endParaRPr>
          </a:p>
        </p:txBody>
      </p:sp>
      <p:sp>
        <p:nvSpPr>
          <p:cNvPr id="87" name="Google Shape;87;p16"/>
          <p:cNvSpPr txBox="1"/>
          <p:nvPr/>
        </p:nvSpPr>
        <p:spPr>
          <a:xfrm>
            <a:off x="8054933" y="654700"/>
            <a:ext cx="790400" cy="1457200"/>
          </a:xfrm>
          <a:prstGeom prst="rect">
            <a:avLst/>
          </a:prstGeom>
          <a:noFill/>
          <a:ln>
            <a:noFill/>
          </a:ln>
        </p:spPr>
        <p:txBody>
          <a:bodyPr spcFirstLastPara="1" wrap="square" lIns="121897" tIns="121897" rIns="121897" bIns="121897" anchor="t" anchorCtr="0">
            <a:spAutoFit/>
          </a:bodyPr>
          <a:lstStyle/>
          <a:p>
            <a:r>
              <a:rPr lang="en" sz="7900">
                <a:solidFill>
                  <a:srgbClr val="8E7CC3"/>
                </a:solidFill>
              </a:rPr>
              <a:t>4</a:t>
            </a:r>
            <a:endParaRPr>
              <a:solidFill>
                <a:srgbClr val="8E7CC3"/>
              </a:solidFill>
            </a:endParaRPr>
          </a:p>
        </p:txBody>
      </p:sp>
      <p:sp>
        <p:nvSpPr>
          <p:cNvPr id="88" name="Google Shape;88;p16"/>
          <p:cNvSpPr txBox="1"/>
          <p:nvPr/>
        </p:nvSpPr>
        <p:spPr>
          <a:xfrm>
            <a:off x="8054933" y="4654133"/>
            <a:ext cx="790400" cy="1457200"/>
          </a:xfrm>
          <a:prstGeom prst="rect">
            <a:avLst/>
          </a:prstGeom>
          <a:noFill/>
          <a:ln>
            <a:noFill/>
          </a:ln>
        </p:spPr>
        <p:txBody>
          <a:bodyPr spcFirstLastPara="1" wrap="square" lIns="121897" tIns="121897" rIns="121897" bIns="121897" anchor="t" anchorCtr="0">
            <a:spAutoFit/>
          </a:bodyPr>
          <a:lstStyle/>
          <a:p>
            <a:r>
              <a:rPr lang="en" sz="7900">
                <a:solidFill>
                  <a:srgbClr val="E06666"/>
                </a:solidFill>
              </a:rPr>
              <a:t>5</a:t>
            </a:r>
            <a:endParaRPr>
              <a:solidFill>
                <a:srgbClr val="E06666"/>
              </a:solidFill>
            </a:endParaRPr>
          </a:p>
        </p:txBody>
      </p:sp>
    </p:spTree>
    <p:extLst>
      <p:ext uri="{BB962C8B-B14F-4D97-AF65-F5344CB8AC3E}">
        <p14:creationId xmlns:p14="http://schemas.microsoft.com/office/powerpoint/2010/main" val="208808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prstGeom prst="rect">
            <a:avLst/>
          </a:prstGeom>
        </p:spPr>
        <p:txBody>
          <a:bodyPr spcFirstLastPara="1" wrap="square" lIns="121897" tIns="121897" rIns="121897" bIns="121897" anchor="t" anchorCtr="0">
            <a:normAutofit fontScale="90000"/>
          </a:bodyPr>
          <a:lstStyle/>
          <a:p>
            <a:r>
              <a:rPr lang="en"/>
              <a:t>Let’s Look at a </a:t>
            </a:r>
            <a:r>
              <a:rPr lang="en" u="sng">
                <a:solidFill>
                  <a:schemeClr val="hlink"/>
                </a:solidFill>
                <a:hlinkClick r:id="rId3"/>
              </a:rPr>
              <a:t>Story</a:t>
            </a:r>
            <a:endParaRPr/>
          </a:p>
        </p:txBody>
      </p:sp>
      <p:sp>
        <p:nvSpPr>
          <p:cNvPr id="94" name="Google Shape;94;p17"/>
          <p:cNvSpPr txBox="1">
            <a:spLocks noGrp="1"/>
          </p:cNvSpPr>
          <p:nvPr>
            <p:ph type="body" idx="1"/>
          </p:nvPr>
        </p:nvSpPr>
        <p:spPr>
          <a:prstGeom prst="rect">
            <a:avLst/>
          </a:prstGeom>
        </p:spPr>
        <p:txBody>
          <a:bodyPr spcFirstLastPara="1" wrap="square" lIns="121897" tIns="121897" rIns="121897" bIns="121897" anchor="t" anchorCtr="0">
            <a:normAutofit fontScale="25000" lnSpcReduction="20000"/>
          </a:bodyPr>
          <a:lstStyle/>
          <a:p>
            <a:pPr marL="1371600" indent="-1371600">
              <a:buFont typeface="+mj-lt"/>
              <a:buAutoNum type="arabicParenR"/>
            </a:pPr>
            <a:r>
              <a:rPr lang="en" sz="11200" dirty="0"/>
              <a:t>Does the story reflect the mission of the Ga. Parent Mentor Partnership?</a:t>
            </a:r>
            <a:endParaRPr sz="11200" dirty="0"/>
          </a:p>
          <a:p>
            <a:pPr marL="1371600" indent="-1371600">
              <a:spcBef>
                <a:spcPts val="1600"/>
              </a:spcBef>
              <a:buFont typeface="+mj-lt"/>
              <a:buAutoNum type="arabicParenR"/>
            </a:pPr>
            <a:r>
              <a:rPr lang="en" sz="11200" dirty="0"/>
              <a:t>Who are the players in this story?</a:t>
            </a:r>
            <a:endParaRPr sz="11200" dirty="0"/>
          </a:p>
          <a:p>
            <a:pPr marL="1371600" indent="-1371600">
              <a:spcBef>
                <a:spcPts val="1600"/>
              </a:spcBef>
              <a:buFont typeface="+mj-lt"/>
              <a:buAutoNum type="arabicParenR"/>
            </a:pPr>
            <a:r>
              <a:rPr lang="en" sz="11200" dirty="0"/>
              <a:t>What is the problem the parent mentor is trying to solve?</a:t>
            </a:r>
            <a:endParaRPr sz="11200" dirty="0"/>
          </a:p>
          <a:p>
            <a:pPr marL="1371600" indent="-1371600">
              <a:spcBef>
                <a:spcPts val="1600"/>
              </a:spcBef>
              <a:buFont typeface="+mj-lt"/>
              <a:buAutoNum type="arabicParenR"/>
            </a:pPr>
            <a:r>
              <a:rPr lang="en" sz="11200" dirty="0"/>
              <a:t>What did the parent mentor do to solve this problem?</a:t>
            </a:r>
            <a:endParaRPr sz="11200" dirty="0"/>
          </a:p>
          <a:p>
            <a:pPr marL="1371600" indent="-1371600">
              <a:spcBef>
                <a:spcPts val="1600"/>
              </a:spcBef>
              <a:buFont typeface="+mj-lt"/>
              <a:buAutoNum type="arabicParenR"/>
            </a:pPr>
            <a:r>
              <a:rPr lang="en" sz="11200" dirty="0"/>
              <a:t>What happened as a result of the work this parent mentor did?</a:t>
            </a:r>
            <a:endParaRPr sz="11200" dirty="0"/>
          </a:p>
          <a:p>
            <a:pPr marL="1371600" indent="-1371600">
              <a:spcBef>
                <a:spcPts val="1600"/>
              </a:spcBef>
              <a:buFont typeface="+mj-lt"/>
              <a:buAutoNum type="arabicParenR"/>
            </a:pPr>
            <a:endParaRPr sz="11200" dirty="0"/>
          </a:p>
          <a:p>
            <a:pPr marL="1371600" indent="-1371600">
              <a:spcBef>
                <a:spcPts val="1600"/>
              </a:spcBef>
              <a:buFont typeface="+mj-lt"/>
              <a:buAutoNum type="arabicParenR"/>
            </a:pPr>
            <a:endParaRPr sz="11200"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2186117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prstGeom prst="rect">
            <a:avLst/>
          </a:prstGeom>
        </p:spPr>
        <p:txBody>
          <a:bodyPr spcFirstLastPara="1" wrap="square" lIns="121897" tIns="121897" rIns="121897" bIns="121897" anchor="t" anchorCtr="0">
            <a:normAutofit fontScale="90000"/>
          </a:bodyPr>
          <a:lstStyle/>
          <a:p>
            <a:r>
              <a:rPr lang="en"/>
              <a:t>Let’s Practice Now</a:t>
            </a:r>
            <a:endParaRPr/>
          </a:p>
        </p:txBody>
      </p:sp>
      <p:sp>
        <p:nvSpPr>
          <p:cNvPr id="100" name="Google Shape;100;p18"/>
          <p:cNvSpPr txBox="1">
            <a:spLocks noGrp="1"/>
          </p:cNvSpPr>
          <p:nvPr>
            <p:ph type="body" idx="1"/>
          </p:nvPr>
        </p:nvSpPr>
        <p:spPr>
          <a:xfrm>
            <a:off x="415600" y="3312467"/>
            <a:ext cx="11360800" cy="2202800"/>
          </a:xfrm>
          <a:prstGeom prst="rect">
            <a:avLst/>
          </a:prstGeom>
        </p:spPr>
        <p:txBody>
          <a:bodyPr spcFirstLastPara="1" wrap="square" lIns="121897" tIns="121897" rIns="121897" bIns="121897" anchor="t" anchorCtr="0">
            <a:noAutofit/>
          </a:bodyPr>
          <a:lstStyle/>
          <a:p>
            <a:pPr indent="-515818">
              <a:lnSpc>
                <a:spcPct val="95000"/>
              </a:lnSpc>
              <a:buSzPts val="2493"/>
              <a:buAutoNum type="arabicPeriod"/>
            </a:pPr>
            <a:r>
              <a:rPr lang="en" sz="3300"/>
              <a:t>Keep it simple</a:t>
            </a:r>
            <a:endParaRPr sz="3300"/>
          </a:p>
          <a:p>
            <a:pPr indent="-515818">
              <a:lnSpc>
                <a:spcPct val="95000"/>
              </a:lnSpc>
              <a:buSzPts val="2493"/>
              <a:buAutoNum type="arabicPeriod"/>
            </a:pPr>
            <a:r>
              <a:rPr lang="en" sz="3300"/>
              <a:t>Pretend you know nothing about the Parent Mentor program</a:t>
            </a:r>
            <a:endParaRPr sz="3300"/>
          </a:p>
          <a:p>
            <a:pPr indent="-515818">
              <a:lnSpc>
                <a:spcPct val="95000"/>
              </a:lnSpc>
              <a:buSzPts val="2493"/>
              <a:buAutoNum type="arabicPeriod"/>
            </a:pPr>
            <a:r>
              <a:rPr lang="en" sz="3300"/>
              <a:t>Don’t worry about spelling, grammar or style … just write it</a:t>
            </a:r>
            <a:endParaRPr sz="3300"/>
          </a:p>
          <a:p>
            <a:pPr indent="-515818">
              <a:lnSpc>
                <a:spcPct val="95000"/>
              </a:lnSpc>
              <a:buSzPts val="2493"/>
              <a:buAutoNum type="arabicPeriod"/>
            </a:pPr>
            <a:r>
              <a:rPr lang="en" sz="3300"/>
              <a:t>Send it!</a:t>
            </a:r>
            <a:endParaRPr sz="3300"/>
          </a:p>
        </p:txBody>
      </p:sp>
      <p:sp>
        <p:nvSpPr>
          <p:cNvPr id="101" name="Google Shape;101;p18">
            <a:hlinkClick r:id="rId3"/>
          </p:cNvPr>
          <p:cNvSpPr/>
          <p:nvPr/>
        </p:nvSpPr>
        <p:spPr>
          <a:xfrm>
            <a:off x="2196033" y="1778900"/>
            <a:ext cx="3287880" cy="944640"/>
          </a:xfrm>
          <a:prstGeom prst="flowChartTerminator">
            <a:avLst/>
          </a:prstGeom>
          <a:solidFill>
            <a:srgbClr val="C9DAF8"/>
          </a:solidFill>
          <a:ln w="9525" cap="flat" cmpd="sng">
            <a:solidFill>
              <a:srgbClr val="F1C232"/>
            </a:solidFill>
            <a:prstDash val="solid"/>
            <a:round/>
            <a:headEnd type="none" w="sm" len="sm"/>
            <a:tailEnd type="none" w="sm" len="sm"/>
          </a:ln>
        </p:spPr>
        <p:txBody>
          <a:bodyPr spcFirstLastPara="1" wrap="square" lIns="121897" tIns="121897" rIns="121897" bIns="121897" anchor="ctr" anchorCtr="0">
            <a:noAutofit/>
          </a:bodyPr>
          <a:lstStyle/>
          <a:p>
            <a:pPr algn="ctr"/>
            <a:r>
              <a:rPr lang="en">
                <a:solidFill>
                  <a:srgbClr val="1155CC"/>
                </a:solidFill>
              </a:rPr>
              <a:t>Share Your Story</a:t>
            </a:r>
            <a:endParaRPr>
              <a:solidFill>
                <a:srgbClr val="1155CC"/>
              </a:solidFill>
            </a:endParaRPr>
          </a:p>
        </p:txBody>
      </p:sp>
      <p:sp>
        <p:nvSpPr>
          <p:cNvPr id="102" name="Google Shape;102;p18"/>
          <p:cNvSpPr txBox="1"/>
          <p:nvPr/>
        </p:nvSpPr>
        <p:spPr>
          <a:xfrm>
            <a:off x="6023733" y="1778900"/>
            <a:ext cx="5361200" cy="820800"/>
          </a:xfrm>
          <a:prstGeom prst="rect">
            <a:avLst/>
          </a:prstGeom>
          <a:noFill/>
          <a:ln>
            <a:noFill/>
          </a:ln>
        </p:spPr>
        <p:txBody>
          <a:bodyPr spcFirstLastPara="1" wrap="square" lIns="121897" tIns="121897" rIns="121897" bIns="121897" anchor="t" anchorCtr="0">
            <a:spAutoFit/>
          </a:bodyPr>
          <a:lstStyle/>
          <a:p>
            <a:r>
              <a:rPr lang="en"/>
              <a:t>Use the button on the Learning Curve under the section Parent Mentors in Action</a:t>
            </a:r>
            <a:endParaRPr/>
          </a:p>
        </p:txBody>
      </p:sp>
    </p:spTree>
    <p:extLst>
      <p:ext uri="{BB962C8B-B14F-4D97-AF65-F5344CB8AC3E}">
        <p14:creationId xmlns:p14="http://schemas.microsoft.com/office/powerpoint/2010/main" val="1202544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prstGeom prst="rect">
            <a:avLst/>
          </a:prstGeom>
        </p:spPr>
        <p:txBody>
          <a:bodyPr spcFirstLastPara="1" wrap="square" lIns="121897" tIns="121897" rIns="121897" bIns="121897" anchor="t" anchorCtr="0">
            <a:noAutofit/>
          </a:bodyPr>
          <a:lstStyle/>
          <a:p>
            <a:pPr>
              <a:buSzPts val="990"/>
            </a:pPr>
            <a:r>
              <a:rPr lang="en" sz="4700"/>
              <a:t>Your Turn...</a:t>
            </a:r>
            <a:endParaRPr sz="4700"/>
          </a:p>
        </p:txBody>
      </p:sp>
      <p:sp>
        <p:nvSpPr>
          <p:cNvPr id="108" name="Google Shape;108;p19"/>
          <p:cNvSpPr txBox="1">
            <a:spLocks noGrp="1"/>
          </p:cNvSpPr>
          <p:nvPr>
            <p:ph type="body" idx="1"/>
          </p:nvPr>
        </p:nvSpPr>
        <p:spPr>
          <a:prstGeom prst="rect">
            <a:avLst/>
          </a:prstGeom>
        </p:spPr>
        <p:txBody>
          <a:bodyPr spcFirstLastPara="1" wrap="square" lIns="121897" tIns="121897" rIns="121897" bIns="121897" anchor="t" anchorCtr="0">
            <a:normAutofit/>
          </a:bodyPr>
          <a:lstStyle/>
          <a:p>
            <a:pPr marL="0" indent="0">
              <a:spcBef>
                <a:spcPts val="1600"/>
              </a:spcBef>
              <a:buClr>
                <a:schemeClr val="dk1"/>
              </a:buClr>
              <a:buSzPts val="1100"/>
              <a:buNone/>
            </a:pPr>
            <a:endParaRPr sz="3200" dirty="0"/>
          </a:p>
          <a:p>
            <a:pPr marL="0" indent="0" algn="ctr">
              <a:spcBef>
                <a:spcPts val="1600"/>
              </a:spcBef>
              <a:buClr>
                <a:schemeClr val="dk1"/>
              </a:buClr>
              <a:buSzPts val="1100"/>
              <a:buNone/>
            </a:pPr>
            <a:r>
              <a:rPr lang="en" sz="3200" dirty="0"/>
              <a:t>What are the 5 parts of a Parent Mentor Story?</a:t>
            </a:r>
            <a:endParaRPr sz="3200" dirty="0"/>
          </a:p>
          <a:p>
            <a:pPr marL="0" indent="0">
              <a:spcBef>
                <a:spcPts val="1600"/>
              </a:spcBef>
              <a:buClr>
                <a:schemeClr val="dk1"/>
              </a:buClr>
              <a:buSzPts val="1100"/>
              <a:buNone/>
            </a:pPr>
            <a:endParaRPr sz="3200" dirty="0"/>
          </a:p>
          <a:p>
            <a:pPr marL="0" indent="0">
              <a:spcBef>
                <a:spcPts val="1600"/>
              </a:spcBef>
              <a:spcAft>
                <a:spcPts val="1600"/>
              </a:spcAft>
              <a:buNone/>
            </a:pPr>
            <a:endParaRPr dirty="0"/>
          </a:p>
        </p:txBody>
      </p:sp>
    </p:spTree>
    <p:extLst>
      <p:ext uri="{BB962C8B-B14F-4D97-AF65-F5344CB8AC3E}">
        <p14:creationId xmlns:p14="http://schemas.microsoft.com/office/powerpoint/2010/main" val="386325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Questions?</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lgn="ctr">
              <a:lnSpc>
                <a:spcPct val="100000"/>
              </a:lnSpc>
              <a:buNone/>
            </a:pPr>
            <a:r>
              <a:rPr lang="en-US" dirty="0" smtClean="0"/>
              <a:t>Jane </a:t>
            </a:r>
            <a:r>
              <a:rPr lang="en-US" dirty="0" err="1" smtClean="0"/>
              <a:t>Grillo</a:t>
            </a:r>
            <a:r>
              <a:rPr lang="en-US" dirty="0" smtClean="0"/>
              <a:t>– Parent Mentor</a:t>
            </a:r>
          </a:p>
          <a:p>
            <a:pPr marL="0" indent="0" algn="ctr">
              <a:lnSpc>
                <a:spcPct val="100000"/>
              </a:lnSpc>
              <a:buNone/>
            </a:pPr>
            <a:r>
              <a:rPr lang="en-US" dirty="0" smtClean="0"/>
              <a:t>White County Public Schools</a:t>
            </a:r>
          </a:p>
          <a:p>
            <a:pPr marL="0" indent="0" algn="ctr">
              <a:lnSpc>
                <a:spcPct val="100000"/>
              </a:lnSpc>
              <a:buNone/>
            </a:pPr>
            <a:endParaRPr lang="en-US" dirty="0" smtClean="0"/>
          </a:p>
          <a:p>
            <a:pPr marL="0" indent="0" algn="ctr">
              <a:buNone/>
            </a:pPr>
            <a:r>
              <a:rPr lang="en-US" dirty="0" smtClean="0"/>
              <a:t>Jane.grillo@white.k12.ga.us</a:t>
            </a:r>
            <a:endParaRPr lang="en-US" dirty="0"/>
          </a:p>
        </p:txBody>
      </p:sp>
    </p:spTree>
    <p:extLst>
      <p:ext uri="{BB962C8B-B14F-4D97-AF65-F5344CB8AC3E}">
        <p14:creationId xmlns:p14="http://schemas.microsoft.com/office/powerpoint/2010/main" val="2946471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324AF9A-8D3C-4E2D-9F6A-5B459D4F57A6}"/>
              </a:ext>
            </a:extLst>
          </p:cNvPr>
          <p:cNvSpPr>
            <a:spLocks noGrp="1"/>
          </p:cNvSpPr>
          <p:nvPr>
            <p:ph type="title"/>
          </p:nvPr>
        </p:nvSpPr>
        <p:spPr/>
        <p:txBody>
          <a:bodyPr>
            <a:normAutofit fontScale="90000"/>
          </a:bodyPr>
          <a:lstStyle/>
          <a:p>
            <a:r>
              <a:rPr lang="en-US" sz="4400" dirty="0"/>
              <a:t>Universal Best Practices</a:t>
            </a:r>
          </a:p>
        </p:txBody>
      </p:sp>
      <p:pic>
        <p:nvPicPr>
          <p:cNvPr id="19" name="Picture Placeholder 18">
            <a:extLst>
              <a:ext uri="{FF2B5EF4-FFF2-40B4-BE49-F238E27FC236}">
                <a16:creationId xmlns="" xmlns:a16="http://schemas.microsoft.com/office/drawing/2014/main" id="{7CA5C86B-3006-4DDC-93BC-585A110ED548}"/>
              </a:ext>
            </a:extLst>
          </p:cNvPr>
          <p:cNvPicPr>
            <a:picLocks noGrp="1" noChangeAspect="1"/>
          </p:cNvPicPr>
          <p:nvPr>
            <p:ph type="pic" idx="1"/>
          </p:nvPr>
        </p:nvPicPr>
        <p:blipFill rotWithShape="1">
          <a:blip r:embed="rId2"/>
          <a:srcRect l="-44672" r="-44672"/>
          <a:stretch/>
        </p:blipFill>
        <p:spPr>
          <a:xfrm>
            <a:off x="1041427" y="1041400"/>
            <a:ext cx="5331467" cy="1759858"/>
          </a:xfrm>
          <a:prstGeom prst="rect">
            <a:avLst/>
          </a:prstGeom>
        </p:spPr>
      </p:pic>
      <p:sp>
        <p:nvSpPr>
          <p:cNvPr id="6" name="Text Placeholder 5">
            <a:extLst>
              <a:ext uri="{FF2B5EF4-FFF2-40B4-BE49-F238E27FC236}">
                <a16:creationId xmlns="" xmlns:a16="http://schemas.microsoft.com/office/drawing/2014/main" id="{DC5A1B42-A299-480B-BEC4-42B9739E2924}"/>
              </a:ext>
            </a:extLst>
          </p:cNvPr>
          <p:cNvSpPr>
            <a:spLocks noGrp="1"/>
          </p:cNvSpPr>
          <p:nvPr>
            <p:ph type="body" sz="half" idx="2"/>
          </p:nvPr>
        </p:nvSpPr>
        <p:spPr>
          <a:xfrm>
            <a:off x="1295401" y="5382153"/>
            <a:ext cx="9609666" cy="1042710"/>
          </a:xfrm>
        </p:spPr>
        <p:txBody>
          <a:bodyPr>
            <a:normAutofit lnSpcReduction="10000"/>
          </a:bodyPr>
          <a:lstStyle/>
          <a:p>
            <a:r>
              <a:rPr lang="en-US" sz="3200" dirty="0"/>
              <a:t>How Parent Mentors can build successful family-school partnerships.</a:t>
            </a:r>
          </a:p>
        </p:txBody>
      </p:sp>
      <p:pic>
        <p:nvPicPr>
          <p:cNvPr id="21" name="Picture 20">
            <a:extLst>
              <a:ext uri="{FF2B5EF4-FFF2-40B4-BE49-F238E27FC236}">
                <a16:creationId xmlns="" xmlns:a16="http://schemas.microsoft.com/office/drawing/2014/main" id="{75A3B635-B67E-4D3A-A162-13EC266D0AD2}"/>
              </a:ext>
            </a:extLst>
          </p:cNvPr>
          <p:cNvPicPr>
            <a:picLocks noChangeAspect="1"/>
          </p:cNvPicPr>
          <p:nvPr/>
        </p:nvPicPr>
        <p:blipFill>
          <a:blip r:embed="rId3"/>
          <a:stretch>
            <a:fillRect/>
          </a:stretch>
        </p:blipFill>
        <p:spPr>
          <a:xfrm>
            <a:off x="6096000" y="1691652"/>
            <a:ext cx="4034745" cy="302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6620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6723E-E27C-45F8-AAC8-31948F166021}"/>
              </a:ext>
            </a:extLst>
          </p:cNvPr>
          <p:cNvSpPr>
            <a:spLocks noGrp="1"/>
          </p:cNvSpPr>
          <p:nvPr>
            <p:ph type="title"/>
          </p:nvPr>
        </p:nvSpPr>
        <p:spPr/>
        <p:txBody>
          <a:bodyPr>
            <a:normAutofit fontScale="90000"/>
          </a:bodyPr>
          <a:lstStyle/>
          <a:p>
            <a:r>
              <a:rPr lang="en-US" dirty="0"/>
              <a:t>Universal Best Practices</a:t>
            </a:r>
            <a:br>
              <a:rPr lang="en-US" dirty="0"/>
            </a:br>
            <a:r>
              <a:rPr lang="en-US" dirty="0"/>
              <a:t>Welcoming</a:t>
            </a:r>
          </a:p>
        </p:txBody>
      </p:sp>
      <p:sp>
        <p:nvSpPr>
          <p:cNvPr id="3" name="Content Placeholder 2">
            <a:extLst>
              <a:ext uri="{FF2B5EF4-FFF2-40B4-BE49-F238E27FC236}">
                <a16:creationId xmlns="" xmlns:a16="http://schemas.microsoft.com/office/drawing/2014/main" id="{E3A18D46-D438-4C67-A464-BEAE9BE9380D}"/>
              </a:ext>
            </a:extLst>
          </p:cNvPr>
          <p:cNvSpPr>
            <a:spLocks noGrp="1"/>
          </p:cNvSpPr>
          <p:nvPr>
            <p:ph idx="1"/>
          </p:nvPr>
        </p:nvSpPr>
        <p:spPr>
          <a:xfrm>
            <a:off x="770021" y="2176853"/>
            <a:ext cx="10126576" cy="4296135"/>
          </a:xfrm>
        </p:spPr>
        <p:txBody>
          <a:bodyPr>
            <a:normAutofit/>
          </a:bodyPr>
          <a:lstStyle/>
          <a:p>
            <a:r>
              <a:rPr lang="en-US" sz="2800" dirty="0"/>
              <a:t>We want families to be active participants in the school. In order to do that we must help them become connected to what their students are doing and how their teachers are helping.</a:t>
            </a:r>
          </a:p>
          <a:p>
            <a:r>
              <a:rPr lang="en-US" sz="2800" dirty="0"/>
              <a:t>How do we accomplish this? We can…</a:t>
            </a:r>
          </a:p>
          <a:p>
            <a:pPr lvl="1"/>
            <a:r>
              <a:rPr lang="en-US" sz="2400" dirty="0"/>
              <a:t>Establish a smooth line of communication to our families.</a:t>
            </a:r>
          </a:p>
          <a:p>
            <a:pPr lvl="1"/>
            <a:r>
              <a:rPr lang="en-US" sz="2400" dirty="0"/>
              <a:t>Target our work based on parent feedback and concerns.</a:t>
            </a:r>
          </a:p>
          <a:p>
            <a:pPr lvl="1"/>
            <a:r>
              <a:rPr lang="en-US" sz="2400" dirty="0"/>
              <a:t>Invite teacher and school staff to participate in our work and welcome parent input and support.</a:t>
            </a:r>
          </a:p>
          <a:p>
            <a:pPr lvl="1"/>
            <a:endParaRPr lang="en-US" sz="2400" dirty="0"/>
          </a:p>
        </p:txBody>
      </p:sp>
      <p:pic>
        <p:nvPicPr>
          <p:cNvPr id="4" name="Picture 3">
            <a:extLst>
              <a:ext uri="{FF2B5EF4-FFF2-40B4-BE49-F238E27FC236}">
                <a16:creationId xmlns="" xmlns:a16="http://schemas.microsoft.com/office/drawing/2014/main" id="{15A14989-7721-4C3C-81A3-D3E7C36A0AD6}"/>
              </a:ext>
            </a:extLst>
          </p:cNvPr>
          <p:cNvPicPr>
            <a:picLocks noChangeAspect="1"/>
          </p:cNvPicPr>
          <p:nvPr/>
        </p:nvPicPr>
        <p:blipFill>
          <a:blip r:embed="rId3"/>
          <a:stretch>
            <a:fillRect/>
          </a:stretch>
        </p:blipFill>
        <p:spPr>
          <a:xfrm>
            <a:off x="9788310" y="872987"/>
            <a:ext cx="1108287" cy="1303867"/>
          </a:xfrm>
          <a:prstGeom prst="rect">
            <a:avLst/>
          </a:prstGeom>
        </p:spPr>
      </p:pic>
    </p:spTree>
    <p:extLst>
      <p:ext uri="{BB962C8B-B14F-4D97-AF65-F5344CB8AC3E}">
        <p14:creationId xmlns:p14="http://schemas.microsoft.com/office/powerpoint/2010/main" val="1590814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37CB20-E1C0-43D9-AE48-EAE2D03EF944}"/>
              </a:ext>
            </a:extLst>
          </p:cNvPr>
          <p:cNvSpPr>
            <a:spLocks noGrp="1"/>
          </p:cNvSpPr>
          <p:nvPr>
            <p:ph type="title"/>
          </p:nvPr>
        </p:nvSpPr>
        <p:spPr/>
        <p:txBody>
          <a:bodyPr>
            <a:normAutofit fontScale="90000"/>
          </a:bodyPr>
          <a:lstStyle/>
          <a:p>
            <a:r>
              <a:rPr lang="en-US" dirty="0"/>
              <a:t>Universal Best Practices</a:t>
            </a:r>
            <a:br>
              <a:rPr lang="en-US" dirty="0"/>
            </a:br>
            <a:r>
              <a:rPr lang="en-US" dirty="0"/>
              <a:t>Communicating Effectively</a:t>
            </a:r>
          </a:p>
        </p:txBody>
      </p:sp>
      <p:sp>
        <p:nvSpPr>
          <p:cNvPr id="3" name="Content Placeholder 2">
            <a:extLst>
              <a:ext uri="{FF2B5EF4-FFF2-40B4-BE49-F238E27FC236}">
                <a16:creationId xmlns="" xmlns:a16="http://schemas.microsoft.com/office/drawing/2014/main" id="{13AB84A4-B96D-4510-A89F-D9F6A53BEEDE}"/>
              </a:ext>
            </a:extLst>
          </p:cNvPr>
          <p:cNvSpPr>
            <a:spLocks noGrp="1"/>
          </p:cNvSpPr>
          <p:nvPr>
            <p:ph idx="1"/>
          </p:nvPr>
        </p:nvSpPr>
        <p:spPr>
          <a:xfrm>
            <a:off x="721895" y="2293032"/>
            <a:ext cx="10198765" cy="4138418"/>
          </a:xfrm>
        </p:spPr>
        <p:txBody>
          <a:bodyPr>
            <a:normAutofit/>
          </a:bodyPr>
          <a:lstStyle/>
          <a:p>
            <a:r>
              <a:rPr lang="en-US" dirty="0"/>
              <a:t>Families and school staff engage in regular, two-way, </a:t>
            </a:r>
            <a:r>
              <a:rPr lang="en-US" sz="3200" b="1" i="1" dirty="0"/>
              <a:t>meaningful</a:t>
            </a:r>
            <a:r>
              <a:rPr lang="en-US" dirty="0"/>
              <a:t> communication about student learning.</a:t>
            </a:r>
          </a:p>
          <a:p>
            <a:r>
              <a:rPr lang="en-US" dirty="0"/>
              <a:t>Wait? This up to the teachers not me!  Yes and No</a:t>
            </a:r>
          </a:p>
          <a:p>
            <a:r>
              <a:rPr lang="en-US" dirty="0"/>
              <a:t>We can…</a:t>
            </a:r>
          </a:p>
          <a:p>
            <a:pPr lvl="1"/>
            <a:r>
              <a:rPr lang="en-US" dirty="0"/>
              <a:t>Give the parents the tools to effectively communicate with school staff.</a:t>
            </a:r>
          </a:p>
          <a:p>
            <a:pPr lvl="1"/>
            <a:r>
              <a:rPr lang="en-US" dirty="0"/>
              <a:t>Give them tips on working together with teachers and other staff by managing their emotions, communicating with purpose, and provide skillful observations that are relevant to the student’s success. </a:t>
            </a:r>
          </a:p>
          <a:p>
            <a:pPr lvl="1"/>
            <a:r>
              <a:rPr lang="en-US" dirty="0"/>
              <a:t>Help decode the “education” language that often becomes a barrier between schools and families.</a:t>
            </a:r>
          </a:p>
        </p:txBody>
      </p:sp>
      <p:pic>
        <p:nvPicPr>
          <p:cNvPr id="4" name="Picture 3">
            <a:extLst>
              <a:ext uri="{FF2B5EF4-FFF2-40B4-BE49-F238E27FC236}">
                <a16:creationId xmlns="" xmlns:a16="http://schemas.microsoft.com/office/drawing/2014/main" id="{9DEC756F-CBB2-4C0F-A514-94A9AAE52EA4}"/>
              </a:ext>
            </a:extLst>
          </p:cNvPr>
          <p:cNvPicPr>
            <a:picLocks noChangeAspect="1"/>
          </p:cNvPicPr>
          <p:nvPr/>
        </p:nvPicPr>
        <p:blipFill>
          <a:blip r:embed="rId2"/>
          <a:stretch>
            <a:fillRect/>
          </a:stretch>
        </p:blipFill>
        <p:spPr>
          <a:xfrm>
            <a:off x="9293132" y="770466"/>
            <a:ext cx="2131592" cy="1522566"/>
          </a:xfrm>
          <a:prstGeom prst="rect">
            <a:avLst/>
          </a:prstGeom>
        </p:spPr>
      </p:pic>
    </p:spTree>
    <p:extLst>
      <p:ext uri="{BB962C8B-B14F-4D97-AF65-F5344CB8AC3E}">
        <p14:creationId xmlns:p14="http://schemas.microsoft.com/office/powerpoint/2010/main" val="354651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Learning Targets: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r>
              <a:rPr lang="en-US" sz="3200" dirty="0" smtClean="0"/>
              <a:t>I can list at least 3 benefits of communicating </a:t>
            </a:r>
            <a:r>
              <a:rPr lang="en-US" sz="3200" dirty="0" smtClean="0"/>
              <a:t>effectively</a:t>
            </a:r>
            <a:endParaRPr lang="en-US" sz="3200" dirty="0"/>
          </a:p>
          <a:p>
            <a:r>
              <a:rPr lang="en-US" sz="3200" dirty="0" smtClean="0"/>
              <a:t>I can identify the five parts of a </a:t>
            </a:r>
            <a:r>
              <a:rPr lang="en-US" sz="3200" dirty="0" err="1" smtClean="0"/>
              <a:t>GaPMP</a:t>
            </a:r>
            <a:r>
              <a:rPr lang="en-US" sz="3200" dirty="0" smtClean="0"/>
              <a:t> Story</a:t>
            </a:r>
          </a:p>
          <a:p>
            <a:r>
              <a:rPr lang="en-US" sz="3200" dirty="0" smtClean="0"/>
              <a:t>I can identify which of the five National PTA Standards my work most impacts in my district</a:t>
            </a:r>
          </a:p>
          <a:p>
            <a:endParaRPr lang="en-US" dirty="0"/>
          </a:p>
          <a:p>
            <a:r>
              <a:rPr lang="en-US" dirty="0" smtClean="0"/>
              <a:t>Go to the Chat for the Pre-quiz link</a:t>
            </a:r>
            <a:endParaRPr lang="en-US" dirty="0" smtClean="0"/>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90347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5F3069-9C58-4287-AE91-BB85CF52C64D}"/>
              </a:ext>
            </a:extLst>
          </p:cNvPr>
          <p:cNvSpPr>
            <a:spLocks noGrp="1"/>
          </p:cNvSpPr>
          <p:nvPr>
            <p:ph type="title"/>
          </p:nvPr>
        </p:nvSpPr>
        <p:spPr/>
        <p:txBody>
          <a:bodyPr>
            <a:normAutofit fontScale="90000"/>
          </a:bodyPr>
          <a:lstStyle/>
          <a:p>
            <a:r>
              <a:rPr lang="en-US" dirty="0"/>
              <a:t>Universal Best Practices</a:t>
            </a:r>
            <a:br>
              <a:rPr lang="en-US" dirty="0"/>
            </a:br>
            <a:r>
              <a:rPr lang="en-US" dirty="0"/>
              <a:t>Supporting Student Success</a:t>
            </a:r>
          </a:p>
        </p:txBody>
      </p:sp>
      <p:sp>
        <p:nvSpPr>
          <p:cNvPr id="3" name="Content Placeholder 2">
            <a:extLst>
              <a:ext uri="{FF2B5EF4-FFF2-40B4-BE49-F238E27FC236}">
                <a16:creationId xmlns="" xmlns:a16="http://schemas.microsoft.com/office/drawing/2014/main" id="{7C64C955-15AE-46EB-9A01-070658EDCE0D}"/>
              </a:ext>
            </a:extLst>
          </p:cNvPr>
          <p:cNvSpPr>
            <a:spLocks noGrp="1"/>
          </p:cNvSpPr>
          <p:nvPr>
            <p:ph idx="1"/>
          </p:nvPr>
        </p:nvSpPr>
        <p:spPr>
          <a:xfrm>
            <a:off x="553453" y="2310062"/>
            <a:ext cx="11309684" cy="3921407"/>
          </a:xfrm>
        </p:spPr>
        <p:txBody>
          <a:bodyPr>
            <a:normAutofit lnSpcReduction="10000"/>
          </a:bodyPr>
          <a:lstStyle/>
          <a:p>
            <a:r>
              <a:rPr lang="en-US" sz="2800" dirty="0"/>
              <a:t>Facilitate collaboration between families and school staff to support student’s learning and development both at home and at school and have regular opportunities to strengthen their knowledge and skills to do so effectively. </a:t>
            </a:r>
          </a:p>
          <a:p>
            <a:r>
              <a:rPr lang="en-US" sz="2800" dirty="0"/>
              <a:t>Supporting the “Support Staff” (Teachers, Transition, and Admin)</a:t>
            </a:r>
          </a:p>
          <a:p>
            <a:pPr lvl="1"/>
            <a:r>
              <a:rPr lang="en-US" sz="2400" dirty="0"/>
              <a:t>Educate parents about the strategies schools use to support students.</a:t>
            </a:r>
          </a:p>
          <a:p>
            <a:pPr lvl="1"/>
            <a:r>
              <a:rPr lang="en-US" sz="2400" dirty="0"/>
              <a:t>Empower parents to become a welcome and integral member of the IEP team. </a:t>
            </a:r>
          </a:p>
          <a:p>
            <a:pPr lvl="1"/>
            <a:r>
              <a:rPr lang="en-US" sz="2400" dirty="0"/>
              <a:t>Foster relationships between parents and teachers in order to coordinate efforts at school and at home to achieve common goals.</a:t>
            </a:r>
          </a:p>
          <a:p>
            <a:pPr lvl="1"/>
            <a:endParaRPr lang="en-US" sz="2400" dirty="0"/>
          </a:p>
          <a:p>
            <a:pPr lvl="1"/>
            <a:endParaRPr lang="en-US" dirty="0"/>
          </a:p>
        </p:txBody>
      </p:sp>
      <p:pic>
        <p:nvPicPr>
          <p:cNvPr id="4" name="Picture 3">
            <a:extLst>
              <a:ext uri="{FF2B5EF4-FFF2-40B4-BE49-F238E27FC236}">
                <a16:creationId xmlns="" xmlns:a16="http://schemas.microsoft.com/office/drawing/2014/main" id="{213FD178-6284-41FD-AD33-D71477D38F14}"/>
              </a:ext>
            </a:extLst>
          </p:cNvPr>
          <p:cNvPicPr>
            <a:picLocks noChangeAspect="1"/>
          </p:cNvPicPr>
          <p:nvPr/>
        </p:nvPicPr>
        <p:blipFill>
          <a:blip r:embed="rId3"/>
          <a:stretch>
            <a:fillRect/>
          </a:stretch>
        </p:blipFill>
        <p:spPr>
          <a:xfrm>
            <a:off x="9768113" y="836386"/>
            <a:ext cx="1404711" cy="1652601"/>
          </a:xfrm>
          <a:prstGeom prst="rect">
            <a:avLst/>
          </a:prstGeom>
        </p:spPr>
      </p:pic>
    </p:spTree>
    <p:extLst>
      <p:ext uri="{BB962C8B-B14F-4D97-AF65-F5344CB8AC3E}">
        <p14:creationId xmlns:p14="http://schemas.microsoft.com/office/powerpoint/2010/main" val="3028726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0DDC8-4FBC-4088-B978-10AE32C20E2D}"/>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t>Universal Best Practices </a:t>
            </a:r>
            <a:br>
              <a:rPr lang="en-US" sz="4100" dirty="0"/>
            </a:br>
            <a:r>
              <a:rPr lang="en-US" sz="4100" dirty="0"/>
              <a:t>Speaking Up for Every Child</a:t>
            </a:r>
          </a:p>
        </p:txBody>
      </p:sp>
      <p:sp>
        <p:nvSpPr>
          <p:cNvPr id="3" name="Content Placeholder 2">
            <a:extLst>
              <a:ext uri="{FF2B5EF4-FFF2-40B4-BE49-F238E27FC236}">
                <a16:creationId xmlns="" xmlns:a16="http://schemas.microsoft.com/office/drawing/2014/main" id="{CFA00B52-71EB-4829-BCC7-5FF7E7D02126}"/>
              </a:ext>
            </a:extLst>
          </p:cNvPr>
          <p:cNvSpPr>
            <a:spLocks noGrp="1"/>
          </p:cNvSpPr>
          <p:nvPr>
            <p:ph idx="1"/>
          </p:nvPr>
        </p:nvSpPr>
        <p:spPr>
          <a:xfrm>
            <a:off x="3221921" y="2556932"/>
            <a:ext cx="8737468" cy="4132626"/>
          </a:xfrm>
        </p:spPr>
        <p:txBody>
          <a:bodyPr>
            <a:normAutofit/>
          </a:bodyPr>
          <a:lstStyle/>
          <a:p>
            <a:pPr>
              <a:lnSpc>
                <a:spcPct val="90000"/>
              </a:lnSpc>
            </a:pPr>
            <a:r>
              <a:rPr lang="en-US" sz="2000" dirty="0"/>
              <a:t>Empower families to become advocates for their student and other children to help students have access to learning opportunities that will support success. </a:t>
            </a:r>
          </a:p>
          <a:p>
            <a:pPr>
              <a:lnSpc>
                <a:spcPct val="90000"/>
              </a:lnSpc>
            </a:pPr>
            <a:r>
              <a:rPr lang="en-US" sz="2200" dirty="0"/>
              <a:t>It’s hard enough to help one child. How do we help all children?</a:t>
            </a:r>
          </a:p>
          <a:p>
            <a:pPr lvl="1">
              <a:lnSpc>
                <a:spcPct val="90000"/>
              </a:lnSpc>
            </a:pPr>
            <a:r>
              <a:rPr lang="en-US" sz="1800" dirty="0"/>
              <a:t>Sharing tools and resources to a small group can lead to the utilization of successful tools and resources for a larger group of students. </a:t>
            </a:r>
            <a:r>
              <a:rPr lang="en-US" sz="2200" b="1" i="1" dirty="0"/>
              <a:t>It is okay to start small. </a:t>
            </a:r>
          </a:p>
          <a:p>
            <a:pPr lvl="1">
              <a:lnSpc>
                <a:spcPct val="90000"/>
              </a:lnSpc>
            </a:pPr>
            <a:r>
              <a:rPr lang="en-US" sz="1800" dirty="0"/>
              <a:t>Empowered partners in student success can drive the bar forward by bringing knowledge to the table that might not come to light otherwise.</a:t>
            </a:r>
          </a:p>
          <a:p>
            <a:pPr lvl="1">
              <a:lnSpc>
                <a:spcPct val="90000"/>
              </a:lnSpc>
            </a:pPr>
            <a:r>
              <a:rPr lang="en-US" sz="1800" dirty="0"/>
              <a:t>When one parent brings an issue to the forefront and comes equipped with solutions and ideas, it can provide a needed spark to ignite real change.</a:t>
            </a:r>
          </a:p>
          <a:p>
            <a:pPr>
              <a:lnSpc>
                <a:spcPct val="90000"/>
              </a:lnSpc>
            </a:pPr>
            <a:r>
              <a:rPr lang="en-US" sz="2200" dirty="0"/>
              <a:t>Our work empowers families to become that spark by giving them the knowledge they need to </a:t>
            </a:r>
            <a:r>
              <a:rPr lang="en-US" sz="2200" i="1" dirty="0"/>
              <a:t>Speak Up</a:t>
            </a:r>
            <a:r>
              <a:rPr lang="en-US" sz="2200" dirty="0"/>
              <a:t>. </a:t>
            </a:r>
          </a:p>
          <a:p>
            <a:pPr lvl="1">
              <a:lnSpc>
                <a:spcPct val="90000"/>
              </a:lnSpc>
            </a:pPr>
            <a:endParaRPr lang="en-US" sz="1100" dirty="0"/>
          </a:p>
          <a:p>
            <a:pPr lvl="1">
              <a:lnSpc>
                <a:spcPct val="90000"/>
              </a:lnSpc>
            </a:pPr>
            <a:endParaRPr lang="en-US" sz="1100" dirty="0"/>
          </a:p>
        </p:txBody>
      </p:sp>
      <p:pic>
        <p:nvPicPr>
          <p:cNvPr id="4" name="Picture 3">
            <a:extLst>
              <a:ext uri="{FF2B5EF4-FFF2-40B4-BE49-F238E27FC236}">
                <a16:creationId xmlns="" xmlns:a16="http://schemas.microsoft.com/office/drawing/2014/main" id="{4B410A6C-7CF4-43FA-91C8-18E1A7795C13}"/>
              </a:ext>
            </a:extLst>
          </p:cNvPr>
          <p:cNvPicPr>
            <a:picLocks noChangeAspect="1"/>
          </p:cNvPicPr>
          <p:nvPr/>
        </p:nvPicPr>
        <p:blipFill>
          <a:blip r:embed="rId3"/>
          <a:stretch>
            <a:fillRect/>
          </a:stretch>
        </p:blipFill>
        <p:spPr>
          <a:xfrm>
            <a:off x="682171" y="2556932"/>
            <a:ext cx="2539750" cy="3174688"/>
          </a:xfrm>
          <a:prstGeom prst="rect">
            <a:avLst/>
          </a:prstGeom>
          <a:ln>
            <a:noFill/>
          </a:ln>
          <a:effectLst>
            <a:softEdge rad="112500"/>
          </a:effectLst>
        </p:spPr>
      </p:pic>
      <p:pic>
        <p:nvPicPr>
          <p:cNvPr id="5" name="Picture 4">
            <a:extLst>
              <a:ext uri="{FF2B5EF4-FFF2-40B4-BE49-F238E27FC236}">
                <a16:creationId xmlns="" xmlns:a16="http://schemas.microsoft.com/office/drawing/2014/main" id="{B9572A98-A088-4CB1-BACB-B36C0569924A}"/>
              </a:ext>
            </a:extLst>
          </p:cNvPr>
          <p:cNvPicPr>
            <a:picLocks noChangeAspect="1"/>
          </p:cNvPicPr>
          <p:nvPr/>
        </p:nvPicPr>
        <p:blipFill>
          <a:blip r:embed="rId4"/>
          <a:stretch>
            <a:fillRect/>
          </a:stretch>
        </p:blipFill>
        <p:spPr>
          <a:xfrm>
            <a:off x="9362376" y="929137"/>
            <a:ext cx="1973798" cy="1409856"/>
          </a:xfrm>
          <a:prstGeom prst="rect">
            <a:avLst/>
          </a:prstGeom>
          <a:ln>
            <a:noFill/>
          </a:ln>
          <a:effectLst>
            <a:softEdge rad="112500"/>
          </a:effectLst>
        </p:spPr>
      </p:pic>
    </p:spTree>
    <p:extLst>
      <p:ext uri="{BB962C8B-B14F-4D97-AF65-F5344CB8AC3E}">
        <p14:creationId xmlns:p14="http://schemas.microsoft.com/office/powerpoint/2010/main" val="114920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CAF719-7635-494E-8DC4-43EEF07648C7}"/>
              </a:ext>
            </a:extLst>
          </p:cNvPr>
          <p:cNvSpPr>
            <a:spLocks noGrp="1"/>
          </p:cNvSpPr>
          <p:nvPr>
            <p:ph type="title"/>
          </p:nvPr>
        </p:nvSpPr>
        <p:spPr/>
        <p:txBody>
          <a:bodyPr>
            <a:normAutofit fontScale="90000"/>
          </a:bodyPr>
          <a:lstStyle/>
          <a:p>
            <a:r>
              <a:rPr lang="en-US" dirty="0"/>
              <a:t>Universal Best Practices</a:t>
            </a:r>
            <a:br>
              <a:rPr lang="en-US" dirty="0"/>
            </a:br>
            <a:r>
              <a:rPr lang="en-US" dirty="0"/>
              <a:t>Sharing Power</a:t>
            </a:r>
          </a:p>
        </p:txBody>
      </p:sp>
      <p:sp>
        <p:nvSpPr>
          <p:cNvPr id="3" name="Content Placeholder 2">
            <a:extLst>
              <a:ext uri="{FF2B5EF4-FFF2-40B4-BE49-F238E27FC236}">
                <a16:creationId xmlns="" xmlns:a16="http://schemas.microsoft.com/office/drawing/2014/main" id="{C77F10CA-B6AA-4EE4-9846-BA55BFB22ABB}"/>
              </a:ext>
            </a:extLst>
          </p:cNvPr>
          <p:cNvSpPr>
            <a:spLocks noGrp="1"/>
          </p:cNvSpPr>
          <p:nvPr>
            <p:ph idx="1"/>
          </p:nvPr>
        </p:nvSpPr>
        <p:spPr>
          <a:xfrm>
            <a:off x="288758" y="2021304"/>
            <a:ext cx="11718758" cy="4455695"/>
          </a:xfrm>
        </p:spPr>
        <p:txBody>
          <a:bodyPr>
            <a:normAutofit/>
          </a:bodyPr>
          <a:lstStyle/>
          <a:p>
            <a:r>
              <a:rPr lang="en-US" b="0" i="0" dirty="0">
                <a:solidFill>
                  <a:srgbClr val="444444"/>
                </a:solidFill>
                <a:effectLst/>
              </a:rPr>
              <a:t>Families and school staff are equal partners in decisions that affect children and families and together inform, influence, and create policies, practices, and programs.</a:t>
            </a:r>
          </a:p>
          <a:p>
            <a:r>
              <a:rPr lang="en-US" dirty="0">
                <a:solidFill>
                  <a:srgbClr val="444444"/>
                </a:solidFill>
              </a:rPr>
              <a:t>Parent Mentor work is vital to giving parents a voice.</a:t>
            </a:r>
          </a:p>
          <a:p>
            <a:pPr lvl="1"/>
            <a:r>
              <a:rPr lang="en-US" dirty="0">
                <a:solidFill>
                  <a:srgbClr val="444444"/>
                </a:solidFill>
              </a:rPr>
              <a:t>Our communication skills with school staff is just as important as the skills we are teaching parents.</a:t>
            </a:r>
          </a:p>
          <a:p>
            <a:pPr lvl="1"/>
            <a:r>
              <a:rPr lang="en-US" dirty="0">
                <a:solidFill>
                  <a:srgbClr val="444444"/>
                </a:solidFill>
              </a:rPr>
              <a:t>By building partnerships within the school district, we can bring parent and family concerns directly to those in charge. </a:t>
            </a:r>
          </a:p>
          <a:p>
            <a:pPr lvl="1"/>
            <a:r>
              <a:rPr lang="en-US" dirty="0">
                <a:solidFill>
                  <a:srgbClr val="444444"/>
                </a:solidFill>
              </a:rPr>
              <a:t>Our work empowers families to be on equal footing with the school when it comes to making decisions regarding programs and interventions.</a:t>
            </a:r>
          </a:p>
          <a:p>
            <a:pPr lvl="1"/>
            <a:r>
              <a:rPr lang="en-US" dirty="0">
                <a:solidFill>
                  <a:srgbClr val="444444"/>
                </a:solidFill>
              </a:rPr>
              <a:t>We can help families understand the different methods that they can influence decisions.  (Surveys, emails, attending and participating in school events etc.…)</a:t>
            </a:r>
            <a:endParaRPr lang="en-US" dirty="0"/>
          </a:p>
        </p:txBody>
      </p:sp>
      <p:pic>
        <p:nvPicPr>
          <p:cNvPr id="4" name="Picture 3">
            <a:extLst>
              <a:ext uri="{FF2B5EF4-FFF2-40B4-BE49-F238E27FC236}">
                <a16:creationId xmlns="" xmlns:a16="http://schemas.microsoft.com/office/drawing/2014/main" id="{EEA77F2C-4981-4C66-9B3D-5967C5730483}"/>
              </a:ext>
            </a:extLst>
          </p:cNvPr>
          <p:cNvPicPr>
            <a:picLocks noChangeAspect="1"/>
          </p:cNvPicPr>
          <p:nvPr/>
        </p:nvPicPr>
        <p:blipFill>
          <a:blip r:embed="rId2"/>
          <a:stretch>
            <a:fillRect/>
          </a:stretch>
        </p:blipFill>
        <p:spPr>
          <a:xfrm>
            <a:off x="9684204" y="441278"/>
            <a:ext cx="1343022" cy="1580026"/>
          </a:xfrm>
          <a:prstGeom prst="rect">
            <a:avLst/>
          </a:prstGeom>
        </p:spPr>
      </p:pic>
    </p:spTree>
    <p:extLst>
      <p:ext uri="{BB962C8B-B14F-4D97-AF65-F5344CB8AC3E}">
        <p14:creationId xmlns:p14="http://schemas.microsoft.com/office/powerpoint/2010/main" val="2068249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C4AD04-0168-4B8F-8974-7A81100DB9CF}"/>
              </a:ext>
            </a:extLst>
          </p:cNvPr>
          <p:cNvSpPr>
            <a:spLocks noGrp="1"/>
          </p:cNvSpPr>
          <p:nvPr>
            <p:ph type="title"/>
          </p:nvPr>
        </p:nvSpPr>
        <p:spPr/>
        <p:txBody>
          <a:bodyPr>
            <a:normAutofit fontScale="90000"/>
          </a:bodyPr>
          <a:lstStyle/>
          <a:p>
            <a:r>
              <a:rPr lang="en-US" dirty="0"/>
              <a:t>Universal Best Practices</a:t>
            </a:r>
            <a:br>
              <a:rPr lang="en-US" dirty="0"/>
            </a:br>
            <a:r>
              <a:rPr lang="en-US" dirty="0"/>
              <a:t>Collaborating with the Community</a:t>
            </a:r>
          </a:p>
        </p:txBody>
      </p:sp>
      <p:sp>
        <p:nvSpPr>
          <p:cNvPr id="3" name="Content Placeholder 2">
            <a:extLst>
              <a:ext uri="{FF2B5EF4-FFF2-40B4-BE49-F238E27FC236}">
                <a16:creationId xmlns="" xmlns:a16="http://schemas.microsoft.com/office/drawing/2014/main" id="{FD31386C-D5F6-41AC-A1DE-C9A0DCE0D580}"/>
              </a:ext>
            </a:extLst>
          </p:cNvPr>
          <p:cNvSpPr>
            <a:spLocks noGrp="1"/>
          </p:cNvSpPr>
          <p:nvPr>
            <p:ph idx="1"/>
          </p:nvPr>
        </p:nvSpPr>
        <p:spPr>
          <a:xfrm>
            <a:off x="433137" y="2122539"/>
            <a:ext cx="11454063" cy="4567019"/>
          </a:xfrm>
        </p:spPr>
        <p:txBody>
          <a:bodyPr>
            <a:normAutofit fontScale="92500"/>
          </a:bodyPr>
          <a:lstStyle/>
          <a:p>
            <a:r>
              <a:rPr lang="en-US" b="0" i="0" dirty="0">
                <a:solidFill>
                  <a:srgbClr val="444444"/>
                </a:solidFill>
                <a:effectLst/>
              </a:rPr>
              <a:t>Families and school staff collaborate with community members to connect students, families, and staff to expanded learning opportunities, community services, and civic participation.</a:t>
            </a:r>
          </a:p>
          <a:p>
            <a:r>
              <a:rPr lang="en-US" dirty="0">
                <a:solidFill>
                  <a:srgbClr val="444444"/>
                </a:solidFill>
              </a:rPr>
              <a:t>Parent Mentors are making connections:</a:t>
            </a:r>
          </a:p>
          <a:p>
            <a:pPr lvl="1"/>
            <a:r>
              <a:rPr lang="en-US" dirty="0">
                <a:solidFill>
                  <a:srgbClr val="444444"/>
                </a:solidFill>
              </a:rPr>
              <a:t>Finding links in your community that can meet your families’ needs is vital to the success of our work.</a:t>
            </a:r>
          </a:p>
          <a:p>
            <a:pPr lvl="1"/>
            <a:r>
              <a:rPr lang="en-US" dirty="0">
                <a:solidFill>
                  <a:srgbClr val="444444"/>
                </a:solidFill>
              </a:rPr>
              <a:t>Community resources will vary greatly depending on your project and your area but finding the right resource to provide information and collaboration is key.</a:t>
            </a:r>
          </a:p>
          <a:p>
            <a:pPr lvl="1"/>
            <a:r>
              <a:rPr lang="en-US" dirty="0">
                <a:solidFill>
                  <a:srgbClr val="444444"/>
                </a:solidFill>
              </a:rPr>
              <a:t>Examples: Vocational Rehab to help students access Work Based Learning Programs.</a:t>
            </a:r>
          </a:p>
          <a:p>
            <a:pPr lvl="2"/>
            <a:r>
              <a:rPr lang="en-US" dirty="0">
                <a:solidFill>
                  <a:srgbClr val="444444"/>
                </a:solidFill>
              </a:rPr>
              <a:t>Parent to Parent to help families connect to SSI, Medicaid, and Waiver Programs</a:t>
            </a:r>
          </a:p>
          <a:p>
            <a:pPr lvl="2"/>
            <a:r>
              <a:rPr lang="en-US" dirty="0">
                <a:solidFill>
                  <a:srgbClr val="444444"/>
                </a:solidFill>
              </a:rPr>
              <a:t>Local Businesses that can provide employment information</a:t>
            </a:r>
          </a:p>
          <a:p>
            <a:pPr lvl="2"/>
            <a:r>
              <a:rPr lang="en-US" dirty="0">
                <a:solidFill>
                  <a:srgbClr val="444444"/>
                </a:solidFill>
              </a:rPr>
              <a:t>Agencies that are already tied into your school system</a:t>
            </a:r>
          </a:p>
          <a:p>
            <a:r>
              <a:rPr lang="en-US" dirty="0">
                <a:solidFill>
                  <a:srgbClr val="444444"/>
                </a:solidFill>
              </a:rPr>
              <a:t>Our Parent Mentor Network is an excellent resource to locate agency information and community partner opportunities.</a:t>
            </a:r>
          </a:p>
          <a:p>
            <a:pPr lvl="1"/>
            <a:endParaRPr lang="en-US" dirty="0">
              <a:solidFill>
                <a:srgbClr val="444444"/>
              </a:solidFill>
              <a:latin typeface="myriad-pro"/>
            </a:endParaRPr>
          </a:p>
          <a:p>
            <a:pPr lvl="1"/>
            <a:endParaRPr lang="en-US" dirty="0">
              <a:solidFill>
                <a:srgbClr val="444444"/>
              </a:solidFill>
              <a:latin typeface="myriad-pro"/>
            </a:endParaRPr>
          </a:p>
        </p:txBody>
      </p:sp>
      <p:pic>
        <p:nvPicPr>
          <p:cNvPr id="4" name="Picture 3">
            <a:extLst>
              <a:ext uri="{FF2B5EF4-FFF2-40B4-BE49-F238E27FC236}">
                <a16:creationId xmlns="" xmlns:a16="http://schemas.microsoft.com/office/drawing/2014/main" id="{A321D0C7-41E0-4A57-9173-21A408DBB94D}"/>
              </a:ext>
            </a:extLst>
          </p:cNvPr>
          <p:cNvPicPr>
            <a:picLocks noChangeAspect="1"/>
          </p:cNvPicPr>
          <p:nvPr/>
        </p:nvPicPr>
        <p:blipFill>
          <a:blip r:embed="rId2"/>
          <a:stretch>
            <a:fillRect/>
          </a:stretch>
        </p:blipFill>
        <p:spPr>
          <a:xfrm>
            <a:off x="9681029" y="982132"/>
            <a:ext cx="1596570" cy="1140407"/>
          </a:xfrm>
          <a:prstGeom prst="rect">
            <a:avLst/>
          </a:prstGeom>
        </p:spPr>
      </p:pic>
    </p:spTree>
    <p:extLst>
      <p:ext uri="{BB962C8B-B14F-4D97-AF65-F5344CB8AC3E}">
        <p14:creationId xmlns:p14="http://schemas.microsoft.com/office/powerpoint/2010/main" val="3421779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Learning Targets: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r>
              <a:rPr lang="en-US" sz="3200" dirty="0" smtClean="0"/>
              <a:t>I can list at least 3 benefits of communicating </a:t>
            </a:r>
            <a:r>
              <a:rPr lang="en-US" sz="3200" dirty="0" smtClean="0"/>
              <a:t>effectively</a:t>
            </a:r>
            <a:endParaRPr lang="en-US" sz="3200" dirty="0"/>
          </a:p>
          <a:p>
            <a:r>
              <a:rPr lang="en-US" sz="3200" dirty="0" smtClean="0"/>
              <a:t>I can identify the five parts of a </a:t>
            </a:r>
            <a:r>
              <a:rPr lang="en-US" sz="3200" dirty="0" err="1" smtClean="0"/>
              <a:t>GaPMP</a:t>
            </a:r>
            <a:r>
              <a:rPr lang="en-US" sz="3200" dirty="0" smtClean="0"/>
              <a:t> Story</a:t>
            </a:r>
          </a:p>
          <a:p>
            <a:r>
              <a:rPr lang="en-US" sz="3200" dirty="0" smtClean="0"/>
              <a:t>I can identify which of the five National PTA Standards my work most impacts in my district</a:t>
            </a:r>
          </a:p>
          <a:p>
            <a:endParaRPr lang="en-US" dirty="0"/>
          </a:p>
          <a:p>
            <a:r>
              <a:rPr lang="en-US" dirty="0" smtClean="0"/>
              <a:t>Go to the Chat for the Post-quiz link</a:t>
            </a:r>
            <a:endParaRPr lang="en-US" dirty="0" smtClean="0"/>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609182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Follow-up</a:t>
            </a: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Jennifer Anderson – Parent Mentor</a:t>
            </a:r>
          </a:p>
          <a:p>
            <a:pPr marL="0" indent="0">
              <a:buNone/>
            </a:pPr>
            <a:r>
              <a:rPr lang="en-US" dirty="0" smtClean="0"/>
              <a:t>Georgia Cyber Academy</a:t>
            </a:r>
          </a:p>
          <a:p>
            <a:pPr marL="0" indent="0">
              <a:buNone/>
            </a:pPr>
            <a:r>
              <a:rPr lang="en-US" dirty="0"/>
              <a:t> </a:t>
            </a:r>
            <a:r>
              <a:rPr lang="en-US" dirty="0" smtClean="0"/>
              <a:t>and </a:t>
            </a:r>
            <a:r>
              <a:rPr lang="en-US" dirty="0" err="1" smtClean="0"/>
              <a:t>GaPMP</a:t>
            </a:r>
            <a:r>
              <a:rPr lang="en-US" dirty="0" smtClean="0"/>
              <a:t> Education Chair</a:t>
            </a:r>
          </a:p>
          <a:p>
            <a:pPr marL="0" indent="0">
              <a:buNone/>
            </a:pPr>
            <a:r>
              <a:rPr lang="en-US" dirty="0" smtClean="0"/>
              <a:t>Janderson@georgiacyber.org</a:t>
            </a:r>
            <a:endParaRPr lang="en-US" dirty="0"/>
          </a:p>
        </p:txBody>
      </p:sp>
      <p:sp>
        <p:nvSpPr>
          <p:cNvPr id="7" name="Text Placeholder 6"/>
          <p:cNvSpPr>
            <a:spLocks noGrp="1"/>
          </p:cNvSpPr>
          <p:nvPr>
            <p:ph type="body" sz="quarter" idx="3"/>
          </p:nvPr>
        </p:nvSpPr>
        <p:spPr/>
        <p:txBody>
          <a:bodyPr/>
          <a:lstStyle/>
          <a:p>
            <a:r>
              <a:rPr lang="en-US" dirty="0" smtClean="0"/>
              <a:t>Community of Practice</a:t>
            </a:r>
            <a:endParaRPr lang="en-US" dirty="0"/>
          </a:p>
        </p:txBody>
      </p:sp>
      <p:sp>
        <p:nvSpPr>
          <p:cNvPr id="8" name="Content Placeholder 7"/>
          <p:cNvSpPr>
            <a:spLocks noGrp="1"/>
          </p:cNvSpPr>
          <p:nvPr>
            <p:ph sz="quarter" idx="4"/>
          </p:nvPr>
        </p:nvSpPr>
        <p:spPr/>
        <p:txBody>
          <a:bodyPr/>
          <a:lstStyle/>
          <a:p>
            <a:r>
              <a:rPr lang="en-US" dirty="0" smtClean="0"/>
              <a:t>Parent Mentors from each region will work together to:</a:t>
            </a:r>
          </a:p>
          <a:p>
            <a:pPr lvl="1"/>
            <a:r>
              <a:rPr lang="en-US" dirty="0" smtClean="0"/>
              <a:t>Share information</a:t>
            </a:r>
          </a:p>
          <a:p>
            <a:pPr lvl="1"/>
            <a:r>
              <a:rPr lang="en-US" dirty="0" smtClean="0"/>
              <a:t>Create tools and trainings</a:t>
            </a:r>
          </a:p>
          <a:p>
            <a:pPr lvl="1"/>
            <a:r>
              <a:rPr lang="en-US" dirty="0" smtClean="0"/>
              <a:t>Build Capacity</a:t>
            </a:r>
          </a:p>
          <a:p>
            <a:pPr lvl="1"/>
            <a:endParaRPr lang="en-US" dirty="0" smtClean="0"/>
          </a:p>
          <a:p>
            <a:pPr lvl="1"/>
            <a:r>
              <a:rPr lang="en-US" dirty="0" smtClean="0"/>
              <a:t>Contact April Lee or Jennifer Anderson for more details</a:t>
            </a:r>
            <a:endParaRPr lang="en-US" dirty="0"/>
          </a:p>
        </p:txBody>
      </p:sp>
    </p:spTree>
    <p:extLst>
      <p:ext uri="{BB962C8B-B14F-4D97-AF65-F5344CB8AC3E}">
        <p14:creationId xmlns:p14="http://schemas.microsoft.com/office/powerpoint/2010/main" val="366504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Effective Communication Skills 101:  </a:t>
            </a:r>
            <a:br>
              <a:rPr lang="en-US" sz="3600" dirty="0" smtClean="0"/>
            </a:br>
            <a:r>
              <a:rPr lang="en-US" sz="3600" dirty="0" smtClean="0"/>
              <a:t>How To Communicate So Others Understand</a:t>
            </a:r>
            <a:endParaRPr lang="en-US" sz="3600" dirty="0"/>
          </a:p>
        </p:txBody>
      </p:sp>
      <p:sp>
        <p:nvSpPr>
          <p:cNvPr id="3" name="Subtitle 2"/>
          <p:cNvSpPr>
            <a:spLocks noGrp="1"/>
          </p:cNvSpPr>
          <p:nvPr>
            <p:ph type="subTitle" idx="1"/>
          </p:nvPr>
        </p:nvSpPr>
        <p:spPr/>
        <p:txBody>
          <a:bodyPr>
            <a:normAutofit/>
          </a:bodyPr>
          <a:lstStyle/>
          <a:p>
            <a:pPr algn="l"/>
            <a:r>
              <a:rPr lang="en-US" sz="2000" dirty="0" smtClean="0"/>
              <a:t>Presented by:</a:t>
            </a:r>
          </a:p>
          <a:p>
            <a:pPr algn="l">
              <a:lnSpc>
                <a:spcPct val="100000"/>
              </a:lnSpc>
            </a:pPr>
            <a:r>
              <a:rPr lang="en-US" sz="2000" dirty="0" smtClean="0"/>
              <a:t>Dawn Albanese – Parent Mentor</a:t>
            </a:r>
          </a:p>
          <a:p>
            <a:pPr algn="l">
              <a:lnSpc>
                <a:spcPct val="100000"/>
              </a:lnSpc>
            </a:pPr>
            <a:endParaRPr lang="en-US" sz="2000" dirty="0" smtClean="0"/>
          </a:p>
          <a:p>
            <a:pPr algn="l">
              <a:lnSpc>
                <a:spcPts val="120"/>
              </a:lnSpc>
            </a:pPr>
            <a:r>
              <a:rPr lang="en-US" sz="2000" dirty="0" smtClean="0"/>
              <a:t>Gwinnett County Public Schools</a:t>
            </a:r>
          </a:p>
          <a:p>
            <a:pPr algn="l"/>
            <a:r>
              <a:rPr lang="en-US" sz="2000" dirty="0" smtClean="0"/>
              <a:t>September 30, 2021</a:t>
            </a:r>
          </a:p>
          <a:p>
            <a:pPr algn="l"/>
            <a:endParaRPr lang="en-US" sz="2000" dirty="0"/>
          </a:p>
        </p:txBody>
      </p:sp>
    </p:spTree>
    <p:extLst>
      <p:ext uri="{BB962C8B-B14F-4D97-AF65-F5344CB8AC3E}">
        <p14:creationId xmlns:p14="http://schemas.microsoft.com/office/powerpoint/2010/main" val="180563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What is Communication?</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smtClean="0"/>
              <a:t>Communication is the two way process of passing information from one person to another.  </a:t>
            </a:r>
          </a:p>
          <a:p>
            <a:pPr>
              <a:buFont typeface="Wingdings" panose="05000000000000000000" pitchFamily="2" charset="2"/>
              <a:buChar char="Ø"/>
            </a:pPr>
            <a:r>
              <a:rPr lang="en-US" dirty="0" smtClean="0"/>
              <a:t>Every communication consists of at least one sender, a message, and a recipient.  </a:t>
            </a:r>
          </a:p>
          <a:p>
            <a:pPr>
              <a:buFont typeface="Wingdings" panose="05000000000000000000" pitchFamily="2" charset="2"/>
              <a:buChar char="Ø"/>
            </a:pPr>
            <a:r>
              <a:rPr lang="en-US" dirty="0" smtClean="0"/>
              <a:t>During communication, the sending and the receiving of messages are equally important.  </a:t>
            </a:r>
            <a:endParaRPr lang="en-US" dirty="0"/>
          </a:p>
        </p:txBody>
      </p:sp>
    </p:spTree>
    <p:extLst>
      <p:ext uri="{BB962C8B-B14F-4D97-AF65-F5344CB8AC3E}">
        <p14:creationId xmlns:p14="http://schemas.microsoft.com/office/powerpoint/2010/main" val="329084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 are the benefits of communicating Effectively?  </a:t>
            </a:r>
            <a:endParaRPr lang="en-US" sz="3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Improves relationships and partnerships.</a:t>
            </a:r>
          </a:p>
          <a:p>
            <a:pPr>
              <a:buFont typeface="Wingdings" panose="05000000000000000000" pitchFamily="2" charset="2"/>
              <a:buChar char="Ø"/>
            </a:pPr>
            <a:r>
              <a:rPr lang="en-US" dirty="0" smtClean="0"/>
              <a:t>Increases engagement and improves quality of interactions. </a:t>
            </a:r>
          </a:p>
          <a:p>
            <a:pPr>
              <a:buFont typeface="Wingdings" panose="05000000000000000000" pitchFamily="2" charset="2"/>
              <a:buChar char="Ø"/>
            </a:pPr>
            <a:r>
              <a:rPr lang="en-US" dirty="0" smtClean="0"/>
              <a:t>Allows participants to gain different perspectives. </a:t>
            </a:r>
          </a:p>
          <a:p>
            <a:pPr>
              <a:buFont typeface="Wingdings" panose="05000000000000000000" pitchFamily="2" charset="2"/>
              <a:buChar char="Ø"/>
            </a:pPr>
            <a:r>
              <a:rPr lang="en-US" dirty="0" smtClean="0"/>
              <a:t>Builds a culture of teamwork and trust. </a:t>
            </a:r>
          </a:p>
          <a:p>
            <a:pPr>
              <a:buFont typeface="Wingdings" panose="05000000000000000000" pitchFamily="2" charset="2"/>
              <a:buChar char="Ø"/>
            </a:pPr>
            <a:r>
              <a:rPr lang="en-US" dirty="0" smtClean="0"/>
              <a:t>Mitigates conflict. </a:t>
            </a:r>
          </a:p>
          <a:p>
            <a:pPr>
              <a:buFont typeface="Wingdings" panose="05000000000000000000" pitchFamily="2" charset="2"/>
              <a:buChar char="Ø"/>
            </a:pPr>
            <a:r>
              <a:rPr lang="en-US" dirty="0" smtClean="0"/>
              <a:t>Creates cohesion within the team. </a:t>
            </a:r>
          </a:p>
          <a:p>
            <a:pPr>
              <a:buFont typeface="Wingdings" panose="05000000000000000000" pitchFamily="2" charset="2"/>
              <a:buChar char="Ø"/>
            </a:pPr>
            <a:r>
              <a:rPr lang="en-US" dirty="0" smtClean="0"/>
              <a:t>Encourages the exchange of new ideas.</a:t>
            </a:r>
          </a:p>
          <a:p>
            <a:pPr>
              <a:buFont typeface="Wingdings" panose="05000000000000000000" pitchFamily="2" charset="2"/>
              <a:buChar char="Ø"/>
            </a:pPr>
            <a:r>
              <a:rPr lang="en-US" dirty="0" smtClean="0"/>
              <a:t>Fuels innovative solutions.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675022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Important Verbal Communication Skills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Think before you speak. </a:t>
            </a:r>
          </a:p>
          <a:p>
            <a:pPr>
              <a:buFont typeface="Wingdings" panose="05000000000000000000" pitchFamily="2" charset="2"/>
              <a:buChar char="Ø"/>
            </a:pPr>
            <a:r>
              <a:rPr lang="en-US" dirty="0" smtClean="0"/>
              <a:t>Be respectful and use appropriate language.</a:t>
            </a:r>
          </a:p>
          <a:p>
            <a:pPr>
              <a:buFont typeface="Wingdings" panose="05000000000000000000" pitchFamily="2" charset="2"/>
              <a:buChar char="Ø"/>
            </a:pPr>
            <a:r>
              <a:rPr lang="en-US" dirty="0" smtClean="0"/>
              <a:t>Be clear and concise. </a:t>
            </a:r>
          </a:p>
          <a:p>
            <a:pPr>
              <a:buFont typeface="Wingdings" panose="05000000000000000000" pitchFamily="2" charset="2"/>
              <a:buChar char="Ø"/>
            </a:pPr>
            <a:r>
              <a:rPr lang="en-US" dirty="0" smtClean="0"/>
              <a:t>Speak with confidence. </a:t>
            </a:r>
          </a:p>
          <a:p>
            <a:pPr>
              <a:buFont typeface="Wingdings" panose="05000000000000000000" pitchFamily="2" charset="2"/>
              <a:buChar char="Ø"/>
            </a:pPr>
            <a:r>
              <a:rPr lang="en-US" dirty="0" smtClean="0"/>
              <a:t>Be objective and open minded. </a:t>
            </a:r>
          </a:p>
          <a:p>
            <a:pPr>
              <a:buFont typeface="Wingdings" panose="05000000000000000000" pitchFamily="2" charset="2"/>
              <a:buChar char="Ø"/>
            </a:pPr>
            <a:r>
              <a:rPr lang="en-US" dirty="0" smtClean="0"/>
              <a:t>Don’t be afraid to ask questions. </a:t>
            </a:r>
          </a:p>
          <a:p>
            <a:pPr>
              <a:buFont typeface="Wingdings" panose="05000000000000000000" pitchFamily="2" charset="2"/>
              <a:buChar char="Ø"/>
            </a:pPr>
            <a:r>
              <a:rPr lang="en-US" dirty="0" smtClean="0"/>
              <a:t>Paraphrase content for clarity purposes.  </a:t>
            </a:r>
            <a:endParaRPr lang="en-US" dirty="0"/>
          </a:p>
        </p:txBody>
      </p:sp>
    </p:spTree>
    <p:extLst>
      <p:ext uri="{BB962C8B-B14F-4D97-AF65-F5344CB8AC3E}">
        <p14:creationId xmlns:p14="http://schemas.microsoft.com/office/powerpoint/2010/main" val="302462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Important Nonverbal Communication Skills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Attitude:  Can set the tone of the entire interaction. </a:t>
            </a:r>
          </a:p>
          <a:p>
            <a:pPr>
              <a:buFont typeface="Wingdings" panose="05000000000000000000" pitchFamily="2" charset="2"/>
              <a:buChar char="Ø"/>
            </a:pPr>
            <a:r>
              <a:rPr lang="en-US" dirty="0" smtClean="0"/>
              <a:t>Eye Contact: The most powerful form of communication. </a:t>
            </a:r>
          </a:p>
          <a:p>
            <a:pPr>
              <a:buFont typeface="Wingdings" panose="05000000000000000000" pitchFamily="2" charset="2"/>
              <a:buChar char="Ø"/>
            </a:pPr>
            <a:r>
              <a:rPr lang="en-US" dirty="0" smtClean="0"/>
              <a:t>Voice Tone: How something is said is just as important as what is said.</a:t>
            </a:r>
          </a:p>
          <a:p>
            <a:pPr>
              <a:buFont typeface="Wingdings" panose="05000000000000000000" pitchFamily="2" charset="2"/>
              <a:buChar char="Ø"/>
            </a:pPr>
            <a:r>
              <a:rPr lang="en-US" dirty="0" smtClean="0"/>
              <a:t>Body Language:  Accounts for half of the message conveyed. </a:t>
            </a:r>
          </a:p>
          <a:p>
            <a:pPr>
              <a:buFont typeface="Wingdings" panose="05000000000000000000" pitchFamily="2" charset="2"/>
              <a:buChar char="Ø"/>
            </a:pPr>
            <a:r>
              <a:rPr lang="en-US" dirty="0" smtClean="0"/>
              <a:t>Listening:  Allows gathering of data and information to make sound decisions.  </a:t>
            </a:r>
            <a:endParaRPr lang="en-US" dirty="0"/>
          </a:p>
        </p:txBody>
      </p:sp>
    </p:spTree>
    <p:extLst>
      <p:ext uri="{BB962C8B-B14F-4D97-AF65-F5344CB8AC3E}">
        <p14:creationId xmlns:p14="http://schemas.microsoft.com/office/powerpoint/2010/main" val="146218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Closing Question</a:t>
            </a:r>
            <a:endParaRPr lang="en-US" sz="4000" dirty="0"/>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400" dirty="0" smtClean="0"/>
              <a:t>How will you maintain ongoing communication throughout the year,        even when circumstances change?</a:t>
            </a:r>
            <a:endParaRPr lang="en-US" sz="4400" dirty="0"/>
          </a:p>
        </p:txBody>
      </p:sp>
    </p:spTree>
    <p:extLst>
      <p:ext uri="{BB962C8B-B14F-4D97-AF65-F5344CB8AC3E}">
        <p14:creationId xmlns:p14="http://schemas.microsoft.com/office/powerpoint/2010/main" val="3023917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Questions?</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lgn="ctr">
              <a:lnSpc>
                <a:spcPct val="100000"/>
              </a:lnSpc>
              <a:buNone/>
            </a:pPr>
            <a:r>
              <a:rPr lang="en-US" dirty="0" smtClean="0"/>
              <a:t>Dawn Albanese – Parent Mentor</a:t>
            </a:r>
          </a:p>
          <a:p>
            <a:pPr marL="0" indent="0" algn="ctr">
              <a:lnSpc>
                <a:spcPct val="100000"/>
              </a:lnSpc>
              <a:buNone/>
            </a:pPr>
            <a:r>
              <a:rPr lang="en-US" dirty="0" smtClean="0"/>
              <a:t>Gwinnett County Public Schools</a:t>
            </a:r>
          </a:p>
          <a:p>
            <a:pPr marL="0" indent="0" algn="ctr">
              <a:lnSpc>
                <a:spcPct val="100000"/>
              </a:lnSpc>
              <a:buNone/>
            </a:pPr>
            <a:r>
              <a:rPr lang="en-US" dirty="0" smtClean="0">
                <a:hlinkClick r:id="rId2"/>
              </a:rPr>
              <a:t>dawn.albanese@gcpsk12.org</a:t>
            </a:r>
            <a:endParaRPr lang="en-US" dirty="0" smtClean="0"/>
          </a:p>
          <a:p>
            <a:pPr marL="0" indent="0" algn="ctr">
              <a:lnSpc>
                <a:spcPct val="100000"/>
              </a:lnSpc>
              <a:buNone/>
            </a:pPr>
            <a:r>
              <a:rPr lang="en-US" dirty="0" smtClean="0"/>
              <a:t>678-301-7212</a:t>
            </a:r>
          </a:p>
          <a:p>
            <a:pPr marL="0" indent="0">
              <a:buNone/>
            </a:pPr>
            <a:endParaRPr lang="en-US" dirty="0"/>
          </a:p>
        </p:txBody>
      </p:sp>
    </p:spTree>
    <p:extLst>
      <p:ext uri="{BB962C8B-B14F-4D97-AF65-F5344CB8AC3E}">
        <p14:creationId xmlns:p14="http://schemas.microsoft.com/office/powerpoint/2010/main" val="2133570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1934</TotalTime>
  <Words>1683</Words>
  <Application>Microsoft Office PowerPoint</Application>
  <PresentationFormat>Custom</PresentationFormat>
  <Paragraphs>180</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Implementing Best Practices for Results</vt:lpstr>
      <vt:lpstr>Learning Targets:</vt:lpstr>
      <vt:lpstr>Effective Communication Skills 101:   How To Communicate So Others Understand</vt:lpstr>
      <vt:lpstr>What is Communication?</vt:lpstr>
      <vt:lpstr>What are the benefits of communicating Effectively?  </vt:lpstr>
      <vt:lpstr>Important Verbal Communication Skills</vt:lpstr>
      <vt:lpstr>Important Nonverbal Communication Skills</vt:lpstr>
      <vt:lpstr>Closing Question</vt:lpstr>
      <vt:lpstr>Questions?</vt:lpstr>
      <vt:lpstr>Telling our Stories</vt:lpstr>
      <vt:lpstr>Identifying a Story</vt:lpstr>
      <vt:lpstr>The 5 Parts of a Parent Mentor Story </vt:lpstr>
      <vt:lpstr>Let’s Look at a Story</vt:lpstr>
      <vt:lpstr>Let’s Practice Now</vt:lpstr>
      <vt:lpstr>Your Turn...</vt:lpstr>
      <vt:lpstr>Questions?</vt:lpstr>
      <vt:lpstr>Universal Best Practices</vt:lpstr>
      <vt:lpstr>Universal Best Practices Welcoming</vt:lpstr>
      <vt:lpstr>Universal Best Practices Communicating Effectively</vt:lpstr>
      <vt:lpstr>Universal Best Practices Supporting Student Success</vt:lpstr>
      <vt:lpstr>Universal Best Practices  Speaking Up for Every Child</vt:lpstr>
      <vt:lpstr>Universal Best Practices Sharing Power</vt:lpstr>
      <vt:lpstr>Universal Best Practices Collaborating with the Community</vt:lpstr>
      <vt:lpstr>Learning Targets:</vt:lpstr>
      <vt:lpstr>Questions and Follow-up</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Skills 101:   How To Communicate So Others Understand</dc:title>
  <dc:creator>Dawn Albanese</dc:creator>
  <cp:lastModifiedBy>April Lee</cp:lastModifiedBy>
  <cp:revision>22</cp:revision>
  <dcterms:created xsi:type="dcterms:W3CDTF">2021-09-20T12:43:16Z</dcterms:created>
  <dcterms:modified xsi:type="dcterms:W3CDTF">2021-09-27T19:44:58Z</dcterms:modified>
</cp:coreProperties>
</file>