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34"/>
  </p:notesMasterIdLst>
  <p:sldIdLst>
    <p:sldId id="256" r:id="rId5"/>
    <p:sldId id="323" r:id="rId6"/>
    <p:sldId id="324" r:id="rId7"/>
    <p:sldId id="264" r:id="rId8"/>
    <p:sldId id="319" r:id="rId9"/>
    <p:sldId id="320" r:id="rId10"/>
    <p:sldId id="321" r:id="rId11"/>
    <p:sldId id="322" r:id="rId12"/>
    <p:sldId id="309" r:id="rId13"/>
    <p:sldId id="314" r:id="rId14"/>
    <p:sldId id="315" r:id="rId15"/>
    <p:sldId id="266" r:id="rId16"/>
    <p:sldId id="267" r:id="rId17"/>
    <p:sldId id="268" r:id="rId18"/>
    <p:sldId id="269" r:id="rId19"/>
    <p:sldId id="276" r:id="rId20"/>
    <p:sldId id="277" r:id="rId21"/>
    <p:sldId id="270" r:id="rId22"/>
    <p:sldId id="271" r:id="rId23"/>
    <p:sldId id="272" r:id="rId24"/>
    <p:sldId id="285" r:id="rId25"/>
    <p:sldId id="311" r:id="rId26"/>
    <p:sldId id="312" r:id="rId27"/>
    <p:sldId id="296" r:id="rId28"/>
    <p:sldId id="316" r:id="rId29"/>
    <p:sldId id="317" r:id="rId30"/>
    <p:sldId id="318" r:id="rId31"/>
    <p:sldId id="301" r:id="rId32"/>
    <p:sldId id="31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00"/>
    <a:srgbClr val="66FF33"/>
    <a:srgbClr val="FFFF00"/>
    <a:srgbClr val="FF0066"/>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BBFCA-CA04-4A94-A3BA-295B09DB5243}" v="79" dt="2021-09-28T17:23:53.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3" autoAdjust="0"/>
    <p:restoredTop sz="86441" autoAdjust="0"/>
  </p:normalViewPr>
  <p:slideViewPr>
    <p:cSldViewPr snapToGrid="0">
      <p:cViewPr varScale="1">
        <p:scale>
          <a:sx n="82" d="100"/>
          <a:sy n="82" d="100"/>
        </p:scale>
        <p:origin x="360" y="84"/>
      </p:cViewPr>
      <p:guideLst>
        <p:guide orient="horz" pos="2160"/>
        <p:guide pos="2880"/>
      </p:guideLst>
    </p:cSldViewPr>
  </p:slideViewPr>
  <p:outlineViewPr>
    <p:cViewPr>
      <p:scale>
        <a:sx n="33" d="100"/>
        <a:sy n="33" d="100"/>
      </p:scale>
      <p:origin x="0" y="-31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Elise James" userId="07482e58-0b7d-4a1f-84da-b02903b27447" providerId="ADAL" clId="{2DEBBFCA-CA04-4A94-A3BA-295B09DB5243}"/>
    <pc:docChg chg="modSld">
      <pc:chgData name="K. Elise James" userId="07482e58-0b7d-4a1f-84da-b02903b27447" providerId="ADAL" clId="{2DEBBFCA-CA04-4A94-A3BA-295B09DB5243}" dt="2021-09-28T17:23:53.329" v="86" actId="962"/>
      <pc:docMkLst>
        <pc:docMk/>
      </pc:docMkLst>
      <pc:sldChg chg="modSp">
        <pc:chgData name="K. Elise James" userId="07482e58-0b7d-4a1f-84da-b02903b27447" providerId="ADAL" clId="{2DEBBFCA-CA04-4A94-A3BA-295B09DB5243}" dt="2021-09-28T17:20:21.287" v="3" actId="962"/>
        <pc:sldMkLst>
          <pc:docMk/>
          <pc:sldMk cId="3719443182" sldId="266"/>
        </pc:sldMkLst>
        <pc:picChg chg="mod">
          <ac:chgData name="K. Elise James" userId="07482e58-0b7d-4a1f-84da-b02903b27447" providerId="ADAL" clId="{2DEBBFCA-CA04-4A94-A3BA-295B09DB5243}" dt="2021-09-28T17:20:21.287" v="3" actId="962"/>
          <ac:picMkLst>
            <pc:docMk/>
            <pc:sldMk cId="3719443182" sldId="266"/>
            <ac:picMk id="2050" creationId="{00000000-0000-0000-0000-000000000000}"/>
          </ac:picMkLst>
        </pc:picChg>
      </pc:sldChg>
      <pc:sldChg chg="modSp">
        <pc:chgData name="K. Elise James" userId="07482e58-0b7d-4a1f-84da-b02903b27447" providerId="ADAL" clId="{2DEBBFCA-CA04-4A94-A3BA-295B09DB5243}" dt="2021-09-28T17:20:23.900" v="4" actId="962"/>
        <pc:sldMkLst>
          <pc:docMk/>
          <pc:sldMk cId="1105144645" sldId="267"/>
        </pc:sldMkLst>
        <pc:picChg chg="mod">
          <ac:chgData name="K. Elise James" userId="07482e58-0b7d-4a1f-84da-b02903b27447" providerId="ADAL" clId="{2DEBBFCA-CA04-4A94-A3BA-295B09DB5243}" dt="2021-09-28T17:20:23.900" v="4" actId="962"/>
          <ac:picMkLst>
            <pc:docMk/>
            <pc:sldMk cId="1105144645" sldId="267"/>
            <ac:picMk id="3074" creationId="{00000000-0000-0000-0000-000000000000}"/>
          </ac:picMkLst>
        </pc:picChg>
      </pc:sldChg>
      <pc:sldChg chg="modSp">
        <pc:chgData name="K. Elise James" userId="07482e58-0b7d-4a1f-84da-b02903b27447" providerId="ADAL" clId="{2DEBBFCA-CA04-4A94-A3BA-295B09DB5243}" dt="2021-09-28T17:20:26.571" v="5" actId="962"/>
        <pc:sldMkLst>
          <pc:docMk/>
          <pc:sldMk cId="2308127533" sldId="269"/>
        </pc:sldMkLst>
        <pc:picChg chg="mod">
          <ac:chgData name="K. Elise James" userId="07482e58-0b7d-4a1f-84da-b02903b27447" providerId="ADAL" clId="{2DEBBFCA-CA04-4A94-A3BA-295B09DB5243}" dt="2021-09-28T17:20:26.571" v="5" actId="962"/>
          <ac:picMkLst>
            <pc:docMk/>
            <pc:sldMk cId="2308127533" sldId="269"/>
            <ac:picMk id="4098" creationId="{00000000-0000-0000-0000-000000000000}"/>
          </ac:picMkLst>
        </pc:picChg>
      </pc:sldChg>
      <pc:sldChg chg="modSp">
        <pc:chgData name="K. Elise James" userId="07482e58-0b7d-4a1f-84da-b02903b27447" providerId="ADAL" clId="{2DEBBFCA-CA04-4A94-A3BA-295B09DB5243}" dt="2021-09-28T17:20:35.300" v="7" actId="962"/>
        <pc:sldMkLst>
          <pc:docMk/>
          <pc:sldMk cId="3199192020" sldId="271"/>
        </pc:sldMkLst>
        <pc:picChg chg="mod">
          <ac:chgData name="K. Elise James" userId="07482e58-0b7d-4a1f-84da-b02903b27447" providerId="ADAL" clId="{2DEBBFCA-CA04-4A94-A3BA-295B09DB5243}" dt="2021-09-28T17:20:35.300" v="7" actId="962"/>
          <ac:picMkLst>
            <pc:docMk/>
            <pc:sldMk cId="3199192020" sldId="271"/>
            <ac:picMk id="5122" creationId="{00000000-0000-0000-0000-000000000000}"/>
          </ac:picMkLst>
        </pc:picChg>
      </pc:sldChg>
      <pc:sldChg chg="modSp">
        <pc:chgData name="K. Elise James" userId="07482e58-0b7d-4a1f-84da-b02903b27447" providerId="ADAL" clId="{2DEBBFCA-CA04-4A94-A3BA-295B09DB5243}" dt="2021-09-28T17:20:37.407" v="8" actId="962"/>
        <pc:sldMkLst>
          <pc:docMk/>
          <pc:sldMk cId="1483410208" sldId="272"/>
        </pc:sldMkLst>
        <pc:picChg chg="mod">
          <ac:chgData name="K. Elise James" userId="07482e58-0b7d-4a1f-84da-b02903b27447" providerId="ADAL" clId="{2DEBBFCA-CA04-4A94-A3BA-295B09DB5243}" dt="2021-09-28T17:20:37.407" v="8" actId="962"/>
          <ac:picMkLst>
            <pc:docMk/>
            <pc:sldMk cId="1483410208" sldId="272"/>
            <ac:picMk id="6146" creationId="{00000000-0000-0000-0000-000000000000}"/>
          </ac:picMkLst>
        </pc:picChg>
      </pc:sldChg>
      <pc:sldChg chg="modSp">
        <pc:chgData name="K. Elise James" userId="07482e58-0b7d-4a1f-84da-b02903b27447" providerId="ADAL" clId="{2DEBBFCA-CA04-4A94-A3BA-295B09DB5243}" dt="2021-09-28T17:23:44.646" v="85" actId="207"/>
        <pc:sldMkLst>
          <pc:docMk/>
          <pc:sldMk cId="906150144" sldId="276"/>
        </pc:sldMkLst>
        <pc:spChg chg="mod">
          <ac:chgData name="K. Elise James" userId="07482e58-0b7d-4a1f-84da-b02903b27447" providerId="ADAL" clId="{2DEBBFCA-CA04-4A94-A3BA-295B09DB5243}" dt="2021-09-28T17:23:44.646" v="85" actId="207"/>
          <ac:spMkLst>
            <pc:docMk/>
            <pc:sldMk cId="906150144" sldId="276"/>
            <ac:spMk id="2" creationId="{00000000-0000-0000-0000-000000000000}"/>
          </ac:spMkLst>
        </pc:spChg>
      </pc:sldChg>
      <pc:sldChg chg="modSp">
        <pc:chgData name="K. Elise James" userId="07482e58-0b7d-4a1f-84da-b02903b27447" providerId="ADAL" clId="{2DEBBFCA-CA04-4A94-A3BA-295B09DB5243}" dt="2021-09-28T17:20:30.180" v="6" actId="962"/>
        <pc:sldMkLst>
          <pc:docMk/>
          <pc:sldMk cId="1885421366" sldId="277"/>
        </pc:sldMkLst>
        <pc:picChg chg="mod">
          <ac:chgData name="K. Elise James" userId="07482e58-0b7d-4a1f-84da-b02903b27447" providerId="ADAL" clId="{2DEBBFCA-CA04-4A94-A3BA-295B09DB5243}" dt="2021-09-28T17:20:30.180" v="6" actId="962"/>
          <ac:picMkLst>
            <pc:docMk/>
            <pc:sldMk cId="1885421366" sldId="277"/>
            <ac:picMk id="7170" creationId="{00000000-0000-0000-0000-000000000000}"/>
          </ac:picMkLst>
        </pc:picChg>
      </pc:sldChg>
      <pc:sldChg chg="modSp">
        <pc:chgData name="K. Elise James" userId="07482e58-0b7d-4a1f-84da-b02903b27447" providerId="ADAL" clId="{2DEBBFCA-CA04-4A94-A3BA-295B09DB5243}" dt="2021-09-28T17:20:46.646" v="11" actId="962"/>
        <pc:sldMkLst>
          <pc:docMk/>
          <pc:sldMk cId="1094042773" sldId="296"/>
        </pc:sldMkLst>
        <pc:picChg chg="mod">
          <ac:chgData name="K. Elise James" userId="07482e58-0b7d-4a1f-84da-b02903b27447" providerId="ADAL" clId="{2DEBBFCA-CA04-4A94-A3BA-295B09DB5243}" dt="2021-09-28T17:20:46.646" v="11" actId="962"/>
          <ac:picMkLst>
            <pc:docMk/>
            <pc:sldMk cId="1094042773" sldId="296"/>
            <ac:picMk id="4098" creationId="{00000000-0000-0000-0000-000000000000}"/>
          </ac:picMkLst>
        </pc:picChg>
      </pc:sldChg>
      <pc:sldChg chg="modSp mod">
        <pc:chgData name="K. Elise James" userId="07482e58-0b7d-4a1f-84da-b02903b27447" providerId="ADAL" clId="{2DEBBFCA-CA04-4A94-A3BA-295B09DB5243}" dt="2021-09-28T17:20:13.714" v="1" actId="962"/>
        <pc:sldMkLst>
          <pc:docMk/>
          <pc:sldMk cId="2177735335" sldId="309"/>
        </pc:sldMkLst>
        <pc:picChg chg="mod">
          <ac:chgData name="K. Elise James" userId="07482e58-0b7d-4a1f-84da-b02903b27447" providerId="ADAL" clId="{2DEBBFCA-CA04-4A94-A3BA-295B09DB5243}" dt="2021-09-28T17:20:13.714" v="1" actId="962"/>
          <ac:picMkLst>
            <pc:docMk/>
            <pc:sldMk cId="2177735335" sldId="309"/>
            <ac:picMk id="4" creationId="{00000000-0000-0000-0000-000000000000}"/>
          </ac:picMkLst>
        </pc:picChg>
      </pc:sldChg>
      <pc:sldChg chg="modSp">
        <pc:chgData name="K. Elise James" userId="07482e58-0b7d-4a1f-84da-b02903b27447" providerId="ADAL" clId="{2DEBBFCA-CA04-4A94-A3BA-295B09DB5243}" dt="2021-09-28T17:20:40.442" v="9" actId="962"/>
        <pc:sldMkLst>
          <pc:docMk/>
          <pc:sldMk cId="4010276560" sldId="311"/>
        </pc:sldMkLst>
        <pc:picChg chg="mod">
          <ac:chgData name="K. Elise James" userId="07482e58-0b7d-4a1f-84da-b02903b27447" providerId="ADAL" clId="{2DEBBFCA-CA04-4A94-A3BA-295B09DB5243}" dt="2021-09-28T17:20:40.442" v="9" actId="962"/>
          <ac:picMkLst>
            <pc:docMk/>
            <pc:sldMk cId="4010276560" sldId="311"/>
            <ac:picMk id="1026" creationId="{00000000-0000-0000-0000-000000000000}"/>
          </ac:picMkLst>
        </pc:picChg>
      </pc:sldChg>
      <pc:sldChg chg="addSp delSp modSp mod">
        <pc:chgData name="K. Elise James" userId="07482e58-0b7d-4a1f-84da-b02903b27447" providerId="ADAL" clId="{2DEBBFCA-CA04-4A94-A3BA-295B09DB5243}" dt="2021-09-28T17:23:00.595" v="77" actId="13244"/>
        <pc:sldMkLst>
          <pc:docMk/>
          <pc:sldMk cId="352535080" sldId="312"/>
        </pc:sldMkLst>
        <pc:spChg chg="add mod">
          <ac:chgData name="K. Elise James" userId="07482e58-0b7d-4a1f-84da-b02903b27447" providerId="ADAL" clId="{2DEBBFCA-CA04-4A94-A3BA-295B09DB5243}" dt="2021-09-28T17:22:54.055" v="76" actId="13244"/>
          <ac:spMkLst>
            <pc:docMk/>
            <pc:sldMk cId="352535080" sldId="312"/>
            <ac:spMk id="2" creationId="{CCBBAA62-39F6-44B9-AA10-37FCF69920EF}"/>
          </ac:spMkLst>
        </pc:spChg>
        <pc:spChg chg="del">
          <ac:chgData name="K. Elise James" userId="07482e58-0b7d-4a1f-84da-b02903b27447" providerId="ADAL" clId="{2DEBBFCA-CA04-4A94-A3BA-295B09DB5243}" dt="2021-09-28T17:22:25.300" v="70" actId="478"/>
          <ac:spMkLst>
            <pc:docMk/>
            <pc:sldMk cId="352535080" sldId="312"/>
            <ac:spMk id="5" creationId="{00000000-0000-0000-0000-000000000000}"/>
          </ac:spMkLst>
        </pc:spChg>
        <pc:picChg chg="mod">
          <ac:chgData name="K. Elise James" userId="07482e58-0b7d-4a1f-84da-b02903b27447" providerId="ADAL" clId="{2DEBBFCA-CA04-4A94-A3BA-295B09DB5243}" dt="2021-09-28T17:23:00.595" v="77" actId="13244"/>
          <ac:picMkLst>
            <pc:docMk/>
            <pc:sldMk cId="352535080" sldId="312"/>
            <ac:picMk id="4" creationId="{00000000-0000-0000-0000-000000000000}"/>
          </ac:picMkLst>
        </pc:picChg>
      </pc:sldChg>
      <pc:sldChg chg="modSp">
        <pc:chgData name="K. Elise James" userId="07482e58-0b7d-4a1f-84da-b02903b27447" providerId="ADAL" clId="{2DEBBFCA-CA04-4A94-A3BA-295B09DB5243}" dt="2021-09-28T17:20:18.564" v="2" actId="962"/>
        <pc:sldMkLst>
          <pc:docMk/>
          <pc:sldMk cId="1168039274" sldId="314"/>
        </pc:sldMkLst>
        <pc:picChg chg="mod">
          <ac:chgData name="K. Elise James" userId="07482e58-0b7d-4a1f-84da-b02903b27447" providerId="ADAL" clId="{2DEBBFCA-CA04-4A94-A3BA-295B09DB5243}" dt="2021-09-28T17:20:18.564" v="2" actId="962"/>
          <ac:picMkLst>
            <pc:docMk/>
            <pc:sldMk cId="1168039274" sldId="314"/>
            <ac:picMk id="6146" creationId="{00000000-0000-0000-0000-000000000000}"/>
          </ac:picMkLst>
        </pc:picChg>
      </pc:sldChg>
      <pc:sldChg chg="modSp mod">
        <pc:chgData name="K. Elise James" userId="07482e58-0b7d-4a1f-84da-b02903b27447" providerId="ADAL" clId="{2DEBBFCA-CA04-4A94-A3BA-295B09DB5243}" dt="2021-09-28T17:20:49.581" v="12" actId="962"/>
        <pc:sldMkLst>
          <pc:docMk/>
          <pc:sldMk cId="1733155876" sldId="317"/>
        </pc:sldMkLst>
        <pc:picChg chg="mod">
          <ac:chgData name="K. Elise James" userId="07482e58-0b7d-4a1f-84da-b02903b27447" providerId="ADAL" clId="{2DEBBFCA-CA04-4A94-A3BA-295B09DB5243}" dt="2021-09-28T17:20:49.581" v="12" actId="962"/>
          <ac:picMkLst>
            <pc:docMk/>
            <pc:sldMk cId="1733155876" sldId="317"/>
            <ac:picMk id="4" creationId="{D0693485-4513-4D5B-A2AF-80E04B097243}"/>
          </ac:picMkLst>
        </pc:picChg>
      </pc:sldChg>
      <pc:sldChg chg="addSp delSp modSp mod">
        <pc:chgData name="K. Elise James" userId="07482e58-0b7d-4a1f-84da-b02903b27447" providerId="ADAL" clId="{2DEBBFCA-CA04-4A94-A3BA-295B09DB5243}" dt="2021-09-28T17:22:18.044" v="69" actId="20577"/>
        <pc:sldMkLst>
          <pc:docMk/>
          <pc:sldMk cId="2239303018" sldId="318"/>
        </pc:sldMkLst>
        <pc:spChg chg="del">
          <ac:chgData name="K. Elise James" userId="07482e58-0b7d-4a1f-84da-b02903b27447" providerId="ADAL" clId="{2DEBBFCA-CA04-4A94-A3BA-295B09DB5243}" dt="2021-09-28T17:21:23.676" v="15" actId="478"/>
          <ac:spMkLst>
            <pc:docMk/>
            <pc:sldMk cId="2239303018" sldId="318"/>
            <ac:spMk id="2" creationId="{029C5971-8860-45E5-8418-3B4A5E8DB581}"/>
          </ac:spMkLst>
        </pc:spChg>
        <pc:spChg chg="add mod">
          <ac:chgData name="K. Elise James" userId="07482e58-0b7d-4a1f-84da-b02903b27447" providerId="ADAL" clId="{2DEBBFCA-CA04-4A94-A3BA-295B09DB5243}" dt="2021-09-28T17:22:18.044" v="69" actId="20577"/>
          <ac:spMkLst>
            <pc:docMk/>
            <pc:sldMk cId="2239303018" sldId="318"/>
            <ac:spMk id="3" creationId="{29A8AE99-C147-4AEE-9C29-9E358D904E36}"/>
          </ac:spMkLst>
        </pc:spChg>
        <pc:picChg chg="mod">
          <ac:chgData name="K. Elise James" userId="07482e58-0b7d-4a1f-84da-b02903b27447" providerId="ADAL" clId="{2DEBBFCA-CA04-4A94-A3BA-295B09DB5243}" dt="2021-09-28T17:20:52.544" v="13" actId="962"/>
          <ac:picMkLst>
            <pc:docMk/>
            <pc:sldMk cId="2239303018" sldId="318"/>
            <ac:picMk id="4" creationId="{C5B31BDC-5D89-48F4-BF9D-41EC8F4A42FF}"/>
          </ac:picMkLst>
        </pc:picChg>
        <pc:picChg chg="mod">
          <ac:chgData name="K. Elise James" userId="07482e58-0b7d-4a1f-84da-b02903b27447" providerId="ADAL" clId="{2DEBBFCA-CA04-4A94-A3BA-295B09DB5243}" dt="2021-09-28T17:20:54.956" v="14" actId="962"/>
          <ac:picMkLst>
            <pc:docMk/>
            <pc:sldMk cId="2239303018" sldId="318"/>
            <ac:picMk id="5" creationId="{2D2320DB-9D9B-4332-A3E7-68C12DEB91A6}"/>
          </ac:picMkLst>
        </pc:picChg>
      </pc:sldChg>
      <pc:sldChg chg="modSp">
        <pc:chgData name="K. Elise James" userId="07482e58-0b7d-4a1f-84da-b02903b27447" providerId="ADAL" clId="{2DEBBFCA-CA04-4A94-A3BA-295B09DB5243}" dt="2021-09-28T17:23:53.329" v="86" actId="962"/>
        <pc:sldMkLst>
          <pc:docMk/>
          <pc:sldMk cId="3667653027" sldId="321"/>
        </pc:sldMkLst>
        <pc:picChg chg="mod">
          <ac:chgData name="K. Elise James" userId="07482e58-0b7d-4a1f-84da-b02903b27447" providerId="ADAL" clId="{2DEBBFCA-CA04-4A94-A3BA-295B09DB5243}" dt="2021-09-28T17:23:53.329" v="86" actId="962"/>
          <ac:picMkLst>
            <pc:docMk/>
            <pc:sldMk cId="3667653027" sldId="321"/>
            <ac:picMk id="7" creationId="{9CB3D06A-629F-44BF-AE4C-699F607B4C70}"/>
          </ac:picMkLst>
        </pc:picChg>
      </pc:sldChg>
      <pc:sldChg chg="modSp mod">
        <pc:chgData name="K. Elise James" userId="07482e58-0b7d-4a1f-84da-b02903b27447" providerId="ADAL" clId="{2DEBBFCA-CA04-4A94-A3BA-295B09DB5243}" dt="2021-09-28T17:20:11.006" v="0" actId="962"/>
        <pc:sldMkLst>
          <pc:docMk/>
          <pc:sldMk cId="2100437737" sldId="322"/>
        </pc:sldMkLst>
        <pc:picChg chg="mod">
          <ac:chgData name="K. Elise James" userId="07482e58-0b7d-4a1f-84da-b02903b27447" providerId="ADAL" clId="{2DEBBFCA-CA04-4A94-A3BA-295B09DB5243}" dt="2021-09-28T17:20:11.006" v="0" actId="962"/>
          <ac:picMkLst>
            <pc:docMk/>
            <pc:sldMk cId="2100437737" sldId="322"/>
            <ac:picMk id="5" creationId="{1678090E-278A-4D37-ACAD-2EF270E9DE91}"/>
          </ac:picMkLst>
        </pc:picChg>
      </pc:sldChg>
      <pc:sldChg chg="modSp">
        <pc:chgData name="K. Elise James" userId="07482e58-0b7d-4a1f-84da-b02903b27447" providerId="ADAL" clId="{2DEBBFCA-CA04-4A94-A3BA-295B09DB5243}" dt="2021-09-28T17:23:28.544" v="81" actId="207"/>
        <pc:sldMkLst>
          <pc:docMk/>
          <pc:sldMk cId="1273454844" sldId="323"/>
        </pc:sldMkLst>
        <pc:spChg chg="mod">
          <ac:chgData name="K. Elise James" userId="07482e58-0b7d-4a1f-84da-b02903b27447" providerId="ADAL" clId="{2DEBBFCA-CA04-4A94-A3BA-295B09DB5243}" dt="2021-09-28T17:23:28.544" v="81" actId="207"/>
          <ac:spMkLst>
            <pc:docMk/>
            <pc:sldMk cId="1273454844" sldId="323"/>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9/28/2021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9060406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014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Tree>
    <p:extLst>
      <p:ext uri="{BB962C8B-B14F-4D97-AF65-F5344CB8AC3E}">
        <p14:creationId xmlns:p14="http://schemas.microsoft.com/office/powerpoint/2010/main" val="2588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32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97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2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9774079"/>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2103768"/>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0927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570684001"/>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39854773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98810453"/>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28A-6477-4EA0-9A4C-03300D2262AB}" type="datetime1">
              <a:rPr lang="en-US" smtClean="0"/>
              <a:t>9/28/2021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4CEF-BB1E-48C7-AE93-F39F6AA99AD7}" type="slidenum">
              <a:rPr lang="en-US" smtClean="0"/>
              <a:pPr/>
              <a:t>‹#›</a:t>
            </a:fld>
            <a:endParaRPr lang="en-US" dirty="0"/>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leecrew555@gmail.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16" y="349461"/>
            <a:ext cx="6119984" cy="1435797"/>
          </a:xfrm>
        </p:spPr>
        <p:txBody>
          <a:bodyPr>
            <a:normAutofit/>
          </a:bodyPr>
          <a:lstStyle/>
          <a:p>
            <a:pPr algn="l"/>
            <a:r>
              <a:rPr lang="en-US" sz="4400" dirty="0"/>
              <a:t>Georgia Parent Mentor Partnership</a:t>
            </a:r>
          </a:p>
        </p:txBody>
      </p:sp>
      <p:sp>
        <p:nvSpPr>
          <p:cNvPr id="3" name="Subtitle 2"/>
          <p:cNvSpPr>
            <a:spLocks noGrp="1"/>
          </p:cNvSpPr>
          <p:nvPr>
            <p:ph type="body" sz="quarter" idx="13"/>
          </p:nvPr>
        </p:nvSpPr>
        <p:spPr>
          <a:xfrm>
            <a:off x="344316" y="2177143"/>
            <a:ext cx="6119984" cy="3439886"/>
          </a:xfrm>
        </p:spPr>
        <p:txBody>
          <a:bodyPr>
            <a:normAutofit/>
          </a:bodyPr>
          <a:lstStyle/>
          <a:p>
            <a:r>
              <a:rPr lang="en-US" sz="4000" dirty="0"/>
              <a:t>Family Engagement Framework</a:t>
            </a:r>
          </a:p>
          <a:p>
            <a:r>
              <a:rPr lang="en-US" sz="3200" dirty="0">
                <a:latin typeface="Calibri" panose="020F0502020204030204" pitchFamily="34" charset="0"/>
              </a:rPr>
              <a:t>Planning, Implementation, Evaluation, and Building Capacity</a:t>
            </a:r>
          </a:p>
          <a:p>
            <a:endParaRPr lang="en-US" dirty="0">
              <a:latin typeface="Aparajita" panose="020B0604020202020204" pitchFamily="34" charset="0"/>
              <a:cs typeface="Aparajita" panose="020B0604020202020204" pitchFamily="34" charset="0"/>
            </a:endParaRPr>
          </a:p>
          <a:p>
            <a:r>
              <a:rPr lang="en-US" dirty="0">
                <a:latin typeface="Aparajita" panose="020B0604020202020204" pitchFamily="34" charset="0"/>
                <a:cs typeface="Aparajita" panose="020B0604020202020204" pitchFamily="34" charset="0"/>
              </a:rPr>
              <a:t>April Lee – E2P Framework Coach</a:t>
            </a:r>
          </a:p>
          <a:p>
            <a:endParaRPr lang="en-US" dirty="0"/>
          </a:p>
          <a:p>
            <a:endParaRPr lang="en-US" dirty="0"/>
          </a:p>
        </p:txBody>
      </p:sp>
      <p:sp>
        <p:nvSpPr>
          <p:cNvPr id="6" name="Date Placeholder 5"/>
          <p:cNvSpPr>
            <a:spLocks noGrp="1"/>
          </p:cNvSpPr>
          <p:nvPr>
            <p:ph type="dt" sz="half" idx="4294967295"/>
          </p:nvPr>
        </p:nvSpPr>
        <p:spPr>
          <a:xfrm>
            <a:off x="0" y="6356350"/>
            <a:ext cx="2057400" cy="365125"/>
          </a:xfrm>
        </p:spPr>
        <p:txBody>
          <a:bodyPr/>
          <a:lstStyle/>
          <a:p>
            <a:fld id="{494CCCB8-5C83-404E-A3A7-8BF440FEC32E}" type="datetime1">
              <a:rPr lang="en-US" smtClean="0"/>
              <a:t>9/28/2021</a:t>
            </a:fld>
            <a:endParaRPr lang="en-US" dirty="0"/>
          </a:p>
        </p:txBody>
      </p:sp>
      <p:sp>
        <p:nvSpPr>
          <p:cNvPr id="7" name="Slide Number Placeholder 6"/>
          <p:cNvSpPr>
            <a:spLocks noGrp="1"/>
          </p:cNvSpPr>
          <p:nvPr>
            <p:ph type="sldNum" sz="quarter" idx="4294967295"/>
          </p:nvPr>
        </p:nvSpPr>
        <p:spPr>
          <a:xfrm>
            <a:off x="7086600" y="6356350"/>
            <a:ext cx="2057400" cy="365125"/>
          </a:xfrm>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a:t>
            </a:r>
          </a:p>
        </p:txBody>
      </p:sp>
      <p:pic>
        <p:nvPicPr>
          <p:cNvPr id="614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130" y="1471478"/>
            <a:ext cx="8273470" cy="43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03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Promote Self and Peer Evaluation</a:t>
            </a:r>
          </a:p>
        </p:txBody>
      </p:sp>
      <p:pic>
        <p:nvPicPr>
          <p:cNvPr id="4" name="Content Placeholder 3" descr="Authentic Engagement tool FY19 - Microsoft Word non-commercial use"/>
          <p:cNvPicPr>
            <a:picLocks noGrp="1" noChangeAspect="1"/>
          </p:cNvPicPr>
          <p:nvPr>
            <p:ph idx="1"/>
          </p:nvPr>
        </p:nvPicPr>
        <p:blipFill rotWithShape="1">
          <a:blip r:embed="rId2">
            <a:extLst>
              <a:ext uri="{28A0092B-C50C-407E-A947-70E740481C1C}">
                <a14:useLocalDpi xmlns:a14="http://schemas.microsoft.com/office/drawing/2010/main" val="0"/>
              </a:ext>
            </a:extLst>
          </a:blip>
          <a:srcRect l="21125" t="19962" r="20978"/>
          <a:stretch/>
        </p:blipFill>
        <p:spPr>
          <a:xfrm>
            <a:off x="838200" y="1371600"/>
            <a:ext cx="6147484" cy="4575174"/>
          </a:xfrm>
        </p:spPr>
      </p:pic>
      <p:pic>
        <p:nvPicPr>
          <p:cNvPr id="5" name="Picture 4" descr="Microsoft Excel non-commercial use - FY16 Report Feedback individual"/>
          <p:cNvPicPr>
            <a:picLocks noChangeAspect="1"/>
          </p:cNvPicPr>
          <p:nvPr/>
        </p:nvPicPr>
        <p:blipFill rotWithShape="1">
          <a:blip r:embed="rId3">
            <a:extLst>
              <a:ext uri="{28A0092B-C50C-407E-A947-70E740481C1C}">
                <a14:useLocalDpi xmlns:a14="http://schemas.microsoft.com/office/drawing/2010/main" val="0"/>
              </a:ext>
            </a:extLst>
          </a:blip>
          <a:srcRect l="37937" t="10711" r="29048" b="9090"/>
          <a:stretch/>
        </p:blipFill>
        <p:spPr>
          <a:xfrm>
            <a:off x="5867400" y="2057400"/>
            <a:ext cx="3018972" cy="3947886"/>
          </a:xfrm>
          <a:prstGeom prst="rect">
            <a:avLst/>
          </a:prstGeom>
        </p:spPr>
      </p:pic>
    </p:spTree>
    <p:extLst>
      <p:ext uri="{BB962C8B-B14F-4D97-AF65-F5344CB8AC3E}">
        <p14:creationId xmlns:p14="http://schemas.microsoft.com/office/powerpoint/2010/main" val="249958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Building Partnerships</a:t>
            </a:r>
          </a:p>
        </p:txBody>
      </p:sp>
      <p:sp>
        <p:nvSpPr>
          <p:cNvPr id="7" name="Content Placeholder 6"/>
          <p:cNvSpPr>
            <a:spLocks noGrp="1"/>
          </p:cNvSpPr>
          <p:nvPr>
            <p:ph idx="1"/>
          </p:nvPr>
        </p:nvSpPr>
        <p:spPr/>
        <p:txBody>
          <a:bodyPr>
            <a:normAutofit/>
          </a:bodyPr>
          <a:lstStyle/>
          <a:p>
            <a:r>
              <a:rPr lang="en-US" dirty="0"/>
              <a:t>In your region</a:t>
            </a:r>
          </a:p>
          <a:p>
            <a:pPr lvl="1"/>
            <a:r>
              <a:rPr lang="en-US" dirty="0"/>
              <a:t>Seasoned Mentors</a:t>
            </a:r>
          </a:p>
          <a:p>
            <a:pPr lvl="1"/>
            <a:r>
              <a:rPr lang="en-US" dirty="0"/>
              <a:t>Mentors working on similar work</a:t>
            </a:r>
          </a:p>
          <a:p>
            <a:pPr lvl="1"/>
            <a:r>
              <a:rPr lang="en-US" dirty="0"/>
              <a:t>Communities of Practice</a:t>
            </a:r>
          </a:p>
          <a:p>
            <a:r>
              <a:rPr lang="en-US" dirty="0"/>
              <a:t>In your district</a:t>
            </a:r>
          </a:p>
          <a:p>
            <a:pPr lvl="1"/>
            <a:r>
              <a:rPr lang="en-US" dirty="0"/>
              <a:t>School staff and teachers</a:t>
            </a:r>
          </a:p>
          <a:p>
            <a:pPr lvl="1"/>
            <a:r>
              <a:rPr lang="en-US" dirty="0"/>
              <a:t>Community partners</a:t>
            </a:r>
          </a:p>
          <a:p>
            <a:pPr lvl="1"/>
            <a:r>
              <a:rPr lang="en-US" dirty="0"/>
              <a:t>Parents and family members</a:t>
            </a:r>
          </a:p>
          <a:p>
            <a:pPr marL="457200" lvl="1"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535B3B41-2E1F-40FB-8308-AA0E18F0B9DC}" type="datetime1">
              <a:rPr lang="en-US" smtClean="0"/>
              <a:t>9/28/2021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12</a:t>
            </a:fld>
            <a:endParaRPr lang="en-US"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169062"/>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44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 Target Group</a:t>
            </a:r>
          </a:p>
        </p:txBody>
      </p:sp>
      <p:sp>
        <p:nvSpPr>
          <p:cNvPr id="3" name="Content Placeholder 2"/>
          <p:cNvSpPr>
            <a:spLocks noGrp="1"/>
          </p:cNvSpPr>
          <p:nvPr>
            <p:ph idx="1"/>
          </p:nvPr>
        </p:nvSpPr>
        <p:spPr/>
        <p:txBody>
          <a:bodyPr>
            <a:normAutofit/>
          </a:bodyPr>
          <a:lstStyle/>
          <a:p>
            <a:r>
              <a:rPr lang="en-US" dirty="0"/>
              <a:t>Small group of families to work with more closely for target work and data collection</a:t>
            </a:r>
          </a:p>
          <a:p>
            <a:r>
              <a:rPr lang="en-US" dirty="0"/>
              <a:t>Should be 5 to 20 families (most pick 10 or more)</a:t>
            </a:r>
          </a:p>
          <a:p>
            <a:r>
              <a:rPr lang="en-US" dirty="0"/>
              <a:t>Consider your partners and what families need</a:t>
            </a:r>
          </a:p>
          <a:p>
            <a:pPr lvl="1"/>
            <a:r>
              <a:rPr lang="en-US" dirty="0"/>
              <a:t>Teachers and other community partners</a:t>
            </a:r>
          </a:p>
          <a:p>
            <a:pPr lvl="1"/>
            <a:r>
              <a:rPr lang="en-US" dirty="0"/>
              <a:t>Your conversations with families</a:t>
            </a:r>
          </a:p>
          <a:p>
            <a:pPr lvl="1"/>
            <a:r>
              <a:rPr lang="en-US" dirty="0"/>
              <a:t>Survey results</a:t>
            </a:r>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9/28/2021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13</a:t>
            </a:fld>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960" y="4224166"/>
            <a:ext cx="1842868" cy="184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144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289221" cy="1325563"/>
          </a:xfrm>
        </p:spPr>
        <p:txBody>
          <a:bodyPr/>
          <a:lstStyle/>
          <a:p>
            <a:r>
              <a:rPr lang="en-US" dirty="0"/>
              <a:t>Finding an Initiative or Area of Focus</a:t>
            </a:r>
          </a:p>
        </p:txBody>
      </p:sp>
      <p:sp>
        <p:nvSpPr>
          <p:cNvPr id="3" name="Content Placeholder 2"/>
          <p:cNvSpPr>
            <a:spLocks noGrp="1"/>
          </p:cNvSpPr>
          <p:nvPr>
            <p:ph idx="1"/>
          </p:nvPr>
        </p:nvSpPr>
        <p:spPr/>
        <p:txBody>
          <a:bodyPr>
            <a:normAutofit fontScale="92500"/>
          </a:bodyPr>
          <a:lstStyle/>
          <a:p>
            <a:r>
              <a:rPr lang="en-US" dirty="0"/>
              <a:t>What needs improving?</a:t>
            </a:r>
          </a:p>
          <a:p>
            <a:r>
              <a:rPr lang="en-US" dirty="0"/>
              <a:t>What initiatives are already in place?</a:t>
            </a:r>
          </a:p>
          <a:p>
            <a:r>
              <a:rPr lang="en-US" dirty="0"/>
              <a:t>Where are your possible partners?</a:t>
            </a:r>
          </a:p>
          <a:p>
            <a:r>
              <a:rPr lang="en-US" dirty="0"/>
              <a:t>Review the E2P Guides with your administrator:</a:t>
            </a:r>
          </a:p>
          <a:p>
            <a:pPr lvl="1"/>
            <a:r>
              <a:rPr lang="en-US" dirty="0"/>
              <a:t>Graduation</a:t>
            </a:r>
          </a:p>
          <a:p>
            <a:pPr lvl="1"/>
            <a:r>
              <a:rPr lang="en-US" dirty="0"/>
              <a:t>Partnerships/Stakeholder Engagement</a:t>
            </a:r>
          </a:p>
          <a:p>
            <a:pPr lvl="1"/>
            <a:r>
              <a:rPr lang="en-US" dirty="0"/>
              <a:t>Self-determination/IEP Participation</a:t>
            </a:r>
          </a:p>
          <a:p>
            <a:pPr lvl="1"/>
            <a:r>
              <a:rPr lang="en-US" dirty="0"/>
              <a:t>Post-secondary</a:t>
            </a:r>
          </a:p>
          <a:p>
            <a:pPr lvl="1"/>
            <a:r>
              <a:rPr lang="en-US" dirty="0"/>
              <a:t>Literacy</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9/28/2021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284122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38" t="8861" r="2159" b="12658"/>
          <a:stretch/>
        </p:blipFill>
        <p:spPr bwMode="auto">
          <a:xfrm>
            <a:off x="754743" y="3238500"/>
            <a:ext cx="8389258"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Training Families</a:t>
            </a:r>
          </a:p>
        </p:txBody>
      </p:sp>
      <p:sp>
        <p:nvSpPr>
          <p:cNvPr id="3" name="Content Placeholder 2"/>
          <p:cNvSpPr>
            <a:spLocks noGrp="1"/>
          </p:cNvSpPr>
          <p:nvPr>
            <p:ph idx="1"/>
          </p:nvPr>
        </p:nvSpPr>
        <p:spPr>
          <a:xfrm>
            <a:off x="628650" y="1248230"/>
            <a:ext cx="7886700" cy="4695372"/>
          </a:xfrm>
        </p:spPr>
        <p:txBody>
          <a:bodyPr>
            <a:normAutofit/>
          </a:bodyPr>
          <a:lstStyle/>
          <a:p>
            <a:r>
              <a:rPr lang="en-US" dirty="0"/>
              <a:t>What topics will you train on and why?</a:t>
            </a:r>
          </a:p>
          <a:p>
            <a:r>
              <a:rPr lang="en-US" dirty="0"/>
              <a:t>What will parents do with the new information?</a:t>
            </a:r>
          </a:p>
          <a:p>
            <a:r>
              <a:rPr lang="en-US" dirty="0"/>
              <a:t>How will you know they learned something from you?</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9/28/2021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2308127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56" y="137069"/>
            <a:ext cx="5877817" cy="1325563"/>
          </a:xfrm>
        </p:spPr>
        <p:txBody>
          <a:bodyPr/>
          <a:lstStyle/>
          <a:p>
            <a:r>
              <a:rPr lang="en-US" dirty="0"/>
              <a:t>Learning Targets </a:t>
            </a:r>
            <a:r>
              <a:rPr lang="en-US" dirty="0">
                <a:solidFill>
                  <a:schemeClr val="bg1"/>
                </a:solidFill>
              </a:rPr>
              <a:t>#2</a:t>
            </a:r>
          </a:p>
        </p:txBody>
      </p:sp>
      <p:sp>
        <p:nvSpPr>
          <p:cNvPr id="3" name="Content Placeholder 2"/>
          <p:cNvSpPr>
            <a:spLocks noGrp="1"/>
          </p:cNvSpPr>
          <p:nvPr>
            <p:ph idx="1"/>
          </p:nvPr>
        </p:nvSpPr>
        <p:spPr>
          <a:xfrm>
            <a:off x="769257" y="1175657"/>
            <a:ext cx="8142514" cy="5140737"/>
          </a:xfrm>
        </p:spPr>
        <p:txBody>
          <a:bodyPr>
            <a:normAutofit fontScale="92500" lnSpcReduction="10000"/>
          </a:bodyPr>
          <a:lstStyle/>
          <a:p>
            <a:r>
              <a:rPr lang="en-US" dirty="0"/>
              <a:t>If my goal of training is to make sure my </a:t>
            </a:r>
            <a:endParaRPr lang="en-US" dirty="0">
              <a:latin typeface="Arial Black" panose="020B0A04020102020204" pitchFamily="34" charset="0"/>
            </a:endParaRPr>
          </a:p>
          <a:p>
            <a:pPr marL="0" indent="0">
              <a:buNone/>
            </a:pPr>
            <a:r>
              <a:rPr lang="en-US" dirty="0">
                <a:latin typeface="Arial Black" panose="020B0A04020102020204" pitchFamily="34" charset="0"/>
              </a:rPr>
              <a:t>Families are better informed on the topic of: Self-determination </a:t>
            </a:r>
          </a:p>
          <a:p>
            <a:r>
              <a:rPr lang="en-US" dirty="0"/>
              <a:t>I might present a 30 min presentation to include:</a:t>
            </a:r>
          </a:p>
          <a:p>
            <a:pPr lvl="1"/>
            <a:r>
              <a:rPr lang="en-US" dirty="0">
                <a:latin typeface="Arial Black" panose="020B0A04020102020204" pitchFamily="34" charset="0"/>
              </a:rPr>
              <a:t>Benefits of self-determination skills</a:t>
            </a:r>
          </a:p>
          <a:p>
            <a:pPr lvl="1"/>
            <a:r>
              <a:rPr lang="en-US" dirty="0">
                <a:latin typeface="Arial Black" panose="020B0A04020102020204" pitchFamily="34" charset="0"/>
              </a:rPr>
              <a:t>Ideas for teaching the skills at home</a:t>
            </a:r>
          </a:p>
          <a:p>
            <a:r>
              <a:rPr lang="en-US" dirty="0"/>
              <a:t>In order to measure what they know on these topics </a:t>
            </a:r>
            <a:r>
              <a:rPr lang="en-US" b="1" u="sng" dirty="0"/>
              <a:t>before I train </a:t>
            </a:r>
            <a:r>
              <a:rPr lang="en-US" dirty="0"/>
              <a:t>(Pre)I will show them what I </a:t>
            </a:r>
            <a:r>
              <a:rPr lang="en-US" b="1" dirty="0"/>
              <a:t>expect them to learn </a:t>
            </a:r>
            <a:r>
              <a:rPr lang="en-US" dirty="0"/>
              <a:t>through </a:t>
            </a:r>
            <a:r>
              <a:rPr lang="en-US" b="1" u="sng" dirty="0"/>
              <a:t>I CAN statements</a:t>
            </a:r>
            <a:r>
              <a:rPr lang="en-US" dirty="0"/>
              <a:t>:</a:t>
            </a:r>
          </a:p>
          <a:p>
            <a:pPr lvl="1"/>
            <a:r>
              <a:rPr lang="en-US" dirty="0"/>
              <a:t>I can list 2 reasons my child needs to be more self-determined.</a:t>
            </a:r>
          </a:p>
          <a:p>
            <a:pPr lvl="1"/>
            <a:r>
              <a:rPr lang="en-US" dirty="0"/>
              <a:t>I can describe 2 actions my child will work on to build his/her self-determination skills</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9/28/2021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90615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19716"/>
            <a:ext cx="6316630" cy="1325563"/>
          </a:xfrm>
        </p:spPr>
        <p:txBody>
          <a:bodyPr/>
          <a:lstStyle/>
          <a:p>
            <a:r>
              <a:rPr lang="en-US" dirty="0"/>
              <a:t>Learning Target Data</a:t>
            </a:r>
          </a:p>
        </p:txBody>
      </p:sp>
      <p:sp>
        <p:nvSpPr>
          <p:cNvPr id="3" name="Content Placeholder 2"/>
          <p:cNvSpPr>
            <a:spLocks noGrp="1"/>
          </p:cNvSpPr>
          <p:nvPr>
            <p:ph idx="1"/>
          </p:nvPr>
        </p:nvSpPr>
        <p:spPr>
          <a:xfrm>
            <a:off x="628650" y="1282700"/>
            <a:ext cx="7410450" cy="4894263"/>
          </a:xfrm>
        </p:spPr>
        <p:txBody>
          <a:bodyPr>
            <a:normAutofit lnSpcReduction="10000"/>
          </a:bodyPr>
          <a:lstStyle/>
          <a:p>
            <a:r>
              <a:rPr lang="en-US" dirty="0"/>
              <a:t>The questions I will use to measure their Pre and Post learning could be:</a:t>
            </a:r>
          </a:p>
          <a:p>
            <a:pPr marL="914400" lvl="1" indent="-457200">
              <a:buFont typeface="+mj-lt"/>
              <a:buAutoNum type="arabicPeriod"/>
            </a:pPr>
            <a:r>
              <a:rPr lang="en-US" dirty="0"/>
              <a:t>Which of these are likely to improve if your child is more self-determined?</a:t>
            </a:r>
          </a:p>
          <a:p>
            <a:pPr marL="1371600" lvl="2" indent="-457200">
              <a:buFont typeface="+mj-lt"/>
              <a:buAutoNum type="alphaUcPeriod"/>
            </a:pPr>
            <a:r>
              <a:rPr lang="en-US" dirty="0"/>
              <a:t>Self-advocacy </a:t>
            </a:r>
          </a:p>
          <a:p>
            <a:pPr marL="1371600" lvl="2" indent="-457200">
              <a:buFont typeface="+mj-lt"/>
              <a:buAutoNum type="alphaUcPeriod"/>
            </a:pPr>
            <a:r>
              <a:rPr lang="en-US" dirty="0"/>
              <a:t>Independent skills </a:t>
            </a:r>
          </a:p>
          <a:p>
            <a:pPr marL="1371600" lvl="2" indent="-457200">
              <a:buFont typeface="+mj-lt"/>
              <a:buAutoNum type="alphaUcPeriod"/>
            </a:pPr>
            <a:r>
              <a:rPr lang="en-US" dirty="0"/>
              <a:t>Goal setting is important</a:t>
            </a:r>
          </a:p>
          <a:p>
            <a:pPr marL="1371600" lvl="2" indent="-457200">
              <a:buFont typeface="+mj-lt"/>
              <a:buAutoNum type="alphaUcPeriod"/>
            </a:pPr>
            <a:r>
              <a:rPr lang="en-US" dirty="0"/>
              <a:t>They talk more</a:t>
            </a:r>
          </a:p>
          <a:p>
            <a:pPr marL="1371600" lvl="2" indent="-457200">
              <a:buFont typeface="+mj-lt"/>
              <a:buAutoNum type="alphaUcPeriod"/>
            </a:pPr>
            <a:r>
              <a:rPr lang="en-US" dirty="0"/>
              <a:t>All of the above</a:t>
            </a:r>
          </a:p>
          <a:p>
            <a:pPr marL="914400" lvl="1" indent="-457200">
              <a:buFont typeface="+mj-lt"/>
              <a:buAutoNum type="arabicPeriod"/>
            </a:pPr>
            <a:r>
              <a:rPr lang="en-US" dirty="0"/>
              <a:t>My child can work on these two skills at home to be more self-determined:</a:t>
            </a:r>
          </a:p>
          <a:p>
            <a:pPr marL="1371600" lvl="2" indent="-457200">
              <a:buFont typeface="+mj-lt"/>
              <a:buAutoNum type="arabicPeriod"/>
            </a:pPr>
            <a:r>
              <a:rPr lang="en-US" dirty="0"/>
              <a:t>_________________</a:t>
            </a:r>
          </a:p>
          <a:p>
            <a:pPr marL="1371600" lvl="2" indent="-457200">
              <a:buFont typeface="+mj-lt"/>
              <a:buAutoNum type="arabicPeriod"/>
            </a:pPr>
            <a:r>
              <a:rPr lang="en-US" dirty="0"/>
              <a:t>_________________</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9/28/2021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17</a:t>
            </a:fld>
            <a:endParaRPr lang="en-US" dirty="0"/>
          </a:p>
        </p:txBody>
      </p:sp>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5" y="2693742"/>
            <a:ext cx="1495425" cy="178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42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Support of Families</a:t>
            </a:r>
          </a:p>
        </p:txBody>
      </p:sp>
      <p:sp>
        <p:nvSpPr>
          <p:cNvPr id="3" name="Content Placeholder 2"/>
          <p:cNvSpPr>
            <a:spLocks noGrp="1"/>
          </p:cNvSpPr>
          <p:nvPr>
            <p:ph idx="1"/>
          </p:nvPr>
        </p:nvSpPr>
        <p:spPr>
          <a:xfrm>
            <a:off x="895350" y="1611087"/>
            <a:ext cx="7886700" cy="4412174"/>
          </a:xfrm>
        </p:spPr>
        <p:txBody>
          <a:bodyPr>
            <a:normAutofit lnSpcReduction="10000"/>
          </a:bodyPr>
          <a:lstStyle/>
          <a:p>
            <a:r>
              <a:rPr lang="en-US" dirty="0"/>
              <a:t>To ensure they use the new information I might:</a:t>
            </a:r>
          </a:p>
          <a:p>
            <a:pPr lvl="1"/>
            <a:r>
              <a:rPr lang="en-US" dirty="0"/>
              <a:t>Use a self-determination checklist (tool) during the training and show them how to use it to identify and complete skill-building at home</a:t>
            </a:r>
          </a:p>
          <a:p>
            <a:pPr lvl="1"/>
            <a:r>
              <a:rPr lang="en-US" dirty="0"/>
              <a:t>Offer to check on them throughout the year (benchmark checks) by phone or in person to share new ideas and support skill-building</a:t>
            </a:r>
          </a:p>
          <a:p>
            <a:pPr lvl="1"/>
            <a:r>
              <a:rPr lang="en-US" dirty="0"/>
              <a:t>Gather feedback from families to change or offer new supports so more families benefit from what is learned during the year.</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9/28/2021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3318362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to Reach Goals</a:t>
            </a:r>
          </a:p>
        </p:txBody>
      </p:sp>
      <p:sp>
        <p:nvSpPr>
          <p:cNvPr id="3" name="Content Placeholder 2"/>
          <p:cNvSpPr>
            <a:spLocks noGrp="1"/>
          </p:cNvSpPr>
          <p:nvPr>
            <p:ph idx="1"/>
          </p:nvPr>
        </p:nvSpPr>
        <p:spPr>
          <a:xfrm>
            <a:off x="895350" y="1825625"/>
            <a:ext cx="6115050" cy="4197635"/>
          </a:xfrm>
        </p:spPr>
        <p:txBody>
          <a:bodyPr>
            <a:normAutofit/>
          </a:bodyPr>
          <a:lstStyle/>
          <a:p>
            <a:r>
              <a:rPr lang="en-US" dirty="0"/>
              <a:t>Partnership Webinar October 6th</a:t>
            </a:r>
          </a:p>
          <a:p>
            <a:r>
              <a:rPr lang="en-US" dirty="0"/>
              <a:t>Be aware of reporting dates</a:t>
            </a:r>
          </a:p>
          <a:p>
            <a:pPr lvl="1"/>
            <a:r>
              <a:rPr lang="en-US" dirty="0"/>
              <a:t>October 15</a:t>
            </a:r>
            <a:r>
              <a:rPr lang="en-US" baseline="30000" dirty="0"/>
              <a:t>th</a:t>
            </a:r>
            <a:endParaRPr lang="en-US" dirty="0"/>
          </a:p>
          <a:p>
            <a:pPr lvl="1"/>
            <a:r>
              <a:rPr lang="en-US" dirty="0"/>
              <a:t>January 15</a:t>
            </a:r>
            <a:r>
              <a:rPr lang="en-US" baseline="30000" dirty="0"/>
              <a:t>th</a:t>
            </a:r>
            <a:endParaRPr lang="en-US" dirty="0"/>
          </a:p>
          <a:p>
            <a:pPr lvl="1"/>
            <a:r>
              <a:rPr lang="en-US" dirty="0"/>
              <a:t>April 15</a:t>
            </a:r>
            <a:r>
              <a:rPr lang="en-US" baseline="30000" dirty="0"/>
              <a:t>th</a:t>
            </a:r>
            <a:endParaRPr lang="en-US" dirty="0"/>
          </a:p>
          <a:p>
            <a:r>
              <a:rPr lang="en-US" dirty="0"/>
              <a:t>Set benchmarks to check on current status</a:t>
            </a:r>
          </a:p>
          <a:p>
            <a:pPr lvl="1"/>
            <a:r>
              <a:rPr lang="en-US" dirty="0"/>
              <a:t>2-3 that are asked about during reporting</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9/28/2021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19</a:t>
            </a:fld>
            <a:endParaRPr lang="en-US" dirty="0"/>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0" y="2728685"/>
            <a:ext cx="20193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19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Targets </a:t>
            </a:r>
            <a:r>
              <a:rPr lang="en-US" dirty="0">
                <a:solidFill>
                  <a:schemeClr val="bg1"/>
                </a:solidFill>
              </a:rPr>
              <a:t>#1</a:t>
            </a:r>
          </a:p>
        </p:txBody>
      </p:sp>
      <p:sp>
        <p:nvSpPr>
          <p:cNvPr id="5" name="Content Placeholder 4"/>
          <p:cNvSpPr>
            <a:spLocks noGrp="1"/>
          </p:cNvSpPr>
          <p:nvPr>
            <p:ph idx="1"/>
          </p:nvPr>
        </p:nvSpPr>
        <p:spPr/>
        <p:txBody>
          <a:bodyPr/>
          <a:lstStyle/>
          <a:p>
            <a:r>
              <a:rPr lang="en-US" dirty="0"/>
              <a:t>I can list two ways I may learn what families are in need of in my district.</a:t>
            </a:r>
          </a:p>
          <a:p>
            <a:r>
              <a:rPr lang="en-US" dirty="0"/>
              <a:t>I can list two ways to build partnerships in my district.</a:t>
            </a:r>
          </a:p>
          <a:p>
            <a:endParaRPr lang="en-US" dirty="0"/>
          </a:p>
        </p:txBody>
      </p:sp>
    </p:spTree>
    <p:extLst>
      <p:ext uri="{BB962C8B-B14F-4D97-AF65-F5344CB8AC3E}">
        <p14:creationId xmlns:p14="http://schemas.microsoft.com/office/powerpoint/2010/main" val="127345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463393" cy="1325563"/>
          </a:xfrm>
        </p:spPr>
        <p:txBody>
          <a:bodyPr>
            <a:normAutofit/>
          </a:bodyPr>
          <a:lstStyle/>
          <a:p>
            <a:r>
              <a:rPr lang="en-US" dirty="0"/>
              <a:t>Other Resources and Professional Development</a:t>
            </a:r>
          </a:p>
        </p:txBody>
      </p:sp>
      <p:sp>
        <p:nvSpPr>
          <p:cNvPr id="3" name="Content Placeholder 2"/>
          <p:cNvSpPr>
            <a:spLocks noGrp="1"/>
          </p:cNvSpPr>
          <p:nvPr>
            <p:ph idx="1"/>
          </p:nvPr>
        </p:nvSpPr>
        <p:spPr>
          <a:xfrm>
            <a:off x="628650" y="2194559"/>
            <a:ext cx="7886700" cy="3982403"/>
          </a:xfrm>
        </p:spPr>
        <p:txBody>
          <a:bodyPr>
            <a:normAutofit/>
          </a:bodyPr>
          <a:lstStyle/>
          <a:p>
            <a:r>
              <a:rPr lang="en-US" dirty="0"/>
              <a:t>Region meetings/other Parent Mentors</a:t>
            </a:r>
          </a:p>
          <a:p>
            <a:r>
              <a:rPr lang="en-US" dirty="0"/>
              <a:t>Local and region trainings/conferences</a:t>
            </a:r>
          </a:p>
          <a:p>
            <a:r>
              <a:rPr lang="en-US" dirty="0"/>
              <a:t>Local or district teams/boards</a:t>
            </a:r>
          </a:p>
          <a:p>
            <a:r>
              <a:rPr lang="en-US" dirty="0"/>
              <a:t>Other agencies</a:t>
            </a:r>
          </a:p>
          <a:p>
            <a:endParaRPr lang="en-US" dirty="0"/>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9/28/2021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20</a:t>
            </a:fld>
            <a:endParaRPr lang="en-US" dirty="0"/>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3181350"/>
            <a:ext cx="2428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410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Your Success</a:t>
            </a:r>
          </a:p>
        </p:txBody>
      </p:sp>
      <p:sp>
        <p:nvSpPr>
          <p:cNvPr id="3" name="Content Placeholder 2"/>
          <p:cNvSpPr>
            <a:spLocks noGrp="1"/>
          </p:cNvSpPr>
          <p:nvPr>
            <p:ph idx="1"/>
          </p:nvPr>
        </p:nvSpPr>
        <p:spPr/>
        <p:txBody>
          <a:bodyPr/>
          <a:lstStyle/>
          <a:p>
            <a:r>
              <a:rPr lang="en-US" dirty="0"/>
              <a:t>Anecdotal Details</a:t>
            </a:r>
          </a:p>
          <a:p>
            <a:r>
              <a:rPr lang="en-US" dirty="0"/>
              <a:t>Benchmark Checks and Changes to the Work</a:t>
            </a:r>
          </a:p>
          <a:p>
            <a:r>
              <a:rPr lang="en-US" dirty="0"/>
              <a:t>Obstacles and Solutions</a:t>
            </a:r>
          </a:p>
          <a:p>
            <a:r>
              <a:rPr lang="en-US" dirty="0"/>
              <a:t>Linking Outcomes</a:t>
            </a:r>
          </a:p>
          <a:p>
            <a:pPr lvl="1"/>
            <a:r>
              <a:rPr lang="en-US" dirty="0"/>
              <a:t>Learning</a:t>
            </a:r>
          </a:p>
          <a:p>
            <a:pPr lvl="1"/>
            <a:r>
              <a:rPr lang="en-US" dirty="0"/>
              <a:t>Action</a:t>
            </a:r>
          </a:p>
          <a:p>
            <a:pPr lvl="1"/>
            <a:r>
              <a:rPr lang="en-US" dirty="0"/>
              <a:t>Student</a:t>
            </a:r>
          </a:p>
          <a:p>
            <a:r>
              <a:rPr lang="en-US" dirty="0"/>
              <a:t>Building Capacity </a:t>
            </a:r>
          </a:p>
          <a:p>
            <a:endParaRPr lang="en-US" dirty="0"/>
          </a:p>
          <a:p>
            <a:endParaRPr lang="en-US" dirty="0"/>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9/28/2021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1383557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160774"/>
            <a:ext cx="6647543" cy="1218083"/>
          </a:xfrm>
        </p:spPr>
        <p:txBody>
          <a:bodyPr>
            <a:normAutofit fontScale="90000"/>
          </a:bodyPr>
          <a:lstStyle/>
          <a:p>
            <a:r>
              <a:rPr lang="en-US" dirty="0"/>
              <a:t>Asking Yourself Questions to Reflect and Ensure Replication</a:t>
            </a:r>
          </a:p>
        </p:txBody>
      </p:sp>
      <p:sp>
        <p:nvSpPr>
          <p:cNvPr id="5" name="Text Placeholder 4"/>
          <p:cNvSpPr>
            <a:spLocks noGrp="1"/>
          </p:cNvSpPr>
          <p:nvPr>
            <p:ph type="body" sz="quarter" idx="13"/>
          </p:nvPr>
        </p:nvSpPr>
        <p:spPr>
          <a:xfrm>
            <a:off x="2054363" y="1378857"/>
            <a:ext cx="6543778" cy="1652289"/>
          </a:xfrm>
        </p:spPr>
        <p:txBody>
          <a:bodyPr/>
          <a:lstStyle/>
          <a:p>
            <a:r>
              <a:rPr lang="en-US" dirty="0"/>
              <a:t>Authentic Stakeholder Engagement Tool</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758" y="2249715"/>
            <a:ext cx="4946014" cy="368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276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AA62-39F6-44B9-AA10-37FCF69920EF}"/>
              </a:ext>
            </a:extLst>
          </p:cNvPr>
          <p:cNvSpPr>
            <a:spLocks noGrp="1"/>
          </p:cNvSpPr>
          <p:nvPr>
            <p:ph type="title"/>
          </p:nvPr>
        </p:nvSpPr>
        <p:spPr>
          <a:xfrm>
            <a:off x="344316" y="-1137138"/>
            <a:ext cx="8799684" cy="1137138"/>
          </a:xfrm>
        </p:spPr>
        <p:txBody>
          <a:bodyPr vert="horz" lIns="91440" tIns="45720" rIns="91440" bIns="45720" rtlCol="0" anchor="b">
            <a:normAutofit fontScale="90000"/>
          </a:bodyPr>
          <a:lstStyle/>
          <a:p>
            <a:r>
              <a:rPr lang="en-US" dirty="0">
                <a:solidFill>
                  <a:schemeClr val="accent6">
                    <a:lumMod val="75000"/>
                  </a:schemeClr>
                </a:solidFill>
              </a:rPr>
              <a:t>Measuring the Impact</a:t>
            </a:r>
            <a:br>
              <a:rPr lang="en-US" dirty="0">
                <a:solidFill>
                  <a:schemeClr val="accent6">
                    <a:lumMod val="75000"/>
                  </a:schemeClr>
                </a:solidFill>
              </a:rPr>
            </a:br>
            <a:r>
              <a:rPr lang="en-US" dirty="0">
                <a:solidFill>
                  <a:schemeClr val="accent6">
                    <a:lumMod val="75000"/>
                  </a:schemeClr>
                </a:solidFill>
              </a:rPr>
              <a:t>Sharing Outcomes</a:t>
            </a:r>
            <a:br>
              <a:rPr lang="en-US" dirty="0">
                <a:solidFill>
                  <a:schemeClr val="accent6">
                    <a:lumMod val="75000"/>
                  </a:schemeClr>
                </a:solidFill>
              </a:rPr>
            </a:br>
            <a:endParaRPr lang="en-US" dirty="0"/>
          </a:p>
        </p:txBody>
      </p:sp>
      <p:pic>
        <p:nvPicPr>
          <p:cNvPr id="4" name="Content Placeholder 3">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388" b="20114"/>
          <a:stretch/>
        </p:blipFill>
        <p:spPr>
          <a:xfrm>
            <a:off x="580571" y="0"/>
            <a:ext cx="5588000" cy="4383314"/>
          </a:xfrm>
          <a:prstGeom prst="rect">
            <a:avLst/>
          </a:prstGeom>
        </p:spPr>
      </p:pic>
      <p:sp>
        <p:nvSpPr>
          <p:cNvPr id="6" name="Text Placeholder 5"/>
          <p:cNvSpPr>
            <a:spLocks noGrp="1"/>
          </p:cNvSpPr>
          <p:nvPr>
            <p:ph type="body" sz="quarter" idx="13"/>
          </p:nvPr>
        </p:nvSpPr>
        <p:spPr>
          <a:xfrm>
            <a:off x="358831" y="4383314"/>
            <a:ext cx="6119984" cy="1274918"/>
          </a:xfrm>
        </p:spPr>
        <p:txBody>
          <a:bodyPr>
            <a:noAutofit/>
          </a:bodyPr>
          <a:lstStyle/>
          <a:p>
            <a:r>
              <a:rPr lang="en-US" sz="4000" dirty="0">
                <a:solidFill>
                  <a:schemeClr val="accent6">
                    <a:lumMod val="75000"/>
                  </a:schemeClr>
                </a:solidFill>
              </a:rPr>
              <a:t>Measuring the Impact</a:t>
            </a:r>
          </a:p>
          <a:p>
            <a:r>
              <a:rPr lang="en-US" sz="4000" dirty="0">
                <a:solidFill>
                  <a:schemeClr val="accent6">
                    <a:lumMod val="75000"/>
                  </a:schemeClr>
                </a:solidFill>
              </a:rPr>
              <a:t>Sharing Outcomes</a:t>
            </a:r>
          </a:p>
          <a:p>
            <a:endParaRPr lang="en-US" sz="4000" dirty="0"/>
          </a:p>
        </p:txBody>
      </p:sp>
    </p:spTree>
    <p:extLst>
      <p:ext uri="{BB962C8B-B14F-4D97-AF65-F5344CB8AC3E}">
        <p14:creationId xmlns:p14="http://schemas.microsoft.com/office/powerpoint/2010/main" val="35253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869793" cy="1325563"/>
          </a:xfrm>
        </p:spPr>
        <p:txBody>
          <a:bodyPr/>
          <a:lstStyle/>
          <a:p>
            <a:r>
              <a:rPr lang="en-US" dirty="0"/>
              <a:t>The End Result Leads the Work</a:t>
            </a:r>
          </a:p>
        </p:txBody>
      </p:sp>
      <p:sp>
        <p:nvSpPr>
          <p:cNvPr id="3" name="Content Placeholder 2"/>
          <p:cNvSpPr>
            <a:spLocks noGrp="1"/>
          </p:cNvSpPr>
          <p:nvPr>
            <p:ph idx="1"/>
          </p:nvPr>
        </p:nvSpPr>
        <p:spPr>
          <a:xfrm>
            <a:off x="895350" y="1930400"/>
            <a:ext cx="7886700" cy="3614058"/>
          </a:xfrm>
        </p:spPr>
        <p:txBody>
          <a:bodyPr>
            <a:normAutofit/>
          </a:bodyPr>
          <a:lstStyle/>
          <a:p>
            <a:r>
              <a:rPr lang="en-US" dirty="0"/>
              <a:t>What RESULTS do you plan to see due to what you have </a:t>
            </a:r>
          </a:p>
          <a:p>
            <a:pPr lvl="1"/>
            <a:r>
              <a:rPr lang="en-US" dirty="0"/>
              <a:t>Learned</a:t>
            </a:r>
          </a:p>
          <a:p>
            <a:pPr lvl="1"/>
            <a:r>
              <a:rPr lang="en-US" dirty="0"/>
              <a:t>Taught</a:t>
            </a:r>
          </a:p>
          <a:p>
            <a:pPr lvl="1"/>
            <a:r>
              <a:rPr lang="en-US" dirty="0"/>
              <a:t>Supported</a:t>
            </a:r>
          </a:p>
          <a:p>
            <a:pPr lvl="1"/>
            <a:r>
              <a:rPr lang="en-US" dirty="0"/>
              <a:t>Partnered with others on</a:t>
            </a:r>
          </a:p>
          <a:p>
            <a:pPr lvl="1"/>
            <a:r>
              <a:rPr lang="en-US" dirty="0"/>
              <a:t>Collected data for</a:t>
            </a:r>
          </a:p>
          <a:p>
            <a:pPr marL="457200" lvl="1"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9/28/2021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24</a:t>
            </a:fld>
            <a:endParaRPr lang="en-US" dirty="0">
              <a:solidFill>
                <a:prstClr val="white"/>
              </a:solidFill>
            </a:endParaRPr>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4026" y="4434309"/>
            <a:ext cx="3024554" cy="167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04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FY22 </a:t>
            </a:r>
            <a:r>
              <a:rPr lang="en-US" dirty="0" err="1"/>
              <a:t>GaPMP</a:t>
            </a:r>
            <a:r>
              <a:rPr lang="en-US" dirty="0"/>
              <a:t> Goals for Reporting</a:t>
            </a:r>
          </a:p>
        </p:txBody>
      </p:sp>
      <p:sp>
        <p:nvSpPr>
          <p:cNvPr id="3" name="Content Placeholder 2"/>
          <p:cNvSpPr>
            <a:spLocks noGrp="1"/>
          </p:cNvSpPr>
          <p:nvPr>
            <p:ph idx="1"/>
          </p:nvPr>
        </p:nvSpPr>
        <p:spPr/>
        <p:txBody>
          <a:bodyPr/>
          <a:lstStyle/>
          <a:p>
            <a:r>
              <a:rPr lang="en-US" dirty="0"/>
              <a:t>Showcase our adaptive skills.</a:t>
            </a:r>
          </a:p>
          <a:p>
            <a:r>
              <a:rPr lang="en-US" dirty="0"/>
              <a:t>Embedding National PTA Standards </a:t>
            </a:r>
          </a:p>
          <a:p>
            <a:r>
              <a:rPr lang="en-US" dirty="0"/>
              <a:t>Listen and share parental concerns and needs.</a:t>
            </a:r>
          </a:p>
          <a:p>
            <a:r>
              <a:rPr lang="en-US" dirty="0"/>
              <a:t>Model and encourage partnership building.</a:t>
            </a:r>
          </a:p>
          <a:p>
            <a:r>
              <a:rPr lang="en-US" dirty="0"/>
              <a:t>Model and encourage communication in order to support student success.</a:t>
            </a:r>
          </a:p>
          <a:p>
            <a:r>
              <a:rPr lang="en-US" dirty="0"/>
              <a:t>Build capacity among Parent Mentors and in districts.</a:t>
            </a:r>
          </a:p>
        </p:txBody>
      </p:sp>
    </p:spTree>
    <p:extLst>
      <p:ext uri="{BB962C8B-B14F-4D97-AF65-F5344CB8AC3E}">
        <p14:creationId xmlns:p14="http://schemas.microsoft.com/office/powerpoint/2010/main" val="1010640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FY21 Alternative Guide</a:t>
            </a:r>
          </a:p>
        </p:txBody>
      </p:sp>
      <p:pic>
        <p:nvPicPr>
          <p:cNvPr id="4" name="Content Placeholder 3">
            <a:extLst>
              <a:ext uri="{FF2B5EF4-FFF2-40B4-BE49-F238E27FC236}">
                <a16:creationId xmlns:a16="http://schemas.microsoft.com/office/drawing/2014/main" id="{D0693485-4513-4D5B-A2AF-80E04B097243}"/>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95350" y="1873111"/>
            <a:ext cx="7886700" cy="4102377"/>
          </a:xfrm>
          <a:prstGeom prst="rect">
            <a:avLst/>
          </a:prstGeom>
        </p:spPr>
      </p:pic>
    </p:spTree>
    <p:extLst>
      <p:ext uri="{BB962C8B-B14F-4D97-AF65-F5344CB8AC3E}">
        <p14:creationId xmlns:p14="http://schemas.microsoft.com/office/powerpoint/2010/main" val="1733155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B31BDC-5D89-48F4-BF9D-41EC8F4A42FF}"/>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895350" y="518809"/>
            <a:ext cx="7886700" cy="2343759"/>
          </a:xfrm>
          <a:prstGeom prst="rect">
            <a:avLst/>
          </a:prstGeom>
        </p:spPr>
      </p:pic>
      <p:pic>
        <p:nvPicPr>
          <p:cNvPr id="5" name="Picture 4">
            <a:extLst>
              <a:ext uri="{FF2B5EF4-FFF2-40B4-BE49-F238E27FC236}">
                <a16:creationId xmlns:a16="http://schemas.microsoft.com/office/drawing/2014/main" id="{2D2320DB-9D9B-4332-A3E7-68C12DEB91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2121" y="3069589"/>
            <a:ext cx="7659150" cy="3288525"/>
          </a:xfrm>
          <a:prstGeom prst="rect">
            <a:avLst/>
          </a:prstGeom>
        </p:spPr>
      </p:pic>
      <p:sp>
        <p:nvSpPr>
          <p:cNvPr id="3" name="Title 2">
            <a:extLst>
              <a:ext uri="{FF2B5EF4-FFF2-40B4-BE49-F238E27FC236}">
                <a16:creationId xmlns:a16="http://schemas.microsoft.com/office/drawing/2014/main" id="{29A8AE99-C147-4AEE-9C29-9E358D904E36}"/>
              </a:ext>
            </a:extLst>
          </p:cNvPr>
          <p:cNvSpPr>
            <a:spLocks noGrp="1"/>
          </p:cNvSpPr>
          <p:nvPr>
            <p:ph type="title"/>
          </p:nvPr>
        </p:nvSpPr>
        <p:spPr>
          <a:xfrm>
            <a:off x="895350" y="-1325563"/>
            <a:ext cx="7886700" cy="1325563"/>
          </a:xfrm>
        </p:spPr>
        <p:txBody>
          <a:bodyPr vert="horz" lIns="91440" tIns="45720" rIns="91440" bIns="45720" rtlCol="0" anchor="b">
            <a:normAutofit/>
          </a:bodyPr>
          <a:lstStyle/>
          <a:p>
            <a:r>
              <a:rPr lang="en-US" dirty="0"/>
              <a:t>Tools to Guide Your Timelines</a:t>
            </a:r>
          </a:p>
        </p:txBody>
      </p:sp>
    </p:spTree>
    <p:extLst>
      <p:ext uri="{BB962C8B-B14F-4D97-AF65-F5344CB8AC3E}">
        <p14:creationId xmlns:p14="http://schemas.microsoft.com/office/powerpoint/2010/main" val="2239303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Capacity</a:t>
            </a:r>
          </a:p>
        </p:txBody>
      </p:sp>
      <p:sp>
        <p:nvSpPr>
          <p:cNvPr id="3" name="Content Placeholder 2"/>
          <p:cNvSpPr>
            <a:spLocks noGrp="1"/>
          </p:cNvSpPr>
          <p:nvPr>
            <p:ph idx="1"/>
          </p:nvPr>
        </p:nvSpPr>
        <p:spPr/>
        <p:txBody>
          <a:bodyPr>
            <a:normAutofit fontScale="92500"/>
          </a:bodyPr>
          <a:lstStyle/>
          <a:p>
            <a:r>
              <a:rPr lang="en-US" dirty="0"/>
              <a:t>Improving communication and information sharing </a:t>
            </a:r>
          </a:p>
          <a:p>
            <a:r>
              <a:rPr lang="en-US" dirty="0"/>
              <a:t>Improving engagement of volunteers and partners </a:t>
            </a:r>
          </a:p>
          <a:p>
            <a:r>
              <a:rPr lang="en-US" dirty="0"/>
              <a:t>Shared leadership</a:t>
            </a:r>
          </a:p>
          <a:p>
            <a:r>
              <a:rPr lang="en-US" dirty="0"/>
              <a:t>Effective use of technology and media outlets</a:t>
            </a:r>
          </a:p>
          <a:p>
            <a:r>
              <a:rPr lang="en-US" dirty="0"/>
              <a:t>Improving how team measures outcomes</a:t>
            </a:r>
          </a:p>
          <a:p>
            <a:r>
              <a:rPr lang="en-US" dirty="0"/>
              <a:t>Improved skills, strengths, and knowledge</a:t>
            </a:r>
          </a:p>
          <a:p>
            <a:r>
              <a:rPr lang="en-US" dirty="0"/>
              <a:t>Greater impact and success </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9/28/2021</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283758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and Thoughts</a:t>
            </a:r>
          </a:p>
        </p:txBody>
      </p:sp>
      <p:sp>
        <p:nvSpPr>
          <p:cNvPr id="5" name="Text Placeholder 4"/>
          <p:cNvSpPr>
            <a:spLocks noGrp="1"/>
          </p:cNvSpPr>
          <p:nvPr>
            <p:ph type="body" sz="quarter" idx="13"/>
          </p:nvPr>
        </p:nvSpPr>
        <p:spPr/>
        <p:txBody>
          <a:bodyPr/>
          <a:lstStyle/>
          <a:p>
            <a:r>
              <a:rPr lang="en-US" dirty="0"/>
              <a:t>April Lee</a:t>
            </a:r>
          </a:p>
          <a:p>
            <a:r>
              <a:rPr lang="en-US" dirty="0">
                <a:hlinkClick r:id="rId2"/>
              </a:rPr>
              <a:t>leecrew555@gmail.com</a:t>
            </a:r>
            <a:endParaRPr lang="en-US" dirty="0"/>
          </a:p>
          <a:p>
            <a:endParaRPr lang="en-US"/>
          </a:p>
        </p:txBody>
      </p:sp>
    </p:spTree>
    <p:extLst>
      <p:ext uri="{BB962C8B-B14F-4D97-AF65-F5344CB8AC3E}">
        <p14:creationId xmlns:p14="http://schemas.microsoft.com/office/powerpoint/2010/main" val="367514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Pre-assessment</a:t>
            </a:r>
          </a:p>
        </p:txBody>
      </p:sp>
      <p:sp>
        <p:nvSpPr>
          <p:cNvPr id="3" name="Content Placeholder 2"/>
          <p:cNvSpPr>
            <a:spLocks noGrp="1"/>
          </p:cNvSpPr>
          <p:nvPr>
            <p:ph idx="1"/>
          </p:nvPr>
        </p:nvSpPr>
        <p:spPr/>
        <p:txBody>
          <a:bodyPr/>
          <a:lstStyle/>
          <a:p>
            <a:pPr marL="514350" indent="-514350">
              <a:buFont typeface="+mj-lt"/>
              <a:buAutoNum type="arabicPeriod"/>
            </a:pPr>
            <a:r>
              <a:rPr lang="en-US" dirty="0"/>
              <a:t>T or F </a:t>
            </a:r>
          </a:p>
          <a:p>
            <a:pPr lvl="1"/>
            <a:r>
              <a:rPr lang="en-US" dirty="0"/>
              <a:t>I can use the Family Pre/Post Survey and conversations with student’s teachers to identify family needs.</a:t>
            </a:r>
          </a:p>
          <a:p>
            <a:pPr lvl="1"/>
            <a:endParaRPr lang="en-US" dirty="0"/>
          </a:p>
          <a:p>
            <a:pPr marL="514350" indent="-514350">
              <a:buFont typeface="+mj-lt"/>
              <a:buAutoNum type="arabicPeriod"/>
            </a:pPr>
            <a:r>
              <a:rPr lang="en-US" dirty="0"/>
              <a:t>I will build partnerships this school year by: </a:t>
            </a:r>
          </a:p>
        </p:txBody>
      </p:sp>
    </p:spTree>
    <p:extLst>
      <p:ext uri="{BB962C8B-B14F-4D97-AF65-F5344CB8AC3E}">
        <p14:creationId xmlns:p14="http://schemas.microsoft.com/office/powerpoint/2010/main" val="392820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Start Planning for Success</a:t>
            </a:r>
          </a:p>
        </p:txBody>
      </p:sp>
      <p:sp>
        <p:nvSpPr>
          <p:cNvPr id="7" name="Content Placeholder 6"/>
          <p:cNvSpPr>
            <a:spLocks noGrp="1"/>
          </p:cNvSpPr>
          <p:nvPr>
            <p:ph idx="1"/>
          </p:nvPr>
        </p:nvSpPr>
        <p:spPr/>
        <p:txBody>
          <a:bodyPr/>
          <a:lstStyle/>
          <a:p>
            <a:r>
              <a:rPr lang="en-US" dirty="0"/>
              <a:t>Using the Toolkit and Learning Curve</a:t>
            </a:r>
          </a:p>
          <a:p>
            <a:r>
              <a:rPr lang="en-US" dirty="0"/>
              <a:t>Building Partnerships</a:t>
            </a:r>
          </a:p>
          <a:p>
            <a:r>
              <a:rPr lang="en-US" dirty="0"/>
              <a:t>Working with families and partners</a:t>
            </a:r>
          </a:p>
          <a:p>
            <a:r>
              <a:rPr lang="en-US" dirty="0"/>
              <a:t>Training and support</a:t>
            </a:r>
          </a:p>
          <a:p>
            <a:r>
              <a:rPr lang="en-US" dirty="0"/>
              <a:t>Timeline and benchmarks for goals</a:t>
            </a:r>
          </a:p>
          <a:p>
            <a:r>
              <a:rPr lang="en-US" dirty="0"/>
              <a:t>Additional tools and professional development</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535B3B41-2E1F-40FB-8308-AA0E18F0B9DC}" type="datetime1">
              <a:rPr lang="en-US" smtClean="0"/>
              <a:t>9/28/2021</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213835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GaPMP</a:t>
            </a:r>
            <a:r>
              <a:rPr lang="en-US" sz="3200" dirty="0"/>
              <a:t> Toolkit for Family Engagement </a:t>
            </a:r>
          </a:p>
        </p:txBody>
      </p:sp>
      <p:sp>
        <p:nvSpPr>
          <p:cNvPr id="3" name="Content Placeholder 2"/>
          <p:cNvSpPr>
            <a:spLocks noGrp="1"/>
          </p:cNvSpPr>
          <p:nvPr>
            <p:ph idx="1"/>
          </p:nvPr>
        </p:nvSpPr>
        <p:spPr>
          <a:xfrm>
            <a:off x="914400" y="1600200"/>
            <a:ext cx="7886700" cy="4197635"/>
          </a:xfrm>
        </p:spPr>
        <p:txBody>
          <a:bodyPr>
            <a:normAutofit fontScale="92500" lnSpcReduction="10000"/>
          </a:bodyPr>
          <a:lstStyle/>
          <a:p>
            <a:pPr marL="0" indent="0">
              <a:buNone/>
            </a:pPr>
            <a:r>
              <a:rPr lang="en-US" dirty="0"/>
              <a:t>Evidence-based Framework</a:t>
            </a:r>
          </a:p>
          <a:p>
            <a:r>
              <a:rPr lang="en-US" dirty="0"/>
              <a:t>The </a:t>
            </a:r>
            <a:r>
              <a:rPr lang="en-US" dirty="0" err="1"/>
              <a:t>GaPMP</a:t>
            </a:r>
            <a:r>
              <a:rPr lang="en-US" dirty="0"/>
              <a:t> framework outline includes well documented and studied components such as: student success objectives, SMART goals, vital behaviors (Influencer), benchmark timeline, tools for recording actions, and research statements to guide support. Each framework component encourages growth from promising practices (demonstrating limited success) to evidence-based practices (recorded success with a systemic review process to evaluate evidence).</a:t>
            </a:r>
          </a:p>
          <a:p>
            <a:endParaRPr lang="en-US" dirty="0"/>
          </a:p>
        </p:txBody>
      </p:sp>
    </p:spTree>
    <p:extLst>
      <p:ext uri="{BB962C8B-B14F-4D97-AF65-F5344CB8AC3E}">
        <p14:creationId xmlns:p14="http://schemas.microsoft.com/office/powerpoint/2010/main" val="113399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Toolkit Resources</a:t>
            </a:r>
          </a:p>
        </p:txBody>
      </p:sp>
      <p:sp>
        <p:nvSpPr>
          <p:cNvPr id="5" name="Content Placeholder 4"/>
          <p:cNvSpPr>
            <a:spLocks noGrp="1"/>
          </p:cNvSpPr>
          <p:nvPr>
            <p:ph idx="1"/>
          </p:nvPr>
        </p:nvSpPr>
        <p:spPr>
          <a:xfrm>
            <a:off x="914400" y="1600200"/>
            <a:ext cx="7886700" cy="4197635"/>
          </a:xfrm>
        </p:spPr>
        <p:txBody>
          <a:bodyPr>
            <a:normAutofit fontScale="92500"/>
          </a:bodyPr>
          <a:lstStyle/>
          <a:p>
            <a:r>
              <a:rPr lang="en-US" dirty="0"/>
              <a:t>Logic Model</a:t>
            </a:r>
          </a:p>
          <a:p>
            <a:r>
              <a:rPr lang="en-US" dirty="0"/>
              <a:t>Common Terms and Acronyms</a:t>
            </a:r>
          </a:p>
          <a:p>
            <a:r>
              <a:rPr lang="en-US" dirty="0"/>
              <a:t>Evidence to Practice (E2P) Guides</a:t>
            </a:r>
          </a:p>
          <a:p>
            <a:r>
              <a:rPr lang="en-US" dirty="0"/>
              <a:t>Planning to Implementation (P2I) Guide</a:t>
            </a:r>
          </a:p>
          <a:p>
            <a:r>
              <a:rPr lang="en-US" dirty="0"/>
              <a:t>Family Pre/Post Survey</a:t>
            </a:r>
          </a:p>
          <a:p>
            <a:r>
              <a:rPr lang="en-US" dirty="0"/>
              <a:t>Best Practice Summaries</a:t>
            </a:r>
          </a:p>
          <a:p>
            <a:r>
              <a:rPr lang="en-US" dirty="0"/>
              <a:t>Checklist: for the Traditional and Alternative</a:t>
            </a:r>
          </a:p>
          <a:p>
            <a:r>
              <a:rPr lang="en-US" dirty="0"/>
              <a:t>Authentic Stakeholder Engagement (4-page Tool)</a:t>
            </a:r>
          </a:p>
        </p:txBody>
      </p:sp>
    </p:spTree>
    <p:extLst>
      <p:ext uri="{BB962C8B-B14F-4D97-AF65-F5344CB8AC3E}">
        <p14:creationId xmlns:p14="http://schemas.microsoft.com/office/powerpoint/2010/main" val="167179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D638-DF16-4445-A285-525DA6CD421C}"/>
              </a:ext>
            </a:extLst>
          </p:cNvPr>
          <p:cNvSpPr>
            <a:spLocks noGrp="1"/>
          </p:cNvSpPr>
          <p:nvPr>
            <p:ph type="title"/>
          </p:nvPr>
        </p:nvSpPr>
        <p:spPr/>
        <p:txBody>
          <a:bodyPr/>
          <a:lstStyle/>
          <a:p>
            <a:r>
              <a:rPr lang="en-US" dirty="0"/>
              <a:t>National Standards for Family-School Partnerships</a:t>
            </a:r>
          </a:p>
        </p:txBody>
      </p:sp>
      <p:pic>
        <p:nvPicPr>
          <p:cNvPr id="7" name="Content Placeholder 6">
            <a:extLst>
              <a:ext uri="{FF2B5EF4-FFF2-40B4-BE49-F238E27FC236}">
                <a16:creationId xmlns:a16="http://schemas.microsoft.com/office/drawing/2014/main" id="{9CB3D06A-629F-44BF-AE4C-699F607B4C70}"/>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869298" y="1825625"/>
            <a:ext cx="5938803" cy="4197350"/>
          </a:xfrm>
        </p:spPr>
      </p:pic>
    </p:spTree>
    <p:extLst>
      <p:ext uri="{BB962C8B-B14F-4D97-AF65-F5344CB8AC3E}">
        <p14:creationId xmlns:p14="http://schemas.microsoft.com/office/powerpoint/2010/main" val="366765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7DC4-57DA-431F-B896-D6B7BC2759B9}"/>
              </a:ext>
            </a:extLst>
          </p:cNvPr>
          <p:cNvSpPr>
            <a:spLocks noGrp="1"/>
          </p:cNvSpPr>
          <p:nvPr>
            <p:ph type="title"/>
          </p:nvPr>
        </p:nvSpPr>
        <p:spPr/>
        <p:txBody>
          <a:bodyPr/>
          <a:lstStyle/>
          <a:p>
            <a:r>
              <a:rPr lang="en-US" dirty="0"/>
              <a:t>Leading by Convening Framework</a:t>
            </a:r>
          </a:p>
        </p:txBody>
      </p:sp>
      <p:sp>
        <p:nvSpPr>
          <p:cNvPr id="3" name="Content Placeholder 2">
            <a:extLst>
              <a:ext uri="{FF2B5EF4-FFF2-40B4-BE49-F238E27FC236}">
                <a16:creationId xmlns:a16="http://schemas.microsoft.com/office/drawing/2014/main" id="{366C691C-B53E-49A4-BAF0-5C65EA1901B8}"/>
              </a:ext>
            </a:extLst>
          </p:cNvPr>
          <p:cNvSpPr>
            <a:spLocks noGrp="1"/>
          </p:cNvSpPr>
          <p:nvPr>
            <p:ph idx="1"/>
          </p:nvPr>
        </p:nvSpPr>
        <p:spPr/>
        <p:txBody>
          <a:bodyPr>
            <a:normAutofit fontScale="55000" lnSpcReduction="20000"/>
          </a:bodyPr>
          <a:lstStyle/>
          <a:p>
            <a:r>
              <a:rPr lang="en-US" sz="2900" dirty="0"/>
              <a:t>Meet people where they are on an issue.</a:t>
            </a:r>
          </a:p>
          <a:p>
            <a:r>
              <a:rPr lang="en-US" sz="2900" dirty="0"/>
              <a:t>Bring people together to build support for addressing the issue.</a:t>
            </a:r>
          </a:p>
          <a:p>
            <a:r>
              <a:rPr lang="en-US" sz="2900" dirty="0"/>
              <a:t>Convene the stakeholders to discover why this is important and how it will improve practice.</a:t>
            </a:r>
          </a:p>
          <a:p>
            <a:r>
              <a:rPr lang="en-US" sz="2900" dirty="0"/>
              <a:t>Translate complex challenges into ways that the individuals can contribute.</a:t>
            </a:r>
          </a:p>
          <a:p>
            <a:r>
              <a:rPr lang="en-US" sz="2900" dirty="0"/>
              <a:t>Help people lead in place regardless of role, position or title.</a:t>
            </a:r>
          </a:p>
          <a:p>
            <a:r>
              <a:rPr lang="en-US" sz="2900" dirty="0"/>
              <a:t>Create new knowledge together.</a:t>
            </a:r>
          </a:p>
          <a:p>
            <a:r>
              <a:rPr lang="en-US" sz="2900" dirty="0"/>
              <a:t>Solve complex issues that need the various perspectives/aspects that contribute to problems/solutions.</a:t>
            </a:r>
          </a:p>
          <a:p>
            <a:r>
              <a:rPr lang="en-US" sz="2900" dirty="0"/>
              <a:t>Build a personal commitment to working in this way because we believe inclusive work is better and more sustainable work.</a:t>
            </a:r>
          </a:p>
          <a:p>
            <a:r>
              <a:rPr lang="en-US" sz="2900" dirty="0"/>
              <a:t>Cultivate the habit of collaboration.</a:t>
            </a:r>
          </a:p>
          <a:p>
            <a:r>
              <a:rPr lang="en-US" sz="2900" dirty="0"/>
              <a:t>Integrate collaboration into the identity of the group and the individual.</a:t>
            </a:r>
          </a:p>
          <a:p>
            <a:pPr marL="0" indent="0">
              <a:buNone/>
            </a:pPr>
            <a:endParaRPr lang="en-US" dirty="0"/>
          </a:p>
        </p:txBody>
      </p:sp>
      <p:pic>
        <p:nvPicPr>
          <p:cNvPr id="5" name="Picture 4">
            <a:extLst>
              <a:ext uri="{FF2B5EF4-FFF2-40B4-BE49-F238E27FC236}">
                <a16:creationId xmlns:a16="http://schemas.microsoft.com/office/drawing/2014/main" id="{1678090E-278A-4D37-ACAD-2EF270E9DE91}"/>
              </a:ext>
              <a:ext uri="{C183D7F6-B498-43B3-948B-1728B52AA6E4}">
                <adec:decorative xmlns:adec="http://schemas.microsoft.com/office/drawing/2017/decorative" val="1"/>
              </a:ext>
            </a:extLst>
          </p:cNvPr>
          <p:cNvPicPr/>
          <p:nvPr/>
        </p:nvPicPr>
        <p:blipFill rotWithShape="1">
          <a:blip r:embed="rId2"/>
          <a:srcRect l="12692" t="14530" r="59359" b="10256"/>
          <a:stretch/>
        </p:blipFill>
        <p:spPr bwMode="auto">
          <a:xfrm>
            <a:off x="7606665" y="4813663"/>
            <a:ext cx="1245870" cy="1005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043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7886700" cy="1028245"/>
          </a:xfrm>
        </p:spPr>
        <p:txBody>
          <a:bodyPr/>
          <a:lstStyle/>
          <a:p>
            <a:r>
              <a:rPr lang="en-US" dirty="0"/>
              <a:t>The End is the Beginning</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19200"/>
            <a:ext cx="7924800" cy="5105400"/>
          </a:xfrm>
        </p:spPr>
      </p:pic>
    </p:spTree>
    <p:extLst>
      <p:ext uri="{BB962C8B-B14F-4D97-AF65-F5344CB8AC3E}">
        <p14:creationId xmlns:p14="http://schemas.microsoft.com/office/powerpoint/2010/main" val="2177735335"/>
      </p:ext>
    </p:extLst>
  </p:cSld>
  <p:clrMapOvr>
    <a:masterClrMapping/>
  </p:clrMapOvr>
</p:sld>
</file>

<file path=ppt/theme/theme1.xml><?xml version="1.0" encoding="utf-8"?>
<a:theme xmlns:a="http://schemas.openxmlformats.org/drawingml/2006/main" name="GaDOE 201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FBF1248EFA4E43AFAD9AA7AF0C44FB" ma:contentTypeVersion="11" ma:contentTypeDescription="Create a new document." ma:contentTypeScope="" ma:versionID="d147294d536571df08c0365e6712fae4">
  <xsd:schema xmlns:xsd="http://www.w3.org/2001/XMLSchema" xmlns:xs="http://www.w3.org/2001/XMLSchema" xmlns:p="http://schemas.microsoft.com/office/2006/metadata/properties" xmlns:ns2="fc75b1e0-da9f-46cf-9905-de630d3be118" xmlns:ns3="8373212e-dfee-4bac-91ed-0d4bb5c9550c" targetNamespace="http://schemas.microsoft.com/office/2006/metadata/properties" ma:root="true" ma:fieldsID="8f3647792ef719b8fd5ea15328c7635c" ns2:_="" ns3:_="">
    <xsd:import namespace="fc75b1e0-da9f-46cf-9905-de630d3be118"/>
    <xsd:import namespace="8373212e-dfee-4bac-91ed-0d4bb5c955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5b1e0-da9f-46cf-9905-de630d3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73212e-dfee-4bac-91ed-0d4bb5c9550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5A5753-9064-41B9-8CEA-457A71AF4209}">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www.w3.org/XML/1998/namespace"/>
    <ds:schemaRef ds:uri="http://purl.org/dc/dcmitype/"/>
    <ds:schemaRef ds:uri="http://purl.org/dc/elements/1.1/"/>
    <ds:schemaRef ds:uri="http://schemas.openxmlformats.org/package/2006/metadata/core-properties"/>
    <ds:schemaRef ds:uri="fc75b1e0-da9f-46cf-9905-de630d3be118"/>
  </ds:schemaRefs>
</ds:datastoreItem>
</file>

<file path=customXml/itemProps2.xml><?xml version="1.0" encoding="utf-8"?>
<ds:datastoreItem xmlns:ds="http://schemas.openxmlformats.org/officeDocument/2006/customXml" ds:itemID="{CDF3D3A1-BBF1-4A87-9B9D-BAC8FB1B65F9}">
  <ds:schemaRefs>
    <ds:schemaRef ds:uri="http://schemas.microsoft.com/sharepoint/v3/contenttype/forms"/>
  </ds:schemaRefs>
</ds:datastoreItem>
</file>

<file path=customXml/itemProps3.xml><?xml version="1.0" encoding="utf-8"?>
<ds:datastoreItem xmlns:ds="http://schemas.openxmlformats.org/officeDocument/2006/customXml" ds:itemID="{FCF795D0-3E63-4068-A632-F5BE52DC9CA8}"/>
</file>

<file path=docProps/app.xml><?xml version="1.0" encoding="utf-8"?>
<Properties xmlns="http://schemas.openxmlformats.org/officeDocument/2006/extended-properties" xmlns:vt="http://schemas.openxmlformats.org/officeDocument/2006/docPropsVTypes">
  <Template>GaDOE 2019</Template>
  <TotalTime>2906</TotalTime>
  <Words>1046</Words>
  <Application>Microsoft Office PowerPoint</Application>
  <PresentationFormat>On-screen Show (4:3)</PresentationFormat>
  <Paragraphs>187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Aparajita</vt:lpstr>
      <vt:lpstr>Arial</vt:lpstr>
      <vt:lpstr>Arial Black</vt:lpstr>
      <vt:lpstr>Calibri</vt:lpstr>
      <vt:lpstr>GaDOE 2019</vt:lpstr>
      <vt:lpstr>Georgia Parent Mentor Partnership</vt:lpstr>
      <vt:lpstr>Learning Targets #1</vt:lpstr>
      <vt:lpstr>Pre-assessment</vt:lpstr>
      <vt:lpstr>Start Planning for Success</vt:lpstr>
      <vt:lpstr>GaPMP Toolkit for Family Engagement </vt:lpstr>
      <vt:lpstr>Toolkit Resources</vt:lpstr>
      <vt:lpstr>National Standards for Family-School Partnerships</vt:lpstr>
      <vt:lpstr>Leading by Convening Framework</vt:lpstr>
      <vt:lpstr>The End is the Beginning</vt:lpstr>
      <vt:lpstr>Checklist</vt:lpstr>
      <vt:lpstr>Promote Self and Peer Evaluation</vt:lpstr>
      <vt:lpstr>Building Partnerships</vt:lpstr>
      <vt:lpstr>Finding a Target Group</vt:lpstr>
      <vt:lpstr>Finding an Initiative or Area of Focus</vt:lpstr>
      <vt:lpstr>Training Families</vt:lpstr>
      <vt:lpstr>Learning Targets #2</vt:lpstr>
      <vt:lpstr>Learning Target Data</vt:lpstr>
      <vt:lpstr>Ongoing Support of Families</vt:lpstr>
      <vt:lpstr>Timeline to Reach Goals</vt:lpstr>
      <vt:lpstr>Other Resources and Professional Development</vt:lpstr>
      <vt:lpstr>Reporting Your Success</vt:lpstr>
      <vt:lpstr>Asking Yourself Questions to Reflect and Ensure Replication</vt:lpstr>
      <vt:lpstr>Measuring the Impact Sharing Outcomes </vt:lpstr>
      <vt:lpstr>The End Result Leads the Work</vt:lpstr>
      <vt:lpstr>FY22 GaPMP Goals for Reporting</vt:lpstr>
      <vt:lpstr>FY21 Alternative Guide</vt:lpstr>
      <vt:lpstr>Tools to Guide Your Timelines</vt:lpstr>
      <vt:lpstr>Building Capacity</vt:lpstr>
      <vt:lpstr>Questions and Thoughts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Parent Mentor Partnership</dc:title>
  <dc:creator>April Lee</dc:creator>
  <cp:lastModifiedBy>K. Elise James</cp:lastModifiedBy>
  <cp:revision>76</cp:revision>
  <dcterms:created xsi:type="dcterms:W3CDTF">2017-10-30T14:12:09Z</dcterms:created>
  <dcterms:modified xsi:type="dcterms:W3CDTF">2021-09-28T17:23:59Z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0x0101005CFBF1248EFA4E43AFAD9AA7AF0C44FB</vt:lpwstr>
  </property>
</Properties>
</file>