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5.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1"/>
    <p:sldMasterId id="2147483921" r:id="rId2"/>
    <p:sldMasterId id="2147483933" r:id="rId3"/>
    <p:sldMasterId id="2147483945" r:id="rId4"/>
  </p:sldMasterIdLst>
  <p:notesMasterIdLst>
    <p:notesMasterId r:id="rId29"/>
  </p:notesMasterIdLst>
  <p:sldIdLst>
    <p:sldId id="301" r:id="rId5"/>
    <p:sldId id="257" r:id="rId6"/>
    <p:sldId id="258" r:id="rId7"/>
    <p:sldId id="261" r:id="rId8"/>
    <p:sldId id="341" r:id="rId9"/>
    <p:sldId id="333" r:id="rId10"/>
    <p:sldId id="312" r:id="rId11"/>
    <p:sldId id="336" r:id="rId12"/>
    <p:sldId id="267" r:id="rId13"/>
    <p:sldId id="334" r:id="rId14"/>
    <p:sldId id="335" r:id="rId15"/>
    <p:sldId id="284" r:id="rId16"/>
    <p:sldId id="268" r:id="rId17"/>
    <p:sldId id="264" r:id="rId18"/>
    <p:sldId id="270" r:id="rId19"/>
    <p:sldId id="287" r:id="rId20"/>
    <p:sldId id="265" r:id="rId21"/>
    <p:sldId id="344" r:id="rId22"/>
    <p:sldId id="337" r:id="rId23"/>
    <p:sldId id="338" r:id="rId24"/>
    <p:sldId id="332" r:id="rId25"/>
    <p:sldId id="340" r:id="rId26"/>
    <p:sldId id="342" r:id="rId27"/>
    <p:sldId id="32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6B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2461" autoAdjust="0"/>
  </p:normalViewPr>
  <p:slideViewPr>
    <p:cSldViewPr snapToGrid="0">
      <p:cViewPr varScale="1">
        <p:scale>
          <a:sx n="56" d="100"/>
          <a:sy n="56" d="100"/>
        </p:scale>
        <p:origin x="306" y="72"/>
      </p:cViewPr>
      <p:guideLst/>
    </p:cSldViewPr>
  </p:slideViewPr>
  <p:notesTextViewPr>
    <p:cViewPr>
      <p:scale>
        <a:sx n="1" d="1"/>
        <a:sy n="1" d="1"/>
      </p:scale>
      <p:origin x="0" y="0"/>
    </p:cViewPr>
  </p:notesTextViewPr>
  <p:sorterViewPr>
    <p:cViewPr>
      <p:scale>
        <a:sx n="100" d="100"/>
        <a:sy n="100" d="100"/>
      </p:scale>
      <p:origin x="0" y="-54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ustomXml" Target="../customXml/item3.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77EB72-CDB7-486A-BE31-4C388395AE9E}" type="datetimeFigureOut">
              <a:rPr lang="en-US" smtClean="0"/>
              <a:t>9/29/2021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6B02A-D2A4-4026-9A5A-57AA6C278E7D}" type="slidenum">
              <a:rPr lang="en-US" smtClean="0"/>
              <a:t>‹#›</a:t>
            </a:fld>
            <a:endParaRPr lang="en-US"/>
          </a:p>
        </p:txBody>
      </p:sp>
    </p:spTree>
    <p:extLst>
      <p:ext uri="{BB962C8B-B14F-4D97-AF65-F5344CB8AC3E}">
        <p14:creationId xmlns:p14="http://schemas.microsoft.com/office/powerpoint/2010/main" val="870189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614363"/>
            <a:ext cx="6696075" cy="3767137"/>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John is a member</a:t>
            </a:r>
            <a:r>
              <a:rPr lang="en-US" sz="1200" kern="1200" baseline="0" dirty="0">
                <a:solidFill>
                  <a:schemeClr val="tx1"/>
                </a:solidFill>
                <a:effectLst/>
                <a:latin typeface="+mn-lt"/>
                <a:ea typeface="+mn-ea"/>
                <a:cs typeface="+mn-cs"/>
              </a:rPr>
              <a:t> of our SDMAC, as well as a national SARTAC Fellow; his fellowship project is entitled </a:t>
            </a:r>
            <a:r>
              <a:rPr lang="en-US" sz="1200" kern="1200" dirty="0">
                <a:solidFill>
                  <a:schemeClr val="tx1"/>
                </a:solidFill>
                <a:effectLst/>
                <a:latin typeface="+mn-lt"/>
                <a:ea typeface="+mn-ea"/>
                <a:cs typeface="+mn-cs"/>
              </a:rPr>
              <a:t>It's My Life: Expanding Supported Decision Making. John uses a letterboard</a:t>
            </a:r>
            <a:r>
              <a:rPr lang="en-US" sz="1200" kern="1200" baseline="0" dirty="0">
                <a:solidFill>
                  <a:schemeClr val="tx1"/>
                </a:solidFill>
                <a:effectLst/>
                <a:latin typeface="+mn-lt"/>
                <a:ea typeface="+mn-ea"/>
                <a:cs typeface="+mn-cs"/>
              </a:rPr>
              <a:t> to communicate and is here with his communication partner Joan.  John wrote his portion of the presentation which Joan will read and during the Q&amp;A he will type responses using a wireless keyboard.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02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614363"/>
            <a:ext cx="6696075" cy="3767137"/>
          </a:xfrm>
        </p:spPr>
      </p:sp>
      <p:sp>
        <p:nvSpPr>
          <p:cNvPr id="3" name="Notes Placeholder 2"/>
          <p:cNvSpPr>
            <a:spLocks noGrp="1"/>
          </p:cNvSpPr>
          <p:nvPr>
            <p:ph type="body" idx="1"/>
          </p:nvPr>
        </p:nvSpPr>
        <p:spPr/>
        <p:txBody>
          <a:bodyPr/>
          <a:lstStyle/>
          <a:p>
            <a:r>
              <a:rPr lang="en-US" b="1" dirty="0"/>
              <a:t>Devon </a:t>
            </a:r>
          </a:p>
          <a:p>
            <a:r>
              <a:rPr lang="en-US" b="0" dirty="0"/>
              <a:t>Highlight where the</a:t>
            </a:r>
            <a:r>
              <a:rPr lang="en-US" b="0" baseline="0" dirty="0"/>
              <a:t> </a:t>
            </a:r>
            <a:r>
              <a:rPr lang="en-US" b="0" i="1" baseline="0" dirty="0"/>
              <a:t>audience</a:t>
            </a:r>
            <a:r>
              <a:rPr lang="en-US" b="0" baseline="0" dirty="0"/>
              <a:t> would fall on the list; parents or adult children/spouse are all pretty high and most people would have someone in one of these roles in their life</a:t>
            </a:r>
          </a:p>
          <a:p>
            <a:r>
              <a:rPr lang="en-US" b="0" baseline="0" dirty="0"/>
              <a:t>For people with disabilities if the person that would decide for you is not who you would choose who do you want to replace them with and include in your supported decision-making plan</a:t>
            </a:r>
            <a:endParaRPr lang="en-US" b="0" dirty="0"/>
          </a:p>
        </p:txBody>
      </p:sp>
      <p:sp>
        <p:nvSpPr>
          <p:cNvPr id="4" name="Slide Number Placeholder 3"/>
          <p:cNvSpPr>
            <a:spLocks noGrp="1"/>
          </p:cNvSpPr>
          <p:nvPr>
            <p:ph type="sldNum" sz="quarter" idx="10"/>
          </p:nvPr>
        </p:nvSpPr>
        <p:spPr/>
        <p:txBody>
          <a:bodyPr/>
          <a:lstStyle/>
          <a:p>
            <a:fld id="{153701E5-6B5A-5B42-B993-1BB1F44671E8}" type="slidenum">
              <a:rPr lang="en-US" smtClean="0"/>
              <a:t>10</a:t>
            </a:fld>
            <a:endParaRPr lang="en-US" dirty="0"/>
          </a:p>
        </p:txBody>
      </p:sp>
    </p:spTree>
    <p:extLst>
      <p:ext uri="{BB962C8B-B14F-4D97-AF65-F5344CB8AC3E}">
        <p14:creationId xmlns:p14="http://schemas.microsoft.com/office/powerpoint/2010/main" val="131042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614363"/>
            <a:ext cx="6696075" cy="3767137"/>
          </a:xfrm>
        </p:spPr>
      </p:sp>
      <p:sp>
        <p:nvSpPr>
          <p:cNvPr id="3" name="Notes Placeholder 2"/>
          <p:cNvSpPr>
            <a:spLocks noGrp="1"/>
          </p:cNvSpPr>
          <p:nvPr>
            <p:ph type="body" idx="1"/>
          </p:nvPr>
        </p:nvSpPr>
        <p:spPr/>
        <p:txBody>
          <a:bodyPr/>
          <a:lstStyle/>
          <a:p>
            <a:r>
              <a:rPr lang="en-US" b="0" dirty="0"/>
              <a:t>This doesn’t happen, 5 mins</a:t>
            </a:r>
            <a:r>
              <a:rPr lang="en-US" b="0" baseline="0" dirty="0"/>
              <a:t> you can help ensure that the law is followed and supports people the way it is intended to, study after study has shown the vast majority are plenary and courts prefer it even when alternatives exist (ease convenience) </a:t>
            </a:r>
          </a:p>
          <a:p>
            <a:endParaRPr lang="en-US" b="0" baseline="0" dirty="0"/>
          </a:p>
          <a:p>
            <a:r>
              <a:rPr lang="en-US" b="0" baseline="0" dirty="0"/>
              <a:t>How can you interrupt and show skills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789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614363"/>
            <a:ext cx="6696075" cy="3767137"/>
          </a:xfrm>
        </p:spPr>
      </p:sp>
      <p:sp>
        <p:nvSpPr>
          <p:cNvPr id="3" name="Notes Placeholder 2"/>
          <p:cNvSpPr>
            <a:spLocks noGrp="1"/>
          </p:cNvSpPr>
          <p:nvPr>
            <p:ph type="body" idx="1"/>
          </p:nvPr>
        </p:nvSpPr>
        <p:spPr/>
        <p:txBody>
          <a:bodyPr/>
          <a:lstStyle/>
          <a:p>
            <a:r>
              <a:rPr lang="en-US" b="1" dirty="0"/>
              <a:t>Devon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76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do this, helps to have a</a:t>
            </a:r>
            <a:r>
              <a:rPr lang="en-US" baseline="0" dirty="0"/>
              <a:t> plan so everyone knows and understands if people don’t listen or you need to be protected from guardianship make a legal document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574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614363"/>
            <a:ext cx="6696075" cy="37671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Dana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People with disabilities may need assistance making decisions but they do not necessarily need someone else to make those decisions for them. A trusted network of supporters can field questions and review options to help the person with the disability make their own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Extra time technology (AAC), note taking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37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John’s going to tell us more about what he’s been working on and how you can start</a:t>
            </a:r>
            <a:r>
              <a:rPr lang="en-US" baseline="0" dirty="0"/>
              <a:t> thinking about your own supported decision making plan.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742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465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026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https://www.selfadvocacyinfo.org/resource/supported-decision-making-and-guardianship-termination/</a:t>
            </a:r>
            <a:endParaRPr lang="en-US" u="sng" dirty="0"/>
          </a:p>
          <a:p>
            <a:endParaRPr lang="en-US" dirty="0"/>
          </a:p>
        </p:txBody>
      </p:sp>
      <p:sp>
        <p:nvSpPr>
          <p:cNvPr id="4" name="Slide Number Placeholder 3"/>
          <p:cNvSpPr>
            <a:spLocks noGrp="1"/>
          </p:cNvSpPr>
          <p:nvPr>
            <p:ph type="sldNum" sz="quarter" idx="5"/>
          </p:nvPr>
        </p:nvSpPr>
        <p:spPr/>
        <p:txBody>
          <a:bodyPr/>
          <a:lstStyle/>
          <a:p>
            <a:fld id="{0796B02A-D2A4-4026-9A5A-57AA6C278E7D}" type="slidenum">
              <a:rPr lang="en-US" smtClean="0"/>
              <a:t>18</a:t>
            </a:fld>
            <a:endParaRPr lang="en-US"/>
          </a:p>
        </p:txBody>
      </p:sp>
    </p:spTree>
    <p:extLst>
      <p:ext uri="{BB962C8B-B14F-4D97-AF65-F5344CB8AC3E}">
        <p14:creationId xmlns:p14="http://schemas.microsoft.com/office/powerpoint/2010/main" val="317995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1 input from an individual decision maker and at least one adult supporter</a:t>
            </a:r>
          </a:p>
          <a:p>
            <a:r>
              <a:rPr lang="en-US" dirty="0"/>
              <a:t>Part 2 Guidance for implementation, how to increase opportunities to learn and practice critical, adult skills that promote independence.</a:t>
            </a:r>
          </a:p>
          <a:p>
            <a:r>
              <a:rPr lang="en-US" dirty="0"/>
              <a:t>Part 3 Additional Guide for IEP or support teams to plan for the age of majority</a:t>
            </a:r>
          </a:p>
          <a:p>
            <a:r>
              <a:rPr lang="en-US" dirty="0"/>
              <a:t>Appendix x list of suggestions, role plays apps exercises trails visits and experiences</a:t>
            </a:r>
          </a:p>
        </p:txBody>
      </p:sp>
      <p:sp>
        <p:nvSpPr>
          <p:cNvPr id="4" name="Slide Number Placeholder 3"/>
          <p:cNvSpPr>
            <a:spLocks noGrp="1"/>
          </p:cNvSpPr>
          <p:nvPr>
            <p:ph type="sldNum" sz="quarter" idx="5"/>
          </p:nvPr>
        </p:nvSpPr>
        <p:spPr/>
        <p:txBody>
          <a:bodyPr/>
          <a:lstStyle/>
          <a:p>
            <a:fld id="{0796B02A-D2A4-4026-9A5A-57AA6C278E7D}" type="slidenum">
              <a:rPr lang="en-US" smtClean="0"/>
              <a:t>19</a:t>
            </a:fld>
            <a:endParaRPr lang="en-US"/>
          </a:p>
        </p:txBody>
      </p:sp>
    </p:spTree>
    <p:extLst>
      <p:ext uri="{BB962C8B-B14F-4D97-AF65-F5344CB8AC3E}">
        <p14:creationId xmlns:p14="http://schemas.microsoft.com/office/powerpoint/2010/main" val="286911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614363"/>
            <a:ext cx="6696075" cy="3767137"/>
          </a:xfrm>
        </p:spPr>
      </p:sp>
      <p:sp>
        <p:nvSpPr>
          <p:cNvPr id="3" name="Notes Placeholder 2"/>
          <p:cNvSpPr>
            <a:spLocks noGrp="1"/>
          </p:cNvSpPr>
          <p:nvPr>
            <p:ph type="body" idx="1"/>
          </p:nvPr>
        </p:nvSpPr>
        <p:spPr/>
        <p:txBody>
          <a:bodyPr/>
          <a:lstStyle/>
          <a:p>
            <a:r>
              <a:rPr lang="en-US" b="1" dirty="0"/>
              <a:t>Devon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186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your ideas in the chat</a:t>
            </a:r>
          </a:p>
        </p:txBody>
      </p:sp>
      <p:sp>
        <p:nvSpPr>
          <p:cNvPr id="4" name="Slide Number Placeholder 3"/>
          <p:cNvSpPr>
            <a:spLocks noGrp="1"/>
          </p:cNvSpPr>
          <p:nvPr>
            <p:ph type="sldNum" sz="quarter" idx="5"/>
          </p:nvPr>
        </p:nvSpPr>
        <p:spPr/>
        <p:txBody>
          <a:bodyPr/>
          <a:lstStyle/>
          <a:p>
            <a:fld id="{0796B02A-D2A4-4026-9A5A-57AA6C278E7D}" type="slidenum">
              <a:rPr lang="en-US" smtClean="0"/>
              <a:t>20</a:t>
            </a:fld>
            <a:endParaRPr lang="en-US"/>
          </a:p>
        </p:txBody>
      </p:sp>
    </p:spTree>
    <p:extLst>
      <p:ext uri="{BB962C8B-B14F-4D97-AF65-F5344CB8AC3E}">
        <p14:creationId xmlns:p14="http://schemas.microsoft.com/office/powerpoint/2010/main" val="250851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Slide 22</a:t>
            </a:r>
          </a:p>
          <a:p>
            <a:r>
              <a:rPr lang="en-US" sz="1200" kern="1200" dirty="0">
                <a:solidFill>
                  <a:schemeClr val="tx1"/>
                </a:solidFill>
                <a:effectLst/>
                <a:latin typeface="+mn-lt"/>
                <a:ea typeface="+mn-ea"/>
                <a:cs typeface="+mn-cs"/>
              </a:rPr>
              <a:t> </a:t>
            </a:r>
          </a:p>
          <a:p>
            <a:r>
              <a:rPr lang="en-US" dirty="0">
                <a:effectLst/>
              </a:rPr>
              <a:t>Supporters need to be creative!  Everyone needs something different </a:t>
            </a:r>
            <a:r>
              <a:rPr lang="en-US" sz="1200" kern="1200" dirty="0">
                <a:solidFill>
                  <a:schemeClr val="tx1"/>
                </a:solidFill>
                <a:effectLst/>
                <a:latin typeface="+mn-lt"/>
                <a:ea typeface="+mn-ea"/>
                <a:cs typeface="+mn-cs"/>
              </a:rPr>
              <a:t>The tools supporters might use to help you could include</a:t>
            </a:r>
          </a:p>
          <a:p>
            <a:pPr lvl="0"/>
            <a:r>
              <a:rPr lang="en-US" sz="1200" kern="1200" dirty="0">
                <a:solidFill>
                  <a:schemeClr val="tx1"/>
                </a:solidFill>
                <a:effectLst/>
                <a:latin typeface="+mn-lt"/>
                <a:ea typeface="+mn-ea"/>
                <a:cs typeface="+mn-cs"/>
              </a:rPr>
              <a:t>Help in knowing what choices are available</a:t>
            </a:r>
          </a:p>
          <a:p>
            <a:pPr lvl="0"/>
            <a:r>
              <a:rPr lang="en-US" sz="1200" kern="1200" dirty="0">
                <a:solidFill>
                  <a:schemeClr val="tx1"/>
                </a:solidFill>
                <a:effectLst/>
                <a:latin typeface="+mn-lt"/>
                <a:ea typeface="+mn-ea"/>
                <a:cs typeface="+mn-cs"/>
              </a:rPr>
              <a:t>Plain language</a:t>
            </a:r>
          </a:p>
          <a:p>
            <a:pPr lvl="0"/>
            <a:r>
              <a:rPr lang="en-US" sz="1200" kern="1200" dirty="0">
                <a:solidFill>
                  <a:schemeClr val="tx1"/>
                </a:solidFill>
                <a:effectLst/>
                <a:latin typeface="+mn-lt"/>
                <a:ea typeface="+mn-ea"/>
                <a:cs typeface="+mn-cs"/>
              </a:rPr>
              <a:t>Materials or information visual format</a:t>
            </a:r>
          </a:p>
          <a:p>
            <a:pPr lvl="0"/>
            <a:r>
              <a:rPr lang="en-US" sz="1200" kern="1200" dirty="0">
                <a:solidFill>
                  <a:schemeClr val="tx1"/>
                </a:solidFill>
                <a:effectLst/>
                <a:latin typeface="+mn-lt"/>
                <a:ea typeface="+mn-ea"/>
                <a:cs typeface="+mn-cs"/>
              </a:rPr>
              <a:t>Materials or information in an audio format</a:t>
            </a:r>
          </a:p>
          <a:p>
            <a:pPr lvl="0"/>
            <a:r>
              <a:rPr lang="en-US" sz="1200" kern="1200" dirty="0">
                <a:solidFill>
                  <a:schemeClr val="tx1"/>
                </a:solidFill>
                <a:effectLst/>
                <a:latin typeface="+mn-lt"/>
                <a:ea typeface="+mn-ea"/>
                <a:cs typeface="+mn-cs"/>
              </a:rPr>
              <a:t>Research to learn more about choices</a:t>
            </a:r>
          </a:p>
          <a:p>
            <a:pPr lvl="0"/>
            <a:r>
              <a:rPr lang="en-US" sz="1200" kern="1200" dirty="0">
                <a:solidFill>
                  <a:schemeClr val="tx1"/>
                </a:solidFill>
                <a:effectLst/>
                <a:latin typeface="+mn-lt"/>
                <a:ea typeface="+mn-ea"/>
                <a:cs typeface="+mn-cs"/>
              </a:rPr>
              <a:t>Visits and trials</a:t>
            </a:r>
          </a:p>
          <a:p>
            <a:pPr lvl="0"/>
            <a:r>
              <a:rPr lang="en-US" sz="1200" kern="1200" dirty="0">
                <a:solidFill>
                  <a:schemeClr val="tx1"/>
                </a:solidFill>
                <a:effectLst/>
                <a:latin typeface="+mn-lt"/>
                <a:ea typeface="+mn-ea"/>
                <a:cs typeface="+mn-cs"/>
              </a:rPr>
              <a:t>Reminders about important dates and times </a:t>
            </a:r>
          </a:p>
          <a:p>
            <a:pPr lvl="0"/>
            <a:r>
              <a:rPr lang="en-US" sz="1200" kern="1200" dirty="0">
                <a:solidFill>
                  <a:schemeClr val="tx1"/>
                </a:solidFill>
                <a:effectLst/>
                <a:latin typeface="+mn-lt"/>
                <a:ea typeface="+mn-ea"/>
                <a:cs typeface="+mn-cs"/>
              </a:rPr>
              <a:t>Talking to experts who know a lot about my choice. </a:t>
            </a:r>
          </a:p>
          <a:p>
            <a:endParaRPr lang="en-US" dirty="0"/>
          </a:p>
        </p:txBody>
      </p:sp>
      <p:sp>
        <p:nvSpPr>
          <p:cNvPr id="4" name="Slide Number Placeholder 3"/>
          <p:cNvSpPr>
            <a:spLocks noGrp="1"/>
          </p:cNvSpPr>
          <p:nvPr>
            <p:ph type="sldNum" sz="quarter" idx="5"/>
          </p:nvPr>
        </p:nvSpPr>
        <p:spPr/>
        <p:txBody>
          <a:bodyPr/>
          <a:lstStyle/>
          <a:p>
            <a:fld id="{B7F75190-98A0-2C4C-835A-0B59B5F4C710}" type="slidenum">
              <a:rPr lang="en-US" smtClean="0"/>
              <a:t>21</a:t>
            </a:fld>
            <a:endParaRPr lang="en-US"/>
          </a:p>
        </p:txBody>
      </p:sp>
    </p:spTree>
    <p:extLst>
      <p:ext uri="{BB962C8B-B14F-4D97-AF65-F5344CB8AC3E}">
        <p14:creationId xmlns:p14="http://schemas.microsoft.com/office/powerpoint/2010/main" val="1096153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like supported decision-making wouldn’t protect against abuse/exploitation?</a:t>
            </a:r>
          </a:p>
          <a:p>
            <a:r>
              <a:rPr lang="en-US" dirty="0"/>
              <a:t>Exists in every arrangement supported decision-making lends it self to having more people involved which provide checks and balances</a:t>
            </a:r>
          </a:p>
          <a:p>
            <a:endParaRPr lang="en-US" dirty="0"/>
          </a:p>
          <a:p>
            <a:r>
              <a:rPr lang="en-US" dirty="0"/>
              <a:t>What about older people who may not have anyone to support them?</a:t>
            </a:r>
          </a:p>
          <a:p>
            <a:r>
              <a:rPr lang="en-US" dirty="0"/>
              <a:t>Someone is asking use the principles if there’s no one for SDM who will be the </a:t>
            </a:r>
            <a:r>
              <a:rPr lang="en-US" dirty="0" err="1"/>
              <a:t>g’dian</a:t>
            </a:r>
            <a:r>
              <a:rPr lang="en-US" dirty="0"/>
              <a:t> if state then what service options </a:t>
            </a:r>
          </a:p>
          <a:p>
            <a:endParaRPr lang="en-US" dirty="0"/>
          </a:p>
          <a:p>
            <a:r>
              <a:rPr lang="en-US" dirty="0"/>
              <a:t>Who could be supporters, is it ok for case managers or other paid staff to take that on?</a:t>
            </a:r>
          </a:p>
          <a:p>
            <a:r>
              <a:rPr lang="en-US" dirty="0"/>
              <a:t>Chosen, know the person well and most importantly understand their role is to effectuate the person to make their own decisions not to make or judge the decisions.  It would be important to consider any conflict of interest but no one is truly conflict free so proceed with caution.</a:t>
            </a:r>
          </a:p>
          <a:p>
            <a:endParaRPr lang="en-US" dirty="0"/>
          </a:p>
          <a:p>
            <a:pPr rtl="0">
              <a:spcBef>
                <a:spcPts val="0"/>
              </a:spcBef>
              <a:spcAft>
                <a:spcPts val="0"/>
              </a:spcAft>
            </a:pPr>
            <a:r>
              <a:rPr lang="en-US" sz="1800" b="0" i="0" u="none" strike="noStrike" dirty="0">
                <a:solidFill>
                  <a:srgbClr val="000000"/>
                </a:solidFill>
                <a:effectLst/>
                <a:latin typeface="Calibri" panose="020F0502020204030204" pitchFamily="34" charset="0"/>
              </a:rPr>
              <a:t>Sheila case highlights SDM to terminate guardianship</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Some cognitive impairments due to TBI, some psychosocial issues.  </a:t>
            </a:r>
          </a:p>
          <a:p>
            <a:pPr>
              <a:buFont typeface="Arial" panose="020B0604020202020204" pitchFamily="34" charset="0"/>
              <a:buChar char="•"/>
            </a:pPr>
            <a:r>
              <a:rPr lang="en-US" sz="1200" dirty="0"/>
              <a:t>pending eviction, consented to </a:t>
            </a:r>
            <a:r>
              <a:rPr lang="en-US" sz="1200" dirty="0" err="1"/>
              <a:t>g'ship</a:t>
            </a:r>
            <a:r>
              <a:rPr lang="en-US" sz="1200" dirty="0"/>
              <a:t> to save her apartment or provide help to relocate</a:t>
            </a:r>
          </a:p>
          <a:p>
            <a:pPr>
              <a:buFont typeface="Arial" panose="020B0604020202020204" pitchFamily="34" charset="0"/>
              <a:buChar char="•"/>
            </a:pPr>
            <a:r>
              <a:rPr lang="en-US" sz="1200" dirty="0"/>
              <a:t>Found services outside of guardianship able to transition to new housing </a:t>
            </a:r>
          </a:p>
          <a:p>
            <a:pPr>
              <a:buFont typeface="Arial" panose="020B0604020202020204" pitchFamily="34" charset="0"/>
              <a:buChar char="•"/>
            </a:pPr>
            <a:r>
              <a:rPr lang="en-US" sz="1200" dirty="0"/>
              <a:t>successfully terminated guardianship </a:t>
            </a:r>
          </a:p>
          <a:p>
            <a:endParaRPr lang="en-US" dirty="0"/>
          </a:p>
        </p:txBody>
      </p:sp>
      <p:sp>
        <p:nvSpPr>
          <p:cNvPr id="4" name="Slide Number Placeholder 3"/>
          <p:cNvSpPr>
            <a:spLocks noGrp="1"/>
          </p:cNvSpPr>
          <p:nvPr>
            <p:ph type="sldNum" sz="quarter" idx="5"/>
          </p:nvPr>
        </p:nvSpPr>
        <p:spPr/>
        <p:txBody>
          <a:bodyPr/>
          <a:lstStyle/>
          <a:p>
            <a:fld id="{893315C8-199B-4A9E-B188-649B0FA2AD20}" type="slidenum">
              <a:rPr lang="en-US" smtClean="0"/>
              <a:t>22</a:t>
            </a:fld>
            <a:endParaRPr lang="en-US"/>
          </a:p>
        </p:txBody>
      </p:sp>
    </p:spTree>
    <p:extLst>
      <p:ext uri="{BB962C8B-B14F-4D97-AF65-F5344CB8AC3E}">
        <p14:creationId xmlns:p14="http://schemas.microsoft.com/office/powerpoint/2010/main" val="1726576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6FF26-AFC5-46A3-AC7E-C15E9E9804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760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614363"/>
            <a:ext cx="6696075" cy="3767137"/>
          </a:xfrm>
        </p:spPr>
      </p:sp>
      <p:sp>
        <p:nvSpPr>
          <p:cNvPr id="3" name="Notes Placeholder 2"/>
          <p:cNvSpPr>
            <a:spLocks noGrp="1"/>
          </p:cNvSpPr>
          <p:nvPr>
            <p:ph type="body" idx="1"/>
          </p:nvPr>
        </p:nvSpPr>
        <p:spPr/>
        <p:txBody>
          <a:bodyPr/>
          <a:lstStyle/>
          <a:p>
            <a:r>
              <a:rPr lang="en-US" b="1" dirty="0"/>
              <a:t>Dana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21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614363"/>
            <a:ext cx="6696075" cy="3767137"/>
          </a:xfrm>
        </p:spPr>
      </p:sp>
      <p:sp>
        <p:nvSpPr>
          <p:cNvPr id="3" name="Notes Placeholder 2"/>
          <p:cNvSpPr>
            <a:spLocks noGrp="1"/>
          </p:cNvSpPr>
          <p:nvPr>
            <p:ph type="body" idx="1"/>
          </p:nvPr>
        </p:nvSpPr>
        <p:spPr/>
        <p:txBody>
          <a:bodyPr/>
          <a:lstStyle/>
          <a:p>
            <a:r>
              <a:rPr lang="en-US" b="1" dirty="0"/>
              <a:t>Devon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685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Capacity is fluid and can change over time and depending on the subject at hand. I believe that everyone can learn and grow.</a:t>
            </a:r>
            <a:r>
              <a:rPr lang="en-US" sz="1200" kern="1200" baseline="0" dirty="0">
                <a:solidFill>
                  <a:schemeClr val="tx1"/>
                </a:solidFill>
                <a:effectLst/>
                <a:latin typeface="+mn-lt"/>
                <a:ea typeface="+mn-ea"/>
                <a:cs typeface="+mn-cs"/>
              </a:rPr>
              <a:t>  Capacity doesn’t stay the same, </a:t>
            </a:r>
            <a:r>
              <a:rPr lang="en-US" sz="1200" kern="1200" dirty="0">
                <a:solidFill>
                  <a:schemeClr val="tx1"/>
                </a:solidFill>
                <a:effectLst/>
                <a:latin typeface="+mn-lt"/>
                <a:ea typeface="+mn-ea"/>
                <a:cs typeface="+mn-cs"/>
              </a:rPr>
              <a:t>I’m not a very capable engineer</a:t>
            </a:r>
            <a:r>
              <a:rPr lang="en-US" sz="1200" kern="1200" baseline="0" dirty="0">
                <a:solidFill>
                  <a:schemeClr val="tx1"/>
                </a:solidFill>
                <a:effectLst/>
                <a:latin typeface="+mn-lt"/>
                <a:ea typeface="+mn-ea"/>
                <a:cs typeface="+mn-cs"/>
              </a:rPr>
              <a:t> but I’m better advocate now than when I started.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91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https://www.selfadvocacyinfo.org/resource/supported-decision-making-and-guardianship-termination/</a:t>
            </a:r>
            <a:endParaRPr lang="en-US" u="sng" dirty="0"/>
          </a:p>
          <a:p>
            <a:endParaRPr lang="en-US" dirty="0"/>
          </a:p>
        </p:txBody>
      </p:sp>
      <p:sp>
        <p:nvSpPr>
          <p:cNvPr id="4" name="Slide Number Placeholder 3"/>
          <p:cNvSpPr>
            <a:spLocks noGrp="1"/>
          </p:cNvSpPr>
          <p:nvPr>
            <p:ph type="sldNum" sz="quarter" idx="5"/>
          </p:nvPr>
        </p:nvSpPr>
        <p:spPr/>
        <p:txBody>
          <a:bodyPr/>
          <a:lstStyle/>
          <a:p>
            <a:fld id="{0796B02A-D2A4-4026-9A5A-57AA6C278E7D}" type="slidenum">
              <a:rPr lang="en-US" smtClean="0"/>
              <a:t>5</a:t>
            </a:fld>
            <a:endParaRPr lang="en-US"/>
          </a:p>
        </p:txBody>
      </p:sp>
    </p:spTree>
    <p:extLst>
      <p:ext uri="{BB962C8B-B14F-4D97-AF65-F5344CB8AC3E}">
        <p14:creationId xmlns:p14="http://schemas.microsoft.com/office/powerpoint/2010/main" val="215152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614363"/>
            <a:ext cx="6696075" cy="3767137"/>
          </a:xfrm>
        </p:spPr>
      </p:sp>
      <p:sp>
        <p:nvSpPr>
          <p:cNvPr id="3" name="Notes Placeholder 2"/>
          <p:cNvSpPr>
            <a:spLocks noGrp="1"/>
          </p:cNvSpPr>
          <p:nvPr>
            <p:ph type="body" idx="1"/>
          </p:nvPr>
        </p:nvSpPr>
        <p:spPr/>
        <p:txBody>
          <a:bodyPr/>
          <a:lstStyle/>
          <a:p>
            <a:r>
              <a:rPr lang="en-US" dirty="0"/>
              <a:t>not based on a single factor like diagnosis can change over time and based on the category is often increased by the opportunity to practice and explore presume every student can make decisions with support</a:t>
            </a:r>
          </a:p>
          <a:p>
            <a:r>
              <a:rPr lang="en-US" sz="800" kern="1200" dirty="0">
                <a:solidFill>
                  <a:schemeClr val="tx1"/>
                </a:solidFill>
                <a:effectLst/>
                <a:latin typeface="+mn-lt"/>
                <a:ea typeface="+mn-ea"/>
                <a:cs typeface="+mn-cs"/>
              </a:rPr>
              <a:t>. </a:t>
            </a:r>
            <a:r>
              <a:rPr lang="en-US" altLang="en-US" sz="1200" dirty="0">
                <a:solidFill>
                  <a:schemeClr val="tx1"/>
                </a:solidFill>
                <a:latin typeface="Calibri" panose="020F0502020204030204" pitchFamily="34" charset="0"/>
                <a:cs typeface="Arial" panose="020B0604020202020204" pitchFamily="34" charset="0"/>
              </a:rPr>
              <a:t>Capacity is </a:t>
            </a:r>
            <a:r>
              <a:rPr lang="en-US" altLang="en-US" sz="1200" b="1" u="sng" dirty="0">
                <a:solidFill>
                  <a:schemeClr val="tx1"/>
                </a:solidFill>
                <a:latin typeface="Calibri" panose="020F0502020204030204" pitchFamily="34" charset="0"/>
                <a:cs typeface="Arial" panose="020B0604020202020204" pitchFamily="34" charset="0"/>
              </a:rPr>
              <a:t>not</a:t>
            </a:r>
            <a:r>
              <a:rPr lang="en-US" altLang="en-US" sz="1200" b="1" dirty="0">
                <a:solidFill>
                  <a:schemeClr val="tx1"/>
                </a:solidFill>
                <a:latin typeface="Calibri" panose="020F0502020204030204" pitchFamily="34" charset="0"/>
                <a:cs typeface="Arial" panose="020B0604020202020204" pitchFamily="34" charset="0"/>
              </a:rPr>
              <a:t> “all or nothing” or </a:t>
            </a:r>
            <a:r>
              <a:rPr lang="en-US" altLang="en-US" sz="1200" dirty="0">
                <a:solidFill>
                  <a:schemeClr val="tx1"/>
                </a:solidFill>
                <a:latin typeface="Calibri" panose="020F0502020204030204" pitchFamily="34" charset="0"/>
                <a:cs typeface="Arial" panose="020B0604020202020204" pitchFamily="34" charset="0"/>
              </a:rPr>
              <a:t>Based solely on </a:t>
            </a:r>
            <a:r>
              <a:rPr lang="en-US" altLang="en-US" sz="1200" b="1" dirty="0">
                <a:solidFill>
                  <a:schemeClr val="tx1"/>
                </a:solidFill>
                <a:latin typeface="Calibri" panose="020F0502020204030204" pitchFamily="34" charset="0"/>
                <a:cs typeface="Arial" panose="020B0604020202020204" pitchFamily="34" charset="0"/>
              </a:rPr>
              <a:t>IQ or diagnosis. </a:t>
            </a:r>
            <a:r>
              <a:rPr lang="en-US" altLang="en-US" sz="800" b="1" dirty="0">
                <a:solidFill>
                  <a:schemeClr val="tx1"/>
                </a:solidFill>
                <a:latin typeface="Calibri" panose="020F0502020204030204" pitchFamily="34" charset="0"/>
                <a:cs typeface="Arial" panose="020B0604020202020204" pitchFamily="34" charset="0"/>
              </a:rPr>
              <a:t>lack of opportunity can prevent or decrease</a:t>
            </a:r>
          </a:p>
          <a:p>
            <a:r>
              <a:rPr lang="en-US" dirty="0"/>
              <a:t>Try not to avoid learning opportunities because of failures in other areas or the difficulty of a task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421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difference between choice and decision and problem solving</a:t>
            </a:r>
          </a:p>
          <a:p>
            <a:r>
              <a:rPr lang="en-US" dirty="0"/>
              <a:t>Managing money, eating</a:t>
            </a:r>
            <a:r>
              <a:rPr lang="en-US" baseline="0" dirty="0"/>
              <a:t> healthy, addressing health care needs, when were you taught to make these decisions, when did you make your first decision. </a:t>
            </a:r>
          </a:p>
          <a:p>
            <a:r>
              <a:rPr lang="en-US" baseline="0" dirty="0"/>
              <a:t>First decision, first credit card, car you bought where you went to college spouse? Make better more informed choices now? How did that happen?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74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VCU I’m Determined (Virginia </a:t>
            </a:r>
            <a:r>
              <a:rPr lang="en-US" dirty="0" err="1"/>
              <a:t>uced</a:t>
            </a:r>
            <a:r>
              <a:rPr lang="en-US" dirty="0"/>
              <a:t>)</a:t>
            </a:r>
          </a:p>
          <a:p>
            <a:endParaRPr lang="en-US" dirty="0"/>
          </a:p>
          <a:p>
            <a:r>
              <a:rPr lang="en-US" dirty="0"/>
              <a:t>Elements of self determination,</a:t>
            </a:r>
            <a:r>
              <a:rPr lang="en-US" baseline="0" dirty="0"/>
              <a:t> this is the goal when working with youth especially those who are challenged by their circumstances or trauma or disability or legal status. We will talk about all these and their intersections and how to use the process of supported decision making to build not only the skill of decision making but these other areas as well. (Summarize each briefly)How many of you are standing beside kids who could grow in these areas?</a:t>
            </a:r>
          </a:p>
          <a:p>
            <a:endParaRPr lang="en-US" baseline="0" dirty="0"/>
          </a:p>
          <a:p>
            <a:r>
              <a:rPr lang="en-US" baseline="0" dirty="0"/>
              <a:t>When thinking about teaching decisions making skills think about which element to strengthen.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538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Supported decision making enables the person to make his or her own decisions with assistance from a network</a:t>
            </a:r>
            <a:r>
              <a:rPr lang="en-US" baseline="0" dirty="0"/>
              <a:t> of supporters.  This is in contrast to a guardianship where substituted decision making is used to make decisions on behalf of the person.  The goal is supported decision-making not just less restrictive alternatives, power of attorney STABLE Accounts and trust still remove decisions making rights power or authority if a family chooses this encourage them to work to increase decision making skills/autonomy in another area.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701E5-6B5A-5B42-B993-1BB1F4467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930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3.bin"/><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020E546-76C4-004E-8870-F0F50AC9920A}" type="datetime1">
              <a:rPr lang="en-US" smtClean="0"/>
              <a:t>9/29/2021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644580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C3617C-9FB9-7541-8DD8-DA4DE2F1D037}"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42895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709BED22-95B6-A846-971E-35668BEC4FE6}" type="datetime1">
              <a:rPr lang="en-US" smtClean="0"/>
              <a:t>9/29/2021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2250793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020E546-76C4-004E-8870-F0F50AC9920A}" type="datetime1">
              <a:rPr lang="en-US" smtClean="0"/>
              <a:t>9/29/2021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217782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021EDA-3262-7643-964C-207B99EC4698}"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54ECF315-99BA-4190-9003-48696693F8FC}" type="slidenum">
              <a:rPr lang="en-US" smtClean="0"/>
              <a:t>‹#›</a:t>
            </a:fld>
            <a:endParaRPr lang="en-US" dirty="0"/>
          </a:p>
        </p:txBody>
      </p:sp>
      <p:graphicFrame>
        <p:nvGraphicFramePr>
          <p:cNvPr id="8" name="Object 7">
            <a:extLst>
              <a:ext uri="{FF2B5EF4-FFF2-40B4-BE49-F238E27FC236}">
                <a16:creationId xmlns:a16="http://schemas.microsoft.com/office/drawing/2014/main" id="{822B65C5-897B-4B82-862D-A6734A4BAA8E}"/>
              </a:ext>
            </a:extLst>
          </p:cNvPr>
          <p:cNvGraphicFramePr>
            <a:graphicFrameLocks noChangeAspect="1"/>
          </p:cNvGraphicFramePr>
          <p:nvPr userDrawn="1"/>
        </p:nvGraphicFramePr>
        <p:xfrm>
          <a:off x="8145231" y="6418598"/>
          <a:ext cx="2655455" cy="428625"/>
        </p:xfrm>
        <a:graphic>
          <a:graphicData uri="http://schemas.openxmlformats.org/presentationml/2006/ole">
            <mc:AlternateContent xmlns:mc="http://schemas.openxmlformats.org/markup-compatibility/2006">
              <mc:Choice xmlns:v="urn:schemas-microsoft-com:vml" Requires="v">
                <p:oleObj name="Acrobat Document" r:id="rId2" imgW="2190750" imgH="485775" progId="AcroExch.Document.DC">
                  <p:embed/>
                </p:oleObj>
              </mc:Choice>
              <mc:Fallback>
                <p:oleObj name="Acrobat Document" r:id="rId2" imgW="2190750" imgH="485775" progId="AcroExch.Document.DC">
                  <p:embed/>
                  <p:pic>
                    <p:nvPicPr>
                      <p:cNvPr id="8" name="Object 7"/>
                      <p:cNvPicPr/>
                      <p:nvPr/>
                    </p:nvPicPr>
                    <p:blipFill>
                      <a:blip r:embed="rId3"/>
                      <a:stretch>
                        <a:fillRect/>
                      </a:stretch>
                    </p:blipFill>
                    <p:spPr>
                      <a:xfrm>
                        <a:off x="8145231" y="6418598"/>
                        <a:ext cx="2655455" cy="428625"/>
                      </a:xfrm>
                      <a:prstGeom prst="rect">
                        <a:avLst/>
                      </a:prstGeom>
                    </p:spPr>
                  </p:pic>
                </p:oleObj>
              </mc:Fallback>
            </mc:AlternateContent>
          </a:graphicData>
        </a:graphic>
      </p:graphicFrame>
    </p:spTree>
    <p:extLst>
      <p:ext uri="{BB962C8B-B14F-4D97-AF65-F5344CB8AC3E}">
        <p14:creationId xmlns:p14="http://schemas.microsoft.com/office/powerpoint/2010/main" val="3672633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6D29A13-2DF4-8B48-866C-5D398042C878}" type="datetime1">
              <a:rPr lang="en-US" smtClean="0"/>
              <a:t>9/29/2021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2711021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B21FAB-6C84-CB4A-99A6-1F4B20BE6964}"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324667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28DE7-8F3B-BD4C-A8A3-DA320D9C84CF}" type="datetime1">
              <a:rPr lang="en-US" smtClean="0"/>
              <a:t>9/29/2021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3544840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1755AB-4ECD-BE41-A34B-6C1997777FF4}" type="datetime1">
              <a:rPr lang="en-US" smtClean="0"/>
              <a:t>9/29/2021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ECF315-99BA-4190-9003-48696693F8FC}" type="slidenum">
              <a:rPr lang="en-US" smtClean="0"/>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986868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3C996-73B2-F443-ADEE-AF138B7E5195}" type="datetime1">
              <a:rPr lang="en-US" smtClean="0"/>
              <a:t>9/29/2021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3961704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8FF208D-473E-E742-A0A5-C050E659D39C}" type="datetime1">
              <a:rPr lang="en-US" smtClean="0"/>
              <a:t>9/29/2021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262957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021EDA-3262-7643-964C-207B99EC4698}"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54ECF315-99BA-4190-9003-48696693F8FC}" type="slidenum">
              <a:rPr lang="en-US" smtClean="0"/>
              <a:t>‹#›</a:t>
            </a:fld>
            <a:endParaRPr lang="en-US" dirty="0"/>
          </a:p>
        </p:txBody>
      </p:sp>
      <p:graphicFrame>
        <p:nvGraphicFramePr>
          <p:cNvPr id="8" name="Object 7">
            <a:extLst>
              <a:ext uri="{FF2B5EF4-FFF2-40B4-BE49-F238E27FC236}">
                <a16:creationId xmlns:a16="http://schemas.microsoft.com/office/drawing/2014/main" id="{30B267F4-A41E-4500-8F1F-1FD33E4874B0}"/>
              </a:ext>
            </a:extLst>
          </p:cNvPr>
          <p:cNvGraphicFramePr>
            <a:graphicFrameLocks noChangeAspect="1"/>
          </p:cNvGraphicFramePr>
          <p:nvPr userDrawn="1">
            <p:extLst>
              <p:ext uri="{D42A27DB-BD31-4B8C-83A1-F6EECF244321}">
                <p14:modId xmlns:p14="http://schemas.microsoft.com/office/powerpoint/2010/main" val="3814742334"/>
              </p:ext>
            </p:extLst>
          </p:nvPr>
        </p:nvGraphicFramePr>
        <p:xfrm>
          <a:off x="8639120" y="6359944"/>
          <a:ext cx="2655455" cy="428625"/>
        </p:xfrm>
        <a:graphic>
          <a:graphicData uri="http://schemas.openxmlformats.org/presentationml/2006/ole">
            <mc:AlternateContent xmlns:mc="http://schemas.openxmlformats.org/markup-compatibility/2006">
              <mc:Choice xmlns:v="urn:schemas-microsoft-com:vml" Requires="v">
                <p:oleObj name="Acrobat Document" r:id="rId2" imgW="2190750" imgH="485775" progId="AcroExch.Document.DC">
                  <p:embed/>
                </p:oleObj>
              </mc:Choice>
              <mc:Fallback>
                <p:oleObj name="Acrobat Document" r:id="rId2" imgW="2190750" imgH="485775" progId="AcroExch.Document.DC">
                  <p:embed/>
                  <p:pic>
                    <p:nvPicPr>
                      <p:cNvPr id="8" name="Object 7">
                        <a:extLst>
                          <a:ext uri="{FF2B5EF4-FFF2-40B4-BE49-F238E27FC236}">
                            <a16:creationId xmlns:a16="http://schemas.microsoft.com/office/drawing/2014/main" id="{5B1094A1-CAE9-4460-A375-B3F357555F7B}"/>
                          </a:ext>
                        </a:extLst>
                      </p:cNvPr>
                      <p:cNvPicPr/>
                      <p:nvPr/>
                    </p:nvPicPr>
                    <p:blipFill>
                      <a:blip r:embed="rId3"/>
                      <a:stretch>
                        <a:fillRect/>
                      </a:stretch>
                    </p:blipFill>
                    <p:spPr>
                      <a:xfrm>
                        <a:off x="8639120" y="6359944"/>
                        <a:ext cx="2655455" cy="428625"/>
                      </a:xfrm>
                      <a:prstGeom prst="rect">
                        <a:avLst/>
                      </a:prstGeom>
                    </p:spPr>
                  </p:pic>
                </p:oleObj>
              </mc:Fallback>
            </mc:AlternateContent>
          </a:graphicData>
        </a:graphic>
      </p:graphicFrame>
    </p:spTree>
    <p:extLst>
      <p:ext uri="{BB962C8B-B14F-4D97-AF65-F5344CB8AC3E}">
        <p14:creationId xmlns:p14="http://schemas.microsoft.com/office/powerpoint/2010/main" val="838682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2FFB7-935E-9F46-9D80-754994FC33BF}"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1571254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C3617C-9FB9-7541-8DD8-DA4DE2F1D037}"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4155176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709BED22-95B6-A846-971E-35668BEC4FE6}" type="datetime1">
              <a:rPr lang="en-US" smtClean="0"/>
              <a:t>9/29/2021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2319747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GS Conference Layou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A083B6-07F4-45D9-BF37-F7DF9CC8401A}"/>
              </a:ext>
            </a:extLst>
          </p:cNvPr>
          <p:cNvSpPr>
            <a:spLocks noGrp="1"/>
          </p:cNvSpPr>
          <p:nvPr>
            <p:ph sz="quarter" idx="13"/>
          </p:nvPr>
        </p:nvSpPr>
        <p:spPr>
          <a:xfrm>
            <a:off x="2209800" y="1324211"/>
            <a:ext cx="9718343" cy="50629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49FDF05D-308A-4701-8B36-33427A13F7AE}"/>
              </a:ext>
            </a:extLst>
          </p:cNvPr>
          <p:cNvSpPr>
            <a:spLocks noGrp="1"/>
          </p:cNvSpPr>
          <p:nvPr>
            <p:ph type="title"/>
          </p:nvPr>
        </p:nvSpPr>
        <p:spPr>
          <a:xfrm>
            <a:off x="2209799" y="228648"/>
            <a:ext cx="9718344" cy="986004"/>
          </a:xfrm>
        </p:spPr>
        <p:txBody>
          <a:bodyPr/>
          <a:lstStyle>
            <a:lvl1pPr algn="ctr">
              <a:defRPr b="1"/>
            </a:lvl1pPr>
          </a:lstStyle>
          <a:p>
            <a:r>
              <a:rPr lang="en-US" dirty="0"/>
              <a:t>Click to edit Master title style</a:t>
            </a:r>
          </a:p>
        </p:txBody>
      </p:sp>
    </p:spTree>
    <p:extLst>
      <p:ext uri="{BB962C8B-B14F-4D97-AF65-F5344CB8AC3E}">
        <p14:creationId xmlns:p14="http://schemas.microsoft.com/office/powerpoint/2010/main" val="2524905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020E546-76C4-004E-8870-F0F50AC9920A}" type="datetime1">
              <a:rPr lang="en-US" smtClean="0"/>
              <a:t>9/29/2021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1680646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021EDA-3262-7643-964C-207B99EC4698}"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54ECF315-99BA-4190-9003-48696693F8FC}" type="slidenum">
              <a:rPr lang="en-US" smtClean="0"/>
              <a:t>‹#›</a:t>
            </a:fld>
            <a:endParaRPr lang="en-US" dirty="0"/>
          </a:p>
        </p:txBody>
      </p:sp>
      <p:graphicFrame>
        <p:nvGraphicFramePr>
          <p:cNvPr id="8" name="Object 7">
            <a:extLst>
              <a:ext uri="{FF2B5EF4-FFF2-40B4-BE49-F238E27FC236}">
                <a16:creationId xmlns:a16="http://schemas.microsoft.com/office/drawing/2014/main" id="{B3F743EF-5570-458D-A451-5535DB50DD77}"/>
              </a:ext>
            </a:extLst>
          </p:cNvPr>
          <p:cNvGraphicFramePr>
            <a:graphicFrameLocks noChangeAspect="1"/>
          </p:cNvGraphicFramePr>
          <p:nvPr userDrawn="1"/>
        </p:nvGraphicFramePr>
        <p:xfrm>
          <a:off x="8145231" y="6418598"/>
          <a:ext cx="2655455" cy="428625"/>
        </p:xfrm>
        <a:graphic>
          <a:graphicData uri="http://schemas.openxmlformats.org/presentationml/2006/ole">
            <mc:AlternateContent xmlns:mc="http://schemas.openxmlformats.org/markup-compatibility/2006">
              <mc:Choice xmlns:v="urn:schemas-microsoft-com:vml" Requires="v">
                <p:oleObj name="Acrobat Document" r:id="rId2" imgW="2190750" imgH="485775" progId="AcroExch.Document.DC">
                  <p:embed/>
                </p:oleObj>
              </mc:Choice>
              <mc:Fallback>
                <p:oleObj name="Acrobat Document" r:id="rId2" imgW="2190750" imgH="485775" progId="AcroExch.Document.DC">
                  <p:embed/>
                  <p:pic>
                    <p:nvPicPr>
                      <p:cNvPr id="8" name="Object 7"/>
                      <p:cNvPicPr/>
                      <p:nvPr/>
                    </p:nvPicPr>
                    <p:blipFill>
                      <a:blip r:embed="rId3"/>
                      <a:stretch>
                        <a:fillRect/>
                      </a:stretch>
                    </p:blipFill>
                    <p:spPr>
                      <a:xfrm>
                        <a:off x="8145231" y="6418598"/>
                        <a:ext cx="2655455" cy="428625"/>
                      </a:xfrm>
                      <a:prstGeom prst="rect">
                        <a:avLst/>
                      </a:prstGeom>
                    </p:spPr>
                  </p:pic>
                </p:oleObj>
              </mc:Fallback>
            </mc:AlternateContent>
          </a:graphicData>
        </a:graphic>
      </p:graphicFrame>
    </p:spTree>
    <p:extLst>
      <p:ext uri="{BB962C8B-B14F-4D97-AF65-F5344CB8AC3E}">
        <p14:creationId xmlns:p14="http://schemas.microsoft.com/office/powerpoint/2010/main" val="4239721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6D29A13-2DF4-8B48-866C-5D398042C878}" type="datetime1">
              <a:rPr lang="en-US" smtClean="0"/>
              <a:t>9/29/2021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663372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B21FAB-6C84-CB4A-99A6-1F4B20BE6964}"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2208004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28DE7-8F3B-BD4C-A8A3-DA320D9C84CF}" type="datetime1">
              <a:rPr lang="en-US" smtClean="0"/>
              <a:t>9/29/2021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3196982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1755AB-4ECD-BE41-A34B-6C1997777FF4}" type="datetime1">
              <a:rPr lang="en-US" smtClean="0"/>
              <a:t>9/29/2021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ECF315-99BA-4190-9003-48696693F8FC}" type="slidenum">
              <a:rPr lang="en-US" smtClean="0"/>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740556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6D29A13-2DF4-8B48-866C-5D398042C878}" type="datetime1">
              <a:rPr lang="en-US" smtClean="0"/>
              <a:t>9/29/2021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2903955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3C996-73B2-F443-ADEE-AF138B7E5195}" type="datetime1">
              <a:rPr lang="en-US" smtClean="0"/>
              <a:t>9/29/2021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842665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8FF208D-473E-E742-A0A5-C050E659D39C}" type="datetime1">
              <a:rPr lang="en-US" smtClean="0"/>
              <a:t>9/29/2021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1270111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2FFB7-935E-9F46-9D80-754994FC33BF}"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1164449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C3617C-9FB9-7541-8DD8-DA4DE2F1D037}"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1394139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709BED22-95B6-A846-971E-35668BEC4FE6}" type="datetime1">
              <a:rPr lang="en-US" smtClean="0"/>
              <a:t>9/29/2021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97037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020E546-76C4-004E-8870-F0F50AC9920A}" type="datetime1">
              <a:rPr lang="en-US" smtClean="0"/>
              <a:t>9/29/2021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2152877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021EDA-3262-7643-964C-207B99EC4698}"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54ECF315-99BA-4190-9003-48696693F8FC}" type="slidenum">
              <a:rPr lang="en-US" smtClean="0"/>
              <a:t>‹#›</a:t>
            </a:fld>
            <a:endParaRPr lang="en-US" dirty="0"/>
          </a:p>
        </p:txBody>
      </p:sp>
      <p:graphicFrame>
        <p:nvGraphicFramePr>
          <p:cNvPr id="8" name="Object 7">
            <a:extLst>
              <a:ext uri="{FF2B5EF4-FFF2-40B4-BE49-F238E27FC236}">
                <a16:creationId xmlns:a16="http://schemas.microsoft.com/office/drawing/2014/main" id="{2BB8876E-D332-4676-A29C-5B58BD213CED}"/>
              </a:ext>
            </a:extLst>
          </p:cNvPr>
          <p:cNvGraphicFramePr>
            <a:graphicFrameLocks noChangeAspect="1"/>
          </p:cNvGraphicFramePr>
          <p:nvPr userDrawn="1"/>
        </p:nvGraphicFramePr>
        <p:xfrm>
          <a:off x="8145231" y="6418599"/>
          <a:ext cx="2655455" cy="428625"/>
        </p:xfrm>
        <a:graphic>
          <a:graphicData uri="http://schemas.openxmlformats.org/presentationml/2006/ole">
            <mc:AlternateContent xmlns:mc="http://schemas.openxmlformats.org/markup-compatibility/2006">
              <mc:Choice xmlns:v="urn:schemas-microsoft-com:vml" Requires="v">
                <p:oleObj name="Acrobat Document" r:id="rId2" imgW="2190750" imgH="485775" progId="AcroExch.Document.DC">
                  <p:embed/>
                </p:oleObj>
              </mc:Choice>
              <mc:Fallback>
                <p:oleObj name="Acrobat Document" r:id="rId2" imgW="2190750" imgH="485775" progId="AcroExch.Document.DC">
                  <p:embed/>
                  <p:pic>
                    <p:nvPicPr>
                      <p:cNvPr id="8" name="Object 7"/>
                      <p:cNvPicPr/>
                      <p:nvPr/>
                    </p:nvPicPr>
                    <p:blipFill>
                      <a:blip r:embed="rId3"/>
                      <a:stretch>
                        <a:fillRect/>
                      </a:stretch>
                    </p:blipFill>
                    <p:spPr>
                      <a:xfrm>
                        <a:off x="8145231" y="6418599"/>
                        <a:ext cx="2655455" cy="428625"/>
                      </a:xfrm>
                      <a:prstGeom prst="rect">
                        <a:avLst/>
                      </a:prstGeom>
                    </p:spPr>
                  </p:pic>
                </p:oleObj>
              </mc:Fallback>
            </mc:AlternateContent>
          </a:graphicData>
        </a:graphic>
      </p:graphicFrame>
    </p:spTree>
    <p:extLst>
      <p:ext uri="{BB962C8B-B14F-4D97-AF65-F5344CB8AC3E}">
        <p14:creationId xmlns:p14="http://schemas.microsoft.com/office/powerpoint/2010/main" val="3534570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6D29A13-2DF4-8B48-866C-5D398042C878}" type="datetime1">
              <a:rPr lang="en-US" smtClean="0"/>
              <a:t>9/29/2021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3829424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B21FAB-6C84-CB4A-99A6-1F4B20BE6964}"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1858842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28DE7-8F3B-BD4C-A8A3-DA320D9C84CF}" type="datetime1">
              <a:rPr lang="en-US" smtClean="0"/>
              <a:t>9/29/2021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215550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B21FAB-6C84-CB4A-99A6-1F4B20BE6964}"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5224868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1755AB-4ECD-BE41-A34B-6C1997777FF4}" type="datetime1">
              <a:rPr lang="en-US" smtClean="0"/>
              <a:t>9/29/2021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ECF315-99BA-4190-9003-48696693F8FC}" type="slidenum">
              <a:rPr lang="en-US" smtClean="0"/>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711650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3C996-73B2-F443-ADEE-AF138B7E5195}" type="datetime1">
              <a:rPr lang="en-US" smtClean="0"/>
              <a:t>9/29/2021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822856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8FF208D-473E-E742-A0A5-C050E659D39C}" type="datetime1">
              <a:rPr lang="en-US" smtClean="0"/>
              <a:t>9/29/2021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631660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2FFB7-935E-9F46-9D80-754994FC33BF}"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219298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C3617C-9FB9-7541-8DD8-DA4DE2F1D037}"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1871260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709BED22-95B6-A846-971E-35668BEC4FE6}" type="datetime1">
              <a:rPr lang="en-US" smtClean="0"/>
              <a:t>9/29/2021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163336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28DE7-8F3B-BD4C-A8A3-DA320D9C84CF}" type="datetime1">
              <a:rPr lang="en-US" smtClean="0"/>
              <a:t>9/29/2021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231396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1755AB-4ECD-BE41-A34B-6C1997777FF4}" type="datetime1">
              <a:rPr lang="en-US" smtClean="0"/>
              <a:t>9/29/2021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ECF315-99BA-4190-9003-48696693F8FC}" type="slidenum">
              <a:rPr lang="en-US" smtClean="0"/>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420688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3C996-73B2-F443-ADEE-AF138B7E5195}" type="datetime1">
              <a:rPr lang="en-US" smtClean="0"/>
              <a:t>9/29/2021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142503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8FF208D-473E-E742-A0A5-C050E659D39C}" type="datetime1">
              <a:rPr lang="en-US" smtClean="0"/>
              <a:t>9/29/2021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4ECF315-99BA-4190-9003-48696693F8FC}" type="slidenum">
              <a:rPr lang="en-US" smtClean="0"/>
              <a:t>‹#›</a:t>
            </a:fld>
            <a:endParaRPr lang="en-US" dirty="0"/>
          </a:p>
        </p:txBody>
      </p:sp>
    </p:spTree>
    <p:extLst>
      <p:ext uri="{BB962C8B-B14F-4D97-AF65-F5344CB8AC3E}">
        <p14:creationId xmlns:p14="http://schemas.microsoft.com/office/powerpoint/2010/main" val="99312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2FFB7-935E-9F46-9D80-754994FC33BF}"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ECF315-99BA-4190-9003-48696693F8FC}" type="slidenum">
              <a:rPr lang="en-US" smtClean="0"/>
              <a:t>‹#›</a:t>
            </a:fld>
            <a:endParaRPr lang="en-US" dirty="0"/>
          </a:p>
        </p:txBody>
      </p:sp>
    </p:spTree>
    <p:extLst>
      <p:ext uri="{BB962C8B-B14F-4D97-AF65-F5344CB8AC3E}">
        <p14:creationId xmlns:p14="http://schemas.microsoft.com/office/powerpoint/2010/main" val="1847380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99DF237-A80E-B44F-89AA-F308199BC6EA}" type="datetime1">
              <a:rPr lang="en-US" smtClean="0"/>
              <a:t>9/29/2021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54ECF315-99BA-4190-9003-48696693F8FC}"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0629085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99DF237-A80E-B44F-89AA-F308199BC6EA}" type="datetime1">
              <a:rPr lang="en-US" smtClean="0"/>
              <a:t>9/29/2021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54ECF315-99BA-4190-9003-48696693F8FC}"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70517468"/>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57" r:id="rId12"/>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99DF237-A80E-B44F-89AA-F308199BC6EA}" type="datetime1">
              <a:rPr lang="en-US" smtClean="0">
                <a:solidFill>
                  <a:srgbClr val="5ECCF3"/>
                </a:solidFill>
              </a:rPr>
              <a:pPr/>
              <a:t>9/29/2021</a:t>
            </a:fld>
            <a:endParaRPr lang="en-US" dirty="0">
              <a:solidFill>
                <a:srgbClr val="5ECCF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5ECCF3"/>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54ECF315-99BA-4190-9003-48696693F8FC}" type="slidenum">
              <a:rPr lang="en-US" smtClean="0">
                <a:solidFill>
                  <a:srgbClr val="5ECCF3"/>
                </a:solidFill>
              </a:rPr>
              <a:pPr/>
              <a:t>‹#›</a:t>
            </a:fld>
            <a:endParaRPr lang="en-US" dirty="0">
              <a:solidFill>
                <a:srgbClr val="5ECCF3"/>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56185905"/>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99DF237-A80E-B44F-89AA-F308199BC6EA}" type="datetime1">
              <a:rPr lang="en-US" smtClean="0">
                <a:solidFill>
                  <a:srgbClr val="5ECCF3"/>
                </a:solidFill>
              </a:rPr>
              <a:pPr/>
              <a:t>9/29/2021</a:t>
            </a:fld>
            <a:endParaRPr lang="en-US" dirty="0">
              <a:solidFill>
                <a:srgbClr val="5ECCF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5ECCF3"/>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54ECF315-99BA-4190-9003-48696693F8FC}" type="slidenum">
              <a:rPr lang="en-US" smtClean="0">
                <a:solidFill>
                  <a:srgbClr val="5ECCF3"/>
                </a:solidFill>
              </a:rPr>
              <a:pPr/>
              <a:t>‹#›</a:t>
            </a:fld>
            <a:endParaRPr lang="en-US" dirty="0">
              <a:solidFill>
                <a:srgbClr val="5ECCF3"/>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7883515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www.supporteddecisionmaking.org/" TargetMode="External"/><Relationship Id="rId7" Type="http://schemas.openxmlformats.org/officeDocument/2006/relationships/hyperlink" Target="https://tinyurl.com/585z3j4"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scsupporteddecisionmaking.org/resources/" TargetMode="External"/><Relationship Id="rId5" Type="http://schemas.openxmlformats.org/officeDocument/2006/relationships/hyperlink" Target="https://www.americanbar.org/content/dam/aba/administrative/law_aging/PRACTICALGuide.pdf" TargetMode="External"/><Relationship Id="rId4" Type="http://schemas.openxmlformats.org/officeDocument/2006/relationships/hyperlink" Target="https://www.guardianship.org/advocacy/position-statemen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40.x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59709"/>
            <a:ext cx="11029616" cy="1013800"/>
          </a:xfrm>
          <a:solidFill>
            <a:schemeClr val="accent1"/>
          </a:solidFill>
        </p:spPr>
        <p:txBody>
          <a:bodyPr>
            <a:noAutofit/>
          </a:bodyPr>
          <a:lstStyle/>
          <a:p>
            <a:r>
              <a:rPr lang="en-US" sz="3800" dirty="0">
                <a:solidFill>
                  <a:schemeClr val="bg1"/>
                </a:solidFill>
              </a:rPr>
              <a:t>Supported decision-making: </a:t>
            </a:r>
            <a:br>
              <a:rPr lang="en-US" sz="3800" dirty="0">
                <a:solidFill>
                  <a:schemeClr val="bg1"/>
                </a:solidFill>
              </a:rPr>
            </a:br>
            <a:r>
              <a:rPr lang="en-US" sz="3800" dirty="0">
                <a:solidFill>
                  <a:schemeClr val="bg1"/>
                </a:solidFill>
              </a:rPr>
              <a:t>A path to Self-Determination</a:t>
            </a:r>
          </a:p>
        </p:txBody>
      </p:sp>
      <p:sp>
        <p:nvSpPr>
          <p:cNvPr id="5" name="Slide Number Placeholder 4"/>
          <p:cNvSpPr>
            <a:spLocks noGrp="1"/>
          </p:cNvSpPr>
          <p:nvPr>
            <p:ph type="sldNum" sz="quarter" idx="12"/>
          </p:nvPr>
        </p:nvSpPr>
        <p:spPr/>
        <p:txBody>
          <a:bodyPr/>
          <a:lstStyle/>
          <a:p>
            <a:pPr marL="0" marR="0" lvl="0" indent="0" algn="r" defTabSz="806867" rtl="0" eaLnBrk="1" fontAlgn="auto" latinLnBrk="0" hangingPunct="1">
              <a:lnSpc>
                <a:spcPct val="100000"/>
              </a:lnSpc>
              <a:spcBef>
                <a:spcPts val="0"/>
              </a:spcBef>
              <a:spcAft>
                <a:spcPts val="0"/>
              </a:spcAft>
              <a:buClrTx/>
              <a:buSzTx/>
              <a:buFontTx/>
              <a:buNone/>
              <a:tabLst/>
              <a:defRPr/>
            </a:pPr>
            <a:fld id="{54ECF315-99BA-4190-9003-48696693F8FC}" type="slidenum">
              <a:rPr kumimoji="0" lang="en-US" sz="874" b="0" i="0" u="none" strike="noStrike" kern="1200" cap="none" spc="0" normalizeH="0" baseline="0" noProof="0">
                <a:ln>
                  <a:noFill/>
                </a:ln>
                <a:solidFill>
                  <a:srgbClr val="4E67C8">
                    <a:lumMod val="75000"/>
                    <a:lumOff val="25000"/>
                  </a:srgbClr>
                </a:solidFill>
                <a:effectLst/>
                <a:uLnTx/>
                <a:uFillTx/>
                <a:latin typeface="Gill Sans MT" panose="020B0502020104020203"/>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1</a:t>
            </a:fld>
            <a:endParaRPr kumimoji="0" lang="en-US" sz="874" b="0" i="0" u="none" strike="noStrike" kern="1200" cap="none" spc="0" normalizeH="0" baseline="0" noProof="0" dirty="0">
              <a:ln>
                <a:noFill/>
              </a:ln>
              <a:solidFill>
                <a:srgbClr val="4E67C8">
                  <a:lumMod val="75000"/>
                  <a:lumOff val="25000"/>
                </a:srgbClr>
              </a:solidFill>
              <a:effectLst/>
              <a:uLnTx/>
              <a:uFillTx/>
              <a:latin typeface="Gill Sans MT" panose="020B0502020104020203"/>
              <a:ea typeface="+mn-ea"/>
              <a:cs typeface="+mn-cs"/>
            </a:endParaRPr>
          </a:p>
        </p:txBody>
      </p:sp>
      <p:sp>
        <p:nvSpPr>
          <p:cNvPr id="6" name="Subtitle 2">
            <a:extLst>
              <a:ext uri="{FF2B5EF4-FFF2-40B4-BE49-F238E27FC236}">
                <a16:creationId xmlns:a16="http://schemas.microsoft.com/office/drawing/2014/main" id="{F1A7791F-A4AE-4F9A-B52E-A8926543094C}"/>
              </a:ext>
            </a:extLst>
          </p:cNvPr>
          <p:cNvSpPr txBox="1">
            <a:spLocks/>
          </p:cNvSpPr>
          <p:nvPr/>
        </p:nvSpPr>
        <p:spPr>
          <a:xfrm>
            <a:off x="1219200" y="4833862"/>
            <a:ext cx="9560560" cy="1813707"/>
          </a:xfrm>
          <a:prstGeom prst="rect">
            <a:avLst/>
          </a:prstGeom>
        </p:spPr>
        <p:txBody>
          <a:bodyPr vert="horz" lIns="80682" tIns="40341" rIns="80682" bIns="40341" rtlCol="0" anchor="t">
            <a:noAutofit/>
          </a:bodyPr>
          <a:lstStyle>
            <a:lvl1pPr marL="0" indent="0" algn="l" defTabSz="502920" rtl="0" eaLnBrk="1" latinLnBrk="0" hangingPunct="1">
              <a:spcBef>
                <a:spcPct val="20000"/>
              </a:spcBef>
              <a:spcAft>
                <a:spcPts val="660"/>
              </a:spcAft>
              <a:buClr>
                <a:schemeClr val="accent2"/>
              </a:buClr>
              <a:buSzPct val="92000"/>
              <a:buFont typeface="Wingdings 2" panose="05020102010507070707" pitchFamily="18" charset="2"/>
              <a:buNone/>
              <a:defRPr sz="1760" kern="1200" cap="all">
                <a:solidFill>
                  <a:schemeClr val="accent2"/>
                </a:solidFill>
                <a:latin typeface="+mn-lt"/>
                <a:ea typeface="+mn-ea"/>
                <a:cs typeface="+mn-cs"/>
              </a:defRPr>
            </a:lvl1pPr>
            <a:lvl2pPr marL="502920" indent="0" algn="ctr" defTabSz="502920" rtl="0" eaLnBrk="1" latinLnBrk="0" hangingPunct="1">
              <a:spcBef>
                <a:spcPct val="20000"/>
              </a:spcBef>
              <a:spcAft>
                <a:spcPts val="660"/>
              </a:spcAft>
              <a:buClr>
                <a:schemeClr val="accent2"/>
              </a:buClr>
              <a:buSzPct val="92000"/>
              <a:buFont typeface="Wingdings 2" panose="05020102010507070707" pitchFamily="18" charset="2"/>
              <a:buNone/>
              <a:defRPr sz="1760" kern="1200">
                <a:solidFill>
                  <a:schemeClr val="tx1">
                    <a:tint val="75000"/>
                  </a:schemeClr>
                </a:solidFill>
                <a:latin typeface="+mn-lt"/>
                <a:ea typeface="+mn-ea"/>
                <a:cs typeface="+mn-cs"/>
              </a:defRPr>
            </a:lvl2pPr>
            <a:lvl3pPr marL="1005840" indent="0" algn="ctr" defTabSz="502920" rtl="0" eaLnBrk="1" latinLnBrk="0" hangingPunct="1">
              <a:spcBef>
                <a:spcPct val="20000"/>
              </a:spcBef>
              <a:spcAft>
                <a:spcPts val="660"/>
              </a:spcAft>
              <a:buClr>
                <a:schemeClr val="accent2"/>
              </a:buClr>
              <a:buSzPct val="92000"/>
              <a:buFont typeface="Wingdings 2" panose="05020102010507070707" pitchFamily="18" charset="2"/>
              <a:buNone/>
              <a:defRPr sz="1540" kern="1200">
                <a:solidFill>
                  <a:schemeClr val="tx1">
                    <a:tint val="75000"/>
                  </a:schemeClr>
                </a:solidFill>
                <a:latin typeface="+mn-lt"/>
                <a:ea typeface="+mn-ea"/>
                <a:cs typeface="+mn-cs"/>
              </a:defRPr>
            </a:lvl3pPr>
            <a:lvl4pPr marL="1508760" indent="0" algn="ctr" defTabSz="502920" rtl="0" eaLnBrk="1" latinLnBrk="0" hangingPunct="1">
              <a:spcBef>
                <a:spcPct val="20000"/>
              </a:spcBef>
              <a:spcAft>
                <a:spcPts val="660"/>
              </a:spcAft>
              <a:buClr>
                <a:schemeClr val="accent2"/>
              </a:buClr>
              <a:buSzPct val="92000"/>
              <a:buFont typeface="Wingdings 2" panose="05020102010507070707" pitchFamily="18" charset="2"/>
              <a:buNone/>
              <a:defRPr sz="1320" kern="1200">
                <a:solidFill>
                  <a:schemeClr val="tx1">
                    <a:tint val="75000"/>
                  </a:schemeClr>
                </a:solidFill>
                <a:latin typeface="+mn-lt"/>
                <a:ea typeface="+mn-ea"/>
                <a:cs typeface="+mn-cs"/>
              </a:defRPr>
            </a:lvl4pPr>
            <a:lvl5pPr marL="2011680" indent="0" algn="ctr" defTabSz="502920" rtl="0" eaLnBrk="1" latinLnBrk="0" hangingPunct="1">
              <a:spcBef>
                <a:spcPct val="20000"/>
              </a:spcBef>
              <a:spcAft>
                <a:spcPts val="660"/>
              </a:spcAft>
              <a:buClr>
                <a:schemeClr val="accent2"/>
              </a:buClr>
              <a:buSzPct val="92000"/>
              <a:buFont typeface="Wingdings 2" panose="05020102010507070707" pitchFamily="18" charset="2"/>
              <a:buNone/>
              <a:defRPr sz="1320" kern="1200">
                <a:solidFill>
                  <a:schemeClr val="tx1">
                    <a:tint val="75000"/>
                  </a:schemeClr>
                </a:solidFill>
                <a:latin typeface="+mn-lt"/>
                <a:ea typeface="+mn-ea"/>
                <a:cs typeface="+mn-cs"/>
              </a:defRPr>
            </a:lvl5pPr>
            <a:lvl6pPr marL="2514600" indent="0" algn="ctr" defTabSz="502920" rtl="0" eaLnBrk="1" latinLnBrk="0" hangingPunct="1">
              <a:spcBef>
                <a:spcPct val="20000"/>
              </a:spcBef>
              <a:spcAft>
                <a:spcPts val="660"/>
              </a:spcAft>
              <a:buClr>
                <a:schemeClr val="accent2"/>
              </a:buClr>
              <a:buSzPct val="92000"/>
              <a:buFont typeface="Wingdings 2" panose="05020102010507070707" pitchFamily="18" charset="2"/>
              <a:buNone/>
              <a:defRPr sz="1320" kern="1200">
                <a:solidFill>
                  <a:schemeClr val="tx1">
                    <a:tint val="75000"/>
                  </a:schemeClr>
                </a:solidFill>
                <a:latin typeface="+mn-lt"/>
                <a:ea typeface="+mn-ea"/>
                <a:cs typeface="+mn-cs"/>
              </a:defRPr>
            </a:lvl6pPr>
            <a:lvl7pPr marL="3017520" indent="0" algn="ctr" defTabSz="502920" rtl="0" eaLnBrk="1" latinLnBrk="0" hangingPunct="1">
              <a:spcBef>
                <a:spcPct val="20000"/>
              </a:spcBef>
              <a:spcAft>
                <a:spcPts val="660"/>
              </a:spcAft>
              <a:buClr>
                <a:schemeClr val="accent2"/>
              </a:buClr>
              <a:buSzPct val="92000"/>
              <a:buFont typeface="Wingdings 2" panose="05020102010507070707" pitchFamily="18" charset="2"/>
              <a:buNone/>
              <a:defRPr sz="1320" kern="1200">
                <a:solidFill>
                  <a:schemeClr val="tx1">
                    <a:tint val="75000"/>
                  </a:schemeClr>
                </a:solidFill>
                <a:latin typeface="+mn-lt"/>
                <a:ea typeface="+mn-ea"/>
                <a:cs typeface="+mn-cs"/>
              </a:defRPr>
            </a:lvl7pPr>
            <a:lvl8pPr marL="3520440" indent="0" algn="ctr" defTabSz="502920" rtl="0" eaLnBrk="1" latinLnBrk="0" hangingPunct="1">
              <a:spcBef>
                <a:spcPct val="20000"/>
              </a:spcBef>
              <a:spcAft>
                <a:spcPts val="660"/>
              </a:spcAft>
              <a:buClr>
                <a:schemeClr val="accent2"/>
              </a:buClr>
              <a:buSzPct val="92000"/>
              <a:buFont typeface="Wingdings 2" panose="05020102010507070707" pitchFamily="18" charset="2"/>
              <a:buNone/>
              <a:defRPr sz="1320" kern="1200">
                <a:solidFill>
                  <a:schemeClr val="tx1">
                    <a:tint val="75000"/>
                  </a:schemeClr>
                </a:solidFill>
                <a:latin typeface="+mn-lt"/>
                <a:ea typeface="+mn-ea"/>
                <a:cs typeface="+mn-cs"/>
              </a:defRPr>
            </a:lvl8pPr>
            <a:lvl9pPr marL="4023360" indent="0" algn="ctr" defTabSz="502920" rtl="0" eaLnBrk="1" latinLnBrk="0" hangingPunct="1">
              <a:spcBef>
                <a:spcPct val="20000"/>
              </a:spcBef>
              <a:spcAft>
                <a:spcPts val="660"/>
              </a:spcAft>
              <a:buClr>
                <a:schemeClr val="accent2"/>
              </a:buClr>
              <a:buSzPct val="92000"/>
              <a:buFont typeface="Wingdings 2" panose="05020102010507070707" pitchFamily="18" charset="2"/>
              <a:buNone/>
              <a:defRPr sz="1320" kern="1200">
                <a:solidFill>
                  <a:schemeClr val="tx1">
                    <a:tint val="75000"/>
                  </a:schemeClr>
                </a:solidFill>
                <a:latin typeface="+mn-lt"/>
                <a:ea typeface="+mn-ea"/>
                <a:cs typeface="+mn-cs"/>
              </a:defRPr>
            </a:lvl9pPr>
          </a:lstStyle>
          <a:p>
            <a:pPr marL="0" marR="0" lvl="0" indent="0" algn="just" defTabSz="443777" rtl="0" eaLnBrk="1" fontAlgn="auto" latinLnBrk="0" hangingPunct="1">
              <a:lnSpc>
                <a:spcPct val="100000"/>
              </a:lnSpc>
              <a:spcBef>
                <a:spcPts val="0"/>
              </a:spcBef>
              <a:spcAft>
                <a:spcPts val="582"/>
              </a:spcAft>
              <a:buClr>
                <a:srgbClr val="5ECCF3"/>
              </a:buClr>
              <a:buSzPct val="92000"/>
              <a:buFont typeface="Wingdings 2" panose="05020102010507070707" pitchFamily="18" charset="2"/>
              <a:buNone/>
              <a:tabLst/>
              <a:defRPr/>
            </a:pPr>
            <a:r>
              <a:rPr kumimoji="0" lang="en-US" sz="1200" b="0" i="0" u="none" strike="noStrike" kern="1200" cap="all" spc="0" normalizeH="0" baseline="0" noProof="0" dirty="0">
                <a:ln>
                  <a:noFill/>
                </a:ln>
                <a:solidFill>
                  <a:srgbClr val="B4DCFA">
                    <a:lumMod val="75000"/>
                  </a:srgbClr>
                </a:solidFill>
                <a:effectLst/>
                <a:uLnTx/>
                <a:uFillTx/>
                <a:latin typeface="Gill Sans MT" panose="020B0502020104020203"/>
                <a:ea typeface="+mn-ea"/>
                <a:cs typeface="+mn-cs"/>
              </a:rPr>
              <a:t>Dana </a:t>
            </a:r>
            <a:r>
              <a:rPr kumimoji="0" lang="en-US" sz="1200" b="0" i="0" u="none" strike="noStrike" kern="1200" cap="all" spc="0" normalizeH="0" baseline="0" noProof="0" dirty="0" err="1">
                <a:ln>
                  <a:noFill/>
                </a:ln>
                <a:solidFill>
                  <a:srgbClr val="B4DCFA">
                    <a:lumMod val="75000"/>
                  </a:srgbClr>
                </a:solidFill>
                <a:effectLst/>
                <a:uLnTx/>
                <a:uFillTx/>
                <a:latin typeface="Gill Sans MT" panose="020B0502020104020203"/>
                <a:ea typeface="+mn-ea"/>
                <a:cs typeface="+mn-cs"/>
              </a:rPr>
              <a:t>lloyd</a:t>
            </a:r>
            <a:endParaRPr kumimoji="0" lang="en-US" sz="1200" b="0" i="0" u="none" strike="noStrike" kern="1200" cap="all" spc="0" normalizeH="0" baseline="0" noProof="0" dirty="0">
              <a:ln>
                <a:noFill/>
              </a:ln>
              <a:solidFill>
                <a:srgbClr val="B4DCFA">
                  <a:lumMod val="75000"/>
                </a:srgbClr>
              </a:solidFill>
              <a:effectLst/>
              <a:uLnTx/>
              <a:uFillTx/>
              <a:latin typeface="Gill Sans MT" panose="020B0502020104020203"/>
              <a:ea typeface="+mn-ea"/>
              <a:cs typeface="+mn-cs"/>
            </a:endParaRPr>
          </a:p>
          <a:p>
            <a:pPr marL="0" marR="0" lvl="0" indent="0" algn="just" defTabSz="443777" rtl="0" eaLnBrk="1" fontAlgn="auto" latinLnBrk="0" hangingPunct="1">
              <a:lnSpc>
                <a:spcPct val="100000"/>
              </a:lnSpc>
              <a:spcBef>
                <a:spcPts val="0"/>
              </a:spcBef>
              <a:spcAft>
                <a:spcPts val="582"/>
              </a:spcAft>
              <a:buClr>
                <a:srgbClr val="5ECCF3"/>
              </a:buClr>
              <a:buSzPct val="92000"/>
              <a:buFont typeface="Wingdings 2" panose="05020102010507070707" pitchFamily="18" charset="2"/>
              <a:buNone/>
              <a:tabLst/>
              <a:defRPr/>
            </a:pPr>
            <a:r>
              <a:rPr kumimoji="0" lang="en-US" sz="1200" b="0" i="0" u="none" strike="noStrike" kern="1200" cap="all" spc="0" normalizeH="0" baseline="0" noProof="0" dirty="0" err="1">
                <a:ln>
                  <a:noFill/>
                </a:ln>
                <a:solidFill>
                  <a:srgbClr val="B4DCFA">
                    <a:lumMod val="75000"/>
                  </a:srgbClr>
                </a:solidFill>
                <a:effectLst/>
                <a:uLnTx/>
                <a:uFillTx/>
                <a:latin typeface="Gill Sans MT" panose="020B0502020104020203"/>
                <a:ea typeface="+mn-ea"/>
                <a:cs typeface="+mn-cs"/>
              </a:rPr>
              <a:t>PROject</a:t>
            </a:r>
            <a:r>
              <a:rPr kumimoji="0" lang="en-US" sz="1200" b="0" i="0" u="none" strike="noStrike" kern="1200" cap="all" spc="0" normalizeH="0" baseline="0" noProof="0" dirty="0">
                <a:ln>
                  <a:noFill/>
                </a:ln>
                <a:solidFill>
                  <a:srgbClr val="B4DCFA">
                    <a:lumMod val="75000"/>
                  </a:srgbClr>
                </a:solidFill>
                <a:effectLst/>
                <a:uLnTx/>
                <a:uFillTx/>
                <a:latin typeface="Gill Sans MT" panose="020B0502020104020203"/>
                <a:ea typeface="+mn-ea"/>
                <a:cs typeface="+mn-cs"/>
              </a:rPr>
              <a:t> COORDINATOR </a:t>
            </a:r>
          </a:p>
          <a:p>
            <a:pPr marL="0" marR="0" lvl="0" indent="0" algn="just" defTabSz="443777" rtl="0" eaLnBrk="1" fontAlgn="auto" latinLnBrk="0" hangingPunct="1">
              <a:lnSpc>
                <a:spcPct val="100000"/>
              </a:lnSpc>
              <a:spcBef>
                <a:spcPts val="0"/>
              </a:spcBef>
              <a:spcAft>
                <a:spcPts val="582"/>
              </a:spcAft>
              <a:buClr>
                <a:srgbClr val="5ECCF3"/>
              </a:buClr>
              <a:buSzPct val="92000"/>
              <a:buFont typeface="Wingdings 2" panose="05020102010507070707" pitchFamily="18" charset="2"/>
              <a:buNone/>
              <a:tabLst/>
              <a:defRPr/>
            </a:pPr>
            <a:r>
              <a:rPr kumimoji="0" lang="en-US" sz="1200" b="0" i="0" u="none" strike="noStrike" kern="1200" cap="all" spc="0" normalizeH="0" baseline="0" noProof="0" dirty="0">
                <a:ln>
                  <a:noFill/>
                </a:ln>
                <a:solidFill>
                  <a:srgbClr val="B4DCFA">
                    <a:lumMod val="75000"/>
                  </a:srgbClr>
                </a:solidFill>
                <a:effectLst/>
                <a:uLnTx/>
                <a:uFillTx/>
                <a:latin typeface="Gill Sans MT" panose="020B0502020104020203"/>
                <a:ea typeface="+mn-ea"/>
                <a:cs typeface="+mn-cs"/>
              </a:rPr>
              <a:t>Georgia Advocacy Office, Inc.</a:t>
            </a:r>
          </a:p>
          <a:p>
            <a:pPr marL="0" marR="0" lvl="0" indent="0" algn="just" defTabSz="443777" rtl="0" eaLnBrk="1" fontAlgn="auto" latinLnBrk="0" hangingPunct="1">
              <a:lnSpc>
                <a:spcPct val="100000"/>
              </a:lnSpc>
              <a:spcBef>
                <a:spcPts val="0"/>
              </a:spcBef>
              <a:spcAft>
                <a:spcPts val="582"/>
              </a:spcAft>
              <a:buClr>
                <a:srgbClr val="5ECCF3"/>
              </a:buClr>
              <a:buSzPct val="92000"/>
              <a:buFont typeface="Wingdings 2" panose="05020102010507070707" pitchFamily="18" charset="2"/>
              <a:buNone/>
              <a:tabLst/>
              <a:defRPr/>
            </a:pPr>
            <a:r>
              <a:rPr kumimoji="0" lang="en-US" sz="1200" b="0" i="0" u="none" strike="noStrike" kern="1200" cap="all" spc="0" normalizeH="0" baseline="0" noProof="0" dirty="0">
                <a:ln>
                  <a:noFill/>
                </a:ln>
                <a:solidFill>
                  <a:srgbClr val="B4DCFA">
                    <a:lumMod val="75000"/>
                  </a:srgbClr>
                </a:solidFill>
                <a:effectLst/>
                <a:uLnTx/>
                <a:uFillTx/>
                <a:latin typeface="Gill Sans MT" panose="020B0502020104020203"/>
                <a:ea typeface="+mn-ea"/>
                <a:cs typeface="+mn-cs"/>
              </a:rPr>
              <a:t>One West Court Square, Suite 625</a:t>
            </a:r>
          </a:p>
          <a:p>
            <a:pPr marL="0" marR="0" lvl="0" indent="0" algn="just" defTabSz="443777" rtl="0" eaLnBrk="1" fontAlgn="auto" latinLnBrk="0" hangingPunct="1">
              <a:lnSpc>
                <a:spcPct val="100000"/>
              </a:lnSpc>
              <a:spcBef>
                <a:spcPts val="0"/>
              </a:spcBef>
              <a:spcAft>
                <a:spcPts val="582"/>
              </a:spcAft>
              <a:buClr>
                <a:srgbClr val="5ECCF3"/>
              </a:buClr>
              <a:buSzPct val="92000"/>
              <a:buFont typeface="Wingdings 2" panose="05020102010507070707" pitchFamily="18" charset="2"/>
              <a:buNone/>
              <a:tabLst/>
              <a:defRPr/>
            </a:pPr>
            <a:r>
              <a:rPr kumimoji="0" lang="en-US" sz="1200" b="0" i="0" u="none" strike="noStrike" kern="1200" cap="all" spc="0" normalizeH="0" baseline="0" noProof="0" dirty="0">
                <a:ln>
                  <a:noFill/>
                </a:ln>
                <a:solidFill>
                  <a:srgbClr val="B4DCFA">
                    <a:lumMod val="75000"/>
                  </a:srgbClr>
                </a:solidFill>
                <a:effectLst/>
                <a:uLnTx/>
                <a:uFillTx/>
                <a:latin typeface="Gill Sans MT" panose="020B0502020104020203"/>
                <a:ea typeface="+mn-ea"/>
                <a:cs typeface="+mn-cs"/>
              </a:rPr>
              <a:t>Decatur, GA  30030</a:t>
            </a:r>
          </a:p>
          <a:p>
            <a:pPr marL="0" marR="0" lvl="0" indent="0" algn="just" defTabSz="443777" rtl="0" eaLnBrk="1" fontAlgn="auto" latinLnBrk="0" hangingPunct="1">
              <a:lnSpc>
                <a:spcPct val="100000"/>
              </a:lnSpc>
              <a:spcBef>
                <a:spcPts val="0"/>
              </a:spcBef>
              <a:spcAft>
                <a:spcPts val="582"/>
              </a:spcAft>
              <a:buClr>
                <a:srgbClr val="5ECCF3"/>
              </a:buClr>
              <a:buSzPct val="92000"/>
              <a:buFont typeface="Wingdings 2" panose="05020102010507070707" pitchFamily="18" charset="2"/>
              <a:buNone/>
              <a:tabLst/>
              <a:defRPr/>
            </a:pPr>
            <a:r>
              <a:rPr kumimoji="0" lang="en-US" sz="1200" b="0" i="0" u="none" strike="noStrike" kern="1200" cap="all" spc="0" normalizeH="0" baseline="0" noProof="0" dirty="0">
                <a:ln>
                  <a:noFill/>
                </a:ln>
                <a:solidFill>
                  <a:srgbClr val="B4DCFA">
                    <a:lumMod val="75000"/>
                  </a:srgbClr>
                </a:solidFill>
                <a:effectLst/>
                <a:uLnTx/>
                <a:uFillTx/>
                <a:latin typeface="Gill Sans MT" panose="020B0502020104020203"/>
                <a:ea typeface="+mn-ea"/>
                <a:cs typeface="+mn-cs"/>
              </a:rPr>
              <a:t>404-885-1234</a:t>
            </a:r>
          </a:p>
          <a:p>
            <a:pPr marL="0" marR="0" lvl="0" indent="0" algn="just" defTabSz="443777" rtl="0" eaLnBrk="1" fontAlgn="auto" latinLnBrk="0" hangingPunct="1">
              <a:lnSpc>
                <a:spcPct val="100000"/>
              </a:lnSpc>
              <a:spcBef>
                <a:spcPts val="0"/>
              </a:spcBef>
              <a:spcAft>
                <a:spcPts val="582"/>
              </a:spcAft>
              <a:buClr>
                <a:srgbClr val="5ECCF3"/>
              </a:buClr>
              <a:buSzPct val="92000"/>
              <a:buFont typeface="Wingdings 2" panose="05020102010507070707" pitchFamily="18" charset="2"/>
              <a:buNone/>
              <a:tabLst/>
              <a:defRPr/>
            </a:pPr>
            <a:endParaRPr kumimoji="0" lang="en-US" sz="1412" b="0" i="0" u="none" strike="noStrike" kern="1200" cap="all" spc="0" normalizeH="0" baseline="0" noProof="0" dirty="0">
              <a:ln>
                <a:noFill/>
              </a:ln>
              <a:solidFill>
                <a:srgbClr val="B4DCFA">
                  <a:lumMod val="75000"/>
                </a:srgbClr>
              </a:solidFill>
              <a:effectLst/>
              <a:uLnTx/>
              <a:uFillTx/>
              <a:latin typeface="Gill Sans MT" panose="020B0502020104020203"/>
              <a:ea typeface="+mn-ea"/>
              <a:cs typeface="+mn-cs"/>
            </a:endParaRPr>
          </a:p>
          <a:p>
            <a:pPr marL="0" marR="0" lvl="0" indent="0" algn="just" defTabSz="443777" rtl="0" eaLnBrk="1" fontAlgn="auto" latinLnBrk="0" hangingPunct="1">
              <a:lnSpc>
                <a:spcPct val="100000"/>
              </a:lnSpc>
              <a:spcBef>
                <a:spcPts val="0"/>
              </a:spcBef>
              <a:spcAft>
                <a:spcPts val="582"/>
              </a:spcAft>
              <a:buClr>
                <a:srgbClr val="5ECCF3"/>
              </a:buClr>
              <a:buSzPct val="92000"/>
              <a:buFont typeface="Wingdings 2" panose="05020102010507070707" pitchFamily="18" charset="2"/>
              <a:buNone/>
              <a:tabLst/>
              <a:defRPr/>
            </a:pPr>
            <a:endParaRPr kumimoji="0" lang="en-US" sz="1412" b="0" i="0" u="none" strike="noStrike" kern="1200" cap="all" spc="0" normalizeH="0" baseline="0" noProof="0" dirty="0">
              <a:ln>
                <a:noFill/>
              </a:ln>
              <a:solidFill>
                <a:srgbClr val="B4DCFA">
                  <a:lumMod val="75000"/>
                </a:srgbClr>
              </a:solidFill>
              <a:effectLst/>
              <a:uLnTx/>
              <a:uFillTx/>
              <a:latin typeface="Gill Sans MT" panose="020B0502020104020203"/>
              <a:ea typeface="+mn-ea"/>
              <a:cs typeface="+mn-cs"/>
            </a:endParaRPr>
          </a:p>
        </p:txBody>
      </p:sp>
      <p:sp>
        <p:nvSpPr>
          <p:cNvPr id="8" name="AutoShape 2" descr="Georgia Parent Mentor Partnership Logo">
            <a:extLst>
              <a:ext uri="{FF2B5EF4-FFF2-40B4-BE49-F238E27FC236}">
                <a16:creationId xmlns:a16="http://schemas.microsoft.com/office/drawing/2014/main" id="{904202CE-4E58-445A-9D55-D50EC7645A34}"/>
              </a:ext>
            </a:extLst>
          </p:cNvPr>
          <p:cNvSpPr>
            <a:spLocks noChangeAspect="1" noChangeArrowheads="1"/>
          </p:cNvSpPr>
          <p:nvPr/>
        </p:nvSpPr>
        <p:spPr bwMode="auto">
          <a:xfrm>
            <a:off x="3637280" y="3276600"/>
            <a:ext cx="2611120" cy="26111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011D2714-7FE8-496B-9606-75F64A712603}"/>
              </a:ext>
            </a:extLst>
          </p:cNvPr>
          <p:cNvPicPr>
            <a:picLocks noChangeAspect="1"/>
          </p:cNvPicPr>
          <p:nvPr/>
        </p:nvPicPr>
        <p:blipFill>
          <a:blip r:embed="rId3"/>
          <a:stretch>
            <a:fillRect/>
          </a:stretch>
        </p:blipFill>
        <p:spPr>
          <a:xfrm>
            <a:off x="2471889" y="2456437"/>
            <a:ext cx="4330381" cy="1694497"/>
          </a:xfrm>
          <a:prstGeom prst="rect">
            <a:avLst/>
          </a:prstGeom>
        </p:spPr>
      </p:pic>
      <p:sp>
        <p:nvSpPr>
          <p:cNvPr id="10" name="TextBox 9">
            <a:extLst>
              <a:ext uri="{FF2B5EF4-FFF2-40B4-BE49-F238E27FC236}">
                <a16:creationId xmlns:a16="http://schemas.microsoft.com/office/drawing/2014/main" id="{0874D4FD-4251-405B-B963-32BB4F07B360}"/>
              </a:ext>
            </a:extLst>
          </p:cNvPr>
          <p:cNvSpPr txBox="1"/>
          <p:nvPr/>
        </p:nvSpPr>
        <p:spPr>
          <a:xfrm>
            <a:off x="4831228" y="3959528"/>
            <a:ext cx="4330381" cy="738664"/>
          </a:xfrm>
          <a:prstGeom prst="rect">
            <a:avLst/>
          </a:prstGeom>
          <a:noFill/>
        </p:spPr>
        <p:txBody>
          <a:bodyPr wrap="square" rtlCol="0">
            <a:spAutoFit/>
          </a:bodyPr>
          <a:lstStyle/>
          <a:p>
            <a:pPr algn="ctr"/>
            <a:r>
              <a:rPr lang="en-US" sz="2400" b="0" i="0" dirty="0">
                <a:solidFill>
                  <a:srgbClr val="535A60"/>
                </a:solidFill>
                <a:effectLst/>
                <a:latin typeface="Ubuntu"/>
              </a:rPr>
              <a:t>2022 Kickoff Conference</a:t>
            </a:r>
          </a:p>
          <a:p>
            <a:endParaRPr lang="en-US" dirty="0"/>
          </a:p>
        </p:txBody>
      </p:sp>
    </p:spTree>
    <p:extLst>
      <p:ext uri="{BB962C8B-B14F-4D97-AF65-F5344CB8AC3E}">
        <p14:creationId xmlns:p14="http://schemas.microsoft.com/office/powerpoint/2010/main" val="402225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69" y="687475"/>
            <a:ext cx="7754759" cy="871473"/>
          </a:xfrm>
        </p:spPr>
        <p:txBody>
          <a:bodyPr anchor="ctr">
            <a:normAutofit/>
          </a:bodyPr>
          <a:lstStyle/>
          <a:p>
            <a:pPr algn="ctr"/>
            <a:r>
              <a:rPr lang="en-US" sz="3880" dirty="0"/>
              <a:t>Medical proxy</a:t>
            </a:r>
          </a:p>
        </p:txBody>
      </p:sp>
      <p:sp>
        <p:nvSpPr>
          <p:cNvPr id="3" name="Content Placeholder 2"/>
          <p:cNvSpPr>
            <a:spLocks noGrp="1"/>
          </p:cNvSpPr>
          <p:nvPr>
            <p:ph idx="1"/>
          </p:nvPr>
        </p:nvSpPr>
        <p:spPr>
          <a:xfrm>
            <a:off x="581192" y="2180496"/>
            <a:ext cx="11029615" cy="4140766"/>
          </a:xfrm>
        </p:spPr>
        <p:txBody>
          <a:bodyPr>
            <a:normAutofit/>
          </a:bodyPr>
          <a:lstStyle/>
          <a:p>
            <a:pPr marL="0" indent="0">
              <a:buNone/>
            </a:pPr>
            <a:r>
              <a:rPr lang="en-US" sz="2000" b="1" dirty="0">
                <a:solidFill>
                  <a:schemeClr val="tx2">
                    <a:lumMod val="60000"/>
                    <a:lumOff val="40000"/>
                  </a:schemeClr>
                </a:solidFill>
              </a:rPr>
              <a:t>Georgia Consent Law</a:t>
            </a:r>
          </a:p>
          <a:p>
            <a:pPr lvl="1"/>
            <a:r>
              <a:rPr lang="en-US" sz="1800" dirty="0"/>
              <a:t>A.  Any person authorized to give consent for the adult under an Advanced Directive or Power of Attorney.  </a:t>
            </a:r>
          </a:p>
          <a:p>
            <a:pPr lvl="1"/>
            <a:r>
              <a:rPr lang="en-US" sz="1800" dirty="0"/>
              <a:t>B. 	A Spouse</a:t>
            </a:r>
          </a:p>
          <a:p>
            <a:pPr lvl="1"/>
            <a:r>
              <a:rPr lang="en-US" sz="1800" dirty="0"/>
              <a:t>C. 	An Adult Child or a Majority </a:t>
            </a:r>
          </a:p>
          <a:p>
            <a:pPr lvl="1"/>
            <a:r>
              <a:rPr lang="en-US" sz="1800" dirty="0"/>
              <a:t>D. 	A Parent </a:t>
            </a:r>
          </a:p>
          <a:p>
            <a:pPr lvl="1"/>
            <a:r>
              <a:rPr lang="en-US" sz="1800" dirty="0"/>
              <a:t>E.	An Adult Sibling </a:t>
            </a:r>
          </a:p>
          <a:p>
            <a:pPr lvl="1"/>
            <a:r>
              <a:rPr lang="en-US" sz="1800" dirty="0"/>
              <a:t>F.	Grandparent for Grandchild</a:t>
            </a:r>
          </a:p>
          <a:p>
            <a:pPr lvl="1"/>
            <a:r>
              <a:rPr lang="en-US" sz="1800" dirty="0"/>
              <a:t>G.	Adult Grandchild for Grandparent</a:t>
            </a:r>
          </a:p>
          <a:p>
            <a:pPr lvl="1"/>
            <a:r>
              <a:rPr lang="en-US" sz="1800" dirty="0"/>
              <a:t>H.	Adult niece, nephew, aunt, uncle (first degree)</a:t>
            </a:r>
          </a:p>
          <a:p>
            <a:pPr lvl="1"/>
            <a:r>
              <a:rPr lang="en-US" sz="1800" dirty="0"/>
              <a:t>I. 	Adult Friend</a:t>
            </a:r>
          </a:p>
        </p:txBody>
      </p:sp>
      <p:sp>
        <p:nvSpPr>
          <p:cNvPr id="5" name="Slide Number Placeholder 4"/>
          <p:cNvSpPr>
            <a:spLocks noGrp="1"/>
          </p:cNvSpPr>
          <p:nvPr>
            <p:ph type="sldNum" sz="quarter" idx="12"/>
          </p:nvPr>
        </p:nvSpPr>
        <p:spPr/>
        <p:txBody>
          <a:bodyPr/>
          <a:lstStyle/>
          <a:p>
            <a:fld id="{54ECF315-99BA-4190-9003-48696693F8FC}" type="slidenum">
              <a:rPr lang="en-US" smtClean="0"/>
              <a:t>10</a:t>
            </a:fld>
            <a:endParaRPr lang="en-US" dirty="0"/>
          </a:p>
        </p:txBody>
      </p:sp>
    </p:spTree>
    <p:extLst>
      <p:ext uri="{BB962C8B-B14F-4D97-AF65-F5344CB8AC3E}">
        <p14:creationId xmlns:p14="http://schemas.microsoft.com/office/powerpoint/2010/main" val="90236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7BD9F-DC22-7B49-803F-09CE14E60F61}"/>
              </a:ext>
            </a:extLst>
          </p:cNvPr>
          <p:cNvSpPr>
            <a:spLocks noGrp="1"/>
          </p:cNvSpPr>
          <p:nvPr>
            <p:ph type="title"/>
          </p:nvPr>
        </p:nvSpPr>
        <p:spPr/>
        <p:txBody>
          <a:bodyPr anchor="ctr">
            <a:normAutofit/>
          </a:bodyPr>
          <a:lstStyle/>
          <a:p>
            <a:pPr algn="ctr"/>
            <a:r>
              <a:rPr lang="en-US" sz="3880" dirty="0"/>
              <a:t>GUARDIANSHIP AS A LAST RESORT </a:t>
            </a:r>
          </a:p>
        </p:txBody>
      </p:sp>
      <p:sp>
        <p:nvSpPr>
          <p:cNvPr id="3" name="Content Placeholder 2">
            <a:extLst>
              <a:ext uri="{FF2B5EF4-FFF2-40B4-BE49-F238E27FC236}">
                <a16:creationId xmlns:a16="http://schemas.microsoft.com/office/drawing/2014/main" id="{1C99041E-DCBC-C94F-A3D6-38CA5F5C1BD3}"/>
              </a:ext>
            </a:extLst>
          </p:cNvPr>
          <p:cNvSpPr>
            <a:spLocks noGrp="1"/>
          </p:cNvSpPr>
          <p:nvPr>
            <p:ph idx="1"/>
          </p:nvPr>
        </p:nvSpPr>
        <p:spPr/>
        <p:txBody>
          <a:bodyPr>
            <a:normAutofit/>
          </a:bodyPr>
          <a:lstStyle/>
          <a:p>
            <a:pPr marL="0" indent="0">
              <a:buNone/>
            </a:pPr>
            <a:r>
              <a:rPr lang="en-US" sz="2471" dirty="0"/>
              <a:t>O.C.G.A. 29-4-1(4)(f): All guardianships ordered pursuant to this chapter shall be designed to </a:t>
            </a:r>
            <a:r>
              <a:rPr lang="en-US" sz="2471" b="1" dirty="0">
                <a:solidFill>
                  <a:srgbClr val="176B90"/>
                </a:solidFill>
              </a:rPr>
              <a:t>encourage</a:t>
            </a:r>
            <a:r>
              <a:rPr lang="en-US" sz="2471" dirty="0">
                <a:solidFill>
                  <a:srgbClr val="00B0F0"/>
                </a:solidFill>
              </a:rPr>
              <a:t> </a:t>
            </a:r>
            <a:r>
              <a:rPr lang="en-US" sz="2471" dirty="0"/>
              <a:t>the development of </a:t>
            </a:r>
            <a:r>
              <a:rPr lang="en-US" sz="2471" b="1" dirty="0">
                <a:solidFill>
                  <a:srgbClr val="176B90"/>
                </a:solidFill>
              </a:rPr>
              <a:t>maximum self-reliance </a:t>
            </a:r>
            <a:r>
              <a:rPr lang="en-US" sz="2471" dirty="0"/>
              <a:t>and </a:t>
            </a:r>
            <a:r>
              <a:rPr lang="en-US" sz="2471" b="1" dirty="0">
                <a:solidFill>
                  <a:srgbClr val="176B90"/>
                </a:solidFill>
              </a:rPr>
              <a:t>independence</a:t>
            </a:r>
            <a:r>
              <a:rPr lang="en-US" sz="2471" dirty="0"/>
              <a:t> in the adult and shall be ordered only to the extent necessitated by the adult's actual and adaptive limitations after a </a:t>
            </a:r>
            <a:r>
              <a:rPr lang="en-US" sz="2471" b="1" dirty="0">
                <a:solidFill>
                  <a:srgbClr val="176B90"/>
                </a:solidFill>
              </a:rPr>
              <a:t>determination</a:t>
            </a:r>
            <a:r>
              <a:rPr lang="en-US" sz="2471" dirty="0">
                <a:solidFill>
                  <a:srgbClr val="00B0F0"/>
                </a:solidFill>
              </a:rPr>
              <a:t> </a:t>
            </a:r>
            <a:r>
              <a:rPr lang="en-US" sz="2471" dirty="0"/>
              <a:t>that </a:t>
            </a:r>
            <a:r>
              <a:rPr lang="en-US" sz="2471" b="1" dirty="0">
                <a:solidFill>
                  <a:srgbClr val="176B90"/>
                </a:solidFill>
              </a:rPr>
              <a:t>less</a:t>
            </a:r>
            <a:r>
              <a:rPr lang="en-US" sz="2471" b="1" dirty="0">
                <a:solidFill>
                  <a:srgbClr val="00B0F0"/>
                </a:solidFill>
              </a:rPr>
              <a:t> </a:t>
            </a:r>
            <a:r>
              <a:rPr lang="en-US" sz="2471" b="1" dirty="0">
                <a:solidFill>
                  <a:srgbClr val="176B90"/>
                </a:solidFill>
              </a:rPr>
              <a:t>restrictive alternatives</a:t>
            </a:r>
            <a:r>
              <a:rPr lang="en-US" sz="2471" dirty="0">
                <a:solidFill>
                  <a:srgbClr val="176B90"/>
                </a:solidFill>
              </a:rPr>
              <a:t> </a:t>
            </a:r>
            <a:r>
              <a:rPr lang="en-US" sz="2471" dirty="0"/>
              <a:t>to the guardianship are </a:t>
            </a:r>
            <a:r>
              <a:rPr lang="en-US" sz="2471" b="1" dirty="0">
                <a:solidFill>
                  <a:srgbClr val="176B90"/>
                </a:solidFill>
              </a:rPr>
              <a:t>not</a:t>
            </a:r>
            <a:r>
              <a:rPr lang="en-US" sz="2471" b="1" dirty="0">
                <a:solidFill>
                  <a:srgbClr val="00B0F0"/>
                </a:solidFill>
              </a:rPr>
              <a:t> </a:t>
            </a:r>
            <a:r>
              <a:rPr lang="en-US" sz="2471" b="1" dirty="0">
                <a:solidFill>
                  <a:srgbClr val="176B90"/>
                </a:solidFill>
              </a:rPr>
              <a:t>available</a:t>
            </a:r>
            <a:r>
              <a:rPr lang="en-US" sz="2471" b="1" dirty="0">
                <a:solidFill>
                  <a:srgbClr val="00B0F0"/>
                </a:solidFill>
              </a:rPr>
              <a:t> </a:t>
            </a:r>
            <a:r>
              <a:rPr lang="en-US" sz="2471" dirty="0"/>
              <a:t>or appropriate.</a:t>
            </a:r>
          </a:p>
        </p:txBody>
      </p:sp>
      <p:sp>
        <p:nvSpPr>
          <p:cNvPr id="4" name="Slide Number Placeholder 3">
            <a:extLst>
              <a:ext uri="{FF2B5EF4-FFF2-40B4-BE49-F238E27FC236}">
                <a16:creationId xmlns:a16="http://schemas.microsoft.com/office/drawing/2014/main" id="{39DA8D6F-0154-E74D-9393-54F12BB131D4}"/>
              </a:ext>
            </a:extLst>
          </p:cNvPr>
          <p:cNvSpPr>
            <a:spLocks noGrp="1"/>
          </p:cNvSpPr>
          <p:nvPr>
            <p:ph type="sldNum" sz="quarter" idx="12"/>
          </p:nvPr>
        </p:nvSpPr>
        <p:spPr/>
        <p:txBody>
          <a:bodyPr/>
          <a:lstStyle/>
          <a:p>
            <a:pPr defTabSz="806867"/>
            <a:fld id="{54ECF315-99BA-4190-9003-48696693F8FC}" type="slidenum">
              <a:rPr lang="en-US">
                <a:solidFill>
                  <a:srgbClr val="5ECCF3"/>
                </a:solidFill>
                <a:latin typeface="Gill Sans MT" panose="020B0502020104020203"/>
              </a:rPr>
              <a:pPr defTabSz="806867"/>
              <a:t>11</a:t>
            </a:fld>
            <a:endParaRPr lang="en-US" dirty="0">
              <a:solidFill>
                <a:srgbClr val="5ECCF3"/>
              </a:solidFill>
              <a:latin typeface="Gill Sans MT" panose="020B0502020104020203"/>
            </a:endParaRPr>
          </a:p>
        </p:txBody>
      </p:sp>
    </p:spTree>
    <p:extLst>
      <p:ext uri="{BB962C8B-B14F-4D97-AF65-F5344CB8AC3E}">
        <p14:creationId xmlns:p14="http://schemas.microsoft.com/office/powerpoint/2010/main" val="1764340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chor="ctr">
            <a:normAutofit/>
          </a:bodyPr>
          <a:lstStyle/>
          <a:p>
            <a:pPr algn="ctr">
              <a:defRPr/>
            </a:pPr>
            <a:r>
              <a:rPr lang="en-US" altLang="en-US" sz="3880" dirty="0"/>
              <a:t>Rights Lost and Impact of Guardianship </a:t>
            </a:r>
          </a:p>
        </p:txBody>
      </p:sp>
      <p:sp>
        <p:nvSpPr>
          <p:cNvPr id="10243" name="Rectangle 3"/>
          <p:cNvSpPr>
            <a:spLocks noGrp="1" noChangeArrowheads="1"/>
          </p:cNvSpPr>
          <p:nvPr>
            <p:ph sz="half" idx="1"/>
          </p:nvPr>
        </p:nvSpPr>
        <p:spPr>
          <a:xfrm>
            <a:off x="581190" y="2505652"/>
            <a:ext cx="5422390" cy="3633047"/>
          </a:xfrm>
        </p:spPr>
        <p:txBody>
          <a:bodyPr>
            <a:normAutofit/>
          </a:bodyPr>
          <a:lstStyle/>
          <a:p>
            <a:r>
              <a:rPr lang="en-US" altLang="en-US" sz="2718" dirty="0"/>
              <a:t>Right to contract</a:t>
            </a:r>
          </a:p>
          <a:p>
            <a:pPr eaLnBrk="1" hangingPunct="1"/>
            <a:r>
              <a:rPr lang="en-US" altLang="en-US" sz="2718" dirty="0"/>
              <a:t>Marriage &amp; reproductive rights </a:t>
            </a:r>
          </a:p>
          <a:p>
            <a:pPr eaLnBrk="1" hangingPunct="1"/>
            <a:r>
              <a:rPr lang="en-US" altLang="en-US" sz="2718" dirty="0"/>
              <a:t>Place of residence &amp; travel</a:t>
            </a:r>
          </a:p>
          <a:p>
            <a:pPr eaLnBrk="1" hangingPunct="1"/>
            <a:r>
              <a:rPr lang="en-US" altLang="en-US" sz="2718" dirty="0"/>
              <a:t>Association</a:t>
            </a:r>
          </a:p>
          <a:p>
            <a:pPr eaLnBrk="1" hangingPunct="1"/>
            <a:r>
              <a:rPr lang="en-US" altLang="en-US" sz="2718" dirty="0"/>
              <a:t>Healthcare decisions</a:t>
            </a:r>
          </a:p>
          <a:p>
            <a:pPr eaLnBrk="1" hangingPunct="1"/>
            <a:r>
              <a:rPr lang="en-US" altLang="en-US" sz="2718" dirty="0"/>
              <a:t>Financial decisions </a:t>
            </a:r>
          </a:p>
          <a:p>
            <a:pPr eaLnBrk="1" hangingPunct="1"/>
            <a:endParaRPr lang="en-US" altLang="en-US" sz="2718" dirty="0"/>
          </a:p>
        </p:txBody>
      </p:sp>
      <p:sp>
        <p:nvSpPr>
          <p:cNvPr id="2" name="Content Placeholder 1">
            <a:extLst>
              <a:ext uri="{FF2B5EF4-FFF2-40B4-BE49-F238E27FC236}">
                <a16:creationId xmlns:a16="http://schemas.microsoft.com/office/drawing/2014/main" id="{AD697C9E-17C3-40A0-8628-1847904469ED}"/>
              </a:ext>
            </a:extLst>
          </p:cNvPr>
          <p:cNvSpPr>
            <a:spLocks noGrp="1"/>
          </p:cNvSpPr>
          <p:nvPr>
            <p:ph sz="half" idx="2"/>
          </p:nvPr>
        </p:nvSpPr>
        <p:spPr/>
        <p:txBody>
          <a:bodyPr/>
          <a:lstStyle/>
          <a:p>
            <a:r>
              <a:rPr lang="en-US" sz="2200" dirty="0"/>
              <a:t>Presumed incapable</a:t>
            </a:r>
          </a:p>
          <a:p>
            <a:r>
              <a:rPr lang="en-US" sz="2200" dirty="0"/>
              <a:t>Denied the “</a:t>
            </a:r>
            <a:r>
              <a:rPr lang="en-US" sz="2200" b="1" dirty="0">
                <a:solidFill>
                  <a:srgbClr val="176B90"/>
                </a:solidFill>
              </a:rPr>
              <a:t>dignity of </a:t>
            </a:r>
            <a:r>
              <a:rPr lang="en-US" sz="2200" b="1" i="1" dirty="0">
                <a:solidFill>
                  <a:srgbClr val="176B90"/>
                </a:solidFill>
              </a:rPr>
              <a:t>reasonable</a:t>
            </a:r>
            <a:r>
              <a:rPr lang="en-US" sz="2200" b="1" dirty="0">
                <a:solidFill>
                  <a:srgbClr val="176B90"/>
                </a:solidFill>
              </a:rPr>
              <a:t> risk</a:t>
            </a:r>
            <a:r>
              <a:rPr lang="en-US" sz="2200" dirty="0"/>
              <a:t>” – opportunity to try new things, to test limits, to discover capabilities that they never knew they had.</a:t>
            </a:r>
          </a:p>
          <a:p>
            <a:r>
              <a:rPr lang="en-US" sz="2200" dirty="0"/>
              <a:t>More isolated and their lives often become smaller as a result.</a:t>
            </a:r>
          </a:p>
          <a:p>
            <a:r>
              <a:rPr lang="en-US" sz="2200" dirty="0"/>
              <a:t>It is difficult to restore rights once a Guardianship Order is issued.</a:t>
            </a:r>
          </a:p>
        </p:txBody>
      </p:sp>
      <p:sp>
        <p:nvSpPr>
          <p:cNvPr id="9221" name="Slide Number Placeholder 1"/>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21137" indent="-277360" eaLnBrk="0" hangingPunct="0">
              <a:defRPr>
                <a:solidFill>
                  <a:schemeClr val="tx1"/>
                </a:solidFill>
                <a:latin typeface="Arial" charset="0"/>
              </a:defRPr>
            </a:lvl2pPr>
            <a:lvl3pPr marL="1109442" indent="-221888" eaLnBrk="0" hangingPunct="0">
              <a:defRPr>
                <a:solidFill>
                  <a:schemeClr val="tx1"/>
                </a:solidFill>
                <a:latin typeface="Arial" charset="0"/>
              </a:defRPr>
            </a:lvl3pPr>
            <a:lvl4pPr marL="1553218" indent="-221888" eaLnBrk="0" hangingPunct="0">
              <a:defRPr>
                <a:solidFill>
                  <a:schemeClr val="tx1"/>
                </a:solidFill>
                <a:latin typeface="Arial" charset="0"/>
              </a:defRPr>
            </a:lvl4pPr>
            <a:lvl5pPr marL="1996995" indent="-221888" eaLnBrk="0" hangingPunct="0">
              <a:defRPr>
                <a:solidFill>
                  <a:schemeClr val="tx1"/>
                </a:solidFill>
                <a:latin typeface="Arial" charset="0"/>
              </a:defRPr>
            </a:lvl5pPr>
            <a:lvl6pPr marL="2440771" indent="-221888" eaLnBrk="0" fontAlgn="base" hangingPunct="0">
              <a:spcBef>
                <a:spcPct val="0"/>
              </a:spcBef>
              <a:spcAft>
                <a:spcPct val="0"/>
              </a:spcAft>
              <a:defRPr>
                <a:solidFill>
                  <a:schemeClr val="tx1"/>
                </a:solidFill>
                <a:latin typeface="Arial" charset="0"/>
              </a:defRPr>
            </a:lvl6pPr>
            <a:lvl7pPr marL="2884548" indent="-221888" eaLnBrk="0" fontAlgn="base" hangingPunct="0">
              <a:spcBef>
                <a:spcPct val="0"/>
              </a:spcBef>
              <a:spcAft>
                <a:spcPct val="0"/>
              </a:spcAft>
              <a:defRPr>
                <a:solidFill>
                  <a:schemeClr val="tx1"/>
                </a:solidFill>
                <a:latin typeface="Arial" charset="0"/>
              </a:defRPr>
            </a:lvl7pPr>
            <a:lvl8pPr marL="3328325" indent="-221888" eaLnBrk="0" fontAlgn="base" hangingPunct="0">
              <a:spcBef>
                <a:spcPct val="0"/>
              </a:spcBef>
              <a:spcAft>
                <a:spcPct val="0"/>
              </a:spcAft>
              <a:defRPr>
                <a:solidFill>
                  <a:schemeClr val="tx1"/>
                </a:solidFill>
                <a:latin typeface="Arial" charset="0"/>
              </a:defRPr>
            </a:lvl8pPr>
            <a:lvl9pPr marL="3772101" indent="-221888" eaLnBrk="0" fontAlgn="base" hangingPunct="0">
              <a:spcBef>
                <a:spcPct val="0"/>
              </a:spcBef>
              <a:spcAft>
                <a:spcPct val="0"/>
              </a:spcAft>
              <a:defRPr>
                <a:solidFill>
                  <a:schemeClr val="tx1"/>
                </a:solidFill>
                <a:latin typeface="Arial" charset="0"/>
              </a:defRPr>
            </a:lvl9pPr>
          </a:lstStyle>
          <a:p>
            <a:pPr defTabSz="806867" eaLnBrk="1" hangingPunct="1"/>
            <a:fld id="{B74D92B7-414D-7E4B-A8F5-22669B3DF87E}" type="slidenum">
              <a:rPr lang="en-US" altLang="en-US">
                <a:solidFill>
                  <a:srgbClr val="FFFFFF"/>
                </a:solidFill>
              </a:rPr>
              <a:pPr defTabSz="806867" eaLnBrk="1" hangingPunct="1"/>
              <a:t>12</a:t>
            </a:fld>
            <a:endParaRPr lang="en-US" altLang="en-US" dirty="0">
              <a:solidFill>
                <a:srgbClr val="FFFFFF"/>
              </a:solidFill>
            </a:endParaRPr>
          </a:p>
        </p:txBody>
      </p:sp>
    </p:spTree>
    <p:extLst>
      <p:ext uri="{BB962C8B-B14F-4D97-AF65-F5344CB8AC3E}">
        <p14:creationId xmlns:p14="http://schemas.microsoft.com/office/powerpoint/2010/main" val="1375423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880" dirty="0"/>
              <a:t>Supported Decision Making</a:t>
            </a:r>
          </a:p>
        </p:txBody>
      </p:sp>
      <p:sp>
        <p:nvSpPr>
          <p:cNvPr id="3" name="Content Placeholder 2"/>
          <p:cNvSpPr>
            <a:spLocks noGrp="1"/>
          </p:cNvSpPr>
          <p:nvPr>
            <p:ph idx="1"/>
          </p:nvPr>
        </p:nvSpPr>
        <p:spPr/>
        <p:txBody>
          <a:bodyPr>
            <a:noAutofit/>
          </a:bodyPr>
          <a:lstStyle/>
          <a:p>
            <a:r>
              <a:rPr lang="en-US" sz="2400" b="1" u="sng" dirty="0"/>
              <a:t>Ensures the person with a disability makes their own decision.</a:t>
            </a:r>
          </a:p>
          <a:p>
            <a:r>
              <a:rPr lang="en-US" sz="2400" dirty="0"/>
              <a:t>Is a combination of </a:t>
            </a:r>
            <a:r>
              <a:rPr lang="en-US" sz="2400" b="1" dirty="0"/>
              <a:t>relationships</a:t>
            </a:r>
            <a:r>
              <a:rPr lang="en-US" sz="2400" dirty="0"/>
              <a:t>, </a:t>
            </a:r>
            <a:r>
              <a:rPr lang="en-US" sz="2400" b="1" dirty="0"/>
              <a:t>practices</a:t>
            </a:r>
            <a:r>
              <a:rPr lang="en-US" sz="2400" dirty="0"/>
              <a:t>, </a:t>
            </a:r>
            <a:r>
              <a:rPr lang="en-US" sz="2400" b="1" dirty="0"/>
              <a:t>arrangements</a:t>
            </a:r>
            <a:r>
              <a:rPr lang="en-US" sz="2400" dirty="0"/>
              <a:t> and </a:t>
            </a:r>
            <a:r>
              <a:rPr lang="en-US" sz="2400" b="1" dirty="0"/>
              <a:t>agreements </a:t>
            </a:r>
            <a:r>
              <a:rPr lang="en-US" sz="2400" dirty="0"/>
              <a:t>designed to assist an individual with a disability to make and communicate to others decisions about their life</a:t>
            </a:r>
          </a:p>
          <a:p>
            <a:r>
              <a:rPr lang="en-US" sz="2400" dirty="0"/>
              <a:t>Supported decision making agreements can be provided to a court that is considering guardianship as evidence that the person already has the support they need. </a:t>
            </a:r>
          </a:p>
        </p:txBody>
      </p:sp>
      <p:sp>
        <p:nvSpPr>
          <p:cNvPr id="4" name="Slide Number Placeholder 3"/>
          <p:cNvSpPr>
            <a:spLocks noGrp="1"/>
          </p:cNvSpPr>
          <p:nvPr>
            <p:ph type="sldNum" sz="quarter" idx="12"/>
          </p:nvPr>
        </p:nvSpPr>
        <p:spPr/>
        <p:txBody>
          <a:bodyPr/>
          <a:lstStyle/>
          <a:p>
            <a:pPr defTabSz="806867"/>
            <a:fld id="{54ECF315-99BA-4190-9003-48696693F8FC}" type="slidenum">
              <a:rPr lang="en-US">
                <a:solidFill>
                  <a:srgbClr val="5ECCF3"/>
                </a:solidFill>
                <a:latin typeface="Gill Sans MT" panose="020B0502020104020203"/>
              </a:rPr>
              <a:pPr defTabSz="806867"/>
              <a:t>13</a:t>
            </a:fld>
            <a:endParaRPr lang="en-US" dirty="0">
              <a:solidFill>
                <a:srgbClr val="5ECCF3"/>
              </a:solidFill>
              <a:latin typeface="Gill Sans MT" panose="020B0502020104020203"/>
            </a:endParaRPr>
          </a:p>
        </p:txBody>
      </p:sp>
    </p:spTree>
    <p:extLst>
      <p:ext uri="{BB962C8B-B14F-4D97-AF65-F5344CB8AC3E}">
        <p14:creationId xmlns:p14="http://schemas.microsoft.com/office/powerpoint/2010/main" val="834682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3880" dirty="0"/>
              <a:t>SUPPORTED DECISION-MAKING CAN HELP Determine </a:t>
            </a:r>
            <a:r>
              <a:rPr lang="en-US" sz="3880" i="1" dirty="0"/>
              <a:t>when</a:t>
            </a:r>
            <a:r>
              <a:rPr lang="en-US" sz="3880" dirty="0"/>
              <a:t> &amp; </a:t>
            </a:r>
            <a:r>
              <a:rPr lang="en-US" sz="3880" i="1" dirty="0"/>
              <a:t>How</a:t>
            </a:r>
          </a:p>
        </p:txBody>
      </p:sp>
      <p:sp>
        <p:nvSpPr>
          <p:cNvPr id="3" name="Content Placeholder 2"/>
          <p:cNvSpPr>
            <a:spLocks noGrp="1"/>
          </p:cNvSpPr>
          <p:nvPr>
            <p:ph sz="half" idx="1"/>
          </p:nvPr>
        </p:nvSpPr>
        <p:spPr>
          <a:xfrm>
            <a:off x="764073" y="2327670"/>
            <a:ext cx="4548707" cy="3633047"/>
          </a:xfrm>
        </p:spPr>
        <p:txBody>
          <a:bodyPr anchor="t">
            <a:normAutofit fontScale="92500" lnSpcReduction="10000"/>
          </a:bodyPr>
          <a:lstStyle/>
          <a:p>
            <a:pPr marL="0" indent="0">
              <a:buNone/>
            </a:pPr>
            <a:r>
              <a:rPr lang="en-US" sz="3500" dirty="0"/>
              <a:t>When do I need Support?</a:t>
            </a:r>
          </a:p>
          <a:p>
            <a:r>
              <a:rPr lang="en-US" sz="3000" dirty="0"/>
              <a:t>Budgeting</a:t>
            </a:r>
          </a:p>
          <a:p>
            <a:r>
              <a:rPr lang="en-US" sz="3000" dirty="0"/>
              <a:t>Health care</a:t>
            </a:r>
          </a:p>
          <a:p>
            <a:r>
              <a:rPr lang="en-US" sz="3000" dirty="0"/>
              <a:t>Living Arrangements</a:t>
            </a:r>
          </a:p>
          <a:p>
            <a:r>
              <a:rPr lang="en-US" sz="3000" dirty="0"/>
              <a:t>Choosing Supporters</a:t>
            </a:r>
            <a:r>
              <a:rPr lang="en-US" sz="2471" dirty="0"/>
              <a:t> </a:t>
            </a:r>
            <a:r>
              <a:rPr lang="en-US" dirty="0"/>
              <a:t>                                                                  </a:t>
            </a:r>
            <a:endParaRPr lang="en-US" sz="1588" dirty="0"/>
          </a:p>
        </p:txBody>
      </p:sp>
      <p:sp>
        <p:nvSpPr>
          <p:cNvPr id="5" name="Content Placeholder 4"/>
          <p:cNvSpPr>
            <a:spLocks noGrp="1"/>
          </p:cNvSpPr>
          <p:nvPr>
            <p:ph sz="half" idx="2"/>
          </p:nvPr>
        </p:nvSpPr>
        <p:spPr>
          <a:xfrm>
            <a:off x="6879222" y="2032783"/>
            <a:ext cx="4845932" cy="3923353"/>
          </a:xfrm>
        </p:spPr>
        <p:txBody>
          <a:bodyPr>
            <a:normAutofit fontScale="92500" lnSpcReduction="10000"/>
          </a:bodyPr>
          <a:lstStyle/>
          <a:p>
            <a:pPr marL="0" indent="0">
              <a:buNone/>
            </a:pPr>
            <a:r>
              <a:rPr lang="en-US" sz="3088" dirty="0"/>
              <a:t>Strategies for Support</a:t>
            </a:r>
          </a:p>
          <a:p>
            <a:r>
              <a:rPr lang="en-US" sz="2600" dirty="0"/>
              <a:t>Understand information</a:t>
            </a:r>
          </a:p>
          <a:p>
            <a:r>
              <a:rPr lang="en-US" sz="2600" dirty="0"/>
              <a:t>Focus attention in decision-making;</a:t>
            </a:r>
          </a:p>
          <a:p>
            <a:r>
              <a:rPr lang="en-US" sz="2600" dirty="0"/>
              <a:t>Identify options and choices</a:t>
            </a:r>
          </a:p>
          <a:p>
            <a:r>
              <a:rPr lang="en-US" sz="2600" dirty="0"/>
              <a:t>Ensure that decisions are based on the person’s own preferences;</a:t>
            </a:r>
          </a:p>
          <a:p>
            <a:r>
              <a:rPr lang="en-US" sz="2600" dirty="0"/>
              <a:t>Interpret and/or communicate decisions to other parties</a:t>
            </a:r>
            <a:r>
              <a:rPr lang="en-US" sz="2118" dirty="0"/>
              <a:t>.</a:t>
            </a:r>
            <a:endParaRPr lang="en-US" sz="794" dirty="0"/>
          </a:p>
          <a:p>
            <a:pPr marL="0" indent="0">
              <a:buNone/>
            </a:pPr>
            <a:r>
              <a:rPr lang="en-US" sz="1765" dirty="0"/>
              <a:t>					</a:t>
            </a:r>
            <a:r>
              <a:rPr lang="en-US" sz="1324" dirty="0"/>
              <a:t>(</a:t>
            </a:r>
            <a:r>
              <a:rPr lang="en-US" sz="1324" dirty="0" err="1"/>
              <a:t>Salzman</a:t>
            </a:r>
            <a:r>
              <a:rPr lang="en-US" sz="1324" dirty="0"/>
              <a:t>, 2011)</a:t>
            </a:r>
            <a:endParaRPr lang="en-US" sz="1941" dirty="0"/>
          </a:p>
        </p:txBody>
      </p:sp>
      <p:sp>
        <p:nvSpPr>
          <p:cNvPr id="4" name="Slide Number Placeholder 3"/>
          <p:cNvSpPr>
            <a:spLocks noGrp="1"/>
          </p:cNvSpPr>
          <p:nvPr>
            <p:ph type="sldNum" sz="quarter" idx="12"/>
          </p:nvPr>
        </p:nvSpPr>
        <p:spPr/>
        <p:txBody>
          <a:bodyPr/>
          <a:lstStyle/>
          <a:p>
            <a:pPr defTabSz="806867"/>
            <a:fld id="{54ECF315-99BA-4190-9003-48696693F8FC}" type="slidenum">
              <a:rPr lang="en-US">
                <a:solidFill>
                  <a:srgbClr val="5ECCF3"/>
                </a:solidFill>
                <a:latin typeface="Gill Sans MT" panose="020B0502020104020203"/>
              </a:rPr>
              <a:pPr defTabSz="806867"/>
              <a:t>14</a:t>
            </a:fld>
            <a:endParaRPr lang="en-US" dirty="0">
              <a:solidFill>
                <a:srgbClr val="5ECCF3"/>
              </a:solidFill>
              <a:latin typeface="Gill Sans MT" panose="020B0502020104020203"/>
            </a:endParaRPr>
          </a:p>
        </p:txBody>
      </p:sp>
      <p:graphicFrame>
        <p:nvGraphicFramePr>
          <p:cNvPr id="6" name="Object 5"/>
          <p:cNvGraphicFramePr>
            <a:graphicFrameLocks noChangeAspect="1"/>
          </p:cNvGraphicFramePr>
          <p:nvPr/>
        </p:nvGraphicFramePr>
        <p:xfrm>
          <a:off x="2311094" y="6339367"/>
          <a:ext cx="1933015" cy="428625"/>
        </p:xfrm>
        <a:graphic>
          <a:graphicData uri="http://schemas.openxmlformats.org/presentationml/2006/ole">
            <mc:AlternateContent xmlns:mc="http://schemas.openxmlformats.org/markup-compatibility/2006">
              <mc:Choice xmlns:v="urn:schemas-microsoft-com:vml" Requires="v">
                <p:oleObj name="Acrobat Document" r:id="rId3" imgW="2190750" imgH="485775" progId="AcroExch.Document.DC">
                  <p:embed/>
                </p:oleObj>
              </mc:Choice>
              <mc:Fallback>
                <p:oleObj name="Acrobat Document" r:id="rId3" imgW="2190750" imgH="485775" progId="AcroExch.Document.DC">
                  <p:embed/>
                  <p:pic>
                    <p:nvPicPr>
                      <p:cNvPr id="6" name="Object 5"/>
                      <p:cNvPicPr/>
                      <p:nvPr/>
                    </p:nvPicPr>
                    <p:blipFill>
                      <a:blip r:embed="rId4"/>
                      <a:stretch>
                        <a:fillRect/>
                      </a:stretch>
                    </p:blipFill>
                    <p:spPr>
                      <a:xfrm>
                        <a:off x="2311094" y="6339367"/>
                        <a:ext cx="1933015" cy="428625"/>
                      </a:xfrm>
                      <a:prstGeom prst="rect">
                        <a:avLst/>
                      </a:prstGeom>
                    </p:spPr>
                  </p:pic>
                </p:oleObj>
              </mc:Fallback>
            </mc:AlternateContent>
          </a:graphicData>
        </a:graphic>
      </p:graphicFrame>
    </p:spTree>
    <p:extLst>
      <p:ext uri="{BB962C8B-B14F-4D97-AF65-F5344CB8AC3E}">
        <p14:creationId xmlns:p14="http://schemas.microsoft.com/office/powerpoint/2010/main" val="332468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down)">
                                      <p:cBhvr>
                                        <p:cTn id="30" dur="500"/>
                                        <p:tgtEl>
                                          <p:spTgt spid="5">
                                            <p:txEl>
                                              <p:pRg st="2" end="2"/>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down)">
                                      <p:cBhvr>
                                        <p:cTn id="33" dur="500"/>
                                        <p:tgtEl>
                                          <p:spTgt spid="5">
                                            <p:txEl>
                                              <p:pRg st="3" end="3"/>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wipe(down)">
                                      <p:cBhvr>
                                        <p:cTn id="36" dur="500"/>
                                        <p:tgtEl>
                                          <p:spTgt spid="5">
                                            <p:txEl>
                                              <p:pRg st="4" end="4"/>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wipe(down)">
                                      <p:cBhvr>
                                        <p:cTn id="39" dur="500"/>
                                        <p:tgtEl>
                                          <p:spTgt spid="5">
                                            <p:txEl>
                                              <p:pRg st="5" end="5"/>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down)">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333" y="602565"/>
            <a:ext cx="10891776" cy="1235768"/>
          </a:xfrm>
        </p:spPr>
        <p:txBody>
          <a:bodyPr anchor="ctr">
            <a:noAutofit/>
          </a:bodyPr>
          <a:lstStyle/>
          <a:p>
            <a:pPr algn="ctr"/>
            <a:r>
              <a:rPr lang="en-US" sz="3880" dirty="0"/>
              <a:t>Impact of Supported Decision making</a:t>
            </a:r>
          </a:p>
        </p:txBody>
      </p:sp>
      <p:sp>
        <p:nvSpPr>
          <p:cNvPr id="5" name="Content Placeholder 5"/>
          <p:cNvSpPr>
            <a:spLocks noGrp="1"/>
          </p:cNvSpPr>
          <p:nvPr>
            <p:ph idx="1"/>
          </p:nvPr>
        </p:nvSpPr>
        <p:spPr>
          <a:xfrm>
            <a:off x="671333" y="1951992"/>
            <a:ext cx="10756593" cy="4094843"/>
          </a:xfrm>
        </p:spPr>
        <p:txBody>
          <a:bodyPr>
            <a:normAutofit lnSpcReduction="10000"/>
          </a:bodyPr>
          <a:lstStyle/>
          <a:p>
            <a:pPr marL="354405" lvl="1" indent="-248084">
              <a:spcBef>
                <a:spcPts val="388"/>
              </a:spcBef>
              <a:buSzPct val="68000"/>
              <a:buFont typeface="Wingdings 3" pitchFamily="18" charset="2"/>
              <a:buChar char=""/>
              <a:defRPr/>
            </a:pPr>
            <a:r>
              <a:rPr lang="en-US" sz="2330" b="1" dirty="0">
                <a:solidFill>
                  <a:schemeClr val="accent1"/>
                </a:solidFill>
                <a:cs typeface="Arial" panose="020B0604020202020204" pitchFamily="34" charset="0"/>
              </a:rPr>
              <a:t>Increases Self-Determination</a:t>
            </a:r>
          </a:p>
          <a:p>
            <a:pPr marL="585539" lvl="2" indent="-248084">
              <a:spcBef>
                <a:spcPts val="388"/>
              </a:spcBef>
              <a:buSzPct val="68000"/>
              <a:buFont typeface="Wingdings 3" pitchFamily="18" charset="2"/>
              <a:buChar char=""/>
              <a:defRPr/>
            </a:pPr>
            <a:r>
              <a:rPr lang="en-US" sz="1941" dirty="0">
                <a:cs typeface="Arial" panose="020B0604020202020204" pitchFamily="34" charset="0"/>
              </a:rPr>
              <a:t>Life control — People’s ability and opportunity to be “causal agents . . . Actors in their lives instead of being acted upon”</a:t>
            </a:r>
          </a:p>
          <a:p>
            <a:pPr marL="585539" lvl="2" indent="-248084">
              <a:spcBef>
                <a:spcPts val="388"/>
              </a:spcBef>
              <a:buSzPct val="68000"/>
              <a:buFont typeface="Wingdings 3" pitchFamily="18" charset="2"/>
              <a:buChar char=""/>
              <a:defRPr/>
            </a:pPr>
            <a:r>
              <a:rPr lang="en-US" sz="1147" dirty="0">
                <a:cs typeface="Arial" panose="020B0604020202020204" pitchFamily="34" charset="0"/>
              </a:rPr>
              <a:t>(Wehmeyer, Palmer, Agran, Mithaug, &amp; Martin, 2000, p. 440)</a:t>
            </a:r>
          </a:p>
          <a:p>
            <a:pPr marL="354405" lvl="1" indent="-248084">
              <a:spcBef>
                <a:spcPts val="388"/>
              </a:spcBef>
              <a:buSzPct val="68000"/>
              <a:buFont typeface="Wingdings 3" pitchFamily="18" charset="2"/>
              <a:buChar char=""/>
              <a:defRPr/>
            </a:pPr>
            <a:r>
              <a:rPr lang="en-US" sz="2330" b="1" dirty="0">
                <a:solidFill>
                  <a:schemeClr val="accent1"/>
                </a:solidFill>
                <a:cs typeface="Arial" panose="020B0604020202020204" pitchFamily="34" charset="0"/>
              </a:rPr>
              <a:t>People with greater self-determination are</a:t>
            </a:r>
            <a:r>
              <a:rPr lang="en-US" sz="2330" dirty="0">
                <a:solidFill>
                  <a:schemeClr val="accent1"/>
                </a:solidFill>
                <a:cs typeface="Arial" panose="020B0604020202020204" pitchFamily="34" charset="0"/>
              </a:rPr>
              <a:t>:</a:t>
            </a:r>
          </a:p>
          <a:p>
            <a:pPr marL="585539" lvl="2" indent="-248084">
              <a:spcBef>
                <a:spcPts val="388"/>
              </a:spcBef>
              <a:buSzPct val="68000"/>
              <a:buFont typeface="Wingdings 3" pitchFamily="18" charset="2"/>
              <a:buChar char=""/>
              <a:defRPr/>
            </a:pPr>
            <a:r>
              <a:rPr lang="en-US" sz="1941" dirty="0">
                <a:cs typeface="Arial" panose="020B0604020202020204" pitchFamily="34" charset="0"/>
              </a:rPr>
              <a:t>More </a:t>
            </a:r>
            <a:r>
              <a:rPr lang="en-US" sz="1941" dirty="0">
                <a:solidFill>
                  <a:schemeClr val="accent1"/>
                </a:solidFill>
                <a:cs typeface="Arial" panose="020B0604020202020204" pitchFamily="34" charset="0"/>
              </a:rPr>
              <a:t>independent</a:t>
            </a:r>
          </a:p>
          <a:p>
            <a:pPr marL="585539" lvl="2" indent="-248084">
              <a:spcBef>
                <a:spcPts val="388"/>
              </a:spcBef>
              <a:buSzPct val="68000"/>
              <a:buFont typeface="Wingdings 3" pitchFamily="18" charset="2"/>
              <a:buChar char=""/>
              <a:defRPr/>
            </a:pPr>
            <a:r>
              <a:rPr lang="en-US" sz="1941" dirty="0">
                <a:cs typeface="Arial" panose="020B0604020202020204" pitchFamily="34" charset="0"/>
              </a:rPr>
              <a:t>More</a:t>
            </a:r>
            <a:r>
              <a:rPr lang="en-US" sz="1941" dirty="0">
                <a:solidFill>
                  <a:schemeClr val="accent1"/>
                </a:solidFill>
                <a:cs typeface="Arial" panose="020B0604020202020204" pitchFamily="34" charset="0"/>
              </a:rPr>
              <a:t> integrated </a:t>
            </a:r>
            <a:r>
              <a:rPr lang="en-US" sz="1941" dirty="0">
                <a:cs typeface="Arial" panose="020B0604020202020204" pitchFamily="34" charset="0"/>
              </a:rPr>
              <a:t>into their communities</a:t>
            </a:r>
          </a:p>
          <a:p>
            <a:pPr marL="585539" lvl="2" indent="-248084">
              <a:spcBef>
                <a:spcPts val="388"/>
              </a:spcBef>
              <a:buSzPct val="68000"/>
              <a:buFont typeface="Wingdings 3" pitchFamily="18" charset="2"/>
              <a:buChar char=""/>
              <a:defRPr/>
            </a:pPr>
            <a:r>
              <a:rPr lang="en-US" sz="1941" dirty="0">
                <a:solidFill>
                  <a:schemeClr val="accent1"/>
                </a:solidFill>
                <a:cs typeface="Arial" panose="020B0604020202020204" pitchFamily="34" charset="0"/>
              </a:rPr>
              <a:t>Healthier</a:t>
            </a:r>
          </a:p>
          <a:p>
            <a:pPr marL="585539" lvl="2" indent="-248084">
              <a:spcBef>
                <a:spcPts val="388"/>
              </a:spcBef>
              <a:buSzPct val="68000"/>
              <a:buFont typeface="Wingdings 3" pitchFamily="18" charset="2"/>
              <a:buChar char=""/>
              <a:defRPr/>
            </a:pPr>
            <a:r>
              <a:rPr lang="en-US" sz="1941" dirty="0">
                <a:cs typeface="Arial" panose="020B0604020202020204" pitchFamily="34" charset="0"/>
              </a:rPr>
              <a:t>Better able to </a:t>
            </a:r>
            <a:r>
              <a:rPr lang="en-US" sz="1941" dirty="0">
                <a:solidFill>
                  <a:schemeClr val="accent1"/>
                </a:solidFill>
                <a:cs typeface="Arial" panose="020B0604020202020204" pitchFamily="34" charset="0"/>
              </a:rPr>
              <a:t>recognize and resist abuse</a:t>
            </a:r>
          </a:p>
          <a:p>
            <a:pPr marL="106321" lvl="1" indent="0">
              <a:spcBef>
                <a:spcPts val="388"/>
              </a:spcBef>
              <a:buSzPct val="68000"/>
              <a:buNone/>
              <a:tabLst>
                <a:tab pos="608652" algn="l"/>
              </a:tabLst>
              <a:defRPr/>
            </a:pPr>
            <a:r>
              <a:rPr lang="en-US" sz="1147" dirty="0">
                <a:cs typeface="Arial" panose="020B0604020202020204" pitchFamily="34" charset="0"/>
              </a:rPr>
              <a:t>(Powers </a:t>
            </a:r>
            <a:r>
              <a:rPr lang="en-US" sz="1147" i="1" dirty="0">
                <a:cs typeface="Arial" panose="020B0604020202020204" pitchFamily="34" charset="0"/>
              </a:rPr>
              <a:t>et al</a:t>
            </a:r>
            <a:r>
              <a:rPr lang="en-US" sz="1147" dirty="0">
                <a:cs typeface="Arial" panose="020B0604020202020204" pitchFamily="34" charset="0"/>
              </a:rPr>
              <a:t>., 2012; Shogren, Wehmeyer, Palmer, Rifenbark, &amp; Little 2014; Wehmeyer &amp; Shwartz, 1997 &amp; 1998; </a:t>
            </a:r>
            <a:r>
              <a:rPr lang="en-US" sz="1147" dirty="0" err="1">
                <a:cs typeface="Arial" panose="020B0604020202020204" pitchFamily="34" charset="0"/>
              </a:rPr>
              <a:t>Wehmeyer</a:t>
            </a:r>
            <a:r>
              <a:rPr lang="en-US" sz="1147" dirty="0">
                <a:cs typeface="Arial" panose="020B0604020202020204" pitchFamily="34" charset="0"/>
              </a:rPr>
              <a:t>	&amp; Palmer, 2003; Khemka, Hickson &amp; Reynolds 2005; Wehmeyer,  Kelchner, &amp; Reynolds 1996)</a:t>
            </a:r>
          </a:p>
          <a:p>
            <a:pPr marL="354405" lvl="1" indent="-248084">
              <a:spcBef>
                <a:spcPts val="388"/>
              </a:spcBef>
              <a:buSzPct val="68000"/>
              <a:buFont typeface="Wingdings 3" pitchFamily="18" charset="2"/>
              <a:buChar char=""/>
              <a:defRPr/>
            </a:pPr>
            <a:endParaRPr lang="en-US" sz="2135"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defTabSz="806867"/>
            <a:fld id="{54ECF315-99BA-4190-9003-48696693F8FC}" type="slidenum">
              <a:rPr lang="en-US">
                <a:solidFill>
                  <a:srgbClr val="5ECCF3"/>
                </a:solidFill>
                <a:latin typeface="Gill Sans MT" panose="020B0502020104020203"/>
              </a:rPr>
              <a:pPr defTabSz="806867"/>
              <a:t>15</a:t>
            </a:fld>
            <a:endParaRPr lang="en-US" dirty="0">
              <a:solidFill>
                <a:srgbClr val="5ECCF3"/>
              </a:solidFill>
              <a:latin typeface="Gill Sans MT" panose="020B0502020104020203"/>
            </a:endParaRPr>
          </a:p>
        </p:txBody>
      </p:sp>
    </p:spTree>
    <p:extLst>
      <p:ext uri="{BB962C8B-B14F-4D97-AF65-F5344CB8AC3E}">
        <p14:creationId xmlns:p14="http://schemas.microsoft.com/office/powerpoint/2010/main" val="284843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631" y="611813"/>
            <a:ext cx="7654738" cy="1205756"/>
          </a:xfrm>
        </p:spPr>
        <p:txBody>
          <a:bodyPr anchor="ctr">
            <a:normAutofit/>
          </a:bodyPr>
          <a:lstStyle/>
          <a:p>
            <a:pPr algn="ctr"/>
            <a:r>
              <a:rPr lang="en-US" sz="3880" dirty="0"/>
              <a:t>Supporters</a:t>
            </a:r>
          </a:p>
        </p:txBody>
      </p:sp>
      <p:sp>
        <p:nvSpPr>
          <p:cNvPr id="3" name="Content Placeholder 2"/>
          <p:cNvSpPr>
            <a:spLocks noGrp="1"/>
          </p:cNvSpPr>
          <p:nvPr>
            <p:ph idx="1"/>
          </p:nvPr>
        </p:nvSpPr>
        <p:spPr>
          <a:xfrm>
            <a:off x="613458" y="2032378"/>
            <a:ext cx="9205165" cy="4144585"/>
          </a:xfrm>
          <a:noFill/>
          <a:ln>
            <a:noFill/>
          </a:ln>
        </p:spPr>
        <p:style>
          <a:lnRef idx="1">
            <a:schemeClr val="accent2"/>
          </a:lnRef>
          <a:fillRef idx="2">
            <a:schemeClr val="accent2"/>
          </a:fillRef>
          <a:effectRef idx="1">
            <a:schemeClr val="accent2"/>
          </a:effectRef>
          <a:fontRef idx="minor">
            <a:schemeClr val="dk1"/>
          </a:fontRef>
        </p:style>
        <p:txBody>
          <a:bodyPr anchor="t">
            <a:normAutofit lnSpcReduction="10000"/>
          </a:bodyPr>
          <a:lstStyle/>
          <a:p>
            <a:pPr>
              <a:spcBef>
                <a:spcPts val="0"/>
              </a:spcBef>
            </a:pPr>
            <a:r>
              <a:rPr lang="en-US" sz="3000" dirty="0"/>
              <a:t>Those who believe in the person</a:t>
            </a:r>
          </a:p>
          <a:p>
            <a:pPr>
              <a:spcBef>
                <a:spcPts val="0"/>
              </a:spcBef>
            </a:pPr>
            <a:r>
              <a:rPr lang="en-US" sz="3000" dirty="0"/>
              <a:t>Those who presume the person is capable</a:t>
            </a:r>
          </a:p>
          <a:p>
            <a:pPr>
              <a:spcBef>
                <a:spcPts val="0"/>
              </a:spcBef>
            </a:pPr>
            <a:endParaRPr lang="en-US" sz="1700" dirty="0"/>
          </a:p>
          <a:p>
            <a:pPr>
              <a:spcBef>
                <a:spcPts val="0"/>
              </a:spcBef>
            </a:pPr>
            <a:r>
              <a:rPr lang="en-US" sz="3000" dirty="0"/>
              <a:t>Family</a:t>
            </a:r>
          </a:p>
          <a:p>
            <a:pPr>
              <a:spcBef>
                <a:spcPts val="0"/>
              </a:spcBef>
            </a:pPr>
            <a:r>
              <a:rPr lang="en-US" sz="3000" dirty="0"/>
              <a:t>Co-Workers</a:t>
            </a:r>
          </a:p>
          <a:p>
            <a:pPr>
              <a:spcBef>
                <a:spcPts val="0"/>
              </a:spcBef>
            </a:pPr>
            <a:r>
              <a:rPr lang="en-US" sz="3000" dirty="0"/>
              <a:t>Neighbors</a:t>
            </a:r>
          </a:p>
          <a:p>
            <a:pPr>
              <a:spcBef>
                <a:spcPts val="0"/>
              </a:spcBef>
            </a:pPr>
            <a:r>
              <a:rPr lang="en-US" sz="3000" dirty="0"/>
              <a:t>Teachers/Coaches</a:t>
            </a:r>
          </a:p>
          <a:p>
            <a:pPr>
              <a:spcBef>
                <a:spcPts val="0"/>
              </a:spcBef>
            </a:pPr>
            <a:r>
              <a:rPr lang="en-US" sz="3000" dirty="0"/>
              <a:t>Faith Community members</a:t>
            </a:r>
          </a:p>
          <a:p>
            <a:pPr>
              <a:spcBef>
                <a:spcPts val="0"/>
              </a:spcBef>
            </a:pPr>
            <a:endParaRPr lang="en-US" sz="1700" dirty="0"/>
          </a:p>
          <a:p>
            <a:pPr>
              <a:spcBef>
                <a:spcPts val="0"/>
              </a:spcBef>
            </a:pPr>
            <a:endParaRPr lang="en-US" sz="2471" dirty="0"/>
          </a:p>
        </p:txBody>
      </p:sp>
      <p:sp>
        <p:nvSpPr>
          <p:cNvPr id="5" name="Slide Number Placeholder 4"/>
          <p:cNvSpPr>
            <a:spLocks noGrp="1"/>
          </p:cNvSpPr>
          <p:nvPr>
            <p:ph type="sldNum" sz="quarter" idx="12"/>
          </p:nvPr>
        </p:nvSpPr>
        <p:spPr/>
        <p:txBody>
          <a:bodyPr/>
          <a:lstStyle/>
          <a:p>
            <a:pPr defTabSz="806867"/>
            <a:fld id="{54ECF315-99BA-4190-9003-48696693F8FC}" type="slidenum">
              <a:rPr lang="en-US">
                <a:solidFill>
                  <a:srgbClr val="5ECCF3"/>
                </a:solidFill>
                <a:latin typeface="Gill Sans MT"/>
              </a:rPr>
              <a:pPr defTabSz="806867"/>
              <a:t>16</a:t>
            </a:fld>
            <a:endParaRPr lang="en-US" dirty="0">
              <a:solidFill>
                <a:srgbClr val="5ECCF3"/>
              </a:solidFill>
              <a:latin typeface="Gill Sans MT"/>
            </a:endParaRPr>
          </a:p>
        </p:txBody>
      </p:sp>
    </p:spTree>
    <p:extLst>
      <p:ext uri="{BB962C8B-B14F-4D97-AF65-F5344CB8AC3E}">
        <p14:creationId xmlns:p14="http://schemas.microsoft.com/office/powerpoint/2010/main" val="4291556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880" dirty="0"/>
              <a:t>Thinking about supporters</a:t>
            </a:r>
          </a:p>
        </p:txBody>
      </p:sp>
      <p:sp>
        <p:nvSpPr>
          <p:cNvPr id="3" name="Content Placeholder 2"/>
          <p:cNvSpPr>
            <a:spLocks noGrp="1"/>
          </p:cNvSpPr>
          <p:nvPr>
            <p:ph idx="1"/>
          </p:nvPr>
        </p:nvSpPr>
        <p:spPr/>
        <p:txBody>
          <a:bodyPr>
            <a:normAutofit/>
          </a:bodyPr>
          <a:lstStyle/>
          <a:p>
            <a:pPr marL="0" indent="0">
              <a:buNone/>
            </a:pPr>
            <a:r>
              <a:rPr lang="en-US" sz="2471" dirty="0"/>
              <a:t>Supporters should:</a:t>
            </a:r>
          </a:p>
          <a:p>
            <a:pPr lvl="1"/>
            <a:r>
              <a:rPr lang="en-US" sz="2118" dirty="0"/>
              <a:t>Be chosen by the person</a:t>
            </a:r>
          </a:p>
          <a:p>
            <a:pPr lvl="1"/>
            <a:r>
              <a:rPr lang="en-US" sz="2118" dirty="0"/>
              <a:t>Know the person well</a:t>
            </a:r>
          </a:p>
          <a:p>
            <a:pPr lvl="1"/>
            <a:r>
              <a:rPr lang="en-US" sz="2118" dirty="0"/>
              <a:t>Know how they learn and what they may need to help process new information</a:t>
            </a:r>
          </a:p>
          <a:p>
            <a:pPr lvl="1"/>
            <a:r>
              <a:rPr lang="en-US" sz="2118" dirty="0"/>
              <a:t>Ensure that they are making an informed choice</a:t>
            </a:r>
          </a:p>
          <a:p>
            <a:pPr lvl="1"/>
            <a:r>
              <a:rPr lang="en-US" sz="2118" dirty="0"/>
              <a:t>Know where to find information and other support</a:t>
            </a:r>
          </a:p>
          <a:p>
            <a:pPr marL="0" indent="0">
              <a:buNone/>
            </a:pPr>
            <a:r>
              <a:rPr lang="en-US" sz="2471" b="1" dirty="0"/>
              <a:t>Who is supporting matters!</a:t>
            </a:r>
          </a:p>
          <a:p>
            <a:endParaRPr lang="en-US" dirty="0"/>
          </a:p>
        </p:txBody>
      </p:sp>
      <p:sp>
        <p:nvSpPr>
          <p:cNvPr id="4" name="Slide Number Placeholder 3"/>
          <p:cNvSpPr>
            <a:spLocks noGrp="1"/>
          </p:cNvSpPr>
          <p:nvPr>
            <p:ph type="sldNum" sz="quarter" idx="12"/>
          </p:nvPr>
        </p:nvSpPr>
        <p:spPr/>
        <p:txBody>
          <a:bodyPr/>
          <a:lstStyle/>
          <a:p>
            <a:pPr defTabSz="806867"/>
            <a:fld id="{54ECF315-99BA-4190-9003-48696693F8FC}" type="slidenum">
              <a:rPr lang="en-US">
                <a:solidFill>
                  <a:srgbClr val="5ECCF3"/>
                </a:solidFill>
                <a:latin typeface="Gill Sans MT" panose="020B0502020104020203"/>
              </a:rPr>
              <a:pPr defTabSz="806867"/>
              <a:t>17</a:t>
            </a:fld>
            <a:endParaRPr lang="en-US" dirty="0">
              <a:solidFill>
                <a:srgbClr val="5ECCF3"/>
              </a:solidFill>
              <a:latin typeface="Gill Sans MT" panose="020B0502020104020203"/>
            </a:endParaRPr>
          </a:p>
        </p:txBody>
      </p:sp>
    </p:spTree>
    <p:extLst>
      <p:ext uri="{BB962C8B-B14F-4D97-AF65-F5344CB8AC3E}">
        <p14:creationId xmlns:p14="http://schemas.microsoft.com/office/powerpoint/2010/main" val="255576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7" name="Rectangle 36">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looking to the side&#10;&#10;Description automatically generated with low confidence">
            <a:extLst>
              <a:ext uri="{FF2B5EF4-FFF2-40B4-BE49-F238E27FC236}">
                <a16:creationId xmlns:a16="http://schemas.microsoft.com/office/drawing/2014/main" id="{5DEE39F7-619D-437A-97C4-59308020174A}"/>
              </a:ext>
            </a:extLst>
          </p:cNvPr>
          <p:cNvPicPr>
            <a:picLocks noChangeAspect="1"/>
          </p:cNvPicPr>
          <p:nvPr/>
        </p:nvPicPr>
        <p:blipFill rotWithShape="1">
          <a:blip r:embed="rId3"/>
          <a:srcRect r="933"/>
          <a:stretch/>
        </p:blipFill>
        <p:spPr>
          <a:xfrm>
            <a:off x="446534" y="723899"/>
            <a:ext cx="7498616" cy="5676901"/>
          </a:xfrm>
          <a:prstGeom prst="rect">
            <a:avLst/>
          </a:prstGeom>
        </p:spPr>
      </p:pic>
      <p:sp>
        <p:nvSpPr>
          <p:cNvPr id="39" name="Rectangle 38">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5226C951-24AF-45E7-8F2C-99701ACD5D73}"/>
              </a:ext>
            </a:extLst>
          </p:cNvPr>
          <p:cNvSpPr>
            <a:spLocks noGrp="1"/>
          </p:cNvSpPr>
          <p:nvPr>
            <p:ph type="body" idx="1"/>
          </p:nvPr>
        </p:nvSpPr>
        <p:spPr>
          <a:xfrm>
            <a:off x="8296275" y="2191109"/>
            <a:ext cx="3081576" cy="3047641"/>
          </a:xfrm>
        </p:spPr>
        <p:txBody>
          <a:bodyPr vert="horz" lIns="91440" tIns="45720" rIns="91440" bIns="45720" rtlCol="0" anchor="t">
            <a:normAutofit/>
          </a:bodyPr>
          <a:lstStyle/>
          <a:p>
            <a:r>
              <a:rPr lang="en-US" sz="2800" dirty="0"/>
              <a:t>John’s supported decision-making Strategies </a:t>
            </a:r>
          </a:p>
        </p:txBody>
      </p:sp>
      <p:grpSp>
        <p:nvGrpSpPr>
          <p:cNvPr id="41" name="Group 40">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2" name="Rectangle 41">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4" name="Slide Number Placeholder 3">
            <a:extLst>
              <a:ext uri="{FF2B5EF4-FFF2-40B4-BE49-F238E27FC236}">
                <a16:creationId xmlns:a16="http://schemas.microsoft.com/office/drawing/2014/main" id="{FD05E6B9-8795-40FE-A1E8-D7F9EAD34B2B}"/>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defTabSz="457200">
              <a:spcAft>
                <a:spcPts val="600"/>
              </a:spcAft>
            </a:pPr>
            <a:fld id="{54ECF315-99BA-4190-9003-48696693F8FC}" type="slidenum">
              <a:rPr lang="en-US" smtClean="0"/>
              <a:pPr defTabSz="457200">
                <a:spcAft>
                  <a:spcPts val="600"/>
                </a:spcAft>
              </a:pPr>
              <a:t>18</a:t>
            </a:fld>
            <a:endParaRPr lang="en-US"/>
          </a:p>
        </p:txBody>
      </p:sp>
    </p:spTree>
    <p:extLst>
      <p:ext uri="{BB962C8B-B14F-4D97-AF65-F5344CB8AC3E}">
        <p14:creationId xmlns:p14="http://schemas.microsoft.com/office/powerpoint/2010/main" val="1461553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AE8F8-1F08-41C1-ADD2-164C44B87706}"/>
              </a:ext>
            </a:extLst>
          </p:cNvPr>
          <p:cNvSpPr>
            <a:spLocks noGrp="1"/>
          </p:cNvSpPr>
          <p:nvPr>
            <p:ph type="title"/>
          </p:nvPr>
        </p:nvSpPr>
        <p:spPr/>
        <p:txBody>
          <a:bodyPr anchor="ctr">
            <a:normAutofit/>
          </a:bodyPr>
          <a:lstStyle/>
          <a:p>
            <a:pPr algn="ctr"/>
            <a:r>
              <a:rPr lang="en-US" sz="3880" dirty="0"/>
              <a:t>South Carolina Stoplight tool</a:t>
            </a:r>
          </a:p>
        </p:txBody>
      </p:sp>
      <p:pic>
        <p:nvPicPr>
          <p:cNvPr id="6" name="Content Placeholder 5" descr="Table&#10;&#10;Description automatically generated">
            <a:extLst>
              <a:ext uri="{FF2B5EF4-FFF2-40B4-BE49-F238E27FC236}">
                <a16:creationId xmlns:a16="http://schemas.microsoft.com/office/drawing/2014/main" id="{2F53D8E1-2FDB-48EB-B9B7-A3D003A944EA}"/>
              </a:ext>
            </a:extLst>
          </p:cNvPr>
          <p:cNvPicPr>
            <a:picLocks noGrp="1" noChangeAspect="1"/>
          </p:cNvPicPr>
          <p:nvPr>
            <p:ph idx="1"/>
          </p:nvPr>
        </p:nvPicPr>
        <p:blipFill rotWithShape="1">
          <a:blip r:embed="rId3"/>
          <a:srcRect l="1724" t="1471" r="926" b="4598"/>
          <a:stretch/>
        </p:blipFill>
        <p:spPr>
          <a:xfrm>
            <a:off x="2702559" y="1817556"/>
            <a:ext cx="6309361" cy="4612640"/>
          </a:xfrm>
        </p:spPr>
      </p:pic>
      <p:sp>
        <p:nvSpPr>
          <p:cNvPr id="4" name="Slide Number Placeholder 3">
            <a:extLst>
              <a:ext uri="{FF2B5EF4-FFF2-40B4-BE49-F238E27FC236}">
                <a16:creationId xmlns:a16="http://schemas.microsoft.com/office/drawing/2014/main" id="{528C7F40-729F-4975-ADE2-5A5FE5A4FCFB}"/>
              </a:ext>
            </a:extLst>
          </p:cNvPr>
          <p:cNvSpPr>
            <a:spLocks noGrp="1"/>
          </p:cNvSpPr>
          <p:nvPr>
            <p:ph type="sldNum" sz="quarter" idx="12"/>
          </p:nvPr>
        </p:nvSpPr>
        <p:spPr/>
        <p:txBody>
          <a:bodyPr/>
          <a:lstStyle/>
          <a:p>
            <a:fld id="{54ECF315-99BA-4190-9003-48696693F8FC}" type="slidenum">
              <a:rPr lang="en-US" smtClean="0"/>
              <a:t>19</a:t>
            </a:fld>
            <a:endParaRPr lang="en-US" dirty="0"/>
          </a:p>
        </p:txBody>
      </p:sp>
    </p:spTree>
    <p:extLst>
      <p:ext uri="{BB962C8B-B14F-4D97-AF65-F5344CB8AC3E}">
        <p14:creationId xmlns:p14="http://schemas.microsoft.com/office/powerpoint/2010/main" val="897996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019" y="751915"/>
            <a:ext cx="7654738" cy="968841"/>
          </a:xfrm>
        </p:spPr>
        <p:txBody>
          <a:bodyPr anchor="ctr"/>
          <a:lstStyle/>
          <a:p>
            <a:pPr algn="ctr"/>
            <a:r>
              <a:rPr lang="en-US" sz="3883" dirty="0"/>
              <a:t>Who Is GAO</a:t>
            </a:r>
          </a:p>
        </p:txBody>
      </p:sp>
      <p:sp>
        <p:nvSpPr>
          <p:cNvPr id="3" name="Content Placeholder 2"/>
          <p:cNvSpPr>
            <a:spLocks noGrp="1"/>
          </p:cNvSpPr>
          <p:nvPr>
            <p:ph idx="1"/>
          </p:nvPr>
        </p:nvSpPr>
        <p:spPr>
          <a:xfrm>
            <a:off x="896532" y="2039990"/>
            <a:ext cx="10193713" cy="4359394"/>
          </a:xfrm>
        </p:spPr>
        <p:txBody>
          <a:bodyPr anchor="ctr">
            <a:normAutofit/>
          </a:bodyPr>
          <a:lstStyle/>
          <a:p>
            <a:pPr>
              <a:spcBef>
                <a:spcPts val="0"/>
              </a:spcBef>
            </a:pPr>
            <a:r>
              <a:rPr lang="en-US" sz="2471" dirty="0"/>
              <a:t>GAO is the Independent, Federally Mandated Protection and Advocacy Program for People with Disabilities in Georgia.</a:t>
            </a:r>
          </a:p>
          <a:p>
            <a:pPr>
              <a:spcBef>
                <a:spcPts val="0"/>
              </a:spcBef>
            </a:pPr>
            <a:r>
              <a:rPr lang="en-US" sz="2471" dirty="0"/>
              <a:t>GAO envisions a Georgia where all people have value, visibility, and voice; where even the most difficult and long-lasting challenges are addressed by ordinary citizens acting voluntarily on behalf of each other; and where the perception of disability is replaced by the recognition of ability</a:t>
            </a:r>
          </a:p>
        </p:txBody>
      </p:sp>
      <p:sp>
        <p:nvSpPr>
          <p:cNvPr id="5" name="Slide Number Placeholder 4"/>
          <p:cNvSpPr>
            <a:spLocks noGrp="1"/>
          </p:cNvSpPr>
          <p:nvPr>
            <p:ph type="sldNum" sz="quarter" idx="12"/>
          </p:nvPr>
        </p:nvSpPr>
        <p:spPr/>
        <p:txBody>
          <a:bodyPr/>
          <a:lstStyle/>
          <a:p>
            <a:pPr marL="0" marR="0" lvl="0" indent="0" algn="r" defTabSz="806867" rtl="0" eaLnBrk="1" fontAlgn="auto" latinLnBrk="0" hangingPunct="1">
              <a:lnSpc>
                <a:spcPct val="100000"/>
              </a:lnSpc>
              <a:spcBef>
                <a:spcPts val="0"/>
              </a:spcBef>
              <a:spcAft>
                <a:spcPts val="0"/>
              </a:spcAft>
              <a:buClrTx/>
              <a:buSzTx/>
              <a:buFontTx/>
              <a:buNone/>
              <a:tabLst/>
              <a:defRPr/>
            </a:pPr>
            <a:fld id="{54ECF315-99BA-4190-9003-48696693F8FC}" type="slidenum">
              <a:rPr kumimoji="0" lang="en-US" sz="874" b="0" i="0" u="none" strike="noStrike" kern="1200" cap="none" spc="0" normalizeH="0" baseline="0" noProof="0">
                <a:ln>
                  <a:noFill/>
                </a:ln>
                <a:solidFill>
                  <a:srgbClr val="5ECCF3"/>
                </a:solidFill>
                <a:effectLst/>
                <a:uLnTx/>
                <a:uFillTx/>
                <a:latin typeface="Gill Sans MT" panose="020B0502020104020203"/>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2</a:t>
            </a:fld>
            <a:endParaRPr kumimoji="0" lang="en-US" sz="874" b="0" i="0" u="none" strike="noStrike" kern="1200" cap="none" spc="0" normalizeH="0" baseline="0" noProof="0" dirty="0">
              <a:ln>
                <a:noFill/>
              </a:ln>
              <a:solidFill>
                <a:srgbClr val="5ECCF3"/>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23994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D128-DBF7-4F61-A254-A5A1C1F22428}"/>
              </a:ext>
            </a:extLst>
          </p:cNvPr>
          <p:cNvSpPr>
            <a:spLocks noGrp="1"/>
          </p:cNvSpPr>
          <p:nvPr>
            <p:ph type="title"/>
          </p:nvPr>
        </p:nvSpPr>
        <p:spPr/>
        <p:txBody>
          <a:bodyPr anchor="ctr">
            <a:normAutofit/>
          </a:bodyPr>
          <a:lstStyle/>
          <a:p>
            <a:pPr algn="ctr"/>
            <a:r>
              <a:rPr lang="en-US" sz="3880" dirty="0"/>
              <a:t>School Based Opportunities</a:t>
            </a:r>
          </a:p>
        </p:txBody>
      </p:sp>
      <p:sp>
        <p:nvSpPr>
          <p:cNvPr id="3" name="Content Placeholder 2">
            <a:extLst>
              <a:ext uri="{FF2B5EF4-FFF2-40B4-BE49-F238E27FC236}">
                <a16:creationId xmlns:a16="http://schemas.microsoft.com/office/drawing/2014/main" id="{CC0EBEAB-3CDB-4D84-97BD-57C7CD6A8ADA}"/>
              </a:ext>
            </a:extLst>
          </p:cNvPr>
          <p:cNvSpPr>
            <a:spLocks noGrp="1"/>
          </p:cNvSpPr>
          <p:nvPr>
            <p:ph idx="1"/>
          </p:nvPr>
        </p:nvSpPr>
        <p:spPr/>
        <p:txBody>
          <a:bodyPr>
            <a:normAutofit/>
          </a:bodyPr>
          <a:lstStyle/>
          <a:p>
            <a:r>
              <a:rPr lang="en-US" sz="2800" dirty="0"/>
              <a:t>IEP Meetings </a:t>
            </a:r>
          </a:p>
          <a:p>
            <a:r>
              <a:rPr lang="en-US" sz="2800" dirty="0"/>
              <a:t>Choosing Classroom Accommodations</a:t>
            </a:r>
          </a:p>
          <a:p>
            <a:r>
              <a:rPr lang="en-US" sz="2800" dirty="0"/>
              <a:t>Extracurricular Activities/Time Management</a:t>
            </a:r>
          </a:p>
          <a:p>
            <a:r>
              <a:rPr lang="en-US" sz="2800" dirty="0"/>
              <a:t>Transition Planning: High School and Post High School</a:t>
            </a:r>
          </a:p>
          <a:p>
            <a:r>
              <a:rPr lang="en-US" sz="2800" dirty="0"/>
              <a:t>Buying Lunch or Spirit Gear</a:t>
            </a:r>
          </a:p>
        </p:txBody>
      </p:sp>
      <p:sp>
        <p:nvSpPr>
          <p:cNvPr id="4" name="Slide Number Placeholder 3">
            <a:extLst>
              <a:ext uri="{FF2B5EF4-FFF2-40B4-BE49-F238E27FC236}">
                <a16:creationId xmlns:a16="http://schemas.microsoft.com/office/drawing/2014/main" id="{335A7D10-3D4F-4B38-8DBF-3BD185C0133F}"/>
              </a:ext>
            </a:extLst>
          </p:cNvPr>
          <p:cNvSpPr>
            <a:spLocks noGrp="1"/>
          </p:cNvSpPr>
          <p:nvPr>
            <p:ph type="sldNum" sz="quarter" idx="12"/>
          </p:nvPr>
        </p:nvSpPr>
        <p:spPr/>
        <p:txBody>
          <a:bodyPr/>
          <a:lstStyle/>
          <a:p>
            <a:fld id="{54ECF315-99BA-4190-9003-48696693F8FC}" type="slidenum">
              <a:rPr lang="en-US" smtClean="0"/>
              <a:t>20</a:t>
            </a:fld>
            <a:endParaRPr lang="en-US" dirty="0"/>
          </a:p>
        </p:txBody>
      </p:sp>
    </p:spTree>
    <p:extLst>
      <p:ext uri="{BB962C8B-B14F-4D97-AF65-F5344CB8AC3E}">
        <p14:creationId xmlns:p14="http://schemas.microsoft.com/office/powerpoint/2010/main" val="3249039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34BDF-3724-8845-80FC-A72859DDAA2A}"/>
              </a:ext>
            </a:extLst>
          </p:cNvPr>
          <p:cNvSpPr>
            <a:spLocks noGrp="1"/>
          </p:cNvSpPr>
          <p:nvPr>
            <p:ph type="title"/>
          </p:nvPr>
        </p:nvSpPr>
        <p:spPr/>
        <p:txBody>
          <a:bodyPr anchor="ctr">
            <a:normAutofit/>
          </a:bodyPr>
          <a:lstStyle/>
          <a:p>
            <a:pPr algn="ctr"/>
            <a:r>
              <a:rPr lang="en-US" sz="3880" dirty="0"/>
              <a:t>Accommodations: Be creative</a:t>
            </a:r>
            <a:r>
              <a:rPr lang="en-US" sz="3530" dirty="0"/>
              <a:t>!  </a:t>
            </a:r>
          </a:p>
        </p:txBody>
      </p:sp>
      <p:sp>
        <p:nvSpPr>
          <p:cNvPr id="3" name="Rectangle 2">
            <a:extLst>
              <a:ext uri="{FF2B5EF4-FFF2-40B4-BE49-F238E27FC236}">
                <a16:creationId xmlns:a16="http://schemas.microsoft.com/office/drawing/2014/main" id="{D54B8A04-70C7-C745-91AB-DF3475859A6D}"/>
              </a:ext>
            </a:extLst>
          </p:cNvPr>
          <p:cNvSpPr/>
          <p:nvPr/>
        </p:nvSpPr>
        <p:spPr>
          <a:xfrm>
            <a:off x="633985" y="2008477"/>
            <a:ext cx="10793940" cy="4003788"/>
          </a:xfrm>
          <a:prstGeom prst="rect">
            <a:avLst/>
          </a:prstGeom>
        </p:spPr>
        <p:txBody>
          <a:bodyPr wrap="square">
            <a:spAutoFit/>
          </a:bodyPr>
          <a:lstStyle/>
          <a:p>
            <a:pPr marL="457200" indent="-457200">
              <a:buClr>
                <a:schemeClr val="accent2"/>
              </a:buClr>
              <a:buFont typeface="Wingdings" panose="05000000000000000000" pitchFamily="2" charset="2"/>
              <a:buChar char="§"/>
            </a:pPr>
            <a:r>
              <a:rPr lang="en-US" sz="2824" dirty="0"/>
              <a:t>Help in knowing what choices are available</a:t>
            </a:r>
          </a:p>
          <a:p>
            <a:pPr marL="457200" indent="-457200">
              <a:buClr>
                <a:schemeClr val="accent2"/>
              </a:buClr>
              <a:buFont typeface="Wingdings" panose="05000000000000000000" pitchFamily="2" charset="2"/>
              <a:buChar char="§"/>
            </a:pPr>
            <a:r>
              <a:rPr lang="en-US" sz="2824" dirty="0"/>
              <a:t>Plain language</a:t>
            </a:r>
          </a:p>
          <a:p>
            <a:pPr marL="457200" indent="-457200">
              <a:buClr>
                <a:schemeClr val="accent2"/>
              </a:buClr>
              <a:buFont typeface="Wingdings" panose="05000000000000000000" pitchFamily="2" charset="2"/>
              <a:buChar char="§"/>
            </a:pPr>
            <a:r>
              <a:rPr lang="en-US" sz="2824" dirty="0"/>
              <a:t>Materials or information in an audio or visual format</a:t>
            </a:r>
          </a:p>
          <a:p>
            <a:pPr marL="457200" indent="-457200">
              <a:buClr>
                <a:schemeClr val="accent2"/>
              </a:buClr>
              <a:buFont typeface="Wingdings" panose="05000000000000000000" pitchFamily="2" charset="2"/>
              <a:buChar char="§"/>
            </a:pPr>
            <a:r>
              <a:rPr lang="en-US" sz="2824" dirty="0"/>
              <a:t>Visits and trials</a:t>
            </a:r>
          </a:p>
          <a:p>
            <a:pPr marL="457200" indent="-457200">
              <a:buClr>
                <a:schemeClr val="accent2"/>
              </a:buClr>
              <a:buFont typeface="Wingdings" panose="05000000000000000000" pitchFamily="2" charset="2"/>
              <a:buChar char="§"/>
            </a:pPr>
            <a:r>
              <a:rPr lang="en-US" sz="2824" dirty="0"/>
              <a:t>Reminders about important dates and times </a:t>
            </a:r>
          </a:p>
          <a:p>
            <a:pPr marL="457200" indent="-457200">
              <a:buClr>
                <a:schemeClr val="accent2"/>
              </a:buClr>
              <a:buFont typeface="Wingdings" panose="05000000000000000000" pitchFamily="2" charset="2"/>
              <a:buChar char="§"/>
            </a:pPr>
            <a:r>
              <a:rPr lang="en-US" sz="2824" dirty="0"/>
              <a:t>Talking to experts who know a lot about the choice</a:t>
            </a:r>
          </a:p>
          <a:p>
            <a:pPr marL="457200" indent="-457200">
              <a:buClr>
                <a:schemeClr val="accent2"/>
              </a:buClr>
              <a:buFont typeface="Wingdings" panose="05000000000000000000" pitchFamily="2" charset="2"/>
              <a:buChar char="§"/>
            </a:pPr>
            <a:r>
              <a:rPr lang="en-US" sz="2824" dirty="0"/>
              <a:t>Role-playing activities to help understand choices</a:t>
            </a:r>
          </a:p>
          <a:p>
            <a:pPr marL="457200" indent="-457200">
              <a:buClr>
                <a:schemeClr val="accent2"/>
              </a:buClr>
              <a:buFont typeface="Wingdings" panose="05000000000000000000" pitchFamily="2" charset="2"/>
              <a:buChar char="§"/>
            </a:pPr>
            <a:r>
              <a:rPr lang="en-US" sz="2824" dirty="0"/>
              <a:t>Taking a supporter into important appointments to take notes and help remember options </a:t>
            </a:r>
            <a:endParaRPr lang="en-US" sz="1765" dirty="0"/>
          </a:p>
        </p:txBody>
      </p:sp>
    </p:spTree>
    <p:extLst>
      <p:ext uri="{BB962C8B-B14F-4D97-AF65-F5344CB8AC3E}">
        <p14:creationId xmlns:p14="http://schemas.microsoft.com/office/powerpoint/2010/main" val="2023387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rson with idea concept">
            <a:extLst>
              <a:ext uri="{FF2B5EF4-FFF2-40B4-BE49-F238E27FC236}">
                <a16:creationId xmlns:a16="http://schemas.microsoft.com/office/drawing/2014/main" id="{F26B5F41-9EAC-4709-83EA-89C3FAFA5FA8}"/>
              </a:ext>
            </a:extLst>
          </p:cNvPr>
          <p:cNvPicPr>
            <a:picLocks noChangeAspect="1"/>
          </p:cNvPicPr>
          <p:nvPr/>
        </p:nvPicPr>
        <p:blipFill rotWithShape="1">
          <a:blip r:embed="rId3"/>
          <a:srcRect l="9091" t="17743" b="5648"/>
          <a:stretch/>
        </p:blipFill>
        <p:spPr>
          <a:xfrm>
            <a:off x="20" y="10"/>
            <a:ext cx="12191980" cy="6857990"/>
          </a:xfrm>
          <a:prstGeom prst="rect">
            <a:avLst/>
          </a:prstGeom>
        </p:spPr>
      </p:pic>
      <p:grpSp>
        <p:nvGrpSpPr>
          <p:cNvPr id="22" name="Group 21">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279EB3"/>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279EB3"/>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279EB3"/>
            </a:solidFill>
            <a:ln>
              <a:noFill/>
            </a:ln>
            <a:effectLst/>
          </p:spPr>
          <p:style>
            <a:lnRef idx="1">
              <a:schemeClr val="accent1"/>
            </a:lnRef>
            <a:fillRef idx="3">
              <a:schemeClr val="accent1"/>
            </a:fillRef>
            <a:effectRef idx="2">
              <a:schemeClr val="accent1"/>
            </a:effectRef>
            <a:fontRef idx="minor">
              <a:schemeClr val="lt1"/>
            </a:fontRef>
          </p:style>
        </p:sp>
      </p:grpSp>
      <p:sp>
        <p:nvSpPr>
          <p:cNvPr id="27" name="Rectangle 26">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9423ACA-D610-43AD-A418-474B5710267C}"/>
              </a:ext>
            </a:extLst>
          </p:cNvPr>
          <p:cNvSpPr>
            <a:spLocks noGrp="1"/>
          </p:cNvSpPr>
          <p:nvPr>
            <p:ph type="title"/>
          </p:nvPr>
        </p:nvSpPr>
        <p:spPr>
          <a:xfrm>
            <a:off x="581191" y="4572000"/>
            <a:ext cx="10993549" cy="895244"/>
          </a:xfrm>
        </p:spPr>
        <p:txBody>
          <a:bodyPr vert="horz" lIns="91440" tIns="45720" rIns="91440" bIns="45720" rtlCol="0" anchor="b">
            <a:normAutofit/>
          </a:bodyPr>
          <a:lstStyle/>
          <a:p>
            <a:r>
              <a:rPr lang="en-US" sz="4000" dirty="0"/>
              <a:t>Questions? </a:t>
            </a:r>
          </a:p>
        </p:txBody>
      </p:sp>
    </p:spTree>
    <p:extLst>
      <p:ext uri="{BB962C8B-B14F-4D97-AF65-F5344CB8AC3E}">
        <p14:creationId xmlns:p14="http://schemas.microsoft.com/office/powerpoint/2010/main" val="3839621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4AD5F-026A-4E69-8477-3D45D2E566B2}"/>
              </a:ext>
            </a:extLst>
          </p:cNvPr>
          <p:cNvSpPr>
            <a:spLocks noGrp="1"/>
          </p:cNvSpPr>
          <p:nvPr>
            <p:ph type="title"/>
          </p:nvPr>
        </p:nvSpPr>
        <p:spPr/>
        <p:txBody>
          <a:bodyPr anchor="ctr">
            <a:noAutofit/>
          </a:bodyPr>
          <a:lstStyle/>
          <a:p>
            <a:pPr algn="ctr"/>
            <a:r>
              <a:rPr lang="en-US" sz="3800" dirty="0"/>
              <a:t>Resources</a:t>
            </a:r>
          </a:p>
        </p:txBody>
      </p:sp>
      <p:sp>
        <p:nvSpPr>
          <p:cNvPr id="4" name="Content Placeholder 3">
            <a:extLst>
              <a:ext uri="{FF2B5EF4-FFF2-40B4-BE49-F238E27FC236}">
                <a16:creationId xmlns:a16="http://schemas.microsoft.com/office/drawing/2014/main" id="{F56533CF-C501-4951-8BD3-DE2C6173D46C}"/>
              </a:ext>
            </a:extLst>
          </p:cNvPr>
          <p:cNvSpPr>
            <a:spLocks noGrp="1"/>
          </p:cNvSpPr>
          <p:nvPr>
            <p:ph idx="1"/>
          </p:nvPr>
        </p:nvSpPr>
        <p:spPr>
          <a:xfrm>
            <a:off x="581192" y="1849822"/>
            <a:ext cx="11029615" cy="4761186"/>
          </a:xfrm>
        </p:spPr>
        <p:txBody>
          <a:bodyPr>
            <a:normAutofit/>
          </a:bodyPr>
          <a:lstStyle/>
          <a:p>
            <a:pPr marL="0" indent="0">
              <a:spcBef>
                <a:spcPts val="440"/>
              </a:spcBef>
              <a:buSzPct val="68000"/>
              <a:buNone/>
              <a:defRPr/>
            </a:pPr>
            <a:r>
              <a:rPr lang="en-US" dirty="0"/>
              <a:t>National Resource Center on Supported Decision-Making</a:t>
            </a:r>
          </a:p>
          <a:p>
            <a:pPr marL="800100" lvl="2" indent="-342900">
              <a:spcBef>
                <a:spcPts val="440"/>
              </a:spcBef>
              <a:buSzPct val="68000"/>
              <a:defRPr/>
            </a:pPr>
            <a:r>
              <a:rPr lang="en-US" dirty="0">
                <a:hlinkClick r:id="rId3"/>
              </a:rPr>
              <a:t>www.supporteddecisionmaking.org</a:t>
            </a:r>
            <a:endParaRPr lang="en-US" dirty="0"/>
          </a:p>
          <a:p>
            <a:pPr marL="0" indent="0">
              <a:spcBef>
                <a:spcPts val="440"/>
              </a:spcBef>
              <a:buSzPct val="68000"/>
              <a:buNone/>
              <a:defRPr/>
            </a:pPr>
            <a:r>
              <a:rPr lang="en-US" dirty="0"/>
              <a:t>National Guardianship Association Position Statements:</a:t>
            </a:r>
          </a:p>
          <a:p>
            <a:pPr marL="703241" lvl="2" indent="-285750">
              <a:spcBef>
                <a:spcPts val="440"/>
              </a:spcBef>
              <a:buSzPct val="68000"/>
              <a:defRPr/>
            </a:pPr>
            <a:r>
              <a:rPr lang="en-US" dirty="0">
                <a:hlinkClick r:id="rId4"/>
              </a:rPr>
              <a:t>https://www.guardianship.org/advocacy/position-statements/</a:t>
            </a:r>
            <a:endParaRPr lang="en-US" dirty="0"/>
          </a:p>
          <a:p>
            <a:pPr marL="630000" lvl="2" indent="0">
              <a:spcBef>
                <a:spcPts val="0"/>
              </a:spcBef>
              <a:spcAft>
                <a:spcPts val="0"/>
              </a:spcAft>
              <a:buNone/>
            </a:pPr>
            <a:r>
              <a:rPr lang="en-US" sz="600" dirty="0">
                <a:solidFill>
                  <a:srgbClr val="000000"/>
                </a:solidFill>
              </a:rPr>
              <a:t>	</a:t>
            </a:r>
            <a:endParaRPr lang="en-US" sz="600" dirty="0"/>
          </a:p>
          <a:p>
            <a:pPr marL="0" indent="0">
              <a:spcBef>
                <a:spcPts val="440"/>
              </a:spcBef>
              <a:buSzPct val="68000"/>
              <a:buNone/>
              <a:defRPr/>
            </a:pPr>
            <a:r>
              <a:rPr lang="en-US" dirty="0"/>
              <a:t>PRACTICAL Tool for Lawyers</a:t>
            </a:r>
          </a:p>
          <a:p>
            <a:pPr marL="703241" lvl="2" indent="-285750">
              <a:spcBef>
                <a:spcPts val="440"/>
              </a:spcBef>
              <a:buSzPct val="68000"/>
              <a:defRPr/>
            </a:pPr>
            <a:r>
              <a:rPr lang="en-US" dirty="0">
                <a:hlinkClick r:id="rId5"/>
              </a:rPr>
              <a:t>https://www.americanbar.org/content/dam/aba/administrative/law_aging/PRACTICALGuide.pdf</a:t>
            </a:r>
            <a:endParaRPr lang="en-US" dirty="0"/>
          </a:p>
          <a:p>
            <a:pPr marL="0" indent="0" algn="l">
              <a:buNone/>
            </a:pPr>
            <a:r>
              <a:rPr lang="en-US" b="0" i="0" cap="all" dirty="0">
                <a:solidFill>
                  <a:srgbClr val="222222"/>
                </a:solidFill>
                <a:effectLst/>
              </a:rPr>
              <a:t>SC </a:t>
            </a:r>
            <a:r>
              <a:rPr lang="en-US" b="0" i="0" dirty="0">
                <a:solidFill>
                  <a:srgbClr val="222222"/>
                </a:solidFill>
                <a:effectLst/>
              </a:rPr>
              <a:t>Supported Decision-Making Project</a:t>
            </a:r>
            <a:r>
              <a:rPr lang="en-US" b="0" i="0" cap="all" dirty="0">
                <a:solidFill>
                  <a:srgbClr val="222222"/>
                </a:solidFill>
                <a:effectLst/>
              </a:rPr>
              <a:t>:</a:t>
            </a:r>
          </a:p>
          <a:p>
            <a:pPr marL="800100" lvl="2" indent="-342900">
              <a:spcBef>
                <a:spcPts val="440"/>
              </a:spcBef>
              <a:buSzPct val="68000"/>
              <a:defRPr/>
            </a:pPr>
            <a:r>
              <a:rPr lang="en-US" u="sng" dirty="0">
                <a:hlinkClick r:id="rId6"/>
              </a:rPr>
              <a:t>https://scsupporteddecisionmaking.org/resources/</a:t>
            </a:r>
            <a:endParaRPr lang="en-US" u="sng" dirty="0"/>
          </a:p>
          <a:p>
            <a:pPr marL="0" indent="0">
              <a:spcBef>
                <a:spcPts val="0"/>
              </a:spcBef>
              <a:spcAft>
                <a:spcPts val="0"/>
              </a:spcAft>
              <a:buNone/>
            </a:pPr>
            <a:r>
              <a:rPr lang="en-US" dirty="0"/>
              <a:t>Debunking the Myths of Supported Decision-Making and Guardianship, Q&amp;A:</a:t>
            </a:r>
          </a:p>
          <a:p>
            <a:pPr marL="800100" lvl="2" indent="-342900">
              <a:spcBef>
                <a:spcPts val="440"/>
              </a:spcBef>
              <a:buSzPct val="68000"/>
              <a:defRPr/>
            </a:pPr>
            <a:r>
              <a:rPr lang="en-US" dirty="0">
                <a:hlinkClick r:id="rId7"/>
              </a:rPr>
              <a:t>https://tinyurl.com/585z3j4</a:t>
            </a:r>
            <a:r>
              <a:rPr lang="en-US" dirty="0"/>
              <a:t> </a:t>
            </a:r>
          </a:p>
          <a:p>
            <a:pPr marL="0" indent="0">
              <a:spcBef>
                <a:spcPts val="440"/>
              </a:spcBef>
              <a:buSzPct val="68000"/>
              <a:buNone/>
              <a:defRPr/>
            </a:pPr>
            <a:r>
              <a:rPr lang="en-US" dirty="0"/>
              <a:t>SARTAC Guardianship Resource Page:</a:t>
            </a:r>
          </a:p>
          <a:p>
            <a:pPr marL="703241" lvl="2" indent="-285750">
              <a:spcBef>
                <a:spcPts val="440"/>
              </a:spcBef>
              <a:buSzPct val="68000"/>
              <a:defRPr/>
            </a:pPr>
            <a:r>
              <a:rPr lang="en-US" dirty="0"/>
              <a:t>https://www.selfadvocacyinfo.org/resource/supported-decision-making-and-guardianship-termination/</a:t>
            </a:r>
            <a:endParaRPr lang="en-US" u="sng" dirty="0"/>
          </a:p>
        </p:txBody>
      </p:sp>
    </p:spTree>
    <p:extLst>
      <p:ext uri="{BB962C8B-B14F-4D97-AF65-F5344CB8AC3E}">
        <p14:creationId xmlns:p14="http://schemas.microsoft.com/office/powerpoint/2010/main" val="263591499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665665" rtl="0" eaLnBrk="1" fontAlgn="auto" latinLnBrk="0" hangingPunct="1">
              <a:lnSpc>
                <a:spcPct val="100000"/>
              </a:lnSpc>
              <a:spcBef>
                <a:spcPts val="0"/>
              </a:spcBef>
              <a:spcAft>
                <a:spcPts val="0"/>
              </a:spcAft>
              <a:buClrTx/>
              <a:buSzTx/>
              <a:buFontTx/>
              <a:buNone/>
              <a:tabLst/>
              <a:defRPr/>
            </a:pPr>
            <a:fld id="{54ECF315-99BA-4190-9003-48696693F8FC}" type="slidenum">
              <a:rPr kumimoji="0" lang="en-US" sz="636" b="0" i="0" u="none" strike="noStrike" kern="1200" cap="none" spc="0" normalizeH="0" baseline="0" noProof="0">
                <a:ln>
                  <a:noFill/>
                </a:ln>
                <a:solidFill>
                  <a:srgbClr val="5ECCF3"/>
                </a:solidFill>
                <a:effectLst/>
                <a:uLnTx/>
                <a:uFillTx/>
                <a:latin typeface="Gill Sans MT" panose="020B0502020104020203"/>
                <a:ea typeface="+mn-ea"/>
                <a:cs typeface="+mn-cs"/>
              </a:rPr>
              <a:pPr marL="0" marR="0" lvl="0" indent="0" algn="r" defTabSz="665665" rtl="0" eaLnBrk="1" fontAlgn="auto" latinLnBrk="0" hangingPunct="1">
                <a:lnSpc>
                  <a:spcPct val="100000"/>
                </a:lnSpc>
                <a:spcBef>
                  <a:spcPts val="0"/>
                </a:spcBef>
                <a:spcAft>
                  <a:spcPts val="0"/>
                </a:spcAft>
                <a:buClrTx/>
                <a:buSzTx/>
                <a:buFontTx/>
                <a:buNone/>
                <a:tabLst/>
                <a:defRPr/>
              </a:pPr>
              <a:t>24</a:t>
            </a:fld>
            <a:endParaRPr kumimoji="0" lang="en-US" sz="636" b="0" i="0" u="none" strike="noStrike" kern="1200" cap="none" spc="0" normalizeH="0" baseline="0" noProof="0" dirty="0">
              <a:ln>
                <a:noFill/>
              </a:ln>
              <a:solidFill>
                <a:srgbClr val="5ECCF3"/>
              </a:solidFill>
              <a:effectLst/>
              <a:uLnTx/>
              <a:uFillTx/>
              <a:latin typeface="Gill Sans MT" panose="020B0502020104020203"/>
              <a:ea typeface="+mn-ea"/>
              <a:cs typeface="+mn-cs"/>
            </a:endParaRPr>
          </a:p>
        </p:txBody>
      </p:sp>
      <p:sp>
        <p:nvSpPr>
          <p:cNvPr id="2" name="Title 1"/>
          <p:cNvSpPr>
            <a:spLocks noGrp="1"/>
          </p:cNvSpPr>
          <p:nvPr>
            <p:ph type="title"/>
          </p:nvPr>
        </p:nvSpPr>
        <p:spPr/>
        <p:txBody>
          <a:bodyPr anchor="ctr">
            <a:normAutofit/>
          </a:bodyPr>
          <a:lstStyle/>
          <a:p>
            <a:pPr algn="ctr"/>
            <a:r>
              <a:rPr lang="en-US" sz="3880" dirty="0"/>
              <a:t>Contact Info</a:t>
            </a:r>
          </a:p>
        </p:txBody>
      </p:sp>
      <p:sp>
        <p:nvSpPr>
          <p:cNvPr id="5" name="Subtitle 2">
            <a:extLst>
              <a:ext uri="{FF2B5EF4-FFF2-40B4-BE49-F238E27FC236}">
                <a16:creationId xmlns:a16="http://schemas.microsoft.com/office/drawing/2014/main" id="{3823C4B1-AE6C-45FA-B64F-DFD395FCF94E}"/>
              </a:ext>
            </a:extLst>
          </p:cNvPr>
          <p:cNvSpPr txBox="1">
            <a:spLocks/>
          </p:cNvSpPr>
          <p:nvPr/>
        </p:nvSpPr>
        <p:spPr>
          <a:xfrm>
            <a:off x="4537494" y="3036498"/>
            <a:ext cx="3019245" cy="1173193"/>
          </a:xfrm>
          <a:prstGeom prst="rect">
            <a:avLst/>
          </a:prstGeom>
        </p:spPr>
        <p:txBody>
          <a:bodyPr vert="horz" lIns="66563" tIns="33281" rIns="66563" bIns="33281" rtlCol="0" anchor="ctr">
            <a:noAutofit/>
          </a:bodyPr>
          <a:lstStyle>
            <a:lvl1pPr marL="297016" indent="-297016" algn="l" defTabSz="443777" rtl="0" eaLnBrk="1" latinLnBrk="0" hangingPunct="1">
              <a:spcBef>
                <a:spcPct val="20000"/>
              </a:spcBef>
              <a:spcAft>
                <a:spcPts val="582"/>
              </a:spcAft>
              <a:buClr>
                <a:schemeClr val="accent2"/>
              </a:buClr>
              <a:buSzPct val="92000"/>
              <a:buFont typeface="Wingdings 2" panose="05020102010507070707" pitchFamily="18" charset="2"/>
              <a:buChar char=""/>
              <a:defRPr sz="1747" kern="1200">
                <a:solidFill>
                  <a:schemeClr val="tx2"/>
                </a:solidFill>
                <a:latin typeface="+mn-lt"/>
                <a:ea typeface="+mn-ea"/>
                <a:cs typeface="+mn-cs"/>
              </a:defRPr>
            </a:lvl1pPr>
            <a:lvl2pPr marL="611503" indent="-297016" algn="l" defTabSz="443777" rtl="0" eaLnBrk="1" latinLnBrk="0" hangingPunct="1">
              <a:spcBef>
                <a:spcPct val="20000"/>
              </a:spcBef>
              <a:spcAft>
                <a:spcPts val="582"/>
              </a:spcAft>
              <a:buClr>
                <a:schemeClr val="accent2"/>
              </a:buClr>
              <a:buSzPct val="92000"/>
              <a:buFont typeface="Wingdings 2" panose="05020102010507070707" pitchFamily="18" charset="2"/>
              <a:buChar char=""/>
              <a:defRPr sz="1553" kern="1200">
                <a:solidFill>
                  <a:schemeClr val="tx2"/>
                </a:solidFill>
                <a:latin typeface="+mn-lt"/>
                <a:ea typeface="+mn-ea"/>
                <a:cs typeface="+mn-cs"/>
              </a:defRPr>
            </a:lvl2pPr>
            <a:lvl3pPr marL="873576" indent="-262073" algn="l" defTabSz="443777" rtl="0" eaLnBrk="1" latinLnBrk="0" hangingPunct="1">
              <a:spcBef>
                <a:spcPct val="20000"/>
              </a:spcBef>
              <a:spcAft>
                <a:spcPts val="582"/>
              </a:spcAft>
              <a:buClr>
                <a:schemeClr val="accent2"/>
              </a:buClr>
              <a:buSzPct val="92000"/>
              <a:buFont typeface="Wingdings 2" panose="05020102010507070707" pitchFamily="18" charset="2"/>
              <a:buChar char=""/>
              <a:defRPr sz="1359" kern="1200">
                <a:solidFill>
                  <a:schemeClr val="tx2"/>
                </a:solidFill>
                <a:latin typeface="+mn-lt"/>
                <a:ea typeface="+mn-ea"/>
                <a:cs typeface="+mn-cs"/>
              </a:defRPr>
            </a:lvl3pPr>
            <a:lvl4pPr marL="1205535" indent="-227130" algn="l" defTabSz="443777" rtl="0" eaLnBrk="1" latinLnBrk="0" hangingPunct="1">
              <a:spcBef>
                <a:spcPct val="20000"/>
              </a:spcBef>
              <a:spcAft>
                <a:spcPts val="582"/>
              </a:spcAft>
              <a:buClr>
                <a:schemeClr val="accent2"/>
              </a:buClr>
              <a:buSzPct val="92000"/>
              <a:buFont typeface="Wingdings 2" panose="05020102010507070707" pitchFamily="18" charset="2"/>
              <a:buChar char=""/>
              <a:defRPr sz="1165" kern="1200">
                <a:solidFill>
                  <a:schemeClr val="tx2"/>
                </a:solidFill>
                <a:latin typeface="+mn-lt"/>
                <a:ea typeface="+mn-ea"/>
                <a:cs typeface="+mn-cs"/>
              </a:defRPr>
            </a:lvl4pPr>
            <a:lvl5pPr marL="1554965" indent="-227130" algn="l" defTabSz="443777" rtl="0" eaLnBrk="1" latinLnBrk="0" hangingPunct="1">
              <a:spcBef>
                <a:spcPct val="20000"/>
              </a:spcBef>
              <a:spcAft>
                <a:spcPts val="582"/>
              </a:spcAft>
              <a:buClr>
                <a:schemeClr val="accent2"/>
              </a:buClr>
              <a:buSzPct val="92000"/>
              <a:buFont typeface="Wingdings 2" panose="05020102010507070707" pitchFamily="18" charset="2"/>
              <a:buChar char=""/>
              <a:defRPr sz="1165" kern="1200">
                <a:solidFill>
                  <a:schemeClr val="tx2"/>
                </a:solidFill>
                <a:latin typeface="+mn-lt"/>
                <a:ea typeface="+mn-ea"/>
                <a:cs typeface="+mn-cs"/>
              </a:defRPr>
            </a:lvl5pPr>
            <a:lvl6pPr marL="1844216" indent="-221888" algn="l" defTabSz="443777" rtl="0" eaLnBrk="1" latinLnBrk="0" hangingPunct="1">
              <a:spcBef>
                <a:spcPct val="20000"/>
              </a:spcBef>
              <a:spcAft>
                <a:spcPts val="582"/>
              </a:spcAft>
              <a:buClr>
                <a:schemeClr val="accent2"/>
              </a:buClr>
              <a:buSzPct val="92000"/>
              <a:buFont typeface="Wingdings 2" panose="05020102010507070707" pitchFamily="18" charset="2"/>
              <a:buChar char=""/>
              <a:defRPr sz="1165" kern="1200">
                <a:solidFill>
                  <a:schemeClr val="tx2"/>
                </a:solidFill>
                <a:latin typeface="+mn-lt"/>
                <a:ea typeface="+mn-ea"/>
                <a:cs typeface="+mn-cs"/>
              </a:defRPr>
            </a:lvl6pPr>
            <a:lvl7pPr marL="2135408" indent="-221888" algn="l" defTabSz="443777" rtl="0" eaLnBrk="1" latinLnBrk="0" hangingPunct="1">
              <a:spcBef>
                <a:spcPct val="20000"/>
              </a:spcBef>
              <a:spcAft>
                <a:spcPts val="582"/>
              </a:spcAft>
              <a:buClr>
                <a:schemeClr val="accent2"/>
              </a:buClr>
              <a:buSzPct val="92000"/>
              <a:buFont typeface="Wingdings 2" panose="05020102010507070707" pitchFamily="18" charset="2"/>
              <a:buChar char=""/>
              <a:defRPr sz="1165" kern="1200">
                <a:solidFill>
                  <a:schemeClr val="tx2"/>
                </a:solidFill>
                <a:latin typeface="+mn-lt"/>
                <a:ea typeface="+mn-ea"/>
                <a:cs typeface="+mn-cs"/>
              </a:defRPr>
            </a:lvl7pPr>
            <a:lvl8pPr marL="2426600" indent="-221888" algn="l" defTabSz="443777" rtl="0" eaLnBrk="1" latinLnBrk="0" hangingPunct="1">
              <a:spcBef>
                <a:spcPct val="20000"/>
              </a:spcBef>
              <a:spcAft>
                <a:spcPts val="582"/>
              </a:spcAft>
              <a:buClr>
                <a:schemeClr val="accent2"/>
              </a:buClr>
              <a:buSzPct val="92000"/>
              <a:buFont typeface="Wingdings 2" panose="05020102010507070707" pitchFamily="18" charset="2"/>
              <a:buChar char=""/>
              <a:defRPr sz="1165" kern="1200">
                <a:solidFill>
                  <a:schemeClr val="tx2"/>
                </a:solidFill>
                <a:latin typeface="+mn-lt"/>
                <a:ea typeface="+mn-ea"/>
                <a:cs typeface="+mn-cs"/>
              </a:defRPr>
            </a:lvl8pPr>
            <a:lvl9pPr marL="2717792" indent="-221888" algn="l" defTabSz="443777" rtl="0" eaLnBrk="1" latinLnBrk="0" hangingPunct="1">
              <a:spcBef>
                <a:spcPct val="20000"/>
              </a:spcBef>
              <a:spcAft>
                <a:spcPts val="582"/>
              </a:spcAft>
              <a:buClr>
                <a:schemeClr val="accent2"/>
              </a:buClr>
              <a:buSzPct val="92000"/>
              <a:buFont typeface="Wingdings 2" panose="05020102010507070707" pitchFamily="18" charset="2"/>
              <a:buChar char=""/>
              <a:defRPr sz="1165" kern="1200">
                <a:solidFill>
                  <a:schemeClr val="tx2"/>
                </a:solidFill>
                <a:latin typeface="+mn-lt"/>
                <a:ea typeface="+mn-ea"/>
                <a:cs typeface="+mn-cs"/>
              </a:defRPr>
            </a:lvl9pPr>
          </a:lstStyle>
          <a:p>
            <a:pPr marL="0" marR="0" lvl="0" indent="0" algn="l" defTabSz="323061" rtl="0" eaLnBrk="1" fontAlgn="auto" latinLnBrk="0" hangingPunct="1">
              <a:lnSpc>
                <a:spcPct val="0"/>
              </a:lnSpc>
              <a:spcBef>
                <a:spcPct val="20000"/>
              </a:spcBef>
              <a:spcAft>
                <a:spcPts val="424"/>
              </a:spcAft>
              <a:buClr>
                <a:srgbClr val="5ECCF3"/>
              </a:buClr>
              <a:buSzPct val="92000"/>
              <a:buFont typeface="Wingdings 2" panose="05020102010507070707" pitchFamily="18" charset="2"/>
              <a:buNone/>
              <a:tabLst/>
              <a:defRPr/>
            </a:pPr>
            <a:r>
              <a:rPr kumimoji="0" lang="en-US" sz="1800" b="0" i="0" u="none" strike="noStrike" kern="1200" cap="none" spc="0" normalizeH="0" baseline="0" noProof="0" dirty="0">
                <a:ln>
                  <a:noFill/>
                </a:ln>
                <a:solidFill>
                  <a:srgbClr val="00B0F0"/>
                </a:solidFill>
                <a:effectLst/>
                <a:uLnTx/>
                <a:uFillTx/>
                <a:latin typeface="Gill Sans MT" panose="020B0502020104020203"/>
                <a:ea typeface="+mn-ea"/>
                <a:cs typeface="+mn-cs"/>
              </a:rPr>
              <a:t>dlloyd@thegao.org</a:t>
            </a:r>
          </a:p>
          <a:p>
            <a:pPr marL="0" marR="0" lvl="0" indent="0" algn="l" defTabSz="323061" rtl="0" eaLnBrk="1" fontAlgn="auto" latinLnBrk="0" hangingPunct="1">
              <a:lnSpc>
                <a:spcPct val="0"/>
              </a:lnSpc>
              <a:spcBef>
                <a:spcPct val="20000"/>
              </a:spcBef>
              <a:spcAft>
                <a:spcPts val="424"/>
              </a:spcAft>
              <a:buClr>
                <a:srgbClr val="5ECCF3"/>
              </a:buClr>
              <a:buSzPct val="92000"/>
              <a:buFont typeface="Wingdings 2" panose="05020102010507070707" pitchFamily="18" charset="2"/>
              <a:buNone/>
              <a:tabLst/>
              <a:defRPr/>
            </a:pPr>
            <a:endParaRPr kumimoji="0" lang="en-US" sz="1800" b="0" i="0" u="none" strike="noStrike" kern="1200" cap="none" spc="0" normalizeH="0" baseline="0" noProof="0" dirty="0">
              <a:ln>
                <a:noFill/>
              </a:ln>
              <a:solidFill>
                <a:srgbClr val="00B0F0"/>
              </a:solidFill>
              <a:effectLst/>
              <a:uLnTx/>
              <a:uFillTx/>
              <a:latin typeface="Gill Sans MT" panose="020B0502020104020203"/>
              <a:ea typeface="+mn-ea"/>
              <a:cs typeface="+mn-cs"/>
            </a:endParaRPr>
          </a:p>
          <a:p>
            <a:pPr marL="0" marR="0" lvl="0" indent="0" algn="l" defTabSz="323061" rtl="0" eaLnBrk="1" fontAlgn="auto" latinLnBrk="0" hangingPunct="1">
              <a:lnSpc>
                <a:spcPct val="0"/>
              </a:lnSpc>
              <a:spcBef>
                <a:spcPct val="20000"/>
              </a:spcBef>
              <a:spcAft>
                <a:spcPts val="424"/>
              </a:spcAft>
              <a:buClr>
                <a:srgbClr val="5ECCF3"/>
              </a:buClr>
              <a:buSzPct val="92000"/>
              <a:buFont typeface="Wingdings 2" panose="05020102010507070707" pitchFamily="18" charset="2"/>
              <a:buNone/>
              <a:tabLst/>
              <a:defRPr/>
            </a:pPr>
            <a:r>
              <a:rPr kumimoji="0" lang="en-US" sz="1800" b="0" i="0" u="none" strike="noStrike" kern="1200" cap="none" spc="0" normalizeH="0" baseline="0" noProof="0" dirty="0">
                <a:ln>
                  <a:noFill/>
                </a:ln>
                <a:solidFill>
                  <a:srgbClr val="00B0F0"/>
                </a:solidFill>
                <a:effectLst/>
                <a:uLnTx/>
                <a:uFillTx/>
                <a:latin typeface="Gill Sans MT" panose="020B0502020104020203"/>
                <a:ea typeface="+mn-ea"/>
                <a:cs typeface="+mn-cs"/>
              </a:rPr>
              <a:t>404-885-1234</a:t>
            </a:r>
          </a:p>
          <a:p>
            <a:pPr marL="0" marR="0" lvl="0" indent="0" algn="l" defTabSz="323061" rtl="0" eaLnBrk="1" fontAlgn="auto" latinLnBrk="0" hangingPunct="1">
              <a:lnSpc>
                <a:spcPct val="0"/>
              </a:lnSpc>
              <a:spcBef>
                <a:spcPct val="20000"/>
              </a:spcBef>
              <a:spcAft>
                <a:spcPts val="424"/>
              </a:spcAft>
              <a:buClr>
                <a:srgbClr val="5ECCF3"/>
              </a:buClr>
              <a:buSzPct val="92000"/>
              <a:buFont typeface="Wingdings 2" panose="05020102010507070707" pitchFamily="18" charset="2"/>
              <a:buNone/>
              <a:tabLst/>
              <a:defRPr/>
            </a:pPr>
            <a:endParaRPr kumimoji="0" lang="en-US" sz="1800" b="0" i="0" u="none" strike="noStrike" kern="1200" cap="none" spc="0" normalizeH="0" baseline="0" noProof="0" dirty="0">
              <a:ln>
                <a:noFill/>
              </a:ln>
              <a:solidFill>
                <a:srgbClr val="00B0F0"/>
              </a:solidFill>
              <a:effectLst/>
              <a:uLnTx/>
              <a:uFillTx/>
              <a:latin typeface="Gill Sans MT" panose="020B0502020104020203"/>
              <a:ea typeface="+mn-ea"/>
              <a:cs typeface="+mn-cs"/>
            </a:endParaRPr>
          </a:p>
          <a:p>
            <a:pPr marL="0" marR="0" lvl="0" indent="0" algn="l" defTabSz="323061" rtl="0" eaLnBrk="1" fontAlgn="auto" latinLnBrk="0" hangingPunct="1">
              <a:lnSpc>
                <a:spcPct val="0"/>
              </a:lnSpc>
              <a:spcBef>
                <a:spcPct val="20000"/>
              </a:spcBef>
              <a:spcAft>
                <a:spcPts val="424"/>
              </a:spcAft>
              <a:buClr>
                <a:srgbClr val="5ECCF3"/>
              </a:buClr>
              <a:buSzPct val="92000"/>
              <a:buFont typeface="Wingdings 2" panose="05020102010507070707" pitchFamily="18" charset="2"/>
              <a:buNone/>
              <a:tabLst/>
              <a:defRPr/>
            </a:pPr>
            <a:r>
              <a:rPr kumimoji="0" lang="en-US" sz="1800" b="0" i="0" u="none" strike="noStrike" kern="1200" cap="none" spc="0" normalizeH="0" baseline="0" noProof="0" dirty="0">
                <a:ln>
                  <a:noFill/>
                </a:ln>
                <a:solidFill>
                  <a:srgbClr val="00B0F0"/>
                </a:solidFill>
                <a:effectLst/>
                <a:uLnTx/>
                <a:uFillTx/>
                <a:latin typeface="Gill Sans MT" panose="020B0502020104020203"/>
                <a:ea typeface="+mn-ea"/>
                <a:cs typeface="+mn-cs"/>
              </a:rPr>
              <a:t>Voice/TDD:  800-537-2329</a:t>
            </a:r>
          </a:p>
          <a:p>
            <a:pPr marL="0" marR="0" lvl="0" indent="0" algn="l" defTabSz="323061" rtl="0" eaLnBrk="1" fontAlgn="auto" latinLnBrk="0" hangingPunct="1">
              <a:lnSpc>
                <a:spcPct val="0"/>
              </a:lnSpc>
              <a:spcBef>
                <a:spcPct val="20000"/>
              </a:spcBef>
              <a:spcAft>
                <a:spcPts val="424"/>
              </a:spcAft>
              <a:buClr>
                <a:srgbClr val="5ECCF3"/>
              </a:buClr>
              <a:buSzPct val="92000"/>
              <a:buFont typeface="Wingdings 2" panose="05020102010507070707" pitchFamily="18" charset="2"/>
              <a:buNone/>
              <a:tabLst/>
              <a:defRPr/>
            </a:pPr>
            <a:endParaRPr kumimoji="0" lang="en-US" sz="1800" b="0" i="0" u="none" strike="noStrike" kern="1200" cap="none" spc="0" normalizeH="0" baseline="0" noProof="0" dirty="0">
              <a:ln>
                <a:noFill/>
              </a:ln>
              <a:solidFill>
                <a:srgbClr val="00B0F0"/>
              </a:solidFill>
              <a:effectLst/>
              <a:uLnTx/>
              <a:uFillTx/>
              <a:latin typeface="Gill Sans MT" panose="020B0502020104020203"/>
              <a:ea typeface="+mn-ea"/>
              <a:cs typeface="+mn-cs"/>
            </a:endParaRPr>
          </a:p>
          <a:p>
            <a:pPr marL="0" marR="0" lvl="0" indent="0" algn="l" defTabSz="323061" rtl="0" eaLnBrk="1" fontAlgn="auto" latinLnBrk="0" hangingPunct="1">
              <a:lnSpc>
                <a:spcPct val="0"/>
              </a:lnSpc>
              <a:spcBef>
                <a:spcPct val="20000"/>
              </a:spcBef>
              <a:spcAft>
                <a:spcPts val="424"/>
              </a:spcAft>
              <a:buClr>
                <a:srgbClr val="5ECCF3"/>
              </a:buClr>
              <a:buSzPct val="92000"/>
              <a:buFont typeface="Wingdings 2" panose="05020102010507070707" pitchFamily="18" charset="2"/>
              <a:buNone/>
              <a:tabLst/>
              <a:defRPr/>
            </a:pPr>
            <a:r>
              <a:rPr kumimoji="0" lang="en-US" sz="1800" b="0" i="0" u="none" strike="noStrike" kern="1200" cap="none" spc="0" normalizeH="0" baseline="0" noProof="0" dirty="0">
                <a:ln>
                  <a:noFill/>
                </a:ln>
                <a:solidFill>
                  <a:srgbClr val="00B0F0"/>
                </a:solidFill>
                <a:effectLst/>
                <a:uLnTx/>
                <a:uFillTx/>
                <a:latin typeface="Gill Sans MT" panose="020B0502020104020203"/>
                <a:ea typeface="+mn-ea"/>
                <a:cs typeface="+mn-cs"/>
              </a:rPr>
              <a:t>www.thegao.org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005" y="2381541"/>
            <a:ext cx="2192735" cy="2911044"/>
          </a:xfrm>
          <a:prstGeom prst="rect">
            <a:avLst/>
          </a:prstGeom>
        </p:spPr>
      </p:pic>
      <p:graphicFrame>
        <p:nvGraphicFramePr>
          <p:cNvPr id="11" name="Object 10">
            <a:extLst>
              <a:ext uri="{FF2B5EF4-FFF2-40B4-BE49-F238E27FC236}">
                <a16:creationId xmlns:a16="http://schemas.microsoft.com/office/drawing/2014/main" id="{10926C48-5C32-47DB-BBEA-F868ED267055}"/>
              </a:ext>
            </a:extLst>
          </p:cNvPr>
          <p:cNvGraphicFramePr>
            <a:graphicFrameLocks noChangeAspect="1"/>
          </p:cNvGraphicFramePr>
          <p:nvPr>
            <p:extLst>
              <p:ext uri="{D42A27DB-BD31-4B8C-83A1-F6EECF244321}">
                <p14:modId xmlns:p14="http://schemas.microsoft.com/office/powerpoint/2010/main" val="109871989"/>
              </p:ext>
            </p:extLst>
          </p:nvPr>
        </p:nvGraphicFramePr>
        <p:xfrm>
          <a:off x="4776051" y="4371252"/>
          <a:ext cx="1933015" cy="428625"/>
        </p:xfrm>
        <a:graphic>
          <a:graphicData uri="http://schemas.openxmlformats.org/presentationml/2006/ole">
            <mc:AlternateContent xmlns:mc="http://schemas.openxmlformats.org/markup-compatibility/2006">
              <mc:Choice xmlns:v="urn:schemas-microsoft-com:vml" Requires="v">
                <p:oleObj name="Acrobat Document" r:id="rId4" imgW="2190750" imgH="485775" progId="AcroExch.Document.DC">
                  <p:embed/>
                </p:oleObj>
              </mc:Choice>
              <mc:Fallback>
                <p:oleObj name="Acrobat Document" r:id="rId4" imgW="2190750" imgH="485775" progId="AcroExch.Document.DC">
                  <p:embed/>
                  <p:pic>
                    <p:nvPicPr>
                      <p:cNvPr id="11" name="Object 10">
                        <a:extLst>
                          <a:ext uri="{FF2B5EF4-FFF2-40B4-BE49-F238E27FC236}">
                            <a16:creationId xmlns:a16="http://schemas.microsoft.com/office/drawing/2014/main" id="{10926C48-5C32-47DB-BBEA-F868ED267055}"/>
                          </a:ext>
                        </a:extLst>
                      </p:cNvPr>
                      <p:cNvPicPr/>
                      <p:nvPr/>
                    </p:nvPicPr>
                    <p:blipFill>
                      <a:blip r:embed="rId5"/>
                      <a:stretch>
                        <a:fillRect/>
                      </a:stretch>
                    </p:blipFill>
                    <p:spPr>
                      <a:xfrm>
                        <a:off x="4776051" y="4371252"/>
                        <a:ext cx="1933015" cy="428625"/>
                      </a:xfrm>
                      <a:prstGeom prst="rect">
                        <a:avLst/>
                      </a:prstGeom>
                    </p:spPr>
                  </p:pic>
                </p:oleObj>
              </mc:Fallback>
            </mc:AlternateContent>
          </a:graphicData>
        </a:graphic>
      </p:graphicFrame>
    </p:spTree>
    <p:extLst>
      <p:ext uri="{BB962C8B-B14F-4D97-AF65-F5344CB8AC3E}">
        <p14:creationId xmlns:p14="http://schemas.microsoft.com/office/powerpoint/2010/main" val="1744625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631" y="658425"/>
            <a:ext cx="7654738" cy="1101365"/>
          </a:xfrm>
        </p:spPr>
        <p:txBody>
          <a:bodyPr anchor="ctr">
            <a:normAutofit/>
          </a:bodyPr>
          <a:lstStyle/>
          <a:p>
            <a:pPr algn="ctr"/>
            <a:r>
              <a:rPr lang="en-US" sz="3883" dirty="0"/>
              <a:t>WHAT DOES GAO DO</a:t>
            </a:r>
          </a:p>
        </p:txBody>
      </p:sp>
      <p:sp>
        <p:nvSpPr>
          <p:cNvPr id="3" name="Content Placeholder 2"/>
          <p:cNvSpPr>
            <a:spLocks noGrp="1"/>
          </p:cNvSpPr>
          <p:nvPr>
            <p:ph idx="1"/>
          </p:nvPr>
        </p:nvSpPr>
        <p:spPr/>
        <p:txBody>
          <a:bodyPr>
            <a:normAutofit fontScale="92500" lnSpcReduction="10000"/>
          </a:bodyPr>
          <a:lstStyle/>
          <a:p>
            <a:pPr>
              <a:spcBef>
                <a:spcPts val="0"/>
              </a:spcBef>
            </a:pPr>
            <a:r>
              <a:rPr lang="en-US" sz="2471" dirty="0"/>
              <a:t>Protection from Abuse and Neglect </a:t>
            </a:r>
          </a:p>
          <a:p>
            <a:pPr>
              <a:spcBef>
                <a:spcPts val="0"/>
              </a:spcBef>
            </a:pPr>
            <a:r>
              <a:rPr lang="en-US" sz="2471" dirty="0"/>
              <a:t>Investigations</a:t>
            </a:r>
          </a:p>
          <a:p>
            <a:pPr>
              <a:spcBef>
                <a:spcPts val="0"/>
              </a:spcBef>
            </a:pPr>
            <a:r>
              <a:rPr lang="en-US" sz="2471" dirty="0"/>
              <a:t>Nursing Facility Transition to the Community</a:t>
            </a:r>
          </a:p>
          <a:p>
            <a:pPr>
              <a:spcBef>
                <a:spcPts val="0"/>
              </a:spcBef>
            </a:pPr>
            <a:r>
              <a:rPr lang="en-US" sz="2471" dirty="0"/>
              <a:t>Assistive Technology </a:t>
            </a:r>
          </a:p>
          <a:p>
            <a:pPr>
              <a:spcBef>
                <a:spcPts val="0"/>
              </a:spcBef>
            </a:pPr>
            <a:r>
              <a:rPr lang="en-US" sz="2471" dirty="0"/>
              <a:t>Housing </a:t>
            </a:r>
          </a:p>
          <a:p>
            <a:pPr>
              <a:spcBef>
                <a:spcPts val="0"/>
              </a:spcBef>
            </a:pPr>
            <a:r>
              <a:rPr lang="en-US" sz="2471" dirty="0"/>
              <a:t>Supporting Self-Advocacy</a:t>
            </a:r>
          </a:p>
          <a:p>
            <a:pPr>
              <a:spcBef>
                <a:spcPts val="0"/>
              </a:spcBef>
            </a:pPr>
            <a:r>
              <a:rPr lang="en-US" sz="2471" dirty="0"/>
              <a:t>Voting</a:t>
            </a:r>
            <a:endParaRPr lang="en-US" dirty="0"/>
          </a:p>
          <a:p>
            <a:pPr>
              <a:spcBef>
                <a:spcPts val="0"/>
              </a:spcBef>
            </a:pPr>
            <a:r>
              <a:rPr lang="en-US" sz="2471" dirty="0"/>
              <a:t>Employment </a:t>
            </a:r>
          </a:p>
          <a:p>
            <a:pPr>
              <a:spcBef>
                <a:spcPts val="0"/>
              </a:spcBef>
            </a:pPr>
            <a:r>
              <a:rPr lang="en-US" sz="2471" dirty="0"/>
              <a:t>Information and Referral </a:t>
            </a:r>
          </a:p>
        </p:txBody>
      </p:sp>
      <p:sp>
        <p:nvSpPr>
          <p:cNvPr id="5" name="Slide Number Placeholder 4"/>
          <p:cNvSpPr>
            <a:spLocks noGrp="1"/>
          </p:cNvSpPr>
          <p:nvPr>
            <p:ph type="sldNum" sz="quarter" idx="12"/>
          </p:nvPr>
        </p:nvSpPr>
        <p:spPr/>
        <p:txBody>
          <a:bodyPr/>
          <a:lstStyle/>
          <a:p>
            <a:pPr marL="0" marR="0" lvl="0" indent="0" algn="r" defTabSz="806867" rtl="0" eaLnBrk="1" fontAlgn="auto" latinLnBrk="0" hangingPunct="1">
              <a:lnSpc>
                <a:spcPct val="100000"/>
              </a:lnSpc>
              <a:spcBef>
                <a:spcPts val="0"/>
              </a:spcBef>
              <a:spcAft>
                <a:spcPts val="0"/>
              </a:spcAft>
              <a:buClrTx/>
              <a:buSzTx/>
              <a:buFontTx/>
              <a:buNone/>
              <a:tabLst/>
              <a:defRPr/>
            </a:pPr>
            <a:fld id="{54ECF315-99BA-4190-9003-48696693F8FC}" type="slidenum">
              <a:rPr kumimoji="0" lang="en-US" sz="874" b="0" i="0" u="none" strike="noStrike" kern="1200" cap="none" spc="0" normalizeH="0" baseline="0" noProof="0">
                <a:ln>
                  <a:noFill/>
                </a:ln>
                <a:solidFill>
                  <a:srgbClr val="5ECCF3"/>
                </a:solidFill>
                <a:effectLst/>
                <a:uLnTx/>
                <a:uFillTx/>
                <a:latin typeface="Gill Sans MT" panose="020B0502020104020203"/>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3</a:t>
            </a:fld>
            <a:endParaRPr kumimoji="0" lang="en-US" sz="874" b="0" i="0" u="none" strike="noStrike" kern="1200" cap="none" spc="0" normalizeH="0" baseline="0" noProof="0" dirty="0">
              <a:ln>
                <a:noFill/>
              </a:ln>
              <a:solidFill>
                <a:srgbClr val="5ECCF3"/>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32885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880" dirty="0"/>
              <a:t>A new way of thinking</a:t>
            </a:r>
          </a:p>
        </p:txBody>
      </p:sp>
      <p:sp>
        <p:nvSpPr>
          <p:cNvPr id="3" name="Content Placeholder 2"/>
          <p:cNvSpPr>
            <a:spLocks noGrp="1"/>
          </p:cNvSpPr>
          <p:nvPr>
            <p:ph idx="1"/>
          </p:nvPr>
        </p:nvSpPr>
        <p:spPr/>
        <p:txBody>
          <a:bodyPr>
            <a:normAutofit/>
          </a:bodyPr>
          <a:lstStyle/>
          <a:p>
            <a:pPr marL="0" indent="0" algn="ctr">
              <a:buNone/>
            </a:pPr>
            <a:r>
              <a:rPr lang="en-US" sz="4000" dirty="0"/>
              <a:t>The real question is “what kind of support people with disabilities need in order to be involved in decision-making and promote their autonomy.”</a:t>
            </a:r>
            <a:r>
              <a:rPr lang="en-US" sz="3600" dirty="0"/>
              <a:t> </a:t>
            </a:r>
          </a:p>
          <a:p>
            <a:pPr marL="0" indent="0">
              <a:buNone/>
            </a:pPr>
            <a:endParaRPr lang="en-US" dirty="0"/>
          </a:p>
          <a:p>
            <a:pPr marL="0" indent="0">
              <a:buNone/>
            </a:pPr>
            <a:r>
              <a:rPr lang="en-US" dirty="0"/>
              <a:t>														</a:t>
            </a:r>
            <a:r>
              <a:rPr lang="en-US" sz="1412" dirty="0"/>
              <a:t>(</a:t>
            </a:r>
            <a:r>
              <a:rPr lang="en-US" sz="1412" dirty="0" err="1"/>
              <a:t>Pesiah</a:t>
            </a:r>
            <a:r>
              <a:rPr lang="en-US" sz="1412" dirty="0"/>
              <a:t> et al, 2013)</a:t>
            </a:r>
          </a:p>
        </p:txBody>
      </p:sp>
      <p:sp>
        <p:nvSpPr>
          <p:cNvPr id="4" name="Slide Number Placeholder 3"/>
          <p:cNvSpPr>
            <a:spLocks noGrp="1"/>
          </p:cNvSpPr>
          <p:nvPr>
            <p:ph type="sldNum" sz="quarter" idx="12"/>
          </p:nvPr>
        </p:nvSpPr>
        <p:spPr/>
        <p:txBody>
          <a:bodyPr/>
          <a:lstStyle/>
          <a:p>
            <a:pPr defTabSz="806867"/>
            <a:fld id="{54ECF315-99BA-4190-9003-48696693F8FC}" type="slidenum">
              <a:rPr lang="en-US">
                <a:solidFill>
                  <a:srgbClr val="5ECCF3"/>
                </a:solidFill>
                <a:latin typeface="Gill Sans MT" panose="020B0502020104020203"/>
              </a:rPr>
              <a:pPr defTabSz="806867"/>
              <a:t>4</a:t>
            </a:fld>
            <a:endParaRPr lang="en-US" dirty="0">
              <a:solidFill>
                <a:srgbClr val="5ECCF3"/>
              </a:solidFill>
              <a:latin typeface="Gill Sans MT" panose="020B0502020104020203"/>
            </a:endParaRPr>
          </a:p>
        </p:txBody>
      </p:sp>
    </p:spTree>
    <p:extLst>
      <p:ext uri="{BB962C8B-B14F-4D97-AF65-F5344CB8AC3E}">
        <p14:creationId xmlns:p14="http://schemas.microsoft.com/office/powerpoint/2010/main" val="2118571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2">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4">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6">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 name="Rectangle 18">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0">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2">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7200"/>
            <a:ext cx="6248454" cy="5859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5DEE39F7-619D-437A-97C4-59308020174A}"/>
              </a:ext>
            </a:extLst>
          </p:cNvPr>
          <p:cNvPicPr>
            <a:picLocks noChangeAspect="1"/>
          </p:cNvPicPr>
          <p:nvPr/>
        </p:nvPicPr>
        <p:blipFill>
          <a:blip r:embed="rId3"/>
          <a:stretch>
            <a:fillRect/>
          </a:stretch>
        </p:blipFill>
        <p:spPr>
          <a:xfrm>
            <a:off x="2292837" y="1423430"/>
            <a:ext cx="5231620" cy="3923715"/>
          </a:xfrm>
          <a:prstGeom prst="rect">
            <a:avLst/>
          </a:prstGeom>
        </p:spPr>
      </p:pic>
      <p:sp>
        <p:nvSpPr>
          <p:cNvPr id="34" name="Rectangle 24">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2"/>
            <a:ext cx="3615595" cy="586329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Text Placeholder 5">
            <a:extLst>
              <a:ext uri="{FF2B5EF4-FFF2-40B4-BE49-F238E27FC236}">
                <a16:creationId xmlns:a16="http://schemas.microsoft.com/office/drawing/2014/main" id="{1DE492C3-7699-490B-82F5-05DEB05D1E12}"/>
              </a:ext>
            </a:extLst>
          </p:cNvPr>
          <p:cNvSpPr>
            <a:spLocks noGrp="1"/>
          </p:cNvSpPr>
          <p:nvPr>
            <p:ph type="body" idx="1"/>
          </p:nvPr>
        </p:nvSpPr>
        <p:spPr>
          <a:xfrm>
            <a:off x="8317076" y="668740"/>
            <a:ext cx="3147043" cy="4926841"/>
          </a:xfrm>
        </p:spPr>
        <p:txBody>
          <a:bodyPr vert="horz" lIns="91440" tIns="45720" rIns="91440" bIns="45720" rtlCol="0" anchor="ctr">
            <a:normAutofit/>
          </a:bodyPr>
          <a:lstStyle/>
          <a:p>
            <a:r>
              <a:rPr lang="en-US" sz="4400">
                <a:solidFill>
                  <a:srgbClr val="FFFFFF"/>
                </a:solidFill>
              </a:rPr>
              <a:t>John’s Story</a:t>
            </a:r>
            <a:endParaRPr lang="en-US" sz="4400" dirty="0">
              <a:solidFill>
                <a:srgbClr val="FFFFFF"/>
              </a:solidFill>
            </a:endParaRPr>
          </a:p>
        </p:txBody>
      </p:sp>
      <p:sp>
        <p:nvSpPr>
          <p:cNvPr id="4" name="Slide Number Placeholder 3">
            <a:extLst>
              <a:ext uri="{FF2B5EF4-FFF2-40B4-BE49-F238E27FC236}">
                <a16:creationId xmlns:a16="http://schemas.microsoft.com/office/drawing/2014/main" id="{FD05E6B9-8795-40FE-A1E8-D7F9EAD34B2B}"/>
              </a:ext>
            </a:extLst>
          </p:cNvPr>
          <p:cNvSpPr>
            <a:spLocks noGrp="1"/>
          </p:cNvSpPr>
          <p:nvPr>
            <p:ph type="sldNum" sz="quarter" idx="12"/>
          </p:nvPr>
        </p:nvSpPr>
        <p:spPr>
          <a:xfrm>
            <a:off x="10558300" y="5956137"/>
            <a:ext cx="1016440" cy="365125"/>
          </a:xfrm>
        </p:spPr>
        <p:txBody>
          <a:bodyPr vert="horz" lIns="91440" tIns="45720" rIns="91440" bIns="45720" rtlCol="0" anchor="ctr">
            <a:normAutofit/>
          </a:bodyPr>
          <a:lstStyle/>
          <a:p>
            <a:pPr defTabSz="457200">
              <a:spcAft>
                <a:spcPts val="600"/>
              </a:spcAft>
            </a:pPr>
            <a:fld id="{54ECF315-99BA-4190-9003-48696693F8FC}" type="slidenum">
              <a:rPr lang="en-US" smtClean="0">
                <a:solidFill>
                  <a:srgbClr val="FFFFFF">
                    <a:alpha val="80000"/>
                  </a:srgbClr>
                </a:solidFill>
              </a:rPr>
              <a:pPr defTabSz="457200">
                <a:spcAft>
                  <a:spcPts val="600"/>
                </a:spcAft>
              </a:pPr>
              <a:t>5</a:t>
            </a:fld>
            <a:endParaRPr lang="en-US">
              <a:solidFill>
                <a:srgbClr val="FFFFFF">
                  <a:alpha val="80000"/>
                </a:srgbClr>
              </a:solidFill>
            </a:endParaRPr>
          </a:p>
        </p:txBody>
      </p:sp>
    </p:spTree>
    <p:extLst>
      <p:ext uri="{BB962C8B-B14F-4D97-AF65-F5344CB8AC3E}">
        <p14:creationId xmlns:p14="http://schemas.microsoft.com/office/powerpoint/2010/main" val="739446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883" dirty="0"/>
              <a:t>A balancing act</a:t>
            </a:r>
          </a:p>
        </p:txBody>
      </p:sp>
      <p:sp>
        <p:nvSpPr>
          <p:cNvPr id="20" name="Content Placeholder 19"/>
          <p:cNvSpPr>
            <a:spLocks noGrp="1"/>
          </p:cNvSpPr>
          <p:nvPr>
            <p:ph idx="1"/>
          </p:nvPr>
        </p:nvSpPr>
        <p:spPr/>
        <p:txBody>
          <a:bodyPr>
            <a:normAutofit/>
          </a:bodyPr>
          <a:lstStyle/>
          <a:p>
            <a:r>
              <a:rPr lang="en-US" sz="2400" dirty="0"/>
              <a:t>Capacity is Fluid</a:t>
            </a:r>
          </a:p>
          <a:p>
            <a:r>
              <a:rPr lang="en-US" sz="2400" dirty="0"/>
              <a:t>Support should be responsive</a:t>
            </a:r>
          </a:p>
          <a:p>
            <a:r>
              <a:rPr lang="en-US" sz="2400" dirty="0"/>
              <a:t>Support should be transparent</a:t>
            </a:r>
          </a:p>
          <a:p>
            <a:r>
              <a:rPr lang="en-US" sz="2400" dirty="0"/>
              <a:t>Support should be beneficial</a:t>
            </a:r>
          </a:p>
          <a:p>
            <a:r>
              <a:rPr lang="en-US" sz="2400" dirty="0"/>
              <a:t>Support should be efficient</a:t>
            </a:r>
          </a:p>
        </p:txBody>
      </p:sp>
      <p:sp>
        <p:nvSpPr>
          <p:cNvPr id="4" name="Slide Number Placeholder 3"/>
          <p:cNvSpPr>
            <a:spLocks noGrp="1"/>
          </p:cNvSpPr>
          <p:nvPr>
            <p:ph type="sldNum" sz="quarter" idx="12"/>
          </p:nvPr>
        </p:nvSpPr>
        <p:spPr/>
        <p:txBody>
          <a:bodyPr/>
          <a:lstStyle/>
          <a:p>
            <a:pPr defTabSz="806867"/>
            <a:fld id="{54ECF315-99BA-4190-9003-48696693F8FC}" type="slidenum">
              <a:rPr lang="en-US">
                <a:solidFill>
                  <a:srgbClr val="5ECCF3"/>
                </a:solidFill>
                <a:latin typeface="Gill Sans MT" panose="020B0502020104020203"/>
              </a:rPr>
              <a:pPr defTabSz="806867"/>
              <a:t>6</a:t>
            </a:fld>
            <a:endParaRPr lang="en-US" dirty="0">
              <a:solidFill>
                <a:srgbClr val="5ECCF3"/>
              </a:solidFill>
              <a:latin typeface="Gill Sans MT" panose="020B0502020104020203"/>
            </a:endParaRPr>
          </a:p>
        </p:txBody>
      </p:sp>
      <p:grpSp>
        <p:nvGrpSpPr>
          <p:cNvPr id="21" name="Group 20"/>
          <p:cNvGrpSpPr/>
          <p:nvPr/>
        </p:nvGrpSpPr>
        <p:grpSpPr>
          <a:xfrm>
            <a:off x="6901543" y="2228004"/>
            <a:ext cx="3499093" cy="3209272"/>
            <a:chOff x="1293222" y="2170196"/>
            <a:chExt cx="3069772" cy="2730137"/>
          </a:xfrm>
        </p:grpSpPr>
        <p:cxnSp>
          <p:nvCxnSpPr>
            <p:cNvPr id="11" name="Straight Arrow Connector 10"/>
            <p:cNvCxnSpPr/>
            <p:nvPr/>
          </p:nvCxnSpPr>
          <p:spPr>
            <a:xfrm>
              <a:off x="1417319" y="2411859"/>
              <a:ext cx="2821578" cy="240356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flipV="1">
              <a:off x="1547948" y="2411859"/>
              <a:ext cx="2560320" cy="224681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8" name="Rectangle 17"/>
            <p:cNvSpPr/>
            <p:nvPr/>
          </p:nvSpPr>
          <p:spPr>
            <a:xfrm>
              <a:off x="1293222" y="2170196"/>
              <a:ext cx="3069772" cy="2730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endParaRPr lang="en-US" sz="1588">
                <a:solidFill>
                  <a:prstClr val="white"/>
                </a:solidFill>
                <a:latin typeface="Gill Sans MT" panose="020B0502020104020203"/>
              </a:endParaRPr>
            </a:p>
          </p:txBody>
        </p:sp>
      </p:grpSp>
      <p:sp>
        <p:nvSpPr>
          <p:cNvPr id="22" name="TextBox 21"/>
          <p:cNvSpPr txBox="1"/>
          <p:nvPr/>
        </p:nvSpPr>
        <p:spPr>
          <a:xfrm>
            <a:off x="5647874" y="3706706"/>
            <a:ext cx="979714" cy="336695"/>
          </a:xfrm>
          <a:prstGeom prst="rect">
            <a:avLst/>
          </a:prstGeom>
          <a:noFill/>
        </p:spPr>
        <p:txBody>
          <a:bodyPr wrap="square" rtlCol="0">
            <a:spAutoFit/>
          </a:bodyPr>
          <a:lstStyle/>
          <a:p>
            <a:pPr defTabSz="806867"/>
            <a:r>
              <a:rPr lang="en-US" sz="1588" dirty="0">
                <a:solidFill>
                  <a:prstClr val="black"/>
                </a:solidFill>
                <a:latin typeface="Gill Sans MT" panose="020B0502020104020203"/>
              </a:rPr>
              <a:t>Support</a:t>
            </a:r>
          </a:p>
        </p:txBody>
      </p:sp>
      <p:sp>
        <p:nvSpPr>
          <p:cNvPr id="23" name="TextBox 22"/>
          <p:cNvSpPr txBox="1"/>
          <p:nvPr/>
        </p:nvSpPr>
        <p:spPr>
          <a:xfrm>
            <a:off x="8161232" y="5621540"/>
            <a:ext cx="979714" cy="336695"/>
          </a:xfrm>
          <a:prstGeom prst="rect">
            <a:avLst/>
          </a:prstGeom>
          <a:noFill/>
        </p:spPr>
        <p:txBody>
          <a:bodyPr wrap="square" rtlCol="0">
            <a:spAutoFit/>
          </a:bodyPr>
          <a:lstStyle/>
          <a:p>
            <a:pPr defTabSz="806867"/>
            <a:r>
              <a:rPr lang="en-US" sz="1588" dirty="0">
                <a:solidFill>
                  <a:prstClr val="black"/>
                </a:solidFill>
                <a:latin typeface="Gill Sans MT" panose="020B0502020104020203"/>
              </a:rPr>
              <a:t>Capacity</a:t>
            </a:r>
          </a:p>
        </p:txBody>
      </p:sp>
    </p:spTree>
    <p:extLst>
      <p:ext uri="{BB962C8B-B14F-4D97-AF65-F5344CB8AC3E}">
        <p14:creationId xmlns:p14="http://schemas.microsoft.com/office/powerpoint/2010/main" val="866747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883" dirty="0"/>
              <a:t>Decision Making is a Skill</a:t>
            </a:r>
          </a:p>
        </p:txBody>
      </p:sp>
      <p:sp>
        <p:nvSpPr>
          <p:cNvPr id="3" name="Content Placeholder 2"/>
          <p:cNvSpPr>
            <a:spLocks noGrp="1"/>
          </p:cNvSpPr>
          <p:nvPr>
            <p:ph idx="1"/>
          </p:nvPr>
        </p:nvSpPr>
        <p:spPr>
          <a:xfrm>
            <a:off x="764073" y="2228004"/>
            <a:ext cx="10752737" cy="3961657"/>
          </a:xfrm>
        </p:spPr>
        <p:txBody>
          <a:bodyPr/>
          <a:lstStyle/>
          <a:p>
            <a:pPr lvl="1"/>
            <a:r>
              <a:rPr lang="en-US" sz="3200" dirty="0"/>
              <a:t>Taught</a:t>
            </a:r>
          </a:p>
          <a:p>
            <a:pPr lvl="2">
              <a:buFont typeface="Arial" panose="020B0604020202020204" pitchFamily="34" charset="0"/>
              <a:buChar char="•"/>
            </a:pPr>
            <a:r>
              <a:rPr lang="en-US" sz="2400" dirty="0"/>
              <a:t>Over Time</a:t>
            </a:r>
          </a:p>
          <a:p>
            <a:pPr lvl="2">
              <a:buFont typeface="Arial" panose="020B0604020202020204" pitchFamily="34" charset="0"/>
              <a:buChar char="•"/>
            </a:pPr>
            <a:r>
              <a:rPr lang="en-US" sz="2400" dirty="0"/>
              <a:t>Multiple modalities</a:t>
            </a:r>
          </a:p>
          <a:p>
            <a:pPr lvl="1"/>
            <a:r>
              <a:rPr lang="en-US" sz="3200" dirty="0"/>
              <a:t>Opportunities for practice</a:t>
            </a:r>
          </a:p>
          <a:p>
            <a:pPr lvl="1"/>
            <a:r>
              <a:rPr lang="en-US" sz="3200" dirty="0"/>
              <a:t>Mistakes enhance learning</a:t>
            </a:r>
          </a:p>
          <a:p>
            <a:pPr lvl="1"/>
            <a:r>
              <a:rPr lang="en-US" sz="3200" dirty="0"/>
              <a:t>Can seem invisible</a:t>
            </a:r>
          </a:p>
          <a:p>
            <a:pPr marL="314487" lvl="1" indent="0">
              <a:buNone/>
            </a:pPr>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806867" rtl="0" eaLnBrk="1" fontAlgn="auto" latinLnBrk="0" hangingPunct="1">
              <a:lnSpc>
                <a:spcPct val="100000"/>
              </a:lnSpc>
              <a:spcBef>
                <a:spcPts val="0"/>
              </a:spcBef>
              <a:spcAft>
                <a:spcPts val="0"/>
              </a:spcAft>
              <a:buClrTx/>
              <a:buSzTx/>
              <a:buFontTx/>
              <a:buNone/>
              <a:tabLst/>
              <a:defRPr/>
            </a:pPr>
            <a:fld id="{54ECF315-99BA-4190-9003-48696693F8FC}" type="slidenum">
              <a:rPr kumimoji="0" lang="en-US" sz="874" b="0" i="0" u="none" strike="noStrike" kern="1200" cap="none" spc="0" normalizeH="0" baseline="0" noProof="0">
                <a:ln>
                  <a:noFill/>
                </a:ln>
                <a:solidFill>
                  <a:srgbClr val="5ECCF3"/>
                </a:solidFill>
                <a:effectLst/>
                <a:uLnTx/>
                <a:uFillTx/>
                <a:latin typeface="Gill Sans MT" panose="020B0502020104020203"/>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7</a:t>
            </a:fld>
            <a:endParaRPr kumimoji="0" lang="en-US" sz="874" b="0" i="0" u="none" strike="noStrike" kern="1200" cap="none" spc="0" normalizeH="0" baseline="0" noProof="0" dirty="0">
              <a:ln>
                <a:noFill/>
              </a:ln>
              <a:solidFill>
                <a:srgbClr val="5ECCF3"/>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6069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6">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8">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0">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2">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3" name="Rectangle 24">
            <a:extLst>
              <a:ext uri="{FF2B5EF4-FFF2-40B4-BE49-F238E27FC236}">
                <a16:creationId xmlns:a16="http://schemas.microsoft.com/office/drawing/2014/main" id="{F115DB35-53D7-4EDC-A965-A43492961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069" y="723899"/>
            <a:ext cx="6023695" cy="6023695"/>
          </a:xfrm>
          <a:prstGeom prst="rect">
            <a:avLst/>
          </a:prstGeom>
        </p:spPr>
      </p:pic>
      <p:sp>
        <p:nvSpPr>
          <p:cNvPr id="34" name="Rectangle 26">
            <a:extLst>
              <a:ext uri="{FF2B5EF4-FFF2-40B4-BE49-F238E27FC236}">
                <a16:creationId xmlns:a16="http://schemas.microsoft.com/office/drawing/2014/main" id="{4B610F9C-62FE-46FC-8607-C35030B6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1"/>
          <p:cNvSpPr>
            <a:spLocks noGrp="1"/>
          </p:cNvSpPr>
          <p:nvPr>
            <p:ph type="title"/>
          </p:nvPr>
        </p:nvSpPr>
        <p:spPr>
          <a:xfrm>
            <a:off x="8296275" y="1419225"/>
            <a:ext cx="3081576" cy="2085869"/>
          </a:xfrm>
        </p:spPr>
        <p:txBody>
          <a:bodyPr vert="horz" lIns="91440" tIns="45720" rIns="91440" bIns="45720" rtlCol="0" anchor="ctr">
            <a:normAutofit/>
          </a:bodyPr>
          <a:lstStyle/>
          <a:p>
            <a:pPr>
              <a:lnSpc>
                <a:spcPct val="90000"/>
              </a:lnSpc>
            </a:pPr>
            <a:r>
              <a:rPr lang="en-US" dirty="0">
                <a:solidFill>
                  <a:srgbClr val="FFFFFF"/>
                </a:solidFill>
              </a:rPr>
              <a:t>Elements of Self Determination</a:t>
            </a:r>
          </a:p>
        </p:txBody>
      </p:sp>
      <p:sp>
        <p:nvSpPr>
          <p:cNvPr id="4" name="Slide Number Placeholder 3"/>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a:spcAft>
                <a:spcPts val="600"/>
              </a:spcAft>
            </a:pPr>
            <a:fld id="{54ECF315-99BA-4190-9003-48696693F8FC}" type="slidenum">
              <a:rPr lang="en-US">
                <a:solidFill>
                  <a:schemeClr val="accent1">
                    <a:lumMod val="75000"/>
                    <a:lumOff val="25000"/>
                  </a:schemeClr>
                </a:solidFill>
              </a:rPr>
              <a:pPr>
                <a:spcAft>
                  <a:spcPts val="600"/>
                </a:spcAft>
              </a:pPr>
              <a:t>8</a:t>
            </a:fld>
            <a:endParaRPr lang="en-US">
              <a:solidFill>
                <a:schemeClr val="accent1">
                  <a:lumMod val="75000"/>
                  <a:lumOff val="25000"/>
                </a:schemeClr>
              </a:solidFill>
            </a:endParaRPr>
          </a:p>
        </p:txBody>
      </p:sp>
    </p:spTree>
    <p:extLst>
      <p:ext uri="{BB962C8B-B14F-4D97-AF65-F5344CB8AC3E}">
        <p14:creationId xmlns:p14="http://schemas.microsoft.com/office/powerpoint/2010/main" val="2050710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69" y="592352"/>
            <a:ext cx="7754759" cy="1256194"/>
          </a:xfrm>
        </p:spPr>
        <p:txBody>
          <a:bodyPr anchor="ctr">
            <a:normAutofit/>
          </a:bodyPr>
          <a:lstStyle/>
          <a:p>
            <a:pPr algn="ctr"/>
            <a:r>
              <a:rPr lang="en-US" sz="3880" dirty="0"/>
              <a:t>Decision-making</a:t>
            </a:r>
            <a:r>
              <a:rPr lang="en-US" sz="3800" dirty="0"/>
              <a:t> options</a:t>
            </a:r>
          </a:p>
        </p:txBody>
      </p:sp>
      <p:pic>
        <p:nvPicPr>
          <p:cNvPr id="6" name="Content Placeholder 5"/>
          <p:cNvPicPr>
            <a:picLocks noGrp="1" noChangeAspect="1"/>
          </p:cNvPicPr>
          <p:nvPr>
            <p:ph idx="1"/>
          </p:nvPr>
        </p:nvPicPr>
        <p:blipFill>
          <a:blip r:embed="rId3"/>
          <a:stretch>
            <a:fillRect/>
          </a:stretch>
        </p:blipFill>
        <p:spPr>
          <a:xfrm>
            <a:off x="2494008" y="2043304"/>
            <a:ext cx="7211879" cy="4095395"/>
          </a:xfrm>
          <a:prstGeom prst="rect">
            <a:avLst/>
          </a:prstGeom>
          <a:ln>
            <a:noFill/>
          </a:ln>
        </p:spPr>
      </p:pic>
      <p:sp>
        <p:nvSpPr>
          <p:cNvPr id="4" name="Slide Number Placeholder 3"/>
          <p:cNvSpPr>
            <a:spLocks noGrp="1"/>
          </p:cNvSpPr>
          <p:nvPr>
            <p:ph type="sldNum" sz="quarter" idx="12"/>
          </p:nvPr>
        </p:nvSpPr>
        <p:spPr/>
        <p:txBody>
          <a:bodyPr/>
          <a:lstStyle/>
          <a:p>
            <a:pPr defTabSz="806867"/>
            <a:fld id="{54ECF315-99BA-4190-9003-48696693F8FC}" type="slidenum">
              <a:rPr lang="en-US">
                <a:solidFill>
                  <a:srgbClr val="5ECCF3"/>
                </a:solidFill>
                <a:latin typeface="Gill Sans MT" panose="020B0502020104020203"/>
              </a:rPr>
              <a:pPr defTabSz="806867"/>
              <a:t>9</a:t>
            </a:fld>
            <a:endParaRPr lang="en-US" dirty="0">
              <a:solidFill>
                <a:srgbClr val="5ECCF3"/>
              </a:solidFill>
              <a:latin typeface="Gill Sans MT" panose="020B0502020104020203"/>
            </a:endParaRPr>
          </a:p>
        </p:txBody>
      </p:sp>
      <p:sp>
        <p:nvSpPr>
          <p:cNvPr id="7" name="TextBox 6"/>
          <p:cNvSpPr txBox="1"/>
          <p:nvPr/>
        </p:nvSpPr>
        <p:spPr>
          <a:xfrm>
            <a:off x="2778144" y="2169681"/>
            <a:ext cx="2542481" cy="336695"/>
          </a:xfrm>
          <a:prstGeom prst="rect">
            <a:avLst/>
          </a:prstGeom>
          <a:noFill/>
        </p:spPr>
        <p:txBody>
          <a:bodyPr wrap="square" rtlCol="0">
            <a:spAutoFit/>
          </a:bodyPr>
          <a:lstStyle/>
          <a:p>
            <a:pPr defTabSz="806867"/>
            <a:r>
              <a:rPr lang="en-US" sz="1588" dirty="0">
                <a:solidFill>
                  <a:prstClr val="black"/>
                </a:solidFill>
                <a:latin typeface="Gill Sans MT" panose="020B0502020104020203"/>
              </a:rPr>
              <a:t>Supported Decision Making</a:t>
            </a:r>
          </a:p>
        </p:txBody>
      </p:sp>
      <p:sp>
        <p:nvSpPr>
          <p:cNvPr id="8" name="TextBox 7"/>
          <p:cNvSpPr txBox="1"/>
          <p:nvPr/>
        </p:nvSpPr>
        <p:spPr>
          <a:xfrm>
            <a:off x="7374842" y="3199464"/>
            <a:ext cx="3273949" cy="336695"/>
          </a:xfrm>
          <a:prstGeom prst="rect">
            <a:avLst/>
          </a:prstGeom>
          <a:noFill/>
        </p:spPr>
        <p:txBody>
          <a:bodyPr wrap="square" rtlCol="0">
            <a:spAutoFit/>
          </a:bodyPr>
          <a:lstStyle/>
          <a:p>
            <a:pPr defTabSz="806867"/>
            <a:r>
              <a:rPr lang="en-US" sz="1588" dirty="0">
                <a:solidFill>
                  <a:prstClr val="black"/>
                </a:solidFill>
                <a:latin typeface="Gill Sans MT" panose="020B0502020104020203"/>
              </a:rPr>
              <a:t>Changeable, Person Directs, Limited</a:t>
            </a:r>
          </a:p>
        </p:txBody>
      </p:sp>
      <p:sp>
        <p:nvSpPr>
          <p:cNvPr id="14" name="TextBox 13"/>
          <p:cNvSpPr txBox="1"/>
          <p:nvPr/>
        </p:nvSpPr>
        <p:spPr>
          <a:xfrm>
            <a:off x="8787352" y="5005599"/>
            <a:ext cx="1861438" cy="336695"/>
          </a:xfrm>
          <a:prstGeom prst="rect">
            <a:avLst/>
          </a:prstGeom>
          <a:noFill/>
        </p:spPr>
        <p:txBody>
          <a:bodyPr wrap="square" rtlCol="0">
            <a:spAutoFit/>
          </a:bodyPr>
          <a:lstStyle/>
          <a:p>
            <a:pPr defTabSz="806867"/>
            <a:r>
              <a:rPr lang="en-US" sz="1588" dirty="0">
                <a:solidFill>
                  <a:prstClr val="black"/>
                </a:solidFill>
                <a:latin typeface="Gill Sans MT" panose="020B0502020104020203"/>
              </a:rPr>
              <a:t>Permanent &amp; Total</a:t>
            </a:r>
          </a:p>
        </p:txBody>
      </p:sp>
    </p:spTree>
    <p:extLst>
      <p:ext uri="{BB962C8B-B14F-4D97-AF65-F5344CB8AC3E}">
        <p14:creationId xmlns:p14="http://schemas.microsoft.com/office/powerpoint/2010/main" val="309809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Lst>
  </p:timing>
</p:sld>
</file>

<file path=ppt/theme/theme1.xml><?xml version="1.0" encoding="utf-8"?>
<a:theme xmlns:a="http://schemas.openxmlformats.org/drawingml/2006/main" name="2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3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4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FBF1248EFA4E43AFAD9AA7AF0C44FB" ma:contentTypeVersion="11" ma:contentTypeDescription="Create a new document." ma:contentTypeScope="" ma:versionID="d147294d536571df08c0365e6712fae4">
  <xsd:schema xmlns:xsd="http://www.w3.org/2001/XMLSchema" xmlns:xs="http://www.w3.org/2001/XMLSchema" xmlns:p="http://schemas.microsoft.com/office/2006/metadata/properties" xmlns:ns2="fc75b1e0-da9f-46cf-9905-de630d3be118" xmlns:ns3="8373212e-dfee-4bac-91ed-0d4bb5c9550c" targetNamespace="http://schemas.microsoft.com/office/2006/metadata/properties" ma:root="true" ma:fieldsID="8f3647792ef719b8fd5ea15328c7635c" ns2:_="" ns3:_="">
    <xsd:import namespace="fc75b1e0-da9f-46cf-9905-de630d3be118"/>
    <xsd:import namespace="8373212e-dfee-4bac-91ed-0d4bb5c955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75b1e0-da9f-46cf-9905-de630d3be1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73212e-dfee-4bac-91ed-0d4bb5c9550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07398C-1639-4010-B3AE-C1791222D116}"/>
</file>

<file path=customXml/itemProps2.xml><?xml version="1.0" encoding="utf-8"?>
<ds:datastoreItem xmlns:ds="http://schemas.openxmlformats.org/officeDocument/2006/customXml" ds:itemID="{EE5C7C8C-31AC-420D-8788-A5E4B39DEFFA}"/>
</file>

<file path=customXml/itemProps3.xml><?xml version="1.0" encoding="utf-8"?>
<ds:datastoreItem xmlns:ds="http://schemas.openxmlformats.org/officeDocument/2006/customXml" ds:itemID="{F7ADE2C7-073F-4591-895A-5353ED8ABCBD}"/>
</file>

<file path=docProps/app.xml><?xml version="1.0" encoding="utf-8"?>
<Properties xmlns="http://schemas.openxmlformats.org/officeDocument/2006/extended-properties" xmlns:vt="http://schemas.openxmlformats.org/officeDocument/2006/docPropsVTypes">
  <TotalTime>41005</TotalTime>
  <Words>2117</Words>
  <Application>Microsoft Office PowerPoint</Application>
  <PresentationFormat>Widescreen</PresentationFormat>
  <Paragraphs>262</Paragraphs>
  <Slides>24</Slides>
  <Notes>24</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36" baseType="lpstr">
      <vt:lpstr>Arial</vt:lpstr>
      <vt:lpstr>Calibri</vt:lpstr>
      <vt:lpstr>Gill Sans MT</vt:lpstr>
      <vt:lpstr>Ubuntu</vt:lpstr>
      <vt:lpstr>Wingdings</vt:lpstr>
      <vt:lpstr>Wingdings 2</vt:lpstr>
      <vt:lpstr>Wingdings 3</vt:lpstr>
      <vt:lpstr>2_Dividend</vt:lpstr>
      <vt:lpstr>Dividend</vt:lpstr>
      <vt:lpstr>3_Dividend</vt:lpstr>
      <vt:lpstr>4_Dividend</vt:lpstr>
      <vt:lpstr>Acrobat Document</vt:lpstr>
      <vt:lpstr>Supported decision-making:  A path to Self-Determination</vt:lpstr>
      <vt:lpstr>Who Is GAO</vt:lpstr>
      <vt:lpstr>WHAT DOES GAO DO</vt:lpstr>
      <vt:lpstr>A new way of thinking</vt:lpstr>
      <vt:lpstr>PowerPoint Presentation</vt:lpstr>
      <vt:lpstr>A balancing act</vt:lpstr>
      <vt:lpstr>Decision Making is a Skill</vt:lpstr>
      <vt:lpstr>Elements of Self Determination</vt:lpstr>
      <vt:lpstr>Decision-making options</vt:lpstr>
      <vt:lpstr>Medical proxy</vt:lpstr>
      <vt:lpstr>GUARDIANSHIP AS A LAST RESORT </vt:lpstr>
      <vt:lpstr>Rights Lost and Impact of Guardianship </vt:lpstr>
      <vt:lpstr>Supported Decision Making</vt:lpstr>
      <vt:lpstr>SUPPORTED DECISION-MAKING CAN HELP Determine when &amp; How</vt:lpstr>
      <vt:lpstr>Impact of Supported Decision making</vt:lpstr>
      <vt:lpstr>Supporters</vt:lpstr>
      <vt:lpstr>Thinking about supporters</vt:lpstr>
      <vt:lpstr>PowerPoint Presentation</vt:lpstr>
      <vt:lpstr>South Carolina Stoplight tool</vt:lpstr>
      <vt:lpstr>School Based Opportunities</vt:lpstr>
      <vt:lpstr>Accommodations: Be creative!  </vt:lpstr>
      <vt:lpstr>Questions? </vt:lpstr>
      <vt:lpstr>Resources</vt:lpstr>
      <vt:lpstr>Contact Info</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Supported decision-making: A Path to empowerment</dc:title>
  <dc:creator>Dana Lloyd</dc:creator>
  <cp:lastModifiedBy>Dana Lloyd</cp:lastModifiedBy>
  <cp:revision>44</cp:revision>
  <dcterms:created xsi:type="dcterms:W3CDTF">2019-04-24T13:21:45Z</dcterms:created>
  <dcterms:modified xsi:type="dcterms:W3CDTF">2021-09-29T15:45:11Z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0x0101005CFBF1248EFA4E43AFAD9AA7AF0C44FB</vt:lpwstr>
  </property>
</Properties>
</file>