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8" r:id="rId5"/>
    <p:sldId id="257" r:id="rId6"/>
    <p:sldId id="272" r:id="rId7"/>
    <p:sldId id="267" r:id="rId8"/>
    <p:sldId id="273" r:id="rId9"/>
    <p:sldId id="274" r:id="rId10"/>
    <p:sldId id="275" r:id="rId11"/>
    <p:sldId id="276" r:id="rId12"/>
    <p:sldId id="277" r:id="rId13"/>
    <p:sldId id="264" r:id="rId14"/>
    <p:sldId id="263" r:id="rId15"/>
    <p:sldId id="262" r:id="rId16"/>
    <p:sldId id="265" r:id="rId17"/>
    <p:sldId id="270" r:id="rId18"/>
    <p:sldId id="269" r:id="rId19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2F1EBE-4212-4BF5-8019-8298C5E17704}" v="33" dt="2021-09-28T16:52:03.9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. Elise James" userId="07482e58-0b7d-4a1f-84da-b02903b27447" providerId="ADAL" clId="{D62F1EBE-4212-4BF5-8019-8298C5E17704}"/>
    <pc:docChg chg="modSld">
      <pc:chgData name="K. Elise James" userId="07482e58-0b7d-4a1f-84da-b02903b27447" providerId="ADAL" clId="{D62F1EBE-4212-4BF5-8019-8298C5E17704}" dt="2021-09-28T16:52:03.958" v="28" actId="207"/>
      <pc:docMkLst>
        <pc:docMk/>
      </pc:docMkLst>
      <pc:sldChg chg="modSp mod">
        <pc:chgData name="K. Elise James" userId="07482e58-0b7d-4a1f-84da-b02903b27447" providerId="ADAL" clId="{D62F1EBE-4212-4BF5-8019-8298C5E17704}" dt="2021-09-28T16:50:35.568" v="4" actId="13244"/>
        <pc:sldMkLst>
          <pc:docMk/>
          <pc:sldMk cId="1908978358" sldId="258"/>
        </pc:sldMkLst>
        <pc:spChg chg="ord">
          <ac:chgData name="K. Elise James" userId="07482e58-0b7d-4a1f-84da-b02903b27447" providerId="ADAL" clId="{D62F1EBE-4212-4BF5-8019-8298C5E17704}" dt="2021-09-28T16:50:31.443" v="3" actId="13244"/>
          <ac:spMkLst>
            <pc:docMk/>
            <pc:sldMk cId="1908978358" sldId="258"/>
            <ac:spMk id="6" creationId="{00000000-0000-0000-0000-000000000000}"/>
          </ac:spMkLst>
        </pc:spChg>
        <pc:picChg chg="mod ord">
          <ac:chgData name="K. Elise James" userId="07482e58-0b7d-4a1f-84da-b02903b27447" providerId="ADAL" clId="{D62F1EBE-4212-4BF5-8019-8298C5E17704}" dt="2021-09-28T16:50:35.568" v="4" actId="13244"/>
          <ac:picMkLst>
            <pc:docMk/>
            <pc:sldMk cId="1908978358" sldId="258"/>
            <ac:picMk id="2" creationId="{00000000-0000-0000-0000-000000000000}"/>
          </ac:picMkLst>
        </pc:picChg>
      </pc:sldChg>
      <pc:sldChg chg="modSp mod">
        <pc:chgData name="K. Elise James" userId="07482e58-0b7d-4a1f-84da-b02903b27447" providerId="ADAL" clId="{D62F1EBE-4212-4BF5-8019-8298C5E17704}" dt="2021-09-28T16:50:56.030" v="8" actId="207"/>
        <pc:sldMkLst>
          <pc:docMk/>
          <pc:sldMk cId="1893911463" sldId="267"/>
        </pc:sldMkLst>
        <pc:spChg chg="mod">
          <ac:chgData name="K. Elise James" userId="07482e58-0b7d-4a1f-84da-b02903b27447" providerId="ADAL" clId="{D62F1EBE-4212-4BF5-8019-8298C5E17704}" dt="2021-09-28T16:50:56.030" v="8" actId="207"/>
          <ac:spMkLst>
            <pc:docMk/>
            <pc:sldMk cId="1893911463" sldId="267"/>
            <ac:spMk id="2" creationId="{00000000-0000-0000-0000-000000000000}"/>
          </ac:spMkLst>
        </pc:spChg>
      </pc:sldChg>
      <pc:sldChg chg="modSp mod">
        <pc:chgData name="K. Elise James" userId="07482e58-0b7d-4a1f-84da-b02903b27447" providerId="ADAL" clId="{D62F1EBE-4212-4BF5-8019-8298C5E17704}" dt="2021-09-28T16:51:53.251" v="24" actId="207"/>
        <pc:sldMkLst>
          <pc:docMk/>
          <pc:sldMk cId="3537971459" sldId="272"/>
        </pc:sldMkLst>
        <pc:spChg chg="mod">
          <ac:chgData name="K. Elise James" userId="07482e58-0b7d-4a1f-84da-b02903b27447" providerId="ADAL" clId="{D62F1EBE-4212-4BF5-8019-8298C5E17704}" dt="2021-09-28T16:51:53.251" v="24" actId="207"/>
          <ac:spMkLst>
            <pc:docMk/>
            <pc:sldMk cId="3537971459" sldId="272"/>
            <ac:spMk id="2" creationId="{00000000-0000-0000-0000-000000000000}"/>
          </ac:spMkLst>
        </pc:spChg>
        <pc:spChg chg="mod">
          <ac:chgData name="K. Elise James" userId="07482e58-0b7d-4a1f-84da-b02903b27447" providerId="ADAL" clId="{D62F1EBE-4212-4BF5-8019-8298C5E17704}" dt="2021-09-28T16:50:19.326" v="1" actId="962"/>
          <ac:spMkLst>
            <pc:docMk/>
            <pc:sldMk cId="3537971459" sldId="272"/>
            <ac:spMk id="3" creationId="{00000000-0000-0000-0000-000000000000}"/>
          </ac:spMkLst>
        </pc:spChg>
      </pc:sldChg>
      <pc:sldChg chg="modSp mod">
        <pc:chgData name="K. Elise James" userId="07482e58-0b7d-4a1f-84da-b02903b27447" providerId="ADAL" clId="{D62F1EBE-4212-4BF5-8019-8298C5E17704}" dt="2021-09-28T16:51:04.258" v="12" actId="207"/>
        <pc:sldMkLst>
          <pc:docMk/>
          <pc:sldMk cId="1295085355" sldId="273"/>
        </pc:sldMkLst>
        <pc:spChg chg="mod">
          <ac:chgData name="K. Elise James" userId="07482e58-0b7d-4a1f-84da-b02903b27447" providerId="ADAL" clId="{D62F1EBE-4212-4BF5-8019-8298C5E17704}" dt="2021-09-28T16:51:04.258" v="12" actId="207"/>
          <ac:spMkLst>
            <pc:docMk/>
            <pc:sldMk cId="1295085355" sldId="273"/>
            <ac:spMk id="2" creationId="{00000000-0000-0000-0000-000000000000}"/>
          </ac:spMkLst>
        </pc:spChg>
      </pc:sldChg>
      <pc:sldChg chg="modSp mod">
        <pc:chgData name="K. Elise James" userId="07482e58-0b7d-4a1f-84da-b02903b27447" providerId="ADAL" clId="{D62F1EBE-4212-4BF5-8019-8298C5E17704}" dt="2021-09-28T16:51:14.463" v="16" actId="207"/>
        <pc:sldMkLst>
          <pc:docMk/>
          <pc:sldMk cId="3603524331" sldId="274"/>
        </pc:sldMkLst>
        <pc:spChg chg="mod">
          <ac:chgData name="K. Elise James" userId="07482e58-0b7d-4a1f-84da-b02903b27447" providerId="ADAL" clId="{D62F1EBE-4212-4BF5-8019-8298C5E17704}" dt="2021-09-28T16:51:14.463" v="16" actId="207"/>
          <ac:spMkLst>
            <pc:docMk/>
            <pc:sldMk cId="3603524331" sldId="274"/>
            <ac:spMk id="2" creationId="{00000000-0000-0000-0000-000000000000}"/>
          </ac:spMkLst>
        </pc:spChg>
      </pc:sldChg>
      <pc:sldChg chg="modSp mod">
        <pc:chgData name="K. Elise James" userId="07482e58-0b7d-4a1f-84da-b02903b27447" providerId="ADAL" clId="{D62F1EBE-4212-4BF5-8019-8298C5E17704}" dt="2021-09-28T16:51:23.756" v="20" actId="207"/>
        <pc:sldMkLst>
          <pc:docMk/>
          <pc:sldMk cId="2712994988" sldId="275"/>
        </pc:sldMkLst>
        <pc:spChg chg="mod">
          <ac:chgData name="K. Elise James" userId="07482e58-0b7d-4a1f-84da-b02903b27447" providerId="ADAL" clId="{D62F1EBE-4212-4BF5-8019-8298C5E17704}" dt="2021-09-28T16:51:23.756" v="20" actId="207"/>
          <ac:spMkLst>
            <pc:docMk/>
            <pc:sldMk cId="2712994988" sldId="275"/>
            <ac:spMk id="2" creationId="{00000000-0000-0000-0000-000000000000}"/>
          </ac:spMkLst>
        </pc:spChg>
      </pc:sldChg>
      <pc:sldChg chg="modSp mod">
        <pc:chgData name="K. Elise James" userId="07482e58-0b7d-4a1f-84da-b02903b27447" providerId="ADAL" clId="{D62F1EBE-4212-4BF5-8019-8298C5E17704}" dt="2021-09-28T16:52:03.958" v="28" actId="207"/>
        <pc:sldMkLst>
          <pc:docMk/>
          <pc:sldMk cId="3034250658" sldId="277"/>
        </pc:sldMkLst>
        <pc:spChg chg="mod">
          <ac:chgData name="K. Elise James" userId="07482e58-0b7d-4a1f-84da-b02903b27447" providerId="ADAL" clId="{D62F1EBE-4212-4BF5-8019-8298C5E17704}" dt="2021-09-28T16:52:03.958" v="28" actId="207"/>
          <ac:spMkLst>
            <pc:docMk/>
            <pc:sldMk cId="3034250658" sldId="277"/>
            <ac:spMk id="2" creationId="{00000000-0000-0000-0000-000000000000}"/>
          </ac:spMkLst>
        </pc:spChg>
        <pc:spChg chg="mod">
          <ac:chgData name="K. Elise James" userId="07482e58-0b7d-4a1f-84da-b02903b27447" providerId="ADAL" clId="{D62F1EBE-4212-4BF5-8019-8298C5E17704}" dt="2021-09-28T16:50:21.665" v="2" actId="962"/>
          <ac:spMkLst>
            <pc:docMk/>
            <pc:sldMk cId="3034250658" sldId="277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774220-2ED5-4B49-AD3C-5EAF8CD37A15}" type="doc">
      <dgm:prSet loTypeId="urn:microsoft.com/office/officeart/2005/8/layout/arrow2" loCatId="process" qsTypeId="urn:microsoft.com/office/officeart/2005/8/quickstyle/3d1" qsCatId="3D" csTypeId="urn:microsoft.com/office/officeart/2005/8/colors/colorful3" csCatId="colorful" phldr="1"/>
      <dgm:spPr/>
    </dgm:pt>
    <dgm:pt modelId="{66F96285-C1FB-4DD9-8001-579C3874C9F1}">
      <dgm:prSet phldrT="[Text]"/>
      <dgm:spPr/>
      <dgm:t>
        <a:bodyPr/>
        <a:lstStyle/>
        <a:p>
          <a:r>
            <a:rPr lang="en-US"/>
            <a:t>Pre-ETS (For  </a:t>
          </a:r>
          <a:r>
            <a:rPr lang="en-US" b="1"/>
            <a:t>“potentially eligible” </a:t>
          </a:r>
          <a:r>
            <a:rPr lang="en-US"/>
            <a:t>and eligible students)</a:t>
          </a:r>
        </a:p>
      </dgm:t>
    </dgm:pt>
    <dgm:pt modelId="{83ACB749-C869-4208-B566-BE7E22F5FB2F}" type="parTrans" cxnId="{0FE65FD5-C73A-4275-B88A-D705B6DED7FD}">
      <dgm:prSet/>
      <dgm:spPr/>
      <dgm:t>
        <a:bodyPr/>
        <a:lstStyle/>
        <a:p>
          <a:endParaRPr lang="en-US"/>
        </a:p>
      </dgm:t>
    </dgm:pt>
    <dgm:pt modelId="{5E66F4E4-33A6-47CC-8ACC-9404DDC60B33}" type="sibTrans" cxnId="{0FE65FD5-C73A-4275-B88A-D705B6DED7FD}">
      <dgm:prSet/>
      <dgm:spPr/>
      <dgm:t>
        <a:bodyPr/>
        <a:lstStyle/>
        <a:p>
          <a:endParaRPr lang="en-US"/>
        </a:p>
      </dgm:t>
    </dgm:pt>
    <dgm:pt modelId="{74CE5CDF-E69D-4989-922F-F9109432297D}">
      <dgm:prSet phldrT="[Text]"/>
      <dgm:spPr/>
      <dgm:t>
        <a:bodyPr/>
        <a:lstStyle/>
        <a:p>
          <a:r>
            <a:rPr lang="en-US"/>
            <a:t>Other VR Services (For eligible students)</a:t>
          </a:r>
        </a:p>
      </dgm:t>
    </dgm:pt>
    <dgm:pt modelId="{8DDE3F71-EDB0-4CFC-99E2-B39241D89584}" type="parTrans" cxnId="{65FB4D4D-5791-41BF-9284-3A0965A58D67}">
      <dgm:prSet/>
      <dgm:spPr/>
      <dgm:t>
        <a:bodyPr/>
        <a:lstStyle/>
        <a:p>
          <a:endParaRPr lang="en-US"/>
        </a:p>
      </dgm:t>
    </dgm:pt>
    <dgm:pt modelId="{B0C085FA-18BE-42D4-99D0-5AB58F2AFA8E}" type="sibTrans" cxnId="{65FB4D4D-5791-41BF-9284-3A0965A58D67}">
      <dgm:prSet/>
      <dgm:spPr/>
      <dgm:t>
        <a:bodyPr/>
        <a:lstStyle/>
        <a:p>
          <a:endParaRPr lang="en-US"/>
        </a:p>
      </dgm:t>
    </dgm:pt>
    <dgm:pt modelId="{87B6ABFD-C292-4667-BF50-A3C8A910A08E}">
      <dgm:prSet phldrT="[Text]"/>
      <dgm:spPr/>
      <dgm:t>
        <a:bodyPr/>
        <a:lstStyle/>
        <a:p>
          <a:r>
            <a:rPr lang="en-US"/>
            <a:t>Competitive Integrated Employment</a:t>
          </a:r>
        </a:p>
      </dgm:t>
    </dgm:pt>
    <dgm:pt modelId="{F19063BA-4EEB-49DB-B357-3C36D5AE214C}" type="parTrans" cxnId="{AF4351EB-18BF-43CA-8D3A-C229DFD7D739}">
      <dgm:prSet/>
      <dgm:spPr/>
      <dgm:t>
        <a:bodyPr/>
        <a:lstStyle/>
        <a:p>
          <a:endParaRPr lang="en-US"/>
        </a:p>
      </dgm:t>
    </dgm:pt>
    <dgm:pt modelId="{B52BF2B0-DDE8-4089-92EE-978AE2D70917}" type="sibTrans" cxnId="{AF4351EB-18BF-43CA-8D3A-C229DFD7D739}">
      <dgm:prSet/>
      <dgm:spPr/>
      <dgm:t>
        <a:bodyPr/>
        <a:lstStyle/>
        <a:p>
          <a:endParaRPr lang="en-US"/>
        </a:p>
      </dgm:t>
    </dgm:pt>
    <dgm:pt modelId="{6A295FA8-E296-417F-92FE-D303EC0C2174}" type="pres">
      <dgm:prSet presAssocID="{D4774220-2ED5-4B49-AD3C-5EAF8CD37A15}" presName="arrowDiagram" presStyleCnt="0">
        <dgm:presLayoutVars>
          <dgm:chMax val="5"/>
          <dgm:dir/>
          <dgm:resizeHandles val="exact"/>
        </dgm:presLayoutVars>
      </dgm:prSet>
      <dgm:spPr/>
    </dgm:pt>
    <dgm:pt modelId="{3F87B78A-1929-4C31-8827-6E4899A7E301}" type="pres">
      <dgm:prSet presAssocID="{D4774220-2ED5-4B49-AD3C-5EAF8CD37A15}" presName="arrow" presStyleLbl="bgShp" presStyleIdx="0" presStyleCnt="1" custScaleX="143227"/>
      <dgm:spPr>
        <a:solidFill>
          <a:schemeClr val="accent1">
            <a:lumMod val="75000"/>
          </a:schemeClr>
        </a:solidFill>
        <a:ln>
          <a:solidFill>
            <a:schemeClr val="tx2"/>
          </a:solidFill>
        </a:ln>
      </dgm:spPr>
    </dgm:pt>
    <dgm:pt modelId="{6051E5E1-AECE-48C5-887C-D42AA9E25B09}" type="pres">
      <dgm:prSet presAssocID="{D4774220-2ED5-4B49-AD3C-5EAF8CD37A15}" presName="arrowDiagram3" presStyleCnt="0"/>
      <dgm:spPr/>
    </dgm:pt>
    <dgm:pt modelId="{A7B6F080-C5DF-4775-8C0D-D61905C68E9E}" type="pres">
      <dgm:prSet presAssocID="{66F96285-C1FB-4DD9-8001-579C3874C9F1}" presName="bullet3a" presStyleLbl="node1" presStyleIdx="0" presStyleCnt="3" custLinFactX="77771" custLinFactY="-200000" custLinFactNeighborX="100000" custLinFactNeighborY="-212836"/>
      <dgm:spPr>
        <a:solidFill>
          <a:schemeClr val="tx2"/>
        </a:solidFill>
      </dgm:spPr>
    </dgm:pt>
    <dgm:pt modelId="{87E27713-F01B-44BF-A785-80AE194ED60E}" type="pres">
      <dgm:prSet presAssocID="{66F96285-C1FB-4DD9-8001-579C3874C9F1}" presName="textBox3a" presStyleLbl="revTx" presStyleIdx="0" presStyleCnt="3" custLinFactNeighborX="-11290" custLinFactNeighborY="-16162">
        <dgm:presLayoutVars>
          <dgm:bulletEnabled val="1"/>
        </dgm:presLayoutVars>
      </dgm:prSet>
      <dgm:spPr/>
    </dgm:pt>
    <dgm:pt modelId="{8408FA96-8A05-4404-B0E7-802E20B9152A}" type="pres">
      <dgm:prSet presAssocID="{74CE5CDF-E69D-4989-922F-F9109432297D}" presName="bullet3b" presStyleLbl="node1" presStyleIdx="1" presStyleCnt="3" custLinFactX="100000" custLinFactNeighborX="107035" custLinFactNeighborY="-77638"/>
      <dgm:spPr/>
    </dgm:pt>
    <dgm:pt modelId="{E1D4A4EB-D376-4C7E-977A-C423A0E6F5D6}" type="pres">
      <dgm:prSet presAssocID="{74CE5CDF-E69D-4989-922F-F9109432297D}" presName="textBox3b" presStyleLbl="revTx" presStyleIdx="1" presStyleCnt="3" custScaleY="53095" custLinFactNeighborX="9237" custLinFactNeighborY="-12372">
        <dgm:presLayoutVars>
          <dgm:bulletEnabled val="1"/>
        </dgm:presLayoutVars>
      </dgm:prSet>
      <dgm:spPr/>
    </dgm:pt>
    <dgm:pt modelId="{EB399762-58F4-4F37-8796-61AAB04546CF}" type="pres">
      <dgm:prSet presAssocID="{87B6ABFD-C292-4667-BF50-A3C8A910A08E}" presName="bullet3c" presStyleLbl="node1" presStyleIdx="2" presStyleCnt="3" custLinFactX="100000" custLinFactNeighborX="117068" custLinFactNeighborY="-11228"/>
      <dgm:spPr/>
    </dgm:pt>
    <dgm:pt modelId="{2B592158-8A82-4AAD-9D28-6BBB628B1E29}" type="pres">
      <dgm:prSet presAssocID="{87B6ABFD-C292-4667-BF50-A3C8A910A08E}" presName="textBox3c" presStyleLbl="revTx" presStyleIdx="2" presStyleCnt="3" custScaleY="57593" custLinFactNeighborX="25043" custLinFactNeighborY="-2238">
        <dgm:presLayoutVars>
          <dgm:bulletEnabled val="1"/>
        </dgm:presLayoutVars>
      </dgm:prSet>
      <dgm:spPr/>
    </dgm:pt>
  </dgm:ptLst>
  <dgm:cxnLst>
    <dgm:cxn modelId="{B907745C-DE53-4F9E-A90D-CD6DB6173A63}" type="presOf" srcId="{66F96285-C1FB-4DD9-8001-579C3874C9F1}" destId="{87E27713-F01B-44BF-A785-80AE194ED60E}" srcOrd="0" destOrd="0" presId="urn:microsoft.com/office/officeart/2005/8/layout/arrow2"/>
    <dgm:cxn modelId="{65FB4D4D-5791-41BF-9284-3A0965A58D67}" srcId="{D4774220-2ED5-4B49-AD3C-5EAF8CD37A15}" destId="{74CE5CDF-E69D-4989-922F-F9109432297D}" srcOrd="1" destOrd="0" parTransId="{8DDE3F71-EDB0-4CFC-99E2-B39241D89584}" sibTransId="{B0C085FA-18BE-42D4-99D0-5AB58F2AFA8E}"/>
    <dgm:cxn modelId="{EDAF766F-59EE-4BB2-933F-630B371AB021}" type="presOf" srcId="{74CE5CDF-E69D-4989-922F-F9109432297D}" destId="{E1D4A4EB-D376-4C7E-977A-C423A0E6F5D6}" srcOrd="0" destOrd="0" presId="urn:microsoft.com/office/officeart/2005/8/layout/arrow2"/>
    <dgm:cxn modelId="{A118BB84-8A5F-4709-B066-4FE691D3673C}" type="presOf" srcId="{D4774220-2ED5-4B49-AD3C-5EAF8CD37A15}" destId="{6A295FA8-E296-417F-92FE-D303EC0C2174}" srcOrd="0" destOrd="0" presId="urn:microsoft.com/office/officeart/2005/8/layout/arrow2"/>
    <dgm:cxn modelId="{0074EABF-16E2-4B64-BCF9-DA7B2F56F62B}" type="presOf" srcId="{87B6ABFD-C292-4667-BF50-A3C8A910A08E}" destId="{2B592158-8A82-4AAD-9D28-6BBB628B1E29}" srcOrd="0" destOrd="0" presId="urn:microsoft.com/office/officeart/2005/8/layout/arrow2"/>
    <dgm:cxn modelId="{0FE65FD5-C73A-4275-B88A-D705B6DED7FD}" srcId="{D4774220-2ED5-4B49-AD3C-5EAF8CD37A15}" destId="{66F96285-C1FB-4DD9-8001-579C3874C9F1}" srcOrd="0" destOrd="0" parTransId="{83ACB749-C869-4208-B566-BE7E22F5FB2F}" sibTransId="{5E66F4E4-33A6-47CC-8ACC-9404DDC60B33}"/>
    <dgm:cxn modelId="{AF4351EB-18BF-43CA-8D3A-C229DFD7D739}" srcId="{D4774220-2ED5-4B49-AD3C-5EAF8CD37A15}" destId="{87B6ABFD-C292-4667-BF50-A3C8A910A08E}" srcOrd="2" destOrd="0" parTransId="{F19063BA-4EEB-49DB-B357-3C36D5AE214C}" sibTransId="{B52BF2B0-DDE8-4089-92EE-978AE2D70917}"/>
    <dgm:cxn modelId="{EC4CEC35-518D-4B57-9782-F063A85B355D}" type="presParOf" srcId="{6A295FA8-E296-417F-92FE-D303EC0C2174}" destId="{3F87B78A-1929-4C31-8827-6E4899A7E301}" srcOrd="0" destOrd="0" presId="urn:microsoft.com/office/officeart/2005/8/layout/arrow2"/>
    <dgm:cxn modelId="{81D99EC9-4806-4F43-9079-0272F222425D}" type="presParOf" srcId="{6A295FA8-E296-417F-92FE-D303EC0C2174}" destId="{6051E5E1-AECE-48C5-887C-D42AA9E25B09}" srcOrd="1" destOrd="0" presId="urn:microsoft.com/office/officeart/2005/8/layout/arrow2"/>
    <dgm:cxn modelId="{35064729-80E3-40E7-BD2D-0847854F6A32}" type="presParOf" srcId="{6051E5E1-AECE-48C5-887C-D42AA9E25B09}" destId="{A7B6F080-C5DF-4775-8C0D-D61905C68E9E}" srcOrd="0" destOrd="0" presId="urn:microsoft.com/office/officeart/2005/8/layout/arrow2"/>
    <dgm:cxn modelId="{AF8F3718-F21B-4CE9-9B90-BFCA78C56BFF}" type="presParOf" srcId="{6051E5E1-AECE-48C5-887C-D42AA9E25B09}" destId="{87E27713-F01B-44BF-A785-80AE194ED60E}" srcOrd="1" destOrd="0" presId="urn:microsoft.com/office/officeart/2005/8/layout/arrow2"/>
    <dgm:cxn modelId="{7B339535-2315-49C3-89E1-D480FE24CAA2}" type="presParOf" srcId="{6051E5E1-AECE-48C5-887C-D42AA9E25B09}" destId="{8408FA96-8A05-4404-B0E7-802E20B9152A}" srcOrd="2" destOrd="0" presId="urn:microsoft.com/office/officeart/2005/8/layout/arrow2"/>
    <dgm:cxn modelId="{AE394151-76E1-4546-873D-2C4B6EB0A8BF}" type="presParOf" srcId="{6051E5E1-AECE-48C5-887C-D42AA9E25B09}" destId="{E1D4A4EB-D376-4C7E-977A-C423A0E6F5D6}" srcOrd="3" destOrd="0" presId="urn:microsoft.com/office/officeart/2005/8/layout/arrow2"/>
    <dgm:cxn modelId="{AF688D79-0DC2-4DF2-9DE4-1EA944558800}" type="presParOf" srcId="{6051E5E1-AECE-48C5-887C-D42AA9E25B09}" destId="{EB399762-58F4-4F37-8796-61AAB04546CF}" srcOrd="4" destOrd="0" presId="urn:microsoft.com/office/officeart/2005/8/layout/arrow2"/>
    <dgm:cxn modelId="{D8A93D69-427B-4154-8D46-EC08ED1E0D6B}" type="presParOf" srcId="{6051E5E1-AECE-48C5-887C-D42AA9E25B09}" destId="{2B592158-8A82-4AAD-9D28-6BBB628B1E2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774220-2ED5-4B49-AD3C-5EAF8CD37A15}" type="doc">
      <dgm:prSet loTypeId="urn:microsoft.com/office/officeart/2005/8/layout/arrow2" loCatId="process" qsTypeId="urn:microsoft.com/office/officeart/2005/8/quickstyle/3d1" qsCatId="3D" csTypeId="urn:microsoft.com/office/officeart/2005/8/colors/colorful3" csCatId="colorful" phldr="1"/>
      <dgm:spPr/>
    </dgm:pt>
    <dgm:pt modelId="{66F96285-C1FB-4DD9-8001-579C3874C9F1}">
      <dgm:prSet phldrT="[Text]"/>
      <dgm:spPr/>
      <dgm:t>
        <a:bodyPr/>
        <a:lstStyle/>
        <a:p>
          <a:r>
            <a:rPr lang="en-US"/>
            <a:t>Pre-ETS (For  </a:t>
          </a:r>
          <a:r>
            <a:rPr lang="en-US" b="1"/>
            <a:t>“potentially eligible” </a:t>
          </a:r>
          <a:r>
            <a:rPr lang="en-US"/>
            <a:t>and eligible students)</a:t>
          </a:r>
        </a:p>
      </dgm:t>
    </dgm:pt>
    <dgm:pt modelId="{83ACB749-C869-4208-B566-BE7E22F5FB2F}" type="parTrans" cxnId="{0FE65FD5-C73A-4275-B88A-D705B6DED7FD}">
      <dgm:prSet/>
      <dgm:spPr/>
      <dgm:t>
        <a:bodyPr/>
        <a:lstStyle/>
        <a:p>
          <a:endParaRPr lang="en-US"/>
        </a:p>
      </dgm:t>
    </dgm:pt>
    <dgm:pt modelId="{5E66F4E4-33A6-47CC-8ACC-9404DDC60B33}" type="sibTrans" cxnId="{0FE65FD5-C73A-4275-B88A-D705B6DED7FD}">
      <dgm:prSet/>
      <dgm:spPr/>
      <dgm:t>
        <a:bodyPr/>
        <a:lstStyle/>
        <a:p>
          <a:endParaRPr lang="en-US"/>
        </a:p>
      </dgm:t>
    </dgm:pt>
    <dgm:pt modelId="{74CE5CDF-E69D-4989-922F-F9109432297D}">
      <dgm:prSet phldrT="[Text]"/>
      <dgm:spPr/>
      <dgm:t>
        <a:bodyPr/>
        <a:lstStyle/>
        <a:p>
          <a:r>
            <a:rPr lang="en-US"/>
            <a:t>Other VR Services (For eligible students)</a:t>
          </a:r>
        </a:p>
      </dgm:t>
    </dgm:pt>
    <dgm:pt modelId="{8DDE3F71-EDB0-4CFC-99E2-B39241D89584}" type="parTrans" cxnId="{65FB4D4D-5791-41BF-9284-3A0965A58D67}">
      <dgm:prSet/>
      <dgm:spPr/>
      <dgm:t>
        <a:bodyPr/>
        <a:lstStyle/>
        <a:p>
          <a:endParaRPr lang="en-US"/>
        </a:p>
      </dgm:t>
    </dgm:pt>
    <dgm:pt modelId="{B0C085FA-18BE-42D4-99D0-5AB58F2AFA8E}" type="sibTrans" cxnId="{65FB4D4D-5791-41BF-9284-3A0965A58D67}">
      <dgm:prSet/>
      <dgm:spPr/>
      <dgm:t>
        <a:bodyPr/>
        <a:lstStyle/>
        <a:p>
          <a:endParaRPr lang="en-US"/>
        </a:p>
      </dgm:t>
    </dgm:pt>
    <dgm:pt modelId="{87B6ABFD-C292-4667-BF50-A3C8A910A08E}">
      <dgm:prSet phldrT="[Text]"/>
      <dgm:spPr/>
      <dgm:t>
        <a:bodyPr/>
        <a:lstStyle/>
        <a:p>
          <a:r>
            <a:rPr lang="en-US"/>
            <a:t>Competitive Integrated Employment</a:t>
          </a:r>
        </a:p>
      </dgm:t>
    </dgm:pt>
    <dgm:pt modelId="{F19063BA-4EEB-49DB-B357-3C36D5AE214C}" type="parTrans" cxnId="{AF4351EB-18BF-43CA-8D3A-C229DFD7D739}">
      <dgm:prSet/>
      <dgm:spPr/>
      <dgm:t>
        <a:bodyPr/>
        <a:lstStyle/>
        <a:p>
          <a:endParaRPr lang="en-US"/>
        </a:p>
      </dgm:t>
    </dgm:pt>
    <dgm:pt modelId="{B52BF2B0-DDE8-4089-92EE-978AE2D70917}" type="sibTrans" cxnId="{AF4351EB-18BF-43CA-8D3A-C229DFD7D739}">
      <dgm:prSet/>
      <dgm:spPr/>
      <dgm:t>
        <a:bodyPr/>
        <a:lstStyle/>
        <a:p>
          <a:endParaRPr lang="en-US"/>
        </a:p>
      </dgm:t>
    </dgm:pt>
    <dgm:pt modelId="{6A295FA8-E296-417F-92FE-D303EC0C2174}" type="pres">
      <dgm:prSet presAssocID="{D4774220-2ED5-4B49-AD3C-5EAF8CD37A15}" presName="arrowDiagram" presStyleCnt="0">
        <dgm:presLayoutVars>
          <dgm:chMax val="5"/>
          <dgm:dir/>
          <dgm:resizeHandles val="exact"/>
        </dgm:presLayoutVars>
      </dgm:prSet>
      <dgm:spPr/>
    </dgm:pt>
    <dgm:pt modelId="{3F87B78A-1929-4C31-8827-6E4899A7E301}" type="pres">
      <dgm:prSet presAssocID="{D4774220-2ED5-4B49-AD3C-5EAF8CD37A15}" presName="arrow" presStyleLbl="bgShp" presStyleIdx="0" presStyleCnt="1" custScaleX="143227"/>
      <dgm:spPr>
        <a:solidFill>
          <a:schemeClr val="accent1">
            <a:lumMod val="75000"/>
          </a:schemeClr>
        </a:solidFill>
        <a:ln>
          <a:solidFill>
            <a:schemeClr val="tx2"/>
          </a:solidFill>
        </a:ln>
      </dgm:spPr>
    </dgm:pt>
    <dgm:pt modelId="{6051E5E1-AECE-48C5-887C-D42AA9E25B09}" type="pres">
      <dgm:prSet presAssocID="{D4774220-2ED5-4B49-AD3C-5EAF8CD37A15}" presName="arrowDiagram3" presStyleCnt="0"/>
      <dgm:spPr/>
    </dgm:pt>
    <dgm:pt modelId="{A7B6F080-C5DF-4775-8C0D-D61905C68E9E}" type="pres">
      <dgm:prSet presAssocID="{66F96285-C1FB-4DD9-8001-579C3874C9F1}" presName="bullet3a" presStyleLbl="node1" presStyleIdx="0" presStyleCnt="3" custLinFactX="77771" custLinFactY="-200000" custLinFactNeighborX="100000" custLinFactNeighborY="-212836"/>
      <dgm:spPr>
        <a:solidFill>
          <a:schemeClr val="tx2"/>
        </a:solidFill>
      </dgm:spPr>
    </dgm:pt>
    <dgm:pt modelId="{87E27713-F01B-44BF-A785-80AE194ED60E}" type="pres">
      <dgm:prSet presAssocID="{66F96285-C1FB-4DD9-8001-579C3874C9F1}" presName="textBox3a" presStyleLbl="revTx" presStyleIdx="0" presStyleCnt="3" custLinFactNeighborX="-11290" custLinFactNeighborY="-16162">
        <dgm:presLayoutVars>
          <dgm:bulletEnabled val="1"/>
        </dgm:presLayoutVars>
      </dgm:prSet>
      <dgm:spPr/>
    </dgm:pt>
    <dgm:pt modelId="{8408FA96-8A05-4404-B0E7-802E20B9152A}" type="pres">
      <dgm:prSet presAssocID="{74CE5CDF-E69D-4989-922F-F9109432297D}" presName="bullet3b" presStyleLbl="node1" presStyleIdx="1" presStyleCnt="3" custLinFactX="100000" custLinFactNeighborX="107035" custLinFactNeighborY="-77638"/>
      <dgm:spPr/>
    </dgm:pt>
    <dgm:pt modelId="{E1D4A4EB-D376-4C7E-977A-C423A0E6F5D6}" type="pres">
      <dgm:prSet presAssocID="{74CE5CDF-E69D-4989-922F-F9109432297D}" presName="textBox3b" presStyleLbl="revTx" presStyleIdx="1" presStyleCnt="3" custScaleY="53095" custLinFactNeighborX="9237" custLinFactNeighborY="-12372">
        <dgm:presLayoutVars>
          <dgm:bulletEnabled val="1"/>
        </dgm:presLayoutVars>
      </dgm:prSet>
      <dgm:spPr/>
    </dgm:pt>
    <dgm:pt modelId="{EB399762-58F4-4F37-8796-61AAB04546CF}" type="pres">
      <dgm:prSet presAssocID="{87B6ABFD-C292-4667-BF50-A3C8A910A08E}" presName="bullet3c" presStyleLbl="node1" presStyleIdx="2" presStyleCnt="3" custLinFactX="100000" custLinFactNeighborX="117068" custLinFactNeighborY="-11228"/>
      <dgm:spPr/>
    </dgm:pt>
    <dgm:pt modelId="{2B592158-8A82-4AAD-9D28-6BBB628B1E29}" type="pres">
      <dgm:prSet presAssocID="{87B6ABFD-C292-4667-BF50-A3C8A910A08E}" presName="textBox3c" presStyleLbl="revTx" presStyleIdx="2" presStyleCnt="3" custScaleY="57593" custLinFactNeighborX="25043" custLinFactNeighborY="-2238">
        <dgm:presLayoutVars>
          <dgm:bulletEnabled val="1"/>
        </dgm:presLayoutVars>
      </dgm:prSet>
      <dgm:spPr/>
    </dgm:pt>
  </dgm:ptLst>
  <dgm:cxnLst>
    <dgm:cxn modelId="{1217C51F-0651-48A3-A9C7-F7AC306B81B1}" type="presOf" srcId="{74CE5CDF-E69D-4989-922F-F9109432297D}" destId="{E1D4A4EB-D376-4C7E-977A-C423A0E6F5D6}" srcOrd="0" destOrd="0" presId="urn:microsoft.com/office/officeart/2005/8/layout/arrow2"/>
    <dgm:cxn modelId="{775B652D-A0FB-4A2D-A4AF-7D49799E8422}" type="presOf" srcId="{66F96285-C1FB-4DD9-8001-579C3874C9F1}" destId="{87E27713-F01B-44BF-A785-80AE194ED60E}" srcOrd="0" destOrd="0" presId="urn:microsoft.com/office/officeart/2005/8/layout/arrow2"/>
    <dgm:cxn modelId="{EEB6E66B-F9FA-4EA9-83E5-AEE5BC4CA0F8}" type="presOf" srcId="{87B6ABFD-C292-4667-BF50-A3C8A910A08E}" destId="{2B592158-8A82-4AAD-9D28-6BBB628B1E29}" srcOrd="0" destOrd="0" presId="urn:microsoft.com/office/officeart/2005/8/layout/arrow2"/>
    <dgm:cxn modelId="{65FB4D4D-5791-41BF-9284-3A0965A58D67}" srcId="{D4774220-2ED5-4B49-AD3C-5EAF8CD37A15}" destId="{74CE5CDF-E69D-4989-922F-F9109432297D}" srcOrd="1" destOrd="0" parTransId="{8DDE3F71-EDB0-4CFC-99E2-B39241D89584}" sibTransId="{B0C085FA-18BE-42D4-99D0-5AB58F2AFA8E}"/>
    <dgm:cxn modelId="{06630191-0E22-488F-9EFB-3A71929739A0}" type="presOf" srcId="{D4774220-2ED5-4B49-AD3C-5EAF8CD37A15}" destId="{6A295FA8-E296-417F-92FE-D303EC0C2174}" srcOrd="0" destOrd="0" presId="urn:microsoft.com/office/officeart/2005/8/layout/arrow2"/>
    <dgm:cxn modelId="{0FE65FD5-C73A-4275-B88A-D705B6DED7FD}" srcId="{D4774220-2ED5-4B49-AD3C-5EAF8CD37A15}" destId="{66F96285-C1FB-4DD9-8001-579C3874C9F1}" srcOrd="0" destOrd="0" parTransId="{83ACB749-C869-4208-B566-BE7E22F5FB2F}" sibTransId="{5E66F4E4-33A6-47CC-8ACC-9404DDC60B33}"/>
    <dgm:cxn modelId="{AF4351EB-18BF-43CA-8D3A-C229DFD7D739}" srcId="{D4774220-2ED5-4B49-AD3C-5EAF8CD37A15}" destId="{87B6ABFD-C292-4667-BF50-A3C8A910A08E}" srcOrd="2" destOrd="0" parTransId="{F19063BA-4EEB-49DB-B357-3C36D5AE214C}" sibTransId="{B52BF2B0-DDE8-4089-92EE-978AE2D70917}"/>
    <dgm:cxn modelId="{1F63E715-69E9-4BF4-B597-75C102EF9AF8}" type="presParOf" srcId="{6A295FA8-E296-417F-92FE-D303EC0C2174}" destId="{3F87B78A-1929-4C31-8827-6E4899A7E301}" srcOrd="0" destOrd="0" presId="urn:microsoft.com/office/officeart/2005/8/layout/arrow2"/>
    <dgm:cxn modelId="{75F879A6-9F51-4D03-812A-911FC38D5633}" type="presParOf" srcId="{6A295FA8-E296-417F-92FE-D303EC0C2174}" destId="{6051E5E1-AECE-48C5-887C-D42AA9E25B09}" srcOrd="1" destOrd="0" presId="urn:microsoft.com/office/officeart/2005/8/layout/arrow2"/>
    <dgm:cxn modelId="{EB7F90EA-1592-4D46-8D30-4AB5012BE14B}" type="presParOf" srcId="{6051E5E1-AECE-48C5-887C-D42AA9E25B09}" destId="{A7B6F080-C5DF-4775-8C0D-D61905C68E9E}" srcOrd="0" destOrd="0" presId="urn:microsoft.com/office/officeart/2005/8/layout/arrow2"/>
    <dgm:cxn modelId="{4CBAC366-6D26-492C-80D0-F1B16069835B}" type="presParOf" srcId="{6051E5E1-AECE-48C5-887C-D42AA9E25B09}" destId="{87E27713-F01B-44BF-A785-80AE194ED60E}" srcOrd="1" destOrd="0" presId="urn:microsoft.com/office/officeart/2005/8/layout/arrow2"/>
    <dgm:cxn modelId="{7803850B-12E8-4D8F-8894-918E61177F5C}" type="presParOf" srcId="{6051E5E1-AECE-48C5-887C-D42AA9E25B09}" destId="{8408FA96-8A05-4404-B0E7-802E20B9152A}" srcOrd="2" destOrd="0" presId="urn:microsoft.com/office/officeart/2005/8/layout/arrow2"/>
    <dgm:cxn modelId="{62042F43-83C6-48D1-BF3B-6A64FD779B57}" type="presParOf" srcId="{6051E5E1-AECE-48C5-887C-D42AA9E25B09}" destId="{E1D4A4EB-D376-4C7E-977A-C423A0E6F5D6}" srcOrd="3" destOrd="0" presId="urn:microsoft.com/office/officeart/2005/8/layout/arrow2"/>
    <dgm:cxn modelId="{55881DD8-8379-4E6A-A6F7-9F184A9C9CB5}" type="presParOf" srcId="{6051E5E1-AECE-48C5-887C-D42AA9E25B09}" destId="{EB399762-58F4-4F37-8796-61AAB04546CF}" srcOrd="4" destOrd="0" presId="urn:microsoft.com/office/officeart/2005/8/layout/arrow2"/>
    <dgm:cxn modelId="{8A8ED106-46D6-4779-81B2-375E5AFEFE9E}" type="presParOf" srcId="{6051E5E1-AECE-48C5-887C-D42AA9E25B09}" destId="{2B592158-8A82-4AAD-9D28-6BBB628B1E2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87B78A-1929-4C31-8827-6E4899A7E301}">
      <dsp:nvSpPr>
        <dsp:cNvPr id="0" name=""/>
        <dsp:cNvSpPr/>
      </dsp:nvSpPr>
      <dsp:spPr>
        <a:xfrm>
          <a:off x="242590" y="0"/>
          <a:ext cx="6619278" cy="288845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lumMod val="75000"/>
          </a:schemeClr>
        </a:solidFill>
        <a:ln>
          <a:solidFill>
            <a:schemeClr val="tx2"/>
          </a:solidFill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7B6F080-C5DF-4775-8C0D-D61905C68E9E}">
      <dsp:nvSpPr>
        <dsp:cNvPr id="0" name=""/>
        <dsp:cNvSpPr/>
      </dsp:nvSpPr>
      <dsp:spPr>
        <a:xfrm>
          <a:off x="2042008" y="1497549"/>
          <a:ext cx="120159" cy="120159"/>
        </a:xfrm>
        <a:prstGeom prst="ellipse">
          <a:avLst/>
        </a:prstGeom>
        <a:solidFill>
          <a:schemeClr val="tx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E27713-F01B-44BF-A785-80AE194ED60E}">
      <dsp:nvSpPr>
        <dsp:cNvPr id="0" name=""/>
        <dsp:cNvSpPr/>
      </dsp:nvSpPr>
      <dsp:spPr>
        <a:xfrm>
          <a:off x="1766906" y="1918777"/>
          <a:ext cx="1076816" cy="834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67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Pre-ETS (For  </a:t>
          </a:r>
          <a:r>
            <a:rPr lang="en-US" sz="1100" b="1" kern="1200"/>
            <a:t>“potentially eligible” </a:t>
          </a:r>
          <a:r>
            <a:rPr lang="en-US" sz="1100" kern="1200"/>
            <a:t>and eligible students)</a:t>
          </a:r>
        </a:p>
      </dsp:txBody>
      <dsp:txXfrm>
        <a:off x="1766906" y="1918777"/>
        <a:ext cx="1076816" cy="834763"/>
      </dsp:txXfrm>
    </dsp:sp>
    <dsp:sp modelId="{8408FA96-8A05-4404-B0E7-802E20B9152A}">
      <dsp:nvSpPr>
        <dsp:cNvPr id="0" name=""/>
        <dsp:cNvSpPr/>
      </dsp:nvSpPr>
      <dsp:spPr>
        <a:xfrm>
          <a:off x="3338745" y="1039891"/>
          <a:ext cx="217211" cy="217211"/>
        </a:xfrm>
        <a:prstGeom prst="ellipse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D4A4EB-D376-4C7E-977A-C423A0E6F5D6}">
      <dsp:nvSpPr>
        <dsp:cNvPr id="0" name=""/>
        <dsp:cNvSpPr/>
      </dsp:nvSpPr>
      <dsp:spPr>
        <a:xfrm>
          <a:off x="3100100" y="1491246"/>
          <a:ext cx="1109167" cy="8342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096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Other VR Services (For eligible students)</a:t>
          </a:r>
        </a:p>
      </dsp:txBody>
      <dsp:txXfrm>
        <a:off x="3100100" y="1491246"/>
        <a:ext cx="1109167" cy="834292"/>
      </dsp:txXfrm>
    </dsp:sp>
    <dsp:sp modelId="{EB399762-58F4-4F37-8796-61AAB04546CF}">
      <dsp:nvSpPr>
        <dsp:cNvPr id="0" name=""/>
        <dsp:cNvSpPr/>
      </dsp:nvSpPr>
      <dsp:spPr>
        <a:xfrm>
          <a:off x="4816653" y="697050"/>
          <a:ext cx="300399" cy="300399"/>
        </a:xfrm>
        <a:prstGeom prst="ellips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592158-8A82-4AAD-9D28-6BBB628B1E29}">
      <dsp:nvSpPr>
        <dsp:cNvPr id="0" name=""/>
        <dsp:cNvSpPr/>
      </dsp:nvSpPr>
      <dsp:spPr>
        <a:xfrm>
          <a:off x="4592551" y="1261707"/>
          <a:ext cx="1109167" cy="1156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75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Competitive Integrated Employment</a:t>
          </a:r>
        </a:p>
      </dsp:txBody>
      <dsp:txXfrm>
        <a:off x="4592551" y="1261707"/>
        <a:ext cx="1109167" cy="1156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87B78A-1929-4C31-8827-6E4899A7E301}">
      <dsp:nvSpPr>
        <dsp:cNvPr id="0" name=""/>
        <dsp:cNvSpPr/>
      </dsp:nvSpPr>
      <dsp:spPr>
        <a:xfrm>
          <a:off x="242590" y="0"/>
          <a:ext cx="6619278" cy="288845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lumMod val="75000"/>
          </a:schemeClr>
        </a:solidFill>
        <a:ln>
          <a:solidFill>
            <a:schemeClr val="tx2"/>
          </a:solidFill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7B6F080-C5DF-4775-8C0D-D61905C68E9E}">
      <dsp:nvSpPr>
        <dsp:cNvPr id="0" name=""/>
        <dsp:cNvSpPr/>
      </dsp:nvSpPr>
      <dsp:spPr>
        <a:xfrm>
          <a:off x="2042008" y="1497549"/>
          <a:ext cx="120159" cy="120159"/>
        </a:xfrm>
        <a:prstGeom prst="ellipse">
          <a:avLst/>
        </a:prstGeom>
        <a:solidFill>
          <a:schemeClr val="tx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E27713-F01B-44BF-A785-80AE194ED60E}">
      <dsp:nvSpPr>
        <dsp:cNvPr id="0" name=""/>
        <dsp:cNvSpPr/>
      </dsp:nvSpPr>
      <dsp:spPr>
        <a:xfrm>
          <a:off x="1766906" y="1918777"/>
          <a:ext cx="1076816" cy="834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67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Pre-ETS (For  </a:t>
          </a:r>
          <a:r>
            <a:rPr lang="en-US" sz="1100" b="1" kern="1200"/>
            <a:t>“potentially eligible” </a:t>
          </a:r>
          <a:r>
            <a:rPr lang="en-US" sz="1100" kern="1200"/>
            <a:t>and eligible students)</a:t>
          </a:r>
        </a:p>
      </dsp:txBody>
      <dsp:txXfrm>
        <a:off x="1766906" y="1918777"/>
        <a:ext cx="1076816" cy="834763"/>
      </dsp:txXfrm>
    </dsp:sp>
    <dsp:sp modelId="{8408FA96-8A05-4404-B0E7-802E20B9152A}">
      <dsp:nvSpPr>
        <dsp:cNvPr id="0" name=""/>
        <dsp:cNvSpPr/>
      </dsp:nvSpPr>
      <dsp:spPr>
        <a:xfrm>
          <a:off x="3338745" y="1039891"/>
          <a:ext cx="217211" cy="217211"/>
        </a:xfrm>
        <a:prstGeom prst="ellipse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D4A4EB-D376-4C7E-977A-C423A0E6F5D6}">
      <dsp:nvSpPr>
        <dsp:cNvPr id="0" name=""/>
        <dsp:cNvSpPr/>
      </dsp:nvSpPr>
      <dsp:spPr>
        <a:xfrm>
          <a:off x="3100100" y="1491246"/>
          <a:ext cx="1109167" cy="8342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096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Other VR Services (For eligible students)</a:t>
          </a:r>
        </a:p>
      </dsp:txBody>
      <dsp:txXfrm>
        <a:off x="3100100" y="1491246"/>
        <a:ext cx="1109167" cy="834292"/>
      </dsp:txXfrm>
    </dsp:sp>
    <dsp:sp modelId="{EB399762-58F4-4F37-8796-61AAB04546CF}">
      <dsp:nvSpPr>
        <dsp:cNvPr id="0" name=""/>
        <dsp:cNvSpPr/>
      </dsp:nvSpPr>
      <dsp:spPr>
        <a:xfrm>
          <a:off x="4816653" y="697050"/>
          <a:ext cx="300399" cy="300399"/>
        </a:xfrm>
        <a:prstGeom prst="ellips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592158-8A82-4AAD-9D28-6BBB628B1E29}">
      <dsp:nvSpPr>
        <dsp:cNvPr id="0" name=""/>
        <dsp:cNvSpPr/>
      </dsp:nvSpPr>
      <dsp:spPr>
        <a:xfrm>
          <a:off x="4592551" y="1261707"/>
          <a:ext cx="1109167" cy="1156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75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Competitive Integrated Employment</a:t>
          </a:r>
        </a:p>
      </dsp:txBody>
      <dsp:txXfrm>
        <a:off x="4592551" y="1261707"/>
        <a:ext cx="1109167" cy="1156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95DC1-992C-42A1-8B27-DBA94FEA2E2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2713" y="1163638"/>
            <a:ext cx="4189412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79925"/>
            <a:ext cx="5564188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91368-5465-402D-965A-0668F758F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7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FDF6-A3A2-4D57-88EE-9C3E1B2C4E3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BE43-9AAD-40E5-B13E-C9A46A52A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2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FDF6-A3A2-4D57-88EE-9C3E1B2C4E3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BE43-9AAD-40E5-B13E-C9A46A52A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1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FDF6-A3A2-4D57-88EE-9C3E1B2C4E3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BE43-9AAD-40E5-B13E-C9A46A52A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93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FDF6-A3A2-4D57-88EE-9C3E1B2C4E3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BE43-9AAD-40E5-B13E-C9A46A52A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9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FDF6-A3A2-4D57-88EE-9C3E1B2C4E3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BE43-9AAD-40E5-B13E-C9A46A52A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FDF6-A3A2-4D57-88EE-9C3E1B2C4E3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BE43-9AAD-40E5-B13E-C9A46A52A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9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FDF6-A3A2-4D57-88EE-9C3E1B2C4E3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BE43-9AAD-40E5-B13E-C9A46A52A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6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FDF6-A3A2-4D57-88EE-9C3E1B2C4E3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BE43-9AAD-40E5-B13E-C9A46A52A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5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FDF6-A3A2-4D57-88EE-9C3E1B2C4E3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BE43-9AAD-40E5-B13E-C9A46A52A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FDF6-A3A2-4D57-88EE-9C3E1B2C4E3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BE43-9AAD-40E5-B13E-C9A46A52A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2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FDF6-A3A2-4D57-88EE-9C3E1B2C4E3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BE43-9AAD-40E5-B13E-C9A46A52A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6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BFDF6-A3A2-4D57-88EE-9C3E1B2C4E33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4BE43-9AAD-40E5-B13E-C9A46A52A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8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inkcollege.ne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vs.georgia.gov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vs.georgia.gov/" TargetMode="External"/><Relationship Id="rId4" Type="http://schemas.openxmlformats.org/officeDocument/2006/relationships/hyperlink" Target="mailto:Jeff.allen@gvs.g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74560" y="485342"/>
            <a:ext cx="6068291" cy="2036618"/>
          </a:xfrm>
        </p:spPr>
        <p:txBody>
          <a:bodyPr>
            <a:normAutofit/>
          </a:bodyPr>
          <a:lstStyle/>
          <a:p>
            <a:pPr algn="ctr"/>
            <a:r>
              <a:rPr lang="en-US" sz="4000" b="1"/>
              <a:t>GVRA-Transition Services</a:t>
            </a:r>
            <a:br>
              <a:rPr lang="en-US" sz="2400"/>
            </a:br>
            <a:endParaRPr lang="en-US"/>
          </a:p>
        </p:txBody>
      </p:sp>
      <p:pic>
        <p:nvPicPr>
          <p:cNvPr id="2" name="Pictur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788" y="1600199"/>
            <a:ext cx="3590538" cy="2394861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4560" y="4258010"/>
            <a:ext cx="6306995" cy="26732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/>
              <a:t>Jeffery Allen, M.S., CRC</a:t>
            </a:r>
          </a:p>
          <a:p>
            <a:pPr marL="0" indent="0" algn="ctr">
              <a:buNone/>
            </a:pPr>
            <a:r>
              <a:rPr lang="en-US" sz="1800"/>
              <a:t>Assistant Director of Transition Services</a:t>
            </a:r>
          </a:p>
        </p:txBody>
      </p:sp>
    </p:spTree>
    <p:extLst>
      <p:ext uri="{BB962C8B-B14F-4D97-AF65-F5344CB8AC3E}">
        <p14:creationId xmlns:p14="http://schemas.microsoft.com/office/powerpoint/2010/main" val="190897835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717" y="314333"/>
            <a:ext cx="7033267" cy="1325563"/>
          </a:xfrm>
        </p:spPr>
        <p:txBody>
          <a:bodyPr/>
          <a:lstStyle/>
          <a:p>
            <a:pPr algn="ctr"/>
            <a:r>
              <a:rPr lang="en-US" b="1"/>
              <a:t>Transition to Work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09352" y="1750730"/>
            <a:ext cx="6405995" cy="40958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/>
          </a:p>
          <a:p>
            <a:pPr lvl="1"/>
            <a:r>
              <a:rPr lang="en-US" sz="2800"/>
              <a:t>Community Work Adjustment</a:t>
            </a:r>
          </a:p>
          <a:p>
            <a:pPr lvl="1"/>
            <a:r>
              <a:rPr lang="en-US" sz="2800"/>
              <a:t>On-the-job training</a:t>
            </a:r>
          </a:p>
          <a:p>
            <a:pPr lvl="1"/>
            <a:r>
              <a:rPr lang="en-US" sz="2800"/>
              <a:t>Job search/placement</a:t>
            </a:r>
          </a:p>
          <a:p>
            <a:pPr lvl="1"/>
            <a:r>
              <a:rPr lang="en-US" sz="2800"/>
              <a:t>Job coaching</a:t>
            </a:r>
          </a:p>
          <a:p>
            <a:pPr lvl="1"/>
            <a:r>
              <a:rPr lang="en-US" sz="2800"/>
              <a:t>Supported employment</a:t>
            </a:r>
          </a:p>
          <a:p>
            <a:pPr lvl="1"/>
            <a:r>
              <a:rPr lang="en-US" sz="2800"/>
              <a:t>Customized supported employment</a:t>
            </a:r>
          </a:p>
        </p:txBody>
      </p:sp>
    </p:spTree>
    <p:extLst>
      <p:ext uri="{BB962C8B-B14F-4D97-AF65-F5344CB8AC3E}">
        <p14:creationId xmlns:p14="http://schemas.microsoft.com/office/powerpoint/2010/main" val="277290116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792" y="896223"/>
            <a:ext cx="7033267" cy="1325563"/>
          </a:xfrm>
        </p:spPr>
        <p:txBody>
          <a:bodyPr/>
          <a:lstStyle/>
          <a:p>
            <a:pPr algn="ctr"/>
            <a:r>
              <a:rPr lang="en-US" b="1"/>
              <a:t>Transition to College</a:t>
            </a:r>
            <a:br>
              <a:rPr lang="en-US" b="1"/>
            </a:br>
            <a:r>
              <a:rPr lang="en-US" sz="3200" b="1"/>
              <a:t>Degree or Diploma Programs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41792" y="2221785"/>
            <a:ext cx="6865790" cy="40958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/>
              <a:t>Necessary in order to reach their Vocational Goal:</a:t>
            </a:r>
          </a:p>
          <a:p>
            <a:pPr marL="0" indent="0">
              <a:buNone/>
            </a:pPr>
            <a:endParaRPr lang="en-US" b="1"/>
          </a:p>
          <a:p>
            <a:pPr lvl="1"/>
            <a:r>
              <a:rPr lang="en-US"/>
              <a:t>Objectives</a:t>
            </a:r>
          </a:p>
          <a:p>
            <a:pPr marL="457200" lvl="1" indent="0">
              <a:buNone/>
            </a:pPr>
            <a:endParaRPr lang="en-US"/>
          </a:p>
          <a:p>
            <a:pPr lvl="1"/>
            <a:r>
              <a:rPr lang="en-US"/>
              <a:t>Support Needs/Services</a:t>
            </a:r>
          </a:p>
          <a:p>
            <a:pPr lvl="1"/>
            <a:endParaRPr lang="en-US"/>
          </a:p>
          <a:p>
            <a:pPr lvl="1"/>
            <a:r>
              <a:rPr lang="en-US"/>
              <a:t>Measureable Skill Gains (progress monitoring)</a:t>
            </a:r>
          </a:p>
          <a:p>
            <a:pPr marL="457200" lvl="1" indent="0">
              <a:buNone/>
            </a:pPr>
            <a:endParaRPr lang="en-US"/>
          </a:p>
          <a:p>
            <a:pPr lvl="1"/>
            <a:r>
              <a:rPr lang="en-US"/>
              <a:t>Credential Attainment</a:t>
            </a:r>
          </a:p>
          <a:p>
            <a:pPr lvl="1"/>
            <a:endParaRPr lang="en-US"/>
          </a:p>
          <a:p>
            <a:pPr lvl="1"/>
            <a:r>
              <a:rPr lang="en-US"/>
              <a:t>Funding Options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9494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717" y="591423"/>
            <a:ext cx="7033267" cy="1325563"/>
          </a:xfrm>
        </p:spPr>
        <p:txBody>
          <a:bodyPr/>
          <a:lstStyle/>
          <a:p>
            <a:pPr algn="ctr"/>
            <a:r>
              <a:rPr lang="en-US" b="1"/>
              <a:t>Transition to Inclusive Post-Secondary Education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09352" y="1916985"/>
            <a:ext cx="6405995" cy="46223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/>
          </a:p>
          <a:p>
            <a:r>
              <a:rPr lang="en-US"/>
              <a:t>What is IPSE/CTP?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Which colleges have the programs?</a:t>
            </a:r>
          </a:p>
          <a:p>
            <a:pPr lvl="1"/>
            <a:r>
              <a:rPr lang="en-US">
                <a:hlinkClick r:id="rId3"/>
              </a:rPr>
              <a:t>www.thinkcollege.net</a:t>
            </a:r>
            <a:r>
              <a:rPr lang="en-US"/>
              <a:t> </a:t>
            </a:r>
          </a:p>
          <a:p>
            <a:pPr lvl="1"/>
            <a:r>
              <a:rPr lang="en-US"/>
              <a:t>Georgia has 9 this year</a:t>
            </a:r>
          </a:p>
          <a:p>
            <a:pPr marL="457200" lvl="1" indent="0">
              <a:buNone/>
            </a:pPr>
            <a:endParaRPr lang="en-US"/>
          </a:p>
          <a:p>
            <a:r>
              <a:rPr lang="en-US"/>
              <a:t>Important Considerations	</a:t>
            </a:r>
          </a:p>
          <a:p>
            <a:pPr lvl="1"/>
            <a:r>
              <a:rPr lang="en-US"/>
              <a:t>Reasonable, Necessary &amp; Appropriate</a:t>
            </a:r>
          </a:p>
          <a:p>
            <a:pPr lvl="1"/>
            <a:r>
              <a:rPr lang="en-US"/>
              <a:t>Guardianship</a:t>
            </a:r>
          </a:p>
          <a:p>
            <a:pPr lvl="1"/>
            <a:r>
              <a:rPr lang="en-US"/>
              <a:t>Housing</a:t>
            </a:r>
          </a:p>
          <a:p>
            <a:pPr lvl="1"/>
            <a:r>
              <a:rPr lang="en-US"/>
              <a:t>Financial Barriers</a:t>
            </a:r>
          </a:p>
          <a:p>
            <a:pPr lvl="2"/>
            <a:r>
              <a:rPr lang="en-US"/>
              <a:t>If approved, VR support of up to $3000 in fees for work preparation training may be paid to the program.  </a:t>
            </a:r>
          </a:p>
          <a:p>
            <a:pPr lvl="2"/>
            <a:r>
              <a:rPr lang="en-US"/>
              <a:t>Eligible for federal financial aid?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1"/>
            <a:endParaRPr lang="en-US"/>
          </a:p>
          <a:p>
            <a:pPr marL="0" indent="0">
              <a:buNone/>
            </a:pPr>
            <a:endParaRPr lang="en-US" b="1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51036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792" y="896223"/>
            <a:ext cx="7033267" cy="1325563"/>
          </a:xfrm>
        </p:spPr>
        <p:txBody>
          <a:bodyPr/>
          <a:lstStyle/>
          <a:p>
            <a:pPr algn="ctr"/>
            <a:r>
              <a:rPr lang="en-US" b="1"/>
              <a:t>Transition to Residential Vocational Training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09354" y="2221785"/>
            <a:ext cx="6405995" cy="4095888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r>
              <a:rPr lang="en-US"/>
              <a:t>Roosevelt Warm Springs Institute for Rehabilitation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Cave Spring Rehabilitation Center</a:t>
            </a:r>
          </a:p>
        </p:txBody>
      </p:sp>
    </p:spTree>
    <p:extLst>
      <p:ext uri="{BB962C8B-B14F-4D97-AF65-F5344CB8AC3E}">
        <p14:creationId xmlns:p14="http://schemas.microsoft.com/office/powerpoint/2010/main" val="355080265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87235" y="2235489"/>
            <a:ext cx="6998277" cy="1325563"/>
          </a:xfrm>
        </p:spPr>
        <p:txBody>
          <a:bodyPr/>
          <a:lstStyle/>
          <a:p>
            <a:pPr algn="ctr"/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726010350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791" y="537600"/>
            <a:ext cx="7033267" cy="1130004"/>
          </a:xfrm>
        </p:spPr>
        <p:txBody>
          <a:bodyPr>
            <a:normAutofit/>
          </a:bodyPr>
          <a:lstStyle/>
          <a:p>
            <a:pPr algn="ctr"/>
            <a:r>
              <a:rPr lang="en-US">
                <a:hlinkClick r:id="rId3"/>
              </a:rPr>
              <a:t>www.gvs.georgia.gov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695755" y="2221786"/>
            <a:ext cx="5325340" cy="3098360"/>
          </a:xfrm>
        </p:spPr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>
                <a:hlinkClick r:id="rId4"/>
              </a:rPr>
              <a:t>Jeff.allen@gvs.ga.gov</a:t>
            </a:r>
            <a:r>
              <a:rPr lang="en-US"/>
              <a:t>	</a:t>
            </a:r>
          </a:p>
          <a:p>
            <a:pPr marL="0" indent="0" algn="ctr">
              <a:buNone/>
            </a:pPr>
            <a:endParaRPr lang="en-US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47C9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1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Verdana" panose="020B0604030504040204" pitchFamily="34" charset="0"/>
                <a:hlinkClick r:id="rId5" tooltip="Georgia Vocational Rehabilitation Agency"/>
              </a:rPr>
              <a:t>  </a:t>
            </a:r>
            <a:r>
              <a:rPr kumimoji="0" lang="en-US" altLang="en-US" sz="7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700" b="1" i="1" u="none" strike="noStrike" cap="none" normalizeH="0" baseline="0">
              <a:ln>
                <a:noFill/>
              </a:ln>
              <a:solidFill>
                <a:srgbClr val="333333"/>
              </a:solidFill>
              <a:effectLst/>
              <a:latin typeface="open-sans-condensed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1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Verdana" panose="020B0604030504040204" pitchFamily="34" charset="0"/>
                <a:hlinkClick r:id="rId5" tooltip="Home"/>
              </a:rPr>
              <a:t>Georgia Vocational Rehabilitation Agency</a:t>
            </a:r>
            <a:endParaRPr kumimoji="0" lang="en-US" altLang="en-US" sz="27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-sans-condensed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1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</a:rPr>
              <a:t>The right talent for the right job.</a:t>
            </a:r>
            <a:endParaRPr kumimoji="0" lang="en-US" altLang="en-US" sz="900" b="1" i="1" u="none" strike="noStrike" cap="none" normalizeH="0" baseline="0">
              <a:ln>
                <a:noFill/>
              </a:ln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18186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792" y="896223"/>
            <a:ext cx="7033267" cy="1325563"/>
          </a:xfrm>
        </p:spPr>
        <p:txBody>
          <a:bodyPr/>
          <a:lstStyle/>
          <a:p>
            <a:pPr algn="ctr"/>
            <a:r>
              <a:rPr lang="en-US" b="1"/>
              <a:t>Vocational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823" y="2410511"/>
            <a:ext cx="6925235" cy="4075454"/>
          </a:xfrm>
        </p:spPr>
        <p:txBody>
          <a:bodyPr/>
          <a:lstStyle/>
          <a:p>
            <a:r>
              <a:rPr lang="en-US" b="1"/>
              <a:t>What is VR?</a:t>
            </a:r>
          </a:p>
          <a:p>
            <a:pPr lvl="1"/>
            <a:r>
              <a:rPr lang="en-US"/>
              <a:t>Transition</a:t>
            </a:r>
          </a:p>
          <a:p>
            <a:pPr lvl="2"/>
            <a:r>
              <a:rPr lang="en-US"/>
              <a:t>Pre-Employment Transition Services</a:t>
            </a:r>
          </a:p>
          <a:p>
            <a:pPr lvl="2"/>
            <a:r>
              <a:rPr lang="en-US"/>
              <a:t>VR Transition Services</a:t>
            </a:r>
          </a:p>
          <a:p>
            <a:pPr lvl="1"/>
            <a:r>
              <a:rPr lang="en-US"/>
              <a:t>General</a:t>
            </a:r>
          </a:p>
          <a:p>
            <a:pPr marL="457200" lvl="1" indent="0">
              <a:buNone/>
            </a:pPr>
            <a:endParaRPr lang="en-US"/>
          </a:p>
          <a:p>
            <a:r>
              <a:rPr lang="en-US" b="1"/>
              <a:t>Who do we serve?</a:t>
            </a:r>
          </a:p>
          <a:p>
            <a:pPr lvl="1"/>
            <a:r>
              <a:rPr lang="en-US"/>
              <a:t>Demographics</a:t>
            </a:r>
          </a:p>
          <a:p>
            <a:pPr lvl="1"/>
            <a:r>
              <a:rPr lang="en-US"/>
              <a:t>Goals</a:t>
            </a:r>
          </a:p>
          <a:p>
            <a:pPr lvl="1"/>
            <a:r>
              <a:rPr lang="en-US"/>
              <a:t>Referral Sources</a:t>
            </a:r>
          </a:p>
          <a:p>
            <a:pPr marL="457200" lvl="1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3042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7775" y="494441"/>
            <a:ext cx="7033267" cy="1325563"/>
          </a:xfrm>
        </p:spPr>
        <p:txBody>
          <a:bodyPr/>
          <a:lstStyle/>
          <a:p>
            <a:pPr algn="ctr"/>
            <a:r>
              <a:rPr lang="en-US" b="1"/>
              <a:t>Intent of the Journey </a:t>
            </a:r>
            <a:r>
              <a:rPr lang="en-US" b="1">
                <a:solidFill>
                  <a:schemeClr val="bg1"/>
                </a:solidFill>
              </a:rPr>
              <a:t>#1</a:t>
            </a:r>
          </a:p>
        </p:txBody>
      </p:sp>
      <p:sp>
        <p:nvSpPr>
          <p:cNvPr id="3" name="Content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1792" y="1820004"/>
            <a:ext cx="7156735" cy="458283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/>
          </a:p>
          <a:p>
            <a:pPr lvl="1"/>
            <a:endParaRPr lang="en-US" sz="2000"/>
          </a:p>
          <a:p>
            <a:pPr marL="457200" lvl="1" indent="0">
              <a:buNone/>
            </a:pPr>
            <a:endParaRPr lang="en-US"/>
          </a:p>
          <a:p>
            <a:endParaRPr lang="en-US"/>
          </a:p>
        </p:txBody>
      </p:sp>
      <p:graphicFrame>
        <p:nvGraphicFramePr>
          <p:cNvPr id="4" name="Content Placeholder 5" descr="Arrow that represents RSA's Vision of the Journey starting with the initial dot on the arrow of Pre-ETS (Includes&quot;potentially eligible&quot;), 2nd dot is Other VR Services, and third is Competitive Integrated Employmen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3095640"/>
              </p:ext>
            </p:extLst>
          </p:nvPr>
        </p:nvGraphicFramePr>
        <p:xfrm>
          <a:off x="1627769" y="2748246"/>
          <a:ext cx="7104460" cy="2888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797145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7775" y="494441"/>
            <a:ext cx="7033267" cy="1325563"/>
          </a:xfrm>
        </p:spPr>
        <p:txBody>
          <a:bodyPr/>
          <a:lstStyle/>
          <a:p>
            <a:pPr algn="ctr"/>
            <a:r>
              <a:rPr lang="en-US" b="1"/>
              <a:t>Pre-Employment Transition Services (Pre-ETS) </a:t>
            </a:r>
            <a:r>
              <a:rPr lang="en-US" b="1">
                <a:solidFill>
                  <a:schemeClr val="bg1"/>
                </a:solidFill>
              </a:rPr>
              <a:t>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1792" y="1820004"/>
            <a:ext cx="7156735" cy="4582834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b="1"/>
              <a:t>What are Pre-ETS?</a:t>
            </a:r>
          </a:p>
          <a:p>
            <a:pPr>
              <a:lnSpc>
                <a:spcPct val="100000"/>
              </a:lnSpc>
            </a:pPr>
            <a:r>
              <a:rPr lang="en-US"/>
              <a:t>Pre-ETS represent the earliest set of services available for students with disabilities under the VR program</a:t>
            </a:r>
          </a:p>
          <a:p>
            <a:pPr marL="0" indent="0">
              <a:lnSpc>
                <a:spcPct val="100000"/>
              </a:lnSpc>
              <a:buNone/>
            </a:pPr>
            <a:endParaRPr lang="en-US"/>
          </a:p>
          <a:p>
            <a:pPr>
              <a:lnSpc>
                <a:spcPct val="100000"/>
              </a:lnSpc>
            </a:pPr>
            <a:r>
              <a:rPr lang="en-US"/>
              <a:t>They are short-term in nature, and are designed to help students identify career interests that may be further explored through individualized Vocational Rehabilitation services. </a:t>
            </a:r>
          </a:p>
          <a:p>
            <a:pPr>
              <a:lnSpc>
                <a:spcPct val="100000"/>
              </a:lnSpc>
            </a:pPr>
            <a:endParaRPr lang="en-US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/>
              <a:t>The goal of both Pre-ETS and individualized Vocational Rehabilitation services is assisting individuals with disabilities to prepare for and achieve competitive integrated employment.</a:t>
            </a:r>
          </a:p>
          <a:p>
            <a:pPr marL="457200" lvl="1" indent="0">
              <a:buNone/>
            </a:pPr>
            <a:endParaRPr lang="en-US"/>
          </a:p>
          <a:p>
            <a:pPr lvl="1"/>
            <a:endParaRPr lang="en-US" sz="2000"/>
          </a:p>
          <a:p>
            <a:pPr marL="457200" lvl="1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1146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7775" y="280555"/>
            <a:ext cx="7033267" cy="1319645"/>
          </a:xfrm>
        </p:spPr>
        <p:txBody>
          <a:bodyPr/>
          <a:lstStyle/>
          <a:p>
            <a:pPr algn="ctr"/>
            <a:r>
              <a:rPr lang="en-US" b="1"/>
              <a:t>Pre-Employment Transition Services (Pre-ETS) </a:t>
            </a:r>
            <a:r>
              <a:rPr lang="en-US" b="1">
                <a:solidFill>
                  <a:schemeClr val="bg1"/>
                </a:solidFill>
              </a:rPr>
              <a:t>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156" y="1820004"/>
            <a:ext cx="7346372" cy="4582834"/>
          </a:xfrm>
        </p:spPr>
        <p:txBody>
          <a:bodyPr>
            <a:normAutofit fontScale="62500" lnSpcReduction="20000"/>
          </a:bodyPr>
          <a:lstStyle/>
          <a:p>
            <a:pPr marL="342900" indent="-342900"/>
            <a:r>
              <a:rPr lang="en-US" b="1">
                <a:ln w="0"/>
              </a:rPr>
              <a:t>Job exploration counseling-</a:t>
            </a:r>
            <a:r>
              <a:rPr lang="en-US">
                <a:ln w="0"/>
              </a:rPr>
              <a:t>Discussion and activities on job opportunities intended to foster motivation and informed decision-making </a:t>
            </a:r>
          </a:p>
          <a:p>
            <a:pPr marL="342900" indent="-342900"/>
            <a:endParaRPr lang="en-US">
              <a:ln w="0"/>
            </a:endParaRPr>
          </a:p>
          <a:p>
            <a:pPr marL="342900" indent="-342900"/>
            <a:r>
              <a:rPr lang="en-US" b="1">
                <a:ln w="0"/>
              </a:rPr>
              <a:t>Workplace readiness training-</a:t>
            </a:r>
            <a:r>
              <a:rPr lang="en-US">
                <a:ln w="0"/>
              </a:rPr>
              <a:t>Development activities on social and other soft skills that are necessary for employment and independent living</a:t>
            </a:r>
          </a:p>
          <a:p>
            <a:pPr marL="342900" indent="-342900"/>
            <a:endParaRPr lang="en-US">
              <a:ln w="0"/>
            </a:endParaRPr>
          </a:p>
          <a:p>
            <a:pPr marL="342900" indent="-342900"/>
            <a:r>
              <a:rPr lang="en-US" b="1">
                <a:ln w="0"/>
              </a:rPr>
              <a:t>Work-based learning experiences-</a:t>
            </a:r>
            <a:r>
              <a:rPr lang="en-US">
                <a:ln w="0"/>
              </a:rPr>
              <a:t>Placing student in workplaces to help them connect school experiences to future career opportunities</a:t>
            </a:r>
          </a:p>
          <a:p>
            <a:pPr marL="342900" indent="-342900"/>
            <a:endParaRPr lang="en-US">
              <a:ln w="0"/>
            </a:endParaRPr>
          </a:p>
          <a:p>
            <a:pPr marL="342900" indent="-342900"/>
            <a:r>
              <a:rPr lang="en-US" b="1">
                <a:ln w="0"/>
              </a:rPr>
              <a:t>Post-secondary education counseling-</a:t>
            </a:r>
            <a:r>
              <a:rPr lang="en-US">
                <a:ln w="0"/>
              </a:rPr>
              <a:t>Discussion and activities regarding college and other post-secondary opportunities</a:t>
            </a:r>
          </a:p>
          <a:p>
            <a:pPr marL="342900" indent="-342900"/>
            <a:endParaRPr lang="en-US">
              <a:ln w="0"/>
            </a:endParaRPr>
          </a:p>
          <a:p>
            <a:pPr marL="342900" indent="-342900"/>
            <a:r>
              <a:rPr lang="en-US" b="1">
                <a:ln w="0"/>
              </a:rPr>
              <a:t>Instruction in self-advocacy-</a:t>
            </a:r>
            <a:r>
              <a:rPr lang="en-US">
                <a:ln w="0"/>
              </a:rPr>
              <a:t>Activities to improve abilities to communicate, negotiate, and assert one’s interests and desires</a:t>
            </a:r>
          </a:p>
          <a:p>
            <a:pPr marL="457200" lvl="1" indent="0">
              <a:buNone/>
            </a:pPr>
            <a:endParaRPr lang="en-US"/>
          </a:p>
          <a:p>
            <a:pPr lvl="1"/>
            <a:endParaRPr lang="en-US" sz="2000"/>
          </a:p>
          <a:p>
            <a:pPr marL="457200" lvl="1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8535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7775" y="280555"/>
            <a:ext cx="7033267" cy="1319645"/>
          </a:xfrm>
        </p:spPr>
        <p:txBody>
          <a:bodyPr/>
          <a:lstStyle/>
          <a:p>
            <a:pPr algn="ctr"/>
            <a:r>
              <a:rPr lang="en-US" b="1"/>
              <a:t>Pre-Employment Transition Services (Pre-ETS) </a:t>
            </a:r>
            <a:r>
              <a:rPr lang="en-US" b="1">
                <a:solidFill>
                  <a:schemeClr val="bg1"/>
                </a:solidFill>
              </a:rPr>
              <a:t>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156" y="1820004"/>
            <a:ext cx="7346372" cy="4582834"/>
          </a:xfrm>
        </p:spPr>
        <p:txBody>
          <a:bodyPr>
            <a:normAutofit/>
          </a:bodyPr>
          <a:lstStyle/>
          <a:p>
            <a:pPr marL="285750" lvl="0" indent="-285750" eaLnBrk="0" fontAlgn="base" hangingPunct="0">
              <a:spcBef>
                <a:spcPct val="0"/>
              </a:spcBef>
            </a:pPr>
            <a:r>
              <a:rPr lang="en-US"/>
              <a:t>Services can be provided in small groups  or individually.</a:t>
            </a:r>
          </a:p>
          <a:p>
            <a:pPr lvl="0" eaLnBrk="0" fontAlgn="base" hangingPunct="0">
              <a:spcBef>
                <a:spcPct val="0"/>
              </a:spcBef>
            </a:pPr>
            <a:endParaRPr lang="en-US"/>
          </a:p>
          <a:p>
            <a:pPr marL="285750" lvl="0" indent="-285750" eaLnBrk="0" fontAlgn="base" hangingPunct="0">
              <a:spcBef>
                <a:spcPct val="0"/>
              </a:spcBef>
            </a:pPr>
            <a:r>
              <a:rPr lang="en-US"/>
              <a:t>Services are individualized based on the student’s interest and transition goals.</a:t>
            </a:r>
          </a:p>
          <a:p>
            <a:pPr lvl="0" eaLnBrk="0" fontAlgn="base" hangingPunct="0">
              <a:spcBef>
                <a:spcPct val="0"/>
              </a:spcBef>
            </a:pPr>
            <a:endParaRPr lang="en-US"/>
          </a:p>
          <a:p>
            <a:pPr marL="285750" lvl="0" indent="-285750" eaLnBrk="0" fontAlgn="base" hangingPunct="0">
              <a:spcBef>
                <a:spcPct val="0"/>
              </a:spcBef>
            </a:pPr>
            <a:r>
              <a:rPr lang="en-US"/>
              <a:t>Services are a currently being offer virtually:</a:t>
            </a:r>
          </a:p>
          <a:p>
            <a:pPr marL="742950" lvl="1" indent="-285750" eaLnBrk="0" fontAlgn="base" hangingPunct="0">
              <a:spcBef>
                <a:spcPct val="0"/>
              </a:spcBef>
            </a:pPr>
            <a:r>
              <a:rPr lang="en-US" sz="2800"/>
              <a:t>Virtual Job Shadow</a:t>
            </a:r>
          </a:p>
          <a:p>
            <a:pPr marL="742950" lvl="1" indent="-285750" eaLnBrk="0" fontAlgn="base" hangingPunct="0">
              <a:spcBef>
                <a:spcPct val="0"/>
              </a:spcBef>
            </a:pPr>
            <a:r>
              <a:rPr lang="en-US" sz="2800"/>
              <a:t>Providers can also offer virtual Pre-ETS</a:t>
            </a:r>
          </a:p>
          <a:p>
            <a:pPr marL="457200" lvl="1" indent="0">
              <a:buNone/>
            </a:pPr>
            <a:endParaRPr lang="en-US"/>
          </a:p>
          <a:p>
            <a:pPr lvl="1"/>
            <a:endParaRPr lang="en-US" sz="2000"/>
          </a:p>
          <a:p>
            <a:pPr marL="457200" lvl="1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2433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7775" y="280555"/>
            <a:ext cx="7033267" cy="1319645"/>
          </a:xfrm>
        </p:spPr>
        <p:txBody>
          <a:bodyPr/>
          <a:lstStyle/>
          <a:p>
            <a:pPr algn="ctr"/>
            <a:r>
              <a:rPr lang="en-US" b="1"/>
              <a:t>Pre-Employment Transition Services (Pre-ETS) </a:t>
            </a:r>
            <a:r>
              <a:rPr lang="en-US" b="1">
                <a:solidFill>
                  <a:schemeClr val="bg1"/>
                </a:solidFill>
              </a:rPr>
              <a:t>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2936" y="1820004"/>
            <a:ext cx="7335982" cy="4582834"/>
          </a:xfrm>
        </p:spPr>
        <p:txBody>
          <a:bodyPr>
            <a:normAutofit/>
          </a:bodyPr>
          <a:lstStyle/>
          <a:p>
            <a:pPr marL="342900" indent="-342900"/>
            <a:r>
              <a:rPr lang="en-US"/>
              <a:t>None of the provisions mandate that </a:t>
            </a:r>
            <a:r>
              <a:rPr lang="en-US" b="1" u="sng"/>
              <a:t>all five</a:t>
            </a:r>
            <a:r>
              <a:rPr lang="en-US" b="1"/>
              <a:t> </a:t>
            </a:r>
            <a:r>
              <a:rPr lang="en-US"/>
              <a:t>Pre-ETS activities be provided to each student with a disability.</a:t>
            </a:r>
          </a:p>
          <a:p>
            <a:endParaRPr lang="en-US"/>
          </a:p>
          <a:p>
            <a:pPr marL="342900" indent="-342900"/>
            <a:r>
              <a:rPr lang="en-US"/>
              <a:t>There is no requirement that any one type of Pre-ETS precede another type. </a:t>
            </a:r>
          </a:p>
          <a:p>
            <a:endParaRPr lang="en-US"/>
          </a:p>
          <a:p>
            <a:pPr marL="342900" indent="-342900"/>
            <a:r>
              <a:rPr lang="en-US"/>
              <a:t>There is no requirement that a person receive a prescribed number of Pre-ETS. </a:t>
            </a:r>
          </a:p>
          <a:p>
            <a:pPr marL="457200" lvl="1" indent="0">
              <a:buNone/>
            </a:pPr>
            <a:endParaRPr lang="en-US"/>
          </a:p>
          <a:p>
            <a:pPr lvl="1"/>
            <a:endParaRPr lang="en-US" sz="2000"/>
          </a:p>
          <a:p>
            <a:pPr marL="457200" lvl="1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9498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7775" y="280555"/>
            <a:ext cx="7033267" cy="1319645"/>
          </a:xfrm>
        </p:spPr>
        <p:txBody>
          <a:bodyPr/>
          <a:lstStyle/>
          <a:p>
            <a:pPr algn="ctr"/>
            <a:r>
              <a:rPr lang="en-US" b="1"/>
              <a:t>Process for beginning Pre-ETS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2936" y="1820004"/>
            <a:ext cx="7335982" cy="4582834"/>
          </a:xfrm>
        </p:spPr>
        <p:txBody>
          <a:bodyPr>
            <a:normAutofit lnSpcReduction="10000"/>
          </a:bodyPr>
          <a:lstStyle/>
          <a:p>
            <a:r>
              <a:rPr lang="en-US" sz="3000"/>
              <a:t>VR Receives completed Parental Permission Form (PPF) and begins case</a:t>
            </a:r>
          </a:p>
          <a:p>
            <a:pPr marL="0" indent="0">
              <a:buNone/>
            </a:pPr>
            <a:endParaRPr lang="en-US" sz="3000"/>
          </a:p>
          <a:p>
            <a:r>
              <a:rPr lang="en-US" sz="3000"/>
              <a:t>VR Obtains a copy of the IEP/504/Disability Documentation and case is updated to reflect SWD able to receive Pre-ETS.  </a:t>
            </a:r>
          </a:p>
          <a:p>
            <a:pPr marL="0" indent="0">
              <a:buNone/>
            </a:pPr>
            <a:endParaRPr lang="en-US" sz="3000"/>
          </a:p>
          <a:p>
            <a:r>
              <a:rPr lang="en-US" sz="3000"/>
              <a:t>VR Begins coordinating with Pre-ETS approved Vendors/Providers and Providing direct Pre-ETS Services to students.  </a:t>
            </a:r>
          </a:p>
          <a:p>
            <a:pPr marL="457200" lvl="1" indent="0">
              <a:buNone/>
            </a:pPr>
            <a:endParaRPr lang="en-US"/>
          </a:p>
          <a:p>
            <a:pPr lvl="1"/>
            <a:endParaRPr lang="en-US" sz="2000"/>
          </a:p>
          <a:p>
            <a:pPr marL="457200" lvl="1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2431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7775" y="494441"/>
            <a:ext cx="7033267" cy="1325563"/>
          </a:xfrm>
        </p:spPr>
        <p:txBody>
          <a:bodyPr/>
          <a:lstStyle/>
          <a:p>
            <a:pPr algn="ctr"/>
            <a:r>
              <a:rPr lang="en-US" b="1"/>
              <a:t>Intent of the Journey </a:t>
            </a:r>
            <a:r>
              <a:rPr lang="en-US" b="1">
                <a:solidFill>
                  <a:schemeClr val="bg1"/>
                </a:solidFill>
              </a:rPr>
              <a:t>#2</a:t>
            </a:r>
          </a:p>
        </p:txBody>
      </p:sp>
      <p:sp>
        <p:nvSpPr>
          <p:cNvPr id="3" name="Content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1792" y="1820004"/>
            <a:ext cx="7156735" cy="458283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/>
          </a:p>
          <a:p>
            <a:pPr lvl="1"/>
            <a:endParaRPr lang="en-US" sz="2000"/>
          </a:p>
          <a:p>
            <a:pPr marL="457200" lvl="1" indent="0">
              <a:buNone/>
            </a:pPr>
            <a:endParaRPr lang="en-US"/>
          </a:p>
          <a:p>
            <a:endParaRPr lang="en-US"/>
          </a:p>
        </p:txBody>
      </p:sp>
      <p:graphicFrame>
        <p:nvGraphicFramePr>
          <p:cNvPr id="4" name="Content Placeholder 5" descr="Arrow that represents RSA's Vision of the Journey starting with the initial dot on the arrow of Pre-ETS (Includes&quot;potentially eligible&quot;), 2nd dot is Other VR Services, and third is Competitive Integrated Employment"/>
          <p:cNvGraphicFramePr>
            <a:graphicFrameLocks/>
          </p:cNvGraphicFramePr>
          <p:nvPr/>
        </p:nvGraphicFramePr>
        <p:xfrm>
          <a:off x="1627769" y="2748246"/>
          <a:ext cx="7104460" cy="2888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425065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FBF1248EFA4E43AFAD9AA7AF0C44FB" ma:contentTypeVersion="11" ma:contentTypeDescription="Create a new document." ma:contentTypeScope="" ma:versionID="d147294d536571df08c0365e6712fae4">
  <xsd:schema xmlns:xsd="http://www.w3.org/2001/XMLSchema" xmlns:xs="http://www.w3.org/2001/XMLSchema" xmlns:p="http://schemas.microsoft.com/office/2006/metadata/properties" xmlns:ns2="fc75b1e0-da9f-46cf-9905-de630d3be118" xmlns:ns3="8373212e-dfee-4bac-91ed-0d4bb5c9550c" targetNamespace="http://schemas.microsoft.com/office/2006/metadata/properties" ma:root="true" ma:fieldsID="8f3647792ef719b8fd5ea15328c7635c" ns2:_="" ns3:_="">
    <xsd:import namespace="fc75b1e0-da9f-46cf-9905-de630d3be118"/>
    <xsd:import namespace="8373212e-dfee-4bac-91ed-0d4bb5c955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5b1e0-da9f-46cf-9905-de630d3be1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73212e-dfee-4bac-91ed-0d4bb5c9550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8CC275-BA0A-44AB-8391-8B2F8FF2EE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CA5AF0-F072-47BF-A1D6-A4B75F9EB8A7}"/>
</file>

<file path=customXml/itemProps3.xml><?xml version="1.0" encoding="utf-8"?>
<ds:datastoreItem xmlns:ds="http://schemas.openxmlformats.org/officeDocument/2006/customXml" ds:itemID="{CCC39D6F-6CE5-4153-B59B-43FF8B8EA52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GVRA-Transition Services </vt:lpstr>
      <vt:lpstr>Vocational Rehabilitation</vt:lpstr>
      <vt:lpstr>Intent of the Journey #1</vt:lpstr>
      <vt:lpstr>Pre-Employment Transition Services (Pre-ETS) #1</vt:lpstr>
      <vt:lpstr>Pre-Employment Transition Services (Pre-ETS) #2</vt:lpstr>
      <vt:lpstr>Pre-Employment Transition Services (Pre-ETS) #3</vt:lpstr>
      <vt:lpstr>Pre-Employment Transition Services (Pre-ETS) #4</vt:lpstr>
      <vt:lpstr>Process for beginning Pre-ETS Services</vt:lpstr>
      <vt:lpstr>Intent of the Journey #2</vt:lpstr>
      <vt:lpstr>Transition to Work</vt:lpstr>
      <vt:lpstr>Transition to College Degree or Diploma Programs</vt:lpstr>
      <vt:lpstr>Transition to Inclusive Post-Secondary Education</vt:lpstr>
      <vt:lpstr>Transition to Residential Vocational Training</vt:lpstr>
      <vt:lpstr>Questions?</vt:lpstr>
      <vt:lpstr>www.gvs.georgia.gov</vt:lpstr>
    </vt:vector>
  </TitlesOfParts>
  <Company>LAP-PIE-B6MX262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Felder, Adrian</dc:creator>
  <cp:revision>1</cp:revision>
  <cp:lastPrinted>2017-07-28T18:25:48Z</cp:lastPrinted>
  <dcterms:created xsi:type="dcterms:W3CDTF">2016-06-06T07:38:57Z</dcterms:created>
  <dcterms:modified xsi:type="dcterms:W3CDTF">2021-09-28T16:52:12Z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0x0101005CFBF1248EFA4E43AFAD9AA7AF0C44FB</vt:lpwstr>
  </property>
</Properties>
</file>