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8" r:id="rId6"/>
    <p:sldId id="267" r:id="rId7"/>
    <p:sldId id="273" r:id="rId8"/>
    <p:sldId id="270" r:id="rId9"/>
    <p:sldId id="274" r:id="rId10"/>
    <p:sldId id="265" r:id="rId11"/>
    <p:sldId id="272" r:id="rId12"/>
    <p:sldId id="276" r:id="rId13"/>
    <p:sldId id="277" r:id="rId14"/>
    <p:sldId id="278" r:id="rId15"/>
    <p:sldId id="279" r:id="rId16"/>
    <p:sldId id="280" r:id="rId17"/>
    <p:sldId id="281" r:id="rId18"/>
    <p:sldId id="275" r:id="rId19"/>
    <p:sldId id="282" r:id="rId20"/>
    <p:sldId id="264" r:id="rId21"/>
    <p:sldId id="285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6" autoAdjust="0"/>
    <p:restoredTop sz="94660"/>
  </p:normalViewPr>
  <p:slideViewPr>
    <p:cSldViewPr snapToGrid="0">
      <p:cViewPr varScale="1">
        <p:scale>
          <a:sx n="89" d="100"/>
          <a:sy n="89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=""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=""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=""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=""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=""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=""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=""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=""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=""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=""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=""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=""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=""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=""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=""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=""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8/8/2021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Tharpe@appling.k12.ga.u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860017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Confidentiality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128" y="4037909"/>
            <a:ext cx="8825658" cy="8614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Special education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87" y="892678"/>
            <a:ext cx="3438881" cy="22838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What is Discussed?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29200" y="1500574"/>
            <a:ext cx="6667500" cy="720725"/>
          </a:xfrm>
        </p:spPr>
        <p:txBody>
          <a:bodyPr>
            <a:noAutofit/>
          </a:bodyPr>
          <a:lstStyle/>
          <a:p>
            <a:r>
              <a:rPr lang="en-US" sz="2200" dirty="0"/>
              <a:t>If the discussion involves directory information there is no problem unless the parent has refused to have this information </a:t>
            </a:r>
            <a:r>
              <a:rPr lang="en-US" sz="2200" dirty="0" smtClean="0"/>
              <a:t>released</a:t>
            </a:r>
            <a:endParaRPr lang="en-US" sz="2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29200" y="4456612"/>
            <a:ext cx="6667500" cy="720725"/>
          </a:xfrm>
        </p:spPr>
        <p:txBody>
          <a:bodyPr>
            <a:noAutofit/>
          </a:bodyPr>
          <a:lstStyle/>
          <a:p>
            <a:r>
              <a:rPr lang="en-US" sz="2200" dirty="0"/>
              <a:t>If the discussion involves information that is rumor, opinion, or hearsay, chances are that confidentiality will be in question, and the parties have moved from professionalism to gossip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CB033E00-5119-4205-BD29-9D1A753BE3C3}"/>
              </a:ext>
            </a:extLst>
          </p:cNvPr>
          <p:cNvSpPr txBox="1">
            <a:spLocks/>
          </p:cNvSpPr>
          <p:nvPr/>
        </p:nvSpPr>
        <p:spPr>
          <a:xfrm>
            <a:off x="5029200" y="2819295"/>
            <a:ext cx="6667500" cy="72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If the discussion involves other personally identifiable information that is confidential, the parties should be sure that legitimate educational interest/need is involved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2819295"/>
            <a:ext cx="3409121" cy="25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Where the Discussion Takes Place?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1685276"/>
            <a:ext cx="6667500" cy="720725"/>
          </a:xfrm>
        </p:spPr>
        <p:txBody>
          <a:bodyPr>
            <a:noAutofit/>
          </a:bodyPr>
          <a:lstStyle/>
          <a:p>
            <a:r>
              <a:rPr lang="en-US" sz="2400" dirty="0"/>
              <a:t>If the discussion occurs in a private place such as a teacher’s empty room, empty teacher’s lounge there is no problem with </a:t>
            </a:r>
            <a:r>
              <a:rPr lang="en-US" sz="2400" dirty="0" smtClean="0"/>
              <a:t>confidentiality.</a:t>
            </a:r>
            <a:endParaRPr lang="en-US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3850187"/>
            <a:ext cx="6667500" cy="720725"/>
          </a:xfrm>
        </p:spPr>
        <p:txBody>
          <a:bodyPr>
            <a:noAutofit/>
          </a:bodyPr>
          <a:lstStyle/>
          <a:p>
            <a:r>
              <a:rPr lang="en-US" sz="2400" dirty="0"/>
              <a:t>If the discussion occurs in a public place such as the playground, halls, a busy teacher’s work area, a store, at church, there is a good chance that confidentiality could be violated. </a:t>
            </a:r>
          </a:p>
        </p:txBody>
      </p:sp>
    </p:spTree>
    <p:extLst>
      <p:ext uri="{BB962C8B-B14F-4D97-AF65-F5344CB8AC3E}">
        <p14:creationId xmlns:p14="http://schemas.microsoft.com/office/powerpoint/2010/main" val="22917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Why the Discussion Took Place?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1685276"/>
            <a:ext cx="6667500" cy="720725"/>
          </a:xfrm>
        </p:spPr>
        <p:txBody>
          <a:bodyPr>
            <a:noAutofit/>
          </a:bodyPr>
          <a:lstStyle/>
          <a:p>
            <a:r>
              <a:rPr lang="en-US" sz="2400" dirty="0"/>
              <a:t>If the parties have legitimate educational interest in a student and are sharing information that will help them work with the child, then there is no problem with confidentiality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3850187"/>
            <a:ext cx="6667500" cy="720725"/>
          </a:xfrm>
        </p:spPr>
        <p:txBody>
          <a:bodyPr>
            <a:noAutofit/>
          </a:bodyPr>
          <a:lstStyle/>
          <a:p>
            <a:r>
              <a:rPr lang="en-US" sz="2400" dirty="0"/>
              <a:t>If the parties are gossiping to pass time, comparing students, sharing worst case stories, carrying tales about a student or his family, or for other non-educational reasons, there is probably a problem with confidentiality. </a:t>
            </a:r>
          </a:p>
        </p:txBody>
      </p:sp>
    </p:spTree>
    <p:extLst>
      <p:ext uri="{BB962C8B-B14F-4D97-AF65-F5344CB8AC3E}">
        <p14:creationId xmlns:p14="http://schemas.microsoft.com/office/powerpoint/2010/main" val="1216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09934"/>
            <a:ext cx="8761413" cy="699766"/>
          </a:xfrm>
        </p:spPr>
        <p:txBody>
          <a:bodyPr/>
          <a:lstStyle/>
          <a:p>
            <a:r>
              <a:rPr lang="en-US" dirty="0" smtClean="0"/>
              <a:t>Confidentiality</a:t>
            </a:r>
            <a:r>
              <a:rPr 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3" y="3225800"/>
            <a:ext cx="104274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152400"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Display sensitive student or class information on walls, whiteboards, etc</a:t>
            </a:r>
            <a:r>
              <a:rPr lang="en-US" sz="2400" dirty="0" smtClea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lvl="0" indent="-152400"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Share students’ faces or names without explicit parental consent</a:t>
            </a:r>
            <a:r>
              <a:rPr lang="en-US" sz="2400" dirty="0" smtClea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indent="-152400"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Use students’ FULL names when naming files, sending emails, or setting up calendar meetings.</a:t>
            </a:r>
            <a:endParaRPr lang="en-US" sz="2400" dirty="0"/>
          </a:p>
          <a:p>
            <a:pPr lvl="0" indent="-152400"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Publicly share grades, assessments, or any part of a student’s educational record</a:t>
            </a:r>
            <a:r>
              <a:rPr lang="en-US" sz="2400" dirty="0" smtClea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indent="-152400"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Forget </a:t>
            </a:r>
            <a:r>
              <a:rPr lang="en-US" sz="2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that handwriting is personally identifiable information</a:t>
            </a:r>
            <a:r>
              <a:rPr lang="en-US" sz="2400" dirty="0" smtClea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>
              <a:buClr>
                <a:srgbClr val="595959"/>
              </a:buClr>
              <a:buSzPts val="2400"/>
            </a:pPr>
            <a:endParaRPr lang="en-US" sz="2400" dirty="0"/>
          </a:p>
          <a:p>
            <a:pPr lvl="0" indent="-152400">
              <a:buClr>
                <a:srgbClr val="595959"/>
              </a:buClr>
              <a:buSzPts val="2400"/>
              <a:buFont typeface="Arial"/>
              <a:buChar char="•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2090003"/>
            <a:ext cx="326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DON’T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9425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09934"/>
            <a:ext cx="8761413" cy="699766"/>
          </a:xfrm>
        </p:spPr>
        <p:txBody>
          <a:bodyPr/>
          <a:lstStyle/>
          <a:p>
            <a:r>
              <a:rPr lang="en-US" dirty="0" smtClean="0"/>
              <a:t>Confidentiality</a:t>
            </a:r>
            <a:r>
              <a:rPr 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3" y="3225800"/>
            <a:ext cx="10427447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177800"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 mindful of social posts that feature or promote an educational product.</a:t>
            </a:r>
            <a:endParaRPr lang="en-US" sz="2400" dirty="0"/>
          </a:p>
          <a:p>
            <a:pPr lvl="0" indent="-177800">
              <a:spcBef>
                <a:spcPts val="1000"/>
              </a:spcBef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Closely review any picture you share before posting.</a:t>
            </a:r>
            <a:endParaRPr lang="en-US" sz="2400" dirty="0"/>
          </a:p>
          <a:p>
            <a:pPr lvl="0" indent="-177800">
              <a:spcBef>
                <a:spcPts val="1000"/>
              </a:spcBef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Look out for name tags and jerseys.</a:t>
            </a:r>
            <a:endParaRPr lang="en-US" sz="2400" dirty="0"/>
          </a:p>
          <a:p>
            <a:pPr lvl="0" indent="-177800">
              <a:spcBef>
                <a:spcPts val="1000"/>
              </a:spcBef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Turn off location services for your phone when taking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pictures.</a:t>
            </a:r>
          </a:p>
          <a:p>
            <a:pPr lvl="0" indent="-177800">
              <a:spcBef>
                <a:spcPts val="1000"/>
              </a:spcBef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If you have any doubt if you are about to breach confidentiality, DON’T do it without discussing it with your supervisor.</a:t>
            </a:r>
            <a:endParaRPr lang="en-US" sz="2400" dirty="0"/>
          </a:p>
          <a:p>
            <a:pPr lvl="0" indent="-152400">
              <a:buClr>
                <a:srgbClr val="595959"/>
              </a:buClr>
              <a:buSzPts val="2400"/>
              <a:buFont typeface="Arial"/>
              <a:buChar char="•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2267803"/>
            <a:ext cx="40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REMINDERS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3636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Confidentiality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Scenario A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When asked if his confidential files were secured, the teacher replied, “Yes. I keep them in my desk drawer, and when I leave the room, I lock the door to my room</a:t>
            </a:r>
            <a:r>
              <a:rPr lang="en-US" sz="2400" dirty="0" smtClean="0"/>
              <a:t>.”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195888" cy="34163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Scenario </a:t>
            </a:r>
            <a:r>
              <a:rPr lang="en-US" sz="2400" b="1" dirty="0" smtClean="0"/>
              <a:t>B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 general </a:t>
            </a:r>
            <a:r>
              <a:rPr lang="en-US" sz="2400" dirty="0" err="1" smtClean="0"/>
              <a:t>ed</a:t>
            </a:r>
            <a:r>
              <a:rPr lang="en-US" sz="2400" dirty="0" smtClean="0"/>
              <a:t> and </a:t>
            </a:r>
            <a:r>
              <a:rPr lang="en-US" sz="2400" dirty="0"/>
              <a:t>a special </a:t>
            </a:r>
            <a:r>
              <a:rPr lang="en-US" sz="2400" dirty="0" err="1"/>
              <a:t>ed</a:t>
            </a:r>
            <a:r>
              <a:rPr lang="en-US" sz="2400" dirty="0"/>
              <a:t> teacher were sitting in the teachers’ lounge discussing a child they taught in their co- teaching class. They called the child by name and talked about his behavior problems, and his disability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84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Confidentiality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Scenario A </a:t>
            </a:r>
          </a:p>
          <a:p>
            <a:pPr marL="0" indent="0">
              <a:buNone/>
            </a:pPr>
            <a:r>
              <a:rPr lang="en-US" sz="2400" b="1" dirty="0" smtClean="0"/>
              <a:t>Was he correct?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No. His files are not secure because anyone with a </a:t>
            </a:r>
            <a:r>
              <a:rPr lang="en-US" sz="2400" dirty="0" smtClean="0"/>
              <a:t>door key </a:t>
            </a:r>
            <a:r>
              <a:rPr lang="en-US" sz="2400" dirty="0"/>
              <a:t>has access. It is better to have a file </a:t>
            </a:r>
            <a:r>
              <a:rPr lang="en-US" sz="2400" dirty="0" smtClean="0"/>
              <a:t>cabinet, </a:t>
            </a:r>
            <a:r>
              <a:rPr lang="en-US" sz="2400" dirty="0"/>
              <a:t>cabinet or desk with a lock.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195888" cy="34163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Scenario </a:t>
            </a:r>
            <a:r>
              <a:rPr lang="en-US" sz="2400" b="1" dirty="0" smtClean="0"/>
              <a:t>B </a:t>
            </a:r>
          </a:p>
          <a:p>
            <a:pPr marL="0" indent="0">
              <a:buNone/>
            </a:pPr>
            <a:r>
              <a:rPr lang="en-US" sz="2400" b="1" dirty="0" smtClean="0"/>
              <a:t>Were </a:t>
            </a:r>
            <a:r>
              <a:rPr lang="en-US" sz="2400" b="1" dirty="0"/>
              <a:t>the teachers violating </a:t>
            </a:r>
            <a:r>
              <a:rPr lang="en-US" sz="2400" b="1" dirty="0" smtClean="0"/>
              <a:t>confidentiality?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If the discussion was in private – no others around, and </a:t>
            </a:r>
            <a:r>
              <a:rPr lang="en-US" sz="2400" dirty="0" smtClean="0"/>
              <a:t>they both </a:t>
            </a:r>
            <a:r>
              <a:rPr lang="en-US" sz="2400" dirty="0"/>
              <a:t>had a legitimate educational interest in the child, they were probably not violating the child’s confidentiality. </a:t>
            </a:r>
            <a:r>
              <a:rPr lang="en-US" sz="2400" dirty="0" smtClean="0"/>
              <a:t>But, if anyone not having a direct educational interest in the student were to walk in and hear any of the conversation they would be in violation of the child’s confidentiality.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35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6" y="1693332"/>
            <a:ext cx="4446793" cy="173566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Quiz Yourself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0B1292E-B737-4FE7-9300-AC938EA7F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1487" y="3698746"/>
            <a:ext cx="3859212" cy="1371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CAN YOU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F1F545D-EFC6-4292-A41D-186A85833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1282700"/>
            <a:ext cx="5651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</a:t>
            </a:r>
            <a:r>
              <a:rPr lang="en-US" sz="2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basic rules of confidentiality in special education. </a:t>
            </a:r>
          </a:p>
          <a:p>
            <a:pPr lvl="0"/>
            <a:endParaRPr lang="en-US" sz="2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</a:t>
            </a:r>
            <a:r>
              <a:rPr lang="en-US" sz="2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ways to avoid sharing confidential information unintentionally. </a:t>
            </a:r>
          </a:p>
          <a:p>
            <a:pPr lvl="0"/>
            <a:endParaRPr lang="en-US" sz="28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</a:t>
            </a:r>
            <a:r>
              <a:rPr lang="en-US" sz="2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strategies for practicing and maintaining student confidentiality.</a:t>
            </a:r>
            <a:endParaRPr lang="en-US" sz="2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Positive Relationships</a:t>
            </a:r>
            <a:r>
              <a:rPr 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429" y="2219974"/>
            <a:ext cx="1003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Parent Mentors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13490" y="2334377"/>
            <a:ext cx="6890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important to not only build a positive relationship with the parents, but also with their supervisor(s) and other school personnel.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Understand you are an employee of the school system and should work with your school district to provide information to their parents and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Be sure not to talk negatively about your school district to parents, other school personnel, or in the community.  This will only promote negativity.  </a:t>
            </a: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If you have concerns discuss them with your supervisor(s) for clarification and/or to reach a resolution.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If you witness a breach in confidentiality be sure to report it immediately to your supervisor(s).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If you </a:t>
            </a:r>
            <a:r>
              <a:rPr lang="en-US" sz="1600" dirty="0" smtClean="0"/>
              <a:t>unintentionally </a:t>
            </a:r>
            <a:r>
              <a:rPr lang="en-US" sz="1600" dirty="0"/>
              <a:t>breach confidentiality report it immediately to your supervisor(s).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31" y="2593728"/>
            <a:ext cx="3510951" cy="3209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4" y="2837190"/>
            <a:ext cx="4091353" cy="30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4955" y="3175000"/>
            <a:ext cx="8825658" cy="1259480"/>
          </a:xfrm>
        </p:spPr>
        <p:txBody>
          <a:bodyPr/>
          <a:lstStyle/>
          <a:p>
            <a:r>
              <a:rPr lang="en-US" sz="2400" b="1" dirty="0" smtClean="0"/>
              <a:t>Leadership Chair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Karen Tharpe – </a:t>
            </a:r>
            <a:r>
              <a:rPr lang="en-US" sz="2400" dirty="0" smtClean="0"/>
              <a:t>Parent Mentor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19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29" y="1234983"/>
            <a:ext cx="5474179" cy="1597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955" y="4474760"/>
            <a:ext cx="673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APPLING COUNTY SCHOOL SYSTEM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Office: (912)367-8600  ext. 166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Email: 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Karen.Tharpe@appling.k12.ga.us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2527039" y="2564423"/>
            <a:ext cx="8663700" cy="3179232"/>
          </a:xfrm>
        </p:spPr>
        <p:txBody>
          <a:bodyPr>
            <a:normAutofit fontScale="47500" lnSpcReduction="20000"/>
          </a:bodyPr>
          <a:lstStyle/>
          <a:p>
            <a:pPr lvl="0" algn="l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I can identify the basic rules of confidentiality in special education. </a:t>
            </a:r>
          </a:p>
          <a:p>
            <a:pPr lvl="0" algn="l">
              <a:spcBef>
                <a:spcPts val="0"/>
              </a:spcBef>
            </a:pPr>
            <a:endParaRPr lang="en-US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I can identify ways to avoid sharing confidential information unintentionally. </a:t>
            </a:r>
          </a:p>
          <a:p>
            <a:pPr lvl="0" algn="l">
              <a:spcBef>
                <a:spcPts val="0"/>
              </a:spcBef>
            </a:pPr>
            <a:endParaRPr lang="en-US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I can name strategies for practicing and maintaining student confidentiality.</a:t>
            </a: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2057400"/>
            <a:ext cx="2345654" cy="20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99" y="1188050"/>
            <a:ext cx="4047737" cy="228382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What is Confidentiality?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8900" y="1790700"/>
            <a:ext cx="602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Confidentiality</a:t>
            </a:r>
            <a:r>
              <a:rPr lang="en-US" sz="2600" dirty="0"/>
              <a:t> is the act of protecting all personally identifiable data, information, and records collected, used, or kept by the school district about a student.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Confidentiality </a:t>
            </a:r>
            <a:r>
              <a:rPr lang="en-US" sz="2600" dirty="0"/>
              <a:t>requirements also apply to discussions (verbal or written) about a student and the student’s record.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887" y="2941909"/>
            <a:ext cx="2380952" cy="23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58" y="3198786"/>
            <a:ext cx="28575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56" y="1063416"/>
            <a:ext cx="3438881" cy="228382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Confidentiality Laws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1214374"/>
            <a:ext cx="6667500" cy="720725"/>
          </a:xfrm>
        </p:spPr>
        <p:txBody>
          <a:bodyPr>
            <a:noAutofit/>
          </a:bodyPr>
          <a:lstStyle/>
          <a:p>
            <a:r>
              <a:rPr lang="en-US" sz="3200" b="1" dirty="0"/>
              <a:t>FERPA</a:t>
            </a:r>
            <a:r>
              <a:rPr lang="en-US" sz="2400" dirty="0"/>
              <a:t>-Family Education Rights and Privacy </a:t>
            </a:r>
            <a:r>
              <a:rPr lang="en-US" sz="2400" dirty="0" smtClean="0"/>
              <a:t>Act related to education records.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2514684"/>
            <a:ext cx="6667500" cy="719137"/>
          </a:xfrm>
        </p:spPr>
        <p:txBody>
          <a:bodyPr>
            <a:noAutofit/>
          </a:bodyPr>
          <a:lstStyle/>
          <a:p>
            <a:r>
              <a:rPr lang="en-US" sz="3200" b="1" dirty="0"/>
              <a:t>IDEA</a:t>
            </a:r>
            <a:r>
              <a:rPr lang="en-US" sz="2400" dirty="0"/>
              <a:t>-Individuals With Disabilities Education Act </a:t>
            </a:r>
            <a:r>
              <a:rPr lang="en-US" sz="2400" dirty="0" smtClean="0"/>
              <a:t>protects the privacy of students who are receiving special education services.</a:t>
            </a:r>
            <a:endParaRPr lang="en-US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4477249"/>
            <a:ext cx="6667500" cy="720725"/>
          </a:xfrm>
        </p:spPr>
        <p:txBody>
          <a:bodyPr>
            <a:noAutofit/>
          </a:bodyPr>
          <a:lstStyle/>
          <a:p>
            <a:r>
              <a:rPr lang="en-US" sz="3200" b="1" dirty="0"/>
              <a:t>HIPAA </a:t>
            </a:r>
            <a:r>
              <a:rPr lang="en-US" sz="2400" dirty="0"/>
              <a:t>- Health Insurance </a:t>
            </a:r>
            <a:br>
              <a:rPr lang="en-US" sz="2400" dirty="0"/>
            </a:br>
            <a:r>
              <a:rPr lang="en-US" sz="2400" dirty="0"/>
              <a:t>Portability &amp; Accountability Act </a:t>
            </a:r>
            <a:r>
              <a:rPr lang="en-US" sz="2400" dirty="0" smtClean="0"/>
              <a:t>is the privacy and security protection of health information.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8" y="2971799"/>
            <a:ext cx="3796528" cy="25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3517900"/>
            <a:ext cx="10035785" cy="2540000"/>
          </a:xfrm>
        </p:spPr>
        <p:txBody>
          <a:bodyPr>
            <a:normAutofit lnSpcReduction="10000"/>
          </a:bodyPr>
          <a:lstStyle/>
          <a:p>
            <a:pPr marL="457200" lvl="0" indent="-360045">
              <a:spcBef>
                <a:spcPts val="0"/>
              </a:spcBef>
              <a:buSzPts val="2070"/>
              <a:buFont typeface="Roboto"/>
              <a:buChar char="•"/>
            </a:pPr>
            <a:r>
              <a:rPr lang="en-US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name of the student, the student's parent, or other family member; 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360045">
              <a:spcBef>
                <a:spcPts val="0"/>
              </a:spcBef>
              <a:buSzPts val="2070"/>
              <a:buFont typeface="Roboto"/>
              <a:buChar char="•"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he 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student’s address</a:t>
            </a:r>
            <a:r>
              <a:rPr lang="en-US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</a:p>
          <a:p>
            <a:pPr marL="457200" lvl="0" indent="-360045">
              <a:spcBef>
                <a:spcPts val="0"/>
              </a:spcBef>
              <a:buSzPts val="2070"/>
              <a:buFont typeface="Roboto"/>
              <a:buChar char="•"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ny 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personal identifier such as the student's social security number or student number; 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360045">
              <a:spcBef>
                <a:spcPts val="0"/>
              </a:spcBef>
              <a:buSzPts val="2070"/>
              <a:buFont typeface="Roboto"/>
              <a:buChar char="•"/>
            </a:pPr>
            <a:r>
              <a:rPr lang="en-US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Any 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personal characteristics or other information that would make it possible to identify the student.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4953" y="2463800"/>
            <a:ext cx="1003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Personally Identifiable Information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r>
              <a:rPr 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4953" y="2463800"/>
            <a:ext cx="1003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Definition of 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70000" y="3770188"/>
            <a:ext cx="9920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Records, files, documents and other materials </a:t>
            </a:r>
            <a:r>
              <a:rPr lang="en-US" sz="3200" dirty="0" smtClean="0"/>
              <a:t>which </a:t>
            </a:r>
            <a:r>
              <a:rPr lang="en-US" sz="3200" dirty="0"/>
              <a:t>contain information directly related to a </a:t>
            </a:r>
            <a:r>
              <a:rPr lang="en-US" sz="3200" dirty="0" smtClean="0"/>
              <a:t>student </a:t>
            </a:r>
            <a:r>
              <a:rPr lang="en-US" sz="3200" dirty="0"/>
              <a:t>and are maintained by an educational </a:t>
            </a:r>
            <a:r>
              <a:rPr lang="en-US" sz="3200" dirty="0" smtClean="0"/>
              <a:t>agency </a:t>
            </a:r>
            <a:r>
              <a:rPr lang="en-US" sz="3200" dirty="0"/>
              <a:t>or institution, or by a person acting for such agency or institution.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34" y="196550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06" y="2226732"/>
            <a:ext cx="4307093" cy="17356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/>
              <a:t>Gossip vs…Professional Sharing </a:t>
            </a:r>
            <a:r>
              <a:rPr lang="en-US" sz="3100" b="1" dirty="0" smtClean="0"/>
              <a:t>of Information </a:t>
            </a:r>
            <a:br>
              <a:rPr lang="en-US" sz="3100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When </a:t>
            </a:r>
            <a:r>
              <a:rPr lang="en-US" sz="2700" dirty="0"/>
              <a:t>talking/writing to a colleague about a student or his family, apply these four tests to see if the discussion may be violating the student’s confidentiality rights</a:t>
            </a:r>
            <a:r>
              <a:rPr lang="en-US" sz="3100" dirty="0"/>
              <a:t>: 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E502255-8BD2-43EF-A167-C5C8FB49F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519" y="1753922"/>
            <a:ext cx="5889273" cy="441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28" y="1867067"/>
            <a:ext cx="5794670" cy="34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E330EF-AD71-4BCA-912D-98E229F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TEST TIME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Ask these questions to protect yourself: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64ADBA-9106-4F0D-B92F-73E23D3A26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Who </a:t>
            </a:r>
            <a:r>
              <a:rPr lang="en-US" sz="1800" dirty="0"/>
              <a:t>is listening or could be?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FDEDC41-3977-462C-A56C-268F31CB5F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sz="1800" dirty="0"/>
              <a:t>Where is the discussion taking place?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4480B4D-7DFB-4ED2-BE16-ED0D78C3F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sz="1800" dirty="0"/>
              <a:t>Who/What is being discussed?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3E86EAF-D8FA-4229-BD4A-CCAAF9A19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sz="1800" dirty="0"/>
              <a:t>Why is the discussion taking place? 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="" xmlns:a16="http://schemas.microsoft.com/office/drawing/2014/main" id="{F5A71D41-5822-AC42-8C29-6AFDEB81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33078" y="1991277"/>
            <a:ext cx="320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2251" y="4038902"/>
            <a:ext cx="320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42114" y="1991277"/>
            <a:ext cx="320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42113" y="4038902"/>
            <a:ext cx="320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3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97" y="3789362"/>
            <a:ext cx="3438881" cy="22838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Who is listening?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1524879"/>
            <a:ext cx="6667500" cy="720725"/>
          </a:xfrm>
        </p:spPr>
        <p:txBody>
          <a:bodyPr>
            <a:noAutofit/>
          </a:bodyPr>
          <a:lstStyle/>
          <a:p>
            <a:r>
              <a:rPr lang="en-US" sz="2400" dirty="0"/>
              <a:t>If the parties to the discussion are school officials with legitimate educational interest there is no problem with confidentiality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8100" y="3429000"/>
            <a:ext cx="6667500" cy="720725"/>
          </a:xfrm>
        </p:spPr>
        <p:txBody>
          <a:bodyPr>
            <a:noAutofit/>
          </a:bodyPr>
          <a:lstStyle/>
          <a:p>
            <a:r>
              <a:rPr lang="en-US" sz="2400" dirty="0"/>
              <a:t>If others are listening who have no legitimate educational interest such as a </a:t>
            </a:r>
            <a:r>
              <a:rPr lang="en-US" sz="2400" dirty="0" smtClean="0"/>
              <a:t>teacher or paraprofessional who </a:t>
            </a:r>
            <a:r>
              <a:rPr lang="en-US" sz="2400" dirty="0"/>
              <a:t>does not work with the child, another child, students in the hall, parents, people in a store, </a:t>
            </a:r>
            <a:r>
              <a:rPr lang="en-US" sz="2400" dirty="0" smtClean="0"/>
              <a:t>then confidentiality </a:t>
            </a:r>
            <a:r>
              <a:rPr lang="en-US" sz="2400" dirty="0"/>
              <a:t>may be violated.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415" y="710228"/>
            <a:ext cx="3147646" cy="38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4021610AA3F4FAA4B5D43C89D1ADE" ma:contentTypeVersion="8" ma:contentTypeDescription="Create a new document." ma:contentTypeScope="" ma:versionID="5f28a2d5e2c85949f67fb7a98f2d3020">
  <xsd:schema xmlns:xsd="http://www.w3.org/2001/XMLSchema" xmlns:xs="http://www.w3.org/2001/XMLSchema" xmlns:p="http://schemas.microsoft.com/office/2006/metadata/properties" xmlns:ns2="9f453698-cf56-44cd-a781-f70e57205e43" targetNamespace="http://schemas.microsoft.com/office/2006/metadata/properties" ma:root="true" ma:fieldsID="b57630d3e8052ab007c26d0654c7e1ef" ns2:_="">
    <xsd:import namespace="9f453698-cf56-44cd-a781-f70e57205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3698-cf56-44cd-a781-f70e57205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3CA34-C6E2-49BA-ACFF-78ADEC0C28FA}">
  <ds:schemaRefs>
    <ds:schemaRef ds:uri="71af3243-3dd4-4a8d-8c0d-dd76da1f02a5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4AB7781C-DD37-4E1E-A952-55CCC737523C}"/>
</file>

<file path=docProps/app.xml><?xml version="1.0" encoding="utf-8"?>
<Properties xmlns="http://schemas.openxmlformats.org/officeDocument/2006/extended-properties" xmlns:vt="http://schemas.openxmlformats.org/officeDocument/2006/docPropsVTypes">
  <Template>tf66741836_win32</Template>
  <TotalTime>0</TotalTime>
  <Words>1078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Roboto</vt:lpstr>
      <vt:lpstr>Wingdings 3</vt:lpstr>
      <vt:lpstr>Ion Boardroom</vt:lpstr>
      <vt:lpstr>Confidentiality  </vt:lpstr>
      <vt:lpstr>Confidentiality</vt:lpstr>
      <vt:lpstr>What is Confidentiality?</vt:lpstr>
      <vt:lpstr>Confidentiality Laws</vt:lpstr>
      <vt:lpstr>Confidentiality </vt:lpstr>
      <vt:lpstr>Confidentiality </vt:lpstr>
      <vt:lpstr>Gossip vs…Professional Sharing of Information   When talking/writing to a colleague about a student or his family, apply these four tests to see if the discussion may be violating the student’s confidentiality rights: </vt:lpstr>
      <vt:lpstr>TEST TIME  Ask these questions to protect yourself:</vt:lpstr>
      <vt:lpstr>Who is listening?</vt:lpstr>
      <vt:lpstr>What is Discussed?</vt:lpstr>
      <vt:lpstr>Where the Discussion Takes Place?</vt:lpstr>
      <vt:lpstr>Why the Discussion Took Place?</vt:lpstr>
      <vt:lpstr>Confidentiality </vt:lpstr>
      <vt:lpstr>Confidentiality </vt:lpstr>
      <vt:lpstr>Confidentiality </vt:lpstr>
      <vt:lpstr>Confidentiality </vt:lpstr>
      <vt:lpstr>Quiz Yourself</vt:lpstr>
      <vt:lpstr>Building Positive Relationships </vt:lpstr>
      <vt:lpstr>Leadership Chair Karen Tharpe – Parent Mentor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2021-08-08T14:47:48Z</dcterms:created>
  <dcterms:modified xsi:type="dcterms:W3CDTF">2021-08-08T21:22:18Z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0x01010042F4021610AA3F4FAA4B5D43C89D1ADE</vt:lpwstr>
  </property>
</Properties>
</file>