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85" r:id="rId3"/>
    <p:sldId id="257" r:id="rId4"/>
    <p:sldId id="258" r:id="rId5"/>
    <p:sldId id="259" r:id="rId6"/>
    <p:sldId id="260" r:id="rId7"/>
    <p:sldId id="261" r:id="rId8"/>
    <p:sldId id="286" r:id="rId9"/>
    <p:sldId id="284" r:id="rId10"/>
    <p:sldId id="262" r:id="rId11"/>
    <p:sldId id="269" r:id="rId12"/>
    <p:sldId id="270" r:id="rId13"/>
    <p:sldId id="282" r:id="rId14"/>
    <p:sldId id="281" r:id="rId15"/>
    <p:sldId id="271" r:id="rId16"/>
    <p:sldId id="272" r:id="rId17"/>
    <p:sldId id="273" r:id="rId18"/>
    <p:sldId id="287" r:id="rId19"/>
    <p:sldId id="274" r:id="rId20"/>
    <p:sldId id="275" r:id="rId21"/>
    <p:sldId id="276" r:id="rId22"/>
    <p:sldId id="277" r:id="rId23"/>
    <p:sldId id="278" r:id="rId24"/>
    <p:sldId id="288" r:id="rId25"/>
    <p:sldId id="279" r:id="rId26"/>
    <p:sldId id="280" r:id="rId27"/>
    <p:sldId id="283" r:id="rId2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100" d="100"/>
          <a:sy n="100" d="100"/>
        </p:scale>
        <p:origin x="-296" y="81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B2E7F8F3-2300-4D53-BA43-461F178278D7}" type="datetimeFigureOut">
              <a:rPr lang="en-US" smtClean="0"/>
              <a:t>7/28/2021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F9089FD-6EF1-481D-A6FE-BBC18C17244E}" type="slidenum">
              <a:rPr lang="en-US" smtClean="0"/>
              <a:t>‹#›</a:t>
            </a:fld>
            <a:endParaRPr lang="en-US"/>
          </a:p>
        </p:txBody>
      </p:sp>
    </p:spTree>
    <p:extLst>
      <p:ext uri="{BB962C8B-B14F-4D97-AF65-F5344CB8AC3E}">
        <p14:creationId xmlns:p14="http://schemas.microsoft.com/office/powerpoint/2010/main" val="277087110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2E7F8F3-2300-4D53-BA43-461F178278D7}" type="datetimeFigureOut">
              <a:rPr lang="en-US" smtClean="0"/>
              <a:t>7/28/2021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F9089FD-6EF1-481D-A6FE-BBC18C17244E}" type="slidenum">
              <a:rPr lang="en-US" smtClean="0"/>
              <a:t>‹#›</a:t>
            </a:fld>
            <a:endParaRPr lang="en-US"/>
          </a:p>
        </p:txBody>
      </p:sp>
    </p:spTree>
    <p:extLst>
      <p:ext uri="{BB962C8B-B14F-4D97-AF65-F5344CB8AC3E}">
        <p14:creationId xmlns:p14="http://schemas.microsoft.com/office/powerpoint/2010/main" val="330049089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2E7F8F3-2300-4D53-BA43-461F178278D7}" type="datetimeFigureOut">
              <a:rPr lang="en-US" smtClean="0"/>
              <a:t>7/28/2021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F9089FD-6EF1-481D-A6FE-BBC18C17244E}" type="slidenum">
              <a:rPr lang="en-US" smtClean="0"/>
              <a:t>‹#›</a:t>
            </a:fld>
            <a:endParaRPr lang="en-US"/>
          </a:p>
        </p:txBody>
      </p:sp>
    </p:spTree>
    <p:extLst>
      <p:ext uri="{BB962C8B-B14F-4D97-AF65-F5344CB8AC3E}">
        <p14:creationId xmlns:p14="http://schemas.microsoft.com/office/powerpoint/2010/main" val="21219090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2E7F8F3-2300-4D53-BA43-461F178278D7}" type="datetimeFigureOut">
              <a:rPr lang="en-US" smtClean="0"/>
              <a:t>7/28/2021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F9089FD-6EF1-481D-A6FE-BBC18C17244E}" type="slidenum">
              <a:rPr lang="en-US" smtClean="0"/>
              <a:t>‹#›</a:t>
            </a:fld>
            <a:endParaRPr lang="en-US"/>
          </a:p>
        </p:txBody>
      </p:sp>
    </p:spTree>
    <p:extLst>
      <p:ext uri="{BB962C8B-B14F-4D97-AF65-F5344CB8AC3E}">
        <p14:creationId xmlns:p14="http://schemas.microsoft.com/office/powerpoint/2010/main" val="20510388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2E7F8F3-2300-4D53-BA43-461F178278D7}" type="datetimeFigureOut">
              <a:rPr lang="en-US" smtClean="0"/>
              <a:t>7/28/2021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F9089FD-6EF1-481D-A6FE-BBC18C17244E}" type="slidenum">
              <a:rPr lang="en-US" smtClean="0"/>
              <a:t>‹#›</a:t>
            </a:fld>
            <a:endParaRPr lang="en-US"/>
          </a:p>
        </p:txBody>
      </p:sp>
    </p:spTree>
    <p:extLst>
      <p:ext uri="{BB962C8B-B14F-4D97-AF65-F5344CB8AC3E}">
        <p14:creationId xmlns:p14="http://schemas.microsoft.com/office/powerpoint/2010/main" val="37560275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B2E7F8F3-2300-4D53-BA43-461F178278D7}" type="datetimeFigureOut">
              <a:rPr lang="en-US" smtClean="0"/>
              <a:t>7/28/2021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F9089FD-6EF1-481D-A6FE-BBC18C17244E}" type="slidenum">
              <a:rPr lang="en-US" smtClean="0"/>
              <a:t>‹#›</a:t>
            </a:fld>
            <a:endParaRPr lang="en-US"/>
          </a:p>
        </p:txBody>
      </p:sp>
    </p:spTree>
    <p:extLst>
      <p:ext uri="{BB962C8B-B14F-4D97-AF65-F5344CB8AC3E}">
        <p14:creationId xmlns:p14="http://schemas.microsoft.com/office/powerpoint/2010/main" val="6835890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B2E7F8F3-2300-4D53-BA43-461F178278D7}" type="datetimeFigureOut">
              <a:rPr lang="en-US" smtClean="0"/>
              <a:t>7/28/2021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F9089FD-6EF1-481D-A6FE-BBC18C17244E}" type="slidenum">
              <a:rPr lang="en-US" smtClean="0"/>
              <a:t>‹#›</a:t>
            </a:fld>
            <a:endParaRPr lang="en-US"/>
          </a:p>
        </p:txBody>
      </p:sp>
    </p:spTree>
    <p:extLst>
      <p:ext uri="{BB962C8B-B14F-4D97-AF65-F5344CB8AC3E}">
        <p14:creationId xmlns:p14="http://schemas.microsoft.com/office/powerpoint/2010/main" val="20800182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2E7F8F3-2300-4D53-BA43-461F178278D7}" type="datetimeFigureOut">
              <a:rPr lang="en-US" smtClean="0"/>
              <a:t>7/28/2021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F9089FD-6EF1-481D-A6FE-BBC18C17244E}" type="slidenum">
              <a:rPr lang="en-US" smtClean="0"/>
              <a:t>‹#›</a:t>
            </a:fld>
            <a:endParaRPr lang="en-US"/>
          </a:p>
        </p:txBody>
      </p:sp>
    </p:spTree>
    <p:extLst>
      <p:ext uri="{BB962C8B-B14F-4D97-AF65-F5344CB8AC3E}">
        <p14:creationId xmlns:p14="http://schemas.microsoft.com/office/powerpoint/2010/main" val="410196703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2E7F8F3-2300-4D53-BA43-461F178278D7}" type="datetimeFigureOut">
              <a:rPr lang="en-US" smtClean="0"/>
              <a:t>7/28/2021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F9089FD-6EF1-481D-A6FE-BBC18C17244E}" type="slidenum">
              <a:rPr lang="en-US" smtClean="0"/>
              <a:t>‹#›</a:t>
            </a:fld>
            <a:endParaRPr lang="en-US"/>
          </a:p>
        </p:txBody>
      </p:sp>
    </p:spTree>
    <p:extLst>
      <p:ext uri="{BB962C8B-B14F-4D97-AF65-F5344CB8AC3E}">
        <p14:creationId xmlns:p14="http://schemas.microsoft.com/office/powerpoint/2010/main" val="320832440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2E7F8F3-2300-4D53-BA43-461F178278D7}" type="datetimeFigureOut">
              <a:rPr lang="en-US" smtClean="0"/>
              <a:t>7/28/2021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F9089FD-6EF1-481D-A6FE-BBC18C17244E}" type="slidenum">
              <a:rPr lang="en-US" smtClean="0"/>
              <a:t>‹#›</a:t>
            </a:fld>
            <a:endParaRPr lang="en-US"/>
          </a:p>
        </p:txBody>
      </p:sp>
    </p:spTree>
    <p:extLst>
      <p:ext uri="{BB962C8B-B14F-4D97-AF65-F5344CB8AC3E}">
        <p14:creationId xmlns:p14="http://schemas.microsoft.com/office/powerpoint/2010/main" val="210166198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2E7F8F3-2300-4D53-BA43-461F178278D7}" type="datetimeFigureOut">
              <a:rPr lang="en-US" smtClean="0"/>
              <a:t>7/28/2021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F9089FD-6EF1-481D-A6FE-BBC18C17244E}" type="slidenum">
              <a:rPr lang="en-US" smtClean="0"/>
              <a:t>‹#›</a:t>
            </a:fld>
            <a:endParaRPr lang="en-US"/>
          </a:p>
        </p:txBody>
      </p:sp>
    </p:spTree>
    <p:extLst>
      <p:ext uri="{BB962C8B-B14F-4D97-AF65-F5344CB8AC3E}">
        <p14:creationId xmlns:p14="http://schemas.microsoft.com/office/powerpoint/2010/main" val="20191526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2E7F8F3-2300-4D53-BA43-461F178278D7}" type="datetimeFigureOut">
              <a:rPr lang="en-US" smtClean="0"/>
              <a:t>7/28/2021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F9089FD-6EF1-481D-A6FE-BBC18C17244E}" type="slidenum">
              <a:rPr lang="en-US" smtClean="0"/>
              <a:t>‹#›</a:t>
            </a:fld>
            <a:endParaRPr lang="en-US"/>
          </a:p>
        </p:txBody>
      </p:sp>
    </p:spTree>
    <p:extLst>
      <p:ext uri="{BB962C8B-B14F-4D97-AF65-F5344CB8AC3E}">
        <p14:creationId xmlns:p14="http://schemas.microsoft.com/office/powerpoint/2010/main" val="97621263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parentmentors.org/learning-curve/region-meetings-and-info/" TargetMode="External"/><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hyperlink" Target="http://www.gadoe.org/" TargetMode="Externa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https://www.gadoe.org/School-Improvement/Pages/default.aspx" TargetMode="External"/><Relationship Id="rId2" Type="http://schemas.openxmlformats.org/officeDocument/2006/relationships/hyperlink" Target="https://www.gadoe.org/Curriculum-Instruction-and-Assessment/Special-Education-Services/Pages/Implementation-Manual.aspx" TargetMode="Externa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6.xml.rels><?xml version="1.0" encoding="UTF-8" standalone="yes"?>
<Relationships xmlns="http://schemas.openxmlformats.org/package/2006/relationships"><Relationship Id="rId3" Type="http://schemas.openxmlformats.org/officeDocument/2006/relationships/hyperlink" Target="https://www.attendanceworks.org/" TargetMode="External"/><Relationship Id="rId2" Type="http://schemas.openxmlformats.org/officeDocument/2006/relationships/hyperlink" Target="https://parentmentors.org/our-work/our-work-with-families/10-questions-you-want-answered/" TargetMode="Externa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hyperlink" Target="https://www.pta.org/home/run-your-pta/National-Standards-for-Family-School-Partnerships" TargetMode="External"/></Relationships>
</file>

<file path=ppt/slides/_rels/slide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hyperlink" Target="https://parentmentors.org/wp-content/uploads/2021/05/Parent-mentor-speak.pdf"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hyperlink" Target="https://parentmentors.org/learning-curve/accountabilityannual-reports/" TargetMode="Externa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hyperlink" Target="https://parentmentors.org/learning-curve/gapmp-toolkit/" TargetMode="External"/><Relationship Id="rId1" Type="http://schemas.openxmlformats.org/officeDocument/2006/relationships/slideLayout" Target="../slideLayouts/slideLayout2.xml"/><Relationship Id="rId4" Type="http://schemas.openxmlformats.org/officeDocument/2006/relationships/image" Target="../media/image10.jpeg"/></Relationships>
</file>

<file path=ppt/slides/_rels/slide2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hyperlink" Target="https://parentmentors.org/learning-curve/accountabilityannual-reports/" TargetMode="Externa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2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hyperlink" Target="http://www.doe.k12.ga.us/" TargetMode="Externa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hyperlink" Target="https://parentmentors.org/learning-curve/leadership-council/" TargetMode="Externa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7" Type="http://schemas.openxmlformats.org/officeDocument/2006/relationships/image" Target="../media/image5.PN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hyperlink" Target="mailto:sjones@doe.k12.ga.us" TargetMode="External"/><Relationship Id="rId5" Type="http://schemas.openxmlformats.org/officeDocument/2006/relationships/hyperlink" Target="mailto:aladd@doe.k12.ga.us" TargetMode="External"/><Relationship Id="rId4" Type="http://schemas.openxmlformats.org/officeDocument/2006/relationships/image" Target="../media/image1.png"/></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hyperlink" Target="mailto:info@parentmentors.org"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mailto:aladd@doe.k12.ga.us" TargetMode="External"/><Relationship Id="rId7" Type="http://schemas.openxmlformats.org/officeDocument/2006/relationships/image" Target="../media/image6.pn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hyperlink" Target="mailto:info@parentmentors.org" TargetMode="External"/><Relationship Id="rId5" Type="http://schemas.openxmlformats.org/officeDocument/2006/relationships/hyperlink" Target="http://www.parentmentors.org/" TargetMode="External"/><Relationship Id="rId4" Type="http://schemas.openxmlformats.org/officeDocument/2006/relationships/hyperlink" Target="mailto:parentmentors_georgia@yahoogroups.com" TargetMode="Externa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hyperlink" Target="http://www.businessinsider.com/how-to-tell-your-story-in-30-seconds-2013-11#ixzz3jALoGJFa"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sz="2000" u="dbl" dirty="0">
                <a:solidFill>
                  <a:srgbClr val="00B0F0"/>
                </a:solidFill>
              </a:rPr>
              <a:t>The</a:t>
            </a:r>
            <a:r>
              <a:rPr lang="en-US" u="dbl" dirty="0">
                <a:solidFill>
                  <a:srgbClr val="00B0F0"/>
                </a:solidFill>
              </a:rPr>
              <a:t> </a:t>
            </a:r>
            <a:r>
              <a:rPr lang="en-US" sz="2000" u="dbl" dirty="0">
                <a:solidFill>
                  <a:srgbClr val="00B0F0"/>
                </a:solidFill>
              </a:rPr>
              <a:t>Georgia Parent Mentor Partnership (</a:t>
            </a:r>
            <a:r>
              <a:rPr lang="en-US" sz="2000" u="dbl" dirty="0" err="1">
                <a:solidFill>
                  <a:srgbClr val="00B0F0"/>
                </a:solidFill>
              </a:rPr>
              <a:t>GaPMP</a:t>
            </a:r>
            <a:r>
              <a:rPr lang="en-US" sz="2000" u="dbl" dirty="0">
                <a:solidFill>
                  <a:srgbClr val="00B0F0"/>
                </a:solidFill>
              </a:rPr>
              <a:t>)</a:t>
            </a:r>
            <a:r>
              <a:rPr lang="en-US" sz="2000" dirty="0">
                <a:solidFill>
                  <a:srgbClr val="00B0F0"/>
                </a:solidFill>
              </a:rPr>
              <a:t/>
            </a:r>
            <a:br>
              <a:rPr lang="en-US" sz="2000" dirty="0">
                <a:solidFill>
                  <a:srgbClr val="00B0F0"/>
                </a:solidFill>
              </a:rPr>
            </a:br>
            <a:r>
              <a:rPr lang="en-US" sz="2000" dirty="0">
                <a:solidFill>
                  <a:srgbClr val="00B0F0"/>
                </a:solidFill>
              </a:rPr>
              <a:t>Led by the Georgia Department of Education, (</a:t>
            </a:r>
            <a:r>
              <a:rPr lang="en-US" sz="2000" dirty="0" err="1">
                <a:solidFill>
                  <a:srgbClr val="00B0F0"/>
                </a:solidFill>
              </a:rPr>
              <a:t>GaDOE</a:t>
            </a:r>
            <a:r>
              <a:rPr lang="en-US" sz="2000" dirty="0">
                <a:solidFill>
                  <a:srgbClr val="00B0F0"/>
                </a:solidFill>
              </a:rPr>
              <a:t>) Division for Special Education Services and Supports</a:t>
            </a:r>
            <a:r>
              <a:rPr lang="en-US" dirty="0">
                <a:solidFill>
                  <a:srgbClr val="00B0F0"/>
                </a:solidFill>
              </a:rPr>
              <a:t/>
            </a:r>
            <a:br>
              <a:rPr lang="en-US" dirty="0">
                <a:solidFill>
                  <a:srgbClr val="00B0F0"/>
                </a:solidFill>
              </a:rPr>
            </a:br>
            <a:r>
              <a:rPr lang="en-US" u="heavy" dirty="0" smtClean="0">
                <a:solidFill>
                  <a:srgbClr val="FFC000"/>
                </a:solidFill>
              </a:rPr>
              <a:t>Rookie </a:t>
            </a:r>
            <a:r>
              <a:rPr lang="en-US" u="heavy" dirty="0">
                <a:solidFill>
                  <a:srgbClr val="FFC000"/>
                </a:solidFill>
              </a:rPr>
              <a:t>Training </a:t>
            </a:r>
            <a:r>
              <a:rPr lang="en-US" u="heavy" dirty="0" smtClean="0">
                <a:solidFill>
                  <a:srgbClr val="FFC000"/>
                </a:solidFill>
              </a:rPr>
              <a:t>Guide</a:t>
            </a:r>
            <a:r>
              <a:rPr lang="en-US" dirty="0">
                <a:solidFill>
                  <a:srgbClr val="FFC000"/>
                </a:solidFill>
              </a:rPr>
              <a:t/>
            </a:r>
            <a:br>
              <a:rPr lang="en-US" dirty="0">
                <a:solidFill>
                  <a:srgbClr val="FFC000"/>
                </a:solidFill>
              </a:rPr>
            </a:br>
            <a:endParaRPr lang="en-US" dirty="0">
              <a:solidFill>
                <a:srgbClr val="FFC000"/>
              </a:solidFill>
            </a:endParaRPr>
          </a:p>
        </p:txBody>
      </p:sp>
      <p:sp>
        <p:nvSpPr>
          <p:cNvPr id="3" name="Subtitle 2"/>
          <p:cNvSpPr>
            <a:spLocks noGrp="1"/>
          </p:cNvSpPr>
          <p:nvPr>
            <p:ph type="subTitle" idx="1"/>
          </p:nvPr>
        </p:nvSpPr>
        <p:spPr/>
        <p:txBody>
          <a:bodyPr>
            <a:normAutofit fontScale="40000" lnSpcReduction="20000"/>
          </a:bodyPr>
          <a:lstStyle/>
          <a:p>
            <a:r>
              <a:rPr lang="en-US" b="1" dirty="0">
                <a:solidFill>
                  <a:schemeClr val="accent1">
                    <a:lumMod val="75000"/>
                  </a:schemeClr>
                </a:solidFill>
              </a:rPr>
              <a:t>A Training Tool for New Parent Mentors &amp; Administrators</a:t>
            </a:r>
          </a:p>
          <a:p>
            <a:r>
              <a:rPr lang="en-US" b="1" dirty="0">
                <a:solidFill>
                  <a:schemeClr val="accent1">
                    <a:lumMod val="75000"/>
                  </a:schemeClr>
                </a:solidFill>
              </a:rPr>
              <a:t> </a:t>
            </a:r>
          </a:p>
          <a:p>
            <a:r>
              <a:rPr lang="en-US" b="1" dirty="0">
                <a:solidFill>
                  <a:schemeClr val="accent1">
                    <a:lumMod val="75000"/>
                  </a:schemeClr>
                </a:solidFill>
              </a:rPr>
              <a:t> </a:t>
            </a:r>
          </a:p>
          <a:p>
            <a:r>
              <a:rPr lang="en-US" b="1" dirty="0">
                <a:solidFill>
                  <a:schemeClr val="accent1">
                    <a:lumMod val="75000"/>
                  </a:schemeClr>
                </a:solidFill>
              </a:rPr>
              <a:t>MISSION: To Build Effective Family, School, and Community Partnerships </a:t>
            </a:r>
            <a:r>
              <a:rPr lang="en-US" b="1" dirty="0" smtClean="0">
                <a:solidFill>
                  <a:schemeClr val="accent1">
                    <a:lumMod val="75000"/>
                  </a:schemeClr>
                </a:solidFill>
              </a:rPr>
              <a:t>that </a:t>
            </a:r>
            <a:r>
              <a:rPr lang="en-US" b="1" dirty="0">
                <a:solidFill>
                  <a:schemeClr val="accent1">
                    <a:lumMod val="75000"/>
                  </a:schemeClr>
                </a:solidFill>
              </a:rPr>
              <a:t>Lead to Greater Achievement for All Students, Especially </a:t>
            </a:r>
            <a:r>
              <a:rPr lang="en-US" b="1" dirty="0" smtClean="0">
                <a:solidFill>
                  <a:schemeClr val="accent1">
                    <a:lumMod val="75000"/>
                  </a:schemeClr>
                </a:solidFill>
              </a:rPr>
              <a:t>those </a:t>
            </a:r>
            <a:r>
              <a:rPr lang="en-US" b="1" dirty="0">
                <a:solidFill>
                  <a:schemeClr val="accent1">
                    <a:lumMod val="75000"/>
                  </a:schemeClr>
                </a:solidFill>
              </a:rPr>
              <a:t>with Disabilities.</a:t>
            </a:r>
          </a:p>
          <a:p>
            <a:endParaRPr lang="en-US" b="1" dirty="0" smtClean="0">
              <a:solidFill>
                <a:schemeClr val="accent1">
                  <a:lumMod val="75000"/>
                </a:schemeClr>
              </a:solidFill>
            </a:endParaRPr>
          </a:p>
          <a:p>
            <a:r>
              <a:rPr lang="en-US" b="1" dirty="0" smtClean="0">
                <a:solidFill>
                  <a:schemeClr val="accent1">
                    <a:lumMod val="75000"/>
                  </a:schemeClr>
                </a:solidFill>
              </a:rPr>
              <a:t>OBJECTIVE</a:t>
            </a:r>
            <a:r>
              <a:rPr lang="en-US" b="1" dirty="0">
                <a:solidFill>
                  <a:schemeClr val="accent1">
                    <a:lumMod val="75000"/>
                  </a:schemeClr>
                </a:solidFill>
              </a:rPr>
              <a:t>: To Impact Student Achievement through</a:t>
            </a:r>
          </a:p>
          <a:p>
            <a:r>
              <a:rPr lang="en-US" b="1" dirty="0">
                <a:solidFill>
                  <a:schemeClr val="accent1">
                    <a:lumMod val="75000"/>
                  </a:schemeClr>
                </a:solidFill>
              </a:rPr>
              <a:t>Family Engagement Strategies</a:t>
            </a:r>
          </a:p>
          <a:p>
            <a:endParaRPr lang="en-US" dirty="0"/>
          </a:p>
        </p:txBody>
      </p:sp>
      <p:pic>
        <p:nvPicPr>
          <p:cNvPr id="4" name="Picture 3"/>
          <p:cNvPicPr/>
          <p:nvPr/>
        </p:nvPicPr>
        <p:blipFill>
          <a:blip r:embed="rId2">
            <a:extLst>
              <a:ext uri="{28A0092B-C50C-407E-A947-70E740481C1C}">
                <a14:useLocalDpi xmlns:a14="http://schemas.microsoft.com/office/drawing/2010/main" val="0"/>
              </a:ext>
            </a:extLst>
          </a:blip>
          <a:stretch>
            <a:fillRect/>
          </a:stretch>
        </p:blipFill>
        <p:spPr>
          <a:xfrm>
            <a:off x="762000" y="533400"/>
            <a:ext cx="2095500" cy="1009650"/>
          </a:xfrm>
          <a:prstGeom prst="rect">
            <a:avLst/>
          </a:prstGeom>
        </p:spPr>
      </p:pic>
      <p:pic>
        <p:nvPicPr>
          <p:cNvPr id="5" name="Picture 4"/>
          <p:cNvPicPr/>
          <p:nvPr/>
        </p:nvPicPr>
        <p:blipFill>
          <a:blip r:embed="rId3" cstate="print">
            <a:extLst>
              <a:ext uri="{28A0092B-C50C-407E-A947-70E740481C1C}">
                <a14:useLocalDpi xmlns:a14="http://schemas.microsoft.com/office/drawing/2010/main" val="0"/>
              </a:ext>
            </a:extLst>
          </a:blip>
          <a:stretch>
            <a:fillRect/>
          </a:stretch>
        </p:blipFill>
        <p:spPr>
          <a:xfrm>
            <a:off x="6400799" y="605790"/>
            <a:ext cx="1764665" cy="937260"/>
          </a:xfrm>
          <a:prstGeom prst="rect">
            <a:avLst/>
          </a:prstGeom>
        </p:spPr>
      </p:pic>
    </p:spTree>
    <p:extLst>
      <p:ext uri="{BB962C8B-B14F-4D97-AF65-F5344CB8AC3E}">
        <p14:creationId xmlns:p14="http://schemas.microsoft.com/office/powerpoint/2010/main" val="117572186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a:r>
              <a:rPr lang="en-US" dirty="0" smtClean="0">
                <a:solidFill>
                  <a:srgbClr val="00B0F0"/>
                </a:solidFill>
              </a:rPr>
              <a:t>Where We Live and Work</a:t>
            </a:r>
            <a:endParaRPr lang="en-US" dirty="0">
              <a:solidFill>
                <a:srgbClr val="00B0F0"/>
              </a:solidFill>
            </a:endParaRPr>
          </a:p>
        </p:txBody>
      </p:sp>
      <p:pic>
        <p:nvPicPr>
          <p:cNvPr id="5" name="Picture 4"/>
          <p:cNvPicPr/>
          <p:nvPr/>
        </p:nvPicPr>
        <p:blipFill>
          <a:blip r:embed="rId2" cstate="print">
            <a:extLst>
              <a:ext uri="{28A0092B-C50C-407E-A947-70E740481C1C}">
                <a14:useLocalDpi xmlns:a14="http://schemas.microsoft.com/office/drawing/2010/main" val="0"/>
              </a:ext>
            </a:extLst>
          </a:blip>
          <a:stretch>
            <a:fillRect/>
          </a:stretch>
        </p:blipFill>
        <p:spPr>
          <a:xfrm>
            <a:off x="533401" y="381000"/>
            <a:ext cx="2286000" cy="890270"/>
          </a:xfrm>
          <a:prstGeom prst="rect">
            <a:avLst/>
          </a:prstGeom>
        </p:spPr>
      </p:pic>
      <p:sp>
        <p:nvSpPr>
          <p:cNvPr id="6" name="TextBox 5"/>
          <p:cNvSpPr txBox="1"/>
          <p:nvPr/>
        </p:nvSpPr>
        <p:spPr>
          <a:xfrm>
            <a:off x="457200" y="1981200"/>
            <a:ext cx="3962400" cy="2215991"/>
          </a:xfrm>
          <a:prstGeom prst="rect">
            <a:avLst/>
          </a:prstGeom>
          <a:noFill/>
        </p:spPr>
        <p:txBody>
          <a:bodyPr wrap="square" rtlCol="0">
            <a:spAutoFit/>
          </a:bodyPr>
          <a:lstStyle/>
          <a:p>
            <a:r>
              <a:rPr lang="en-US" sz="1200" dirty="0" smtClean="0"/>
              <a:t>The </a:t>
            </a:r>
            <a:r>
              <a:rPr lang="en-US" sz="1200" dirty="0" err="1" smtClean="0"/>
              <a:t>GaPMP</a:t>
            </a:r>
            <a:r>
              <a:rPr lang="en-US" sz="1200" dirty="0" smtClean="0"/>
              <a:t> consists of six regions served by a regional representative who will help mentors with mandatory accountability reporting and quarterly contacts</a:t>
            </a:r>
          </a:p>
          <a:p>
            <a:endParaRPr lang="en-US" dirty="0" smtClean="0"/>
          </a:p>
          <a:p>
            <a:r>
              <a:rPr lang="en-US" dirty="0" smtClean="0"/>
              <a:t>Find your region rep and meeting dates on the </a:t>
            </a:r>
            <a:r>
              <a:rPr lang="en-US" dirty="0" err="1" smtClean="0">
                <a:hlinkClick r:id="rId3"/>
              </a:rPr>
              <a:t>GaPMP</a:t>
            </a:r>
            <a:r>
              <a:rPr lang="en-US" dirty="0" smtClean="0">
                <a:hlinkClick r:id="rId3"/>
              </a:rPr>
              <a:t> website</a:t>
            </a:r>
            <a:endParaRPr lang="en-US" dirty="0" smtClean="0"/>
          </a:p>
          <a:p>
            <a:r>
              <a:rPr lang="en-US" sz="1600" dirty="0"/>
              <a:t>https://parentmentors.org/learning-curve/region-meetings-and-info/</a:t>
            </a:r>
          </a:p>
          <a:p>
            <a:endParaRPr lang="en-US" sz="1600" dirty="0"/>
          </a:p>
        </p:txBody>
      </p:sp>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343400" y="1143000"/>
            <a:ext cx="4216617" cy="5334274"/>
          </a:xfrm>
          <a:prstGeom prst="rect">
            <a:avLst/>
          </a:prstGeom>
        </p:spPr>
      </p:pic>
    </p:spTree>
    <p:extLst>
      <p:ext uri="{BB962C8B-B14F-4D97-AF65-F5344CB8AC3E}">
        <p14:creationId xmlns:p14="http://schemas.microsoft.com/office/powerpoint/2010/main" val="273315221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a:r>
              <a:rPr lang="en-US" dirty="0" smtClean="0">
                <a:solidFill>
                  <a:srgbClr val="00B0F0"/>
                </a:solidFill>
              </a:rPr>
              <a:t>Helpful Hints</a:t>
            </a:r>
            <a:endParaRPr lang="en-US" dirty="0">
              <a:solidFill>
                <a:srgbClr val="00B0F0"/>
              </a:solidFill>
            </a:endParaRPr>
          </a:p>
        </p:txBody>
      </p:sp>
      <p:sp>
        <p:nvSpPr>
          <p:cNvPr id="3" name="Content Placeholder 2"/>
          <p:cNvSpPr>
            <a:spLocks noGrp="1"/>
          </p:cNvSpPr>
          <p:nvPr>
            <p:ph idx="1"/>
          </p:nvPr>
        </p:nvSpPr>
        <p:spPr>
          <a:xfrm>
            <a:off x="457200" y="1271270"/>
            <a:ext cx="8229600" cy="4854893"/>
          </a:xfrm>
        </p:spPr>
        <p:txBody>
          <a:bodyPr>
            <a:normAutofit fontScale="25000" lnSpcReduction="20000"/>
          </a:bodyPr>
          <a:lstStyle/>
          <a:p>
            <a:pPr marL="0" indent="0">
              <a:buNone/>
            </a:pPr>
            <a:r>
              <a:rPr lang="en-US" sz="4800" b="1" dirty="0"/>
              <a:t>Find your own “mentor” within your department, </a:t>
            </a:r>
            <a:r>
              <a:rPr lang="en-US" sz="4800" dirty="0"/>
              <a:t>someone who can introduce you to key people in the district. If possible, work with the director and this local mentor to make a plan for introductions.</a:t>
            </a:r>
          </a:p>
          <a:p>
            <a:pPr marL="0" indent="0">
              <a:buNone/>
            </a:pPr>
            <a:r>
              <a:rPr lang="en-US" sz="4800" dirty="0"/>
              <a:t> </a:t>
            </a:r>
          </a:p>
          <a:p>
            <a:pPr marL="0" indent="0">
              <a:buNone/>
            </a:pPr>
            <a:r>
              <a:rPr lang="en-US" sz="4800" b="1" dirty="0"/>
              <a:t>Focus on building the important relationships and partnerships</a:t>
            </a:r>
            <a:r>
              <a:rPr lang="en-US" sz="4800" dirty="0"/>
              <a:t>, beginning with everyone in your department and moving out into the schools, the district, and the community. </a:t>
            </a:r>
          </a:p>
          <a:p>
            <a:pPr marL="0" indent="0">
              <a:buNone/>
            </a:pPr>
            <a:r>
              <a:rPr lang="en-US" sz="4800" dirty="0"/>
              <a:t> </a:t>
            </a:r>
          </a:p>
          <a:p>
            <a:pPr marL="0" indent="0">
              <a:buNone/>
            </a:pPr>
            <a:r>
              <a:rPr lang="en-US" sz="4800" b="1" dirty="0"/>
              <a:t>Confidentiality safeguards </a:t>
            </a:r>
            <a:r>
              <a:rPr lang="en-US" sz="4800" dirty="0"/>
              <a:t>are important to remember. As an employee, you may not talk about any students with disabilities with anyone unless that person also works with that student. This includes others within the school district, family or friends. It’s easy to get excited about your work and accidently share confidential information. Be careful!!</a:t>
            </a:r>
          </a:p>
          <a:p>
            <a:pPr marL="0" indent="0">
              <a:buNone/>
            </a:pPr>
            <a:r>
              <a:rPr lang="en-US" sz="4800" dirty="0"/>
              <a:t> </a:t>
            </a:r>
          </a:p>
          <a:p>
            <a:pPr marL="0" indent="0">
              <a:buNone/>
            </a:pPr>
            <a:r>
              <a:rPr lang="en-US" sz="4800" b="1" dirty="0"/>
              <a:t>Boundary setting </a:t>
            </a:r>
            <a:r>
              <a:rPr lang="en-US" sz="4800" dirty="0"/>
              <a:t>is critical. As a professional and a school district employee, you must also stay within the boundaries of your job. You can give advice and suggestions as a parent to other parents, but you are not a counselor, teacher, lawyer, or psychologist. You have an important role as a parent who mentors other parents, but it is important to honor the boundaries and not stray into another’s role.</a:t>
            </a:r>
          </a:p>
          <a:p>
            <a:pPr marL="0" indent="0">
              <a:buNone/>
            </a:pPr>
            <a:r>
              <a:rPr lang="en-US" sz="4800" dirty="0"/>
              <a:t> </a:t>
            </a:r>
          </a:p>
          <a:p>
            <a:pPr marL="0" indent="0">
              <a:buNone/>
            </a:pPr>
            <a:r>
              <a:rPr lang="en-US" sz="4800" b="1" dirty="0">
                <a:solidFill>
                  <a:srgbClr val="FF0000"/>
                </a:solidFill>
              </a:rPr>
              <a:t>Reporting possible or suspected child abuse: </a:t>
            </a:r>
            <a:r>
              <a:rPr lang="en-US" sz="4800" dirty="0">
                <a:solidFill>
                  <a:srgbClr val="FF0000"/>
                </a:solidFill>
              </a:rPr>
              <a:t>Find out what your school district’s procedures are for reporting suspected child abuse</a:t>
            </a:r>
            <a:r>
              <a:rPr lang="en-US" sz="4800" dirty="0" smtClean="0">
                <a:solidFill>
                  <a:srgbClr val="FF0000"/>
                </a:solidFill>
              </a:rPr>
              <a:t>.  By state law you are </a:t>
            </a:r>
            <a:r>
              <a:rPr lang="en-US" sz="4800" dirty="0">
                <a:solidFill>
                  <a:srgbClr val="FF0000"/>
                </a:solidFill>
              </a:rPr>
              <a:t>a mandated reporter: http://oca.georgia.gov/mandated-reporter</a:t>
            </a:r>
          </a:p>
          <a:p>
            <a:pPr marL="0" indent="0">
              <a:buNone/>
            </a:pPr>
            <a:r>
              <a:rPr lang="en-US" sz="4800" dirty="0"/>
              <a:t> </a:t>
            </a:r>
          </a:p>
          <a:p>
            <a:pPr marL="0" indent="0">
              <a:buNone/>
            </a:pPr>
            <a:r>
              <a:rPr lang="en-US" sz="4800" b="1" dirty="0"/>
              <a:t>Respect co-workers </a:t>
            </a:r>
            <a:r>
              <a:rPr lang="en-US" sz="4800" dirty="0"/>
              <a:t>by ensuring that you:</a:t>
            </a:r>
          </a:p>
          <a:p>
            <a:pPr marL="0" indent="0">
              <a:buNone/>
            </a:pPr>
            <a:r>
              <a:rPr lang="en-US" sz="4800" dirty="0"/>
              <a:t>Are prepared for meetings with talking points and questions</a:t>
            </a:r>
          </a:p>
          <a:p>
            <a:pPr marL="0" indent="0">
              <a:buNone/>
            </a:pPr>
            <a:r>
              <a:rPr lang="en-US" sz="4800" dirty="0"/>
              <a:t>Arrive on time for meetings and be sure your meetings begin and end on time</a:t>
            </a:r>
          </a:p>
          <a:p>
            <a:pPr marL="0" indent="0">
              <a:buNone/>
            </a:pPr>
            <a:r>
              <a:rPr lang="en-US" sz="4800" dirty="0"/>
              <a:t>Wear district name tag/carry business cards with you</a:t>
            </a:r>
          </a:p>
          <a:p>
            <a:pPr marL="0" indent="0">
              <a:buNone/>
            </a:pPr>
            <a:r>
              <a:rPr lang="en-US" sz="4800" dirty="0"/>
              <a:t>Dress appropriately</a:t>
            </a:r>
          </a:p>
          <a:p>
            <a:pPr marL="0" indent="0">
              <a:buNone/>
            </a:pPr>
            <a:r>
              <a:rPr lang="en-US" sz="4800" dirty="0"/>
              <a:t>Communicate in an open and responsive manner</a:t>
            </a:r>
          </a:p>
          <a:p>
            <a:pPr marL="0" indent="0">
              <a:buNone/>
            </a:pPr>
            <a:r>
              <a:rPr lang="en-US" sz="4800" dirty="0"/>
              <a:t>Respect different perspectives and learn from them</a:t>
            </a:r>
          </a:p>
          <a:p>
            <a:pPr marL="0" indent="0">
              <a:buNone/>
            </a:pPr>
            <a:r>
              <a:rPr lang="en-US" sz="4800" dirty="0"/>
              <a:t>Honor each other’s expertise and experience</a:t>
            </a:r>
          </a:p>
          <a:p>
            <a:pPr marL="0" indent="0">
              <a:buNone/>
            </a:pPr>
            <a:r>
              <a:rPr lang="en-US" sz="4800" dirty="0"/>
              <a:t>Safeguard confidentiality</a:t>
            </a:r>
          </a:p>
          <a:p>
            <a:pPr marL="0" indent="0">
              <a:buNone/>
            </a:pPr>
            <a:r>
              <a:rPr lang="en-US" sz="4800" dirty="0"/>
              <a:t>Maintain accountability at the local and state level</a:t>
            </a:r>
          </a:p>
          <a:p>
            <a:pPr marL="0" indent="0">
              <a:buNone/>
            </a:pPr>
            <a:r>
              <a:rPr lang="en-US" sz="4800" dirty="0"/>
              <a:t> </a:t>
            </a:r>
          </a:p>
          <a:p>
            <a:pPr marL="0" indent="0">
              <a:buNone/>
            </a:pPr>
            <a:r>
              <a:rPr lang="en-US" sz="4800" dirty="0"/>
              <a:t> </a:t>
            </a:r>
          </a:p>
          <a:p>
            <a:pPr marL="0" indent="0">
              <a:buNone/>
            </a:pPr>
            <a:r>
              <a:rPr lang="en-US" sz="4800" dirty="0"/>
              <a:t> </a:t>
            </a:r>
          </a:p>
          <a:p>
            <a:endParaRPr lang="en-US" dirty="0"/>
          </a:p>
        </p:txBody>
      </p:sp>
      <p:pic>
        <p:nvPicPr>
          <p:cNvPr id="4" name="Picture 3"/>
          <p:cNvPicPr/>
          <p:nvPr/>
        </p:nvPicPr>
        <p:blipFill>
          <a:blip r:embed="rId2" cstate="print">
            <a:extLst>
              <a:ext uri="{28A0092B-C50C-407E-A947-70E740481C1C}">
                <a14:useLocalDpi xmlns:a14="http://schemas.microsoft.com/office/drawing/2010/main" val="0"/>
              </a:ext>
            </a:extLst>
          </a:blip>
          <a:stretch>
            <a:fillRect/>
          </a:stretch>
        </p:blipFill>
        <p:spPr>
          <a:xfrm>
            <a:off x="533401" y="381000"/>
            <a:ext cx="2286000" cy="890270"/>
          </a:xfrm>
          <a:prstGeom prst="rect">
            <a:avLst/>
          </a:prstGeom>
        </p:spPr>
      </p:pic>
    </p:spTree>
    <p:extLst>
      <p:ext uri="{BB962C8B-B14F-4D97-AF65-F5344CB8AC3E}">
        <p14:creationId xmlns:p14="http://schemas.microsoft.com/office/powerpoint/2010/main" val="147842801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a:r>
              <a:rPr lang="en-US" dirty="0" smtClean="0">
                <a:solidFill>
                  <a:srgbClr val="00B0F0"/>
                </a:solidFill>
              </a:rPr>
              <a:t>Taking On Your New Role</a:t>
            </a:r>
            <a:endParaRPr lang="en-US" dirty="0">
              <a:solidFill>
                <a:srgbClr val="00B0F0"/>
              </a:solidFill>
            </a:endParaRPr>
          </a:p>
        </p:txBody>
      </p:sp>
      <p:sp>
        <p:nvSpPr>
          <p:cNvPr id="3" name="Content Placeholder 2"/>
          <p:cNvSpPr>
            <a:spLocks noGrp="1"/>
          </p:cNvSpPr>
          <p:nvPr>
            <p:ph idx="1"/>
          </p:nvPr>
        </p:nvSpPr>
        <p:spPr/>
        <p:txBody>
          <a:bodyPr>
            <a:normAutofit fontScale="25000" lnSpcReduction="20000"/>
          </a:bodyPr>
          <a:lstStyle/>
          <a:p>
            <a:pPr marL="0" indent="0">
              <a:buNone/>
            </a:pPr>
            <a:r>
              <a:rPr lang="en-US" sz="6200" b="1" dirty="0"/>
              <a:t>Special Education Family Handbook/Manual</a:t>
            </a:r>
            <a:endParaRPr lang="en-US" sz="6200" dirty="0"/>
          </a:p>
          <a:p>
            <a:pPr marL="0" indent="0">
              <a:buNone/>
            </a:pPr>
            <a:r>
              <a:rPr lang="en-US" sz="6200" dirty="0"/>
              <a:t>Most districts offer a special education manual to families as a valuable resource. This may be on the district website. You should print or obtain a hard copy and keep it for reference. It explains how the Individuals with Disabilities Education Act (IDEA) and the State Board of Education Rules for special education are followed in your school district. It provides the foundation </a:t>
            </a:r>
            <a:r>
              <a:rPr lang="en-US" sz="6200" dirty="0" smtClean="0"/>
              <a:t>for interactions </a:t>
            </a:r>
            <a:r>
              <a:rPr lang="en-US" sz="6200" dirty="0"/>
              <a:t>between the school district and families, as their child is evaluated, eligibility for special education services is considered, the Individualized Education Program is developed, and the IEP is reviewed each year. It also outlines how to handle disagreements between parents and the school district. As a Rookie Parent Mentor, you should be very familiar with everything in this handbook/manual.</a:t>
            </a:r>
          </a:p>
          <a:p>
            <a:pPr marL="0" indent="0">
              <a:buNone/>
            </a:pPr>
            <a:r>
              <a:rPr lang="en-US" sz="6200" dirty="0"/>
              <a:t> </a:t>
            </a:r>
          </a:p>
          <a:p>
            <a:pPr marL="0" indent="0">
              <a:buNone/>
            </a:pPr>
            <a:r>
              <a:rPr lang="en-US" sz="6200" b="1" dirty="0" err="1"/>
              <a:t>GaDOE</a:t>
            </a:r>
            <a:r>
              <a:rPr lang="en-US" sz="6200" b="1" dirty="0"/>
              <a:t> Website</a:t>
            </a:r>
            <a:endParaRPr lang="en-US" sz="6200" dirty="0"/>
          </a:p>
          <a:p>
            <a:pPr marL="0" indent="0">
              <a:buNone/>
            </a:pPr>
            <a:r>
              <a:rPr lang="en-US" sz="6200" dirty="0"/>
              <a:t>If your district does not have an existing handbook, then you may want to go to the </a:t>
            </a:r>
            <a:r>
              <a:rPr lang="en-US" sz="6200" b="1" dirty="0" err="1"/>
              <a:t>GaDOE</a:t>
            </a:r>
            <a:r>
              <a:rPr lang="en-US" sz="6200" b="1" dirty="0"/>
              <a:t> website </a:t>
            </a:r>
            <a:r>
              <a:rPr lang="en-US" sz="6200" dirty="0"/>
              <a:t>to obtain generic information. Go to </a:t>
            </a:r>
            <a:r>
              <a:rPr lang="en-US" sz="6200" u="sng" dirty="0">
                <a:hlinkClick r:id="rId2"/>
              </a:rPr>
              <a:t>www.gadoe.org</a:t>
            </a:r>
            <a:endParaRPr lang="en-US" sz="6200" dirty="0"/>
          </a:p>
          <a:p>
            <a:pPr marL="0" indent="0">
              <a:buNone/>
            </a:pPr>
            <a:r>
              <a:rPr lang="en-US" sz="6200" dirty="0"/>
              <a:t> </a:t>
            </a:r>
          </a:p>
          <a:p>
            <a:pPr marL="0" indent="0">
              <a:buNone/>
            </a:pPr>
            <a:r>
              <a:rPr lang="en-US" sz="7200" i="1" dirty="0"/>
              <a:t>Hint: The </a:t>
            </a:r>
            <a:r>
              <a:rPr lang="en-US" sz="7200" i="1" dirty="0" err="1"/>
              <a:t>GaPMP</a:t>
            </a:r>
            <a:r>
              <a:rPr lang="en-US" sz="7200" i="1" dirty="0"/>
              <a:t> website offers access to information about your region on the Learning Curve.</a:t>
            </a:r>
            <a:endParaRPr lang="en-US" sz="7200" dirty="0"/>
          </a:p>
          <a:p>
            <a:pPr marL="0" indent="0">
              <a:buNone/>
            </a:pPr>
            <a:r>
              <a:rPr lang="en-US" dirty="0"/>
              <a:t> </a:t>
            </a:r>
          </a:p>
          <a:p>
            <a:endParaRPr lang="en-US" dirty="0"/>
          </a:p>
        </p:txBody>
      </p:sp>
      <p:pic>
        <p:nvPicPr>
          <p:cNvPr id="4" name="Picture 3"/>
          <p:cNvPicPr/>
          <p:nvPr/>
        </p:nvPicPr>
        <p:blipFill>
          <a:blip r:embed="rId3" cstate="print">
            <a:extLst>
              <a:ext uri="{28A0092B-C50C-407E-A947-70E740481C1C}">
                <a14:useLocalDpi xmlns:a14="http://schemas.microsoft.com/office/drawing/2010/main" val="0"/>
              </a:ext>
            </a:extLst>
          </a:blip>
          <a:stretch>
            <a:fillRect/>
          </a:stretch>
        </p:blipFill>
        <p:spPr>
          <a:xfrm>
            <a:off x="533401" y="381000"/>
            <a:ext cx="2286000" cy="890270"/>
          </a:xfrm>
          <a:prstGeom prst="rect">
            <a:avLst/>
          </a:prstGeom>
        </p:spPr>
      </p:pic>
    </p:spTree>
    <p:extLst>
      <p:ext uri="{BB962C8B-B14F-4D97-AF65-F5344CB8AC3E}">
        <p14:creationId xmlns:p14="http://schemas.microsoft.com/office/powerpoint/2010/main" val="329690201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a:r>
              <a:rPr lang="en-US" dirty="0" smtClean="0">
                <a:solidFill>
                  <a:srgbClr val="00B0F0"/>
                </a:solidFill>
              </a:rPr>
              <a:t>Taking On Your New Role</a:t>
            </a:r>
            <a:endParaRPr lang="en-US" dirty="0">
              <a:solidFill>
                <a:srgbClr val="00B0F0"/>
              </a:solidFill>
            </a:endParaRPr>
          </a:p>
        </p:txBody>
      </p:sp>
      <p:sp>
        <p:nvSpPr>
          <p:cNvPr id="3" name="Content Placeholder 2"/>
          <p:cNvSpPr>
            <a:spLocks noGrp="1"/>
          </p:cNvSpPr>
          <p:nvPr>
            <p:ph idx="1"/>
          </p:nvPr>
        </p:nvSpPr>
        <p:spPr/>
        <p:txBody>
          <a:bodyPr>
            <a:noAutofit/>
          </a:bodyPr>
          <a:lstStyle/>
          <a:p>
            <a:pPr marL="0" indent="0">
              <a:buNone/>
            </a:pPr>
            <a:r>
              <a:rPr lang="en-US" sz="1200" b="1" dirty="0"/>
              <a:t>Georgia Student Success Improvement Plan SSIP also known as Indicator 17 - </a:t>
            </a:r>
            <a:r>
              <a:rPr lang="en-US" sz="1200" dirty="0"/>
              <a:t>The Office of Special Education Programs (OSEP) has required that each State Educational Agency (SEA) develop a State Systemic Improvement Plan that includes a comprehensive, multi-year focus on improving results for Students with </a:t>
            </a:r>
            <a:r>
              <a:rPr lang="en-US" sz="1200" dirty="0" smtClean="0"/>
              <a:t>Disabilities. </a:t>
            </a:r>
            <a:r>
              <a:rPr lang="en-US" sz="1200" dirty="0"/>
              <a:t>Each state must develop a plan that will outline the development of strategies to increase state capacity to structure and lead meaningful change in Local Educational Agencies (LEAs).  While the primary focus of the plan is on improvement for Students with Disabilities, the State must also address in its SSIP how the State will use its general supervision systems to improve implementation of the requirements of Individuals with Disabilities Education Act (IDEA).  Georgia will implement a systemic plan, “Student Success,” in FY16 to improve graduation outcomes for Students with Disabilities.  </a:t>
            </a:r>
          </a:p>
          <a:p>
            <a:pPr marL="0" indent="0">
              <a:buNone/>
            </a:pPr>
            <a:r>
              <a:rPr lang="en-US" sz="1200" dirty="0"/>
              <a:t>     Learn more:  https://www.gadoe.org/Curriculum-Instruction-and-Assessment/Special-Education-Services/Pages/SSIP-.aspx</a:t>
            </a:r>
          </a:p>
          <a:p>
            <a:pPr marL="0" indent="0">
              <a:buNone/>
            </a:pPr>
            <a:r>
              <a:rPr lang="en-US" sz="1200" i="1" dirty="0"/>
              <a:t> </a:t>
            </a:r>
            <a:endParaRPr lang="en-US" sz="1200" dirty="0"/>
          </a:p>
          <a:p>
            <a:pPr marL="0" indent="0" algn="ctr">
              <a:buNone/>
            </a:pPr>
            <a:r>
              <a:rPr lang="en-US" sz="1200" i="1" dirty="0"/>
              <a:t>Links to this webpage are also on the GaPMP website’s Learning Curve</a:t>
            </a:r>
            <a:r>
              <a:rPr lang="en-US" sz="1200" i="1" dirty="0" smtClean="0"/>
              <a:t>.</a:t>
            </a:r>
          </a:p>
          <a:p>
            <a:pPr marL="0" indent="0" algn="ctr">
              <a:buNone/>
            </a:pPr>
            <a:endParaRPr lang="en-US" sz="1200" i="1" dirty="0"/>
          </a:p>
          <a:p>
            <a:pPr marL="0" indent="0">
              <a:buNone/>
            </a:pPr>
            <a:endParaRPr lang="en-US" sz="1200" dirty="0"/>
          </a:p>
          <a:p>
            <a:pPr marL="0" indent="0">
              <a:buNone/>
            </a:pPr>
            <a:r>
              <a:rPr lang="en-US" sz="1200" b="1" dirty="0"/>
              <a:t> </a:t>
            </a:r>
            <a:endParaRPr lang="en-US" sz="1200" dirty="0"/>
          </a:p>
        </p:txBody>
      </p:sp>
      <p:pic>
        <p:nvPicPr>
          <p:cNvPr id="4" name="Picture 3"/>
          <p:cNvPicPr/>
          <p:nvPr/>
        </p:nvPicPr>
        <p:blipFill>
          <a:blip r:embed="rId2" cstate="print">
            <a:extLst>
              <a:ext uri="{28A0092B-C50C-407E-A947-70E740481C1C}">
                <a14:useLocalDpi xmlns:a14="http://schemas.microsoft.com/office/drawing/2010/main" val="0"/>
              </a:ext>
            </a:extLst>
          </a:blip>
          <a:stretch>
            <a:fillRect/>
          </a:stretch>
        </p:blipFill>
        <p:spPr>
          <a:xfrm>
            <a:off x="533401" y="381000"/>
            <a:ext cx="2286000" cy="890270"/>
          </a:xfrm>
          <a:prstGeom prst="rect">
            <a:avLst/>
          </a:prstGeom>
        </p:spPr>
      </p:pic>
      <p:pic>
        <p:nvPicPr>
          <p:cNvPr id="5" name="Picture 4" descr="C:\Users\Emmaundia.Ford\AppData\Local\Microsoft\Windows\Temporary Internet Files\Content.Outlook\2WJF19MV\Georgia's Project Student Success Logo.pn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352800" y="4267200"/>
            <a:ext cx="2257425" cy="1903095"/>
          </a:xfrm>
          <a:prstGeom prst="rect">
            <a:avLst/>
          </a:prstGeom>
          <a:noFill/>
          <a:ln>
            <a:noFill/>
          </a:ln>
        </p:spPr>
      </p:pic>
    </p:spTree>
    <p:extLst>
      <p:ext uri="{BB962C8B-B14F-4D97-AF65-F5344CB8AC3E}">
        <p14:creationId xmlns:p14="http://schemas.microsoft.com/office/powerpoint/2010/main" val="243921679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539932" y="381000"/>
            <a:ext cx="82296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r"/>
            <a:r>
              <a:rPr lang="en-US" sz="3100" dirty="0" smtClean="0">
                <a:solidFill>
                  <a:srgbClr val="00B0F0"/>
                </a:solidFill>
              </a:rPr>
              <a:t>Where Do You Fit In?</a:t>
            </a:r>
            <a:endParaRPr lang="en-US" sz="3100" dirty="0">
              <a:solidFill>
                <a:srgbClr val="00B0F0"/>
              </a:solidFill>
            </a:endParaRPr>
          </a:p>
        </p:txBody>
      </p:sp>
      <p:pic>
        <p:nvPicPr>
          <p:cNvPr id="5" name="Picture 4"/>
          <p:cNvPicPr/>
          <p:nvPr/>
        </p:nvPicPr>
        <p:blipFill>
          <a:blip r:embed="rId2" cstate="print">
            <a:extLst>
              <a:ext uri="{28A0092B-C50C-407E-A947-70E740481C1C}">
                <a14:useLocalDpi xmlns:a14="http://schemas.microsoft.com/office/drawing/2010/main" val="0"/>
              </a:ext>
            </a:extLst>
          </a:blip>
          <a:stretch>
            <a:fillRect/>
          </a:stretch>
        </p:blipFill>
        <p:spPr>
          <a:xfrm>
            <a:off x="533401" y="381000"/>
            <a:ext cx="2286000" cy="890270"/>
          </a:xfrm>
          <a:prstGeom prst="rect">
            <a:avLst/>
          </a:prstGeom>
        </p:spPr>
      </p:pic>
      <p:sp>
        <p:nvSpPr>
          <p:cNvPr id="6" name="Rectangle 5"/>
          <p:cNvSpPr/>
          <p:nvPr/>
        </p:nvSpPr>
        <p:spPr>
          <a:xfrm>
            <a:off x="6934200" y="3371850"/>
            <a:ext cx="1746417" cy="2031325"/>
          </a:xfrm>
          <a:prstGeom prst="rect">
            <a:avLst/>
          </a:prstGeom>
        </p:spPr>
        <p:txBody>
          <a:bodyPr wrap="square">
            <a:spAutoFit/>
          </a:bodyPr>
          <a:lstStyle/>
          <a:p>
            <a:r>
              <a:rPr lang="en-US" dirty="0"/>
              <a:t>Sustainable change depends on having people with the problem internalize the change. </a:t>
            </a: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5301" y="2133600"/>
            <a:ext cx="8604068" cy="4267200"/>
          </a:xfrm>
          <a:prstGeom prst="rect">
            <a:avLst/>
          </a:prstGeom>
        </p:spPr>
      </p:pic>
      <p:sp>
        <p:nvSpPr>
          <p:cNvPr id="3" name="TextBox 2"/>
          <p:cNvSpPr txBox="1"/>
          <p:nvPr/>
        </p:nvSpPr>
        <p:spPr>
          <a:xfrm>
            <a:off x="5410200" y="2743200"/>
            <a:ext cx="2667000" cy="2308324"/>
          </a:xfrm>
          <a:prstGeom prst="rect">
            <a:avLst/>
          </a:prstGeom>
          <a:noFill/>
        </p:spPr>
        <p:txBody>
          <a:bodyPr wrap="square" rtlCol="0">
            <a:spAutoFit/>
          </a:bodyPr>
          <a:lstStyle/>
          <a:p>
            <a:r>
              <a:rPr lang="en-US" dirty="0" smtClean="0"/>
              <a:t>This graphic shows all the considerations for educating students. Your role may move on this wheel, but it is important to see how Family Engagement and your work fits in. </a:t>
            </a:r>
            <a:endParaRPr lang="en-US" dirty="0"/>
          </a:p>
        </p:txBody>
      </p:sp>
    </p:spTree>
    <p:extLst>
      <p:ext uri="{BB962C8B-B14F-4D97-AF65-F5344CB8AC3E}">
        <p14:creationId xmlns:p14="http://schemas.microsoft.com/office/powerpoint/2010/main" val="91410888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a:r>
              <a:rPr lang="en-US" dirty="0" smtClean="0">
                <a:solidFill>
                  <a:srgbClr val="00B0F0"/>
                </a:solidFill>
              </a:rPr>
              <a:t>Taking On Your New Role</a:t>
            </a:r>
            <a:endParaRPr lang="en-US" dirty="0">
              <a:solidFill>
                <a:srgbClr val="00B0F0"/>
              </a:solidFill>
            </a:endParaRPr>
          </a:p>
        </p:txBody>
      </p:sp>
      <p:sp>
        <p:nvSpPr>
          <p:cNvPr id="3" name="Content Placeholder 2"/>
          <p:cNvSpPr>
            <a:spLocks noGrp="1"/>
          </p:cNvSpPr>
          <p:nvPr>
            <p:ph idx="1"/>
          </p:nvPr>
        </p:nvSpPr>
        <p:spPr/>
        <p:txBody>
          <a:bodyPr>
            <a:noAutofit/>
          </a:bodyPr>
          <a:lstStyle/>
          <a:p>
            <a:pPr marL="0" indent="0">
              <a:buNone/>
            </a:pPr>
            <a:r>
              <a:rPr lang="en-US" sz="1400" b="1" u="sng" dirty="0" smtClean="0">
                <a:hlinkClick r:id="rId2"/>
              </a:rPr>
              <a:t>The Implementation Manual </a:t>
            </a:r>
            <a:r>
              <a:rPr lang="en-US" sz="1400" dirty="0" smtClean="0"/>
              <a:t>explains </a:t>
            </a:r>
            <a:r>
              <a:rPr lang="en-US" sz="1400" dirty="0"/>
              <a:t>the state special education rules in parent friendly terms and also provides school districts guidance in how to implement them. Most districts also provide a handbook </a:t>
            </a:r>
            <a:r>
              <a:rPr lang="en-US" sz="1400" dirty="0" smtClean="0"/>
              <a:t>for teachers </a:t>
            </a:r>
            <a:r>
              <a:rPr lang="en-US" sz="1400" dirty="0"/>
              <a:t>that could provide useful information on how teachers are expected to implement special education rules.  </a:t>
            </a:r>
          </a:p>
          <a:p>
            <a:pPr marL="0" indent="0">
              <a:buNone/>
            </a:pPr>
            <a:r>
              <a:rPr lang="en-US" sz="1400" dirty="0"/>
              <a:t>The </a:t>
            </a:r>
            <a:r>
              <a:rPr lang="en-US" sz="1400" dirty="0" err="1"/>
              <a:t>GaDOE</a:t>
            </a:r>
            <a:r>
              <a:rPr lang="en-US" sz="1400" dirty="0"/>
              <a:t> website also includes a wealth of information about education in general and about special education, including eligibility, services, IEPs, assessment, Parents’ Rights, discipline, rules, resources, training etc</a:t>
            </a:r>
            <a:r>
              <a:rPr lang="en-US" sz="1400" dirty="0" smtClean="0"/>
              <a:t>.</a:t>
            </a:r>
            <a:r>
              <a:rPr lang="en-US" sz="1400" dirty="0"/>
              <a:t> </a:t>
            </a:r>
          </a:p>
          <a:p>
            <a:pPr marL="0" indent="0">
              <a:buNone/>
            </a:pPr>
            <a:r>
              <a:rPr lang="en-US" sz="1400" dirty="0"/>
              <a:t>Make sure you know how to find the </a:t>
            </a:r>
            <a:r>
              <a:rPr lang="en-US" sz="1400" b="1" dirty="0"/>
              <a:t>Parents’ Rights </a:t>
            </a:r>
            <a:r>
              <a:rPr lang="en-US" sz="1400" dirty="0"/>
              <a:t>(on the </a:t>
            </a:r>
            <a:r>
              <a:rPr lang="en-US" sz="1400" dirty="0" smtClean="0"/>
              <a:t>Special Education </a:t>
            </a:r>
            <a:r>
              <a:rPr lang="en-US" sz="1400" dirty="0"/>
              <a:t>page. Here you’ll find descriptions of Parents’ Rights under the Individuals with Disabilities Education Act (IDEA) in seven different languages, as well as videos in English and Spanish explaining the rights. </a:t>
            </a:r>
            <a:endParaRPr lang="en-US" sz="1400" dirty="0" smtClean="0"/>
          </a:p>
          <a:p>
            <a:pPr marL="0" indent="0">
              <a:buNone/>
            </a:pPr>
            <a:endParaRPr lang="en-US" sz="1400" dirty="0"/>
          </a:p>
          <a:p>
            <a:pPr marL="0" indent="0">
              <a:buNone/>
            </a:pPr>
            <a:r>
              <a:rPr lang="en-US" sz="1400" b="1" u="sng" dirty="0">
                <a:hlinkClick r:id="rId3"/>
              </a:rPr>
              <a:t>Consolidated Application/ Local Improvement Plan (CLIP)</a:t>
            </a:r>
            <a:endParaRPr lang="en-US" sz="1400" u="sng" dirty="0"/>
          </a:p>
          <a:p>
            <a:pPr marL="0" indent="0">
              <a:buNone/>
            </a:pPr>
            <a:r>
              <a:rPr lang="en-US" sz="1400" dirty="0"/>
              <a:t>Your school district also has an annual plan called the Consolidated Application that includes a special education plan for meeting these statewide Performance Goals and Indicators. You’ll want to review it also. Most, if not all, of your activities should relate directly to helping the school district meet the parent involvement Goal and at least one of the other statewide Goals. A key part of the role of the Parent Mentor is to assist the school district in engaging parents in their student’s education, providing information and resources that will enable them to make informed decisions.</a:t>
            </a:r>
          </a:p>
          <a:p>
            <a:pPr marL="0" indent="0">
              <a:buNone/>
            </a:pPr>
            <a:r>
              <a:rPr lang="en-US" sz="1200" dirty="0"/>
              <a:t> </a:t>
            </a:r>
          </a:p>
          <a:p>
            <a:pPr marL="0" indent="0">
              <a:buNone/>
            </a:pPr>
            <a:endParaRPr lang="en-US" sz="1200" dirty="0"/>
          </a:p>
          <a:p>
            <a:pPr marL="0" indent="0">
              <a:buNone/>
            </a:pPr>
            <a:r>
              <a:rPr lang="en-US" sz="1200" dirty="0"/>
              <a:t> </a:t>
            </a:r>
          </a:p>
        </p:txBody>
      </p:sp>
      <p:pic>
        <p:nvPicPr>
          <p:cNvPr id="4" name="Picture 3"/>
          <p:cNvPicPr/>
          <p:nvPr/>
        </p:nvPicPr>
        <p:blipFill>
          <a:blip r:embed="rId4" cstate="print">
            <a:extLst>
              <a:ext uri="{28A0092B-C50C-407E-A947-70E740481C1C}">
                <a14:useLocalDpi xmlns:a14="http://schemas.microsoft.com/office/drawing/2010/main" val="0"/>
              </a:ext>
            </a:extLst>
          </a:blip>
          <a:stretch>
            <a:fillRect/>
          </a:stretch>
        </p:blipFill>
        <p:spPr>
          <a:xfrm>
            <a:off x="533401" y="381000"/>
            <a:ext cx="2286000" cy="890270"/>
          </a:xfrm>
          <a:prstGeom prst="rect">
            <a:avLst/>
          </a:prstGeom>
        </p:spPr>
      </p:pic>
    </p:spTree>
    <p:extLst>
      <p:ext uri="{BB962C8B-B14F-4D97-AF65-F5344CB8AC3E}">
        <p14:creationId xmlns:p14="http://schemas.microsoft.com/office/powerpoint/2010/main" val="151698989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a:r>
              <a:rPr lang="en-US" dirty="0" smtClean="0">
                <a:solidFill>
                  <a:srgbClr val="00B0F0"/>
                </a:solidFill>
              </a:rPr>
              <a:t>Taking On Your New Role</a:t>
            </a:r>
            <a:endParaRPr lang="en-US" dirty="0">
              <a:solidFill>
                <a:srgbClr val="00B0F0"/>
              </a:solidFill>
            </a:endParaRPr>
          </a:p>
        </p:txBody>
      </p:sp>
      <p:sp>
        <p:nvSpPr>
          <p:cNvPr id="3" name="Content Placeholder 2"/>
          <p:cNvSpPr>
            <a:spLocks noGrp="1"/>
          </p:cNvSpPr>
          <p:nvPr>
            <p:ph idx="1"/>
          </p:nvPr>
        </p:nvSpPr>
        <p:spPr/>
        <p:txBody>
          <a:bodyPr>
            <a:normAutofit fontScale="40000" lnSpcReduction="20000"/>
          </a:bodyPr>
          <a:lstStyle/>
          <a:p>
            <a:pPr marL="0" indent="0">
              <a:buNone/>
            </a:pPr>
            <a:r>
              <a:rPr lang="en-US" b="1" u="sng" dirty="0" smtClean="0">
                <a:hlinkClick r:id="rId2"/>
              </a:rPr>
              <a:t>The </a:t>
            </a:r>
            <a:r>
              <a:rPr lang="en-US" b="1" u="sng" dirty="0">
                <a:hlinkClick r:id="rId2"/>
              </a:rPr>
              <a:t>Parent Survey</a:t>
            </a:r>
            <a:endParaRPr lang="en-US" u="sng" dirty="0"/>
          </a:p>
          <a:p>
            <a:pPr marL="0" indent="0">
              <a:buNone/>
            </a:pPr>
            <a:r>
              <a:rPr lang="en-US" dirty="0"/>
              <a:t>The Georgia Department of Education distributes </a:t>
            </a:r>
            <a:r>
              <a:rPr lang="en-US" dirty="0" smtClean="0"/>
              <a:t>an online </a:t>
            </a:r>
            <a:r>
              <a:rPr lang="en-US" dirty="0"/>
              <a:t>Parent Survey annually to </a:t>
            </a:r>
            <a:r>
              <a:rPr lang="en-US" dirty="0" smtClean="0"/>
              <a:t>parents in </a:t>
            </a:r>
            <a:r>
              <a:rPr lang="en-US" dirty="0"/>
              <a:t>order to raise success rates for students with disabilities. The </a:t>
            </a:r>
            <a:r>
              <a:rPr lang="en-US" dirty="0" err="1"/>
              <a:t>GaDOE</a:t>
            </a:r>
            <a:r>
              <a:rPr lang="en-US" dirty="0"/>
              <a:t> asks parents to answer </a:t>
            </a:r>
            <a:r>
              <a:rPr lang="en-US" dirty="0" smtClean="0"/>
              <a:t>the survey </a:t>
            </a:r>
            <a:r>
              <a:rPr lang="en-US" dirty="0"/>
              <a:t>to help </a:t>
            </a:r>
            <a:r>
              <a:rPr lang="en-US" dirty="0" smtClean="0"/>
              <a:t>assist local </a:t>
            </a:r>
            <a:r>
              <a:rPr lang="en-US" dirty="0"/>
              <a:t>schools find ways </a:t>
            </a:r>
            <a:r>
              <a:rPr lang="en-US" dirty="0" smtClean="0"/>
              <a:t>find ways to </a:t>
            </a:r>
            <a:r>
              <a:rPr lang="en-US" dirty="0"/>
              <a:t>better partner with families. </a:t>
            </a:r>
            <a:r>
              <a:rPr lang="en-US" dirty="0" smtClean="0"/>
              <a:t> All </a:t>
            </a:r>
            <a:r>
              <a:rPr lang="en-US" dirty="0"/>
              <a:t>Parent Mentors are asked to assist with </a:t>
            </a:r>
            <a:r>
              <a:rPr lang="en-US" dirty="0" smtClean="0"/>
              <a:t>informing parents about the </a:t>
            </a:r>
            <a:r>
              <a:rPr lang="en-US" dirty="0"/>
              <a:t>surveys and facilitating the return of as many surveys </a:t>
            </a:r>
            <a:r>
              <a:rPr lang="en-US" dirty="0" smtClean="0"/>
              <a:t>as possible</a:t>
            </a:r>
            <a:r>
              <a:rPr lang="en-US" dirty="0"/>
              <a:t>. </a:t>
            </a:r>
            <a:r>
              <a:rPr lang="en-US" dirty="0" smtClean="0"/>
              <a:t>Parent Mentors view collecting such input as part of their Family Engagement process. Surveys are available in English and Spanish. </a:t>
            </a:r>
            <a:endParaRPr lang="en-US" dirty="0"/>
          </a:p>
          <a:p>
            <a:pPr marL="0" indent="0">
              <a:buNone/>
            </a:pPr>
            <a:r>
              <a:rPr lang="en-US" i="1" dirty="0"/>
              <a:t>Hint: Tips on how to assist your district with survey collection </a:t>
            </a:r>
            <a:r>
              <a:rPr lang="en-US" i="1" dirty="0" smtClean="0"/>
              <a:t>and </a:t>
            </a:r>
            <a:r>
              <a:rPr lang="en-US" i="1" dirty="0"/>
              <a:t>survey data are on the </a:t>
            </a:r>
            <a:r>
              <a:rPr lang="en-US" i="1" dirty="0" err="1"/>
              <a:t>GaPMP</a:t>
            </a:r>
            <a:r>
              <a:rPr lang="en-US" i="1" dirty="0"/>
              <a:t> website Learning Curve. </a:t>
            </a:r>
            <a:endParaRPr lang="en-US" dirty="0"/>
          </a:p>
          <a:p>
            <a:pPr marL="0" indent="0">
              <a:buNone/>
            </a:pPr>
            <a:r>
              <a:rPr lang="en-US" dirty="0"/>
              <a:t> </a:t>
            </a:r>
          </a:p>
          <a:p>
            <a:pPr marL="0" indent="0">
              <a:buNone/>
            </a:pPr>
            <a:r>
              <a:rPr lang="en-US" b="1" u="sng" dirty="0" smtClean="0">
                <a:hlinkClick r:id="rId3"/>
              </a:rPr>
              <a:t>Attendance</a:t>
            </a:r>
            <a:endParaRPr lang="en-US" u="sng" dirty="0"/>
          </a:p>
          <a:p>
            <a:pPr marL="0" indent="0">
              <a:buNone/>
            </a:pPr>
            <a:r>
              <a:rPr lang="en-US" dirty="0"/>
              <a:t>All school districts maintain records each year on the percentage of parents of students with disabilities who attend their child’s IEP meeting.	As a </a:t>
            </a:r>
            <a:r>
              <a:rPr lang="en-US" dirty="0" smtClean="0"/>
              <a:t>Parent Mentor</a:t>
            </a:r>
            <a:r>
              <a:rPr lang="en-US" dirty="0"/>
              <a:t>,  you  can  help  ensure  parents  attend  the  meetings  by  </a:t>
            </a:r>
            <a:r>
              <a:rPr lang="en-US" dirty="0" smtClean="0"/>
              <a:t>providing information </a:t>
            </a:r>
            <a:r>
              <a:rPr lang="en-US" dirty="0"/>
              <a:t>and training on the parents’ role in the IEP meeting and how to prepare to contribute at the IEP meeting. The district will report data each year on the percentage of parents of students with disabilities who attend the IEP meeting.</a:t>
            </a:r>
          </a:p>
          <a:p>
            <a:pPr marL="0" indent="0">
              <a:buNone/>
            </a:pPr>
            <a:r>
              <a:rPr lang="en-US" dirty="0"/>
              <a:t> </a:t>
            </a:r>
          </a:p>
          <a:p>
            <a:pPr marL="0" indent="0">
              <a:buNone/>
            </a:pPr>
            <a:r>
              <a:rPr lang="en-US" b="1" u="sng" dirty="0">
                <a:hlinkClick r:id="rId4"/>
              </a:rPr>
              <a:t>The PTA Family Engagement Standards</a:t>
            </a:r>
            <a:endParaRPr lang="en-US" u="sng" dirty="0"/>
          </a:p>
          <a:p>
            <a:pPr marL="0" indent="0">
              <a:buNone/>
            </a:pPr>
            <a:r>
              <a:rPr lang="en-US" dirty="0"/>
              <a:t>The  PTA  Standards  are  a  list  the  six  types  of  involvement  for  successful partnerships with families.  There are standards for welcoming, </a:t>
            </a:r>
            <a:r>
              <a:rPr lang="en-US" dirty="0" smtClean="0"/>
              <a:t>communicating, supporting  </a:t>
            </a:r>
            <a:r>
              <a:rPr lang="en-US" dirty="0"/>
              <a:t>all  students  speaking  up  for  each  child,  sharing  power,  and</a:t>
            </a:r>
          </a:p>
          <a:p>
            <a:pPr marL="0" indent="0">
              <a:buNone/>
            </a:pPr>
            <a:r>
              <a:rPr lang="en-US" dirty="0"/>
              <a:t>collaborating with the community; they should be the bedrock upon which you build all of your family engagement initiatives and activities. </a:t>
            </a:r>
          </a:p>
        </p:txBody>
      </p:sp>
      <p:pic>
        <p:nvPicPr>
          <p:cNvPr id="4" name="Picture 3"/>
          <p:cNvPicPr/>
          <p:nvPr/>
        </p:nvPicPr>
        <p:blipFill>
          <a:blip r:embed="rId5" cstate="print">
            <a:extLst>
              <a:ext uri="{28A0092B-C50C-407E-A947-70E740481C1C}">
                <a14:useLocalDpi xmlns:a14="http://schemas.microsoft.com/office/drawing/2010/main" val="0"/>
              </a:ext>
            </a:extLst>
          </a:blip>
          <a:stretch>
            <a:fillRect/>
          </a:stretch>
        </p:blipFill>
        <p:spPr>
          <a:xfrm>
            <a:off x="533401" y="381000"/>
            <a:ext cx="2286000" cy="890270"/>
          </a:xfrm>
          <a:prstGeom prst="rect">
            <a:avLst/>
          </a:prstGeom>
        </p:spPr>
      </p:pic>
    </p:spTree>
    <p:extLst>
      <p:ext uri="{BB962C8B-B14F-4D97-AF65-F5344CB8AC3E}">
        <p14:creationId xmlns:p14="http://schemas.microsoft.com/office/powerpoint/2010/main" val="246029913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a:r>
              <a:rPr lang="en-US" dirty="0" smtClean="0">
                <a:solidFill>
                  <a:srgbClr val="00B0F0"/>
                </a:solidFill>
              </a:rPr>
              <a:t>A First Month To-Do List</a:t>
            </a:r>
            <a:endParaRPr lang="en-US" dirty="0">
              <a:solidFill>
                <a:srgbClr val="00B0F0"/>
              </a:solidFill>
            </a:endParaRPr>
          </a:p>
        </p:txBody>
      </p:sp>
      <p:sp>
        <p:nvSpPr>
          <p:cNvPr id="3" name="Content Placeholder 2"/>
          <p:cNvSpPr>
            <a:spLocks noGrp="1"/>
          </p:cNvSpPr>
          <p:nvPr>
            <p:ph idx="1"/>
          </p:nvPr>
        </p:nvSpPr>
        <p:spPr>
          <a:xfrm>
            <a:off x="457200" y="1371600"/>
            <a:ext cx="8229600" cy="4754563"/>
          </a:xfrm>
        </p:spPr>
        <p:txBody>
          <a:bodyPr>
            <a:normAutofit fontScale="32500" lnSpcReduction="20000"/>
          </a:bodyPr>
          <a:lstStyle/>
          <a:p>
            <a:pPr marL="0" indent="0">
              <a:buNone/>
            </a:pPr>
            <a:r>
              <a:rPr lang="en-US" sz="5500" b="1" dirty="0">
                <a:solidFill>
                  <a:srgbClr val="00B0F0"/>
                </a:solidFill>
              </a:rPr>
              <a:t> </a:t>
            </a:r>
            <a:r>
              <a:rPr lang="en-US" sz="5500" b="1" dirty="0" smtClean="0">
                <a:solidFill>
                  <a:srgbClr val="00B0F0"/>
                </a:solidFill>
              </a:rPr>
              <a:t>In Your District:</a:t>
            </a:r>
            <a:endParaRPr lang="en-US" sz="5500" b="1" dirty="0">
              <a:solidFill>
                <a:srgbClr val="00B0F0"/>
              </a:solidFill>
            </a:endParaRPr>
          </a:p>
          <a:p>
            <a:pPr marL="742950" indent="-742950">
              <a:buFont typeface="+mj-lt"/>
              <a:buAutoNum type="arabicPeriod"/>
            </a:pPr>
            <a:r>
              <a:rPr lang="en-US" sz="4800" dirty="0" smtClean="0"/>
              <a:t>Introductions </a:t>
            </a:r>
            <a:r>
              <a:rPr lang="en-US" sz="4800" dirty="0"/>
              <a:t>at Central Office Staff meetings and Coordinator, Lead Teacher meetings.</a:t>
            </a:r>
          </a:p>
          <a:p>
            <a:pPr marL="742950" indent="-742950">
              <a:buFont typeface="+mj-lt"/>
              <a:buAutoNum type="arabicPeriod"/>
            </a:pPr>
            <a:r>
              <a:rPr lang="en-US" sz="4800" dirty="0" smtClean="0"/>
              <a:t>Find </a:t>
            </a:r>
            <a:r>
              <a:rPr lang="en-US" sz="4800" dirty="0"/>
              <a:t>opportunities to tell your individual story to central office staff so colleagues can understand the challenges a parent faces and feels raising a child with a disability.</a:t>
            </a:r>
          </a:p>
          <a:p>
            <a:pPr marL="742950" indent="-742950">
              <a:buFont typeface="+mj-lt"/>
              <a:buAutoNum type="arabicPeriod"/>
            </a:pPr>
            <a:r>
              <a:rPr lang="en-US" sz="4800" dirty="0" smtClean="0"/>
              <a:t>Your </a:t>
            </a:r>
            <a:r>
              <a:rPr lang="en-US" sz="4800" dirty="0"/>
              <a:t>local special education director can send </a:t>
            </a:r>
            <a:r>
              <a:rPr lang="en-US" sz="4800" dirty="0" smtClean="0"/>
              <a:t>information about you to </a:t>
            </a:r>
            <a:r>
              <a:rPr lang="en-US" sz="4800" dirty="0"/>
              <a:t>school administrators, counselors, teachers, therapists, psychologists, school district partners, etc., describing your role and providing your contact information</a:t>
            </a:r>
            <a:r>
              <a:rPr lang="en-US" sz="4800" dirty="0" smtClean="0"/>
              <a:t>.</a:t>
            </a:r>
          </a:p>
          <a:p>
            <a:pPr marL="742950" indent="-742950">
              <a:buFont typeface="+mj-lt"/>
              <a:buAutoNum type="arabicPeriod"/>
            </a:pPr>
            <a:r>
              <a:rPr lang="en-US" sz="4800" dirty="0"/>
              <a:t>Request technical training on platforms the district uses and become familiar with district policy.</a:t>
            </a:r>
          </a:p>
          <a:p>
            <a:pPr marL="742950" indent="-742950">
              <a:buFont typeface="+mj-lt"/>
              <a:buAutoNum type="arabicPeriod"/>
            </a:pPr>
            <a:r>
              <a:rPr lang="en-US" sz="4800" dirty="0" smtClean="0"/>
              <a:t>After discussing with supervisor, create online presence on district website, and social media. </a:t>
            </a:r>
          </a:p>
          <a:p>
            <a:pPr marL="742950" indent="-742950">
              <a:buFont typeface="+mj-lt"/>
              <a:buAutoNum type="arabicPeriod"/>
            </a:pPr>
            <a:r>
              <a:rPr lang="en-US" sz="4800" dirty="0" smtClean="0"/>
              <a:t>Does your district want you to do virtual meetings and trainings, webinars </a:t>
            </a:r>
            <a:r>
              <a:rPr lang="en-US" sz="4800" dirty="0" err="1" smtClean="0"/>
              <a:t>etc</a:t>
            </a:r>
            <a:r>
              <a:rPr lang="en-US" sz="4800" dirty="0" smtClean="0"/>
              <a:t>?  Plan contents and frequency and then make sure you have approvals. Invite supervisor to the first few so they can get comfortable with you and offer feedback. </a:t>
            </a:r>
          </a:p>
          <a:p>
            <a:pPr marL="742950" indent="-742950">
              <a:buFont typeface="+mj-lt"/>
              <a:buAutoNum type="arabicPeriod"/>
            </a:pPr>
            <a:r>
              <a:rPr lang="en-US" sz="4800" dirty="0"/>
              <a:t>Ask your supervisor about creating a data base so you can share information with families, via mass emails and texts and through platforms like REMIND </a:t>
            </a:r>
          </a:p>
          <a:p>
            <a:pPr marL="742950" indent="-742950">
              <a:buFont typeface="+mj-lt"/>
              <a:buAutoNum type="arabicPeriod"/>
            </a:pPr>
            <a:r>
              <a:rPr lang="en-US" sz="4800" dirty="0"/>
              <a:t>With your Director’s approval, </a:t>
            </a:r>
            <a:r>
              <a:rPr lang="en-US" sz="4800" dirty="0" smtClean="0"/>
              <a:t>create some printed material to market your program  </a:t>
            </a:r>
            <a:r>
              <a:rPr lang="en-US" sz="4800" dirty="0"/>
              <a:t>(Check the Parent Mentor “Learning Curve” online for samples of existing introductory brochures</a:t>
            </a:r>
            <a:r>
              <a:rPr lang="en-US" sz="4800" dirty="0" smtClean="0"/>
              <a:t>).</a:t>
            </a:r>
            <a:endParaRPr lang="en-US" sz="4800" dirty="0"/>
          </a:p>
        </p:txBody>
      </p:sp>
      <p:pic>
        <p:nvPicPr>
          <p:cNvPr id="4" name="Picture 3"/>
          <p:cNvPicPr/>
          <p:nvPr/>
        </p:nvPicPr>
        <p:blipFill>
          <a:blip r:embed="rId2" cstate="print">
            <a:extLst>
              <a:ext uri="{28A0092B-C50C-407E-A947-70E740481C1C}">
                <a14:useLocalDpi xmlns:a14="http://schemas.microsoft.com/office/drawing/2010/main" val="0"/>
              </a:ext>
            </a:extLst>
          </a:blip>
          <a:stretch>
            <a:fillRect/>
          </a:stretch>
        </p:blipFill>
        <p:spPr>
          <a:xfrm>
            <a:off x="533401" y="381000"/>
            <a:ext cx="2286000" cy="890270"/>
          </a:xfrm>
          <a:prstGeom prst="rect">
            <a:avLst/>
          </a:prstGeom>
        </p:spPr>
      </p:pic>
    </p:spTree>
    <p:extLst>
      <p:ext uri="{BB962C8B-B14F-4D97-AF65-F5344CB8AC3E}">
        <p14:creationId xmlns:p14="http://schemas.microsoft.com/office/powerpoint/2010/main" val="337267184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71800" y="274638"/>
            <a:ext cx="5715000" cy="1143000"/>
          </a:xfrm>
        </p:spPr>
        <p:txBody>
          <a:bodyPr>
            <a:normAutofit fontScale="90000"/>
          </a:bodyPr>
          <a:lstStyle/>
          <a:p>
            <a:r>
              <a:rPr lang="en-US" dirty="0" smtClean="0">
                <a:solidFill>
                  <a:srgbClr val="00B0F0"/>
                </a:solidFill>
              </a:rPr>
              <a:t>More Things You Can Do</a:t>
            </a:r>
            <a:endParaRPr lang="en-US" dirty="0">
              <a:solidFill>
                <a:srgbClr val="00B0F0"/>
              </a:solidFill>
            </a:endParaRPr>
          </a:p>
        </p:txBody>
      </p:sp>
      <p:sp>
        <p:nvSpPr>
          <p:cNvPr id="3" name="Content Placeholder 2"/>
          <p:cNvSpPr>
            <a:spLocks noGrp="1"/>
          </p:cNvSpPr>
          <p:nvPr>
            <p:ph idx="1"/>
          </p:nvPr>
        </p:nvSpPr>
        <p:spPr>
          <a:xfrm>
            <a:off x="457200" y="1195070"/>
            <a:ext cx="8229600" cy="4931093"/>
          </a:xfrm>
        </p:spPr>
        <p:txBody>
          <a:bodyPr>
            <a:noAutofit/>
          </a:bodyPr>
          <a:lstStyle/>
          <a:p>
            <a:pPr marL="0" indent="0">
              <a:buNone/>
            </a:pPr>
            <a:r>
              <a:rPr lang="en-US" sz="1800" b="1" dirty="0" smtClean="0">
                <a:solidFill>
                  <a:srgbClr val="00B0F0"/>
                </a:solidFill>
              </a:rPr>
              <a:t>In Your District</a:t>
            </a:r>
          </a:p>
          <a:p>
            <a:pPr marL="742950" indent="-742950">
              <a:buFont typeface="+mj-lt"/>
              <a:buAutoNum type="arabicPeriod"/>
            </a:pPr>
            <a:r>
              <a:rPr lang="en-US" sz="1400" dirty="0" smtClean="0"/>
              <a:t>Ask </a:t>
            </a:r>
            <a:r>
              <a:rPr lang="en-US" sz="1400" dirty="0"/>
              <a:t>your supervisor to include you in district team meetings so you can meet with principals, counselors, and social workers in each school. Plan visits based on your district’s goals and priorities. </a:t>
            </a:r>
          </a:p>
          <a:p>
            <a:pPr marL="742950" indent="-742950">
              <a:buFont typeface="+mj-lt"/>
              <a:buAutoNum type="arabicPeriod"/>
            </a:pPr>
            <a:r>
              <a:rPr lang="en-US" sz="1400" dirty="0"/>
              <a:t>Join social media groups  relating to families who receive sped services, attend family and community meetings and listen. Make sure you introduce yourself at the meetings.</a:t>
            </a:r>
          </a:p>
          <a:p>
            <a:pPr marL="742950" indent="-742950">
              <a:buFont typeface="+mj-lt"/>
              <a:buAutoNum type="arabicPeriod"/>
            </a:pPr>
            <a:r>
              <a:rPr lang="en-US" sz="1400" dirty="0"/>
              <a:t>Meet with individual school PTA/PTOs. Determine if ALL parents are being included and how you can help. Contact the partners on your community map. Call the GAP2P representative for your area and introduce yourself.</a:t>
            </a:r>
          </a:p>
          <a:p>
            <a:pPr marL="742950" indent="-742950">
              <a:buFont typeface="+mj-lt"/>
              <a:buAutoNum type="arabicPeriod"/>
            </a:pPr>
            <a:r>
              <a:rPr lang="en-US" sz="1400" dirty="0"/>
              <a:t>Build relationships and partnerships with leaders to work towards including ALL parents in their activities – especially Title I and English Language Learners programs.</a:t>
            </a:r>
          </a:p>
          <a:p>
            <a:pPr marL="742950" indent="-742950">
              <a:buFont typeface="+mj-lt"/>
              <a:buAutoNum type="arabicPeriod"/>
            </a:pPr>
            <a:r>
              <a:rPr lang="en-US" sz="1400" dirty="0"/>
              <a:t>Provide information about the Parent Mentor program to local newspapers, with prior approval from your Director and district Media Coordinator/Public Relations Director. Learn the approval protocol for any flyer, news item etc. and never distribute any information without first obtaining approval according to the local policy. Also find out what to do if a member of the media contacts you directly. Often you will need to refer the call to the Media Coordinator/Public Relations Director before responding to any requests for information or interviews.</a:t>
            </a:r>
          </a:p>
          <a:p>
            <a:pPr marL="742950" indent="-742950">
              <a:buFont typeface="+mj-lt"/>
              <a:buAutoNum type="arabicPeriod"/>
            </a:pPr>
            <a:r>
              <a:rPr lang="en-US" sz="1400" dirty="0"/>
              <a:t>Send an approved  introduction letter to every family with a student who has an IEP and  one to every teacher. </a:t>
            </a:r>
          </a:p>
          <a:p>
            <a:pPr marL="742950" indent="-742950">
              <a:buFont typeface="+mj-lt"/>
              <a:buAutoNum type="arabicPeriod"/>
            </a:pPr>
            <a:r>
              <a:rPr lang="en-US" sz="1400" dirty="0"/>
              <a:t>Decide with your director what services you are able to provide the first six months. Don’t promise services you are not yet ready to provide.</a:t>
            </a:r>
          </a:p>
          <a:p>
            <a:pPr marL="742950" indent="-742950">
              <a:buFont typeface="+mj-lt"/>
              <a:buAutoNum type="arabicPeriod"/>
            </a:pPr>
            <a:r>
              <a:rPr lang="en-US" sz="1400" dirty="0"/>
              <a:t>Distribute your contact information to intake staff, social workers, psychologists, counselors and diagnosticians to be given to parents at the time of referral or evaluation.</a:t>
            </a:r>
          </a:p>
          <a:p>
            <a:endParaRPr lang="en-US" sz="1400" dirty="0"/>
          </a:p>
        </p:txBody>
      </p:sp>
      <p:pic>
        <p:nvPicPr>
          <p:cNvPr id="4" name="Picture 3"/>
          <p:cNvPicPr/>
          <p:nvPr/>
        </p:nvPicPr>
        <p:blipFill>
          <a:blip r:embed="rId2" cstate="print">
            <a:extLst>
              <a:ext uri="{28A0092B-C50C-407E-A947-70E740481C1C}">
                <a14:useLocalDpi xmlns:a14="http://schemas.microsoft.com/office/drawing/2010/main" val="0"/>
              </a:ext>
            </a:extLst>
          </a:blip>
          <a:stretch>
            <a:fillRect/>
          </a:stretch>
        </p:blipFill>
        <p:spPr>
          <a:xfrm>
            <a:off x="381000" y="304800"/>
            <a:ext cx="2286000" cy="890270"/>
          </a:xfrm>
          <a:prstGeom prst="rect">
            <a:avLst/>
          </a:prstGeom>
        </p:spPr>
      </p:pic>
    </p:spTree>
    <p:extLst>
      <p:ext uri="{BB962C8B-B14F-4D97-AF65-F5344CB8AC3E}">
        <p14:creationId xmlns:p14="http://schemas.microsoft.com/office/powerpoint/2010/main" val="362044853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a:r>
              <a:rPr lang="en-US" dirty="0" smtClean="0">
                <a:solidFill>
                  <a:srgbClr val="00B0F0"/>
                </a:solidFill>
              </a:rPr>
              <a:t>Taking On Your New Role</a:t>
            </a:r>
            <a:endParaRPr lang="en-US" dirty="0">
              <a:solidFill>
                <a:srgbClr val="00B0F0"/>
              </a:solidFill>
            </a:endParaRPr>
          </a:p>
        </p:txBody>
      </p:sp>
      <p:sp>
        <p:nvSpPr>
          <p:cNvPr id="3" name="Content Placeholder 2"/>
          <p:cNvSpPr>
            <a:spLocks noGrp="1"/>
          </p:cNvSpPr>
          <p:nvPr>
            <p:ph idx="1"/>
          </p:nvPr>
        </p:nvSpPr>
        <p:spPr>
          <a:xfrm>
            <a:off x="457200" y="1371600"/>
            <a:ext cx="8229600" cy="4754563"/>
          </a:xfrm>
        </p:spPr>
        <p:txBody>
          <a:bodyPr>
            <a:normAutofit fontScale="25000" lnSpcReduction="20000"/>
          </a:bodyPr>
          <a:lstStyle/>
          <a:p>
            <a:pPr marL="0" indent="0">
              <a:buNone/>
            </a:pPr>
            <a:r>
              <a:rPr lang="en-US" sz="8000" dirty="0" smtClean="0"/>
              <a:t>Take time to learn the language of Parent Mentors  </a:t>
            </a:r>
          </a:p>
          <a:p>
            <a:pPr marL="0" indent="0">
              <a:buNone/>
            </a:pPr>
            <a:r>
              <a:rPr lang="en-US" sz="8000" dirty="0" smtClean="0"/>
              <a:t>Review the </a:t>
            </a:r>
            <a:r>
              <a:rPr lang="en-US" sz="8000" dirty="0" smtClean="0">
                <a:hlinkClick r:id="rId2"/>
              </a:rPr>
              <a:t>Parent Mentor Speak Guide</a:t>
            </a:r>
            <a:endParaRPr lang="en-US" sz="8000" dirty="0" smtClean="0"/>
          </a:p>
          <a:p>
            <a:pPr marL="0" indent="0">
              <a:buNone/>
            </a:pPr>
            <a:endParaRPr lang="en-US" dirty="0"/>
          </a:p>
          <a:p>
            <a:pPr marL="0" indent="0">
              <a:buNone/>
            </a:pPr>
            <a:endParaRPr lang="en-US" dirty="0" smtClean="0"/>
          </a:p>
          <a:p>
            <a:pPr marL="0" indent="0">
              <a:buNone/>
            </a:pPr>
            <a:r>
              <a:rPr lang="en-US" dirty="0" smtClean="0"/>
              <a:t>The </a:t>
            </a:r>
            <a:r>
              <a:rPr lang="en-US" dirty="0"/>
              <a:t>Individuals with Disabilities Education Improvement Act of 2004 focuses on the need for families of children with disabilities to partner with educators to create better outcomes for students. In order to support the important role of families in the educational process, staff from the Divisions for Special Education and from other divisions such as Title 1 partner with individuals from state and private agencies to support families on a daily basis. In addition, the Divisions partner with parents through the State Advisory Panel for Special Education, the Georgia Parent Mentor Partnership, and school districts' special education stakeholder groups. The Divisions also collaborate on leadership training and communication resources with the state's major parent/family education and advocacy groups. A family engagement specialist on staff advises the Divisions on ways to increase parent engagement and build partnerships between educators and parents ultimately leading to better student outcomes. It is the goal of Georgia's parent initiatives to create a collaborative community of parents and educators to increase student achievement for students with disabilities. Part of the work includes collaborating with members of the Parent Leadership Coalition, which includes family engagement partners within the </a:t>
            </a:r>
            <a:r>
              <a:rPr lang="en-US" dirty="0" err="1"/>
              <a:t>GaDOE</a:t>
            </a:r>
            <a:r>
              <a:rPr lang="en-US" dirty="0"/>
              <a:t>, particularly Title 1 Parent Involvement Coordinators, and other state agencies and organizations.</a:t>
            </a:r>
          </a:p>
          <a:p>
            <a:pPr marL="0" indent="0">
              <a:buNone/>
            </a:pPr>
            <a:endParaRPr lang="en-US" dirty="0"/>
          </a:p>
          <a:p>
            <a:pPr marL="0" indent="0">
              <a:buNone/>
            </a:pPr>
            <a:r>
              <a:rPr lang="en-US" b="1" dirty="0"/>
              <a:t>Partnerships Inside the School District</a:t>
            </a:r>
            <a:endParaRPr lang="en-US" dirty="0"/>
          </a:p>
          <a:p>
            <a:r>
              <a:rPr lang="en-US" dirty="0" smtClean="0">
                <a:solidFill>
                  <a:schemeClr val="tx2">
                    <a:lumMod val="60000"/>
                    <a:lumOff val="40000"/>
                  </a:schemeClr>
                </a:solidFill>
              </a:rPr>
              <a:t>After </a:t>
            </a:r>
            <a:r>
              <a:rPr lang="en-US" dirty="0">
                <a:solidFill>
                  <a:schemeClr val="tx2">
                    <a:lumMod val="60000"/>
                    <a:lumOff val="40000"/>
                  </a:schemeClr>
                </a:solidFill>
              </a:rPr>
              <a:t>School Tutoring programs</a:t>
            </a:r>
          </a:p>
          <a:p>
            <a:r>
              <a:rPr lang="en-US" dirty="0" smtClean="0">
                <a:solidFill>
                  <a:srgbClr val="FFC000"/>
                </a:solidFill>
              </a:rPr>
              <a:t>Career </a:t>
            </a:r>
            <a:r>
              <a:rPr lang="en-US" dirty="0">
                <a:solidFill>
                  <a:srgbClr val="FFC000"/>
                </a:solidFill>
              </a:rPr>
              <a:t>-Technical and Agriculture Education (CTAE)</a:t>
            </a:r>
          </a:p>
          <a:p>
            <a:r>
              <a:rPr lang="en-US" dirty="0" smtClean="0">
                <a:solidFill>
                  <a:schemeClr val="tx2">
                    <a:lumMod val="60000"/>
                    <a:lumOff val="40000"/>
                  </a:schemeClr>
                </a:solidFill>
              </a:rPr>
              <a:t>Communities </a:t>
            </a:r>
            <a:r>
              <a:rPr lang="en-US" dirty="0">
                <a:solidFill>
                  <a:schemeClr val="tx2">
                    <a:lumMod val="60000"/>
                    <a:lumOff val="40000"/>
                  </a:schemeClr>
                </a:solidFill>
              </a:rPr>
              <a:t>In Schools – connecting community resources with schools</a:t>
            </a:r>
          </a:p>
          <a:p>
            <a:r>
              <a:rPr lang="en-US" dirty="0" smtClean="0">
                <a:solidFill>
                  <a:srgbClr val="FFC000"/>
                </a:solidFill>
              </a:rPr>
              <a:t>English </a:t>
            </a:r>
            <a:r>
              <a:rPr lang="en-US" dirty="0">
                <a:solidFill>
                  <a:srgbClr val="FFC000"/>
                </a:solidFill>
              </a:rPr>
              <a:t>to Speakers of Other Languages (ESOL) program</a:t>
            </a:r>
          </a:p>
          <a:p>
            <a:r>
              <a:rPr lang="en-US" dirty="0" smtClean="0">
                <a:solidFill>
                  <a:schemeClr val="tx2">
                    <a:lumMod val="60000"/>
                    <a:lumOff val="40000"/>
                  </a:schemeClr>
                </a:solidFill>
              </a:rPr>
              <a:t>High </a:t>
            </a:r>
            <a:r>
              <a:rPr lang="en-US" dirty="0">
                <a:solidFill>
                  <a:schemeClr val="tx2">
                    <a:lumMod val="60000"/>
                    <a:lumOff val="40000"/>
                  </a:schemeClr>
                </a:solidFill>
              </a:rPr>
              <a:t>school Graduation Coaches (limited)</a:t>
            </a:r>
          </a:p>
          <a:p>
            <a:r>
              <a:rPr lang="en-US" dirty="0" smtClean="0">
                <a:solidFill>
                  <a:srgbClr val="FFC000"/>
                </a:solidFill>
              </a:rPr>
              <a:t>Media </a:t>
            </a:r>
            <a:r>
              <a:rPr lang="en-US" dirty="0">
                <a:solidFill>
                  <a:srgbClr val="FFC000"/>
                </a:solidFill>
              </a:rPr>
              <a:t>Specialists</a:t>
            </a:r>
          </a:p>
          <a:p>
            <a:r>
              <a:rPr lang="en-US" dirty="0" smtClean="0">
                <a:solidFill>
                  <a:schemeClr val="tx2">
                    <a:lumMod val="60000"/>
                    <a:lumOff val="40000"/>
                  </a:schemeClr>
                </a:solidFill>
              </a:rPr>
              <a:t>PTA/PTO</a:t>
            </a:r>
            <a:endParaRPr lang="en-US" dirty="0">
              <a:solidFill>
                <a:schemeClr val="tx2">
                  <a:lumMod val="60000"/>
                  <a:lumOff val="40000"/>
                </a:schemeClr>
              </a:solidFill>
            </a:endParaRPr>
          </a:p>
          <a:p>
            <a:r>
              <a:rPr lang="en-US" dirty="0" smtClean="0">
                <a:solidFill>
                  <a:srgbClr val="FFC000"/>
                </a:solidFill>
              </a:rPr>
              <a:t>Parent </a:t>
            </a:r>
            <a:r>
              <a:rPr lang="en-US" dirty="0">
                <a:solidFill>
                  <a:srgbClr val="FFC000"/>
                </a:solidFill>
              </a:rPr>
              <a:t>- Teacher Resource Centers (Often funded by Title I)</a:t>
            </a:r>
          </a:p>
          <a:p>
            <a:r>
              <a:rPr lang="en-US" dirty="0" smtClean="0">
                <a:solidFill>
                  <a:schemeClr val="tx2">
                    <a:lumMod val="60000"/>
                    <a:lumOff val="40000"/>
                  </a:schemeClr>
                </a:solidFill>
              </a:rPr>
              <a:t>School </a:t>
            </a:r>
            <a:r>
              <a:rPr lang="en-US" dirty="0">
                <a:solidFill>
                  <a:schemeClr val="tx2">
                    <a:lumMod val="60000"/>
                    <a:lumOff val="40000"/>
                  </a:schemeClr>
                </a:solidFill>
              </a:rPr>
              <a:t>Improvement</a:t>
            </a:r>
          </a:p>
          <a:p>
            <a:r>
              <a:rPr lang="en-US" dirty="0" smtClean="0">
                <a:solidFill>
                  <a:srgbClr val="FFC000"/>
                </a:solidFill>
              </a:rPr>
              <a:t>Title </a:t>
            </a:r>
            <a:r>
              <a:rPr lang="en-US" dirty="0">
                <a:solidFill>
                  <a:srgbClr val="FFC000"/>
                </a:solidFill>
              </a:rPr>
              <a:t>I Parent Involvement Program</a:t>
            </a:r>
          </a:p>
          <a:p>
            <a:r>
              <a:rPr lang="en-US" dirty="0">
                <a:solidFill>
                  <a:schemeClr val="tx2">
                    <a:lumMod val="60000"/>
                    <a:lumOff val="40000"/>
                  </a:schemeClr>
                </a:solidFill>
              </a:rPr>
              <a:t>Title I Parent Involvement Unit offers excellent resources to Parent Mentors and also extends invitations to its regional meetings.</a:t>
            </a:r>
          </a:p>
          <a:p>
            <a:pPr marL="0" indent="0">
              <a:buNone/>
            </a:pPr>
            <a:r>
              <a:rPr lang="en-US" dirty="0"/>
              <a:t> </a:t>
            </a:r>
          </a:p>
          <a:p>
            <a:pPr marL="0" indent="0">
              <a:buNone/>
            </a:pPr>
            <a:r>
              <a:rPr lang="en-US" b="1" dirty="0"/>
              <a:t>Partnerships with Other Agencies within the Community</a:t>
            </a:r>
            <a:endParaRPr lang="en-US" dirty="0"/>
          </a:p>
          <a:p>
            <a:pPr marL="0" indent="0">
              <a:buNone/>
            </a:pPr>
            <a:r>
              <a:rPr lang="en-US" dirty="0">
                <a:solidFill>
                  <a:schemeClr val="tx2">
                    <a:lumMod val="60000"/>
                    <a:lumOff val="40000"/>
                  </a:schemeClr>
                </a:solidFill>
              </a:rPr>
              <a:t>Parent to Parent of Georgia (GaP2P) – </a:t>
            </a:r>
            <a:r>
              <a:rPr lang="en-US" dirty="0"/>
              <a:t>Georgia’s federally funded Parent </a:t>
            </a:r>
            <a:r>
              <a:rPr lang="en-US" dirty="0" smtClean="0"/>
              <a:t>Information and </a:t>
            </a:r>
            <a:r>
              <a:rPr lang="en-US" dirty="0"/>
              <a:t>Training Center. This is a key partner and a great source of information for parents. Please spend some time on their excellent website to familiarize yourself with </a:t>
            </a:r>
            <a:r>
              <a:rPr lang="en-US" dirty="0" smtClean="0"/>
              <a:t>GaP2P and </a:t>
            </a:r>
            <a:r>
              <a:rPr lang="en-US" dirty="0"/>
              <a:t>the services and resources available. Most important to begin is to travel on their</a:t>
            </a:r>
          </a:p>
          <a:p>
            <a:pPr marL="0" indent="0">
              <a:buNone/>
            </a:pPr>
            <a:r>
              <a:rPr lang="en-US" b="1" dirty="0"/>
              <a:t>Road Map to Services and Supports</a:t>
            </a:r>
            <a:r>
              <a:rPr lang="en-US" dirty="0"/>
              <a:t>.</a:t>
            </a:r>
          </a:p>
          <a:p>
            <a:pPr marL="0" indent="0">
              <a:buNone/>
            </a:pPr>
            <a:r>
              <a:rPr lang="en-US" dirty="0"/>
              <a:t> </a:t>
            </a:r>
          </a:p>
          <a:p>
            <a:pPr marL="0" indent="0">
              <a:buNone/>
            </a:pPr>
            <a:r>
              <a:rPr lang="en-US" b="1" dirty="0"/>
              <a:t>Parent Leadership Coalition Agencies: Sharing information and resources to create better outcomes for children</a:t>
            </a:r>
            <a:endParaRPr lang="en-US" dirty="0"/>
          </a:p>
          <a:p>
            <a:pPr marL="0" indent="0">
              <a:buNone/>
            </a:pPr>
            <a:r>
              <a:rPr lang="en-US" dirty="0" smtClean="0">
                <a:solidFill>
                  <a:schemeClr val="tx2">
                    <a:lumMod val="60000"/>
                    <a:lumOff val="40000"/>
                  </a:schemeClr>
                </a:solidFill>
              </a:rPr>
              <a:t>Bright </a:t>
            </a:r>
            <a:r>
              <a:rPr lang="en-US" dirty="0">
                <a:solidFill>
                  <a:schemeClr val="tx2">
                    <a:lumMod val="60000"/>
                    <a:lumOff val="40000"/>
                  </a:schemeClr>
                </a:solidFill>
              </a:rPr>
              <a:t>from the Start - Georgia Department of Early Care and Learning, Childcare</a:t>
            </a:r>
          </a:p>
          <a:p>
            <a:pPr marL="0" indent="0">
              <a:buNone/>
            </a:pPr>
            <a:r>
              <a:rPr lang="en-US" dirty="0">
                <a:solidFill>
                  <a:srgbClr val="FFC000"/>
                </a:solidFill>
              </a:rPr>
              <a:t>Inclusion and Pre-K Coordinators</a:t>
            </a:r>
          </a:p>
          <a:p>
            <a:pPr marL="0" indent="0">
              <a:buNone/>
            </a:pPr>
            <a:r>
              <a:rPr lang="en-US" dirty="0" smtClean="0">
                <a:solidFill>
                  <a:schemeClr val="tx2">
                    <a:lumMod val="60000"/>
                    <a:lumOff val="40000"/>
                  </a:schemeClr>
                </a:solidFill>
              </a:rPr>
              <a:t>Children </a:t>
            </a:r>
            <a:r>
              <a:rPr lang="en-US" dirty="0">
                <a:solidFill>
                  <a:schemeClr val="tx2">
                    <a:lumMod val="60000"/>
                    <a:lumOff val="40000"/>
                  </a:schemeClr>
                </a:solidFill>
              </a:rPr>
              <a:t>with Special Needs, Babies Can't Wait, Project SCEIs, Parent Educators, Georgia Department of Education, Division for Special Education Services and Supports and Title I Parent Outreach</a:t>
            </a:r>
          </a:p>
          <a:p>
            <a:pPr marL="0" indent="0">
              <a:buNone/>
            </a:pPr>
            <a:r>
              <a:rPr lang="en-US" dirty="0" smtClean="0">
                <a:solidFill>
                  <a:srgbClr val="FFC000"/>
                </a:solidFill>
              </a:rPr>
              <a:t>Georgia </a:t>
            </a:r>
            <a:r>
              <a:rPr lang="en-US" dirty="0">
                <a:solidFill>
                  <a:srgbClr val="FFC000"/>
                </a:solidFill>
              </a:rPr>
              <a:t>Council on Developmental Disabilities (GCDD)</a:t>
            </a:r>
          </a:p>
          <a:p>
            <a:pPr marL="0" indent="0">
              <a:buNone/>
            </a:pPr>
            <a:r>
              <a:rPr lang="en-US" dirty="0" smtClean="0">
                <a:solidFill>
                  <a:schemeClr val="tx2">
                    <a:lumMod val="60000"/>
                    <a:lumOff val="40000"/>
                  </a:schemeClr>
                </a:solidFill>
              </a:rPr>
              <a:t>Georgia </a:t>
            </a:r>
            <a:r>
              <a:rPr lang="en-US" dirty="0">
                <a:solidFill>
                  <a:schemeClr val="tx2">
                    <a:lumMod val="60000"/>
                    <a:lumOff val="40000"/>
                  </a:schemeClr>
                </a:solidFill>
              </a:rPr>
              <a:t>Department or Behavioral Health &amp; Developmental Disabilities (DBHDD)</a:t>
            </a:r>
          </a:p>
          <a:p>
            <a:pPr marL="0" indent="0">
              <a:buNone/>
            </a:pPr>
            <a:r>
              <a:rPr lang="en-US" dirty="0" smtClean="0">
                <a:solidFill>
                  <a:srgbClr val="FFC000"/>
                </a:solidFill>
              </a:rPr>
              <a:t>Georgia </a:t>
            </a:r>
            <a:r>
              <a:rPr lang="en-US" dirty="0">
                <a:solidFill>
                  <a:srgbClr val="FFC000"/>
                </a:solidFill>
              </a:rPr>
              <a:t>Family Connection </a:t>
            </a:r>
            <a:r>
              <a:rPr lang="en-US" dirty="0" smtClean="0">
                <a:solidFill>
                  <a:srgbClr val="FFC000"/>
                </a:solidFill>
              </a:rPr>
              <a:t>Partnership</a:t>
            </a:r>
          </a:p>
          <a:p>
            <a:pPr marL="0" indent="0">
              <a:buNone/>
            </a:pPr>
            <a:r>
              <a:rPr lang="en-US" dirty="0" smtClean="0">
                <a:solidFill>
                  <a:schemeClr val="tx2">
                    <a:lumMod val="60000"/>
                    <a:lumOff val="40000"/>
                  </a:schemeClr>
                </a:solidFill>
              </a:rPr>
              <a:t>Institute </a:t>
            </a:r>
            <a:r>
              <a:rPr lang="en-US" dirty="0">
                <a:solidFill>
                  <a:schemeClr val="tx2">
                    <a:lumMod val="60000"/>
                    <a:lumOff val="40000"/>
                  </a:schemeClr>
                </a:solidFill>
              </a:rPr>
              <a:t>on Human Development and Disability (IHDD)</a:t>
            </a:r>
          </a:p>
          <a:p>
            <a:pPr marL="0" indent="0">
              <a:buNone/>
            </a:pPr>
            <a:r>
              <a:rPr lang="en-US" dirty="0" smtClean="0">
                <a:solidFill>
                  <a:srgbClr val="FFC000"/>
                </a:solidFill>
              </a:rPr>
              <a:t>Leadership </a:t>
            </a:r>
            <a:r>
              <a:rPr lang="en-US" dirty="0">
                <a:solidFill>
                  <a:srgbClr val="FFC000"/>
                </a:solidFill>
              </a:rPr>
              <a:t>Institute on Developmental Disabilities, Georgia State University</a:t>
            </a:r>
          </a:p>
          <a:p>
            <a:pPr marL="0" indent="0">
              <a:buNone/>
            </a:pPr>
            <a:r>
              <a:rPr lang="en-US" dirty="0" smtClean="0">
                <a:solidFill>
                  <a:schemeClr val="tx2">
                    <a:lumMod val="60000"/>
                    <a:lumOff val="40000"/>
                  </a:schemeClr>
                </a:solidFill>
              </a:rPr>
              <a:t>State </a:t>
            </a:r>
            <a:r>
              <a:rPr lang="en-US" dirty="0">
                <a:solidFill>
                  <a:schemeClr val="tx2">
                    <a:lumMod val="60000"/>
                    <a:lumOff val="40000"/>
                  </a:schemeClr>
                </a:solidFill>
              </a:rPr>
              <a:t>PTA</a:t>
            </a:r>
          </a:p>
          <a:p>
            <a:pPr marL="0" indent="0">
              <a:buNone/>
            </a:pPr>
            <a:r>
              <a:rPr lang="en-US" dirty="0" smtClean="0">
                <a:solidFill>
                  <a:srgbClr val="FFC000"/>
                </a:solidFill>
              </a:rPr>
              <a:t>State </a:t>
            </a:r>
            <a:r>
              <a:rPr lang="en-US" dirty="0">
                <a:solidFill>
                  <a:srgbClr val="FFC000"/>
                </a:solidFill>
              </a:rPr>
              <a:t>Parent Information Resource Center (PIRC)</a:t>
            </a:r>
          </a:p>
          <a:p>
            <a:pPr marL="0" indent="0">
              <a:buNone/>
            </a:pPr>
            <a:r>
              <a:rPr lang="en-US" dirty="0"/>
              <a:t> </a:t>
            </a:r>
          </a:p>
          <a:p>
            <a:endParaRPr lang="en-US" dirty="0"/>
          </a:p>
        </p:txBody>
      </p:sp>
      <p:pic>
        <p:nvPicPr>
          <p:cNvPr id="4" name="Picture 3"/>
          <p:cNvPicPr/>
          <p:nvPr/>
        </p:nvPicPr>
        <p:blipFill>
          <a:blip r:embed="rId3" cstate="print">
            <a:extLst>
              <a:ext uri="{28A0092B-C50C-407E-A947-70E740481C1C}">
                <a14:useLocalDpi xmlns:a14="http://schemas.microsoft.com/office/drawing/2010/main" val="0"/>
              </a:ext>
            </a:extLst>
          </a:blip>
          <a:stretch>
            <a:fillRect/>
          </a:stretch>
        </p:blipFill>
        <p:spPr>
          <a:xfrm>
            <a:off x="533401" y="381000"/>
            <a:ext cx="2286000" cy="890270"/>
          </a:xfrm>
          <a:prstGeom prst="rect">
            <a:avLst/>
          </a:prstGeom>
        </p:spPr>
      </p:pic>
    </p:spTree>
    <p:extLst>
      <p:ext uri="{BB962C8B-B14F-4D97-AF65-F5344CB8AC3E}">
        <p14:creationId xmlns:p14="http://schemas.microsoft.com/office/powerpoint/2010/main" val="242961136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a:r>
              <a:rPr lang="en-US" dirty="0" smtClean="0">
                <a:solidFill>
                  <a:srgbClr val="00B0F0"/>
                </a:solidFill>
              </a:rPr>
              <a:t>Mission and Vision</a:t>
            </a:r>
            <a:endParaRPr lang="en-US" dirty="0"/>
          </a:p>
        </p:txBody>
      </p:sp>
      <p:sp>
        <p:nvSpPr>
          <p:cNvPr id="3" name="Content Placeholder 2"/>
          <p:cNvSpPr>
            <a:spLocks noGrp="1"/>
          </p:cNvSpPr>
          <p:nvPr>
            <p:ph idx="1"/>
          </p:nvPr>
        </p:nvSpPr>
        <p:spPr/>
        <p:txBody>
          <a:bodyPr>
            <a:normAutofit lnSpcReduction="10000"/>
          </a:bodyPr>
          <a:lstStyle/>
          <a:p>
            <a:r>
              <a:rPr lang="en-US" b="1" dirty="0" smtClean="0">
                <a:solidFill>
                  <a:srgbClr val="FFC000"/>
                </a:solidFill>
              </a:rPr>
              <a:t>Mission </a:t>
            </a:r>
            <a:r>
              <a:rPr lang="en-US" b="1" dirty="0">
                <a:solidFill>
                  <a:srgbClr val="FFC000"/>
                </a:solidFill>
              </a:rPr>
              <a:t>Statement:</a:t>
            </a:r>
            <a:r>
              <a:rPr lang="en-US" dirty="0">
                <a:solidFill>
                  <a:srgbClr val="FFC000"/>
                </a:solidFill>
              </a:rPr>
              <a:t>     Build effective family, school and community partnerships which lead to greater student achievement for all </a:t>
            </a:r>
            <a:r>
              <a:rPr lang="en-US" dirty="0" smtClean="0">
                <a:solidFill>
                  <a:srgbClr val="FFC000"/>
                </a:solidFill>
              </a:rPr>
              <a:t>students, especially those </a:t>
            </a:r>
            <a:r>
              <a:rPr lang="en-US" dirty="0">
                <a:solidFill>
                  <a:srgbClr val="FFC000"/>
                </a:solidFill>
              </a:rPr>
              <a:t>with disabilities.</a:t>
            </a:r>
          </a:p>
          <a:p>
            <a:pPr marL="0" indent="0">
              <a:buNone/>
            </a:pPr>
            <a:r>
              <a:rPr lang="en-US" dirty="0"/>
              <a:t> </a:t>
            </a:r>
          </a:p>
          <a:p>
            <a:r>
              <a:rPr lang="en-US" b="1" dirty="0" smtClean="0">
                <a:solidFill>
                  <a:schemeClr val="tx2">
                    <a:lumMod val="60000"/>
                    <a:lumOff val="40000"/>
                  </a:schemeClr>
                </a:solidFill>
              </a:rPr>
              <a:t>Vision </a:t>
            </a:r>
            <a:r>
              <a:rPr lang="en-US" b="1" dirty="0">
                <a:solidFill>
                  <a:schemeClr val="tx2">
                    <a:lumMod val="60000"/>
                    <a:lumOff val="40000"/>
                  </a:schemeClr>
                </a:solidFill>
              </a:rPr>
              <a:t>Statement:     </a:t>
            </a:r>
            <a:r>
              <a:rPr lang="en-US" dirty="0">
                <a:solidFill>
                  <a:schemeClr val="tx2">
                    <a:lumMod val="60000"/>
                    <a:lumOff val="40000"/>
                  </a:schemeClr>
                </a:solidFill>
              </a:rPr>
              <a:t>Parent mentors and special education administrators will lead the way in Georgia to bridge the gap between home, school and community partnerships.</a:t>
            </a:r>
          </a:p>
          <a:p>
            <a:endParaRPr lang="en-US" dirty="0"/>
          </a:p>
        </p:txBody>
      </p:sp>
      <p:pic>
        <p:nvPicPr>
          <p:cNvPr id="4" name="Picture 3"/>
          <p:cNvPicPr/>
          <p:nvPr/>
        </p:nvPicPr>
        <p:blipFill>
          <a:blip r:embed="rId2" cstate="print">
            <a:extLst>
              <a:ext uri="{28A0092B-C50C-407E-A947-70E740481C1C}">
                <a14:useLocalDpi xmlns:a14="http://schemas.microsoft.com/office/drawing/2010/main" val="0"/>
              </a:ext>
            </a:extLst>
          </a:blip>
          <a:stretch>
            <a:fillRect/>
          </a:stretch>
        </p:blipFill>
        <p:spPr>
          <a:xfrm>
            <a:off x="685800" y="381000"/>
            <a:ext cx="2186305" cy="897890"/>
          </a:xfrm>
          <a:prstGeom prst="rect">
            <a:avLst/>
          </a:prstGeom>
        </p:spPr>
      </p:pic>
    </p:spTree>
    <p:extLst>
      <p:ext uri="{BB962C8B-B14F-4D97-AF65-F5344CB8AC3E}">
        <p14:creationId xmlns:p14="http://schemas.microsoft.com/office/powerpoint/2010/main" val="132131127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a:spLocks noGrp="1"/>
          </p:cNvSpPr>
          <p:nvPr/>
        </p:nvSpPr>
        <p:spPr>
          <a:xfrm>
            <a:off x="457200" y="503237"/>
            <a:ext cx="82296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r"/>
            <a:r>
              <a:rPr lang="en-US" sz="3600" dirty="0" smtClean="0">
                <a:solidFill>
                  <a:srgbClr val="00B0F0"/>
                </a:solidFill>
              </a:rPr>
              <a:t>Parent Mentor Accountability</a:t>
            </a:r>
            <a:endParaRPr lang="en-US" sz="3600" dirty="0">
              <a:solidFill>
                <a:srgbClr val="00B0F0"/>
              </a:solidFill>
            </a:endParaRPr>
          </a:p>
        </p:txBody>
      </p:sp>
      <p:sp>
        <p:nvSpPr>
          <p:cNvPr id="8" name="Content Placeholder 2"/>
          <p:cNvSpPr>
            <a:spLocks noGrp="1"/>
          </p:cNvSpPr>
          <p:nvPr/>
        </p:nvSpPr>
        <p:spPr>
          <a:xfrm>
            <a:off x="457200" y="1828799"/>
            <a:ext cx="8229600" cy="4525963"/>
          </a:xfrm>
          <a:prstGeom prst="rect">
            <a:avLst/>
          </a:prstGeom>
        </p:spPr>
        <p:txBody>
          <a:bodyPr vert="horz" lIns="91440" tIns="45720" rIns="91440" bIns="45720" rtlCol="0">
            <a:normAutofit fontScale="32500" lnSpcReduction="2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US" sz="3500" dirty="0"/>
              <a:t>There are several statewide expectations for all Parent Mentors. </a:t>
            </a:r>
            <a:r>
              <a:rPr lang="en-US" sz="3500" dirty="0" smtClean="0"/>
              <a:t>The Georgia Parent Mentor Partnership (</a:t>
            </a:r>
            <a:r>
              <a:rPr lang="en-US" sz="3500" dirty="0" err="1" smtClean="0"/>
              <a:t>GaPMP</a:t>
            </a:r>
            <a:r>
              <a:rPr lang="en-US" sz="3500" dirty="0" smtClean="0"/>
              <a:t>) is accountable for meeting statewide expectations because the Partnership is </a:t>
            </a:r>
            <a:r>
              <a:rPr lang="en-US" sz="3500" dirty="0"/>
              <a:t>partially funded </a:t>
            </a:r>
            <a:r>
              <a:rPr lang="en-US" sz="3500" dirty="0" smtClean="0"/>
              <a:t>through the </a:t>
            </a:r>
            <a:r>
              <a:rPr lang="en-US" sz="3500" dirty="0" err="1" smtClean="0"/>
              <a:t>GaDOE</a:t>
            </a:r>
            <a:r>
              <a:rPr lang="en-US" sz="3500" dirty="0" smtClean="0"/>
              <a:t>. Parent Mentors participate </a:t>
            </a:r>
            <a:r>
              <a:rPr lang="en-US" sz="3500" dirty="0"/>
              <a:t>in a variety of </a:t>
            </a:r>
            <a:r>
              <a:rPr lang="en-US" sz="3500" dirty="0" smtClean="0"/>
              <a:t>activities </a:t>
            </a:r>
            <a:r>
              <a:rPr lang="en-US" sz="3500" dirty="0"/>
              <a:t>and collaborative efforts in their districts and communities, but they have common statewide </a:t>
            </a:r>
            <a:r>
              <a:rPr lang="en-US" sz="3500" dirty="0" smtClean="0"/>
              <a:t>requirements; such as but not limited to: planning</a:t>
            </a:r>
            <a:r>
              <a:rPr lang="en-US" sz="3500" dirty="0"/>
              <a:t>, implementing, and reporting the results of </a:t>
            </a:r>
            <a:r>
              <a:rPr lang="en-US" sz="3500" dirty="0" smtClean="0"/>
              <a:t>family engagement work; </a:t>
            </a:r>
            <a:r>
              <a:rPr lang="en-US" sz="3500" dirty="0"/>
              <a:t>attending state and regional </a:t>
            </a:r>
            <a:r>
              <a:rPr lang="en-US" sz="3500" dirty="0" smtClean="0"/>
              <a:t>meetings; &amp; maintaining </a:t>
            </a:r>
            <a:r>
              <a:rPr lang="en-US" sz="3500" dirty="0"/>
              <a:t>and reporting data </a:t>
            </a:r>
            <a:r>
              <a:rPr lang="en-US" sz="3500" dirty="0" smtClean="0"/>
              <a:t>through the year.</a:t>
            </a:r>
            <a:endParaRPr lang="en-US" sz="3500" dirty="0"/>
          </a:p>
          <a:p>
            <a:pPr marL="0" indent="0">
              <a:buNone/>
            </a:pPr>
            <a:r>
              <a:rPr lang="en-US" dirty="0"/>
              <a:t> </a:t>
            </a:r>
          </a:p>
          <a:p>
            <a:pPr marL="0" indent="0">
              <a:buNone/>
            </a:pPr>
            <a:r>
              <a:rPr lang="en-US" b="1" dirty="0"/>
              <a:t>Overview:</a:t>
            </a:r>
            <a:endParaRPr lang="en-US" dirty="0"/>
          </a:p>
          <a:p>
            <a:pPr marL="0" indent="0">
              <a:buNone/>
            </a:pPr>
            <a:r>
              <a:rPr lang="en-US" dirty="0" smtClean="0"/>
              <a:t>Parent Mentors work to engage all partners during family engagement initiatives, pursuing positive outcomes for students and their families, while reaching system related objectives.  </a:t>
            </a:r>
            <a:r>
              <a:rPr lang="en-US" b="1" dirty="0" smtClean="0"/>
              <a:t>Parent Mentors and their administrative supervisor work together </a:t>
            </a:r>
            <a:r>
              <a:rPr lang="en-US" dirty="0" smtClean="0"/>
              <a:t>to plan for the upcoming year, using provided </a:t>
            </a:r>
            <a:r>
              <a:rPr lang="en-US" dirty="0" err="1" smtClean="0"/>
              <a:t>GaPMP</a:t>
            </a:r>
            <a:r>
              <a:rPr lang="en-US" dirty="0" smtClean="0"/>
              <a:t> implementation tools and resources. Each Parent Mentor will select a goal with accompanying vital behaviors and participate in evidence-based family engagement work that improves results for students with disabilities.</a:t>
            </a:r>
          </a:p>
          <a:p>
            <a:pPr marL="0" indent="0">
              <a:buNone/>
            </a:pPr>
            <a:r>
              <a:rPr lang="en-US" dirty="0"/>
              <a:t> </a:t>
            </a:r>
          </a:p>
          <a:p>
            <a:pPr marL="0" indent="0">
              <a:buNone/>
            </a:pPr>
            <a:r>
              <a:rPr lang="en-US" dirty="0"/>
              <a:t>Each school district and </a:t>
            </a:r>
            <a:r>
              <a:rPr lang="en-US" dirty="0" smtClean="0"/>
              <a:t>their </a:t>
            </a:r>
            <a:r>
              <a:rPr lang="en-US" dirty="0"/>
              <a:t>Parent Mentor are accountable </a:t>
            </a:r>
            <a:r>
              <a:rPr lang="en-US" dirty="0" smtClean="0"/>
              <a:t>for:</a:t>
            </a:r>
            <a:endParaRPr lang="en-US" dirty="0"/>
          </a:p>
          <a:p>
            <a:pPr marL="514350" lvl="0" indent="-514350">
              <a:buNone/>
            </a:pPr>
            <a:r>
              <a:rPr lang="en-US" b="1" dirty="0" smtClean="0">
                <a:solidFill>
                  <a:srgbClr val="FFC000"/>
                </a:solidFill>
              </a:rPr>
              <a:t>1. Identifying a Target Group and determining how progress data will be collected. </a:t>
            </a:r>
            <a:r>
              <a:rPr lang="en-US" dirty="0" smtClean="0"/>
              <a:t>You will want to review these with your director.  It is best to start with a small number of parents (10 is good) and then determine a vital behavior that you will be training on and working with your parents to track progress. You do not have to invent Vital Behaviors. They are identified on the Evidence to Practice Guides on the Learning Curve. (You will see this on the next slide.)</a:t>
            </a:r>
          </a:p>
          <a:p>
            <a:pPr marL="0" lvl="0" indent="0">
              <a:buNone/>
            </a:pPr>
            <a:r>
              <a:rPr lang="en-US" b="1" dirty="0" smtClean="0">
                <a:solidFill>
                  <a:schemeClr val="accent1">
                    <a:lumMod val="75000"/>
                  </a:schemeClr>
                </a:solidFill>
              </a:rPr>
              <a:t>2. FY Pre and Post  Surveys-  </a:t>
            </a:r>
            <a:r>
              <a:rPr lang="en-US" dirty="0" smtClean="0"/>
              <a:t>Reporting survey results via Google Docs. These are accessed on the Learning Curve as well. </a:t>
            </a:r>
          </a:p>
          <a:p>
            <a:pPr marL="0" lvl="0" indent="0">
              <a:buNone/>
            </a:pPr>
            <a:endParaRPr lang="en-US" dirty="0" smtClean="0"/>
          </a:p>
          <a:p>
            <a:pPr marL="0" lvl="0" indent="0">
              <a:buNone/>
            </a:pPr>
            <a:endParaRPr lang="en-US" b="1" dirty="0" smtClean="0">
              <a:solidFill>
                <a:schemeClr val="tx2">
                  <a:lumMod val="60000"/>
                  <a:lumOff val="40000"/>
                </a:schemeClr>
              </a:solidFill>
            </a:endParaRPr>
          </a:p>
          <a:p>
            <a:pPr marL="0" lvl="0" indent="0">
              <a:buNone/>
            </a:pPr>
            <a:r>
              <a:rPr lang="en-US" b="1" dirty="0" smtClean="0">
                <a:solidFill>
                  <a:schemeClr val="tx2">
                    <a:lumMod val="60000"/>
                    <a:lumOff val="40000"/>
                  </a:schemeClr>
                </a:solidFill>
              </a:rPr>
              <a:t>3. Quarterly </a:t>
            </a:r>
            <a:r>
              <a:rPr lang="en-US" b="1" dirty="0">
                <a:solidFill>
                  <a:schemeClr val="tx2">
                    <a:lumMod val="60000"/>
                    <a:lumOff val="40000"/>
                  </a:schemeClr>
                </a:solidFill>
              </a:rPr>
              <a:t>Contact Tracking – </a:t>
            </a:r>
            <a:r>
              <a:rPr lang="en-US" dirty="0" smtClean="0"/>
              <a:t>Parent Mentors report their collaborative contacts related to family, school, and community engagement work each quarter. These are due on Oct. 15, Jan. 15, April 15 and May 30 or before you leave for the summer. </a:t>
            </a:r>
          </a:p>
          <a:p>
            <a:pPr marL="0" lvl="0" indent="0">
              <a:buNone/>
            </a:pPr>
            <a:endParaRPr lang="en-US" dirty="0"/>
          </a:p>
          <a:p>
            <a:pPr marL="0" indent="0">
              <a:buNone/>
            </a:pPr>
            <a:r>
              <a:rPr lang="en-US" b="1" dirty="0" smtClean="0">
                <a:solidFill>
                  <a:schemeClr val="accent6">
                    <a:lumMod val="75000"/>
                  </a:schemeClr>
                </a:solidFill>
              </a:rPr>
              <a:t>4. Progress Reporting - </a:t>
            </a:r>
            <a:r>
              <a:rPr lang="en-US" dirty="0"/>
              <a:t>Parent Mentors report </a:t>
            </a:r>
            <a:r>
              <a:rPr lang="en-US" dirty="0" smtClean="0"/>
              <a:t>using Google Docs links on the Learning Curve. This information is about your progress on Learning Targets, Vital Behaviors and trainings with parents. </a:t>
            </a:r>
            <a:r>
              <a:rPr lang="en-US" dirty="0"/>
              <a:t>These are due on Oct. 15, Jan. 15, </a:t>
            </a:r>
            <a:r>
              <a:rPr lang="en-US" dirty="0" smtClean="0"/>
              <a:t>and  April 15.</a:t>
            </a:r>
            <a:endParaRPr lang="en-US" dirty="0"/>
          </a:p>
          <a:p>
            <a:pPr marL="0" indent="0">
              <a:buNone/>
            </a:pPr>
            <a:r>
              <a:rPr lang="en-US" b="1" dirty="0"/>
              <a:t> </a:t>
            </a:r>
            <a:endParaRPr lang="en-US" dirty="0"/>
          </a:p>
          <a:p>
            <a:pPr marL="0" indent="0">
              <a:buNone/>
            </a:pPr>
            <a:r>
              <a:rPr lang="en-US" sz="4300" dirty="0"/>
              <a:t>All of these forms are available on the website in </a:t>
            </a:r>
            <a:r>
              <a:rPr lang="en-US" sz="4300" dirty="0" smtClean="0"/>
              <a:t>the Learning Curve under the </a:t>
            </a:r>
            <a:r>
              <a:rPr lang="en-US" sz="4300" dirty="0" smtClean="0">
                <a:hlinkClick r:id="rId2"/>
              </a:rPr>
              <a:t>Reporting</a:t>
            </a:r>
            <a:r>
              <a:rPr lang="en-US" sz="4300" dirty="0" smtClean="0"/>
              <a:t>  tab.</a:t>
            </a:r>
            <a:endParaRPr lang="en-US" sz="4300" dirty="0"/>
          </a:p>
          <a:p>
            <a:pPr marL="0" indent="0">
              <a:buNone/>
            </a:pPr>
            <a:endParaRPr lang="en-US" dirty="0"/>
          </a:p>
        </p:txBody>
      </p:sp>
      <p:pic>
        <p:nvPicPr>
          <p:cNvPr id="9" name="Picture 8"/>
          <p:cNvPicPr/>
          <p:nvPr/>
        </p:nvPicPr>
        <p:blipFill>
          <a:blip r:embed="rId3" cstate="print">
            <a:extLst>
              <a:ext uri="{28A0092B-C50C-407E-A947-70E740481C1C}">
                <a14:useLocalDpi xmlns:a14="http://schemas.microsoft.com/office/drawing/2010/main" val="0"/>
              </a:ext>
            </a:extLst>
          </a:blip>
          <a:stretch>
            <a:fillRect/>
          </a:stretch>
        </p:blipFill>
        <p:spPr>
          <a:xfrm>
            <a:off x="533401" y="609599"/>
            <a:ext cx="2286000" cy="890270"/>
          </a:xfrm>
          <a:prstGeom prst="rect">
            <a:avLst/>
          </a:prstGeom>
        </p:spPr>
      </p:pic>
    </p:spTree>
    <p:extLst>
      <p:ext uri="{BB962C8B-B14F-4D97-AF65-F5344CB8AC3E}">
        <p14:creationId xmlns:p14="http://schemas.microsoft.com/office/powerpoint/2010/main" val="268324749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txBox="1">
            <a:spLocks/>
          </p:cNvSpPr>
          <p:nvPr/>
        </p:nvSpPr>
        <p:spPr>
          <a:xfrm>
            <a:off x="304800" y="251619"/>
            <a:ext cx="8458200" cy="1020762"/>
          </a:xfrm>
          <a:prstGeom prst="rect">
            <a:avLst/>
          </a:prstGeom>
        </p:spPr>
        <p:txBody>
          <a:bodyPr vert="horz" lIns="91440" tIns="45720" rIns="91440" bIns="45720" rtlCol="0" anchor="ctr">
            <a:norm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3600" dirty="0" smtClean="0">
                <a:solidFill>
                  <a:srgbClr val="00B0F0"/>
                </a:solidFill>
              </a:rPr>
              <a:t>Collaboration and Tools</a:t>
            </a:r>
            <a:endParaRPr lang="en-US" sz="3600" dirty="0">
              <a:solidFill>
                <a:srgbClr val="00B0F0"/>
              </a:solidFill>
            </a:endParaRPr>
          </a:p>
        </p:txBody>
      </p:sp>
      <p:sp>
        <p:nvSpPr>
          <p:cNvPr id="9" name="Content Placeholder 2"/>
          <p:cNvSpPr txBox="1">
            <a:spLocks/>
          </p:cNvSpPr>
          <p:nvPr/>
        </p:nvSpPr>
        <p:spPr>
          <a:xfrm>
            <a:off x="4343400" y="2643981"/>
            <a:ext cx="4800600" cy="3898900"/>
          </a:xfrm>
          <a:prstGeom prst="rect">
            <a:avLst/>
          </a:prstGeom>
        </p:spPr>
        <p:txBody>
          <a:bodyPr vert="horz" lIns="91440" tIns="45720" rIns="91440" bIns="45720" rtlCol="0">
            <a:normAutofit fontScale="25000" lnSpcReduction="20000"/>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b="1" dirty="0" smtClean="0"/>
              <a:t> </a:t>
            </a:r>
            <a:endParaRPr lang="en-US" dirty="0" smtClean="0"/>
          </a:p>
          <a:p>
            <a:r>
              <a:rPr lang="en-US" sz="6400" b="1" dirty="0" err="1" smtClean="0">
                <a:solidFill>
                  <a:schemeClr val="tx1"/>
                </a:solidFill>
                <a:hlinkClick r:id="rId2"/>
              </a:rPr>
              <a:t>GaPMP</a:t>
            </a:r>
            <a:r>
              <a:rPr lang="en-US" sz="6400" b="1" dirty="0" smtClean="0">
                <a:solidFill>
                  <a:schemeClr val="tx1"/>
                </a:solidFill>
                <a:hlinkClick r:id="rId2"/>
              </a:rPr>
              <a:t> Family Engagement Toolkit</a:t>
            </a:r>
            <a:endParaRPr lang="en-US" sz="6400" b="1" dirty="0" smtClean="0">
              <a:solidFill>
                <a:schemeClr val="tx1"/>
              </a:solidFill>
            </a:endParaRPr>
          </a:p>
          <a:p>
            <a:pPr algn="l"/>
            <a:r>
              <a:rPr lang="en-US" b="1" dirty="0" smtClean="0">
                <a:solidFill>
                  <a:schemeClr val="tx1"/>
                </a:solidFill>
              </a:rPr>
              <a:t> </a:t>
            </a:r>
            <a:endParaRPr lang="en-US" dirty="0" smtClean="0">
              <a:solidFill>
                <a:schemeClr val="tx1"/>
              </a:solidFill>
            </a:endParaRPr>
          </a:p>
          <a:p>
            <a:r>
              <a:rPr lang="en-US" sz="6400" dirty="0" smtClean="0">
                <a:solidFill>
                  <a:schemeClr val="tx1"/>
                </a:solidFill>
              </a:rPr>
              <a:t>1. </a:t>
            </a:r>
            <a:r>
              <a:rPr lang="en-US" sz="6400" u="sng" dirty="0" smtClean="0">
                <a:solidFill>
                  <a:schemeClr val="tx1"/>
                </a:solidFill>
              </a:rPr>
              <a:t>Family Engagement Checklist </a:t>
            </a:r>
            <a:r>
              <a:rPr lang="en-US" sz="6400" dirty="0" smtClean="0">
                <a:solidFill>
                  <a:schemeClr val="tx1"/>
                </a:solidFill>
              </a:rPr>
              <a:t>Parent Mentors can use this checklist to make sure they are completing family engagement activities and trainings. </a:t>
            </a:r>
            <a:endParaRPr lang="en-US" sz="6400" u="sng" dirty="0"/>
          </a:p>
          <a:p>
            <a:r>
              <a:rPr lang="en-US" sz="6400" dirty="0" smtClean="0">
                <a:solidFill>
                  <a:schemeClr val="tx1"/>
                </a:solidFill>
              </a:rPr>
              <a:t>2.</a:t>
            </a:r>
            <a:r>
              <a:rPr lang="en-US" sz="6400" u="sng" dirty="0" smtClean="0">
                <a:solidFill>
                  <a:schemeClr val="tx1"/>
                </a:solidFill>
              </a:rPr>
              <a:t>Evidence to Practice Guides</a:t>
            </a:r>
            <a:r>
              <a:rPr lang="en-US" sz="6400" dirty="0" smtClean="0">
                <a:solidFill>
                  <a:schemeClr val="tx1"/>
                </a:solidFill>
              </a:rPr>
              <a:t>– Parent Mentors will use these guides to utilize family and community engagement research related to Parent Mentor initiatives. </a:t>
            </a:r>
          </a:p>
          <a:p>
            <a:r>
              <a:rPr lang="en-US" sz="6400" dirty="0" smtClean="0">
                <a:solidFill>
                  <a:schemeClr val="tx1"/>
                </a:solidFill>
              </a:rPr>
              <a:t>2. </a:t>
            </a:r>
            <a:r>
              <a:rPr lang="en-US" sz="6400" u="sng" dirty="0"/>
              <a:t>Data Reporting Tool– </a:t>
            </a:r>
            <a:r>
              <a:rPr lang="en-US" sz="6400" dirty="0"/>
              <a:t>Shortened version of reporting form to record Parent Mentor related work.</a:t>
            </a:r>
          </a:p>
          <a:p>
            <a:r>
              <a:rPr lang="en-US" sz="800" dirty="0"/>
              <a:t> </a:t>
            </a:r>
          </a:p>
          <a:p>
            <a:endParaRPr lang="en-US" sz="800" dirty="0"/>
          </a:p>
          <a:p>
            <a:r>
              <a:rPr lang="en-US" sz="6400" dirty="0" smtClean="0">
                <a:solidFill>
                  <a:schemeClr val="tx1"/>
                </a:solidFill>
              </a:rPr>
              <a:t>3.  </a:t>
            </a:r>
            <a:r>
              <a:rPr lang="en-US" sz="6400" u="sng" dirty="0" smtClean="0">
                <a:solidFill>
                  <a:schemeClr val="tx1"/>
                </a:solidFill>
              </a:rPr>
              <a:t>Pre and Post  Surveys– </a:t>
            </a:r>
            <a:r>
              <a:rPr lang="en-US" sz="6400" dirty="0" smtClean="0">
                <a:solidFill>
                  <a:schemeClr val="tx1"/>
                </a:solidFill>
              </a:rPr>
              <a:t>Data collection tool for target group, administered prior to targeted activities and at the end of year, to  assist in identifying impact of family engagement work during FY__. </a:t>
            </a:r>
          </a:p>
          <a:p>
            <a:r>
              <a:rPr lang="en-US" sz="6400" dirty="0" smtClean="0">
                <a:solidFill>
                  <a:schemeClr val="tx1"/>
                </a:solidFill>
              </a:rPr>
              <a:t>4. </a:t>
            </a:r>
            <a:r>
              <a:rPr lang="en-US" sz="6400" u="sng" dirty="0"/>
              <a:t>Annual Statewide Parent Survey– </a:t>
            </a:r>
            <a:r>
              <a:rPr lang="en-US" sz="6400" dirty="0"/>
              <a:t>Data collection tool for end of the year evaluation of your target group. Will assist in validating the family engagement work during FY__.</a:t>
            </a:r>
          </a:p>
          <a:p>
            <a:endParaRPr lang="en-US" dirty="0"/>
          </a:p>
          <a:p>
            <a:endParaRPr lang="en-US" dirty="0"/>
          </a:p>
        </p:txBody>
      </p:sp>
      <p:pic>
        <p:nvPicPr>
          <p:cNvPr id="10" name="Picture 9"/>
          <p:cNvPicPr/>
          <p:nvPr/>
        </p:nvPicPr>
        <p:blipFill>
          <a:blip r:embed="rId3" cstate="print">
            <a:extLst>
              <a:ext uri="{28A0092B-C50C-407E-A947-70E740481C1C}">
                <a14:useLocalDpi xmlns:a14="http://schemas.microsoft.com/office/drawing/2010/main" val="0"/>
              </a:ext>
            </a:extLst>
          </a:blip>
          <a:stretch>
            <a:fillRect/>
          </a:stretch>
        </p:blipFill>
        <p:spPr>
          <a:xfrm>
            <a:off x="381000" y="357981"/>
            <a:ext cx="2286000" cy="890270"/>
          </a:xfrm>
          <a:prstGeom prst="rect">
            <a:avLst/>
          </a:prstGeom>
        </p:spPr>
      </p:pic>
      <p:pic>
        <p:nvPicPr>
          <p:cNvPr id="11" name="Picture 10" descr="E2P Graduation.jpg"/>
          <p:cNvPicPr>
            <a:picLocks noChangeAspect="1"/>
          </p:cNvPicPr>
          <p:nvPr/>
        </p:nvPicPr>
        <p:blipFill>
          <a:blip r:embed="rId4" cstate="print"/>
          <a:stretch>
            <a:fillRect/>
          </a:stretch>
        </p:blipFill>
        <p:spPr>
          <a:xfrm>
            <a:off x="76200" y="2643981"/>
            <a:ext cx="4267200" cy="3505200"/>
          </a:xfrm>
          <a:prstGeom prst="rect">
            <a:avLst/>
          </a:prstGeom>
        </p:spPr>
      </p:pic>
      <p:sp>
        <p:nvSpPr>
          <p:cNvPr id="12" name="TextBox 8"/>
          <p:cNvSpPr txBox="1"/>
          <p:nvPr/>
        </p:nvSpPr>
        <p:spPr>
          <a:xfrm>
            <a:off x="304800" y="1066800"/>
            <a:ext cx="8763000" cy="1661993"/>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400" b="1" dirty="0" smtClean="0"/>
              <a:t>Parent Mentors have several opportunities to collaborate with one another during the school year. Parent Mentors are required to attend professional development opportunities once a quarter in their regions and once a year at the </a:t>
            </a:r>
            <a:r>
              <a:rPr lang="en-US" sz="1400" b="1" dirty="0" err="1" smtClean="0"/>
              <a:t>GaPMP</a:t>
            </a:r>
            <a:r>
              <a:rPr lang="en-US" sz="1400" b="1" dirty="0" smtClean="0"/>
              <a:t> Kickoff Conference in the fall. Other opportunities to collaborate together may include online learning opportunities, webinars, and/or other system or state related conferences you may attend as part of your local school system. Regional Reps and the </a:t>
            </a:r>
            <a:r>
              <a:rPr lang="en-US" sz="1400" b="1" dirty="0" err="1" smtClean="0"/>
              <a:t>Listserve</a:t>
            </a:r>
            <a:r>
              <a:rPr lang="en-US" sz="1400" b="1" dirty="0" smtClean="0"/>
              <a:t> are ongoing resources available to assist in your successful family engagement related work and reporting.</a:t>
            </a:r>
            <a:endParaRPr lang="en-US" sz="1400" dirty="0" smtClean="0"/>
          </a:p>
          <a:p>
            <a:endParaRPr lang="en-US" dirty="0"/>
          </a:p>
        </p:txBody>
      </p:sp>
    </p:spTree>
    <p:extLst>
      <p:ext uri="{BB962C8B-B14F-4D97-AF65-F5344CB8AC3E}">
        <p14:creationId xmlns:p14="http://schemas.microsoft.com/office/powerpoint/2010/main" val="208511888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a:spLocks noGrp="1"/>
          </p:cNvSpPr>
          <p:nvPr/>
        </p:nvSpPr>
        <p:spPr>
          <a:xfrm>
            <a:off x="457200" y="266689"/>
            <a:ext cx="82296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r"/>
            <a:r>
              <a:rPr lang="en-US" sz="3600" dirty="0" smtClean="0">
                <a:solidFill>
                  <a:srgbClr val="00B0F0"/>
                </a:solidFill>
              </a:rPr>
              <a:t>Online and Ongoing Support</a:t>
            </a:r>
            <a:endParaRPr lang="en-US" sz="3600" dirty="0"/>
          </a:p>
        </p:txBody>
      </p:sp>
      <p:sp>
        <p:nvSpPr>
          <p:cNvPr id="9" name="Content Placeholder 2"/>
          <p:cNvSpPr>
            <a:spLocks noGrp="1"/>
          </p:cNvSpPr>
          <p:nvPr/>
        </p:nvSpPr>
        <p:spPr>
          <a:xfrm>
            <a:off x="450850" y="1219201"/>
            <a:ext cx="8229600" cy="4716452"/>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lvl="0"/>
            <a:r>
              <a:rPr lang="en-US" sz="1600" b="1" dirty="0"/>
              <a:t>Connect with seasoned mentors to help you.  </a:t>
            </a:r>
            <a:endParaRPr lang="en-US" sz="1600" dirty="0"/>
          </a:p>
          <a:p>
            <a:r>
              <a:rPr lang="en-US" sz="1600" b="1" dirty="0" smtClean="0"/>
              <a:t>Attend </a:t>
            </a:r>
            <a:r>
              <a:rPr lang="en-US" sz="1600" b="1" dirty="0"/>
              <a:t>r</a:t>
            </a:r>
            <a:r>
              <a:rPr lang="en-US" sz="1600" b="1" dirty="0" smtClean="0"/>
              <a:t>egional </a:t>
            </a:r>
            <a:r>
              <a:rPr lang="en-US" sz="1600" b="1" dirty="0"/>
              <a:t>meetings and trainings </a:t>
            </a:r>
            <a:r>
              <a:rPr lang="en-US" sz="1600" b="1" dirty="0" smtClean="0"/>
              <a:t>for professional development and reporting support. </a:t>
            </a:r>
          </a:p>
          <a:p>
            <a:r>
              <a:rPr lang="en-US" sz="1600" b="1" dirty="0"/>
              <a:t>All </a:t>
            </a:r>
            <a:r>
              <a:rPr lang="en-US" sz="1600" b="1" dirty="0" smtClean="0"/>
              <a:t>tools </a:t>
            </a:r>
            <a:r>
              <a:rPr lang="en-US" sz="1600" b="1" dirty="0"/>
              <a:t>mentors need for fulfilling their contract requirements can be found on the Learning Curve under the </a:t>
            </a:r>
            <a:r>
              <a:rPr lang="en-US" sz="1600" b="1" dirty="0" smtClean="0"/>
              <a:t>Reporting tab.  </a:t>
            </a:r>
            <a:endParaRPr lang="en-US" sz="1600" b="1" dirty="0"/>
          </a:p>
          <a:p>
            <a:pPr marL="0" indent="0">
              <a:buNone/>
            </a:pPr>
            <a:endParaRPr lang="en-US" sz="1600" dirty="0"/>
          </a:p>
        </p:txBody>
      </p:sp>
      <p:pic>
        <p:nvPicPr>
          <p:cNvPr id="11" name="Picture 10"/>
          <p:cNvPicPr/>
          <p:nvPr/>
        </p:nvPicPr>
        <p:blipFill>
          <a:blip r:embed="rId2" cstate="print">
            <a:extLst>
              <a:ext uri="{28A0092B-C50C-407E-A947-70E740481C1C}">
                <a14:useLocalDpi xmlns:a14="http://schemas.microsoft.com/office/drawing/2010/main" val="0"/>
              </a:ext>
            </a:extLst>
          </a:blip>
          <a:stretch>
            <a:fillRect/>
          </a:stretch>
        </p:blipFill>
        <p:spPr>
          <a:xfrm>
            <a:off x="533401" y="373051"/>
            <a:ext cx="2286000" cy="890270"/>
          </a:xfrm>
          <a:prstGeom prst="rect">
            <a:avLst/>
          </a:prstGeom>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43000" y="2743200"/>
            <a:ext cx="7239000" cy="3584116"/>
          </a:xfrm>
          <a:prstGeom prst="rect">
            <a:avLst/>
          </a:prstGeom>
        </p:spPr>
      </p:pic>
    </p:spTree>
    <p:extLst>
      <p:ext uri="{BB962C8B-B14F-4D97-AF65-F5344CB8AC3E}">
        <p14:creationId xmlns:p14="http://schemas.microsoft.com/office/powerpoint/2010/main" val="360374056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a:r>
              <a:rPr lang="en-US" dirty="0" smtClean="0">
                <a:solidFill>
                  <a:srgbClr val="00B0F0"/>
                </a:solidFill>
              </a:rPr>
              <a:t>Parent Concerns</a:t>
            </a:r>
            <a:endParaRPr lang="en-US" dirty="0">
              <a:solidFill>
                <a:srgbClr val="00B0F0"/>
              </a:solidFill>
            </a:endParaRPr>
          </a:p>
        </p:txBody>
      </p:sp>
      <p:sp>
        <p:nvSpPr>
          <p:cNvPr id="3" name="Content Placeholder 2"/>
          <p:cNvSpPr>
            <a:spLocks noGrp="1"/>
          </p:cNvSpPr>
          <p:nvPr>
            <p:ph idx="1"/>
          </p:nvPr>
        </p:nvSpPr>
        <p:spPr/>
        <p:txBody>
          <a:bodyPr>
            <a:noAutofit/>
          </a:bodyPr>
          <a:lstStyle/>
          <a:p>
            <a:pPr marL="0" indent="0">
              <a:buNone/>
            </a:pPr>
            <a:r>
              <a:rPr lang="en-US" sz="1050" b="1" dirty="0"/>
              <a:t>General Hints</a:t>
            </a:r>
            <a:endParaRPr lang="en-US" sz="1050" dirty="0"/>
          </a:p>
          <a:p>
            <a:pPr marL="0" indent="0">
              <a:buNone/>
            </a:pPr>
            <a:r>
              <a:rPr lang="en-US" sz="1050" dirty="0" smtClean="0"/>
              <a:t>Listening </a:t>
            </a:r>
            <a:r>
              <a:rPr lang="en-US" sz="1050" dirty="0"/>
              <a:t>and communication skills.</a:t>
            </a:r>
          </a:p>
          <a:p>
            <a:pPr marL="0" indent="0">
              <a:buNone/>
            </a:pPr>
            <a:r>
              <a:rPr lang="en-US" sz="1050" dirty="0" smtClean="0"/>
              <a:t>Collect </a:t>
            </a:r>
            <a:r>
              <a:rPr lang="en-US" sz="1050" dirty="0"/>
              <a:t>all available background information</a:t>
            </a:r>
          </a:p>
          <a:p>
            <a:pPr marL="0" indent="0">
              <a:buNone/>
            </a:pPr>
            <a:r>
              <a:rPr lang="en-US" sz="1050" dirty="0" smtClean="0"/>
              <a:t>The </a:t>
            </a:r>
            <a:r>
              <a:rPr lang="en-US" sz="1050" dirty="0"/>
              <a:t>student's file may be reviewed, with prior parent permission or as per</a:t>
            </a:r>
          </a:p>
          <a:p>
            <a:pPr marL="0" indent="0">
              <a:buNone/>
            </a:pPr>
            <a:r>
              <a:rPr lang="en-US" sz="1050" dirty="0"/>
              <a:t>School District protocol, if you are working with the family/student. You do not have access to all IEPs, only those of students/families with whom you are directly working.</a:t>
            </a:r>
          </a:p>
          <a:p>
            <a:pPr marL="0" indent="0">
              <a:buNone/>
            </a:pPr>
            <a:r>
              <a:rPr lang="en-US" sz="1050" dirty="0" smtClean="0"/>
              <a:t>If </a:t>
            </a:r>
            <a:r>
              <a:rPr lang="en-US" sz="1050" dirty="0"/>
              <a:t>required, with guidance from the Director or supervisor, you can act as a</a:t>
            </a:r>
          </a:p>
          <a:p>
            <a:pPr marL="0" indent="0">
              <a:buNone/>
            </a:pPr>
            <a:r>
              <a:rPr lang="en-US" sz="1050" dirty="0"/>
              <a:t>liaison to assist in resolving the concern or dispute.</a:t>
            </a:r>
          </a:p>
          <a:p>
            <a:pPr marL="0" indent="0">
              <a:buNone/>
            </a:pPr>
            <a:r>
              <a:rPr lang="en-US" sz="1050" dirty="0" smtClean="0"/>
              <a:t>Ensure </a:t>
            </a:r>
            <a:r>
              <a:rPr lang="en-US" sz="1050" dirty="0"/>
              <a:t>that the parent/guardian has a copy of the </a:t>
            </a:r>
            <a:r>
              <a:rPr lang="en-US" sz="1050" dirty="0" err="1"/>
              <a:t>GaDOE</a:t>
            </a:r>
            <a:r>
              <a:rPr lang="en-US" sz="1050" dirty="0"/>
              <a:t> Dispute Resolution Sheet. This can be found on the </a:t>
            </a:r>
            <a:r>
              <a:rPr lang="en-US" sz="1050" dirty="0" err="1"/>
              <a:t>GaDOE</a:t>
            </a:r>
            <a:r>
              <a:rPr lang="en-US" sz="1050" dirty="0"/>
              <a:t> website and in many counties is included in the Parent Welcome Packet when a child enters into the Program for Exceptional Children</a:t>
            </a:r>
            <a:r>
              <a:rPr lang="en-US" sz="1050" dirty="0" smtClean="0"/>
              <a:t>.</a:t>
            </a:r>
            <a:endParaRPr lang="en-US" sz="1050" dirty="0"/>
          </a:p>
          <a:p>
            <a:pPr marL="0" indent="0">
              <a:buNone/>
            </a:pPr>
            <a:r>
              <a:rPr lang="en-US" sz="1050" dirty="0"/>
              <a:t>NOTE: Discuss these steps with your Director/supervisor before proceeding. There is specific updated information available on the DOE website, regarding dispute resolution. Please check this out. You can also direct the parent to information on the site</a:t>
            </a:r>
            <a:r>
              <a:rPr lang="en-US" sz="1050" dirty="0" smtClean="0"/>
              <a:t>.</a:t>
            </a:r>
            <a:endParaRPr lang="en-US" sz="1050" dirty="0"/>
          </a:p>
          <a:p>
            <a:pPr marL="0" indent="0">
              <a:buNone/>
            </a:pPr>
            <a:r>
              <a:rPr lang="en-US" sz="1050" b="1" dirty="0"/>
              <a:t>Informal Resolution/Local</a:t>
            </a:r>
            <a:endParaRPr lang="en-US" sz="1050" dirty="0"/>
          </a:p>
          <a:p>
            <a:pPr marL="0" indent="0">
              <a:buNone/>
            </a:pPr>
            <a:r>
              <a:rPr lang="en-US" sz="1050" dirty="0"/>
              <a:t>1.) Suggest that the parent talk with the child’s teacher(s). If necessary, request an IEP team meeting to discuss concerns. At the meeting focus on the issue at hand. Keep the discussion ALL about the student and his or her educational needs. Remember that everyone is on the same team, working to ensure an appropriate education for the student.</a:t>
            </a:r>
          </a:p>
          <a:p>
            <a:pPr marL="0" indent="0">
              <a:buNone/>
            </a:pPr>
            <a:r>
              <a:rPr lang="en-US" sz="1050" dirty="0"/>
              <a:t>2.) If the concern is still unresolved, discuss it with lead special education teacher</a:t>
            </a:r>
          </a:p>
          <a:p>
            <a:pPr marL="0" indent="0">
              <a:buNone/>
            </a:pPr>
            <a:r>
              <a:rPr lang="en-US" sz="1050" dirty="0"/>
              <a:t>3.) If the concern remains unresolved, discuss it with the principal</a:t>
            </a:r>
          </a:p>
          <a:p>
            <a:pPr marL="0" indent="0">
              <a:buNone/>
            </a:pPr>
            <a:r>
              <a:rPr lang="en-US" sz="1050" dirty="0"/>
              <a:t>4.) If it is still unresolved, discuss the concern with the special education director or his/her designee.</a:t>
            </a:r>
          </a:p>
          <a:p>
            <a:pPr marL="0" indent="0">
              <a:buNone/>
            </a:pPr>
            <a:r>
              <a:rPr lang="en-US" sz="1050" dirty="0"/>
              <a:t>5.) Finally, if the concern hasn’t been resolved yet, discuss it with the</a:t>
            </a:r>
          </a:p>
          <a:p>
            <a:pPr marL="0" indent="0">
              <a:buNone/>
            </a:pPr>
            <a:r>
              <a:rPr lang="en-US" sz="1050" dirty="0"/>
              <a:t>superintendent.</a:t>
            </a:r>
          </a:p>
          <a:p>
            <a:pPr marL="0" indent="0">
              <a:buNone/>
            </a:pPr>
            <a:r>
              <a:rPr lang="en-US" sz="1050" dirty="0"/>
              <a:t>Remember that professional protocols may exist in the district for making appointments ahead of time to see the teacher, lead teacher, principal, director, or superintendent. Find out what these are and be sure to keep your immediate supervisor informed at each step along the way, especially if contacting the principal or superintendent.</a:t>
            </a:r>
          </a:p>
          <a:p>
            <a:pPr marL="0" indent="0">
              <a:buNone/>
            </a:pPr>
            <a:r>
              <a:rPr lang="en-US" sz="1050" dirty="0"/>
              <a:t> </a:t>
            </a:r>
          </a:p>
          <a:p>
            <a:endParaRPr lang="en-US" sz="1050" dirty="0"/>
          </a:p>
        </p:txBody>
      </p:sp>
      <p:pic>
        <p:nvPicPr>
          <p:cNvPr id="4" name="Picture 3"/>
          <p:cNvPicPr/>
          <p:nvPr/>
        </p:nvPicPr>
        <p:blipFill>
          <a:blip r:embed="rId2" cstate="print">
            <a:extLst>
              <a:ext uri="{28A0092B-C50C-407E-A947-70E740481C1C}">
                <a14:useLocalDpi xmlns:a14="http://schemas.microsoft.com/office/drawing/2010/main" val="0"/>
              </a:ext>
            </a:extLst>
          </a:blip>
          <a:stretch>
            <a:fillRect/>
          </a:stretch>
        </p:blipFill>
        <p:spPr>
          <a:xfrm>
            <a:off x="533401" y="381000"/>
            <a:ext cx="2286000" cy="890270"/>
          </a:xfrm>
          <a:prstGeom prst="rect">
            <a:avLst/>
          </a:prstGeom>
        </p:spPr>
      </p:pic>
    </p:spTree>
    <p:extLst>
      <p:ext uri="{BB962C8B-B14F-4D97-AF65-F5344CB8AC3E}">
        <p14:creationId xmlns:p14="http://schemas.microsoft.com/office/powerpoint/2010/main" val="211398999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05200" y="274638"/>
            <a:ext cx="5181600" cy="1143000"/>
          </a:xfrm>
        </p:spPr>
        <p:txBody>
          <a:bodyPr/>
          <a:lstStyle/>
          <a:p>
            <a:r>
              <a:rPr lang="en-US" dirty="0" smtClean="0">
                <a:solidFill>
                  <a:schemeClr val="tx2">
                    <a:lumMod val="60000"/>
                    <a:lumOff val="40000"/>
                  </a:schemeClr>
                </a:solidFill>
              </a:rPr>
              <a:t>Reporting</a:t>
            </a:r>
            <a:endParaRPr lang="en-US" dirty="0">
              <a:solidFill>
                <a:schemeClr val="tx2">
                  <a:lumMod val="60000"/>
                  <a:lumOff val="40000"/>
                </a:schemeClr>
              </a:solidFill>
            </a:endParaRPr>
          </a:p>
        </p:txBody>
      </p:sp>
      <p:sp>
        <p:nvSpPr>
          <p:cNvPr id="3" name="Content Placeholder 2"/>
          <p:cNvSpPr>
            <a:spLocks noGrp="1"/>
          </p:cNvSpPr>
          <p:nvPr>
            <p:ph idx="1"/>
          </p:nvPr>
        </p:nvSpPr>
        <p:spPr>
          <a:xfrm>
            <a:off x="457200" y="1600201"/>
            <a:ext cx="4495800" cy="4419600"/>
          </a:xfrm>
        </p:spPr>
        <p:txBody>
          <a:bodyPr>
            <a:normAutofit/>
          </a:bodyPr>
          <a:lstStyle/>
          <a:p>
            <a:r>
              <a:rPr lang="en-US" dirty="0" smtClean="0"/>
              <a:t>All online reports can be accessed on the </a:t>
            </a:r>
            <a:r>
              <a:rPr lang="en-US" dirty="0" smtClean="0">
                <a:hlinkClick r:id="rId2"/>
              </a:rPr>
              <a:t>Reporting</a:t>
            </a:r>
            <a:r>
              <a:rPr lang="en-US" dirty="0" smtClean="0"/>
              <a:t> </a:t>
            </a:r>
            <a:r>
              <a:rPr lang="en-US" dirty="0" smtClean="0"/>
              <a:t>tab of the Learning Curve</a:t>
            </a:r>
          </a:p>
          <a:p>
            <a:r>
              <a:rPr lang="en-US" dirty="0" smtClean="0"/>
              <a:t>Family Engagement Alternate Assessment </a:t>
            </a:r>
          </a:p>
          <a:p>
            <a:r>
              <a:rPr lang="en-US" dirty="0" smtClean="0"/>
              <a:t>Quarterly Contacts</a:t>
            </a:r>
          </a:p>
          <a:p>
            <a:r>
              <a:rPr lang="en-US" dirty="0" smtClean="0"/>
              <a:t>Pre and Post Survey </a:t>
            </a:r>
            <a:endParaRPr lang="en-US" dirty="0"/>
          </a:p>
        </p:txBody>
      </p:sp>
      <p:pic>
        <p:nvPicPr>
          <p:cNvPr id="4" name="Picture 3"/>
          <p:cNvPicPr/>
          <p:nvPr/>
        </p:nvPicPr>
        <p:blipFill>
          <a:blip r:embed="rId3" cstate="print">
            <a:extLst>
              <a:ext uri="{28A0092B-C50C-407E-A947-70E740481C1C}">
                <a14:useLocalDpi xmlns:a14="http://schemas.microsoft.com/office/drawing/2010/main" val="0"/>
              </a:ext>
            </a:extLst>
          </a:blip>
          <a:stretch>
            <a:fillRect/>
          </a:stretch>
        </p:blipFill>
        <p:spPr>
          <a:xfrm>
            <a:off x="533401" y="381000"/>
            <a:ext cx="2286000" cy="890270"/>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730750" y="1904999"/>
            <a:ext cx="4267200" cy="4051555"/>
          </a:xfrm>
          <a:prstGeom prst="rect">
            <a:avLst/>
          </a:prstGeom>
        </p:spPr>
      </p:pic>
    </p:spTree>
    <p:extLst>
      <p:ext uri="{BB962C8B-B14F-4D97-AF65-F5344CB8AC3E}">
        <p14:creationId xmlns:p14="http://schemas.microsoft.com/office/powerpoint/2010/main" val="107265668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a:r>
              <a:rPr lang="en-US" dirty="0" smtClean="0">
                <a:solidFill>
                  <a:srgbClr val="00B0F0"/>
                </a:solidFill>
              </a:rPr>
              <a:t>Parent Concerns</a:t>
            </a:r>
            <a:endParaRPr lang="en-US" dirty="0">
              <a:solidFill>
                <a:srgbClr val="00B0F0"/>
              </a:solidFill>
            </a:endParaRPr>
          </a:p>
        </p:txBody>
      </p:sp>
      <p:sp>
        <p:nvSpPr>
          <p:cNvPr id="3" name="Content Placeholder 2"/>
          <p:cNvSpPr>
            <a:spLocks noGrp="1"/>
          </p:cNvSpPr>
          <p:nvPr>
            <p:ph idx="1"/>
          </p:nvPr>
        </p:nvSpPr>
        <p:spPr/>
        <p:txBody>
          <a:bodyPr>
            <a:noAutofit/>
          </a:bodyPr>
          <a:lstStyle/>
          <a:p>
            <a:pPr marL="0" indent="0">
              <a:buNone/>
            </a:pPr>
            <a:r>
              <a:rPr lang="en-US" sz="1200" b="1" u="sng" dirty="0"/>
              <a:t>Formal Resolution/</a:t>
            </a:r>
            <a:r>
              <a:rPr lang="en-US" sz="1200" b="1" u="sng" dirty="0" err="1"/>
              <a:t>GaDOE</a:t>
            </a:r>
            <a:endParaRPr lang="en-US" sz="1200" u="sng" dirty="0"/>
          </a:p>
          <a:p>
            <a:pPr marL="0" indent="0">
              <a:buNone/>
            </a:pPr>
            <a:r>
              <a:rPr lang="en-US" sz="1200" dirty="0"/>
              <a:t>If the issues are still unresolved after every effort to correct the problem locally, parents may elect to use the formal IDEA dispute resolution options. It is always recommended</a:t>
            </a:r>
          </a:p>
          <a:p>
            <a:pPr marL="0" indent="0">
              <a:buNone/>
            </a:pPr>
            <a:r>
              <a:rPr lang="en-US" sz="1200" dirty="0"/>
              <a:t>to first try to resolve the problem with the teacher, school or school district, so encourage parents to try to resolve the issues locally before turning to these formal</a:t>
            </a:r>
          </a:p>
          <a:p>
            <a:pPr marL="0" indent="0">
              <a:buNone/>
            </a:pPr>
            <a:r>
              <a:rPr lang="en-US" sz="1200" dirty="0"/>
              <a:t>options.</a:t>
            </a:r>
          </a:p>
          <a:p>
            <a:pPr marL="0" indent="0">
              <a:buNone/>
            </a:pPr>
            <a:r>
              <a:rPr lang="en-US" sz="1200" dirty="0"/>
              <a:t> </a:t>
            </a:r>
          </a:p>
          <a:p>
            <a:pPr marL="0" indent="0">
              <a:buNone/>
            </a:pPr>
            <a:r>
              <a:rPr lang="en-US" sz="1200" b="1" dirty="0"/>
              <a:t>The three formal dispute resolution options are:</a:t>
            </a:r>
            <a:endParaRPr lang="en-US" sz="1200" dirty="0"/>
          </a:p>
          <a:p>
            <a:pPr marL="0" indent="0">
              <a:buNone/>
            </a:pPr>
            <a:r>
              <a:rPr lang="en-US" sz="1200" dirty="0" smtClean="0"/>
              <a:t>•Filing </a:t>
            </a:r>
            <a:r>
              <a:rPr lang="en-US" sz="1200" dirty="0"/>
              <a:t>a Formal Complaint</a:t>
            </a:r>
          </a:p>
          <a:p>
            <a:pPr marL="0" indent="0">
              <a:buNone/>
            </a:pPr>
            <a:r>
              <a:rPr lang="en-US" sz="1200" dirty="0" smtClean="0"/>
              <a:t>•Requesting </a:t>
            </a:r>
            <a:r>
              <a:rPr lang="en-US" sz="1200" dirty="0"/>
              <a:t>Mediation</a:t>
            </a:r>
          </a:p>
          <a:p>
            <a:pPr marL="0" indent="0">
              <a:buNone/>
            </a:pPr>
            <a:r>
              <a:rPr lang="en-US" sz="1200" dirty="0" smtClean="0"/>
              <a:t>•Requesting </a:t>
            </a:r>
            <a:r>
              <a:rPr lang="en-US" sz="1200" dirty="0"/>
              <a:t>a Due Process Hearing</a:t>
            </a:r>
          </a:p>
          <a:p>
            <a:pPr marL="0" indent="0">
              <a:buNone/>
            </a:pPr>
            <a:r>
              <a:rPr lang="en-US" sz="1200" dirty="0"/>
              <a:t> </a:t>
            </a:r>
          </a:p>
          <a:p>
            <a:pPr marL="0" indent="0">
              <a:buNone/>
            </a:pPr>
            <a:r>
              <a:rPr lang="en-US" sz="1200" dirty="0"/>
              <a:t>The procedure to follow for each of these options can be found on the </a:t>
            </a:r>
            <a:r>
              <a:rPr lang="en-US" sz="1200" dirty="0" err="1"/>
              <a:t>GaDOE</a:t>
            </a:r>
            <a:r>
              <a:rPr lang="en-US" sz="1200" dirty="0"/>
              <a:t> website. Go to </a:t>
            </a:r>
            <a:r>
              <a:rPr lang="en-US" sz="1200" u="sng" dirty="0">
                <a:hlinkClick r:id="rId2"/>
              </a:rPr>
              <a:t>http://www.doe.k12.ga.us</a:t>
            </a:r>
            <a:r>
              <a:rPr lang="en-US" sz="1200" dirty="0"/>
              <a:t>. Click on Home on the upper left &gt; Curriculum and Assessment &gt; Special Education Services and Supports. Scroll down to Dispute</a:t>
            </a:r>
          </a:p>
          <a:p>
            <a:pPr marL="0" indent="0">
              <a:buNone/>
            </a:pPr>
            <a:r>
              <a:rPr lang="en-US" sz="1200" dirty="0"/>
              <a:t>Resolution and click on the desired option. The parent should follow the directions as indicated for the option they wish to pursue.</a:t>
            </a:r>
          </a:p>
          <a:p>
            <a:pPr marL="0" indent="0">
              <a:buNone/>
            </a:pPr>
            <a:r>
              <a:rPr lang="en-US" sz="1200" dirty="0"/>
              <a:t>Be sure to notify your immediate supervisor and the special education director if a parent intends to file a complaint or request mediation or a due process hearing. It is important to follow up with the parent/district to check on the outcome. It may help to direct parents to agencies and proactive support groups and resources to support their</a:t>
            </a:r>
          </a:p>
          <a:p>
            <a:pPr marL="0" indent="0">
              <a:buNone/>
            </a:pPr>
            <a:r>
              <a:rPr lang="en-US" sz="1200" dirty="0"/>
              <a:t>ongoing needs</a:t>
            </a:r>
            <a:r>
              <a:rPr lang="en-US" sz="1200" dirty="0" smtClean="0"/>
              <a:t>.</a:t>
            </a:r>
            <a:endParaRPr lang="en-US" sz="1200" dirty="0"/>
          </a:p>
          <a:p>
            <a:pPr marL="0" indent="0">
              <a:buNone/>
            </a:pPr>
            <a:r>
              <a:rPr lang="en-US" sz="1200" b="1" dirty="0"/>
              <a:t>Don’t forget the parent-friendly explanation forms on major special education issues and regulations on the </a:t>
            </a:r>
            <a:r>
              <a:rPr lang="en-US" sz="1200" b="1" dirty="0" err="1"/>
              <a:t>GaDOE</a:t>
            </a:r>
            <a:r>
              <a:rPr lang="en-US" sz="1200" b="1" dirty="0"/>
              <a:t> website.</a:t>
            </a:r>
            <a:endParaRPr lang="en-US" sz="1200" dirty="0"/>
          </a:p>
          <a:p>
            <a:pPr marL="0" indent="0">
              <a:buNone/>
            </a:pPr>
            <a:endParaRPr lang="en-US" sz="1200" dirty="0"/>
          </a:p>
        </p:txBody>
      </p:sp>
      <p:pic>
        <p:nvPicPr>
          <p:cNvPr id="4" name="Picture 3"/>
          <p:cNvPicPr/>
          <p:nvPr/>
        </p:nvPicPr>
        <p:blipFill>
          <a:blip r:embed="rId3" cstate="print">
            <a:extLst>
              <a:ext uri="{28A0092B-C50C-407E-A947-70E740481C1C}">
                <a14:useLocalDpi xmlns:a14="http://schemas.microsoft.com/office/drawing/2010/main" val="0"/>
              </a:ext>
            </a:extLst>
          </a:blip>
          <a:stretch>
            <a:fillRect/>
          </a:stretch>
        </p:blipFill>
        <p:spPr>
          <a:xfrm>
            <a:off x="533401" y="381000"/>
            <a:ext cx="2286000" cy="890270"/>
          </a:xfrm>
          <a:prstGeom prst="rect">
            <a:avLst/>
          </a:prstGeom>
        </p:spPr>
      </p:pic>
    </p:spTree>
    <p:extLst>
      <p:ext uri="{BB962C8B-B14F-4D97-AF65-F5344CB8AC3E}">
        <p14:creationId xmlns:p14="http://schemas.microsoft.com/office/powerpoint/2010/main" val="162126300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r"/>
            <a:r>
              <a:rPr lang="en-US" sz="4000" dirty="0" smtClean="0">
                <a:solidFill>
                  <a:srgbClr val="00B0F0"/>
                </a:solidFill>
              </a:rPr>
              <a:t>Participation &amp; Leadership</a:t>
            </a:r>
            <a:endParaRPr lang="en-US" sz="4000" dirty="0">
              <a:solidFill>
                <a:srgbClr val="00B0F0"/>
              </a:solidFill>
            </a:endParaRPr>
          </a:p>
        </p:txBody>
      </p:sp>
      <p:sp>
        <p:nvSpPr>
          <p:cNvPr id="3" name="Content Placeholder 2"/>
          <p:cNvSpPr>
            <a:spLocks noGrp="1"/>
          </p:cNvSpPr>
          <p:nvPr>
            <p:ph idx="1"/>
          </p:nvPr>
        </p:nvSpPr>
        <p:spPr>
          <a:xfrm>
            <a:off x="457200" y="1371600"/>
            <a:ext cx="7924800" cy="4754563"/>
          </a:xfrm>
          <a:solidFill>
            <a:schemeClr val="accent1">
              <a:lumMod val="40000"/>
              <a:lumOff val="60000"/>
            </a:schemeClr>
          </a:solidFill>
        </p:spPr>
        <p:txBody>
          <a:bodyPr>
            <a:normAutofit fontScale="70000" lnSpcReduction="20000"/>
          </a:bodyPr>
          <a:lstStyle/>
          <a:p>
            <a:pPr marL="0" indent="0">
              <a:buNone/>
            </a:pPr>
            <a:r>
              <a:rPr lang="en-US" sz="11200" b="1" dirty="0" smtClean="0"/>
              <a:t>Leadership Council </a:t>
            </a:r>
            <a:endParaRPr lang="en-US" sz="4400" b="1" dirty="0"/>
          </a:p>
          <a:p>
            <a:pPr marL="0" indent="0">
              <a:buNone/>
            </a:pPr>
            <a:r>
              <a:rPr lang="en-US" sz="4400" b="1" dirty="0"/>
              <a:t> </a:t>
            </a:r>
            <a:r>
              <a:rPr lang="en-US" sz="4000" dirty="0"/>
              <a:t>The Georgia Parent Mentor Partnership Leadership Council membership is made up of seasoned mentors who  understand the mission and vision of the </a:t>
            </a:r>
            <a:r>
              <a:rPr lang="en-US" sz="4000" dirty="0" err="1"/>
              <a:t>GaPMP</a:t>
            </a:r>
            <a:r>
              <a:rPr lang="en-US" sz="4000" dirty="0"/>
              <a:t> and wish to help strengthen and improve  this initiative</a:t>
            </a:r>
            <a:r>
              <a:rPr lang="en-US" sz="4000" dirty="0" smtClean="0"/>
              <a:t>.</a:t>
            </a:r>
          </a:p>
          <a:p>
            <a:pPr marL="0" indent="0">
              <a:buNone/>
            </a:pPr>
            <a:endParaRPr lang="en-US" sz="4000" dirty="0"/>
          </a:p>
          <a:p>
            <a:pPr marL="0" indent="0">
              <a:buNone/>
            </a:pPr>
            <a:r>
              <a:rPr lang="en-US" sz="7200" b="1" u="sng" dirty="0" smtClean="0">
                <a:hlinkClick r:id="rId2"/>
              </a:rPr>
              <a:t>Leadership Council</a:t>
            </a:r>
            <a:endParaRPr lang="en-US" sz="7200" b="1" u="sng" dirty="0" smtClean="0"/>
          </a:p>
          <a:p>
            <a:endParaRPr lang="en-US" sz="4000" b="1" u="sng" dirty="0"/>
          </a:p>
          <a:p>
            <a:endParaRPr lang="en-US" sz="4000" b="1" u="sng" dirty="0" smtClean="0"/>
          </a:p>
          <a:p>
            <a:pPr marL="971550" lvl="1" indent="-571500">
              <a:buFont typeface="Arial" panose="020B0604020202020204" pitchFamily="34" charset="0"/>
              <a:buChar char="•"/>
            </a:pPr>
            <a:endParaRPr lang="en-US" sz="4400" dirty="0" smtClean="0"/>
          </a:p>
          <a:p>
            <a:pPr marL="0" indent="0">
              <a:buNone/>
            </a:pPr>
            <a:endParaRPr lang="en-US" sz="4000" dirty="0"/>
          </a:p>
          <a:p>
            <a:pPr marL="0" indent="0">
              <a:buNone/>
            </a:pPr>
            <a:endParaRPr lang="en-US" sz="4000" dirty="0" smtClean="0"/>
          </a:p>
          <a:p>
            <a:pPr marL="0" indent="0">
              <a:buNone/>
            </a:pPr>
            <a:endParaRPr lang="en-US" sz="4000" dirty="0"/>
          </a:p>
          <a:p>
            <a:pPr marL="0" indent="0">
              <a:buNone/>
            </a:pPr>
            <a:endParaRPr lang="en-US" sz="4000" dirty="0" smtClean="0"/>
          </a:p>
          <a:p>
            <a:pPr marL="0" indent="0">
              <a:buNone/>
            </a:pPr>
            <a:endParaRPr lang="en-US" sz="4000" dirty="0" smtClean="0"/>
          </a:p>
          <a:p>
            <a:pPr marL="0" indent="0">
              <a:buNone/>
            </a:pPr>
            <a:endParaRPr lang="en-US" sz="4000" dirty="0"/>
          </a:p>
        </p:txBody>
      </p:sp>
      <p:pic>
        <p:nvPicPr>
          <p:cNvPr id="4" name="Picture 3"/>
          <p:cNvPicPr/>
          <p:nvPr/>
        </p:nvPicPr>
        <p:blipFill>
          <a:blip r:embed="rId3" cstate="print">
            <a:extLst>
              <a:ext uri="{28A0092B-C50C-407E-A947-70E740481C1C}">
                <a14:useLocalDpi xmlns:a14="http://schemas.microsoft.com/office/drawing/2010/main" val="0"/>
              </a:ext>
            </a:extLst>
          </a:blip>
          <a:stretch>
            <a:fillRect/>
          </a:stretch>
        </p:blipFill>
        <p:spPr>
          <a:xfrm>
            <a:off x="533401" y="381000"/>
            <a:ext cx="2286000" cy="890270"/>
          </a:xfrm>
          <a:prstGeom prst="rect">
            <a:avLst/>
          </a:prstGeom>
        </p:spPr>
      </p:pic>
    </p:spTree>
    <p:extLst>
      <p:ext uri="{BB962C8B-B14F-4D97-AF65-F5344CB8AC3E}">
        <p14:creationId xmlns:p14="http://schemas.microsoft.com/office/powerpoint/2010/main" val="420988244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a:r>
              <a:rPr lang="en-US" dirty="0" smtClean="0">
                <a:solidFill>
                  <a:srgbClr val="00B0F0"/>
                </a:solidFill>
              </a:rPr>
              <a:t>Congratulations!</a:t>
            </a:r>
            <a:endParaRPr lang="en-US" dirty="0"/>
          </a:p>
        </p:txBody>
      </p:sp>
      <p:pic>
        <p:nvPicPr>
          <p:cNvPr id="4" name="Picture 3"/>
          <p:cNvPicPr/>
          <p:nvPr/>
        </p:nvPicPr>
        <p:blipFill>
          <a:blip r:embed="rId2" cstate="print">
            <a:extLst>
              <a:ext uri="{28A0092B-C50C-407E-A947-70E740481C1C}">
                <a14:useLocalDpi xmlns:a14="http://schemas.microsoft.com/office/drawing/2010/main" val="0"/>
              </a:ext>
            </a:extLst>
          </a:blip>
          <a:stretch>
            <a:fillRect/>
          </a:stretch>
        </p:blipFill>
        <p:spPr>
          <a:xfrm>
            <a:off x="533401" y="381000"/>
            <a:ext cx="2286000" cy="890270"/>
          </a:xfrm>
          <a:prstGeom prst="rect">
            <a:avLst/>
          </a:prstGeom>
        </p:spPr>
      </p:pic>
      <p:graphicFrame>
        <p:nvGraphicFramePr>
          <p:cNvPr id="5" name="Table 4"/>
          <p:cNvGraphicFramePr>
            <a:graphicFrameLocks noGrp="1"/>
          </p:cNvGraphicFramePr>
          <p:nvPr>
            <p:extLst>
              <p:ext uri="{D42A27DB-BD31-4B8C-83A1-F6EECF244321}">
                <p14:modId xmlns:p14="http://schemas.microsoft.com/office/powerpoint/2010/main" val="3634434552"/>
              </p:ext>
            </p:extLst>
          </p:nvPr>
        </p:nvGraphicFramePr>
        <p:xfrm>
          <a:off x="457200" y="1447800"/>
          <a:ext cx="8001000" cy="4724400"/>
        </p:xfrm>
        <a:graphic>
          <a:graphicData uri="http://schemas.openxmlformats.org/drawingml/2006/table">
            <a:tbl>
              <a:tblPr firstRow="1" bandRow="1">
                <a:tableStyleId>{5C22544A-7EE6-4342-B048-85BDC9FD1C3A}</a:tableStyleId>
              </a:tblPr>
              <a:tblGrid>
                <a:gridCol w="8001000"/>
              </a:tblGrid>
              <a:tr h="472440">
                <a:tc>
                  <a:txBody>
                    <a:bodyPr/>
                    <a:lstStyle/>
                    <a:p>
                      <a:r>
                        <a:rPr lang="en-US" dirty="0" smtClean="0"/>
                        <a:t>Notes and</a:t>
                      </a:r>
                      <a:r>
                        <a:rPr lang="en-US" baseline="0" dirty="0" smtClean="0"/>
                        <a:t> Questions</a:t>
                      </a:r>
                      <a:endParaRPr lang="en-US" dirty="0"/>
                    </a:p>
                  </a:txBody>
                  <a:tcPr/>
                </a:tc>
              </a:tr>
              <a:tr h="472440">
                <a:tc>
                  <a:txBody>
                    <a:bodyPr/>
                    <a:lstStyle/>
                    <a:p>
                      <a:endParaRPr lang="en-US"/>
                    </a:p>
                  </a:txBody>
                  <a:tcPr/>
                </a:tc>
              </a:tr>
              <a:tr h="472440">
                <a:tc>
                  <a:txBody>
                    <a:bodyPr/>
                    <a:lstStyle/>
                    <a:p>
                      <a:endParaRPr lang="en-US"/>
                    </a:p>
                  </a:txBody>
                  <a:tcPr/>
                </a:tc>
              </a:tr>
              <a:tr h="472440">
                <a:tc>
                  <a:txBody>
                    <a:bodyPr/>
                    <a:lstStyle/>
                    <a:p>
                      <a:endParaRPr lang="en-US"/>
                    </a:p>
                  </a:txBody>
                  <a:tcPr/>
                </a:tc>
              </a:tr>
              <a:tr h="472440">
                <a:tc>
                  <a:txBody>
                    <a:bodyPr/>
                    <a:lstStyle/>
                    <a:p>
                      <a:endParaRPr lang="en-US"/>
                    </a:p>
                  </a:txBody>
                  <a:tcPr/>
                </a:tc>
              </a:tr>
              <a:tr h="472440">
                <a:tc>
                  <a:txBody>
                    <a:bodyPr/>
                    <a:lstStyle/>
                    <a:p>
                      <a:endParaRPr lang="en-US"/>
                    </a:p>
                  </a:txBody>
                  <a:tcPr/>
                </a:tc>
              </a:tr>
              <a:tr h="472440">
                <a:tc>
                  <a:txBody>
                    <a:bodyPr/>
                    <a:lstStyle/>
                    <a:p>
                      <a:endParaRPr lang="en-US"/>
                    </a:p>
                  </a:txBody>
                  <a:tcPr/>
                </a:tc>
              </a:tr>
              <a:tr h="472440">
                <a:tc>
                  <a:txBody>
                    <a:bodyPr/>
                    <a:lstStyle/>
                    <a:p>
                      <a:endParaRPr lang="en-US"/>
                    </a:p>
                  </a:txBody>
                  <a:tcPr/>
                </a:tc>
              </a:tr>
              <a:tr h="472440">
                <a:tc>
                  <a:txBody>
                    <a:bodyPr/>
                    <a:lstStyle/>
                    <a:p>
                      <a:endParaRPr lang="en-US"/>
                    </a:p>
                  </a:txBody>
                  <a:tcPr/>
                </a:tc>
              </a:tr>
              <a:tr h="472440">
                <a:tc>
                  <a:txBody>
                    <a:bodyPr/>
                    <a:lstStyle/>
                    <a:p>
                      <a:endParaRPr lang="en-US" dirty="0"/>
                    </a:p>
                  </a:txBody>
                  <a:tcPr/>
                </a:tc>
              </a:tr>
            </a:tbl>
          </a:graphicData>
        </a:graphic>
      </p:graphicFrame>
    </p:spTree>
    <p:extLst>
      <p:ext uri="{BB962C8B-B14F-4D97-AF65-F5344CB8AC3E}">
        <p14:creationId xmlns:p14="http://schemas.microsoft.com/office/powerpoint/2010/main" val="153756888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00B0F0"/>
                </a:solidFill>
              </a:rPr>
              <a:t>Our Story</a:t>
            </a:r>
            <a:endParaRPr lang="en-US" dirty="0">
              <a:solidFill>
                <a:srgbClr val="00B0F0"/>
              </a:solidFill>
            </a:endParaRPr>
          </a:p>
        </p:txBody>
      </p:sp>
      <p:sp>
        <p:nvSpPr>
          <p:cNvPr id="3" name="Content Placeholder 2"/>
          <p:cNvSpPr>
            <a:spLocks noGrp="1"/>
          </p:cNvSpPr>
          <p:nvPr>
            <p:ph idx="1"/>
          </p:nvPr>
        </p:nvSpPr>
        <p:spPr>
          <a:xfrm>
            <a:off x="457200" y="1447800"/>
            <a:ext cx="8229600" cy="4678363"/>
          </a:xfrm>
        </p:spPr>
        <p:txBody>
          <a:bodyPr>
            <a:normAutofit fontScale="25000" lnSpcReduction="20000"/>
          </a:bodyPr>
          <a:lstStyle/>
          <a:p>
            <a:pPr marL="0" indent="0">
              <a:buNone/>
            </a:pPr>
            <a:r>
              <a:rPr lang="en-US" sz="4800" dirty="0"/>
              <a:t>The Georgia Parent Mentor Partnership (</a:t>
            </a:r>
            <a:r>
              <a:rPr lang="en-US" sz="4800" dirty="0" err="1"/>
              <a:t>GaPMP</a:t>
            </a:r>
            <a:r>
              <a:rPr lang="en-US" sz="4800" dirty="0"/>
              <a:t>) is celebrating </a:t>
            </a:r>
            <a:r>
              <a:rPr lang="en-US" sz="4800" dirty="0" smtClean="0"/>
              <a:t>nearly 20 years </a:t>
            </a:r>
            <a:r>
              <a:rPr lang="en-US" sz="4800" dirty="0"/>
              <a:t>of working together to increase achievement for all students, especially those with disabilities. </a:t>
            </a:r>
          </a:p>
          <a:p>
            <a:pPr marL="0" indent="0">
              <a:buNone/>
            </a:pPr>
            <a:r>
              <a:rPr lang="en-US" sz="4800" dirty="0"/>
              <a:t>The Partnership, started in </a:t>
            </a:r>
            <a:r>
              <a:rPr lang="en-US" sz="4800" dirty="0" smtClean="0"/>
              <a:t>early 2002 by </a:t>
            </a:r>
            <a:r>
              <a:rPr lang="en-US" sz="4800" dirty="0"/>
              <a:t>Phil Pickens, Special Education Director, Georgia Department of Education, (</a:t>
            </a:r>
            <a:r>
              <a:rPr lang="en-US" sz="4800" dirty="0" err="1"/>
              <a:t>GaDOE</a:t>
            </a:r>
            <a:r>
              <a:rPr lang="en-US" sz="4800" dirty="0"/>
              <a:t>), with Family Engagement Specialist Patti Solomon and a small group of parents and administrators, now boasts more than </a:t>
            </a:r>
            <a:r>
              <a:rPr lang="en-US" sz="4800" dirty="0" smtClean="0"/>
              <a:t>100 </a:t>
            </a:r>
            <a:r>
              <a:rPr lang="en-US" sz="4800" dirty="0"/>
              <a:t>parent mentors helping families raising children with learning, behavioral and/or physical challenges. Parent Mentors have charted more than one million contacts.</a:t>
            </a:r>
          </a:p>
          <a:p>
            <a:pPr marL="0" indent="0">
              <a:buNone/>
            </a:pPr>
            <a:r>
              <a:rPr lang="en-US" sz="4800" dirty="0"/>
              <a:t> </a:t>
            </a:r>
            <a:endParaRPr lang="en-US" sz="4800" dirty="0" smtClean="0"/>
          </a:p>
          <a:p>
            <a:pPr marL="0" indent="0">
              <a:buNone/>
            </a:pPr>
            <a:endParaRPr lang="en-US" sz="4800" dirty="0"/>
          </a:p>
          <a:p>
            <a:pPr marL="0" indent="0">
              <a:buNone/>
            </a:pPr>
            <a:r>
              <a:rPr lang="en-US" sz="6400" dirty="0">
                <a:solidFill>
                  <a:srgbClr val="00B0F0"/>
                </a:solidFill>
              </a:rPr>
              <a:t>Mentors listen to both parents and educators, and use their unique knowledge of both worlds to overcome obstacles in </a:t>
            </a:r>
            <a:r>
              <a:rPr lang="en-US" sz="6400" dirty="0" smtClean="0">
                <a:solidFill>
                  <a:srgbClr val="00B0F0"/>
                </a:solidFill>
              </a:rPr>
              <a:t>communication and build a bridge of communication between home and school that leads to more successful outcomes for students. </a:t>
            </a:r>
          </a:p>
          <a:p>
            <a:pPr marL="0" indent="0">
              <a:buNone/>
            </a:pPr>
            <a:endParaRPr lang="en-US" sz="4800" dirty="0"/>
          </a:p>
          <a:p>
            <a:pPr marL="0" indent="0">
              <a:buNone/>
            </a:pPr>
            <a:r>
              <a:rPr lang="en-US" sz="4800" dirty="0"/>
              <a:t>The </a:t>
            </a:r>
            <a:r>
              <a:rPr lang="en-US" sz="4800" dirty="0" err="1"/>
              <a:t>GaPMP</a:t>
            </a:r>
            <a:r>
              <a:rPr lang="en-US" sz="4800" dirty="0"/>
              <a:t> is supported by the Division for Special Education Services and Supports (DSESS). The parent leaders, moms and dads of children with disabilities, are hired by local school districts, state schools and the Department of Juvenile Justice to work with families, school teams, teachers, and the community. </a:t>
            </a:r>
            <a:r>
              <a:rPr lang="en-US" sz="4800" b="1" dirty="0"/>
              <a:t>The goal is to build a bridge of communication between home and school that leads to more successful outcomes for students. </a:t>
            </a:r>
            <a:r>
              <a:rPr lang="en-US" sz="4800" dirty="0"/>
              <a:t>Parent Mentors partner with families to increase their engagement in education, address individual concerns and also to support initiatives designed to improve all children’s achievement levels. Although the Partnership under the leadership of the DSESS hosts a statewide conference each fall, it is unique how the Parent Mentor agenda is locally driven, which allows each program to meet the needs of its unique area.  The DSESS also coordinates regional meetings four times a year and </a:t>
            </a:r>
            <a:r>
              <a:rPr lang="en-US" sz="4800" dirty="0" smtClean="0"/>
              <a:t>typically offers </a:t>
            </a:r>
            <a:r>
              <a:rPr lang="en-US" sz="4800" dirty="0"/>
              <a:t>an annual University Session specific to Parent Mentor’s leadership training needs.</a:t>
            </a:r>
          </a:p>
          <a:p>
            <a:pPr marL="0" indent="0">
              <a:buNone/>
            </a:pPr>
            <a:r>
              <a:rPr lang="en-US" sz="4800" dirty="0"/>
              <a:t> </a:t>
            </a:r>
          </a:p>
          <a:p>
            <a:pPr marL="0" indent="0">
              <a:buNone/>
            </a:pPr>
            <a:r>
              <a:rPr lang="en-US" sz="4800" dirty="0"/>
              <a:t>Mentors do many things such as: build connections for families in the community; concentrate on the transition needs of middle and high school students as well as pre- kindergarten students; lead task forces; organize training sessions; collaborate with teachers; serve as leaders on community boards; </a:t>
            </a:r>
            <a:r>
              <a:rPr lang="en-US" sz="4800" dirty="0" smtClean="0"/>
              <a:t> stakeholder groups; collaborate </a:t>
            </a:r>
            <a:r>
              <a:rPr lang="en-US" sz="4800" dirty="0"/>
              <a:t>with Title I Parent Involvement Coordinators; and create family engagement activities in schools.</a:t>
            </a:r>
          </a:p>
          <a:p>
            <a:pPr marL="0" indent="0">
              <a:buNone/>
            </a:pPr>
            <a:r>
              <a:rPr lang="en-US" sz="4800" dirty="0"/>
              <a:t> </a:t>
            </a:r>
          </a:p>
          <a:p>
            <a:pPr marL="0" indent="0">
              <a:buNone/>
            </a:pPr>
            <a:r>
              <a:rPr lang="en-US" sz="4800" dirty="0"/>
              <a:t> </a:t>
            </a:r>
            <a:endParaRPr lang="en-US" dirty="0"/>
          </a:p>
        </p:txBody>
      </p:sp>
      <p:pic>
        <p:nvPicPr>
          <p:cNvPr id="4" name="Picture 3"/>
          <p:cNvPicPr/>
          <p:nvPr/>
        </p:nvPicPr>
        <p:blipFill>
          <a:blip r:embed="rId2" cstate="print">
            <a:extLst>
              <a:ext uri="{28A0092B-C50C-407E-A947-70E740481C1C}">
                <a14:useLocalDpi xmlns:a14="http://schemas.microsoft.com/office/drawing/2010/main" val="0"/>
              </a:ext>
            </a:extLst>
          </a:blip>
          <a:stretch>
            <a:fillRect/>
          </a:stretch>
        </p:blipFill>
        <p:spPr>
          <a:xfrm>
            <a:off x="685800" y="381000"/>
            <a:ext cx="2186305" cy="897890"/>
          </a:xfrm>
          <a:prstGeom prst="rect">
            <a:avLst/>
          </a:prstGeom>
        </p:spPr>
      </p:pic>
    </p:spTree>
    <p:extLst>
      <p:ext uri="{BB962C8B-B14F-4D97-AF65-F5344CB8AC3E}">
        <p14:creationId xmlns:p14="http://schemas.microsoft.com/office/powerpoint/2010/main" val="64479909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00B0F0"/>
                </a:solidFill>
              </a:rPr>
              <a:t>Getting Started</a:t>
            </a:r>
            <a:endParaRPr lang="en-US" dirty="0">
              <a:solidFill>
                <a:srgbClr val="00B0F0"/>
              </a:solidFill>
            </a:endParaRPr>
          </a:p>
        </p:txBody>
      </p:sp>
      <p:sp>
        <p:nvSpPr>
          <p:cNvPr id="3" name="Content Placeholder 2"/>
          <p:cNvSpPr>
            <a:spLocks noGrp="1"/>
          </p:cNvSpPr>
          <p:nvPr>
            <p:ph idx="1"/>
          </p:nvPr>
        </p:nvSpPr>
        <p:spPr>
          <a:xfrm>
            <a:off x="457200" y="4267200"/>
            <a:ext cx="8229599" cy="1858963"/>
          </a:xfrm>
        </p:spPr>
        <p:txBody>
          <a:bodyPr>
            <a:normAutofit fontScale="25000" lnSpcReduction="20000"/>
          </a:bodyPr>
          <a:lstStyle/>
          <a:p>
            <a:pPr marL="0" indent="0">
              <a:buNone/>
            </a:pPr>
            <a:endParaRPr lang="en-US" sz="7200" b="1" u="heavy" dirty="0"/>
          </a:p>
          <a:p>
            <a:pPr marL="0" indent="0">
              <a:buNone/>
            </a:pPr>
            <a:r>
              <a:rPr lang="en-US" sz="7200" b="1" u="heavy" dirty="0" smtClean="0"/>
              <a:t>Other </a:t>
            </a:r>
            <a:r>
              <a:rPr lang="en-US" sz="7200" b="1" u="heavy" dirty="0"/>
              <a:t>Names to Know:</a:t>
            </a:r>
            <a:endParaRPr lang="en-US" sz="7200" dirty="0"/>
          </a:p>
          <a:p>
            <a:pPr marL="0" indent="0">
              <a:buNone/>
            </a:pPr>
            <a:r>
              <a:rPr lang="en-US" sz="7200" b="1" dirty="0"/>
              <a:t>Richard Woods</a:t>
            </a:r>
            <a:endParaRPr lang="en-US" sz="7200" dirty="0"/>
          </a:p>
          <a:p>
            <a:pPr marL="0" indent="0">
              <a:buNone/>
            </a:pPr>
            <a:r>
              <a:rPr lang="en-US" sz="7200" dirty="0"/>
              <a:t>State Superintendent of Schools</a:t>
            </a:r>
          </a:p>
          <a:p>
            <a:pPr marL="0" indent="0">
              <a:buNone/>
            </a:pPr>
            <a:r>
              <a:rPr lang="en-US" sz="7200" b="1" dirty="0" smtClean="0"/>
              <a:t>Zelphine</a:t>
            </a:r>
            <a:r>
              <a:rPr lang="en-US" sz="7200" b="1" dirty="0" smtClean="0"/>
              <a:t> Smith-Dixon</a:t>
            </a:r>
            <a:endParaRPr lang="en-US" sz="7200" dirty="0"/>
          </a:p>
          <a:p>
            <a:pPr marL="0" indent="0">
              <a:buNone/>
            </a:pPr>
            <a:r>
              <a:rPr lang="en-US" sz="7200" dirty="0"/>
              <a:t>Director, Division for Special Education Services and Supports</a:t>
            </a:r>
          </a:p>
          <a:p>
            <a:pPr marL="0" indent="0">
              <a:buNone/>
            </a:pPr>
            <a:r>
              <a:rPr lang="en-US" sz="7200" b="1" dirty="0" smtClean="0"/>
              <a:t>Jamila Pollard</a:t>
            </a:r>
          </a:p>
          <a:p>
            <a:pPr marL="0" indent="0">
              <a:buNone/>
            </a:pPr>
            <a:r>
              <a:rPr lang="en-US" sz="7200" dirty="0" smtClean="0"/>
              <a:t>Program Manager </a:t>
            </a:r>
            <a:r>
              <a:rPr lang="en-US" sz="7200" dirty="0"/>
              <a:t> </a:t>
            </a:r>
          </a:p>
          <a:p>
            <a:pPr marL="0" indent="0">
              <a:buNone/>
            </a:pPr>
            <a:r>
              <a:rPr lang="en-US" sz="7200" dirty="0"/>
              <a:t/>
            </a:r>
            <a:br>
              <a:rPr lang="en-US" sz="7200" dirty="0"/>
            </a:br>
            <a:endParaRPr lang="en-US" sz="7200" dirty="0"/>
          </a:p>
          <a:p>
            <a:pPr marL="0" indent="0">
              <a:buNone/>
            </a:pPr>
            <a:r>
              <a:rPr lang="en-US" dirty="0"/>
              <a:t> </a:t>
            </a:r>
          </a:p>
          <a:p>
            <a:pPr marL="0" indent="0">
              <a:buNone/>
            </a:pPr>
            <a:r>
              <a:rPr lang="en-US" dirty="0"/>
              <a:t> </a:t>
            </a:r>
          </a:p>
          <a:p>
            <a:pPr marL="0" indent="0">
              <a:buNone/>
            </a:pPr>
            <a:r>
              <a:rPr lang="en-US" dirty="0"/>
              <a:t> </a:t>
            </a:r>
          </a:p>
          <a:p>
            <a:pPr marL="0" indent="0">
              <a:buNone/>
            </a:pPr>
            <a:r>
              <a:rPr lang="en-US" dirty="0"/>
              <a:t> </a:t>
            </a:r>
          </a:p>
          <a:p>
            <a:pPr marL="0" indent="0">
              <a:buNone/>
            </a:pPr>
            <a:r>
              <a:rPr lang="en-US" dirty="0"/>
              <a:t> </a:t>
            </a:r>
          </a:p>
          <a:p>
            <a:pPr marL="0" indent="0">
              <a:buNone/>
            </a:pPr>
            <a:r>
              <a:rPr lang="en-US" dirty="0"/>
              <a:t> </a:t>
            </a:r>
          </a:p>
          <a:p>
            <a:pPr marL="0" indent="0">
              <a:buNone/>
            </a:pPr>
            <a:r>
              <a:rPr lang="en-US" dirty="0"/>
              <a:t> </a:t>
            </a:r>
          </a:p>
          <a:p>
            <a:pPr marL="0" indent="0">
              <a:buNone/>
            </a:pPr>
            <a:r>
              <a:rPr lang="en-US" dirty="0" err="1"/>
              <a:t>GaDOE</a:t>
            </a:r>
            <a:endParaRPr lang="en-US" dirty="0"/>
          </a:p>
          <a:p>
            <a:pPr marL="0" indent="0">
              <a:buNone/>
            </a:pPr>
            <a:r>
              <a:rPr lang="en-US" dirty="0"/>
              <a:t>404-656-2800</a:t>
            </a:r>
          </a:p>
          <a:p>
            <a:endParaRPr lang="en-US"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57200" y="381000"/>
            <a:ext cx="2057506" cy="838200"/>
          </a:xfrm>
          <a:prstGeom prst="rect">
            <a:avLst/>
          </a:prstGeo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7201" y="1752600"/>
            <a:ext cx="939378" cy="1219200"/>
          </a:xfrm>
          <a:prstGeom prst="rect">
            <a:avLst/>
          </a:prstGeom>
        </p:spPr>
      </p:pic>
      <p:pic>
        <p:nvPicPr>
          <p:cNvPr id="6" name="Picture 5"/>
          <p:cNvPicPr/>
          <p:nvPr/>
        </p:nvPicPr>
        <p:blipFill>
          <a:blip r:embed="rId4">
            <a:extLst>
              <a:ext uri="{28A0092B-C50C-407E-A947-70E740481C1C}">
                <a14:useLocalDpi xmlns:a14="http://schemas.microsoft.com/office/drawing/2010/main" val="0"/>
              </a:ext>
            </a:extLst>
          </a:blip>
          <a:stretch>
            <a:fillRect/>
          </a:stretch>
        </p:blipFill>
        <p:spPr>
          <a:xfrm>
            <a:off x="6629400" y="209550"/>
            <a:ext cx="2095500" cy="1009650"/>
          </a:xfrm>
          <a:prstGeom prst="rect">
            <a:avLst/>
          </a:prstGeom>
        </p:spPr>
      </p:pic>
      <p:sp>
        <p:nvSpPr>
          <p:cNvPr id="8" name="TextBox 7"/>
          <p:cNvSpPr txBox="1"/>
          <p:nvPr/>
        </p:nvSpPr>
        <p:spPr>
          <a:xfrm>
            <a:off x="1600200" y="1676400"/>
            <a:ext cx="5943600" cy="3139321"/>
          </a:xfrm>
          <a:prstGeom prst="rect">
            <a:avLst/>
          </a:prstGeom>
          <a:noFill/>
        </p:spPr>
        <p:txBody>
          <a:bodyPr wrap="square" rtlCol="0">
            <a:spAutoFit/>
          </a:bodyPr>
          <a:lstStyle/>
          <a:p>
            <a:endParaRPr lang="en-US" b="1" dirty="0" smtClean="0"/>
          </a:p>
          <a:p>
            <a:r>
              <a:rPr lang="en-US" b="1" dirty="0" smtClean="0"/>
              <a:t>Anne Ladd</a:t>
            </a:r>
            <a:r>
              <a:rPr lang="en-US" b="1" dirty="0"/>
              <a:t>, Family Engagement Specialist Office</a:t>
            </a:r>
            <a:endParaRPr lang="en-US" dirty="0"/>
          </a:p>
          <a:p>
            <a:r>
              <a:rPr lang="en-US" dirty="0"/>
              <a:t>404-657-7328</a:t>
            </a:r>
          </a:p>
          <a:p>
            <a:r>
              <a:rPr lang="en-US" dirty="0" smtClean="0">
                <a:hlinkClick r:id="rId5"/>
              </a:rPr>
              <a:t>aladd@doe.k12.ga.us</a:t>
            </a:r>
            <a:endParaRPr lang="en-US" dirty="0" smtClean="0"/>
          </a:p>
          <a:p>
            <a:endParaRPr lang="en-US" dirty="0"/>
          </a:p>
          <a:p>
            <a:endParaRPr lang="en-US" dirty="0"/>
          </a:p>
          <a:p>
            <a:r>
              <a:rPr lang="en-US" b="1" dirty="0"/>
              <a:t>Sharon Jones, Family Engagement Specialist Office</a:t>
            </a:r>
          </a:p>
          <a:p>
            <a:r>
              <a:rPr lang="en-US" dirty="0" smtClean="0"/>
              <a:t>404-844-8741</a:t>
            </a:r>
          </a:p>
          <a:p>
            <a:r>
              <a:rPr lang="en-US" dirty="0" smtClean="0">
                <a:hlinkClick r:id="rId6"/>
              </a:rPr>
              <a:t>sjones@doe.k12.ga.us</a:t>
            </a:r>
            <a:endParaRPr lang="en-US" dirty="0" smtClean="0"/>
          </a:p>
          <a:p>
            <a:endParaRPr lang="en-US" dirty="0"/>
          </a:p>
          <a:p>
            <a:endParaRPr lang="en-US" dirty="0"/>
          </a:p>
        </p:txBody>
      </p:sp>
      <p:pic>
        <p:nvPicPr>
          <p:cNvPr id="9" name="Picture 8"/>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57200" y="3107561"/>
            <a:ext cx="939379" cy="1219199"/>
          </a:xfrm>
          <a:prstGeom prst="rect">
            <a:avLst/>
          </a:prstGeom>
        </p:spPr>
      </p:pic>
    </p:spTree>
    <p:extLst>
      <p:ext uri="{BB962C8B-B14F-4D97-AF65-F5344CB8AC3E}">
        <p14:creationId xmlns:p14="http://schemas.microsoft.com/office/powerpoint/2010/main" val="164814580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00B0F0"/>
                </a:solidFill>
              </a:rPr>
              <a:t>Next Steps</a:t>
            </a:r>
            <a:endParaRPr lang="en-US" dirty="0">
              <a:solidFill>
                <a:srgbClr val="00B0F0"/>
              </a:solidFill>
            </a:endParaRPr>
          </a:p>
        </p:txBody>
      </p:sp>
      <p:sp>
        <p:nvSpPr>
          <p:cNvPr id="3" name="Content Placeholder 2"/>
          <p:cNvSpPr>
            <a:spLocks noGrp="1"/>
          </p:cNvSpPr>
          <p:nvPr>
            <p:ph idx="1"/>
          </p:nvPr>
        </p:nvSpPr>
        <p:spPr>
          <a:xfrm>
            <a:off x="457200" y="1752600"/>
            <a:ext cx="8229600" cy="4373563"/>
          </a:xfrm>
        </p:spPr>
        <p:txBody>
          <a:bodyPr>
            <a:noAutofit/>
          </a:bodyPr>
          <a:lstStyle/>
          <a:p>
            <a:pPr marL="0" indent="0">
              <a:buNone/>
            </a:pPr>
            <a:r>
              <a:rPr lang="en-US" sz="1200" b="1" dirty="0"/>
              <a:t>Send all your contact information </a:t>
            </a:r>
            <a:r>
              <a:rPr lang="en-US" sz="1200" dirty="0" smtClean="0"/>
              <a:t> include your name</a:t>
            </a:r>
            <a:r>
              <a:rPr lang="en-US" sz="1200" dirty="0"/>
              <a:t>, title, email address, </a:t>
            </a:r>
            <a:r>
              <a:rPr lang="en-US" sz="1200" dirty="0" smtClean="0"/>
              <a:t>office </a:t>
            </a:r>
            <a:r>
              <a:rPr lang="en-US" sz="1200" dirty="0"/>
              <a:t>phone </a:t>
            </a:r>
            <a:r>
              <a:rPr lang="en-US" sz="1200" dirty="0" smtClean="0"/>
              <a:t>number </a:t>
            </a:r>
            <a:r>
              <a:rPr lang="en-US" sz="1200" dirty="0"/>
              <a:t> </a:t>
            </a:r>
            <a:r>
              <a:rPr lang="en-US" sz="1200" dirty="0" smtClean="0"/>
              <a:t>and photo as well as </a:t>
            </a:r>
            <a:r>
              <a:rPr lang="en-US" sz="1200" dirty="0" smtClean="0"/>
              <a:t>your director’s name and office phone and email to </a:t>
            </a:r>
            <a:r>
              <a:rPr lang="en-US" sz="1200" dirty="0" smtClean="0">
                <a:hlinkClick r:id="rId2"/>
              </a:rPr>
              <a:t>info@parentmentors.org</a:t>
            </a:r>
            <a:r>
              <a:rPr lang="en-US" sz="1200" dirty="0" smtClean="0"/>
              <a:t> </a:t>
            </a:r>
            <a:r>
              <a:rPr lang="en-US" sz="1200" dirty="0" smtClean="0"/>
              <a:t> </a:t>
            </a:r>
            <a:r>
              <a:rPr lang="en-US" sz="1200" dirty="0" smtClean="0"/>
              <a:t>This will provide us with information to post on your Find A Mentor page on the parentmentors.org website and on the </a:t>
            </a:r>
            <a:r>
              <a:rPr lang="en-US" sz="1200" dirty="0" err="1" smtClean="0"/>
              <a:t>GaPMP</a:t>
            </a:r>
            <a:r>
              <a:rPr lang="en-US" sz="1200" dirty="0" smtClean="0"/>
              <a:t> mailing list. </a:t>
            </a:r>
            <a:endParaRPr lang="en-US" sz="1200" dirty="0"/>
          </a:p>
          <a:p>
            <a:pPr marL="0" indent="0">
              <a:buNone/>
            </a:pPr>
            <a:r>
              <a:rPr lang="en-US" sz="1200" dirty="0"/>
              <a:t> </a:t>
            </a:r>
          </a:p>
          <a:p>
            <a:pPr marL="0" indent="0">
              <a:buNone/>
            </a:pPr>
            <a:r>
              <a:rPr lang="en-US" sz="1200" b="1" dirty="0"/>
              <a:t>Locate office space, set up the office, telephone, computer, email etc.</a:t>
            </a:r>
            <a:endParaRPr lang="en-US" sz="1200" dirty="0"/>
          </a:p>
          <a:p>
            <a:pPr marL="0" indent="0">
              <a:buNone/>
            </a:pPr>
            <a:r>
              <a:rPr lang="en-US" sz="1200" dirty="0"/>
              <a:t>Facilities vary widely based on factors such as the district size, tax base, location, demographics, etc. It is generally expected that there will be office space in </a:t>
            </a:r>
            <a:r>
              <a:rPr lang="en-US" sz="1200" dirty="0" smtClean="0"/>
              <a:t>the district </a:t>
            </a:r>
            <a:r>
              <a:rPr lang="en-US" sz="1200" dirty="0"/>
              <a:t>for the Parent Mentor; it is helpful if it is near other staff who may be working with families. It is best if parents can call a private voicemail message box so parents may call you directly. </a:t>
            </a:r>
          </a:p>
          <a:p>
            <a:pPr marL="0" indent="0">
              <a:buNone/>
            </a:pPr>
            <a:r>
              <a:rPr lang="en-US" sz="1200" dirty="0"/>
              <a:t> </a:t>
            </a:r>
          </a:p>
          <a:p>
            <a:pPr marL="0" indent="0">
              <a:buNone/>
            </a:pPr>
            <a:r>
              <a:rPr lang="en-US" sz="1200" b="1" dirty="0"/>
              <a:t>Read the school district’s </a:t>
            </a:r>
            <a:r>
              <a:rPr lang="en-US" sz="1200" dirty="0" smtClean="0"/>
              <a:t>Policies &amp; Procedures Manual. </a:t>
            </a:r>
            <a:r>
              <a:rPr lang="en-US" sz="1200" dirty="0"/>
              <a:t>Discuss the local district’s policies and procedures for: attendance, work hours, personnel actions, phone and email use, dress codes, internet use, travel approval, reporting suspected child abuse, and expense reporting. Some of it may apply only to full time employees, but the information will still be useful. You now represent your school district and professional conduct is expected</a:t>
            </a:r>
            <a:r>
              <a:rPr lang="en-US" sz="1200" dirty="0" smtClean="0"/>
              <a:t>.</a:t>
            </a:r>
            <a:endParaRPr lang="en-US" sz="1200" dirty="0"/>
          </a:p>
          <a:p>
            <a:pPr marL="0" indent="0">
              <a:buNone/>
            </a:pPr>
            <a:r>
              <a:rPr lang="en-US" sz="1200" dirty="0"/>
              <a:t> </a:t>
            </a:r>
          </a:p>
          <a:p>
            <a:pPr marL="0" indent="0">
              <a:buNone/>
            </a:pPr>
            <a:r>
              <a:rPr lang="en-US" sz="1200" b="1" dirty="0"/>
              <a:t>Discuss professional protocols with your Special Education Director</a:t>
            </a:r>
            <a:r>
              <a:rPr lang="en-US" sz="1200" dirty="0"/>
              <a:t>. For example, how are media contacts to be managed, who needs to approve </a:t>
            </a:r>
            <a:r>
              <a:rPr lang="en-US" sz="1200" dirty="0" smtClean="0"/>
              <a:t>emails, group texts, social media postings, letters, brochures</a:t>
            </a:r>
            <a:r>
              <a:rPr lang="en-US" sz="1200" dirty="0"/>
              <a:t>, or other materials before they are distributed, who approves travel requests, how is time documented, the dress code, managing schedule </a:t>
            </a:r>
            <a:r>
              <a:rPr lang="en-US" sz="1200" dirty="0" smtClean="0"/>
              <a:t>changes, reporting </a:t>
            </a:r>
            <a:r>
              <a:rPr lang="en-US" sz="1200" dirty="0"/>
              <a:t>deadlines, travel and expense reports, call-in procedures etc.</a:t>
            </a:r>
          </a:p>
          <a:p>
            <a:pPr marL="0" indent="0">
              <a:buNone/>
            </a:pPr>
            <a:endParaRPr lang="en-US" sz="1400" dirty="0"/>
          </a:p>
        </p:txBody>
      </p:sp>
      <p:pic>
        <p:nvPicPr>
          <p:cNvPr id="4" name="Picture 3"/>
          <p:cNvPicPr/>
          <p:nvPr/>
        </p:nvPicPr>
        <p:blipFill>
          <a:blip r:embed="rId3" cstate="print">
            <a:extLst>
              <a:ext uri="{28A0092B-C50C-407E-A947-70E740481C1C}">
                <a14:useLocalDpi xmlns:a14="http://schemas.microsoft.com/office/drawing/2010/main" val="0"/>
              </a:ext>
            </a:extLst>
          </a:blip>
          <a:stretch>
            <a:fillRect/>
          </a:stretch>
        </p:blipFill>
        <p:spPr>
          <a:xfrm>
            <a:off x="533400" y="381000"/>
            <a:ext cx="2527935" cy="890270"/>
          </a:xfrm>
          <a:prstGeom prst="rect">
            <a:avLst/>
          </a:prstGeom>
        </p:spPr>
      </p:pic>
    </p:spTree>
    <p:extLst>
      <p:ext uri="{BB962C8B-B14F-4D97-AF65-F5344CB8AC3E}">
        <p14:creationId xmlns:p14="http://schemas.microsoft.com/office/powerpoint/2010/main" val="223885032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a:r>
              <a:rPr lang="en-US" dirty="0" smtClean="0">
                <a:solidFill>
                  <a:srgbClr val="00B0F0"/>
                </a:solidFill>
              </a:rPr>
              <a:t>Mandatory Trainings</a:t>
            </a:r>
            <a:endParaRPr lang="en-US" dirty="0">
              <a:solidFill>
                <a:srgbClr val="00B0F0"/>
              </a:solidFill>
            </a:endParaRPr>
          </a:p>
        </p:txBody>
      </p:sp>
      <p:sp>
        <p:nvSpPr>
          <p:cNvPr id="3" name="Content Placeholder 2"/>
          <p:cNvSpPr>
            <a:spLocks noGrp="1"/>
          </p:cNvSpPr>
          <p:nvPr>
            <p:ph idx="1"/>
          </p:nvPr>
        </p:nvSpPr>
        <p:spPr/>
        <p:txBody>
          <a:bodyPr>
            <a:normAutofit fontScale="40000" lnSpcReduction="20000"/>
          </a:bodyPr>
          <a:lstStyle/>
          <a:p>
            <a:pPr marL="0" indent="0">
              <a:buNone/>
            </a:pPr>
            <a:endParaRPr lang="en-US" sz="5900" dirty="0"/>
          </a:p>
          <a:p>
            <a:r>
              <a:rPr lang="en-US" sz="5900" b="1" dirty="0" smtClean="0"/>
              <a:t>Annual </a:t>
            </a:r>
            <a:r>
              <a:rPr lang="en-US" sz="5900" b="1" dirty="0" err="1"/>
              <a:t>GaPMP</a:t>
            </a:r>
            <a:r>
              <a:rPr lang="en-US" sz="5900" b="1" dirty="0"/>
              <a:t> Kick-Off </a:t>
            </a:r>
            <a:r>
              <a:rPr lang="en-US" sz="5900" b="1" dirty="0" smtClean="0"/>
              <a:t>Conference </a:t>
            </a:r>
            <a:r>
              <a:rPr lang="en-US" sz="5900" b="1" dirty="0" smtClean="0">
                <a:solidFill>
                  <a:srgbClr val="00B0F0"/>
                </a:solidFill>
              </a:rPr>
              <a:t>(virtual for </a:t>
            </a:r>
            <a:r>
              <a:rPr lang="en-US" sz="5900" b="1" dirty="0" smtClean="0">
                <a:solidFill>
                  <a:srgbClr val="00B0F0"/>
                </a:solidFill>
              </a:rPr>
              <a:t>2021)</a:t>
            </a:r>
            <a:endParaRPr lang="en-US" sz="5900" b="1" dirty="0" smtClean="0">
              <a:solidFill>
                <a:srgbClr val="00B0F0"/>
              </a:solidFill>
            </a:endParaRPr>
          </a:p>
          <a:p>
            <a:pPr marL="0" indent="0">
              <a:buNone/>
            </a:pPr>
            <a:endParaRPr lang="en-US" sz="5900" dirty="0"/>
          </a:p>
          <a:p>
            <a:r>
              <a:rPr lang="en-US" sz="5900" b="1" dirty="0"/>
              <a:t>Four Regional Meetings </a:t>
            </a:r>
            <a:r>
              <a:rPr lang="en-US" sz="5900" dirty="0"/>
              <a:t>- scheduled throughout the school </a:t>
            </a:r>
            <a:r>
              <a:rPr lang="en-US" sz="5900" dirty="0" smtClean="0"/>
              <a:t>year, your Region Rep will inform you about when and where</a:t>
            </a:r>
          </a:p>
          <a:p>
            <a:endParaRPr lang="en-US" sz="5900" dirty="0"/>
          </a:p>
          <a:p>
            <a:r>
              <a:rPr lang="en-US" sz="5900" b="1" dirty="0" smtClean="0"/>
              <a:t>Parent Mentor School online training and webinars</a:t>
            </a:r>
          </a:p>
          <a:p>
            <a:endParaRPr lang="en-US" sz="2600" b="1" dirty="0" smtClean="0"/>
          </a:p>
          <a:p>
            <a:pPr marL="0" indent="0">
              <a:buNone/>
            </a:pPr>
            <a:r>
              <a:rPr lang="en-US" sz="2600" b="1" dirty="0" smtClean="0"/>
              <a:t>*</a:t>
            </a:r>
            <a:r>
              <a:rPr lang="en-US" sz="3600" b="1" dirty="0" smtClean="0"/>
              <a:t>Administrators </a:t>
            </a:r>
            <a:r>
              <a:rPr lang="en-US" sz="3600" b="1" dirty="0"/>
              <a:t>have an open invitation to attend all mentor trainings and meetings. Directors are encouraged to attend the Orientation session or send another administrator with the mentor. Directors are strongly encouraged to attend the Annual </a:t>
            </a:r>
            <a:r>
              <a:rPr lang="en-US" sz="3600" b="1" dirty="0" err="1"/>
              <a:t>GaPMP</a:t>
            </a:r>
            <a:r>
              <a:rPr lang="en-US" sz="3600" b="1" dirty="0"/>
              <a:t> Kick-Off </a:t>
            </a:r>
            <a:r>
              <a:rPr lang="en-US" sz="3600" b="1" dirty="0" smtClean="0"/>
              <a:t>Conference.</a:t>
            </a:r>
          </a:p>
          <a:p>
            <a:pPr marL="0" indent="0">
              <a:buNone/>
            </a:pPr>
            <a:r>
              <a:rPr lang="en-US" sz="3600" dirty="0" smtClean="0"/>
              <a:t>The </a:t>
            </a:r>
            <a:r>
              <a:rPr lang="en-US" sz="3600" dirty="0"/>
              <a:t>more you know </a:t>
            </a:r>
            <a:r>
              <a:rPr lang="en-US" sz="3600" dirty="0" smtClean="0"/>
              <a:t>about </a:t>
            </a:r>
            <a:r>
              <a:rPr lang="en-US" sz="3600" dirty="0"/>
              <a:t>what is expected and about mentors’ successes and challenges, the better you can </a:t>
            </a:r>
            <a:r>
              <a:rPr lang="en-US" sz="3600" dirty="0" smtClean="0"/>
              <a:t>support </a:t>
            </a:r>
            <a:r>
              <a:rPr lang="en-US" sz="3600" dirty="0"/>
              <a:t>your mentor and the more your district will benefit from having a mentor</a:t>
            </a:r>
            <a:r>
              <a:rPr lang="en-US" sz="3600" dirty="0" smtClean="0"/>
              <a:t>.</a:t>
            </a:r>
            <a:endParaRPr lang="en-US" sz="3600" dirty="0"/>
          </a:p>
        </p:txBody>
      </p:sp>
      <p:pic>
        <p:nvPicPr>
          <p:cNvPr id="4" name="Picture 3"/>
          <p:cNvPicPr/>
          <p:nvPr/>
        </p:nvPicPr>
        <p:blipFill>
          <a:blip r:embed="rId2" cstate="print">
            <a:extLst>
              <a:ext uri="{28A0092B-C50C-407E-A947-70E740481C1C}">
                <a14:useLocalDpi xmlns:a14="http://schemas.microsoft.com/office/drawing/2010/main" val="0"/>
              </a:ext>
            </a:extLst>
          </a:blip>
          <a:stretch>
            <a:fillRect/>
          </a:stretch>
        </p:blipFill>
        <p:spPr>
          <a:xfrm>
            <a:off x="533400" y="381000"/>
            <a:ext cx="2527935" cy="890270"/>
          </a:xfrm>
          <a:prstGeom prst="rect">
            <a:avLst/>
          </a:prstGeom>
        </p:spPr>
      </p:pic>
    </p:spTree>
    <p:extLst>
      <p:ext uri="{BB962C8B-B14F-4D97-AF65-F5344CB8AC3E}">
        <p14:creationId xmlns:p14="http://schemas.microsoft.com/office/powerpoint/2010/main" val="113924118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a:r>
              <a:rPr lang="en-US" dirty="0" smtClean="0">
                <a:solidFill>
                  <a:srgbClr val="00B0F0"/>
                </a:solidFill>
              </a:rPr>
              <a:t>Introducing Yourself</a:t>
            </a:r>
            <a:endParaRPr lang="en-US" dirty="0">
              <a:solidFill>
                <a:srgbClr val="00B0F0"/>
              </a:solidFill>
            </a:endParaRPr>
          </a:p>
        </p:txBody>
      </p:sp>
      <p:pic>
        <p:nvPicPr>
          <p:cNvPr id="4" name="Picture 3"/>
          <p:cNvPicPr/>
          <p:nvPr/>
        </p:nvPicPr>
        <p:blipFill>
          <a:blip r:embed="rId2" cstate="print">
            <a:extLst>
              <a:ext uri="{28A0092B-C50C-407E-A947-70E740481C1C}">
                <a14:useLocalDpi xmlns:a14="http://schemas.microsoft.com/office/drawing/2010/main" val="0"/>
              </a:ext>
            </a:extLst>
          </a:blip>
          <a:stretch>
            <a:fillRect/>
          </a:stretch>
        </p:blipFill>
        <p:spPr>
          <a:xfrm>
            <a:off x="533401" y="381000"/>
            <a:ext cx="2362200" cy="890270"/>
          </a:xfrm>
          <a:prstGeom prst="rect">
            <a:avLst/>
          </a:prstGeom>
        </p:spPr>
      </p:pic>
      <p:sp>
        <p:nvSpPr>
          <p:cNvPr id="8" name="Content Placeholder 7"/>
          <p:cNvSpPr>
            <a:spLocks noGrp="1"/>
          </p:cNvSpPr>
          <p:nvPr>
            <p:ph idx="1"/>
          </p:nvPr>
        </p:nvSpPr>
        <p:spPr>
          <a:xfrm>
            <a:off x="457200" y="1371600"/>
            <a:ext cx="8229600" cy="4754563"/>
          </a:xfrm>
        </p:spPr>
        <p:txBody>
          <a:bodyPr>
            <a:normAutofit fontScale="40000" lnSpcReduction="20000"/>
          </a:bodyPr>
          <a:lstStyle/>
          <a:p>
            <a:pPr marL="0" indent="0">
              <a:buNone/>
            </a:pPr>
            <a:r>
              <a:rPr lang="en-US" b="1" dirty="0" smtClean="0"/>
              <a:t>Send in your completed Rookie Contact Form so you can be part of: </a:t>
            </a:r>
          </a:p>
          <a:p>
            <a:pPr marL="0" indent="0">
              <a:buNone/>
            </a:pPr>
            <a:r>
              <a:rPr lang="en-US" b="1" dirty="0" err="1" smtClean="0"/>
              <a:t>GaPMP</a:t>
            </a:r>
            <a:r>
              <a:rPr lang="en-US" b="1" dirty="0" smtClean="0"/>
              <a:t> </a:t>
            </a:r>
            <a:r>
              <a:rPr lang="en-US" b="1" dirty="0" err="1"/>
              <a:t>listserve</a:t>
            </a:r>
            <a:r>
              <a:rPr lang="en-US" b="1" dirty="0"/>
              <a:t>  </a:t>
            </a:r>
            <a:r>
              <a:rPr lang="en-US" dirty="0" smtClean="0"/>
              <a:t>if you are having difficulties with signing up for the </a:t>
            </a:r>
            <a:r>
              <a:rPr lang="en-US" dirty="0" err="1" smtClean="0"/>
              <a:t>listserve</a:t>
            </a:r>
            <a:r>
              <a:rPr lang="en-US" dirty="0" smtClean="0"/>
              <a:t>, contact </a:t>
            </a:r>
            <a:r>
              <a:rPr lang="en-US" u="sng" dirty="0" smtClean="0">
                <a:hlinkClick r:id="rId3"/>
              </a:rPr>
              <a:t>aladd@doe.k12.ga.us </a:t>
            </a:r>
            <a:r>
              <a:rPr lang="en-US" dirty="0"/>
              <a:t>and ask that you be added to our </a:t>
            </a:r>
            <a:r>
              <a:rPr lang="en-US" dirty="0" err="1"/>
              <a:t>listserve</a:t>
            </a:r>
            <a:r>
              <a:rPr lang="en-US" dirty="0"/>
              <a:t>, </a:t>
            </a:r>
            <a:r>
              <a:rPr lang="en-US" u="sng" dirty="0">
                <a:hlinkClick r:id="rId4"/>
              </a:rPr>
              <a:t>parentmentors_georgia@yahoogroups.com</a:t>
            </a:r>
            <a:r>
              <a:rPr lang="en-US" dirty="0"/>
              <a:t>.</a:t>
            </a:r>
          </a:p>
          <a:p>
            <a:pPr marL="0" indent="0">
              <a:buNone/>
            </a:pPr>
            <a:r>
              <a:rPr lang="en-US" dirty="0"/>
              <a:t>The </a:t>
            </a:r>
            <a:r>
              <a:rPr lang="en-US" dirty="0" err="1"/>
              <a:t>listserve</a:t>
            </a:r>
            <a:r>
              <a:rPr lang="en-US" dirty="0"/>
              <a:t> is a professional communication tool. Parent to Parent of Georgia (GaP2P) leadership are also on our </a:t>
            </a:r>
            <a:r>
              <a:rPr lang="en-US" dirty="0" err="1"/>
              <a:t>listserve</a:t>
            </a:r>
            <a:r>
              <a:rPr lang="en-US" dirty="0"/>
              <a:t> to share information. We work very hard to collaborate with GaP2P,our state’s Parent Information Training Center (PTI), funded by the US Department of Education under IDEA</a:t>
            </a:r>
            <a:r>
              <a:rPr lang="en-US" dirty="0" smtClean="0"/>
              <a:t>.</a:t>
            </a:r>
          </a:p>
          <a:p>
            <a:pPr marL="0" indent="0">
              <a:buNone/>
            </a:pPr>
            <a:endParaRPr lang="en-US" dirty="0"/>
          </a:p>
          <a:p>
            <a:pPr marL="0" indent="0">
              <a:buNone/>
            </a:pPr>
            <a:r>
              <a:rPr lang="en-US" b="1" dirty="0" err="1"/>
              <a:t>GaPMP</a:t>
            </a:r>
            <a:r>
              <a:rPr lang="en-US" b="1" dirty="0"/>
              <a:t> website</a:t>
            </a:r>
            <a:r>
              <a:rPr lang="en-US" dirty="0"/>
              <a:t> </a:t>
            </a:r>
            <a:r>
              <a:rPr lang="en-US" u="sng" dirty="0">
                <a:hlinkClick r:id="rId5"/>
              </a:rPr>
              <a:t>www.parentmentors.org</a:t>
            </a:r>
            <a:r>
              <a:rPr lang="en-US" dirty="0"/>
              <a:t> Send a professional photo and contact information to </a:t>
            </a:r>
            <a:r>
              <a:rPr lang="en-US" u="sng" dirty="0" smtClean="0">
                <a:hlinkClick r:id="rId6"/>
              </a:rPr>
              <a:t>info@parentmentors.org</a:t>
            </a:r>
            <a:r>
              <a:rPr lang="en-US" u="sng" dirty="0"/>
              <a:t> </a:t>
            </a:r>
            <a:r>
              <a:rPr lang="en-US" dirty="0" smtClean="0"/>
              <a:t>to </a:t>
            </a:r>
            <a:r>
              <a:rPr lang="en-US" dirty="0"/>
              <a:t>be added </a:t>
            </a:r>
            <a:r>
              <a:rPr lang="en-US" dirty="0" smtClean="0"/>
              <a:t> the Find A Mentor pages. You </a:t>
            </a:r>
            <a:r>
              <a:rPr lang="en-US" dirty="0"/>
              <a:t>will also want to refer to the Learning Curve, the password protected section of the website, which offers mentors access to the forms, documents and other resources you will need to complete annual reporting requirements and, also find shared materials you can use for your work. </a:t>
            </a:r>
            <a:r>
              <a:rPr lang="en-US" b="1" dirty="0" smtClean="0"/>
              <a:t>You will receive a user name and temporary password to access the Learning Curve. This will allow you to keep track of your progress on learning modules!</a:t>
            </a:r>
            <a:endParaRPr lang="en-US" b="1" dirty="0"/>
          </a:p>
          <a:p>
            <a:pPr marL="0" indent="0">
              <a:buNone/>
            </a:pPr>
            <a:r>
              <a:rPr lang="en-US" dirty="0"/>
              <a:t> </a:t>
            </a:r>
          </a:p>
          <a:p>
            <a:pPr marL="0" indent="0">
              <a:buNone/>
            </a:pPr>
            <a:r>
              <a:rPr lang="en-US" b="1" dirty="0"/>
              <a:t>Link </a:t>
            </a:r>
            <a:r>
              <a:rPr lang="en-US" u="sng" dirty="0">
                <a:hlinkClick r:id="rId5"/>
              </a:rPr>
              <a:t>www.parentmentors.org</a:t>
            </a:r>
            <a:r>
              <a:rPr lang="en-US" b="1" dirty="0"/>
              <a:t>, the official web site, </a:t>
            </a:r>
            <a:endParaRPr lang="en-US" b="1" dirty="0" smtClean="0"/>
          </a:p>
          <a:p>
            <a:pPr marL="0" indent="0">
              <a:buNone/>
            </a:pPr>
            <a:r>
              <a:rPr lang="en-US" b="1" dirty="0" smtClean="0"/>
              <a:t>to </a:t>
            </a:r>
            <a:r>
              <a:rPr lang="en-US" b="1" dirty="0"/>
              <a:t>your school district’s special education page</a:t>
            </a:r>
            <a:r>
              <a:rPr lang="en-US" b="1" dirty="0" smtClean="0"/>
              <a:t>.</a:t>
            </a:r>
          </a:p>
          <a:p>
            <a:pPr marL="0" indent="0">
              <a:buNone/>
            </a:pPr>
            <a:r>
              <a:rPr lang="en-US" b="1" dirty="0" smtClean="0"/>
              <a:t> </a:t>
            </a:r>
            <a:r>
              <a:rPr lang="en-US" b="1" dirty="0" smtClean="0">
                <a:solidFill>
                  <a:schemeClr val="accent1">
                    <a:lumMod val="75000"/>
                  </a:schemeClr>
                </a:solidFill>
              </a:rPr>
              <a:t>What kind of social media does your district use</a:t>
            </a:r>
          </a:p>
          <a:p>
            <a:pPr marL="0" indent="0">
              <a:buNone/>
            </a:pPr>
            <a:r>
              <a:rPr lang="en-US" b="1" dirty="0" smtClean="0">
                <a:solidFill>
                  <a:schemeClr val="accent1">
                    <a:lumMod val="75000"/>
                  </a:schemeClr>
                </a:solidFill>
              </a:rPr>
              <a:t>and what are the protocols for use of social media and virtual platforms?</a:t>
            </a:r>
            <a:endParaRPr lang="en-US" b="1" dirty="0">
              <a:solidFill>
                <a:schemeClr val="accent1">
                  <a:lumMod val="75000"/>
                </a:schemeClr>
              </a:solidFill>
            </a:endParaRPr>
          </a:p>
          <a:p>
            <a:pPr marL="0" indent="0">
              <a:buNone/>
            </a:pPr>
            <a:r>
              <a:rPr lang="en-US" b="1" dirty="0"/>
              <a:t>Work with the district to promote the </a:t>
            </a:r>
            <a:endParaRPr lang="en-US" b="1" dirty="0" smtClean="0"/>
          </a:p>
          <a:p>
            <a:pPr marL="0" indent="0">
              <a:buNone/>
            </a:pPr>
            <a:r>
              <a:rPr lang="en-US" b="1" dirty="0" smtClean="0"/>
              <a:t>parent </a:t>
            </a:r>
            <a:r>
              <a:rPr lang="en-US" b="1" dirty="0"/>
              <a:t>mentor on the </a:t>
            </a:r>
            <a:r>
              <a:rPr lang="en-US" b="1" dirty="0" smtClean="0"/>
              <a:t>district’s </a:t>
            </a:r>
            <a:r>
              <a:rPr lang="en-US" b="1" dirty="0"/>
              <a:t>special education page, </a:t>
            </a:r>
            <a:endParaRPr lang="en-US" b="1" dirty="0" smtClean="0"/>
          </a:p>
          <a:p>
            <a:pPr marL="0" indent="0">
              <a:buNone/>
            </a:pPr>
            <a:r>
              <a:rPr lang="en-US" b="1" dirty="0" smtClean="0"/>
              <a:t>staff directories, and parent resource information sources </a:t>
            </a:r>
            <a:endParaRPr lang="en-US" dirty="0"/>
          </a:p>
        </p:txBody>
      </p:sp>
      <p:pic>
        <p:nvPicPr>
          <p:cNvPr id="10" name="Picture 9"/>
          <p:cNvPicPr/>
          <p:nvPr/>
        </p:nvPicPr>
        <p:blipFill>
          <a:blip r:embed="rId7" cstate="print">
            <a:extLst>
              <a:ext uri="{28A0092B-C50C-407E-A947-70E740481C1C}">
                <a14:useLocalDpi xmlns:a14="http://schemas.microsoft.com/office/drawing/2010/main" val="0"/>
              </a:ext>
            </a:extLst>
          </a:blip>
          <a:stretch>
            <a:fillRect/>
          </a:stretch>
        </p:blipFill>
        <p:spPr>
          <a:xfrm>
            <a:off x="5562600" y="4660900"/>
            <a:ext cx="3243580" cy="1836420"/>
          </a:xfrm>
          <a:prstGeom prst="rect">
            <a:avLst/>
          </a:prstGeom>
        </p:spPr>
      </p:pic>
    </p:spTree>
    <p:extLst>
      <p:ext uri="{BB962C8B-B14F-4D97-AF65-F5344CB8AC3E}">
        <p14:creationId xmlns:p14="http://schemas.microsoft.com/office/powerpoint/2010/main" val="52084482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a:r>
              <a:rPr lang="en-US" dirty="0" smtClean="0">
                <a:solidFill>
                  <a:srgbClr val="00B0F0"/>
                </a:solidFill>
              </a:rPr>
              <a:t>Being a Professional</a:t>
            </a:r>
            <a:endParaRPr lang="en-US" dirty="0"/>
          </a:p>
        </p:txBody>
      </p:sp>
      <p:sp>
        <p:nvSpPr>
          <p:cNvPr id="3" name="Content Placeholder 2"/>
          <p:cNvSpPr>
            <a:spLocks noGrp="1"/>
          </p:cNvSpPr>
          <p:nvPr>
            <p:ph idx="1"/>
          </p:nvPr>
        </p:nvSpPr>
        <p:spPr/>
        <p:txBody>
          <a:bodyPr>
            <a:normAutofit fontScale="92500" lnSpcReduction="10000"/>
          </a:bodyPr>
          <a:lstStyle/>
          <a:p>
            <a:r>
              <a:rPr lang="en-US" dirty="0">
                <a:solidFill>
                  <a:srgbClr val="FFC000"/>
                </a:solidFill>
              </a:rPr>
              <a:t>ALWAYS re-read texts, </a:t>
            </a:r>
            <a:r>
              <a:rPr lang="en-US" dirty="0" err="1">
                <a:solidFill>
                  <a:srgbClr val="FFC000"/>
                </a:solidFill>
              </a:rPr>
              <a:t>facebook</a:t>
            </a:r>
            <a:r>
              <a:rPr lang="en-US" dirty="0">
                <a:solidFill>
                  <a:srgbClr val="FFC000"/>
                </a:solidFill>
              </a:rPr>
              <a:t> posts, emails and other correspondence as though the family involved or your director are looking at it.  Make sure you spell check and read for continuity and clarity. It’s hard to take it back once it goes out there. </a:t>
            </a:r>
            <a:r>
              <a:rPr lang="en-US" b="1" u="sng" dirty="0">
                <a:solidFill>
                  <a:srgbClr val="FFC000"/>
                </a:solidFill>
              </a:rPr>
              <a:t>Don’t share confidential information!!!</a:t>
            </a:r>
          </a:p>
          <a:p>
            <a:r>
              <a:rPr lang="en-US" b="1" dirty="0">
                <a:solidFill>
                  <a:schemeClr val="tx2">
                    <a:lumMod val="60000"/>
                    <a:lumOff val="40000"/>
                  </a:schemeClr>
                </a:solidFill>
              </a:rPr>
              <a:t>Unlike volunteers, Parent Mentors are trained professionals working with families in your </a:t>
            </a:r>
            <a:r>
              <a:rPr lang="en-US" b="1" dirty="0" smtClean="0">
                <a:solidFill>
                  <a:schemeClr val="tx2">
                    <a:lumMod val="60000"/>
                    <a:lumOff val="40000"/>
                  </a:schemeClr>
                </a:solidFill>
              </a:rPr>
              <a:t>district. </a:t>
            </a:r>
            <a:r>
              <a:rPr lang="en-US" b="1" i="1" u="sng" dirty="0">
                <a:solidFill>
                  <a:schemeClr val="tx2">
                    <a:lumMod val="60000"/>
                    <a:lumOff val="40000"/>
                  </a:schemeClr>
                </a:solidFill>
              </a:rPr>
              <a:t>Confidentiality and trust are key. </a:t>
            </a:r>
          </a:p>
          <a:p>
            <a:r>
              <a:rPr lang="en-US" b="1" dirty="0">
                <a:solidFill>
                  <a:schemeClr val="tx2">
                    <a:lumMod val="60000"/>
                    <a:lumOff val="40000"/>
                  </a:schemeClr>
                </a:solidFill>
              </a:rPr>
              <a:t>You will also need to earn the trust of </a:t>
            </a:r>
            <a:r>
              <a:rPr lang="en-US" b="1" dirty="0" smtClean="0">
                <a:solidFill>
                  <a:schemeClr val="tx2">
                    <a:lumMod val="60000"/>
                    <a:lumOff val="40000"/>
                  </a:schemeClr>
                </a:solidFill>
              </a:rPr>
              <a:t>staff. </a:t>
            </a:r>
            <a:endParaRPr lang="en-US" b="1" dirty="0">
              <a:solidFill>
                <a:schemeClr val="tx2">
                  <a:lumMod val="60000"/>
                  <a:lumOff val="40000"/>
                </a:schemeClr>
              </a:solidFill>
            </a:endParaRPr>
          </a:p>
          <a:p>
            <a:endParaRPr lang="en-US" dirty="0"/>
          </a:p>
          <a:p>
            <a:endParaRPr lang="en-US" dirty="0"/>
          </a:p>
        </p:txBody>
      </p:sp>
      <p:pic>
        <p:nvPicPr>
          <p:cNvPr id="4" name="Picture 3"/>
          <p:cNvPicPr/>
          <p:nvPr/>
        </p:nvPicPr>
        <p:blipFill>
          <a:blip r:embed="rId2" cstate="print">
            <a:extLst>
              <a:ext uri="{28A0092B-C50C-407E-A947-70E740481C1C}">
                <a14:useLocalDpi xmlns:a14="http://schemas.microsoft.com/office/drawing/2010/main" val="0"/>
              </a:ext>
            </a:extLst>
          </a:blip>
          <a:stretch>
            <a:fillRect/>
          </a:stretch>
        </p:blipFill>
        <p:spPr>
          <a:xfrm>
            <a:off x="685800" y="381000"/>
            <a:ext cx="2186305" cy="897890"/>
          </a:xfrm>
          <a:prstGeom prst="rect">
            <a:avLst/>
          </a:prstGeom>
        </p:spPr>
      </p:pic>
    </p:spTree>
    <p:extLst>
      <p:ext uri="{BB962C8B-B14F-4D97-AF65-F5344CB8AC3E}">
        <p14:creationId xmlns:p14="http://schemas.microsoft.com/office/powerpoint/2010/main" val="56093610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a:r>
              <a:rPr lang="en-US" dirty="0" smtClean="0">
                <a:solidFill>
                  <a:srgbClr val="00B0F0"/>
                </a:solidFill>
              </a:rPr>
              <a:t> Elevator Speech Activity</a:t>
            </a:r>
            <a:endParaRPr lang="en-US" dirty="0"/>
          </a:p>
        </p:txBody>
      </p:sp>
      <p:sp>
        <p:nvSpPr>
          <p:cNvPr id="3" name="Content Placeholder 2"/>
          <p:cNvSpPr>
            <a:spLocks noGrp="1"/>
          </p:cNvSpPr>
          <p:nvPr>
            <p:ph idx="1"/>
          </p:nvPr>
        </p:nvSpPr>
        <p:spPr>
          <a:xfrm>
            <a:off x="457200" y="1600200"/>
            <a:ext cx="8229600" cy="4525963"/>
          </a:xfrm>
          <a:solidFill>
            <a:schemeClr val="accent6">
              <a:lumMod val="40000"/>
              <a:lumOff val="60000"/>
            </a:schemeClr>
          </a:solidFill>
        </p:spPr>
        <p:txBody>
          <a:bodyPr>
            <a:normAutofit fontScale="55000" lnSpcReduction="20000"/>
          </a:bodyPr>
          <a:lstStyle/>
          <a:p>
            <a:pPr marL="0" indent="0">
              <a:buNone/>
            </a:pPr>
            <a:endParaRPr lang="en-US" dirty="0"/>
          </a:p>
          <a:p>
            <a:r>
              <a:rPr lang="en-US" dirty="0"/>
              <a:t>Your elevator speech should answer three questions: </a:t>
            </a:r>
          </a:p>
          <a:p>
            <a:r>
              <a:rPr lang="en-US" b="1" dirty="0"/>
              <a:t>Who are you? </a:t>
            </a:r>
            <a:endParaRPr lang="en-US" dirty="0"/>
          </a:p>
          <a:p>
            <a:r>
              <a:rPr lang="en-US" b="1" dirty="0"/>
              <a:t>What do you do? </a:t>
            </a:r>
            <a:endParaRPr lang="en-US" dirty="0"/>
          </a:p>
          <a:p>
            <a:r>
              <a:rPr lang="en-US" b="1" dirty="0"/>
              <a:t>Where do you want to go, or what are you looking for? </a:t>
            </a:r>
            <a:endParaRPr lang="en-US" dirty="0"/>
          </a:p>
          <a:p>
            <a:r>
              <a:rPr lang="en-US" dirty="0"/>
              <a:t>You need to know exactly what you want to achieve or no one can help you get there.</a:t>
            </a:r>
          </a:p>
          <a:p>
            <a:r>
              <a:rPr lang="en-US" u="sng" dirty="0"/>
              <a:t>Take a minute to jot down some bullet points to practice: (use the back if needed)</a:t>
            </a:r>
            <a:endParaRPr lang="en-US" dirty="0"/>
          </a:p>
          <a:p>
            <a:r>
              <a:rPr lang="en-US" dirty="0"/>
              <a:t>My name is: </a:t>
            </a:r>
          </a:p>
          <a:p>
            <a:r>
              <a:rPr lang="en-US" dirty="0"/>
              <a:t>I am the parent mentor for: ______________________________________</a:t>
            </a:r>
          </a:p>
          <a:p>
            <a:r>
              <a:rPr lang="en-US" dirty="0"/>
              <a:t>My job is to: _______________________________________________</a:t>
            </a:r>
          </a:p>
          <a:p>
            <a:r>
              <a:rPr lang="en-US" dirty="0"/>
              <a:t>__________________________________________</a:t>
            </a:r>
          </a:p>
          <a:p>
            <a:r>
              <a:rPr lang="en-US" dirty="0"/>
              <a:t/>
            </a:r>
            <a:br>
              <a:rPr lang="en-US" dirty="0"/>
            </a:br>
            <a:r>
              <a:rPr lang="en-US" dirty="0"/>
              <a:t>Read more: </a:t>
            </a:r>
            <a:r>
              <a:rPr lang="en-US" dirty="0">
                <a:hlinkClick r:id="rId2"/>
              </a:rPr>
              <a:t>http://www.businessinsider.com/how-to-tell-your-story-in-30-seconds-2013-11#ixzz3jALoGJFa</a:t>
            </a:r>
            <a:endParaRPr lang="en-US" dirty="0"/>
          </a:p>
          <a:p>
            <a:endParaRPr lang="en-US" dirty="0"/>
          </a:p>
        </p:txBody>
      </p:sp>
      <p:pic>
        <p:nvPicPr>
          <p:cNvPr id="4" name="Picture 3"/>
          <p:cNvPicPr/>
          <p:nvPr/>
        </p:nvPicPr>
        <p:blipFill>
          <a:blip r:embed="rId3" cstate="print">
            <a:extLst>
              <a:ext uri="{28A0092B-C50C-407E-A947-70E740481C1C}">
                <a14:useLocalDpi xmlns:a14="http://schemas.microsoft.com/office/drawing/2010/main" val="0"/>
              </a:ext>
            </a:extLst>
          </a:blip>
          <a:stretch>
            <a:fillRect/>
          </a:stretch>
        </p:blipFill>
        <p:spPr>
          <a:xfrm>
            <a:off x="533401" y="381000"/>
            <a:ext cx="2286000" cy="890270"/>
          </a:xfrm>
          <a:prstGeom prst="rect">
            <a:avLst/>
          </a:prstGeom>
        </p:spPr>
      </p:pic>
    </p:spTree>
    <p:extLst>
      <p:ext uri="{BB962C8B-B14F-4D97-AF65-F5344CB8AC3E}">
        <p14:creationId xmlns:p14="http://schemas.microsoft.com/office/powerpoint/2010/main" val="145756628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1552</TotalTime>
  <Words>2600</Words>
  <Application>Microsoft Office PowerPoint</Application>
  <PresentationFormat>On-screen Show (4:3)</PresentationFormat>
  <Paragraphs>314</Paragraphs>
  <Slides>27</Slides>
  <Notes>0</Notes>
  <HiddenSlides>0</HiddenSlides>
  <MMClips>0</MMClips>
  <ScaleCrop>false</ScaleCrop>
  <HeadingPairs>
    <vt:vector size="4" baseType="variant">
      <vt:variant>
        <vt:lpstr>Theme</vt:lpstr>
      </vt:variant>
      <vt:variant>
        <vt:i4>1</vt:i4>
      </vt:variant>
      <vt:variant>
        <vt:lpstr>Slide Titles</vt:lpstr>
      </vt:variant>
      <vt:variant>
        <vt:i4>27</vt:i4>
      </vt:variant>
    </vt:vector>
  </HeadingPairs>
  <TitlesOfParts>
    <vt:vector size="28" baseType="lpstr">
      <vt:lpstr>Office Theme</vt:lpstr>
      <vt:lpstr>The Georgia Parent Mentor Partnership (GaPMP) Led by the Georgia Department of Education, (GaDOE) Division for Special Education Services and Supports Rookie Training Guide </vt:lpstr>
      <vt:lpstr>Mission and Vision</vt:lpstr>
      <vt:lpstr>Our Story</vt:lpstr>
      <vt:lpstr>Getting Started</vt:lpstr>
      <vt:lpstr>Next Steps</vt:lpstr>
      <vt:lpstr>Mandatory Trainings</vt:lpstr>
      <vt:lpstr>Introducing Yourself</vt:lpstr>
      <vt:lpstr>Being a Professional</vt:lpstr>
      <vt:lpstr> Elevator Speech Activity</vt:lpstr>
      <vt:lpstr>Where We Live and Work</vt:lpstr>
      <vt:lpstr>Helpful Hints</vt:lpstr>
      <vt:lpstr>Taking On Your New Role</vt:lpstr>
      <vt:lpstr>Taking On Your New Role</vt:lpstr>
      <vt:lpstr>PowerPoint Presentation</vt:lpstr>
      <vt:lpstr>Taking On Your New Role</vt:lpstr>
      <vt:lpstr>Taking On Your New Role</vt:lpstr>
      <vt:lpstr>A First Month To-Do List</vt:lpstr>
      <vt:lpstr>More Things You Can Do</vt:lpstr>
      <vt:lpstr>Taking On Your New Role</vt:lpstr>
      <vt:lpstr>PowerPoint Presentation</vt:lpstr>
      <vt:lpstr>PowerPoint Presentation</vt:lpstr>
      <vt:lpstr>PowerPoint Presentation</vt:lpstr>
      <vt:lpstr>Parent Concerns</vt:lpstr>
      <vt:lpstr>Reporting</vt:lpstr>
      <vt:lpstr>Parent Concerns</vt:lpstr>
      <vt:lpstr>Participation &amp; Leadership</vt:lpstr>
      <vt:lpstr>Congratulations!</vt:lpstr>
    </vt:vector>
  </TitlesOfParts>
  <Company>White County Schools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Georgia Parent Mentor Partnership (GaPMP) Led by the Georgia Department of Education, (GaDOE) Division for Special Education Services and Supports Rookie Training Guide</dc:title>
  <dc:creator>Jane Grillo</dc:creator>
  <cp:lastModifiedBy>Jane Grillo</cp:lastModifiedBy>
  <cp:revision>92</cp:revision>
  <dcterms:created xsi:type="dcterms:W3CDTF">2015-08-04T14:47:52Z</dcterms:created>
  <dcterms:modified xsi:type="dcterms:W3CDTF">2021-07-28T19:21:28Z</dcterms:modified>
</cp:coreProperties>
</file>