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0"/>
  </p:notesMasterIdLst>
  <p:sldIdLst>
    <p:sldId id="256" r:id="rId2"/>
    <p:sldId id="264" r:id="rId3"/>
    <p:sldId id="274" r:id="rId4"/>
    <p:sldId id="275" r:id="rId5"/>
    <p:sldId id="265" r:id="rId6"/>
    <p:sldId id="309" r:id="rId7"/>
    <p:sldId id="266" r:id="rId8"/>
    <p:sldId id="267" r:id="rId9"/>
    <p:sldId id="268" r:id="rId10"/>
    <p:sldId id="269" r:id="rId11"/>
    <p:sldId id="276" r:id="rId12"/>
    <p:sldId id="277" r:id="rId13"/>
    <p:sldId id="270" r:id="rId14"/>
    <p:sldId id="271" r:id="rId15"/>
    <p:sldId id="272" r:id="rId16"/>
    <p:sldId id="280" r:id="rId17"/>
    <p:sldId id="314" r:id="rId18"/>
    <p:sldId id="283" r:id="rId19"/>
    <p:sldId id="284" r:id="rId20"/>
    <p:sldId id="285" r:id="rId21"/>
    <p:sldId id="286" r:id="rId22"/>
    <p:sldId id="311" r:id="rId23"/>
    <p:sldId id="287" r:id="rId24"/>
    <p:sldId id="288" r:id="rId25"/>
    <p:sldId id="289" r:id="rId26"/>
    <p:sldId id="312" r:id="rId27"/>
    <p:sldId id="290" r:id="rId28"/>
    <p:sldId id="291" r:id="rId29"/>
    <p:sldId id="292" r:id="rId30"/>
    <p:sldId id="293" r:id="rId31"/>
    <p:sldId id="294" r:id="rId32"/>
    <p:sldId id="295" r:id="rId33"/>
    <p:sldId id="296" r:id="rId34"/>
    <p:sldId id="297" r:id="rId35"/>
    <p:sldId id="300" r:id="rId36"/>
    <p:sldId id="301" r:id="rId37"/>
    <p:sldId id="303" r:id="rId38"/>
    <p:sldId id="3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66FF33"/>
    <a:srgbClr val="FFFF00"/>
    <a:srgbClr val="FF0066"/>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883" autoAdjust="0"/>
  </p:normalViewPr>
  <p:slideViewPr>
    <p:cSldViewPr snapToGrid="0">
      <p:cViewPr>
        <p:scale>
          <a:sx n="66" d="100"/>
          <a:sy n="66" d="100"/>
        </p:scale>
        <p:origin x="-13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My child's current performance and progress toward graduation are clearly communicated.</c:v>
                </c:pt>
              </c:strCache>
            </c:strRef>
          </c:tx>
          <c:dLbls>
            <c:showLegendKey val="0"/>
            <c:showVal val="0"/>
            <c:showCatName val="1"/>
            <c:showSerName val="0"/>
            <c:showPercent val="1"/>
            <c:showBubbleSize val="0"/>
            <c:showLeaderLines val="1"/>
          </c:dLbls>
          <c:cat>
            <c:strRef>
              <c:f>Sheet1!$A$3:$A$6</c:f>
              <c:strCache>
                <c:ptCount val="4"/>
                <c:pt idx="0">
                  <c:v>Strongly Agree</c:v>
                </c:pt>
                <c:pt idx="1">
                  <c:v>Agree</c:v>
                </c:pt>
                <c:pt idx="2">
                  <c:v>Disagree</c:v>
                </c:pt>
                <c:pt idx="3">
                  <c:v>Strongly Disagree</c:v>
                </c:pt>
              </c:strCache>
            </c:strRef>
          </c:cat>
          <c:val>
            <c:numRef>
              <c:f>Sheet1!$B$3:$B$6</c:f>
              <c:numCache>
                <c:formatCode>General</c:formatCode>
                <c:ptCount val="4"/>
                <c:pt idx="0">
                  <c:v>192</c:v>
                </c:pt>
                <c:pt idx="1">
                  <c:v>335</c:v>
                </c:pt>
                <c:pt idx="2">
                  <c:v>97</c:v>
                </c:pt>
                <c:pt idx="3">
                  <c:v>15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Sheet1!$H$2</c:f>
              <c:strCache>
                <c:ptCount val="1"/>
                <c:pt idx="0">
                  <c:v>My child's current performance and progress toward graduation are clearly communicated.</c:v>
                </c:pt>
              </c:strCache>
            </c:strRef>
          </c:tx>
          <c:dLbls>
            <c:showLegendKey val="0"/>
            <c:showVal val="0"/>
            <c:showCatName val="1"/>
            <c:showSerName val="0"/>
            <c:showPercent val="1"/>
            <c:showBubbleSize val="0"/>
            <c:showLeaderLines val="1"/>
          </c:dLbls>
          <c:cat>
            <c:strRef>
              <c:f>Sheet1!$G$3:$G$6</c:f>
              <c:strCache>
                <c:ptCount val="4"/>
                <c:pt idx="0">
                  <c:v>Strongly Agree</c:v>
                </c:pt>
                <c:pt idx="1">
                  <c:v>Agree</c:v>
                </c:pt>
                <c:pt idx="2">
                  <c:v>Disagree</c:v>
                </c:pt>
                <c:pt idx="3">
                  <c:v>Strongly Disagree</c:v>
                </c:pt>
              </c:strCache>
            </c:strRef>
          </c:cat>
          <c:val>
            <c:numRef>
              <c:f>Sheet1!$H$3:$H$6</c:f>
              <c:numCache>
                <c:formatCode>General</c:formatCode>
                <c:ptCount val="4"/>
                <c:pt idx="0">
                  <c:v>207</c:v>
                </c:pt>
                <c:pt idx="1">
                  <c:v>164</c:v>
                </c:pt>
                <c:pt idx="2">
                  <c:v>28</c:v>
                </c:pt>
                <c:pt idx="3">
                  <c:v>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xmlns="" id="{D71145EA-2137-994B-BBB4-AEF651F0ED7D}"/>
              </a:ext>
            </a:extLst>
          </p:cNvPr>
          <p:cNvSpPr>
            <a:spLocks noGrp="1"/>
          </p:cNvSpPr>
          <p:nvPr>
            <p:ph type="title"/>
          </p:nvPr>
        </p:nvSpPr>
        <p:spPr>
          <a:xfrm>
            <a:off x="869950" y="365126"/>
            <a:ext cx="7886700" cy="1325563"/>
          </a:xfrm>
        </p:spPr>
        <p:txBody>
          <a:bodyPr anchor="ctr"/>
          <a:lstStyle/>
          <a:p>
            <a:r>
              <a:rPr lang="en-US" smtClean="0"/>
              <a:t>Click to edit Master title style</a:t>
            </a:r>
            <a:endParaRPr lang="en-US" dirty="0"/>
          </a:p>
        </p:txBody>
      </p:sp>
      <p:sp>
        <p:nvSpPr>
          <p:cNvPr id="11" name="Content Placeholder 2">
            <a:extLst>
              <a:ext uri="{FF2B5EF4-FFF2-40B4-BE49-F238E27FC236}">
                <a16:creationId xmlns:a16="http://schemas.microsoft.com/office/drawing/2014/main" xmlns="" id="{BA273F2C-B56E-1448-A968-1AE943C717F8}"/>
              </a:ext>
            </a:extLst>
          </p:cNvPr>
          <p:cNvSpPr>
            <a:spLocks noGrp="1"/>
          </p:cNvSpPr>
          <p:nvPr>
            <p:ph sz="half" idx="1"/>
          </p:nvPr>
        </p:nvSpPr>
        <p:spPr>
          <a:xfrm>
            <a:off x="8699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a:extLst>
              <a:ext uri="{FF2B5EF4-FFF2-40B4-BE49-F238E27FC236}">
                <a16:creationId xmlns:a16="http://schemas.microsoft.com/office/drawing/2014/main" xmlns="" id="{7E7C3349-83FE-1F4E-9A67-A833CAD4AC40}"/>
              </a:ext>
            </a:extLst>
          </p:cNvPr>
          <p:cNvSpPr>
            <a:spLocks noGrp="1"/>
          </p:cNvSpPr>
          <p:nvPr>
            <p:ph sz="half" idx="2"/>
          </p:nvPr>
        </p:nvSpPr>
        <p:spPr>
          <a:xfrm>
            <a:off x="48704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xmlns=""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a:extLst>
              <a:ext uri="{FF2B5EF4-FFF2-40B4-BE49-F238E27FC236}">
                <a16:creationId xmlns:a16="http://schemas.microsoft.com/office/drawing/2014/main" xmlns="" id="{5DA051F1-16CB-594F-896E-279C2F338A02}"/>
              </a:ext>
            </a:extLst>
          </p:cNvPr>
          <p:cNvSpPr>
            <a:spLocks noGrp="1"/>
          </p:cNvSpPr>
          <p:nvPr>
            <p:ph sz="half" idx="2"/>
          </p:nvPr>
        </p:nvSpPr>
        <p:spPr>
          <a:xfrm>
            <a:off x="8524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a:extLst>
              <a:ext uri="{FF2B5EF4-FFF2-40B4-BE49-F238E27FC236}">
                <a16:creationId xmlns:a16="http://schemas.microsoft.com/office/drawing/2014/main" xmlns=""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a:extLst>
              <a:ext uri="{FF2B5EF4-FFF2-40B4-BE49-F238E27FC236}">
                <a16:creationId xmlns:a16="http://schemas.microsoft.com/office/drawing/2014/main" xmlns="" id="{968E3110-1878-B24C-B8C9-BD0E1DE699CC}"/>
              </a:ext>
            </a:extLst>
          </p:cNvPr>
          <p:cNvSpPr>
            <a:spLocks noGrp="1"/>
          </p:cNvSpPr>
          <p:nvPr>
            <p:ph sz="quarter" idx="4"/>
          </p:nvPr>
        </p:nvSpPr>
        <p:spPr>
          <a:xfrm>
            <a:off x="48517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xmlns=""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smtClean="0"/>
              <a:t>Click to edit Master title style</a:t>
            </a:r>
            <a:endParaRPr lang="en-US" dirty="0"/>
          </a:p>
        </p:txBody>
      </p:sp>
      <p:sp>
        <p:nvSpPr>
          <p:cNvPr id="16" name="Content Placeholder 2">
            <a:extLst>
              <a:ext uri="{FF2B5EF4-FFF2-40B4-BE49-F238E27FC236}">
                <a16:creationId xmlns:a16="http://schemas.microsoft.com/office/drawing/2014/main" xmlns=""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3">
            <a:extLst>
              <a:ext uri="{FF2B5EF4-FFF2-40B4-BE49-F238E27FC236}">
                <a16:creationId xmlns:a16="http://schemas.microsoft.com/office/drawing/2014/main" xmlns=""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smtClean="0"/>
              <a:t>Click to edit Master title style</a:t>
            </a:r>
            <a:endParaRPr lang="en-US" dirty="0"/>
          </a:p>
        </p:txBody>
      </p:sp>
      <p:sp>
        <p:nvSpPr>
          <p:cNvPr id="14" name="Picture Placeholder 2">
            <a:extLst>
              <a:ext uri="{FF2B5EF4-FFF2-40B4-BE49-F238E27FC236}">
                <a16:creationId xmlns:a16="http://schemas.microsoft.com/office/drawing/2014/main" xmlns=""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Text Placeholder 3">
            <a:extLst>
              <a:ext uri="{FF2B5EF4-FFF2-40B4-BE49-F238E27FC236}">
                <a16:creationId xmlns:a16="http://schemas.microsoft.com/office/drawing/2014/main" xmlns=""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xmlns="" id="{533C7E1F-5681-4D44-9301-B3D9F3F69B79}"/>
              </a:ext>
            </a:extLst>
          </p:cNvPr>
          <p:cNvSpPr>
            <a:spLocks noGrp="1"/>
          </p:cNvSpPr>
          <p:nvPr>
            <p:ph type="title"/>
          </p:nvPr>
        </p:nvSpPr>
        <p:spPr>
          <a:xfrm>
            <a:off x="844550" y="365126"/>
            <a:ext cx="7886700" cy="1325563"/>
          </a:xfrm>
        </p:spPr>
        <p:txBody>
          <a:bodyPr anchor="ctr"/>
          <a:lstStyle/>
          <a:p>
            <a:r>
              <a:rPr lang="en-US" smtClean="0"/>
              <a:t>Click to edit Master title style</a:t>
            </a:r>
            <a:endParaRPr lang="en-US" dirty="0"/>
          </a:p>
        </p:txBody>
      </p:sp>
      <p:sp>
        <p:nvSpPr>
          <p:cNvPr id="27" name="Vertical Text Placeholder 2">
            <a:extLst>
              <a:ext uri="{FF2B5EF4-FFF2-40B4-BE49-F238E27FC236}">
                <a16:creationId xmlns:a16="http://schemas.microsoft.com/office/drawing/2014/main" xmlns="" id="{2C382DC9-1021-B345-AEB1-6804033EBC91}"/>
              </a:ext>
            </a:extLst>
          </p:cNvPr>
          <p:cNvSpPr>
            <a:spLocks noGrp="1"/>
          </p:cNvSpPr>
          <p:nvPr>
            <p:ph type="body" orient="vert" idx="1"/>
          </p:nvPr>
        </p:nvSpPr>
        <p:spPr>
          <a:xfrm>
            <a:off x="844550" y="1825625"/>
            <a:ext cx="7886700" cy="40937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xmlns="" id="{B04BA713-2669-AC4A-BD2F-89DB64E615DE}"/>
              </a:ext>
            </a:extLst>
          </p:cNvPr>
          <p:cNvSpPr>
            <a:spLocks noGrp="1"/>
          </p:cNvSpPr>
          <p:nvPr>
            <p:ph type="title" orient="vert"/>
          </p:nvPr>
        </p:nvSpPr>
        <p:spPr>
          <a:xfrm>
            <a:off x="6734175" y="288925"/>
            <a:ext cx="1971675" cy="5811838"/>
          </a:xfrm>
        </p:spPr>
        <p:txBody>
          <a:bodyPr vert="eaVert"/>
          <a:lstStyle/>
          <a:p>
            <a:r>
              <a:rPr lang="en-US" smtClean="0"/>
              <a:t>Click to edit Master title style</a:t>
            </a:r>
            <a:endParaRPr lang="en-US" dirty="0"/>
          </a:p>
        </p:txBody>
      </p:sp>
      <p:sp>
        <p:nvSpPr>
          <p:cNvPr id="13" name="Vertical Text Placeholder 2">
            <a:extLst>
              <a:ext uri="{FF2B5EF4-FFF2-40B4-BE49-F238E27FC236}">
                <a16:creationId xmlns:a16="http://schemas.microsoft.com/office/drawing/2014/main" xmlns="" id="{F6267AEC-654B-0447-B66B-919ABFA9011E}"/>
              </a:ext>
            </a:extLst>
          </p:cNvPr>
          <p:cNvSpPr>
            <a:spLocks noGrp="1"/>
          </p:cNvSpPr>
          <p:nvPr>
            <p:ph type="body" orient="vert" idx="1"/>
          </p:nvPr>
        </p:nvSpPr>
        <p:spPr>
          <a:xfrm>
            <a:off x="819150" y="2889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9774079"/>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xmlns=""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xmlns=""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xmlns=""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xmlns=""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xmlns=""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7" name="Picture 16">
            <a:extLst>
              <a:ext uri="{FF2B5EF4-FFF2-40B4-BE49-F238E27FC236}">
                <a16:creationId xmlns:a16="http://schemas.microsoft.com/office/drawing/2014/main" xmlns=""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xmlns=""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xmlns=""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AEF3D64-B4A9-F448-94C2-B2BAD28044CD}"/>
              </a:ext>
            </a:extLst>
          </p:cNvPr>
          <p:cNvSpPr txBox="1"/>
          <p:nvPr/>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smtClean="0"/>
              <a:t>Click to edit Master title style</a:t>
            </a:r>
            <a:endParaRPr lang="en-US" dirty="0"/>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28A-6477-4EA0-9A4C-03300D2262AB}" type="datetime1">
              <a:rPr lang="en-US" smtClean="0"/>
              <a:t>5/12/2021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leecrew555@gmail.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16" y="349461"/>
            <a:ext cx="6119984" cy="1435797"/>
          </a:xfrm>
        </p:spPr>
        <p:txBody>
          <a:bodyPr>
            <a:normAutofit/>
          </a:bodyPr>
          <a:lstStyle/>
          <a:p>
            <a:pPr algn="l"/>
            <a:r>
              <a:rPr lang="en-US" sz="4400" dirty="0" smtClean="0"/>
              <a:t>Georgia Parent Mentor Partnership</a:t>
            </a:r>
            <a:endParaRPr lang="en-US" sz="4400" dirty="0"/>
          </a:p>
        </p:txBody>
      </p:sp>
      <p:sp>
        <p:nvSpPr>
          <p:cNvPr id="3" name="Subtitle 2"/>
          <p:cNvSpPr>
            <a:spLocks noGrp="1"/>
          </p:cNvSpPr>
          <p:nvPr>
            <p:ph type="body" sz="quarter" idx="13"/>
          </p:nvPr>
        </p:nvSpPr>
        <p:spPr>
          <a:xfrm>
            <a:off x="344316" y="2177143"/>
            <a:ext cx="6119984" cy="3439886"/>
          </a:xfrm>
        </p:spPr>
        <p:txBody>
          <a:bodyPr>
            <a:normAutofit/>
          </a:bodyPr>
          <a:lstStyle/>
          <a:p>
            <a:r>
              <a:rPr lang="en-US" sz="4000" dirty="0" smtClean="0"/>
              <a:t>Family Engagement Framework</a:t>
            </a:r>
          </a:p>
          <a:p>
            <a:r>
              <a:rPr lang="en-US" sz="3200" dirty="0" smtClean="0">
                <a:latin typeface="Calibri" panose="020F0502020204030204" pitchFamily="34" charset="0"/>
              </a:rPr>
              <a:t>Planning, Implementation, Evaluation, and Building Capacity</a:t>
            </a:r>
          </a:p>
          <a:p>
            <a:endParaRPr lang="en-US"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April Lee – E2P Framework Coach</a:t>
            </a:r>
          </a:p>
          <a:p>
            <a:endParaRPr lang="en-US" dirty="0"/>
          </a:p>
          <a:p>
            <a:endParaRPr lang="en-US" dirty="0"/>
          </a:p>
        </p:txBody>
      </p:sp>
      <p:sp>
        <p:nvSpPr>
          <p:cNvPr id="6" name="Date Placeholder 5"/>
          <p:cNvSpPr>
            <a:spLocks noGrp="1"/>
          </p:cNvSpPr>
          <p:nvPr>
            <p:ph type="dt" sz="half" idx="4294967295"/>
          </p:nvPr>
        </p:nvSpPr>
        <p:spPr>
          <a:xfrm>
            <a:off x="0" y="6356350"/>
            <a:ext cx="2057400" cy="365125"/>
          </a:xfrm>
        </p:spPr>
        <p:txBody>
          <a:bodyPr/>
          <a:lstStyle/>
          <a:p>
            <a:fld id="{494CCCB8-5C83-404E-A3A7-8BF440FEC32E}" type="datetime1">
              <a:rPr lang="en-US" smtClean="0"/>
              <a:t>5/12/2021</a:t>
            </a:fld>
            <a:endParaRPr lang="en-US" dirty="0"/>
          </a:p>
        </p:txBody>
      </p:sp>
      <p:sp>
        <p:nvSpPr>
          <p:cNvPr id="7" name="Slide Number Placeholder 6"/>
          <p:cNvSpPr>
            <a:spLocks noGrp="1"/>
          </p:cNvSpPr>
          <p:nvPr>
            <p:ph type="sldNum" sz="quarter" idx="4294967295"/>
          </p:nvPr>
        </p:nvSpPr>
        <p:spPr>
          <a:xfrm>
            <a:off x="7086600" y="6356350"/>
            <a:ext cx="2057400" cy="365125"/>
          </a:xfrm>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8861" r="2159" b="12658"/>
          <a:stretch/>
        </p:blipFill>
        <p:spPr bwMode="auto">
          <a:xfrm>
            <a:off x="754743" y="3238500"/>
            <a:ext cx="838925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Training Families</a:t>
            </a:r>
            <a:endParaRPr lang="en-US" dirty="0"/>
          </a:p>
        </p:txBody>
      </p:sp>
      <p:sp>
        <p:nvSpPr>
          <p:cNvPr id="3" name="Content Placeholder 2"/>
          <p:cNvSpPr>
            <a:spLocks noGrp="1"/>
          </p:cNvSpPr>
          <p:nvPr>
            <p:ph idx="1"/>
          </p:nvPr>
        </p:nvSpPr>
        <p:spPr>
          <a:xfrm>
            <a:off x="628650" y="1248230"/>
            <a:ext cx="7886700" cy="4695372"/>
          </a:xfrm>
        </p:spPr>
        <p:txBody>
          <a:bodyPr>
            <a:normAutofit/>
          </a:bodyPr>
          <a:lstStyle/>
          <a:p>
            <a:r>
              <a:rPr lang="en-US" dirty="0" smtClean="0"/>
              <a:t>What topics will you train on and why?</a:t>
            </a:r>
          </a:p>
          <a:p>
            <a:r>
              <a:rPr lang="en-US" dirty="0" smtClean="0"/>
              <a:t>What will parents do with the new information?</a:t>
            </a:r>
          </a:p>
          <a:p>
            <a:r>
              <a:rPr lang="en-US" dirty="0" smtClean="0"/>
              <a:t>How will you know they learned something from you?</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2308127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6" y="137069"/>
            <a:ext cx="5877817" cy="1325563"/>
          </a:xfrm>
        </p:spPr>
        <p:txBody>
          <a:bodyPr/>
          <a:lstStyle/>
          <a:p>
            <a:r>
              <a:rPr lang="en-US" dirty="0" smtClean="0"/>
              <a:t>Learning Targets</a:t>
            </a:r>
            <a:endParaRPr lang="en-US" dirty="0"/>
          </a:p>
        </p:txBody>
      </p:sp>
      <p:sp>
        <p:nvSpPr>
          <p:cNvPr id="3" name="Content Placeholder 2"/>
          <p:cNvSpPr>
            <a:spLocks noGrp="1"/>
          </p:cNvSpPr>
          <p:nvPr>
            <p:ph idx="1"/>
          </p:nvPr>
        </p:nvSpPr>
        <p:spPr>
          <a:xfrm>
            <a:off x="769257" y="1175657"/>
            <a:ext cx="8142514" cy="5140737"/>
          </a:xfrm>
        </p:spPr>
        <p:txBody>
          <a:bodyPr>
            <a:normAutofit fontScale="92500" lnSpcReduction="10000"/>
          </a:bodyPr>
          <a:lstStyle/>
          <a:p>
            <a:r>
              <a:rPr lang="en-US" dirty="0" smtClean="0"/>
              <a:t>If my goal of training is to make sure my </a:t>
            </a:r>
            <a:endParaRPr lang="en-US" dirty="0">
              <a:latin typeface="Arial Black" panose="020B0A04020102020204" pitchFamily="34" charset="0"/>
            </a:endParaRPr>
          </a:p>
          <a:p>
            <a:pPr marL="0" indent="0">
              <a:buNone/>
            </a:pPr>
            <a:r>
              <a:rPr lang="en-US" dirty="0" smtClean="0">
                <a:latin typeface="Arial Black" panose="020B0A04020102020204" pitchFamily="34" charset="0"/>
              </a:rPr>
              <a:t>Families are better informed on the topic of: Self-determination </a:t>
            </a:r>
          </a:p>
          <a:p>
            <a:r>
              <a:rPr lang="en-US" dirty="0" smtClean="0"/>
              <a:t>I might present a 30 min presentation to include:</a:t>
            </a:r>
          </a:p>
          <a:p>
            <a:pPr lvl="1"/>
            <a:r>
              <a:rPr lang="en-US" dirty="0" smtClean="0">
                <a:latin typeface="Arial Black" panose="020B0A04020102020204" pitchFamily="34" charset="0"/>
              </a:rPr>
              <a:t>Benefits of self-determination skills</a:t>
            </a:r>
          </a:p>
          <a:p>
            <a:pPr lvl="1"/>
            <a:r>
              <a:rPr lang="en-US" dirty="0" smtClean="0">
                <a:latin typeface="Arial Black" panose="020B0A04020102020204" pitchFamily="34" charset="0"/>
              </a:rPr>
              <a:t>Ideas for teaching the skills at home</a:t>
            </a:r>
          </a:p>
          <a:p>
            <a:r>
              <a:rPr lang="en-US" dirty="0" smtClean="0"/>
              <a:t>In order to measure what they know on these topics </a:t>
            </a:r>
            <a:r>
              <a:rPr lang="en-US" b="1" u="sng" dirty="0" smtClean="0"/>
              <a:t>before I train </a:t>
            </a:r>
            <a:r>
              <a:rPr lang="en-US" dirty="0" smtClean="0"/>
              <a:t>(Pre)I will show them what I </a:t>
            </a:r>
            <a:r>
              <a:rPr lang="en-US" b="1" dirty="0" smtClean="0"/>
              <a:t>expect them to learn </a:t>
            </a:r>
            <a:r>
              <a:rPr lang="en-US" dirty="0" smtClean="0"/>
              <a:t>through </a:t>
            </a:r>
            <a:r>
              <a:rPr lang="en-US" b="1" u="sng" dirty="0" smtClean="0"/>
              <a:t>I CAN statements</a:t>
            </a:r>
            <a:r>
              <a:rPr lang="en-US" dirty="0" smtClean="0"/>
              <a:t>:</a:t>
            </a:r>
          </a:p>
          <a:p>
            <a:pPr lvl="1"/>
            <a:r>
              <a:rPr lang="en-US" dirty="0" smtClean="0"/>
              <a:t>I can list 2 reasons my child needs to be more self-determined.</a:t>
            </a:r>
          </a:p>
          <a:p>
            <a:pPr lvl="1"/>
            <a:r>
              <a:rPr lang="en-US" dirty="0" smtClean="0"/>
              <a:t>I can describe 2 actions my child will work on to build his/her self-determination skills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906150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19716"/>
            <a:ext cx="6316630" cy="1325563"/>
          </a:xfrm>
        </p:spPr>
        <p:txBody>
          <a:bodyPr/>
          <a:lstStyle/>
          <a:p>
            <a:r>
              <a:rPr lang="en-US" dirty="0" smtClean="0"/>
              <a:t>Learning Target Data</a:t>
            </a:r>
            <a:endParaRPr lang="en-US" dirty="0"/>
          </a:p>
        </p:txBody>
      </p:sp>
      <p:sp>
        <p:nvSpPr>
          <p:cNvPr id="3" name="Content Placeholder 2"/>
          <p:cNvSpPr>
            <a:spLocks noGrp="1"/>
          </p:cNvSpPr>
          <p:nvPr>
            <p:ph idx="1"/>
          </p:nvPr>
        </p:nvSpPr>
        <p:spPr>
          <a:xfrm>
            <a:off x="628650" y="1282700"/>
            <a:ext cx="7410450" cy="4894263"/>
          </a:xfrm>
        </p:spPr>
        <p:txBody>
          <a:bodyPr>
            <a:normAutofit lnSpcReduction="10000"/>
          </a:bodyPr>
          <a:lstStyle/>
          <a:p>
            <a:r>
              <a:rPr lang="en-US" dirty="0" smtClean="0"/>
              <a:t>The questions I will use to measure their Pre and Post learning could be:</a:t>
            </a:r>
          </a:p>
          <a:p>
            <a:pPr marL="914400" lvl="1" indent="-457200">
              <a:buFont typeface="+mj-lt"/>
              <a:buAutoNum type="arabicPeriod"/>
            </a:pPr>
            <a:r>
              <a:rPr lang="en-US" dirty="0" smtClean="0"/>
              <a:t>Which of these are likely to improve if your child is more self-determined?</a:t>
            </a:r>
          </a:p>
          <a:p>
            <a:pPr marL="1371600" lvl="2" indent="-457200">
              <a:buFont typeface="+mj-lt"/>
              <a:buAutoNum type="alphaUcPeriod"/>
            </a:pPr>
            <a:r>
              <a:rPr lang="en-US" dirty="0" smtClean="0"/>
              <a:t>Self-advocacy </a:t>
            </a:r>
          </a:p>
          <a:p>
            <a:pPr marL="1371600" lvl="2" indent="-457200">
              <a:buFont typeface="+mj-lt"/>
              <a:buAutoNum type="alphaUcPeriod"/>
            </a:pPr>
            <a:r>
              <a:rPr lang="en-US" dirty="0" smtClean="0"/>
              <a:t>Independent skills </a:t>
            </a:r>
          </a:p>
          <a:p>
            <a:pPr marL="1371600" lvl="2" indent="-457200">
              <a:buFont typeface="+mj-lt"/>
              <a:buAutoNum type="alphaUcPeriod"/>
            </a:pPr>
            <a:r>
              <a:rPr lang="en-US" dirty="0" smtClean="0"/>
              <a:t>Goal setting is important</a:t>
            </a:r>
          </a:p>
          <a:p>
            <a:pPr marL="1371600" lvl="2" indent="-457200">
              <a:buFont typeface="+mj-lt"/>
              <a:buAutoNum type="alphaUcPeriod"/>
            </a:pPr>
            <a:r>
              <a:rPr lang="en-US" dirty="0" smtClean="0"/>
              <a:t>They talk more</a:t>
            </a:r>
          </a:p>
          <a:p>
            <a:pPr marL="1371600" lvl="2" indent="-457200">
              <a:buFont typeface="+mj-lt"/>
              <a:buAutoNum type="alphaUcPeriod"/>
            </a:pPr>
            <a:r>
              <a:rPr lang="en-US" dirty="0" smtClean="0"/>
              <a:t>All of the above</a:t>
            </a:r>
          </a:p>
          <a:p>
            <a:pPr marL="914400" lvl="1" indent="-457200">
              <a:buFont typeface="+mj-lt"/>
              <a:buAutoNum type="arabicPeriod"/>
            </a:pPr>
            <a:r>
              <a:rPr lang="en-US" dirty="0" smtClean="0"/>
              <a:t>My child can work on these two skills at home to be more self-determined:</a:t>
            </a:r>
          </a:p>
          <a:p>
            <a:pPr marL="1371600" lvl="2" indent="-457200">
              <a:buFont typeface="+mj-lt"/>
              <a:buAutoNum type="arabicPeriod"/>
            </a:pPr>
            <a:r>
              <a:rPr lang="en-US" dirty="0" smtClean="0"/>
              <a:t>_________________</a:t>
            </a:r>
          </a:p>
          <a:p>
            <a:pPr marL="1371600" lvl="2" indent="-457200">
              <a:buFont typeface="+mj-lt"/>
              <a:buAutoNum type="arabicPeriod"/>
            </a:pPr>
            <a:r>
              <a:rPr lang="en-US" dirty="0" smtClean="0"/>
              <a:t>_________________</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2693742"/>
            <a:ext cx="1495425" cy="1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421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Support of Families</a:t>
            </a:r>
            <a:endParaRPr lang="en-US" dirty="0"/>
          </a:p>
        </p:txBody>
      </p:sp>
      <p:sp>
        <p:nvSpPr>
          <p:cNvPr id="3" name="Content Placeholder 2"/>
          <p:cNvSpPr>
            <a:spLocks noGrp="1"/>
          </p:cNvSpPr>
          <p:nvPr>
            <p:ph idx="1"/>
          </p:nvPr>
        </p:nvSpPr>
        <p:spPr>
          <a:xfrm>
            <a:off x="895350" y="1611087"/>
            <a:ext cx="7886700" cy="4412174"/>
          </a:xfrm>
        </p:spPr>
        <p:txBody>
          <a:bodyPr>
            <a:normAutofit lnSpcReduction="10000"/>
          </a:bodyPr>
          <a:lstStyle/>
          <a:p>
            <a:r>
              <a:rPr lang="en-US" dirty="0" smtClean="0"/>
              <a:t>To ensure they use the new information I might:</a:t>
            </a:r>
          </a:p>
          <a:p>
            <a:pPr lvl="1"/>
            <a:r>
              <a:rPr lang="en-US" dirty="0" smtClean="0"/>
              <a:t>Use a self-determination checklist (tool) during the training and show them how to use it to identify and complete skill-building at home</a:t>
            </a:r>
          </a:p>
          <a:p>
            <a:pPr lvl="1"/>
            <a:r>
              <a:rPr lang="en-US" dirty="0" smtClean="0"/>
              <a:t>Offer to check on them throughout the year (benchmark checks) by phone or in person to share new ideas and support skill-building</a:t>
            </a:r>
          </a:p>
          <a:p>
            <a:pPr lvl="1"/>
            <a:r>
              <a:rPr lang="en-US" dirty="0" smtClean="0"/>
              <a:t>Gather feedback from families to change or offer new supports so more families benefit from what is learned during the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3318362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to Reach Goals</a:t>
            </a:r>
            <a:endParaRPr lang="en-US" dirty="0"/>
          </a:p>
        </p:txBody>
      </p:sp>
      <p:sp>
        <p:nvSpPr>
          <p:cNvPr id="3" name="Content Placeholder 2"/>
          <p:cNvSpPr>
            <a:spLocks noGrp="1"/>
          </p:cNvSpPr>
          <p:nvPr>
            <p:ph idx="1"/>
          </p:nvPr>
        </p:nvSpPr>
        <p:spPr>
          <a:xfrm>
            <a:off x="895350" y="1825625"/>
            <a:ext cx="6115050" cy="4197635"/>
          </a:xfrm>
        </p:spPr>
        <p:txBody>
          <a:bodyPr>
            <a:normAutofit/>
          </a:bodyPr>
          <a:lstStyle/>
          <a:p>
            <a:r>
              <a:rPr lang="en-US" dirty="0" smtClean="0"/>
              <a:t>Be aware of reporting dates</a:t>
            </a:r>
          </a:p>
          <a:p>
            <a:pPr lvl="1"/>
            <a:r>
              <a:rPr lang="en-US" dirty="0" smtClean="0"/>
              <a:t>October 15</a:t>
            </a:r>
            <a:r>
              <a:rPr lang="en-US" baseline="30000" dirty="0" smtClean="0"/>
              <a:t>th</a:t>
            </a:r>
            <a:endParaRPr lang="en-US" dirty="0" smtClean="0"/>
          </a:p>
          <a:p>
            <a:pPr lvl="1"/>
            <a:r>
              <a:rPr lang="en-US" dirty="0" smtClean="0"/>
              <a:t>January 15</a:t>
            </a:r>
            <a:r>
              <a:rPr lang="en-US" baseline="30000" dirty="0" smtClean="0"/>
              <a:t>th</a:t>
            </a:r>
            <a:endParaRPr lang="en-US" dirty="0" smtClean="0"/>
          </a:p>
          <a:p>
            <a:pPr lvl="1"/>
            <a:r>
              <a:rPr lang="en-US" dirty="0" smtClean="0"/>
              <a:t>April 15</a:t>
            </a:r>
            <a:r>
              <a:rPr lang="en-US" baseline="30000" dirty="0" smtClean="0"/>
              <a:t>th</a:t>
            </a:r>
            <a:endParaRPr lang="en-US" dirty="0" smtClean="0"/>
          </a:p>
          <a:p>
            <a:r>
              <a:rPr lang="en-US" dirty="0" smtClean="0"/>
              <a:t>Set benchmarks to check on current status</a:t>
            </a:r>
          </a:p>
          <a:p>
            <a:pPr lvl="1"/>
            <a:r>
              <a:rPr lang="en-US" dirty="0" smtClean="0"/>
              <a:t>2-3 that are asked about during reporting</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14</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2728685"/>
            <a:ext cx="20193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19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463393" cy="1325563"/>
          </a:xfrm>
        </p:spPr>
        <p:txBody>
          <a:bodyPr>
            <a:normAutofit/>
          </a:bodyPr>
          <a:lstStyle/>
          <a:p>
            <a:r>
              <a:rPr lang="en-US" dirty="0" smtClean="0"/>
              <a:t>Other Resources and Professional Development</a:t>
            </a:r>
            <a:endParaRPr lang="en-US" dirty="0"/>
          </a:p>
        </p:txBody>
      </p:sp>
      <p:sp>
        <p:nvSpPr>
          <p:cNvPr id="3" name="Content Placeholder 2"/>
          <p:cNvSpPr>
            <a:spLocks noGrp="1"/>
          </p:cNvSpPr>
          <p:nvPr>
            <p:ph idx="1"/>
          </p:nvPr>
        </p:nvSpPr>
        <p:spPr>
          <a:xfrm>
            <a:off x="628650" y="2194559"/>
            <a:ext cx="7886700" cy="3982403"/>
          </a:xfrm>
        </p:spPr>
        <p:txBody>
          <a:bodyPr>
            <a:normAutofit/>
          </a:bodyPr>
          <a:lstStyle/>
          <a:p>
            <a:r>
              <a:rPr lang="en-US" dirty="0" smtClean="0"/>
              <a:t>Region meetings/other Parent Mentors</a:t>
            </a:r>
          </a:p>
          <a:p>
            <a:r>
              <a:rPr lang="en-US" dirty="0" smtClean="0"/>
              <a:t>Local and region trainings/conferences</a:t>
            </a:r>
          </a:p>
          <a:p>
            <a:r>
              <a:rPr lang="en-US" dirty="0" smtClean="0"/>
              <a:t>Local or district teams/boards</a:t>
            </a:r>
          </a:p>
          <a:p>
            <a:r>
              <a:rPr lang="en-US" dirty="0" smtClean="0"/>
              <a:t>Other agencies</a:t>
            </a:r>
          </a:p>
          <a:p>
            <a:endParaRPr lang="en-US" dirty="0"/>
          </a:p>
          <a:p>
            <a:pPr marL="0" indent="0">
              <a:buNone/>
            </a:pPr>
            <a:endParaRPr lang="en-US" dirty="0" smtClean="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3181350"/>
            <a:ext cx="2428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410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smtClean="0"/>
              <a:t>T or F : A learning target will help me measure if I have informed my families so they can use the materials when working with their child and/or partners.</a:t>
            </a:r>
          </a:p>
          <a:p>
            <a:pPr marL="514350" indent="-514350">
              <a:buFont typeface="+mj-lt"/>
              <a:buAutoNum type="arabicPeriod"/>
            </a:pPr>
            <a:endParaRPr lang="en-US" dirty="0"/>
          </a:p>
          <a:p>
            <a:pPr marL="514350" indent="-514350">
              <a:buFont typeface="+mj-lt"/>
              <a:buAutoNum type="arabicPeriod"/>
            </a:pPr>
            <a:r>
              <a:rPr lang="en-US" dirty="0" smtClean="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705140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11" y="0"/>
            <a:ext cx="6543778" cy="2046514"/>
          </a:xfrm>
        </p:spPr>
        <p:txBody>
          <a:bodyPr>
            <a:normAutofit/>
          </a:bodyPr>
          <a:lstStyle/>
          <a:p>
            <a:r>
              <a:rPr lang="en-US" sz="6600" dirty="0" smtClean="0"/>
              <a:t>Part 2</a:t>
            </a:r>
            <a:endParaRPr lang="en-US" sz="6600" dirty="0"/>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4904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r>
              <a:rPr lang="en-US" dirty="0"/>
              <a:t>I can summarize the importance of benchmark checks during the work with partners and families this year.</a:t>
            </a:r>
          </a:p>
          <a:p>
            <a:r>
              <a:rPr lang="en-US" dirty="0" smtClean="0"/>
              <a:t>I </a:t>
            </a:r>
            <a:r>
              <a:rPr lang="en-US" dirty="0"/>
              <a:t>can describe the link between learning outcomes, action outcomes, and student outcomes.</a:t>
            </a:r>
          </a:p>
          <a:p>
            <a:r>
              <a:rPr lang="en-US" dirty="0" smtClean="0"/>
              <a:t>I </a:t>
            </a:r>
            <a:r>
              <a:rPr lang="en-US" dirty="0"/>
              <a:t>can list at least one student outcome that relates to the initiative I will work on this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1024444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28650" y="1463040"/>
            <a:ext cx="7886700" cy="4713923"/>
          </a:xfrm>
        </p:spPr>
        <p:txBody>
          <a:bodyPr>
            <a:normAutofit lnSpcReduction="10000"/>
          </a:bodyPr>
          <a:lstStyle/>
          <a:p>
            <a:pPr marL="514350" indent="-514350">
              <a:buFont typeface="+mj-lt"/>
              <a:buAutoNum type="arabicPeriod"/>
            </a:pPr>
            <a:r>
              <a:rPr lang="en-US" dirty="0" smtClean="0"/>
              <a:t>A benchmark can help me to decide how I might need to _________ my work to better meet the needs of the families I am supporting. </a:t>
            </a:r>
          </a:p>
          <a:p>
            <a:pPr marL="514350" indent="-514350">
              <a:buFont typeface="+mj-lt"/>
              <a:buAutoNum type="arabicPeriod"/>
            </a:pPr>
            <a:r>
              <a:rPr lang="en-US" dirty="0" smtClean="0"/>
              <a:t>When I know my families have learned what they need to know, I can __________ them to complete __________ intended to assist their child succeed. </a:t>
            </a:r>
            <a:endParaRPr lang="en-US" dirty="0"/>
          </a:p>
          <a:p>
            <a:pPr marL="514350" indent="-514350">
              <a:buFont typeface="+mj-lt"/>
              <a:buAutoNum type="arabicPeriod"/>
            </a:pPr>
            <a:r>
              <a:rPr lang="en-US" dirty="0" smtClean="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426494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Start Planning for Success</a:t>
            </a:r>
            <a:endParaRPr lang="en-US" dirty="0"/>
          </a:p>
        </p:txBody>
      </p:sp>
      <p:sp>
        <p:nvSpPr>
          <p:cNvPr id="7" name="Content Placeholder 6"/>
          <p:cNvSpPr>
            <a:spLocks noGrp="1"/>
          </p:cNvSpPr>
          <p:nvPr>
            <p:ph idx="1"/>
          </p:nvPr>
        </p:nvSpPr>
        <p:spPr/>
        <p:txBody>
          <a:bodyPr/>
          <a:lstStyle/>
          <a:p>
            <a:r>
              <a:rPr lang="en-US" dirty="0" smtClean="0"/>
              <a:t>Using the Toolkit and Learning Curve</a:t>
            </a:r>
          </a:p>
          <a:p>
            <a:r>
              <a:rPr lang="en-US" dirty="0" smtClean="0"/>
              <a:t>Building Partnerships</a:t>
            </a:r>
          </a:p>
          <a:p>
            <a:r>
              <a:rPr lang="en-US" dirty="0" smtClean="0"/>
              <a:t>Finding a Target Group</a:t>
            </a:r>
          </a:p>
          <a:p>
            <a:r>
              <a:rPr lang="en-US" dirty="0" smtClean="0"/>
              <a:t>Finding an initiative or area of focus</a:t>
            </a:r>
          </a:p>
          <a:p>
            <a:r>
              <a:rPr lang="en-US" dirty="0" smtClean="0"/>
              <a:t>Training and support</a:t>
            </a:r>
          </a:p>
          <a:p>
            <a:r>
              <a:rPr lang="en-US" dirty="0" smtClean="0"/>
              <a:t>Timeline and benchmarks for goals</a:t>
            </a:r>
          </a:p>
          <a:p>
            <a:r>
              <a:rPr lang="en-US" dirty="0" smtClean="0"/>
              <a:t>Additional tools and professional development</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2138356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Your Success</a:t>
            </a:r>
            <a:endParaRPr lang="en-US" dirty="0"/>
          </a:p>
        </p:txBody>
      </p:sp>
      <p:sp>
        <p:nvSpPr>
          <p:cNvPr id="3" name="Content Placeholder 2"/>
          <p:cNvSpPr>
            <a:spLocks noGrp="1"/>
          </p:cNvSpPr>
          <p:nvPr>
            <p:ph idx="1"/>
          </p:nvPr>
        </p:nvSpPr>
        <p:spPr/>
        <p:txBody>
          <a:bodyPr/>
          <a:lstStyle/>
          <a:p>
            <a:r>
              <a:rPr lang="en-US" dirty="0" smtClean="0"/>
              <a:t>Anecdotal Details</a:t>
            </a:r>
          </a:p>
          <a:p>
            <a:r>
              <a:rPr lang="en-US" dirty="0" smtClean="0"/>
              <a:t>Benchmark Checks and Changes to the Work</a:t>
            </a:r>
          </a:p>
          <a:p>
            <a:r>
              <a:rPr lang="en-US" dirty="0" smtClean="0"/>
              <a:t>Obstacles and Solutions</a:t>
            </a:r>
          </a:p>
          <a:p>
            <a:r>
              <a:rPr lang="en-US" dirty="0" smtClean="0"/>
              <a:t>Linking Outcomes</a:t>
            </a:r>
          </a:p>
          <a:p>
            <a:pPr lvl="1"/>
            <a:r>
              <a:rPr lang="en-US" dirty="0" smtClean="0"/>
              <a:t>Learning</a:t>
            </a:r>
          </a:p>
          <a:p>
            <a:pPr lvl="1"/>
            <a:r>
              <a:rPr lang="en-US" dirty="0" smtClean="0"/>
              <a:t>Action</a:t>
            </a:r>
          </a:p>
          <a:p>
            <a:pPr lvl="1"/>
            <a:r>
              <a:rPr lang="en-US" dirty="0" smtClean="0"/>
              <a:t>Student</a:t>
            </a:r>
          </a:p>
          <a:p>
            <a:r>
              <a:rPr lang="en-US" dirty="0" smtClean="0"/>
              <a:t>Building Capacity </a:t>
            </a:r>
          </a:p>
          <a:p>
            <a:endParaRPr lang="en-US" dirty="0" smtClean="0"/>
          </a:p>
          <a:p>
            <a:endParaRPr lang="en-US" dirty="0" smtClean="0"/>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1383557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Story Telling</a:t>
            </a:r>
            <a:endParaRPr lang="en-US" dirty="0"/>
          </a:p>
        </p:txBody>
      </p:sp>
      <p:sp>
        <p:nvSpPr>
          <p:cNvPr id="3" name="Content Placeholder 2"/>
          <p:cNvSpPr>
            <a:spLocks noGrp="1"/>
          </p:cNvSpPr>
          <p:nvPr>
            <p:ph idx="1"/>
          </p:nvPr>
        </p:nvSpPr>
        <p:spPr>
          <a:xfrm>
            <a:off x="4937760" y="1755287"/>
            <a:ext cx="4065563" cy="4040602"/>
          </a:xfrm>
        </p:spPr>
        <p:txBody>
          <a:bodyPr>
            <a:normAutofit fontScale="92500"/>
          </a:bodyPr>
          <a:lstStyle/>
          <a:p>
            <a:r>
              <a:rPr lang="en-US" dirty="0" smtClean="0"/>
              <a:t>How did this come about?</a:t>
            </a:r>
          </a:p>
          <a:p>
            <a:r>
              <a:rPr lang="en-US" dirty="0" smtClean="0"/>
              <a:t>What/who were some of the contributors?</a:t>
            </a:r>
          </a:p>
          <a:p>
            <a:r>
              <a:rPr lang="en-US" dirty="0" smtClean="0"/>
              <a:t>Tell me more about that?</a:t>
            </a:r>
          </a:p>
          <a:p>
            <a:r>
              <a:rPr lang="en-US" dirty="0" smtClean="0"/>
              <a:t>Why was that important?</a:t>
            </a:r>
          </a:p>
          <a:p>
            <a:r>
              <a:rPr lang="en-US" dirty="0" smtClean="0"/>
              <a:t>Explain how you made that work?</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21</a:t>
            </a:fld>
            <a:endParaRPr lang="en-US" dirty="0">
              <a:solidFill>
                <a:prstClr val="white"/>
              </a:solidFill>
            </a:endParaRPr>
          </a:p>
        </p:txBody>
      </p:sp>
      <p:sp>
        <p:nvSpPr>
          <p:cNvPr id="6" name="Rectangle 5"/>
          <p:cNvSpPr/>
          <p:nvPr/>
        </p:nvSpPr>
        <p:spPr>
          <a:xfrm rot="20786933">
            <a:off x="127967" y="2624088"/>
            <a:ext cx="4791581"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Pick a Partner</a:t>
            </a:r>
          </a:p>
          <a:p>
            <a:pPr algn="ctr"/>
            <a:r>
              <a:rPr lang="en-US" sz="6000" b="1" spc="50" dirty="0" smtClean="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Build a Story</a:t>
            </a:r>
            <a:endParaRPr lang="en-US" sz="6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84583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Yourself Questions to Reflect and Ensure Replication</a:t>
            </a:r>
            <a:endParaRPr lang="en-US" dirty="0"/>
          </a:p>
        </p:txBody>
      </p:sp>
      <p:sp>
        <p:nvSpPr>
          <p:cNvPr id="5" name="Text Placeholder 4"/>
          <p:cNvSpPr>
            <a:spLocks noGrp="1"/>
          </p:cNvSpPr>
          <p:nvPr>
            <p:ph type="body" sz="quarter" idx="13"/>
          </p:nvPr>
        </p:nvSpPr>
        <p:spPr>
          <a:xfrm>
            <a:off x="2228534" y="3077028"/>
            <a:ext cx="6543778" cy="1652289"/>
          </a:xfrm>
        </p:spPr>
        <p:txBody>
          <a:bodyPr/>
          <a:lstStyle/>
          <a:p>
            <a:r>
              <a:rPr lang="en-US" dirty="0" smtClean="0"/>
              <a:t>Authentic Stakeholder Engagement Tool</a:t>
            </a:r>
            <a:endParaRPr lang="en-US" dirty="0"/>
          </a:p>
        </p:txBody>
      </p:sp>
    </p:spTree>
    <p:extLst>
      <p:ext uri="{BB962C8B-B14F-4D97-AF65-F5344CB8AC3E}">
        <p14:creationId xmlns:p14="http://schemas.microsoft.com/office/powerpoint/2010/main" val="4010276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Checks</a:t>
            </a:r>
            <a:endParaRPr lang="en-US" dirty="0"/>
          </a:p>
        </p:txBody>
      </p:sp>
      <p:sp>
        <p:nvSpPr>
          <p:cNvPr id="3" name="Content Placeholder 2"/>
          <p:cNvSpPr>
            <a:spLocks noGrp="1"/>
          </p:cNvSpPr>
          <p:nvPr>
            <p:ph sz="half" idx="1"/>
          </p:nvPr>
        </p:nvSpPr>
        <p:spPr/>
        <p:txBody>
          <a:bodyPr/>
          <a:lstStyle/>
          <a:p>
            <a:r>
              <a:rPr lang="en-US" dirty="0" smtClean="0"/>
              <a:t>What can I ask myself about the work?</a:t>
            </a:r>
          </a:p>
          <a:p>
            <a:r>
              <a:rPr lang="en-US" dirty="0" smtClean="0"/>
              <a:t>What are families telling me?</a:t>
            </a:r>
          </a:p>
          <a:p>
            <a:r>
              <a:rPr lang="en-US" dirty="0" smtClean="0"/>
              <a:t>What does the data say?</a:t>
            </a:r>
          </a:p>
          <a:p>
            <a:endParaRPr lang="en-US" dirty="0"/>
          </a:p>
          <a:p>
            <a:endParaRPr lang="en-US" dirty="0" smtClean="0"/>
          </a:p>
          <a:p>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75238" y="1748396"/>
            <a:ext cx="3886200" cy="15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23</a:t>
            </a:fld>
            <a:endParaRPr lang="en-US" dirty="0">
              <a:solidFill>
                <a:prstClr val="white"/>
              </a:solidFill>
            </a:endParaRPr>
          </a:p>
        </p:txBody>
      </p:sp>
      <p:sp>
        <p:nvSpPr>
          <p:cNvPr id="7" name="Rectangle 6"/>
          <p:cNvSpPr/>
          <p:nvPr/>
        </p:nvSpPr>
        <p:spPr>
          <a:xfrm>
            <a:off x="5217812" y="3918133"/>
            <a:ext cx="2520497" cy="1754326"/>
          </a:xfrm>
          <a:prstGeom prst="rect">
            <a:avLst/>
          </a:prstGeom>
          <a:noFill/>
        </p:spPr>
        <p:txBody>
          <a:bodyPr wrap="none" lIns="91440" tIns="45720" rIns="91440" bIns="45720">
            <a:spAutoFit/>
          </a:bodyPr>
          <a:lstStyle/>
          <a:p>
            <a:pPr algn="ctr"/>
            <a:r>
              <a:rPr lang="en-US" sz="5400" b="1" dirty="0"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rPr>
              <a:t>Not Just</a:t>
            </a:r>
          </a:p>
          <a:p>
            <a:pPr algn="ctr"/>
            <a:r>
              <a:rPr lang="en-US" sz="5400" b="1" dirty="0"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rPr>
              <a:t>A Date</a:t>
            </a:r>
            <a:endParaRPr lang="en-US" sz="5400" b="1"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ndParaRPr>
          </a:p>
        </p:txBody>
      </p:sp>
    </p:spTree>
    <p:extLst>
      <p:ext uri="{BB962C8B-B14F-4D97-AF65-F5344CB8AC3E}">
        <p14:creationId xmlns:p14="http://schemas.microsoft.com/office/powerpoint/2010/main" val="1516693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1" y="365126"/>
            <a:ext cx="6506936" cy="1325563"/>
          </a:xfrm>
        </p:spPr>
        <p:txBody>
          <a:bodyPr>
            <a:noAutofit/>
          </a:bodyPr>
          <a:lstStyle/>
          <a:p>
            <a:r>
              <a:rPr lang="en-US" sz="2400" dirty="0" smtClean="0"/>
              <a:t>My child’s current performance and progress toward graduation are clearly communicated.</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8652861"/>
              </p:ext>
            </p:extLst>
          </p:nvPr>
        </p:nvGraphicFramePr>
        <p:xfrm>
          <a:off x="522514" y="1960657"/>
          <a:ext cx="4383315" cy="425257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24</a:t>
            </a:fld>
            <a:endParaRPr lang="en-US" dirty="0">
              <a:solidFill>
                <a:prstClr val="white"/>
              </a:solidFill>
            </a:endParaRPr>
          </a:p>
        </p:txBody>
      </p:sp>
      <p:graphicFrame>
        <p:nvGraphicFramePr>
          <p:cNvPr id="7" name="Chart 6"/>
          <p:cNvGraphicFramePr>
            <a:graphicFrameLocks/>
          </p:cNvGraphicFramePr>
          <p:nvPr>
            <p:extLst>
              <p:ext uri="{D42A27DB-BD31-4B8C-83A1-F6EECF244321}">
                <p14:modId xmlns:p14="http://schemas.microsoft.com/office/powerpoint/2010/main" val="3006973344"/>
              </p:ext>
            </p:extLst>
          </p:nvPr>
        </p:nvGraphicFramePr>
        <p:xfrm>
          <a:off x="4151086" y="2074985"/>
          <a:ext cx="4992914" cy="42085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072752" y="1591326"/>
            <a:ext cx="1201034" cy="369332"/>
          </a:xfrm>
          <a:prstGeom prst="rect">
            <a:avLst/>
          </a:prstGeom>
          <a:noFill/>
        </p:spPr>
        <p:txBody>
          <a:bodyPr wrap="none" rtlCol="0">
            <a:spAutoFit/>
          </a:bodyPr>
          <a:lstStyle/>
          <a:p>
            <a:r>
              <a:rPr lang="en-US" b="1" dirty="0" smtClean="0">
                <a:solidFill>
                  <a:prstClr val="black"/>
                </a:solidFill>
              </a:rPr>
              <a:t>Pre-survey</a:t>
            </a:r>
            <a:endParaRPr lang="en-US" b="1" dirty="0">
              <a:solidFill>
                <a:prstClr val="black"/>
              </a:solidFill>
            </a:endParaRPr>
          </a:p>
        </p:txBody>
      </p:sp>
      <p:sp>
        <p:nvSpPr>
          <p:cNvPr id="9" name="TextBox 8"/>
          <p:cNvSpPr txBox="1"/>
          <p:nvPr/>
        </p:nvSpPr>
        <p:spPr>
          <a:xfrm>
            <a:off x="5904523" y="1591326"/>
            <a:ext cx="1295098" cy="369332"/>
          </a:xfrm>
          <a:prstGeom prst="rect">
            <a:avLst/>
          </a:prstGeom>
          <a:noFill/>
        </p:spPr>
        <p:txBody>
          <a:bodyPr wrap="none" rtlCol="0">
            <a:spAutoFit/>
          </a:bodyPr>
          <a:lstStyle/>
          <a:p>
            <a:r>
              <a:rPr lang="en-US" b="1" dirty="0" smtClean="0">
                <a:solidFill>
                  <a:prstClr val="black"/>
                </a:solidFill>
              </a:rPr>
              <a:t>Post-survey</a:t>
            </a:r>
          </a:p>
        </p:txBody>
      </p:sp>
    </p:spTree>
    <p:extLst>
      <p:ext uri="{BB962C8B-B14F-4D97-AF65-F5344CB8AC3E}">
        <p14:creationId xmlns:p14="http://schemas.microsoft.com/office/powerpoint/2010/main" val="3795320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Work</a:t>
            </a:r>
            <a:endParaRPr lang="en-US" dirty="0"/>
          </a:p>
        </p:txBody>
      </p:sp>
      <p:sp>
        <p:nvSpPr>
          <p:cNvPr id="3" name="Content Placeholder 2"/>
          <p:cNvSpPr>
            <a:spLocks noGrp="1"/>
          </p:cNvSpPr>
          <p:nvPr>
            <p:ph idx="1"/>
          </p:nvPr>
        </p:nvSpPr>
        <p:spPr/>
        <p:txBody>
          <a:bodyPr>
            <a:normAutofit/>
          </a:bodyPr>
          <a:lstStyle/>
          <a:p>
            <a:r>
              <a:rPr lang="en-US" dirty="0" smtClean="0"/>
              <a:t>Listening to feedback, data, and partners</a:t>
            </a:r>
          </a:p>
          <a:p>
            <a:r>
              <a:rPr lang="en-US" dirty="0" smtClean="0"/>
              <a:t>Go a different direction</a:t>
            </a:r>
          </a:p>
          <a:p>
            <a:r>
              <a:rPr lang="en-US" dirty="0" smtClean="0"/>
              <a:t>Use a different tool</a:t>
            </a:r>
          </a:p>
          <a:p>
            <a:r>
              <a:rPr lang="en-US" dirty="0" smtClean="0"/>
              <a:t>Change partners; add partners</a:t>
            </a:r>
          </a:p>
          <a:p>
            <a:r>
              <a:rPr lang="en-US" dirty="0" smtClean="0"/>
              <a:t>Change in timeline</a:t>
            </a:r>
          </a:p>
          <a:p>
            <a:r>
              <a:rPr lang="en-US" dirty="0" smtClean="0"/>
              <a:t>Change of focus area</a:t>
            </a:r>
          </a:p>
          <a:p>
            <a:pPr marL="0" indent="0">
              <a:buNone/>
            </a:pPr>
            <a:endParaRPr lang="en-US" dirty="0" smtClean="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333793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3"/>
          </p:nvPr>
        </p:nvSpPr>
        <p:spPr>
          <a:xfrm>
            <a:off x="358831" y="4383314"/>
            <a:ext cx="6119984" cy="1274918"/>
          </a:xfrm>
        </p:spPr>
        <p:txBody>
          <a:bodyPr>
            <a:noAutofit/>
          </a:bodyPr>
          <a:lstStyle/>
          <a:p>
            <a:r>
              <a:rPr lang="en-US" sz="4000" dirty="0" smtClean="0">
                <a:solidFill>
                  <a:schemeClr val="accent6">
                    <a:lumMod val="75000"/>
                  </a:schemeClr>
                </a:solidFill>
              </a:rPr>
              <a:t>Measuring the Impact</a:t>
            </a:r>
          </a:p>
          <a:p>
            <a:r>
              <a:rPr lang="en-US" sz="4000" dirty="0" smtClean="0">
                <a:solidFill>
                  <a:schemeClr val="accent6">
                    <a:lumMod val="75000"/>
                  </a:schemeClr>
                </a:solidFill>
              </a:rPr>
              <a:t>Sharing Outcomes</a:t>
            </a:r>
          </a:p>
          <a:p>
            <a:endParaRPr lang="en-US" sz="4000"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3388" b="20114"/>
          <a:stretch/>
        </p:blipFill>
        <p:spPr>
          <a:xfrm>
            <a:off x="580571" y="0"/>
            <a:ext cx="5588000" cy="4383314"/>
          </a:xfrm>
          <a:prstGeom prst="rect">
            <a:avLst/>
          </a:prstGeom>
        </p:spPr>
      </p:pic>
    </p:spTree>
    <p:extLst>
      <p:ext uri="{BB962C8B-B14F-4D97-AF65-F5344CB8AC3E}">
        <p14:creationId xmlns:p14="http://schemas.microsoft.com/office/powerpoint/2010/main" val="352535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New knowledge + Old knowledge</a:t>
            </a:r>
          </a:p>
          <a:p>
            <a:r>
              <a:rPr lang="en-US" dirty="0" smtClean="0"/>
              <a:t>Measured prior to learning and after learning session</a:t>
            </a:r>
          </a:p>
          <a:p>
            <a:r>
              <a:rPr lang="en-US" dirty="0" smtClean="0"/>
              <a:t>Easiest outcome to get 100%</a:t>
            </a:r>
          </a:p>
          <a:p>
            <a:r>
              <a:rPr lang="en-US" dirty="0" smtClean="0"/>
              <a:t>May occur individually or in large groups</a:t>
            </a:r>
          </a:p>
          <a:p>
            <a:r>
              <a:rPr lang="en-US" dirty="0" smtClean="0"/>
              <a:t>Select learning targets that go along with the two vital behaviors you will support families complete</a:t>
            </a:r>
          </a:p>
          <a:p>
            <a:pPr lvl="1"/>
            <a:r>
              <a:rPr lang="en-US" b="1" dirty="0" smtClean="0"/>
              <a:t>VB – Use a transition checklist to complete task….</a:t>
            </a:r>
          </a:p>
          <a:p>
            <a:pPr lvl="1"/>
            <a:r>
              <a:rPr lang="en-US" b="1" dirty="0" smtClean="0"/>
              <a:t>L.T. – I can identify 2 transition task to complete with my child </a:t>
            </a:r>
          </a:p>
          <a:p>
            <a:pPr lvl="1"/>
            <a:r>
              <a:rPr lang="en-US" b="1" dirty="0" smtClean="0"/>
              <a:t>Pre/Post Question – What is one example of a task your child needs to complete before he/she exits high school?</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3889417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Outcomes</a:t>
            </a:r>
            <a:endParaRPr lang="en-US" dirty="0"/>
          </a:p>
        </p:txBody>
      </p:sp>
      <p:sp>
        <p:nvSpPr>
          <p:cNvPr id="3" name="Content Placeholder 2"/>
          <p:cNvSpPr>
            <a:spLocks noGrp="1"/>
          </p:cNvSpPr>
          <p:nvPr>
            <p:ph idx="1"/>
          </p:nvPr>
        </p:nvSpPr>
        <p:spPr/>
        <p:txBody>
          <a:bodyPr>
            <a:normAutofit lnSpcReduction="10000"/>
          </a:bodyPr>
          <a:lstStyle/>
          <a:p>
            <a:r>
              <a:rPr lang="en-US" dirty="0" smtClean="0"/>
              <a:t>Once you know they have the KNOWLEDGE now you can ASK them to do something with it  </a:t>
            </a:r>
          </a:p>
          <a:p>
            <a:pPr marL="0" indent="0">
              <a:buNone/>
            </a:pPr>
            <a:r>
              <a:rPr lang="en-US" dirty="0" smtClean="0"/>
              <a:t>            </a:t>
            </a:r>
            <a:r>
              <a:rPr lang="en-US" b="1" dirty="0" smtClean="0"/>
              <a:t>The Action = The Vital Behaviors</a:t>
            </a:r>
          </a:p>
          <a:p>
            <a:pPr marL="0" indent="0">
              <a:buNone/>
            </a:pPr>
            <a:endParaRPr lang="en-US" sz="1800" dirty="0" smtClean="0"/>
          </a:p>
          <a:p>
            <a:r>
              <a:rPr lang="en-US" dirty="0" smtClean="0"/>
              <a:t>What repetitious task will they complete to help them realize the importance of what they learned that you have specifically linked to their student’s success?</a:t>
            </a:r>
          </a:p>
          <a:p>
            <a:pPr lvl="1"/>
            <a:r>
              <a:rPr lang="en-US" dirty="0" smtClean="0"/>
              <a:t>Benchmark data</a:t>
            </a:r>
          </a:p>
          <a:p>
            <a:pPr lvl="1"/>
            <a:r>
              <a:rPr lang="en-US" dirty="0" smtClean="0"/>
              <a:t>End-of-the-year data</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2905147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 Research</a:t>
            </a:r>
            <a:endParaRPr lang="en-US" dirty="0"/>
          </a:p>
        </p:txBody>
      </p:sp>
      <p:sp>
        <p:nvSpPr>
          <p:cNvPr id="3" name="Content Placeholder 2"/>
          <p:cNvSpPr>
            <a:spLocks noGrp="1"/>
          </p:cNvSpPr>
          <p:nvPr>
            <p:ph idx="1"/>
          </p:nvPr>
        </p:nvSpPr>
        <p:spPr/>
        <p:txBody>
          <a:bodyPr>
            <a:normAutofit lnSpcReduction="10000"/>
          </a:bodyPr>
          <a:lstStyle/>
          <a:p>
            <a:r>
              <a:rPr lang="en-US" dirty="0"/>
              <a:t>When families are equipped with tools/skills to interact with school teachers and staff, then they can address their concerns about student performance, help student prepare for assessments, and interpret assessments information to improve student achievement. Appleseed</a:t>
            </a:r>
            <a:endParaRPr lang="en-US" dirty="0" smtClean="0"/>
          </a:p>
          <a:p>
            <a:r>
              <a:rPr lang="en-US" dirty="0"/>
              <a:t>When youth are exposed to a range of experiences, they are better able to identify and attain career goals. NCWD-Youth</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2608865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r>
              <a:rPr lang="en-US" dirty="0" smtClean="0"/>
              <a:t>I </a:t>
            </a:r>
            <a:r>
              <a:rPr lang="en-US" dirty="0"/>
              <a:t>can list one or more tools that will assist my administrator and I select a target group or partners for the work I will report on this year.</a:t>
            </a:r>
          </a:p>
          <a:p>
            <a:r>
              <a:rPr lang="en-US" dirty="0" smtClean="0"/>
              <a:t>I </a:t>
            </a:r>
            <a:r>
              <a:rPr lang="en-US" dirty="0"/>
              <a:t>can define learning targets related to the actions I will train and support families to do this year.</a:t>
            </a:r>
          </a:p>
          <a:p>
            <a:r>
              <a:rPr lang="en-US" dirty="0" smtClean="0"/>
              <a:t>I </a:t>
            </a:r>
            <a:r>
              <a:rPr lang="en-US" dirty="0"/>
              <a:t>can describe how I plan to work with families during this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117094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a:t>
            </a:r>
            <a:endParaRPr lang="en-US" dirty="0"/>
          </a:p>
        </p:txBody>
      </p:sp>
      <p:sp>
        <p:nvSpPr>
          <p:cNvPr id="3" name="Content Placeholder 2"/>
          <p:cNvSpPr>
            <a:spLocks noGrp="1"/>
          </p:cNvSpPr>
          <p:nvPr>
            <p:ph idx="1"/>
          </p:nvPr>
        </p:nvSpPr>
        <p:spPr/>
        <p:txBody>
          <a:bodyPr>
            <a:normAutofit lnSpcReduction="10000"/>
          </a:bodyPr>
          <a:lstStyle/>
          <a:p>
            <a:r>
              <a:rPr lang="en-US" dirty="0" smtClean="0"/>
              <a:t>What will the actions that families and students take together do for the student in the short term or long term?</a:t>
            </a:r>
          </a:p>
          <a:p>
            <a:pPr lvl="1"/>
            <a:r>
              <a:rPr lang="en-US" dirty="0" smtClean="0"/>
              <a:t>Improve academics, behaviors, or attendance</a:t>
            </a:r>
          </a:p>
          <a:p>
            <a:pPr lvl="1"/>
            <a:r>
              <a:rPr lang="en-US" dirty="0" smtClean="0"/>
              <a:t>Improve transition outcome</a:t>
            </a:r>
          </a:p>
          <a:p>
            <a:pPr lvl="1"/>
            <a:r>
              <a:rPr lang="en-US" dirty="0" smtClean="0"/>
              <a:t>Improve graduation/grade outcome</a:t>
            </a:r>
          </a:p>
          <a:p>
            <a:pPr lvl="1"/>
            <a:r>
              <a:rPr lang="en-US" dirty="0" smtClean="0"/>
              <a:t>Acquired job, skill, mentor, or accomplishment</a:t>
            </a:r>
          </a:p>
          <a:p>
            <a:pPr lvl="1"/>
            <a:endParaRPr lang="en-US" dirty="0"/>
          </a:p>
          <a:p>
            <a:r>
              <a:rPr lang="en-US" dirty="0" smtClean="0"/>
              <a:t>Consider the pre-data and how you will acquire post-data</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728080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Obstacles and Solutions</a:t>
            </a:r>
            <a:endParaRPr lang="en-US" dirty="0"/>
          </a:p>
        </p:txBody>
      </p:sp>
      <p:sp>
        <p:nvSpPr>
          <p:cNvPr id="3" name="Content Placeholder 2"/>
          <p:cNvSpPr>
            <a:spLocks noGrp="1"/>
          </p:cNvSpPr>
          <p:nvPr>
            <p:ph idx="1"/>
          </p:nvPr>
        </p:nvSpPr>
        <p:spPr>
          <a:xfrm>
            <a:off x="628650" y="1825625"/>
            <a:ext cx="5753100" cy="4351338"/>
          </a:xfrm>
        </p:spPr>
        <p:txBody>
          <a:bodyPr>
            <a:normAutofit fontScale="92500" lnSpcReduction="10000"/>
          </a:bodyPr>
          <a:lstStyle/>
          <a:p>
            <a:pPr lvl="0"/>
            <a:r>
              <a:rPr lang="en-US" dirty="0"/>
              <a:t>Families struggling to complete the vital behaviors responded positively to the training they received from families successful in completing vital behaviors</a:t>
            </a:r>
          </a:p>
          <a:p>
            <a:pPr lvl="0"/>
            <a:r>
              <a:rPr lang="en-US" dirty="0"/>
              <a:t>While seeking buy-in of partners it was important to provide feedback often to keep everyone informed</a:t>
            </a:r>
          </a:p>
          <a:p>
            <a:r>
              <a:rPr lang="en-US" dirty="0"/>
              <a:t>Low expectations were replaced with empowerment as students gained new skills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31</a:t>
            </a:fld>
            <a:endParaRPr lang="en-US"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2465160"/>
            <a:ext cx="27622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322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4257221" cy="1325563"/>
          </a:xfrm>
        </p:spPr>
        <p:txBody>
          <a:bodyPr>
            <a:normAutofit/>
          </a:bodyPr>
          <a:lstStyle/>
          <a:p>
            <a:r>
              <a:rPr lang="en-US" dirty="0" smtClean="0"/>
              <a:t>Obstacles and Solutions</a:t>
            </a:r>
            <a:endParaRPr lang="en-US" dirty="0"/>
          </a:p>
        </p:txBody>
      </p:sp>
      <p:sp>
        <p:nvSpPr>
          <p:cNvPr id="3" name="Content Placeholder 2"/>
          <p:cNvSpPr>
            <a:spLocks noGrp="1"/>
          </p:cNvSpPr>
          <p:nvPr>
            <p:ph idx="1"/>
          </p:nvPr>
        </p:nvSpPr>
        <p:spPr>
          <a:xfrm>
            <a:off x="628650" y="2122127"/>
            <a:ext cx="8123464" cy="4054835"/>
          </a:xfrm>
        </p:spPr>
        <p:txBody>
          <a:bodyPr>
            <a:normAutofit fontScale="92500" lnSpcReduction="10000"/>
          </a:bodyPr>
          <a:lstStyle/>
          <a:p>
            <a:pPr lvl="0"/>
            <a:r>
              <a:rPr lang="en-US" dirty="0"/>
              <a:t>Families struggling to complete vital behaviors were offered extra practice sessions</a:t>
            </a:r>
          </a:p>
          <a:p>
            <a:pPr lvl="0"/>
            <a:r>
              <a:rPr lang="en-US" dirty="0"/>
              <a:t>Families who were not able to attend the trainings were trained by contacting parent by phone or home visit</a:t>
            </a:r>
          </a:p>
          <a:p>
            <a:pPr lvl="0"/>
            <a:r>
              <a:rPr lang="en-US" dirty="0"/>
              <a:t>Students were not educated about their disability so talking in terms of strengths and challenges helped families understand how they could start conversations with their child about why they had an IEP team</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32</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056" y="328093"/>
            <a:ext cx="1952574" cy="161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00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869793" cy="1325563"/>
          </a:xfrm>
        </p:spPr>
        <p:txBody>
          <a:bodyPr/>
          <a:lstStyle/>
          <a:p>
            <a:r>
              <a:rPr lang="en-US" dirty="0" smtClean="0"/>
              <a:t>The End Result Leads the Work</a:t>
            </a:r>
            <a:endParaRPr lang="en-US" dirty="0"/>
          </a:p>
        </p:txBody>
      </p:sp>
      <p:sp>
        <p:nvSpPr>
          <p:cNvPr id="3" name="Content Placeholder 2"/>
          <p:cNvSpPr>
            <a:spLocks noGrp="1"/>
          </p:cNvSpPr>
          <p:nvPr>
            <p:ph idx="1"/>
          </p:nvPr>
        </p:nvSpPr>
        <p:spPr>
          <a:xfrm>
            <a:off x="895350" y="1930400"/>
            <a:ext cx="7886700" cy="3614058"/>
          </a:xfrm>
        </p:spPr>
        <p:txBody>
          <a:bodyPr>
            <a:normAutofit/>
          </a:bodyPr>
          <a:lstStyle/>
          <a:p>
            <a:r>
              <a:rPr lang="en-US" dirty="0" smtClean="0"/>
              <a:t>What RESULTS do you plan to see due to what you have </a:t>
            </a:r>
          </a:p>
          <a:p>
            <a:pPr lvl="1"/>
            <a:r>
              <a:rPr lang="en-US" dirty="0" smtClean="0"/>
              <a:t>Learned</a:t>
            </a:r>
          </a:p>
          <a:p>
            <a:pPr lvl="1"/>
            <a:r>
              <a:rPr lang="en-US" dirty="0" smtClean="0"/>
              <a:t>Taught</a:t>
            </a:r>
          </a:p>
          <a:p>
            <a:pPr lvl="1"/>
            <a:r>
              <a:rPr lang="en-US" dirty="0" smtClean="0"/>
              <a:t>Supported</a:t>
            </a:r>
          </a:p>
          <a:p>
            <a:pPr lvl="1"/>
            <a:r>
              <a:rPr lang="en-US" dirty="0" smtClean="0"/>
              <a:t>Partnered with others on</a:t>
            </a:r>
          </a:p>
          <a:p>
            <a:pPr lvl="1"/>
            <a:r>
              <a:rPr lang="en-US" dirty="0" smtClean="0"/>
              <a:t>Collected data for</a:t>
            </a:r>
          </a:p>
          <a:p>
            <a:pPr marL="457200" lvl="1" indent="0">
              <a:buNone/>
            </a:pPr>
            <a:endParaRPr lang="en-US" dirty="0" smtClean="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33</a:t>
            </a:fld>
            <a:endParaRPr lang="en-US" dirty="0">
              <a:solidFill>
                <a:prstClr val="white"/>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026" y="4434309"/>
            <a:ext cx="3024554" cy="16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042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Summaries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Graduation</a:t>
            </a:r>
          </a:p>
          <a:p>
            <a:pPr marL="514350" indent="-514350">
              <a:buFont typeface="+mj-lt"/>
              <a:buAutoNum type="arabicPeriod"/>
            </a:pPr>
            <a:r>
              <a:rPr lang="en-US" dirty="0" smtClean="0"/>
              <a:t>IEP Participation/Self-determination</a:t>
            </a:r>
          </a:p>
          <a:p>
            <a:pPr marL="514350" indent="-514350">
              <a:buFont typeface="+mj-lt"/>
              <a:buAutoNum type="arabicPeriod"/>
            </a:pPr>
            <a:r>
              <a:rPr lang="en-US" dirty="0" smtClean="0"/>
              <a:t>Post-secondary Success</a:t>
            </a:r>
          </a:p>
          <a:p>
            <a:pPr marL="514350" indent="-514350">
              <a:buFont typeface="+mj-lt"/>
              <a:buAutoNum type="arabicPeriod"/>
            </a:pPr>
            <a:r>
              <a:rPr lang="en-US" dirty="0" smtClean="0"/>
              <a:t>Partnerships</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564829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45" y="2800701"/>
            <a:ext cx="3281685" cy="19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35</a:t>
            </a:fld>
            <a:endParaRPr lang="en-US" dirty="0">
              <a:solidFill>
                <a:prstClr val="white"/>
              </a:solidFill>
            </a:endParaRPr>
          </a:p>
        </p:txBody>
      </p:sp>
      <p:sp>
        <p:nvSpPr>
          <p:cNvPr id="7" name="TextBox 6"/>
          <p:cNvSpPr txBox="1"/>
          <p:nvPr/>
        </p:nvSpPr>
        <p:spPr>
          <a:xfrm>
            <a:off x="3376246" y="2489981"/>
            <a:ext cx="5587620" cy="2062103"/>
          </a:xfrm>
          <a:prstGeom prst="rect">
            <a:avLst/>
          </a:prstGeom>
          <a:noFill/>
        </p:spPr>
        <p:txBody>
          <a:bodyPr wrap="none" rtlCol="0">
            <a:spAutoFit/>
          </a:bodyPr>
          <a:lstStyle/>
          <a:p>
            <a:r>
              <a:rPr lang="en-US" sz="3200" dirty="0" smtClean="0">
                <a:solidFill>
                  <a:prstClr val="black"/>
                </a:solidFill>
              </a:rPr>
              <a:t>Go Beyond current Target Group</a:t>
            </a:r>
          </a:p>
          <a:p>
            <a:r>
              <a:rPr lang="en-US" sz="3200" dirty="0" smtClean="0">
                <a:solidFill>
                  <a:prstClr val="black"/>
                </a:solidFill>
              </a:rPr>
              <a:t>Go Beyond Limited Partners</a:t>
            </a:r>
          </a:p>
          <a:p>
            <a:r>
              <a:rPr lang="en-US" sz="3200" dirty="0" smtClean="0">
                <a:solidFill>
                  <a:prstClr val="black"/>
                </a:solidFill>
              </a:rPr>
              <a:t>Go Beyond Individual Initiative</a:t>
            </a:r>
          </a:p>
          <a:p>
            <a:r>
              <a:rPr lang="en-US" sz="3200" dirty="0" smtClean="0">
                <a:solidFill>
                  <a:prstClr val="black"/>
                </a:solidFill>
              </a:rPr>
              <a:t>Go Beyond One Year Plan</a:t>
            </a:r>
            <a:endParaRPr lang="en-US" sz="3200" dirty="0">
              <a:solidFill>
                <a:prstClr val="black"/>
              </a:solidFill>
            </a:endParaRPr>
          </a:p>
        </p:txBody>
      </p:sp>
    </p:spTree>
    <p:extLst>
      <p:ext uri="{BB962C8B-B14F-4D97-AF65-F5344CB8AC3E}">
        <p14:creationId xmlns:p14="http://schemas.microsoft.com/office/powerpoint/2010/main" val="1689402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a:t>
            </a:r>
            <a:endParaRPr lang="en-US" dirty="0"/>
          </a:p>
        </p:txBody>
      </p:sp>
      <p:sp>
        <p:nvSpPr>
          <p:cNvPr id="3" name="Content Placeholder 2"/>
          <p:cNvSpPr>
            <a:spLocks noGrp="1"/>
          </p:cNvSpPr>
          <p:nvPr>
            <p:ph idx="1"/>
          </p:nvPr>
        </p:nvSpPr>
        <p:spPr/>
        <p:txBody>
          <a:bodyPr>
            <a:normAutofit fontScale="92500"/>
          </a:bodyPr>
          <a:lstStyle/>
          <a:p>
            <a:r>
              <a:rPr lang="en-US" dirty="0" smtClean="0"/>
              <a:t>Improving communication and information sharing </a:t>
            </a:r>
          </a:p>
          <a:p>
            <a:r>
              <a:rPr lang="en-US" dirty="0"/>
              <a:t>I</a:t>
            </a:r>
            <a:r>
              <a:rPr lang="en-US" dirty="0" smtClean="0"/>
              <a:t>mproving engagement of volunteers and partners </a:t>
            </a:r>
          </a:p>
          <a:p>
            <a:r>
              <a:rPr lang="en-US" dirty="0" smtClean="0"/>
              <a:t>Shared leadership</a:t>
            </a:r>
          </a:p>
          <a:p>
            <a:r>
              <a:rPr lang="en-US" dirty="0" smtClean="0"/>
              <a:t>Effective use of technology and media outlets</a:t>
            </a:r>
          </a:p>
          <a:p>
            <a:r>
              <a:rPr lang="en-US" dirty="0"/>
              <a:t>I</a:t>
            </a:r>
            <a:r>
              <a:rPr lang="en-US" dirty="0" smtClean="0"/>
              <a:t>mproving </a:t>
            </a:r>
            <a:r>
              <a:rPr lang="en-US" dirty="0"/>
              <a:t>how </a:t>
            </a:r>
            <a:r>
              <a:rPr lang="en-US" dirty="0" smtClean="0"/>
              <a:t>team </a:t>
            </a:r>
            <a:r>
              <a:rPr lang="en-US" dirty="0"/>
              <a:t>measures </a:t>
            </a:r>
            <a:r>
              <a:rPr lang="en-US" dirty="0" smtClean="0"/>
              <a:t>outcomes</a:t>
            </a:r>
          </a:p>
          <a:p>
            <a:r>
              <a:rPr lang="en-US" dirty="0" smtClean="0"/>
              <a:t>Improved skills, strengths, and knowledge</a:t>
            </a:r>
          </a:p>
          <a:p>
            <a:r>
              <a:rPr lang="en-US" dirty="0" smtClean="0"/>
              <a:t>Greater impact and success </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36</a:t>
            </a:fld>
            <a:endParaRPr lang="en-US" dirty="0">
              <a:solidFill>
                <a:prstClr val="white"/>
              </a:solidFill>
            </a:endParaRPr>
          </a:p>
        </p:txBody>
      </p:sp>
    </p:spTree>
    <p:extLst>
      <p:ext uri="{BB962C8B-B14F-4D97-AF65-F5344CB8AC3E}">
        <p14:creationId xmlns:p14="http://schemas.microsoft.com/office/powerpoint/2010/main" val="283758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28650" y="1463040"/>
            <a:ext cx="7886700" cy="4713923"/>
          </a:xfrm>
        </p:spPr>
        <p:txBody>
          <a:bodyPr>
            <a:normAutofit lnSpcReduction="10000"/>
          </a:bodyPr>
          <a:lstStyle/>
          <a:p>
            <a:pPr marL="514350" indent="-514350">
              <a:buFont typeface="+mj-lt"/>
              <a:buAutoNum type="arabicPeriod"/>
            </a:pPr>
            <a:r>
              <a:rPr lang="en-US" dirty="0" smtClean="0"/>
              <a:t>A benchmark can help me to decide how I might need to _________ my work to better meet the needs of the families I am supporting. </a:t>
            </a:r>
          </a:p>
          <a:p>
            <a:pPr marL="514350" indent="-514350">
              <a:buFont typeface="+mj-lt"/>
              <a:buAutoNum type="arabicPeriod"/>
            </a:pPr>
            <a:r>
              <a:rPr lang="en-US" dirty="0" smtClean="0"/>
              <a:t>When I know my families have learned what they need to know, I can __________ them to complete __________ intended to assist their child succeed. </a:t>
            </a:r>
            <a:endParaRPr lang="en-US" dirty="0"/>
          </a:p>
          <a:p>
            <a:pPr marL="514350" indent="-514350">
              <a:buFont typeface="+mj-lt"/>
              <a:buAutoNum type="arabicPeriod"/>
            </a:pPr>
            <a:r>
              <a:rPr lang="en-US" dirty="0" smtClean="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5/12/2021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37</a:t>
            </a:fld>
            <a:endParaRPr lang="en-US" dirty="0">
              <a:solidFill>
                <a:prstClr val="white"/>
              </a:solidFill>
            </a:endParaRPr>
          </a:p>
        </p:txBody>
      </p:sp>
    </p:spTree>
    <p:extLst>
      <p:ext uri="{BB962C8B-B14F-4D97-AF65-F5344CB8AC3E}">
        <p14:creationId xmlns:p14="http://schemas.microsoft.com/office/powerpoint/2010/main" val="1124394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Thoughts</a:t>
            </a:r>
            <a:endParaRPr lang="en-US" dirty="0"/>
          </a:p>
        </p:txBody>
      </p:sp>
      <p:sp>
        <p:nvSpPr>
          <p:cNvPr id="5" name="Text Placeholder 4"/>
          <p:cNvSpPr>
            <a:spLocks noGrp="1"/>
          </p:cNvSpPr>
          <p:nvPr>
            <p:ph type="body" sz="quarter" idx="13"/>
          </p:nvPr>
        </p:nvSpPr>
        <p:spPr/>
        <p:txBody>
          <a:bodyPr/>
          <a:lstStyle/>
          <a:p>
            <a:r>
              <a:rPr lang="en-US" dirty="0" smtClean="0"/>
              <a:t>April Lee</a:t>
            </a:r>
          </a:p>
          <a:p>
            <a:r>
              <a:rPr lang="en-US" dirty="0" smtClean="0">
                <a:hlinkClick r:id="rId2"/>
              </a:rPr>
              <a:t>leecrew555@gmail.com</a:t>
            </a:r>
            <a:endParaRPr lang="en-US" dirty="0" smtClean="0"/>
          </a:p>
          <a:p>
            <a:endParaRPr lang="en-US"/>
          </a:p>
        </p:txBody>
      </p:sp>
    </p:spTree>
    <p:extLst>
      <p:ext uri="{BB962C8B-B14F-4D97-AF65-F5344CB8AC3E}">
        <p14:creationId xmlns:p14="http://schemas.microsoft.com/office/powerpoint/2010/main" val="367514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smtClean="0"/>
              <a:t>T or F : A learning target will help me measure if I have informed my families so they can use the materials when working with their child and/or partners.</a:t>
            </a:r>
          </a:p>
          <a:p>
            <a:pPr marL="514350" indent="-514350">
              <a:buFont typeface="+mj-lt"/>
              <a:buAutoNum type="arabicPeriod"/>
            </a:pPr>
            <a:endParaRPr lang="en-US" dirty="0"/>
          </a:p>
          <a:p>
            <a:pPr marL="514350" indent="-514350">
              <a:buFont typeface="+mj-lt"/>
              <a:buAutoNum type="arabicPeriod"/>
            </a:pPr>
            <a:r>
              <a:rPr lang="en-US" dirty="0" smtClean="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506340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and Learning Curve</a:t>
            </a:r>
            <a:endParaRPr lang="en-US" dirty="0"/>
          </a:p>
        </p:txBody>
      </p:sp>
      <p:sp>
        <p:nvSpPr>
          <p:cNvPr id="3" name="Content Placeholder 2"/>
          <p:cNvSpPr>
            <a:spLocks noGrp="1"/>
          </p:cNvSpPr>
          <p:nvPr>
            <p:ph idx="1"/>
          </p:nvPr>
        </p:nvSpPr>
        <p:spPr/>
        <p:txBody>
          <a:bodyPr/>
          <a:lstStyle/>
          <a:p>
            <a:r>
              <a:rPr lang="en-US" dirty="0" smtClean="0"/>
              <a:t>Tools for planning</a:t>
            </a:r>
          </a:p>
          <a:p>
            <a:pPr lvl="1"/>
            <a:r>
              <a:rPr lang="en-US" dirty="0" smtClean="0"/>
              <a:t>Pre/Post and Parent Satisfaction Surveys</a:t>
            </a:r>
          </a:p>
          <a:p>
            <a:pPr lvl="1"/>
            <a:r>
              <a:rPr lang="en-US" dirty="0" smtClean="0"/>
              <a:t>E2Ps (Evidence to Practice Guides)</a:t>
            </a:r>
          </a:p>
          <a:p>
            <a:pPr lvl="1"/>
            <a:r>
              <a:rPr lang="en-US" dirty="0" smtClean="0"/>
              <a:t>P2I (Planning to Implementation)</a:t>
            </a:r>
          </a:p>
          <a:p>
            <a:pPr lvl="1"/>
            <a:r>
              <a:rPr lang="en-US" dirty="0" smtClean="0"/>
              <a:t>Best Practice Summaries</a:t>
            </a:r>
          </a:p>
          <a:p>
            <a:pPr lvl="1"/>
            <a:r>
              <a:rPr lang="en-US" dirty="0" smtClean="0"/>
              <a:t>Webinars</a:t>
            </a:r>
          </a:p>
          <a:p>
            <a:pPr lvl="1"/>
            <a:r>
              <a:rPr lang="en-US" dirty="0" smtClean="0"/>
              <a:t>Learning Modules</a:t>
            </a:r>
          </a:p>
          <a:p>
            <a:pPr lvl="1"/>
            <a:r>
              <a:rPr lang="en-US" dirty="0" smtClean="0"/>
              <a:t>Quarterly reports</a:t>
            </a:r>
          </a:p>
          <a:p>
            <a:pPr lvl="1"/>
            <a:endParaRPr lang="en-US" dirty="0" smtClean="0"/>
          </a:p>
          <a:p>
            <a:pPr lvl="1"/>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315905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7886700" cy="1028245"/>
          </a:xfrm>
        </p:spPr>
        <p:txBody>
          <a:bodyPr/>
          <a:lstStyle/>
          <a:p>
            <a:r>
              <a:rPr lang="en-US" dirty="0" smtClean="0"/>
              <a:t>The End is the Beginning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19200"/>
            <a:ext cx="7924800" cy="5105400"/>
          </a:xfrm>
        </p:spPr>
      </p:pic>
    </p:spTree>
    <p:extLst>
      <p:ext uri="{BB962C8B-B14F-4D97-AF65-F5344CB8AC3E}">
        <p14:creationId xmlns:p14="http://schemas.microsoft.com/office/powerpoint/2010/main" val="217773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Building Partnerships</a:t>
            </a:r>
            <a:endParaRPr lang="en-US" dirty="0"/>
          </a:p>
        </p:txBody>
      </p:sp>
      <p:sp>
        <p:nvSpPr>
          <p:cNvPr id="7" name="Content Placeholder 6"/>
          <p:cNvSpPr>
            <a:spLocks noGrp="1"/>
          </p:cNvSpPr>
          <p:nvPr>
            <p:ph idx="1"/>
          </p:nvPr>
        </p:nvSpPr>
        <p:spPr/>
        <p:txBody>
          <a:bodyPr>
            <a:normAutofit/>
          </a:bodyPr>
          <a:lstStyle/>
          <a:p>
            <a:r>
              <a:rPr lang="en-US" dirty="0" smtClean="0"/>
              <a:t>In your region</a:t>
            </a:r>
          </a:p>
          <a:p>
            <a:pPr lvl="1"/>
            <a:r>
              <a:rPr lang="en-US" dirty="0" smtClean="0"/>
              <a:t>Seasoned Mentors</a:t>
            </a:r>
          </a:p>
          <a:p>
            <a:pPr lvl="1"/>
            <a:r>
              <a:rPr lang="en-US" dirty="0" smtClean="0"/>
              <a:t>Mentors working on similar work</a:t>
            </a:r>
          </a:p>
          <a:p>
            <a:pPr lvl="1"/>
            <a:r>
              <a:rPr lang="en-US" dirty="0" smtClean="0"/>
              <a:t>Communities of Practice</a:t>
            </a:r>
          </a:p>
          <a:p>
            <a:r>
              <a:rPr lang="en-US" dirty="0" smtClean="0"/>
              <a:t>In your district</a:t>
            </a:r>
          </a:p>
          <a:p>
            <a:pPr lvl="1"/>
            <a:r>
              <a:rPr lang="en-US" dirty="0" smtClean="0"/>
              <a:t>School staff and teachers</a:t>
            </a:r>
          </a:p>
          <a:p>
            <a:pPr lvl="1"/>
            <a:r>
              <a:rPr lang="en-US" dirty="0" smtClean="0"/>
              <a:t>Community partners</a:t>
            </a:r>
          </a:p>
          <a:p>
            <a:pPr lvl="1"/>
            <a:r>
              <a:rPr lang="en-US" dirty="0" smtClean="0"/>
              <a:t>Parents and family members</a:t>
            </a:r>
          </a:p>
          <a:p>
            <a:pPr marL="457200" lvl="1"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1690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43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Target Group</a:t>
            </a:r>
            <a:endParaRPr lang="en-US" dirty="0"/>
          </a:p>
        </p:txBody>
      </p:sp>
      <p:sp>
        <p:nvSpPr>
          <p:cNvPr id="3" name="Content Placeholder 2"/>
          <p:cNvSpPr>
            <a:spLocks noGrp="1"/>
          </p:cNvSpPr>
          <p:nvPr>
            <p:ph idx="1"/>
          </p:nvPr>
        </p:nvSpPr>
        <p:spPr/>
        <p:txBody>
          <a:bodyPr>
            <a:normAutofit/>
          </a:bodyPr>
          <a:lstStyle/>
          <a:p>
            <a:r>
              <a:rPr lang="en-US" dirty="0" smtClean="0"/>
              <a:t>Small group of families to work with more closely for target work and data collection</a:t>
            </a:r>
          </a:p>
          <a:p>
            <a:r>
              <a:rPr lang="en-US" dirty="0" smtClean="0"/>
              <a:t>Should be 5 to 20 families (most pick 10 or more)</a:t>
            </a:r>
          </a:p>
          <a:p>
            <a:r>
              <a:rPr lang="en-US" dirty="0" smtClean="0"/>
              <a:t>Consider your partners and what families need</a:t>
            </a:r>
          </a:p>
          <a:p>
            <a:pPr lvl="1"/>
            <a:r>
              <a:rPr lang="en-US" dirty="0" smtClean="0"/>
              <a:t>Teachers and other community partners</a:t>
            </a:r>
          </a:p>
          <a:p>
            <a:pPr lvl="1"/>
            <a:r>
              <a:rPr lang="en-US" dirty="0" smtClean="0"/>
              <a:t>Your conversations with families</a:t>
            </a:r>
          </a:p>
          <a:p>
            <a:pPr lvl="1"/>
            <a:r>
              <a:rPr lang="en-US" dirty="0" smtClean="0"/>
              <a:t>Survey results</a:t>
            </a:r>
          </a:p>
          <a:p>
            <a:pPr marL="0" indent="0">
              <a:buNone/>
            </a:pPr>
            <a:endParaRPr lang="en-US" dirty="0" smtClean="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960" y="4224166"/>
            <a:ext cx="1842868" cy="18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144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289221" cy="1325563"/>
          </a:xfrm>
        </p:spPr>
        <p:txBody>
          <a:bodyPr/>
          <a:lstStyle/>
          <a:p>
            <a:r>
              <a:rPr lang="en-US" dirty="0" smtClean="0"/>
              <a:t>Finding an Initiative or Area of Focus</a:t>
            </a:r>
            <a:endParaRPr lang="en-US" dirty="0"/>
          </a:p>
        </p:txBody>
      </p:sp>
      <p:sp>
        <p:nvSpPr>
          <p:cNvPr id="3" name="Content Placeholder 2"/>
          <p:cNvSpPr>
            <a:spLocks noGrp="1"/>
          </p:cNvSpPr>
          <p:nvPr>
            <p:ph idx="1"/>
          </p:nvPr>
        </p:nvSpPr>
        <p:spPr/>
        <p:txBody>
          <a:bodyPr>
            <a:normAutofit fontScale="92500"/>
          </a:bodyPr>
          <a:lstStyle/>
          <a:p>
            <a:r>
              <a:rPr lang="en-US" dirty="0" smtClean="0"/>
              <a:t>What needs improving?</a:t>
            </a:r>
          </a:p>
          <a:p>
            <a:r>
              <a:rPr lang="en-US" dirty="0" smtClean="0"/>
              <a:t>What initiatives are already in place?</a:t>
            </a:r>
            <a:endParaRPr lang="en-US" dirty="0"/>
          </a:p>
          <a:p>
            <a:r>
              <a:rPr lang="en-US" dirty="0" smtClean="0"/>
              <a:t>Where are your possible partners?</a:t>
            </a:r>
          </a:p>
          <a:p>
            <a:r>
              <a:rPr lang="en-US" dirty="0" smtClean="0"/>
              <a:t>Review the E2P Guides with your administrator:</a:t>
            </a:r>
          </a:p>
          <a:p>
            <a:pPr lvl="1"/>
            <a:r>
              <a:rPr lang="en-US" dirty="0" smtClean="0"/>
              <a:t>Graduation</a:t>
            </a:r>
          </a:p>
          <a:p>
            <a:pPr lvl="1"/>
            <a:r>
              <a:rPr lang="en-US" dirty="0" smtClean="0"/>
              <a:t>Partnerships/Stakeholder Engagement</a:t>
            </a:r>
          </a:p>
          <a:p>
            <a:pPr lvl="1"/>
            <a:r>
              <a:rPr lang="en-US" dirty="0" smtClean="0"/>
              <a:t>Self-determination/IEP Participation</a:t>
            </a:r>
          </a:p>
          <a:p>
            <a:pPr lvl="1"/>
            <a:r>
              <a:rPr lang="en-US" dirty="0" smtClean="0"/>
              <a:t>Post-secondary</a:t>
            </a:r>
          </a:p>
          <a:p>
            <a:pPr lvl="1"/>
            <a:r>
              <a:rPr lang="en-US" dirty="0" smtClean="0"/>
              <a:t>Literacy</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5/12/2021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2841227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201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 2019</Template>
  <TotalTime>2420</TotalTime>
  <Words>1645</Words>
  <Application>Microsoft Office PowerPoint</Application>
  <PresentationFormat>On-screen Show (4:3)</PresentationFormat>
  <Paragraphs>289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GaDOE 2019</vt:lpstr>
      <vt:lpstr>Georgia Parent Mentor Partnership</vt:lpstr>
      <vt:lpstr>Start Planning for Success</vt:lpstr>
      <vt:lpstr>Learning Targets</vt:lpstr>
      <vt:lpstr>Questions</vt:lpstr>
      <vt:lpstr>Toolkit and Learning Curve</vt:lpstr>
      <vt:lpstr>The End is the Beginning</vt:lpstr>
      <vt:lpstr>Building Partnerships</vt:lpstr>
      <vt:lpstr>Finding a Target Group</vt:lpstr>
      <vt:lpstr>Finding an Initiative or Area of Focus</vt:lpstr>
      <vt:lpstr>Training Families</vt:lpstr>
      <vt:lpstr>Learning Targets</vt:lpstr>
      <vt:lpstr>Learning Target Data</vt:lpstr>
      <vt:lpstr>Ongoing Support of Families</vt:lpstr>
      <vt:lpstr>Timeline to Reach Goals</vt:lpstr>
      <vt:lpstr>Other Resources and Professional Development</vt:lpstr>
      <vt:lpstr>Questions</vt:lpstr>
      <vt:lpstr>Part 2</vt:lpstr>
      <vt:lpstr>Learning Targets</vt:lpstr>
      <vt:lpstr>Questions</vt:lpstr>
      <vt:lpstr>Reporting Your Success</vt:lpstr>
      <vt:lpstr>Your Story Telling</vt:lpstr>
      <vt:lpstr>Asking Yourself Questions to Reflect and Ensure Replication</vt:lpstr>
      <vt:lpstr>Benchmark Checks</vt:lpstr>
      <vt:lpstr>My child’s current performance and progress toward graduation are clearly communicated.</vt:lpstr>
      <vt:lpstr>Changes to the Work</vt:lpstr>
      <vt:lpstr>PowerPoint Presentation</vt:lpstr>
      <vt:lpstr>Learning Outcomes</vt:lpstr>
      <vt:lpstr>Action Outcomes</vt:lpstr>
      <vt:lpstr>Student Outcome Research</vt:lpstr>
      <vt:lpstr>Student Outcomes</vt:lpstr>
      <vt:lpstr>Obstacles and Solutions</vt:lpstr>
      <vt:lpstr>Obstacles and Solutions</vt:lpstr>
      <vt:lpstr>The End Result Leads the Work</vt:lpstr>
      <vt:lpstr>Best Practice Summaries</vt:lpstr>
      <vt:lpstr>Building Capacity</vt:lpstr>
      <vt:lpstr>Building Capacity</vt:lpstr>
      <vt:lpstr>Questions</vt:lpstr>
      <vt:lpstr>Questions and Thoughts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Parent Mentor Partnership</dc:title>
  <dc:creator>April Lee</dc:creator>
  <cp:lastModifiedBy>Jane Grillo</cp:lastModifiedBy>
  <cp:revision>69</cp:revision>
  <dcterms:created xsi:type="dcterms:W3CDTF">2017-10-30T14:12:09Z</dcterms:created>
  <dcterms:modified xsi:type="dcterms:W3CDTF">2021-05-12T15:11:52Z</dcterms:modified>
</cp:coreProperties>
</file>