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7" r:id="rId6"/>
    <p:sldId id="259" r:id="rId7"/>
    <p:sldId id="263" r:id="rId8"/>
    <p:sldId id="260" r:id="rId9"/>
    <p:sldId id="264" r:id="rId10"/>
    <p:sldId id="265" r:id="rId11"/>
    <p:sldId id="261" r:id="rId12"/>
    <p:sldId id="268" r:id="rId13"/>
    <p:sldId id="270"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064" y="2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30DBC-46D9-455B-A0BF-4D45D1FFEA2E}"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427838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0DBC-46D9-455B-A0BF-4D45D1FFEA2E}"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24927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0DBC-46D9-455B-A0BF-4D45D1FFEA2E}"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92590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0DBC-46D9-455B-A0BF-4D45D1FFEA2E}"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8965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30DBC-46D9-455B-A0BF-4D45D1FFEA2E}"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410929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30DBC-46D9-455B-A0BF-4D45D1FFEA2E}"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199835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30DBC-46D9-455B-A0BF-4D45D1FFEA2E}"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9269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30DBC-46D9-455B-A0BF-4D45D1FFEA2E}"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03609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30DBC-46D9-455B-A0BF-4D45D1FFEA2E}"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64825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0DBC-46D9-455B-A0BF-4D45D1FFEA2E}"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233759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0DBC-46D9-455B-A0BF-4D45D1FFEA2E}"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AF86A-3FB0-4669-A3A7-EDF716922B66}" type="slidenum">
              <a:rPr lang="en-US" smtClean="0"/>
              <a:t>‹#›</a:t>
            </a:fld>
            <a:endParaRPr lang="en-US"/>
          </a:p>
        </p:txBody>
      </p:sp>
    </p:spTree>
    <p:extLst>
      <p:ext uri="{BB962C8B-B14F-4D97-AF65-F5344CB8AC3E}">
        <p14:creationId xmlns:p14="http://schemas.microsoft.com/office/powerpoint/2010/main" val="145351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30DBC-46D9-455B-A0BF-4D45D1FFEA2E}" type="datetimeFigureOut">
              <a:rPr lang="en-US" smtClean="0"/>
              <a:t>5/14/2021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AF86A-3FB0-4669-A3A7-EDF716922B66}" type="slidenum">
              <a:rPr lang="en-US" smtClean="0"/>
              <a:t>‹#›</a:t>
            </a:fld>
            <a:endParaRPr lang="en-US"/>
          </a:p>
        </p:txBody>
      </p:sp>
    </p:spTree>
    <p:extLst>
      <p:ext uri="{BB962C8B-B14F-4D97-AF65-F5344CB8AC3E}">
        <p14:creationId xmlns:p14="http://schemas.microsoft.com/office/powerpoint/2010/main" val="2740263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egister.gotowebinar.com/recording/5238550984435227916"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hyperlink" Target="https://parentmentors.org/wp-content/uploads/2019/09/P2I-Guide-with-questions-1.pn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arentmentors.org/wp-content/uploads/2019/09/Authentic-Engagement-tool-FY19-1.pdf"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ideapartnership.org/documents/NovUploads/Blueprint%20USB/NASDSE%20Leading%20by%20Convening%20Book.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pta.org/home/run-your-pta/National-Standards-for-Family-School-Partnershi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hyperlink" Target="https://parentmentors.org/about-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arentmentors.org/learning-curve/" TargetMode="External"/><Relationship Id="rId2" Type="http://schemas.openxmlformats.org/officeDocument/2006/relationships/hyperlink" Target="http://www.parentmentors.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wmf"/><Relationship Id="rId2" Type="http://schemas.openxmlformats.org/officeDocument/2006/relationships/hyperlink" Target="https://parentmentors.org/wp-content/uploads/2019/08/FY20-GaPMP-FEF-Logic-Model-3.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rentmentors.org/wp-content/uploads/2021/03/Alternative-Year-checklist-4.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hyperlink" Target="https://parentmentors.org/learning-curve/gapmp-toolkit/"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hyperlink" Target="https://parentmentors.org/learning-curve/rookie-resources-2/"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8200" y="1524000"/>
            <a:ext cx="4648200" cy="1752600"/>
          </a:xfrm>
        </p:spPr>
        <p:txBody>
          <a:bodyPr>
            <a:noAutofit/>
          </a:bodyPr>
          <a:lstStyle/>
          <a:p>
            <a:r>
              <a:rPr lang="en-US" sz="8000" b="1" dirty="0" smtClean="0">
                <a:solidFill>
                  <a:schemeClr val="accent6">
                    <a:lumMod val="75000"/>
                  </a:schemeClr>
                </a:solidFill>
              </a:rPr>
              <a:t>Parent Mentor Speak</a:t>
            </a:r>
            <a:endParaRPr lang="en-US" sz="8000" b="1" dirty="0">
              <a:solidFill>
                <a:schemeClr val="accent6">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383971"/>
            <a:ext cx="2209800" cy="2209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04741"/>
            <a:ext cx="3378374" cy="1143059"/>
          </a:xfrm>
          <a:prstGeom prst="rect">
            <a:avLst/>
          </a:prstGeom>
        </p:spPr>
      </p:pic>
      <p:sp>
        <p:nvSpPr>
          <p:cNvPr id="4" name="Rounded Rectangular Callout 3"/>
          <p:cNvSpPr/>
          <p:nvPr/>
        </p:nvSpPr>
        <p:spPr>
          <a:xfrm>
            <a:off x="901337" y="304741"/>
            <a:ext cx="3962400" cy="1828800"/>
          </a:xfrm>
          <a:prstGeom prst="wedgeRoundRectCallout">
            <a:avLst>
              <a:gd name="adj1" fmla="val 7079"/>
              <a:gd name="adj2" fmla="val 734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Translating terms into action steps</a:t>
            </a:r>
            <a:endParaRPr lang="en-US" sz="3200" dirty="0"/>
          </a:p>
        </p:txBody>
      </p:sp>
      <p:sp>
        <p:nvSpPr>
          <p:cNvPr id="7" name="Rounded Rectangular Callout 6"/>
          <p:cNvSpPr/>
          <p:nvPr/>
        </p:nvSpPr>
        <p:spPr>
          <a:xfrm>
            <a:off x="914400" y="5105400"/>
            <a:ext cx="4267200" cy="1371600"/>
          </a:xfrm>
          <a:prstGeom prst="wedgeRoundRectCallout">
            <a:avLst>
              <a:gd name="adj1" fmla="val -36752"/>
              <a:gd name="adj2" fmla="val -91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Locating the tools so you can do your best work</a:t>
            </a:r>
            <a:endParaRPr lang="en-US" sz="3200" dirty="0"/>
          </a:p>
        </p:txBody>
      </p:sp>
    </p:spTree>
    <p:extLst>
      <p:ext uri="{BB962C8B-B14F-4D97-AF65-F5344CB8AC3E}">
        <p14:creationId xmlns:p14="http://schemas.microsoft.com/office/powerpoint/2010/main" val="424734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143000"/>
          </a:xfrm>
        </p:spPr>
        <p:txBody>
          <a:bodyPr/>
          <a:lstStyle/>
          <a:p>
            <a:r>
              <a:rPr lang="en-US" dirty="0" smtClean="0">
                <a:hlinkClick r:id="rId2"/>
              </a:rPr>
              <a:t>Learning Targets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33653" y="5486400"/>
            <a:ext cx="1893777" cy="682787"/>
          </a:xfrm>
        </p:spPr>
      </p:pic>
      <p:sp>
        <p:nvSpPr>
          <p:cNvPr id="4" name="Rectangle 3"/>
          <p:cNvSpPr/>
          <p:nvPr/>
        </p:nvSpPr>
        <p:spPr>
          <a:xfrm>
            <a:off x="1143000" y="1251904"/>
            <a:ext cx="6629400" cy="1200329"/>
          </a:xfrm>
          <a:prstGeom prst="rect">
            <a:avLst/>
          </a:prstGeom>
        </p:spPr>
        <p:txBody>
          <a:bodyPr wrap="square">
            <a:spAutoFit/>
          </a:bodyPr>
          <a:lstStyle/>
          <a:p>
            <a:r>
              <a:rPr lang="en-US" dirty="0" smtClean="0"/>
              <a:t>“</a:t>
            </a:r>
            <a:r>
              <a:rPr lang="en-US" dirty="0"/>
              <a:t>I Can” statement for what the family can expect to learn during a learning session tied to the target work and vital behaviors they will be asked to complete. Measured at time of initial training, before family members are asked to do the vital behaviors.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479125"/>
            <a:ext cx="32004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36394" y="4593550"/>
            <a:ext cx="1330685" cy="584775"/>
          </a:xfrm>
          <a:prstGeom prst="rect">
            <a:avLst/>
          </a:prstGeom>
        </p:spPr>
        <p:txBody>
          <a:bodyPr wrap="none">
            <a:spAutoFit/>
          </a:bodyPr>
          <a:lstStyle/>
          <a:p>
            <a:r>
              <a:rPr lang="en-US" sz="3200" dirty="0">
                <a:solidFill>
                  <a:schemeClr val="accent1"/>
                </a:solidFill>
              </a:rPr>
              <a:t>1</a:t>
            </a:r>
            <a:r>
              <a:rPr lang="en-US" dirty="0"/>
              <a:t>.Go to the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485" y="4593550"/>
            <a:ext cx="2022115" cy="584775"/>
          </a:xfrm>
          <a:prstGeom prst="rect">
            <a:avLst/>
          </a:prstGeom>
        </p:spPr>
      </p:pic>
      <p:sp>
        <p:nvSpPr>
          <p:cNvPr id="7" name="Rectangle 6"/>
          <p:cNvSpPr/>
          <p:nvPr/>
        </p:nvSpPr>
        <p:spPr>
          <a:xfrm>
            <a:off x="5826510" y="5410200"/>
            <a:ext cx="1140569" cy="584775"/>
          </a:xfrm>
          <a:prstGeom prst="rect">
            <a:avLst/>
          </a:prstGeom>
        </p:spPr>
        <p:txBody>
          <a:bodyPr wrap="none">
            <a:spAutoFit/>
          </a:bodyPr>
          <a:lstStyle/>
          <a:p>
            <a:r>
              <a:rPr lang="en-US" sz="3200" dirty="0">
                <a:solidFill>
                  <a:schemeClr val="accent1"/>
                </a:solidFill>
              </a:rPr>
              <a:t>2</a:t>
            </a:r>
            <a:r>
              <a:rPr lang="en-US" dirty="0"/>
              <a:t>.Choose</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44" y="2452233"/>
            <a:ext cx="5355757" cy="3643767"/>
          </a:xfrm>
          <a:prstGeom prst="rect">
            <a:avLst/>
          </a:prstGeom>
        </p:spPr>
      </p:pic>
      <p:sp>
        <p:nvSpPr>
          <p:cNvPr id="10" name="Oval Callout 9"/>
          <p:cNvSpPr/>
          <p:nvPr/>
        </p:nvSpPr>
        <p:spPr>
          <a:xfrm>
            <a:off x="6656292" y="2286000"/>
            <a:ext cx="2154032" cy="1295400"/>
          </a:xfrm>
          <a:prstGeom prst="wedgeEllipseCallout">
            <a:avLst>
              <a:gd name="adj1" fmla="val -36026"/>
              <a:gd name="adj2" fmla="val 52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Ask another parent mentor if you get stuck</a:t>
            </a:r>
            <a:endParaRPr lang="en-US" dirty="0"/>
          </a:p>
        </p:txBody>
      </p:sp>
    </p:spTree>
    <p:extLst>
      <p:ext uri="{BB962C8B-B14F-4D97-AF65-F5344CB8AC3E}">
        <p14:creationId xmlns:p14="http://schemas.microsoft.com/office/powerpoint/2010/main" val="343476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PTI Planning to Implementation Guide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04959"/>
            <a:ext cx="3802165" cy="25908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524000"/>
            <a:ext cx="990600" cy="990600"/>
          </a:xfrm>
          <a:prstGeom prst="rect">
            <a:avLst/>
          </a:prstGeom>
        </p:spPr>
      </p:pic>
      <p:sp>
        <p:nvSpPr>
          <p:cNvPr id="6" name="Rectangle 5"/>
          <p:cNvSpPr/>
          <p:nvPr/>
        </p:nvSpPr>
        <p:spPr>
          <a:xfrm>
            <a:off x="4821057" y="2818538"/>
            <a:ext cx="1330685" cy="584775"/>
          </a:xfrm>
          <a:prstGeom prst="rect">
            <a:avLst/>
          </a:prstGeom>
        </p:spPr>
        <p:txBody>
          <a:bodyPr wrap="none">
            <a:spAutoFit/>
          </a:bodyPr>
          <a:lstStyle/>
          <a:p>
            <a:r>
              <a:rPr lang="en-US" sz="3200" dirty="0" smtClean="0">
                <a:solidFill>
                  <a:schemeClr val="accent1"/>
                </a:solidFill>
              </a:rPr>
              <a:t>1</a:t>
            </a:r>
            <a:r>
              <a:rPr lang="en-US" dirty="0" smtClean="0"/>
              <a:t>.Go to the</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742" y="2795725"/>
            <a:ext cx="2171700" cy="558225"/>
          </a:xfrm>
          <a:prstGeom prst="rect">
            <a:avLst/>
          </a:prstGeom>
        </p:spPr>
      </p:pic>
      <p:sp>
        <p:nvSpPr>
          <p:cNvPr id="8" name="Rectangle 7"/>
          <p:cNvSpPr/>
          <p:nvPr/>
        </p:nvSpPr>
        <p:spPr>
          <a:xfrm>
            <a:off x="4833757" y="3581400"/>
            <a:ext cx="1140569" cy="584775"/>
          </a:xfrm>
          <a:prstGeom prst="rect">
            <a:avLst/>
          </a:prstGeom>
        </p:spPr>
        <p:txBody>
          <a:bodyPr wrap="none">
            <a:spAutoFit/>
          </a:bodyPr>
          <a:lstStyle/>
          <a:p>
            <a:r>
              <a:rPr lang="en-US" sz="3200" dirty="0" smtClean="0">
                <a:solidFill>
                  <a:schemeClr val="accent1"/>
                </a:solidFill>
              </a:rPr>
              <a:t>2</a:t>
            </a:r>
            <a:r>
              <a:rPr lang="en-US" dirty="0" smtClean="0"/>
              <a:t>.Choose</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1855" y="4242375"/>
            <a:ext cx="2541195" cy="6858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0938" y="1704959"/>
            <a:ext cx="2444876" cy="62868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1626" y="3581400"/>
            <a:ext cx="2572774" cy="584775"/>
          </a:xfrm>
          <a:prstGeom prst="rect">
            <a:avLst/>
          </a:prstGeom>
        </p:spPr>
      </p:pic>
      <p:sp>
        <p:nvSpPr>
          <p:cNvPr id="13" name="Rectangle 12"/>
          <p:cNvSpPr/>
          <p:nvPr/>
        </p:nvSpPr>
        <p:spPr>
          <a:xfrm>
            <a:off x="4603069" y="4242375"/>
            <a:ext cx="1140569" cy="584775"/>
          </a:xfrm>
          <a:prstGeom prst="rect">
            <a:avLst/>
          </a:prstGeom>
        </p:spPr>
        <p:txBody>
          <a:bodyPr wrap="none">
            <a:spAutoFit/>
          </a:bodyPr>
          <a:lstStyle/>
          <a:p>
            <a:r>
              <a:rPr lang="en-US" sz="3200" dirty="0" smtClean="0">
                <a:solidFill>
                  <a:schemeClr val="accent1"/>
                </a:solidFill>
              </a:rPr>
              <a:t>3</a:t>
            </a:r>
            <a:r>
              <a:rPr lang="en-US" dirty="0" smtClean="0"/>
              <a:t>.Choose</a:t>
            </a:r>
            <a:endParaRPr lang="en-US" dirty="0"/>
          </a:p>
        </p:txBody>
      </p:sp>
      <p:sp>
        <p:nvSpPr>
          <p:cNvPr id="14" name="TextBox 13"/>
          <p:cNvSpPr txBox="1"/>
          <p:nvPr/>
        </p:nvSpPr>
        <p:spPr>
          <a:xfrm>
            <a:off x="587943" y="4764775"/>
            <a:ext cx="3886200" cy="1200329"/>
          </a:xfrm>
          <a:prstGeom prst="rect">
            <a:avLst/>
          </a:prstGeom>
          <a:noFill/>
        </p:spPr>
        <p:txBody>
          <a:bodyPr wrap="square" rtlCol="0">
            <a:spAutoFit/>
          </a:bodyPr>
          <a:lstStyle/>
          <a:p>
            <a:r>
              <a:rPr lang="en-US" dirty="0" smtClean="0"/>
              <a:t>Planning to Implementation (P2I) – Visual tool to look ahead while planning, reviewing the guiding questions</a:t>
            </a:r>
            <a:endParaRPr lang="en-US" dirty="0"/>
          </a:p>
        </p:txBody>
      </p:sp>
      <p:sp>
        <p:nvSpPr>
          <p:cNvPr id="3" name="Rectangular Callout 2"/>
          <p:cNvSpPr/>
          <p:nvPr/>
        </p:nvSpPr>
        <p:spPr>
          <a:xfrm>
            <a:off x="4991100" y="5257800"/>
            <a:ext cx="2857500" cy="990600"/>
          </a:xfrm>
          <a:prstGeom prst="wedgeRectCallout">
            <a:avLst>
              <a:gd name="adj1" fmla="val -61928"/>
              <a:gd name="adj2" fmla="val -46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this during the year to keep you on track</a:t>
            </a:r>
            <a:endParaRPr lang="en-US" dirty="0"/>
          </a:p>
        </p:txBody>
      </p:sp>
    </p:spTree>
    <p:extLst>
      <p:ext uri="{BB962C8B-B14F-4D97-AF65-F5344CB8AC3E}">
        <p14:creationId xmlns:p14="http://schemas.microsoft.com/office/powerpoint/2010/main" val="23690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hlinkClick r:id="rId2"/>
              </a:rPr>
              <a:t>Authentic Stakeholder Engagement Tool</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467" y="3962400"/>
            <a:ext cx="3200400" cy="1403690"/>
          </a:xfrm>
        </p:spPr>
      </p:pic>
      <p:sp>
        <p:nvSpPr>
          <p:cNvPr id="4" name="Rectangle 3"/>
          <p:cNvSpPr/>
          <p:nvPr/>
        </p:nvSpPr>
        <p:spPr>
          <a:xfrm>
            <a:off x="6477000" y="1447800"/>
            <a:ext cx="2209800" cy="4247317"/>
          </a:xfrm>
          <a:prstGeom prst="rect">
            <a:avLst/>
          </a:prstGeom>
        </p:spPr>
        <p:txBody>
          <a:bodyPr wrap="square">
            <a:spAutoFit/>
          </a:bodyPr>
          <a:lstStyle/>
          <a:p>
            <a:r>
              <a:rPr lang="en-US" dirty="0" smtClean="0"/>
              <a:t>Questions  </a:t>
            </a:r>
            <a:r>
              <a:rPr lang="en-US" dirty="0"/>
              <a:t>related to </a:t>
            </a:r>
            <a:r>
              <a:rPr lang="en-US" dirty="0">
                <a:solidFill>
                  <a:schemeClr val="accent6">
                    <a:lumMod val="75000"/>
                  </a:schemeClr>
                </a:solidFill>
              </a:rPr>
              <a:t>informing, networking, collaboration, and transforming</a:t>
            </a:r>
            <a:r>
              <a:rPr lang="en-US" dirty="0"/>
              <a:t> levels of engagement as part of our use of</a:t>
            </a:r>
            <a:r>
              <a:rPr lang="en-US" dirty="0">
                <a:solidFill>
                  <a:srgbClr val="00B0F0"/>
                </a:solidFill>
              </a:rPr>
              <a:t> </a:t>
            </a:r>
            <a:r>
              <a:rPr lang="en-US" b="1" dirty="0">
                <a:solidFill>
                  <a:srgbClr val="00B0F0"/>
                </a:solidFill>
                <a:hlinkClick r:id="rId4"/>
              </a:rPr>
              <a:t>Leading by Convening </a:t>
            </a:r>
            <a:r>
              <a:rPr lang="en-US" dirty="0"/>
              <a:t>Framework for authentic stakeholder engagement practices. </a:t>
            </a:r>
            <a:r>
              <a:rPr lang="en-US" dirty="0" smtClean="0"/>
              <a:t>Use this </a:t>
            </a:r>
            <a:r>
              <a:rPr lang="en-US" dirty="0"/>
              <a:t>for peer and personal review of target work.</a:t>
            </a:r>
          </a:p>
        </p:txBody>
      </p:sp>
      <p:sp>
        <p:nvSpPr>
          <p:cNvPr id="5" name="Oval Callout 4"/>
          <p:cNvSpPr/>
          <p:nvPr/>
        </p:nvSpPr>
        <p:spPr>
          <a:xfrm>
            <a:off x="361948" y="1447800"/>
            <a:ext cx="2171701" cy="1905000"/>
          </a:xfrm>
          <a:prstGeom prst="wedgeEllipseCallout">
            <a:avLst>
              <a:gd name="adj1" fmla="val 65628"/>
              <a:gd name="adj2" fmla="val -18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use research-based strategies for family engagement</a:t>
            </a:r>
            <a:endParaRPr lang="en-US" dirty="0"/>
          </a:p>
        </p:txBody>
      </p:sp>
      <p:sp>
        <p:nvSpPr>
          <p:cNvPr id="6" name="Oval Callout 5"/>
          <p:cNvSpPr/>
          <p:nvPr/>
        </p:nvSpPr>
        <p:spPr>
          <a:xfrm>
            <a:off x="4267200" y="4814365"/>
            <a:ext cx="1905000" cy="1471643"/>
          </a:xfrm>
          <a:prstGeom prst="wedgeEllipseCallout">
            <a:avLst>
              <a:gd name="adj1" fmla="val 56929"/>
              <a:gd name="adj2" fmla="val -89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Leading by Convening is one of the tools we use</a:t>
            </a:r>
            <a:endParaRPr lang="en-US" dirty="0"/>
          </a:p>
        </p:txBody>
      </p:sp>
      <p:sp>
        <p:nvSpPr>
          <p:cNvPr id="8" name="Rectangle 7"/>
          <p:cNvSpPr/>
          <p:nvPr/>
        </p:nvSpPr>
        <p:spPr>
          <a:xfrm>
            <a:off x="304800" y="5257800"/>
            <a:ext cx="1142999" cy="584775"/>
          </a:xfrm>
          <a:prstGeom prst="rect">
            <a:avLst/>
          </a:prstGeom>
        </p:spPr>
        <p:txBody>
          <a:bodyPr wrap="square">
            <a:spAutoFit/>
          </a:bodyPr>
          <a:lstStyle/>
          <a:p>
            <a:r>
              <a:rPr lang="en-US" sz="3200" dirty="0">
                <a:solidFill>
                  <a:schemeClr val="accent1"/>
                </a:solidFill>
              </a:rPr>
              <a:t>2</a:t>
            </a:r>
            <a:r>
              <a:rPr lang="en-US" dirty="0"/>
              <a:t>.Choose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5302337"/>
            <a:ext cx="1904999"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5212" y="2475340"/>
            <a:ext cx="3787544" cy="886283"/>
          </a:xfrm>
          <a:prstGeom prst="rect">
            <a:avLst/>
          </a:prstGeom>
        </p:spPr>
      </p:pic>
      <p:sp>
        <p:nvSpPr>
          <p:cNvPr id="11" name="TextBox 10"/>
          <p:cNvSpPr txBox="1"/>
          <p:nvPr/>
        </p:nvSpPr>
        <p:spPr>
          <a:xfrm>
            <a:off x="3200400" y="1447800"/>
            <a:ext cx="2895600" cy="646331"/>
          </a:xfrm>
          <a:prstGeom prst="rect">
            <a:avLst/>
          </a:prstGeom>
          <a:noFill/>
        </p:spPr>
        <p:txBody>
          <a:bodyPr wrap="square" rtlCol="0">
            <a:spAutoFit/>
          </a:bodyPr>
          <a:lstStyle/>
          <a:p>
            <a:r>
              <a:rPr lang="en-US" dirty="0" smtClean="0">
                <a:solidFill>
                  <a:schemeClr val="accent6">
                    <a:lumMod val="75000"/>
                  </a:schemeClr>
                </a:solidFill>
              </a:rPr>
              <a:t>A step by step action with guiding questions </a:t>
            </a:r>
            <a:endParaRPr lang="en-US" dirty="0">
              <a:solidFill>
                <a:schemeClr val="accent6">
                  <a:lumMod val="75000"/>
                </a:schemeClr>
              </a:solidFill>
            </a:endParaRPr>
          </a:p>
        </p:txBody>
      </p:sp>
    </p:spTree>
    <p:extLst>
      <p:ext uri="{BB962C8B-B14F-4D97-AF65-F5344CB8AC3E}">
        <p14:creationId xmlns:p14="http://schemas.microsoft.com/office/powerpoint/2010/main" val="355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The Standards</a:t>
            </a:r>
            <a:endParaRPr lang="en-US" dirty="0"/>
          </a:p>
        </p:txBody>
      </p:sp>
      <p:sp>
        <p:nvSpPr>
          <p:cNvPr id="3" name="Content Placeholder 2"/>
          <p:cNvSpPr>
            <a:spLocks noGrp="1"/>
          </p:cNvSpPr>
          <p:nvPr>
            <p:ph idx="1"/>
          </p:nvPr>
        </p:nvSpPr>
        <p:spPr>
          <a:xfrm>
            <a:off x="2667000" y="1219200"/>
            <a:ext cx="6096000" cy="1524000"/>
          </a:xfrm>
        </p:spPr>
        <p:txBody>
          <a:bodyPr>
            <a:normAutofit fontScale="77500" lnSpcReduction="20000"/>
          </a:bodyPr>
          <a:lstStyle/>
          <a:p>
            <a:endParaRPr lang="en-US" dirty="0" smtClean="0"/>
          </a:p>
          <a:p>
            <a:endParaRPr lang="en-US" dirty="0"/>
          </a:p>
          <a:p>
            <a:r>
              <a:rPr lang="en-US" dirty="0" smtClean="0"/>
              <a:t>The PTA developed national standards for successful family school partnerships</a:t>
            </a:r>
          </a:p>
          <a:p>
            <a:pPr lvl="5"/>
            <a:endParaRPr lang="en-US" dirty="0"/>
          </a:p>
        </p:txBody>
      </p:sp>
      <p:sp>
        <p:nvSpPr>
          <p:cNvPr id="4" name="Oval Callout 3"/>
          <p:cNvSpPr/>
          <p:nvPr/>
        </p:nvSpPr>
        <p:spPr>
          <a:xfrm>
            <a:off x="304800" y="381000"/>
            <a:ext cx="2171701" cy="1905000"/>
          </a:xfrm>
          <a:prstGeom prst="wedgeEllipseCallout">
            <a:avLst>
              <a:gd name="adj1" fmla="val 65628"/>
              <a:gd name="adj2" fmla="val -18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use research-based strategies for family engagement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895600"/>
            <a:ext cx="3962400" cy="3810000"/>
          </a:xfrm>
          <a:prstGeom prst="rect">
            <a:avLst/>
          </a:prstGeom>
        </p:spPr>
      </p:pic>
      <p:sp>
        <p:nvSpPr>
          <p:cNvPr id="6" name="TextBox 5"/>
          <p:cNvSpPr txBox="1"/>
          <p:nvPr/>
        </p:nvSpPr>
        <p:spPr>
          <a:xfrm>
            <a:off x="4495800" y="2815441"/>
            <a:ext cx="3886200" cy="3970318"/>
          </a:xfrm>
          <a:prstGeom prst="rect">
            <a:avLst/>
          </a:prstGeom>
          <a:noFill/>
        </p:spPr>
        <p:txBody>
          <a:bodyPr wrap="square" rtlCol="0">
            <a:spAutoFit/>
          </a:bodyPr>
          <a:lstStyle/>
          <a:p>
            <a:r>
              <a:rPr lang="en-US" dirty="0" smtClean="0"/>
              <a:t>Measure your family engagement work by asking yourself how your trainings are:</a:t>
            </a:r>
          </a:p>
          <a:p>
            <a:r>
              <a:rPr lang="en-US" dirty="0" smtClean="0">
                <a:solidFill>
                  <a:srgbClr val="FFC000"/>
                </a:solidFill>
              </a:rPr>
              <a:t>Welcoming</a:t>
            </a:r>
            <a:r>
              <a:rPr lang="en-US" dirty="0" smtClean="0"/>
              <a:t> families to partner with schools</a:t>
            </a:r>
          </a:p>
          <a:p>
            <a:r>
              <a:rPr lang="en-US" dirty="0" smtClean="0"/>
              <a:t>Promoting and insuring effective </a:t>
            </a:r>
            <a:r>
              <a:rPr lang="en-US" dirty="0" smtClean="0">
                <a:solidFill>
                  <a:srgbClr val="FFC000"/>
                </a:solidFill>
              </a:rPr>
              <a:t>Communication </a:t>
            </a:r>
          </a:p>
          <a:p>
            <a:r>
              <a:rPr lang="en-US" dirty="0" smtClean="0">
                <a:solidFill>
                  <a:srgbClr val="FFC000"/>
                </a:solidFill>
              </a:rPr>
              <a:t>Supporting </a:t>
            </a:r>
            <a:r>
              <a:rPr lang="en-US" dirty="0" smtClean="0"/>
              <a:t>student success</a:t>
            </a:r>
          </a:p>
          <a:p>
            <a:r>
              <a:rPr lang="en-US" dirty="0" smtClean="0"/>
              <a:t>Are the activities </a:t>
            </a:r>
            <a:r>
              <a:rPr lang="en-US" dirty="0" smtClean="0">
                <a:solidFill>
                  <a:srgbClr val="FFC000"/>
                </a:solidFill>
              </a:rPr>
              <a:t>Speaking Up </a:t>
            </a:r>
            <a:r>
              <a:rPr lang="en-US" dirty="0" smtClean="0"/>
              <a:t>for every child</a:t>
            </a:r>
          </a:p>
          <a:p>
            <a:r>
              <a:rPr lang="en-US" dirty="0" smtClean="0"/>
              <a:t>Are you training  families  so they can become advocates to  </a:t>
            </a:r>
            <a:r>
              <a:rPr lang="en-US" dirty="0" smtClean="0">
                <a:solidFill>
                  <a:srgbClr val="FFC000"/>
                </a:solidFill>
              </a:rPr>
              <a:t>Share Power</a:t>
            </a:r>
          </a:p>
          <a:p>
            <a:r>
              <a:rPr lang="en-US" dirty="0" smtClean="0"/>
              <a:t>Are you </a:t>
            </a:r>
            <a:r>
              <a:rPr lang="en-US" dirty="0" smtClean="0">
                <a:solidFill>
                  <a:srgbClr val="FFC000"/>
                </a:solidFill>
              </a:rPr>
              <a:t>Collaborating </a:t>
            </a:r>
            <a:r>
              <a:rPr lang="en-US" dirty="0" smtClean="0"/>
              <a:t>with the community and agency partners</a:t>
            </a:r>
            <a:endParaRPr lang="en-US" dirty="0"/>
          </a:p>
        </p:txBody>
      </p:sp>
    </p:spTree>
    <p:extLst>
      <p:ext uri="{BB962C8B-B14F-4D97-AF65-F5344CB8AC3E}">
        <p14:creationId xmlns:p14="http://schemas.microsoft.com/office/powerpoint/2010/main" val="3799984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stuff</a:t>
            </a:r>
            <a:endParaRPr lang="en-US" dirty="0"/>
          </a:p>
        </p:txBody>
      </p:sp>
      <p:sp>
        <p:nvSpPr>
          <p:cNvPr id="3" name="Content Placeholder 2"/>
          <p:cNvSpPr>
            <a:spLocks noGrp="1"/>
          </p:cNvSpPr>
          <p:nvPr>
            <p:ph idx="1"/>
          </p:nvPr>
        </p:nvSpPr>
        <p:spPr>
          <a:xfrm>
            <a:off x="381000" y="1295400"/>
            <a:ext cx="8077200" cy="1295399"/>
          </a:xfrm>
        </p:spPr>
        <p:txBody>
          <a:bodyPr>
            <a:normAutofit fontScale="92500" lnSpcReduction="20000"/>
          </a:bodyPr>
          <a:lstStyle/>
          <a:p>
            <a:r>
              <a:rPr lang="en-US" dirty="0" smtClean="0"/>
              <a:t>Updates and trainings are added all the time to help support you in your ongoing work and get you ready for reporting deadlines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95600"/>
            <a:ext cx="6248400" cy="37440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26" y="2800318"/>
            <a:ext cx="2444876" cy="6286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2570346"/>
            <a:ext cx="990600" cy="990600"/>
          </a:xfrm>
          <a:prstGeom prst="rect">
            <a:avLst/>
          </a:prstGeom>
        </p:spPr>
      </p:pic>
      <p:sp>
        <p:nvSpPr>
          <p:cNvPr id="7" name="Oval Callout 6"/>
          <p:cNvSpPr/>
          <p:nvPr/>
        </p:nvSpPr>
        <p:spPr>
          <a:xfrm>
            <a:off x="5451049" y="4767610"/>
            <a:ext cx="3636002" cy="1404590"/>
          </a:xfrm>
          <a:prstGeom prst="wedgeEllipseCallout">
            <a:avLst>
              <a:gd name="adj1" fmla="val -59791"/>
              <a:gd name="adj2" fmla="val -60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stuck? </a:t>
            </a:r>
          </a:p>
          <a:p>
            <a:pPr algn="ctr"/>
            <a:r>
              <a:rPr lang="en-US" dirty="0" smtClean="0"/>
              <a:t>info@parentmentors.org</a:t>
            </a:r>
            <a:endParaRPr lang="en-US" dirty="0"/>
          </a:p>
        </p:txBody>
      </p:sp>
    </p:spTree>
    <p:extLst>
      <p:ext uri="{BB962C8B-B14F-4D97-AF65-F5344CB8AC3E}">
        <p14:creationId xmlns:p14="http://schemas.microsoft.com/office/powerpoint/2010/main" val="155264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GaPMP</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The Georgia Parent Mentor Partnership </a:t>
            </a:r>
          </a:p>
          <a:p>
            <a:pPr>
              <a:buFont typeface="Wingdings" panose="05000000000000000000" pitchFamily="2" charset="2"/>
              <a:buChar char="Ø"/>
            </a:pPr>
            <a:r>
              <a:rPr lang="en-US" dirty="0" smtClean="0"/>
              <a:t>The </a:t>
            </a:r>
            <a:r>
              <a:rPr lang="en-US" dirty="0" err="1" smtClean="0"/>
              <a:t>GaPMP</a:t>
            </a:r>
            <a:r>
              <a:rPr lang="en-US" dirty="0" smtClean="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a:t>
            </a:r>
          </a:p>
          <a:p>
            <a:endParaRPr lang="en-US" dirty="0" smtClean="0"/>
          </a:p>
          <a:p>
            <a:pPr>
              <a:buFont typeface="Wingdings" panose="05000000000000000000" pitchFamily="2" charset="2"/>
              <a:buChar char="Ø"/>
            </a:pPr>
            <a:r>
              <a:rPr lang="en-US" b="1" i="1" dirty="0" smtClean="0"/>
              <a:t>The goal is to build a bridge of communication between home and school</a:t>
            </a:r>
            <a:endParaRPr lang="en-US" dirty="0"/>
          </a:p>
        </p:txBody>
      </p:sp>
    </p:spTree>
    <p:extLst>
      <p:ext uri="{BB962C8B-B14F-4D97-AF65-F5344CB8AC3E}">
        <p14:creationId xmlns:p14="http://schemas.microsoft.com/office/powerpoint/2010/main" val="166287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hlinkClick r:id="rId2"/>
              </a:rPr>
              <a:t>website</a:t>
            </a:r>
            <a:r>
              <a:rPr lang="en-US" dirty="0" smtClean="0"/>
              <a:t> &amp;  </a:t>
            </a:r>
            <a:r>
              <a:rPr lang="en-US" dirty="0" smtClean="0">
                <a:hlinkClick r:id="rId3"/>
              </a:rPr>
              <a:t>The Learning Curve</a:t>
            </a:r>
            <a:endParaRPr lang="en-US" dirty="0"/>
          </a:p>
        </p:txBody>
      </p:sp>
      <p:sp>
        <p:nvSpPr>
          <p:cNvPr id="3" name="Content Placeholder 2"/>
          <p:cNvSpPr>
            <a:spLocks noGrp="1"/>
          </p:cNvSpPr>
          <p:nvPr>
            <p:ph idx="1"/>
          </p:nvPr>
        </p:nvSpPr>
        <p:spPr/>
        <p:txBody>
          <a:bodyPr/>
          <a:lstStyle/>
          <a:p>
            <a:r>
              <a:rPr lang="en-US" dirty="0" smtClean="0">
                <a:hlinkClick r:id="rId2"/>
              </a:rPr>
              <a:t>www.parentmentors.org</a:t>
            </a:r>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0540"/>
            <a:ext cx="9144000" cy="1836919"/>
          </a:xfrm>
          <a:prstGeom prst="rect">
            <a:avLst/>
          </a:prstGeom>
        </p:spPr>
      </p:pic>
      <p:sp>
        <p:nvSpPr>
          <p:cNvPr id="5" name="Down Arrow 4"/>
          <p:cNvSpPr/>
          <p:nvPr/>
        </p:nvSpPr>
        <p:spPr>
          <a:xfrm>
            <a:off x="7696200" y="1371600"/>
            <a:ext cx="990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1100" y="4724400"/>
            <a:ext cx="6515100" cy="1754326"/>
          </a:xfrm>
          <a:prstGeom prst="rect">
            <a:avLst/>
          </a:prstGeom>
          <a:noFill/>
        </p:spPr>
        <p:txBody>
          <a:bodyPr wrap="square" rtlCol="0">
            <a:spAutoFit/>
          </a:bodyPr>
          <a:lstStyle/>
          <a:p>
            <a:r>
              <a:rPr lang="en-US" dirty="0" smtClean="0"/>
              <a:t>The Learning Curve is where you will find </a:t>
            </a:r>
          </a:p>
          <a:p>
            <a:r>
              <a:rPr lang="en-US" dirty="0" smtClean="0"/>
              <a:t>Documents</a:t>
            </a:r>
          </a:p>
          <a:p>
            <a:r>
              <a:rPr lang="en-US" dirty="0" smtClean="0"/>
              <a:t>Reports</a:t>
            </a:r>
          </a:p>
          <a:p>
            <a:r>
              <a:rPr lang="en-US" dirty="0" smtClean="0"/>
              <a:t>Webinars</a:t>
            </a:r>
          </a:p>
          <a:p>
            <a:r>
              <a:rPr lang="en-US" dirty="0" smtClean="0"/>
              <a:t>Parent Mentor shared materials</a:t>
            </a:r>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720389"/>
            <a:ext cx="2438400" cy="628682"/>
          </a:xfrm>
          <a:prstGeom prst="rect">
            <a:avLst/>
          </a:prstGeom>
        </p:spPr>
      </p:pic>
    </p:spTree>
    <p:extLst>
      <p:ext uri="{BB962C8B-B14F-4D97-AF65-F5344CB8AC3E}">
        <p14:creationId xmlns:p14="http://schemas.microsoft.com/office/powerpoint/2010/main" val="256130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Logic Model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95218"/>
            <a:ext cx="4724400" cy="3239164"/>
          </a:xfrm>
        </p:spPr>
      </p:pic>
      <p:sp>
        <p:nvSpPr>
          <p:cNvPr id="5" name="TextBox 4"/>
          <p:cNvSpPr txBox="1"/>
          <p:nvPr/>
        </p:nvSpPr>
        <p:spPr>
          <a:xfrm>
            <a:off x="5715000" y="1676400"/>
            <a:ext cx="2743200" cy="2031325"/>
          </a:xfrm>
          <a:prstGeom prst="rect">
            <a:avLst/>
          </a:prstGeom>
          <a:noFill/>
        </p:spPr>
        <p:txBody>
          <a:bodyPr wrap="square" rtlCol="0">
            <a:spAutoFit/>
          </a:bodyPr>
          <a:lstStyle/>
          <a:p>
            <a:r>
              <a:rPr lang="en-US" dirty="0"/>
              <a:t>Logic Model – Visual tool for planning, implementation, and evaluating the ongoing process of family engagement and reporting expectations.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300" y="4114800"/>
            <a:ext cx="990600" cy="990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900" y="4295759"/>
            <a:ext cx="2444876" cy="628682"/>
          </a:xfrm>
          <a:prstGeom prst="rect">
            <a:avLst/>
          </a:prstGeom>
        </p:spPr>
      </p:pic>
      <p:sp>
        <p:nvSpPr>
          <p:cNvPr id="8" name="Rectangle 7"/>
          <p:cNvSpPr/>
          <p:nvPr/>
        </p:nvSpPr>
        <p:spPr>
          <a:xfrm>
            <a:off x="5448299" y="5119300"/>
            <a:ext cx="1409701" cy="861774"/>
          </a:xfrm>
          <a:prstGeom prst="rect">
            <a:avLst/>
          </a:prstGeom>
        </p:spPr>
        <p:txBody>
          <a:bodyPr wrap="square">
            <a:spAutoFit/>
          </a:bodyPr>
          <a:lstStyle/>
          <a:p>
            <a:r>
              <a:rPr lang="en-US" sz="3200" dirty="0">
                <a:solidFill>
                  <a:schemeClr val="accent1"/>
                </a:solidFill>
              </a:rPr>
              <a:t>1</a:t>
            </a:r>
            <a:r>
              <a:rPr lang="en-US" dirty="0"/>
              <a:t>.Go to </a:t>
            </a:r>
            <a:r>
              <a:rPr lang="en-US" dirty="0" smtClean="0"/>
              <a:t>the</a:t>
            </a:r>
          </a:p>
          <a:p>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5207287"/>
            <a:ext cx="1905000" cy="584775"/>
          </a:xfrm>
          <a:prstGeom prst="rect">
            <a:avLst/>
          </a:prstGeom>
        </p:spPr>
      </p:pic>
      <p:pic>
        <p:nvPicPr>
          <p:cNvPr id="5122" name="Picture 2" descr="C:\Program Files\Microsoft Office\MEDIA\CAGCAT10\j0297749.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81000"/>
            <a:ext cx="1851660" cy="176204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a:xfrm>
            <a:off x="6553200" y="152400"/>
            <a:ext cx="1905000" cy="11216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I know what to do?</a:t>
            </a:r>
            <a:endParaRPr lang="en-US" dirty="0"/>
          </a:p>
        </p:txBody>
      </p:sp>
      <p:sp>
        <p:nvSpPr>
          <p:cNvPr id="3" name="Rectangle 2"/>
          <p:cNvSpPr/>
          <p:nvPr/>
        </p:nvSpPr>
        <p:spPr>
          <a:xfrm>
            <a:off x="5582864" y="5981074"/>
            <a:ext cx="1140569" cy="584775"/>
          </a:xfrm>
          <a:prstGeom prst="rect">
            <a:avLst/>
          </a:prstGeom>
        </p:spPr>
        <p:txBody>
          <a:bodyPr wrap="none">
            <a:spAutoFit/>
          </a:bodyPr>
          <a:lstStyle/>
          <a:p>
            <a:r>
              <a:rPr lang="en-US" sz="3200" dirty="0">
                <a:solidFill>
                  <a:schemeClr val="accent1"/>
                </a:solidFill>
              </a:rPr>
              <a:t>2</a:t>
            </a:r>
            <a:r>
              <a:rPr lang="en-US" dirty="0"/>
              <a:t>.Choose</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3439" y="5987868"/>
            <a:ext cx="1849561" cy="571185"/>
          </a:xfrm>
          <a:prstGeom prst="rect">
            <a:avLst/>
          </a:prstGeom>
        </p:spPr>
      </p:pic>
    </p:spTree>
    <p:extLst>
      <p:ext uri="{BB962C8B-B14F-4D97-AF65-F5344CB8AC3E}">
        <p14:creationId xmlns:p14="http://schemas.microsoft.com/office/powerpoint/2010/main" val="173661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907"/>
            <a:ext cx="8229600" cy="1143000"/>
          </a:xfrm>
        </p:spPr>
        <p:txBody>
          <a:bodyPr/>
          <a:lstStyle/>
          <a:p>
            <a:r>
              <a:rPr lang="en-US" dirty="0" smtClean="0">
                <a:hlinkClick r:id="rId2"/>
              </a:rPr>
              <a:t>Checklist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463" y="1828800"/>
            <a:ext cx="6248400" cy="3615035"/>
          </a:xfr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23758"/>
            <a:ext cx="2285999" cy="292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6734476" y="66307"/>
            <a:ext cx="1752600" cy="1219200"/>
          </a:xfrm>
          <a:prstGeom prst="wedgeEllipseCallout">
            <a:avLst>
              <a:gd name="adj1" fmla="val -75204"/>
              <a:gd name="adj2" fmla="val 19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I know what to do?</a:t>
            </a:r>
            <a:endParaRPr lang="en-US" dirty="0"/>
          </a:p>
        </p:txBody>
      </p:sp>
      <p:sp>
        <p:nvSpPr>
          <p:cNvPr id="7" name="Rectangle 6"/>
          <p:cNvSpPr/>
          <p:nvPr/>
        </p:nvSpPr>
        <p:spPr>
          <a:xfrm>
            <a:off x="6699124" y="4673900"/>
            <a:ext cx="1140569" cy="584775"/>
          </a:xfrm>
          <a:prstGeom prst="rect">
            <a:avLst/>
          </a:prstGeom>
        </p:spPr>
        <p:txBody>
          <a:bodyPr wrap="none">
            <a:spAutoFit/>
          </a:bodyPr>
          <a:lstStyle/>
          <a:p>
            <a:r>
              <a:rPr lang="en-US" sz="3200" dirty="0">
                <a:solidFill>
                  <a:schemeClr val="accent1"/>
                </a:solidFill>
              </a:rPr>
              <a:t>2</a:t>
            </a:r>
            <a:r>
              <a:rPr lang="en-US" dirty="0"/>
              <a:t>.Choose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0775" y="5410200"/>
            <a:ext cx="1380823" cy="53342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4296" y="2278781"/>
            <a:ext cx="1733780" cy="628682"/>
          </a:xfrm>
          <a:prstGeom prst="rect">
            <a:avLst/>
          </a:prstGeom>
        </p:spPr>
      </p:pic>
    </p:spTree>
    <p:extLst>
      <p:ext uri="{BB962C8B-B14F-4D97-AF65-F5344CB8AC3E}">
        <p14:creationId xmlns:p14="http://schemas.microsoft.com/office/powerpoint/2010/main" val="268901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Reports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1501"/>
            <a:ext cx="990600" cy="990600"/>
          </a:xfrm>
          <a:prstGeom prst="rect">
            <a:avLst/>
          </a:prstGeom>
        </p:spPr>
      </p:pic>
      <p:sp>
        <p:nvSpPr>
          <p:cNvPr id="5" name="Rectangle 4"/>
          <p:cNvSpPr/>
          <p:nvPr/>
        </p:nvSpPr>
        <p:spPr>
          <a:xfrm>
            <a:off x="304800" y="1562101"/>
            <a:ext cx="3505200" cy="584775"/>
          </a:xfrm>
          <a:prstGeom prst="rect">
            <a:avLst/>
          </a:prstGeom>
        </p:spPr>
        <p:txBody>
          <a:bodyPr wrap="square">
            <a:spAutoFit/>
          </a:bodyPr>
          <a:lstStyle/>
          <a:p>
            <a:r>
              <a:rPr lang="en-US" sz="3200" dirty="0" smtClean="0">
                <a:solidFill>
                  <a:schemeClr val="accent1"/>
                </a:solidFill>
              </a:rPr>
              <a:t>1</a:t>
            </a:r>
            <a:r>
              <a:rPr lang="en-US" dirty="0" smtClean="0"/>
              <a:t>.Go to the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708" y="1636006"/>
            <a:ext cx="2127376" cy="628682"/>
          </a:xfrm>
          <a:prstGeom prst="rect">
            <a:avLst/>
          </a:prstGeom>
        </p:spPr>
      </p:pic>
      <p:sp>
        <p:nvSpPr>
          <p:cNvPr id="7" name="Rectangle 6"/>
          <p:cNvSpPr/>
          <p:nvPr/>
        </p:nvSpPr>
        <p:spPr>
          <a:xfrm>
            <a:off x="382215" y="2400875"/>
            <a:ext cx="1140569" cy="584775"/>
          </a:xfrm>
          <a:prstGeom prst="rect">
            <a:avLst/>
          </a:prstGeom>
        </p:spPr>
        <p:txBody>
          <a:bodyPr wrap="none">
            <a:spAutoFit/>
          </a:bodyPr>
          <a:lstStyle/>
          <a:p>
            <a:r>
              <a:rPr lang="en-US" sz="3200" dirty="0" smtClean="0">
                <a:solidFill>
                  <a:schemeClr val="accent1"/>
                </a:solidFill>
              </a:rPr>
              <a:t>2</a:t>
            </a:r>
            <a:r>
              <a:rPr lang="en-US" dirty="0" smtClean="0"/>
              <a:t>.Choose</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84" y="2427425"/>
            <a:ext cx="2171700" cy="5582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4254787"/>
            <a:ext cx="4305607" cy="247027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2400" y="4610243"/>
            <a:ext cx="2562312" cy="1759363"/>
          </a:xfrm>
          <a:prstGeom prst="rect">
            <a:avLst/>
          </a:prstGeom>
        </p:spPr>
      </p:pic>
      <p:sp>
        <p:nvSpPr>
          <p:cNvPr id="12" name="Rectangular Callout 11"/>
          <p:cNvSpPr/>
          <p:nvPr/>
        </p:nvSpPr>
        <p:spPr>
          <a:xfrm>
            <a:off x="457200" y="3276600"/>
            <a:ext cx="2514600" cy="1219200"/>
          </a:xfrm>
          <a:prstGeom prst="wedgeRectCallout">
            <a:avLst>
              <a:gd name="adj1" fmla="val 52399"/>
              <a:gd name="adj2" fmla="val 6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Else is there?</a:t>
            </a:r>
          </a:p>
          <a:p>
            <a:pPr algn="ctr"/>
            <a:r>
              <a:rPr lang="en-US" dirty="0" smtClean="0"/>
              <a:t> Need help figuring out data collection  or how to count contacts?</a:t>
            </a:r>
            <a:endParaRPr lang="en-US" dirty="0"/>
          </a:p>
        </p:txBody>
      </p:sp>
      <p:sp>
        <p:nvSpPr>
          <p:cNvPr id="3" name="Content Placeholder 2"/>
          <p:cNvSpPr>
            <a:spLocks noGrp="1"/>
          </p:cNvSpPr>
          <p:nvPr>
            <p:ph idx="1"/>
          </p:nvPr>
        </p:nvSpPr>
        <p:spPr>
          <a:xfrm>
            <a:off x="4003963" y="1512980"/>
            <a:ext cx="4648200" cy="2945339"/>
          </a:xfrm>
        </p:spPr>
        <p:txBody>
          <a:bodyPr/>
          <a:lstStyle/>
          <a:p>
            <a:r>
              <a:rPr lang="en-US" dirty="0" smtClean="0"/>
              <a:t>Alternate Report</a:t>
            </a:r>
          </a:p>
          <a:p>
            <a:r>
              <a:rPr lang="en-US" dirty="0" smtClean="0"/>
              <a:t>Traditional</a:t>
            </a:r>
          </a:p>
          <a:p>
            <a:r>
              <a:rPr lang="en-US" dirty="0" smtClean="0"/>
              <a:t>Pre and Post Survey</a:t>
            </a:r>
          </a:p>
          <a:p>
            <a:r>
              <a:rPr lang="en-US" dirty="0" smtClean="0"/>
              <a:t>Quarterly Contacts</a:t>
            </a:r>
          </a:p>
          <a:p>
            <a:pPr marL="0" indent="0">
              <a:buNone/>
            </a:pPr>
            <a:endParaRPr lang="en-US" dirty="0"/>
          </a:p>
        </p:txBody>
      </p:sp>
    </p:spTree>
    <p:extLst>
      <p:ext uri="{BB962C8B-B14F-4D97-AF65-F5344CB8AC3E}">
        <p14:creationId xmlns:p14="http://schemas.microsoft.com/office/powerpoint/2010/main" val="226610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1132"/>
            <a:ext cx="7315200" cy="1143000"/>
          </a:xfrm>
        </p:spPr>
        <p:txBody>
          <a:bodyPr/>
          <a:lstStyle/>
          <a:p>
            <a:r>
              <a:rPr lang="en-US" dirty="0" smtClean="0"/>
              <a:t>VB Vital Behaviors</a:t>
            </a:r>
            <a:endParaRPr lang="en-US" dirty="0"/>
          </a:p>
        </p:txBody>
      </p:sp>
      <p:sp>
        <p:nvSpPr>
          <p:cNvPr id="3" name="Content Placeholder 2"/>
          <p:cNvSpPr>
            <a:spLocks noGrp="1"/>
          </p:cNvSpPr>
          <p:nvPr>
            <p:ph idx="1"/>
          </p:nvPr>
        </p:nvSpPr>
        <p:spPr>
          <a:xfrm>
            <a:off x="477520" y="1524000"/>
            <a:ext cx="6324600" cy="761999"/>
          </a:xfrm>
        </p:spPr>
        <p:txBody>
          <a:bodyPr>
            <a:normAutofit fontScale="47500" lnSpcReduction="20000"/>
          </a:bodyPr>
          <a:lstStyle/>
          <a:p>
            <a:pPr marL="0" indent="0">
              <a:buNone/>
            </a:pPr>
            <a:r>
              <a:rPr lang="en-US" dirty="0"/>
              <a:t>Vital Behaviors – Actions that are ongoing and promote the success of families and students when put into practice. Parent Mentors promote and support these actions during trainings and while giving support to families.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130064"/>
            <a:ext cx="2174631" cy="40444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488933"/>
            <a:ext cx="6502400" cy="3275390"/>
          </a:xfrm>
          <a:prstGeom prst="rect">
            <a:avLst/>
          </a:prstGeom>
        </p:spPr>
      </p:pic>
      <p:sp>
        <p:nvSpPr>
          <p:cNvPr id="7" name="Rectangular Callout 6"/>
          <p:cNvSpPr/>
          <p:nvPr/>
        </p:nvSpPr>
        <p:spPr>
          <a:xfrm>
            <a:off x="6958263" y="762000"/>
            <a:ext cx="1982126" cy="1291864"/>
          </a:xfrm>
          <a:prstGeom prst="wedgeRectCallout">
            <a:avLst>
              <a:gd name="adj1" fmla="val -84723"/>
              <a:gd name="adj2" fmla="val -3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 you ensure families are actively practicing  the things you are teaching</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286000"/>
            <a:ext cx="1524000" cy="628682"/>
          </a:xfrm>
          <a:prstGeom prst="rect">
            <a:avLst/>
          </a:prstGeom>
        </p:spPr>
      </p:pic>
    </p:spTree>
    <p:extLst>
      <p:ext uri="{BB962C8B-B14F-4D97-AF65-F5344CB8AC3E}">
        <p14:creationId xmlns:p14="http://schemas.microsoft.com/office/powerpoint/2010/main" val="355388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0" y="228600"/>
            <a:ext cx="5702300" cy="1143000"/>
          </a:xfrm>
        </p:spPr>
        <p:txBody>
          <a:bodyPr>
            <a:normAutofit fontScale="90000"/>
          </a:bodyPr>
          <a:lstStyle/>
          <a:p>
            <a:r>
              <a:rPr lang="en-US" dirty="0" smtClean="0">
                <a:hlinkClick r:id="rId2"/>
              </a:rPr>
              <a:t>E2P Evidence to Practice</a:t>
            </a:r>
            <a:endParaRPr lang="en-US" dirty="0"/>
          </a:p>
        </p:txBody>
      </p:sp>
      <p:pic>
        <p:nvPicPr>
          <p:cNvPr id="4" name="Content Placeholder 3" descr="E2P Graduation.jpg">
            <a:extLst>
              <a:ext uri="{FF2B5EF4-FFF2-40B4-BE49-F238E27FC236}">
                <a16:creationId xmlns="" xmlns:a16="http://schemas.microsoft.com/office/drawing/2014/main" xmlns:lc="http://schemas.openxmlformats.org/drawingml/2006/lockedCanvas" id="{081203A6-6499-446A-B6D8-DEB77CA264D6}"/>
              </a:ext>
            </a:extLst>
          </p:cNvPr>
          <p:cNvPicPr>
            <a:picLocks noGrp="1" noChangeAspect="1"/>
          </p:cNvPicPr>
          <p:nvPr>
            <p:ph idx="1"/>
          </p:nvPr>
        </p:nvPicPr>
        <p:blipFill>
          <a:blip r:embed="rId3" cstate="print"/>
          <a:stretch>
            <a:fillRect/>
          </a:stretch>
        </p:blipFill>
        <p:spPr>
          <a:xfrm>
            <a:off x="228600" y="1371600"/>
            <a:ext cx="5727700" cy="3503815"/>
          </a:xfrm>
          <a:prstGeom prst="rect">
            <a:avLst/>
          </a:prstGeom>
        </p:spPr>
      </p:pic>
      <p:sp>
        <p:nvSpPr>
          <p:cNvPr id="5" name="TextBox 4"/>
          <p:cNvSpPr txBox="1"/>
          <p:nvPr/>
        </p:nvSpPr>
        <p:spPr>
          <a:xfrm>
            <a:off x="228600" y="4876800"/>
            <a:ext cx="5511800" cy="1477328"/>
          </a:xfrm>
          <a:prstGeom prst="rect">
            <a:avLst/>
          </a:prstGeom>
          <a:noFill/>
        </p:spPr>
        <p:txBody>
          <a:bodyPr wrap="square" rtlCol="0">
            <a:spAutoFit/>
          </a:bodyPr>
          <a:lstStyle/>
          <a:p>
            <a:r>
              <a:rPr lang="en-US" dirty="0" smtClean="0"/>
              <a:t>Evidence to Practice (E2P) – Research based guides to assist Parent Mentors select target goal, vital behaviors, and tools for target work with families. Best utilized as a planning tool with district administrator and partners in target work.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295400"/>
            <a:ext cx="990600" cy="990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700" y="3293804"/>
            <a:ext cx="1828800" cy="420885"/>
          </a:xfrm>
          <a:prstGeom prst="rect">
            <a:avLst/>
          </a:prstGeom>
        </p:spPr>
      </p:pic>
      <p:sp>
        <p:nvSpPr>
          <p:cNvPr id="9" name="TextBox 8"/>
          <p:cNvSpPr txBox="1"/>
          <p:nvPr/>
        </p:nvSpPr>
        <p:spPr>
          <a:xfrm>
            <a:off x="6045200" y="2451557"/>
            <a:ext cx="3048000" cy="861774"/>
          </a:xfrm>
          <a:prstGeom prst="rect">
            <a:avLst/>
          </a:prstGeom>
          <a:noFill/>
        </p:spPr>
        <p:txBody>
          <a:bodyPr wrap="square" rtlCol="0">
            <a:spAutoFit/>
          </a:bodyPr>
          <a:lstStyle/>
          <a:p>
            <a:r>
              <a:rPr lang="en-US" sz="3200" dirty="0" smtClean="0">
                <a:solidFill>
                  <a:schemeClr val="accent1"/>
                </a:solidFill>
              </a:rPr>
              <a:t>1</a:t>
            </a:r>
            <a:r>
              <a:rPr lang="en-US" dirty="0" smtClean="0"/>
              <a:t>.Go to the Learning Curve and look for this tab</a:t>
            </a:r>
            <a:endParaRPr lang="en-US" dirty="0"/>
          </a:p>
        </p:txBody>
      </p:sp>
      <p:sp>
        <p:nvSpPr>
          <p:cNvPr id="10" name="TextBox 9"/>
          <p:cNvSpPr txBox="1"/>
          <p:nvPr/>
        </p:nvSpPr>
        <p:spPr>
          <a:xfrm>
            <a:off x="6096000" y="4114800"/>
            <a:ext cx="2743200" cy="584775"/>
          </a:xfrm>
          <a:prstGeom prst="rect">
            <a:avLst/>
          </a:prstGeom>
          <a:noFill/>
        </p:spPr>
        <p:txBody>
          <a:bodyPr wrap="square" rtlCol="0">
            <a:spAutoFit/>
          </a:bodyPr>
          <a:lstStyle/>
          <a:p>
            <a:r>
              <a:rPr lang="en-US" sz="3200" dirty="0" smtClean="0">
                <a:solidFill>
                  <a:schemeClr val="accent1"/>
                </a:solidFill>
              </a:rPr>
              <a:t>2</a:t>
            </a:r>
            <a:r>
              <a:rPr lang="en-US" dirty="0" smtClean="0"/>
              <a:t>.Choose a category</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4699575"/>
            <a:ext cx="2667000" cy="1229804"/>
          </a:xfrm>
          <a:prstGeom prst="rect">
            <a:avLst/>
          </a:prstGeom>
        </p:spPr>
      </p:pic>
      <p:sp>
        <p:nvSpPr>
          <p:cNvPr id="3" name="Down Arrow 2"/>
          <p:cNvSpPr/>
          <p:nvPr/>
        </p:nvSpPr>
        <p:spPr>
          <a:xfrm>
            <a:off x="533400" y="6096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990600" y="228600"/>
            <a:ext cx="1600200" cy="533400"/>
          </a:xfrm>
          <a:prstGeom prst="wedgeRectCallout">
            <a:avLst>
              <a:gd name="adj1" fmla="val -43089"/>
              <a:gd name="adj2" fmla="val 161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Category name</a:t>
            </a: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0" y="1621223"/>
            <a:ext cx="1854200" cy="628682"/>
          </a:xfrm>
          <a:prstGeom prst="rect">
            <a:avLst/>
          </a:prstGeom>
        </p:spPr>
      </p:pic>
    </p:spTree>
    <p:extLst>
      <p:ext uri="{BB962C8B-B14F-4D97-AF65-F5344CB8AC3E}">
        <p14:creationId xmlns:p14="http://schemas.microsoft.com/office/powerpoint/2010/main" val="179828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Target Groups</a:t>
            </a:r>
            <a:endParaRPr lang="en-US" dirty="0"/>
          </a:p>
        </p:txBody>
      </p:sp>
      <p:sp>
        <p:nvSpPr>
          <p:cNvPr id="3" name="Content Placeholder 2"/>
          <p:cNvSpPr>
            <a:spLocks noGrp="1"/>
          </p:cNvSpPr>
          <p:nvPr>
            <p:ph idx="1"/>
          </p:nvPr>
        </p:nvSpPr>
        <p:spPr>
          <a:xfrm>
            <a:off x="453472" y="1243054"/>
            <a:ext cx="5410200" cy="4525963"/>
          </a:xfrm>
        </p:spPr>
        <p:txBody>
          <a:bodyPr>
            <a:normAutofit fontScale="92500"/>
          </a:bodyPr>
          <a:lstStyle/>
          <a:p>
            <a:r>
              <a:rPr lang="en-US" dirty="0" smtClean="0">
                <a:solidFill>
                  <a:schemeClr val="accent6">
                    <a:lumMod val="75000"/>
                  </a:schemeClr>
                </a:solidFill>
              </a:rPr>
              <a:t>These are the families you have chosen to collect data on: </a:t>
            </a:r>
          </a:p>
          <a:p>
            <a:r>
              <a:rPr lang="en-US" dirty="0" smtClean="0"/>
              <a:t>You will need:</a:t>
            </a:r>
          </a:p>
          <a:p>
            <a:pPr lvl="1"/>
            <a:r>
              <a:rPr lang="en-US" dirty="0" smtClean="0"/>
              <a:t>Pre Surveys</a:t>
            </a:r>
          </a:p>
          <a:p>
            <a:pPr lvl="1"/>
            <a:r>
              <a:rPr lang="en-US" dirty="0" smtClean="0"/>
              <a:t>Choose big topic</a:t>
            </a:r>
          </a:p>
          <a:p>
            <a:pPr lvl="1"/>
            <a:r>
              <a:rPr lang="en-US" dirty="0" smtClean="0"/>
              <a:t>Select VBs</a:t>
            </a:r>
          </a:p>
          <a:p>
            <a:pPr lvl="1"/>
            <a:r>
              <a:rPr lang="en-US" dirty="0" smtClean="0"/>
              <a:t>Plan Trainings</a:t>
            </a:r>
          </a:p>
          <a:p>
            <a:pPr lvl="1"/>
            <a:r>
              <a:rPr lang="en-US" dirty="0" smtClean="0"/>
              <a:t>Collect data</a:t>
            </a:r>
          </a:p>
          <a:p>
            <a:pPr lvl="1"/>
            <a:r>
              <a:rPr lang="en-US" dirty="0" smtClean="0"/>
              <a:t>Post Survey</a:t>
            </a:r>
          </a:p>
          <a:p>
            <a:pPr lvl="1"/>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300" y="1828800"/>
            <a:ext cx="2057400" cy="533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524000"/>
            <a:ext cx="990600" cy="990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300" y="2667000"/>
            <a:ext cx="1917858" cy="539794"/>
          </a:xfrm>
          <a:prstGeom prst="rect">
            <a:avLst/>
          </a:prstGeom>
        </p:spPr>
      </p:pic>
      <p:sp>
        <p:nvSpPr>
          <p:cNvPr id="7" name="Rectangle 6"/>
          <p:cNvSpPr/>
          <p:nvPr/>
        </p:nvSpPr>
        <p:spPr>
          <a:xfrm>
            <a:off x="5768615" y="2667000"/>
            <a:ext cx="1330685" cy="584775"/>
          </a:xfrm>
          <a:prstGeom prst="rect">
            <a:avLst/>
          </a:prstGeom>
        </p:spPr>
        <p:txBody>
          <a:bodyPr wrap="none">
            <a:spAutoFit/>
          </a:bodyPr>
          <a:lstStyle/>
          <a:p>
            <a:r>
              <a:rPr lang="en-US" sz="3200" dirty="0">
                <a:solidFill>
                  <a:schemeClr val="accent1"/>
                </a:solidFill>
              </a:rPr>
              <a:t>1</a:t>
            </a:r>
            <a:r>
              <a:rPr lang="en-US" dirty="0"/>
              <a:t>.Go to the</a:t>
            </a:r>
          </a:p>
        </p:txBody>
      </p:sp>
      <p:sp>
        <p:nvSpPr>
          <p:cNvPr id="8" name="Rectangle 7"/>
          <p:cNvSpPr/>
          <p:nvPr/>
        </p:nvSpPr>
        <p:spPr>
          <a:xfrm>
            <a:off x="5863672" y="3429000"/>
            <a:ext cx="1140569" cy="584775"/>
          </a:xfrm>
          <a:prstGeom prst="rect">
            <a:avLst/>
          </a:prstGeom>
        </p:spPr>
        <p:txBody>
          <a:bodyPr wrap="none">
            <a:spAutoFit/>
          </a:bodyPr>
          <a:lstStyle/>
          <a:p>
            <a:r>
              <a:rPr lang="en-US" sz="3200" dirty="0">
                <a:solidFill>
                  <a:schemeClr val="accent1"/>
                </a:solidFill>
              </a:rPr>
              <a:t>2</a:t>
            </a:r>
            <a:r>
              <a:rPr lang="en-US" dirty="0"/>
              <a:t>.Choose</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3504" y="3506036"/>
            <a:ext cx="1803654" cy="50802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0" y="4267200"/>
            <a:ext cx="4553290" cy="2121101"/>
          </a:xfrm>
          <a:prstGeom prst="rect">
            <a:avLst/>
          </a:prstGeom>
        </p:spPr>
      </p:pic>
      <p:pic>
        <p:nvPicPr>
          <p:cNvPr id="2050" name="Picture 2" descr="C:\Program Files\Microsoft Office\MEDIA\CAGCAT10\j02352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6287" y="2532717"/>
            <a:ext cx="1811426" cy="124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87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621</Words>
  <Application>Microsoft Office PowerPoint</Application>
  <PresentationFormat>On-screen Show (4:3)</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GaPMP</vt:lpstr>
      <vt:lpstr>The website &amp;  The Learning Curve</vt:lpstr>
      <vt:lpstr>Logic Model</vt:lpstr>
      <vt:lpstr>Checklist</vt:lpstr>
      <vt:lpstr>Reports</vt:lpstr>
      <vt:lpstr>VB Vital Behaviors</vt:lpstr>
      <vt:lpstr>E2P Evidence to Practice</vt:lpstr>
      <vt:lpstr>Target Groups</vt:lpstr>
      <vt:lpstr>Learning Targets</vt:lpstr>
      <vt:lpstr>PTI Planning to Implementation Guide</vt:lpstr>
      <vt:lpstr>Authentic Stakeholder Engagement Tool</vt:lpstr>
      <vt:lpstr>The Standards</vt:lpstr>
      <vt:lpstr>Other stuff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GaPMP</dc:title>
  <dc:creator>Jane Grillo</dc:creator>
  <cp:lastModifiedBy>Jane Grillo</cp:lastModifiedBy>
  <cp:revision>33</cp:revision>
  <cp:lastPrinted>2021-05-14T16:52:26Z</cp:lastPrinted>
  <dcterms:created xsi:type="dcterms:W3CDTF">2021-03-20T12:22:20Z</dcterms:created>
  <dcterms:modified xsi:type="dcterms:W3CDTF">2021-05-14T17:52:13Z</dcterms:modified>
</cp:coreProperties>
</file>