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9060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71145EA-2137-994B-BBB4-AEF651F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365126"/>
            <a:ext cx="7886700" cy="1325563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A273F2C-B56E-1448-A968-1AE943C7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9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7E7C3349-83FE-1F4E-9A67-A833CAD4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4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1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C8797758-712C-CA47-9AAD-8D87A079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5DA051F1-16CB-594F-896E-279C2F33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55C91733-E4B6-3044-B559-580D870D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7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968E3110-1878-B24C-B8C9-BD0E1DE69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17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4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2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F2E79BC-81AF-9144-BDB5-D54993A9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03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11AD19F5-871C-A44B-A284-188DD7CE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453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1ADF3A92-409A-2A48-AF1B-D30F181F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90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00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59853109-6E4B-7F4B-A6E7-D8968A8F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0C58DC6A-D81D-E840-835B-24F9F38C0F6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141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B9887510-8376-764D-A87A-29793D98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70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533C7E1F-5681-4D44-9301-B3D9F3F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65126"/>
            <a:ext cx="7886700" cy="1325563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Vertical Text Placeholder 2">
            <a:extLst>
              <a:ext uri="{FF2B5EF4-FFF2-40B4-BE49-F238E27FC236}">
                <a16:creationId xmlns="" xmlns:a16="http://schemas.microsoft.com/office/drawing/2014/main" id="{2C382DC9-1021-B345-AEB1-6804033E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4550" y="1825625"/>
            <a:ext cx="7886700" cy="40937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2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2" name="Vertical Title 1">
            <a:extLst>
              <a:ext uri="{FF2B5EF4-FFF2-40B4-BE49-F238E27FC236}">
                <a16:creationId xmlns="" xmlns:a16="http://schemas.microsoft.com/office/drawing/2014/main" id="{B04BA713-2669-AC4A-BD2F-89DB64E61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4175" y="2889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Vertical Text Placeholder 2">
            <a:extLst>
              <a:ext uri="{FF2B5EF4-FFF2-40B4-BE49-F238E27FC236}">
                <a16:creationId xmlns="" xmlns:a16="http://schemas.microsoft.com/office/drawing/2014/main" id="{F6267AEC-654B-0447-B66B-919ABFA90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9150" y="2889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7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0452308-E201-CE44-A275-57BDEC443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" r="15488" b="24702"/>
          <a:stretch/>
        </p:blipFill>
        <p:spPr>
          <a:xfrm>
            <a:off x="2836269" y="190501"/>
            <a:ext cx="6307732" cy="6667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014B7D-9BAD-464F-A2A6-2BAA8F556D93}"/>
              </a:ext>
            </a:extLst>
          </p:cNvPr>
          <p:cNvSpPr txBox="1"/>
          <p:nvPr userDrawn="1"/>
        </p:nvSpPr>
        <p:spPr>
          <a:xfrm>
            <a:off x="4237953" y="5575565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32DE396-28AF-274A-901E-75484B2FB745}"/>
              </a:ext>
            </a:extLst>
          </p:cNvPr>
          <p:cNvSpPr txBox="1"/>
          <p:nvPr userDrawn="1"/>
        </p:nvSpPr>
        <p:spPr>
          <a:xfrm>
            <a:off x="4221749" y="5559362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855" y="5056094"/>
            <a:ext cx="2239047" cy="12269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19755" y="1890558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91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E1A602B-DFBD-884B-9FE7-E714CE76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60" b="10499"/>
          <a:stretch/>
        </p:blipFill>
        <p:spPr>
          <a:xfrm>
            <a:off x="1" y="100457"/>
            <a:ext cx="4025470" cy="6757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4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5053978" y="3515892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8CFFA2-5DC0-0641-A4FC-09095DE1B02F}"/>
              </a:ext>
            </a:extLst>
          </p:cNvPr>
          <p:cNvSpPr txBox="1"/>
          <p:nvPr userDrawn="1"/>
        </p:nvSpPr>
        <p:spPr>
          <a:xfrm>
            <a:off x="3241307" y="1056805"/>
            <a:ext cx="51309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1800" dirty="0">
              <a:solidFill>
                <a:srgbClr val="448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03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79629" y="3327400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5847DE-6313-664A-86A5-1E114CC90FF8}"/>
              </a:ext>
            </a:extLst>
          </p:cNvPr>
          <p:cNvSpPr txBox="1"/>
          <p:nvPr userDrawn="1"/>
        </p:nvSpPr>
        <p:spPr>
          <a:xfrm>
            <a:off x="633447" y="800985"/>
            <a:ext cx="6233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4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72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6C1CAB2-25CA-0B41-9D45-E0DE935F9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88" r="637" b="2344"/>
          <a:stretch/>
        </p:blipFill>
        <p:spPr>
          <a:xfrm>
            <a:off x="5458771" y="342900"/>
            <a:ext cx="3546891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6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B92D29-0F11-4748-A4C9-E342B9745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17" y="6023260"/>
            <a:ext cx="1114124" cy="61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65126"/>
            <a:ext cx="7886700" cy="1325563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1976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3990FAA-95D0-BE45-A3B2-F6460B630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978C74F-486B-0649-93C4-CAF799583E3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18998B70-64A0-5E47-BA49-654F40DE1B65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7C5F8581-88AA-D645-8205-5AFB08877723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E8926B3-5527-A244-8BA7-82E981BCAF0A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15AED92-698B-1545-9829-07F16197F5F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6F9DF7F-73DC-9F45-87C0-008434323A44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27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24F57B-988E-DF48-95CC-12162DB82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68"/>
          <a:stretch/>
        </p:blipFill>
        <p:spPr>
          <a:xfrm>
            <a:off x="-682" y="159339"/>
            <a:ext cx="2633046" cy="614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7068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96EF8B3-6F3D-9646-BE7C-BAE01D591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1251061"/>
            <a:ext cx="2880897" cy="5292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854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5977ABD-0DF5-F147-AD3B-BCC6D27B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6787364" y="1399531"/>
            <a:ext cx="2356636" cy="5055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</p:spTree>
    <p:extLst>
      <p:ext uri="{BB962C8B-B14F-4D97-AF65-F5344CB8AC3E}">
        <p14:creationId xmlns:p14="http://schemas.microsoft.com/office/powerpoint/2010/main" val="97707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970F26-56FE-6A4E-9A8A-0363CCFB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961"/>
          <a:stretch/>
        </p:blipFill>
        <p:spPr>
          <a:xfrm>
            <a:off x="5956300" y="1236379"/>
            <a:ext cx="3187701" cy="50925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119984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119984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</p:spTree>
    <p:extLst>
      <p:ext uri="{BB962C8B-B14F-4D97-AF65-F5344CB8AC3E}">
        <p14:creationId xmlns:p14="http://schemas.microsoft.com/office/powerpoint/2010/main" val="165456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12C5B11-206E-A94B-9F51-FB5C3DAE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4" b="13764"/>
          <a:stretch/>
        </p:blipFill>
        <p:spPr>
          <a:xfrm>
            <a:off x="213993" y="2537127"/>
            <a:ext cx="4472307" cy="37764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11" y="0"/>
            <a:ext cx="6543778" cy="1778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0111" y="1884545"/>
            <a:ext cx="6543778" cy="130061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EF3D64-B4A9-F448-94C2-B2BAD28044CD}"/>
              </a:ext>
            </a:extLst>
          </p:cNvPr>
          <p:cNvSpPr txBox="1"/>
          <p:nvPr userDrawn="1"/>
        </p:nvSpPr>
        <p:spPr>
          <a:xfrm>
            <a:off x="435189" y="6380315"/>
            <a:ext cx="624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</p:spTree>
    <p:extLst>
      <p:ext uri="{BB962C8B-B14F-4D97-AF65-F5344CB8AC3E}">
        <p14:creationId xmlns:p14="http://schemas.microsoft.com/office/powerpoint/2010/main" val="32572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9881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772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8" r:id="rId16"/>
    <p:sldLayoutId id="2147483667" r:id="rId17"/>
    <p:sldLayoutId id="2147483696" r:id="rId18"/>
    <p:sldLayoutId id="214748369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44883E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467" y="914401"/>
            <a:ext cx="7913874" cy="2133600"/>
          </a:xfrm>
        </p:spPr>
        <p:txBody>
          <a:bodyPr/>
          <a:lstStyle/>
          <a:p>
            <a:r>
              <a:rPr lang="en-US" dirty="0" err="1" smtClean="0"/>
              <a:t>GaPMP</a:t>
            </a:r>
            <a:r>
              <a:rPr lang="en-US" dirty="0" smtClean="0"/>
              <a:t> FY21 Alternative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Lee – </a:t>
            </a:r>
            <a:r>
              <a:rPr lang="en-US" dirty="0" err="1" smtClean="0"/>
              <a:t>GaPMP</a:t>
            </a:r>
            <a:r>
              <a:rPr lang="en-US" dirty="0" smtClean="0"/>
              <a:t> Family Engagement Framework 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9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FY21 Alternative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295401"/>
            <a:ext cx="7886700" cy="47278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Traditional option is still available</a:t>
            </a:r>
          </a:p>
          <a:p>
            <a:r>
              <a:rPr lang="en-US" dirty="0" smtClean="0"/>
              <a:t>Still utilize the Family Engagement toolkit and resources as needed</a:t>
            </a:r>
          </a:p>
          <a:p>
            <a:r>
              <a:rPr lang="en-US" dirty="0" smtClean="0"/>
              <a:t>Modified checklist for tracking tasks</a:t>
            </a:r>
          </a:p>
          <a:p>
            <a:r>
              <a:rPr lang="en-US" dirty="0" smtClean="0"/>
              <a:t>Focus on building blocks of Family Engagement</a:t>
            </a:r>
          </a:p>
          <a:p>
            <a:pPr lvl="1"/>
            <a:r>
              <a:rPr lang="en-US" dirty="0" smtClean="0"/>
              <a:t>PTA Standards/Leading by Convening Framework</a:t>
            </a:r>
          </a:p>
          <a:p>
            <a:pPr lvl="1"/>
            <a:r>
              <a:rPr lang="en-US" dirty="0" smtClean="0"/>
              <a:t>Building partnerships</a:t>
            </a:r>
          </a:p>
          <a:p>
            <a:pPr lvl="1"/>
            <a:r>
              <a:rPr lang="en-US" dirty="0" smtClean="0"/>
              <a:t>Ensuring meaningful communication</a:t>
            </a:r>
          </a:p>
          <a:p>
            <a:pPr lvl="1"/>
            <a:r>
              <a:rPr lang="en-US" dirty="0" smtClean="0"/>
              <a:t>Building capacity in our districts and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0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the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371601"/>
            <a:ext cx="7886700" cy="4651660"/>
          </a:xfrm>
        </p:spPr>
        <p:txBody>
          <a:bodyPr/>
          <a:lstStyle/>
          <a:p>
            <a:r>
              <a:rPr lang="en-US" dirty="0" smtClean="0"/>
              <a:t>Personal Introductions</a:t>
            </a:r>
          </a:p>
          <a:p>
            <a:pPr lvl="1"/>
            <a:r>
              <a:rPr lang="en-US" dirty="0" smtClean="0"/>
              <a:t>Familiarize yourself with district guidelines for sharing information and connecting with others</a:t>
            </a:r>
          </a:p>
          <a:p>
            <a:pPr lvl="1"/>
            <a:r>
              <a:rPr lang="en-US" dirty="0" smtClean="0"/>
              <a:t>Utilize guidelines to introduce yourself by email/letter and in person</a:t>
            </a:r>
          </a:p>
          <a:p>
            <a:pPr lvl="2"/>
            <a:r>
              <a:rPr lang="en-US" dirty="0" smtClean="0"/>
              <a:t>In your school district</a:t>
            </a:r>
          </a:p>
          <a:p>
            <a:pPr lvl="2"/>
            <a:r>
              <a:rPr lang="en-US" dirty="0" smtClean="0"/>
              <a:t>To families</a:t>
            </a:r>
          </a:p>
          <a:p>
            <a:r>
              <a:rPr lang="en-US" dirty="0" smtClean="0"/>
              <a:t>Modules/Webinar review</a:t>
            </a:r>
          </a:p>
          <a:p>
            <a:pPr lvl="1"/>
            <a:r>
              <a:rPr lang="en-US" dirty="0" smtClean="0"/>
              <a:t>By Oct 15</a:t>
            </a:r>
            <a:r>
              <a:rPr lang="en-US" baseline="30000" dirty="0" smtClean="0"/>
              <a:t>th</a:t>
            </a:r>
            <a:r>
              <a:rPr lang="en-US" dirty="0" smtClean="0"/>
              <a:t> and Jan 15</a:t>
            </a:r>
            <a:r>
              <a:rPr lang="en-US" baseline="30000" dirty="0" smtClean="0"/>
              <a:t>th</a:t>
            </a:r>
            <a:r>
              <a:rPr lang="en-US" dirty="0" smtClean="0"/>
              <a:t> watch and respond to recordings related to reporting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the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371601"/>
            <a:ext cx="7886700" cy="4651660"/>
          </a:xfrm>
        </p:spPr>
        <p:txBody>
          <a:bodyPr>
            <a:normAutofit/>
          </a:bodyPr>
          <a:lstStyle/>
          <a:p>
            <a:r>
              <a:rPr lang="en-US" dirty="0" smtClean="0"/>
              <a:t>Select at least 5 families to work with</a:t>
            </a:r>
          </a:p>
          <a:p>
            <a:pPr lvl="1"/>
            <a:r>
              <a:rPr lang="en-US" dirty="0" smtClean="0"/>
              <a:t>All 5 will complete Pre/Post Family Survey and submit Pre (Jan 15) and Post (April 15) </a:t>
            </a:r>
          </a:p>
          <a:p>
            <a:pPr lvl="1"/>
            <a:r>
              <a:rPr lang="en-US" dirty="0" smtClean="0"/>
              <a:t>Support at least 2 families in establishing a two-way communication plan to support student success</a:t>
            </a:r>
          </a:p>
          <a:p>
            <a:r>
              <a:rPr lang="en-US" dirty="0" smtClean="0"/>
              <a:t>Be a partner</a:t>
            </a:r>
          </a:p>
          <a:p>
            <a:pPr lvl="1"/>
            <a:r>
              <a:rPr lang="en-US" dirty="0" smtClean="0"/>
              <a:t>Join one collaborative group or school team</a:t>
            </a:r>
          </a:p>
          <a:p>
            <a:pPr lvl="1"/>
            <a:r>
              <a:rPr lang="en-US" dirty="0" smtClean="0"/>
              <a:t>Work with at least one partner to support families</a:t>
            </a:r>
          </a:p>
          <a:p>
            <a:pPr lvl="1"/>
            <a:r>
              <a:rPr lang="en-US" dirty="0" smtClean="0"/>
              <a:t> Assist at least 2 family connect with a community partner to support 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6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the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Supporting families with partners</a:t>
            </a:r>
          </a:p>
          <a:p>
            <a:pPr lvl="1"/>
            <a:r>
              <a:rPr lang="en-US" dirty="0" smtClean="0"/>
              <a:t>Network to identify family or student needs</a:t>
            </a:r>
          </a:p>
          <a:p>
            <a:pPr lvl="1"/>
            <a:r>
              <a:rPr lang="en-US" dirty="0" smtClean="0"/>
              <a:t>Communicate identified needs with school/partners</a:t>
            </a:r>
          </a:p>
          <a:p>
            <a:pPr lvl="1"/>
            <a:r>
              <a:rPr lang="en-US" dirty="0" smtClean="0"/>
              <a:t>Collaborate with partner(s) to support families in at least 1 training session to address identified needs</a:t>
            </a:r>
          </a:p>
          <a:p>
            <a:pPr lvl="2"/>
            <a:r>
              <a:rPr lang="en-US" dirty="0" smtClean="0"/>
              <a:t>Have 2 learning targets</a:t>
            </a:r>
          </a:p>
          <a:p>
            <a:pPr lvl="2"/>
            <a:r>
              <a:rPr lang="en-US" dirty="0" smtClean="0"/>
              <a:t>Utilize 1 or more tools and resources</a:t>
            </a:r>
          </a:p>
          <a:p>
            <a:pPr lvl="2"/>
            <a:r>
              <a:rPr lang="en-US" dirty="0" smtClean="0"/>
              <a:t>Identify/share at least 1 expected student outcome as part of the training session</a:t>
            </a:r>
          </a:p>
          <a:p>
            <a:pPr lvl="2"/>
            <a:r>
              <a:rPr lang="en-US" dirty="0" smtClean="0"/>
              <a:t>Set 2 benchmark dates for follow-up with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for the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dates as traditional</a:t>
            </a:r>
          </a:p>
          <a:p>
            <a:pPr lvl="1"/>
            <a:r>
              <a:rPr lang="en-US" dirty="0" smtClean="0"/>
              <a:t>Oct 15: planning</a:t>
            </a:r>
          </a:p>
          <a:p>
            <a:pPr lvl="1"/>
            <a:r>
              <a:rPr lang="en-US" dirty="0" smtClean="0"/>
              <a:t>Jan 15: updates on implementation</a:t>
            </a:r>
          </a:p>
          <a:p>
            <a:pPr lvl="1"/>
            <a:r>
              <a:rPr lang="en-US" dirty="0" smtClean="0"/>
              <a:t>April 15: final updates</a:t>
            </a:r>
          </a:p>
          <a:p>
            <a:r>
              <a:rPr lang="en-US" dirty="0"/>
              <a:t>Separate link that will be specific to the alternative’s </a:t>
            </a:r>
            <a:r>
              <a:rPr lang="en-US" dirty="0" smtClean="0"/>
              <a:t>expectations</a:t>
            </a:r>
          </a:p>
          <a:p>
            <a:r>
              <a:rPr lang="en-US" dirty="0" smtClean="0"/>
              <a:t>Ongoing support and professional development for both </a:t>
            </a:r>
            <a:r>
              <a:rPr lang="en-US" smtClean="0"/>
              <a:t>reporting 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71036"/>
      </p:ext>
    </p:extLst>
  </p:cSld>
  <p:clrMapOvr>
    <a:masterClrMapping/>
  </p:clrMapOvr>
</p:sld>
</file>

<file path=ppt/theme/theme1.xml><?xml version="1.0" encoding="utf-8"?>
<a:theme xmlns:a="http://schemas.openxmlformats.org/drawingml/2006/main" name="GaDOE 201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GaDOE 2019</Template>
  <TotalTime>568</TotalTime>
  <Words>302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GaDOE 2019</vt:lpstr>
      <vt:lpstr>GaPMP FY21 Alternative Reporting</vt:lpstr>
      <vt:lpstr>FY21 Alternative Summary</vt:lpstr>
      <vt:lpstr>Basics of the Alternative</vt:lpstr>
      <vt:lpstr>Basics of the Alternative</vt:lpstr>
      <vt:lpstr>Basics of the Alternative</vt:lpstr>
      <vt:lpstr>Reporting for the Alternative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GaPMP Toolkit for Family Engagement</dc:title>
  <dc:creator>April Lee</dc:creator>
  <cp:lastModifiedBy>Jane Grillo</cp:lastModifiedBy>
  <cp:revision>13</cp:revision>
  <dcterms:created xsi:type="dcterms:W3CDTF">2019-09-29T17:54:52Z</dcterms:created>
  <dcterms:modified xsi:type="dcterms:W3CDTF">2021-05-12T15:12:38Z</dcterms:modified>
</cp:coreProperties>
</file>