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4.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3"/>
  </p:notesMasterIdLst>
  <p:sldIdLst>
    <p:sldId id="341" r:id="rId5"/>
    <p:sldId id="266" r:id="rId6"/>
    <p:sldId id="344" r:id="rId7"/>
    <p:sldId id="340" r:id="rId8"/>
    <p:sldId id="259" r:id="rId9"/>
    <p:sldId id="258" r:id="rId10"/>
    <p:sldId id="339" r:id="rId11"/>
    <p:sldId id="317" r:id="rId12"/>
    <p:sldId id="333" r:id="rId13"/>
    <p:sldId id="329" r:id="rId14"/>
    <p:sldId id="319" r:id="rId15"/>
    <p:sldId id="322" r:id="rId16"/>
    <p:sldId id="320" r:id="rId17"/>
    <p:sldId id="321" r:id="rId18"/>
    <p:sldId id="308" r:id="rId19"/>
    <p:sldId id="309" r:id="rId20"/>
    <p:sldId id="312" r:id="rId21"/>
    <p:sldId id="313" r:id="rId22"/>
    <p:sldId id="314" r:id="rId23"/>
    <p:sldId id="315" r:id="rId24"/>
    <p:sldId id="316" r:id="rId25"/>
    <p:sldId id="323" r:id="rId26"/>
    <p:sldId id="324" r:id="rId27"/>
    <p:sldId id="325" r:id="rId28"/>
    <p:sldId id="326" r:id="rId29"/>
    <p:sldId id="284" r:id="rId30"/>
    <p:sldId id="347" r:id="rId31"/>
    <p:sldId id="348" r:id="rId32"/>
    <p:sldId id="350" r:id="rId33"/>
    <p:sldId id="349" r:id="rId34"/>
    <p:sldId id="351" r:id="rId35"/>
    <p:sldId id="343" r:id="rId36"/>
    <p:sldId id="345" r:id="rId37"/>
    <p:sldId id="338" r:id="rId38"/>
    <p:sldId id="335" r:id="rId39"/>
    <p:sldId id="327" r:id="rId40"/>
    <p:sldId id="328" r:id="rId41"/>
    <p:sldId id="34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19" autoAdjust="0"/>
  </p:normalViewPr>
  <p:slideViewPr>
    <p:cSldViewPr snapToGrid="0">
      <p:cViewPr>
        <p:scale>
          <a:sx n="73" d="100"/>
          <a:sy n="73" d="100"/>
        </p:scale>
        <p:origin x="-1068" y="-1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image" Target="../media/image8.jpg"/></Relationships>
</file>

<file path=ppt/diagrams/_rels/data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solidFill>
                <a:srgbClr val="00B050"/>
              </a:solidFill>
            </a:rPr>
            <a:t>Education</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solidFill>
                <a:srgbClr val="00B050"/>
              </a:solidFill>
            </a:rPr>
            <a:t>Family</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solidFill>
                <a:srgbClr val="00B050"/>
              </a:solidFill>
            </a:rPr>
            <a:t>Community</a:t>
          </a:r>
          <a:r>
            <a:rPr lang="en-US" dirty="0"/>
            <a:t>.</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t>
        <a:bodyPr/>
        <a:lstStyle/>
        <a:p>
          <a:endParaRPr lang="en-US"/>
        </a:p>
      </dgm:t>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custScaleX="250732" custScaleY="236349" custLinFactNeighborX="17987" custLinFactNeighborY="-9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t>
        <a:bodyPr/>
        <a:lstStyle/>
        <a:p>
          <a:endParaRPr lang="en-US"/>
        </a:p>
      </dgm:t>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custScaleX="322067" custScaleY="249194"/>
      <dgm:spPr>
        <a:blipFill>
          <a:blip xmlns:r="http://schemas.openxmlformats.org/officeDocument/2006/relationships" r:embed="rId2"/>
          <a:srcRect/>
          <a:stretch>
            <a:fillRect t="-3000" b="-3000"/>
          </a:stretch>
        </a:blipFill>
        <a:ln>
          <a:noFill/>
        </a:ln>
      </dgm:spPr>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t>
        <a:bodyPr/>
        <a:lstStyle/>
        <a:p>
          <a:endParaRPr lang="en-US"/>
        </a:p>
      </dgm:t>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custScaleX="267335" custScaleY="247875" custLinFactNeighborX="-4020" custLinFactNeighborY="4070"/>
      <dgm:spPr>
        <a:blipFill>
          <a:blip xmlns:r="http://schemas.openxmlformats.org/officeDocument/2006/relationships" r:embed="rId3"/>
          <a:srcRect/>
          <a:stretch>
            <a:fillRect l="-41000" r="-41000"/>
          </a:stretch>
        </a:blipFill>
        <a:ln>
          <a:noFill/>
        </a:ln>
      </dgm:spPr>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t>
        <a:bodyPr/>
        <a:lstStyle/>
        <a:p>
          <a:endParaRPr lang="en-US"/>
        </a:p>
      </dgm:t>
    </dgm:pt>
  </dgm:ptLst>
  <dgm:cxnLst>
    <dgm:cxn modelId="{A85983B4-FADF-419C-BC71-B5F0871C3055}" type="presOf" srcId="{40FC4FFE-8987-4A26-B7F4-8A516F18ADAE}" destId="{08F4E96D-0DB6-4476-8C51-7CC7EC2F227B}"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D55FAE9C-CF3C-44F3-9D1E-DE6DF574E6D9}" type="presOf" srcId="{1C383F32-22E8-4F62-A3E0-BDC3D5F48992}" destId="{AB9CAFAA-6939-48A6-A89B-19D1A94B9EA1}" srcOrd="0" destOrd="0" presId="urn:microsoft.com/office/officeart/2018/5/layout/IconLeafLabelList"/>
    <dgm:cxn modelId="{C4CCE57E-E871-46D6-BAD5-880252C95D22}" srcId="{01A66772-F185-4D58-B8BB-E9370D7A7A2B}" destId="{1C383F32-22E8-4F62-A3E0-BDC3D5F48992}" srcOrd="2" destOrd="0" parTransId="{A7920A2F-3244-4159-AF04-6A1D38B7B317}" sibTransId="{8500F72A-2C6D-4FDF-9C1D-CA691380EB0B}"/>
    <dgm:cxn modelId="{EC450542-0ED9-4BD6-9E85-5709B80794C5}" type="presOf" srcId="{01A66772-F185-4D58-B8BB-E9370D7A7A2B}" destId="{B6056BFB-47D7-4C5F-BA11-2CB63C56A52D}"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solidFill>
                <a:srgbClr val="00B050"/>
              </a:solidFill>
            </a:rPr>
            <a:t>Education</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solidFill>
                <a:srgbClr val="00B050"/>
              </a:solidFill>
            </a:rPr>
            <a:t>Family</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solidFill>
                <a:srgbClr val="00B050"/>
              </a:solidFill>
            </a:rPr>
            <a:t>Community</a:t>
          </a:r>
          <a:r>
            <a:rPr lang="en-US" dirty="0"/>
            <a:t>.</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t>
        <a:bodyPr/>
        <a:lstStyle/>
        <a:p>
          <a:endParaRPr lang="en-US"/>
        </a:p>
      </dgm:t>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custScaleX="250732" custScaleY="236349" custLinFactNeighborX="17987" custLinFactNeighborY="-9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t>
        <a:bodyPr/>
        <a:lstStyle/>
        <a:p>
          <a:endParaRPr lang="en-US"/>
        </a:p>
      </dgm:t>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custScaleX="322067" custScaleY="249194"/>
      <dgm:spPr>
        <a:blipFill>
          <a:blip xmlns:r="http://schemas.openxmlformats.org/officeDocument/2006/relationships" r:embed="rId2"/>
          <a:srcRect/>
          <a:stretch>
            <a:fillRect t="-3000" b="-3000"/>
          </a:stretch>
        </a:blipFill>
        <a:ln>
          <a:noFill/>
        </a:ln>
      </dgm:spPr>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t>
        <a:bodyPr/>
        <a:lstStyle/>
        <a:p>
          <a:endParaRPr lang="en-US"/>
        </a:p>
      </dgm:t>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custScaleX="267335" custScaleY="247875" custLinFactNeighborX="-4020" custLinFactNeighborY="4070"/>
      <dgm:spPr>
        <a:blipFill>
          <a:blip xmlns:r="http://schemas.openxmlformats.org/officeDocument/2006/relationships" r:embed="rId3"/>
          <a:srcRect/>
          <a:stretch>
            <a:fillRect l="-41000" r="-41000"/>
          </a:stretch>
        </a:blipFill>
        <a:ln>
          <a:noFill/>
        </a:ln>
      </dgm:spPr>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t>
        <a:bodyPr/>
        <a:lstStyle/>
        <a:p>
          <a:endParaRPr lang="en-US"/>
        </a:p>
      </dgm:t>
    </dgm:pt>
  </dgm:ptLst>
  <dgm:cxnLst>
    <dgm:cxn modelId="{A85983B4-FADF-419C-BC71-B5F0871C3055}" type="presOf" srcId="{40FC4FFE-8987-4A26-B7F4-8A516F18ADAE}" destId="{08F4E96D-0DB6-4476-8C51-7CC7EC2F227B}"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D55FAE9C-CF3C-44F3-9D1E-DE6DF574E6D9}" type="presOf" srcId="{1C383F32-22E8-4F62-A3E0-BDC3D5F48992}" destId="{AB9CAFAA-6939-48A6-A89B-19D1A94B9EA1}" srcOrd="0" destOrd="0" presId="urn:microsoft.com/office/officeart/2018/5/layout/IconLeafLabelList"/>
    <dgm:cxn modelId="{C4CCE57E-E871-46D6-BAD5-880252C95D22}" srcId="{01A66772-F185-4D58-B8BB-E9370D7A7A2B}" destId="{1C383F32-22E8-4F62-A3E0-BDC3D5F48992}" srcOrd="2" destOrd="0" parTransId="{A7920A2F-3244-4159-AF04-6A1D38B7B317}" sibTransId="{8500F72A-2C6D-4FDF-9C1D-CA691380EB0B}"/>
    <dgm:cxn modelId="{EC450542-0ED9-4BD6-9E85-5709B80794C5}" type="presOf" srcId="{01A66772-F185-4D58-B8BB-E9370D7A7A2B}" destId="{B6056BFB-47D7-4C5F-BA11-2CB63C56A52D}"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93122-86DF-47C2-ADF4-BBDE047D5F7B}" type="datetimeFigureOut">
              <a:rPr lang="en-US" smtClean="0"/>
              <a:t>9/16/2020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1DB26-0C75-432F-92F3-80536F5E0C4E}" type="slidenum">
              <a:rPr lang="en-US" smtClean="0"/>
              <a:t>‹#›</a:t>
            </a:fld>
            <a:endParaRPr lang="en-US" dirty="0"/>
          </a:p>
        </p:txBody>
      </p:sp>
    </p:spTree>
    <p:extLst>
      <p:ext uri="{BB962C8B-B14F-4D97-AF65-F5344CB8AC3E}">
        <p14:creationId xmlns:p14="http://schemas.microsoft.com/office/powerpoint/2010/main" val="365823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share in the chat box a short introduction. (It can be as short as Administrator, Teacher, Parent, etc.)</a:t>
            </a:r>
          </a:p>
        </p:txBody>
      </p:sp>
      <p:sp>
        <p:nvSpPr>
          <p:cNvPr id="4" name="Slide Number Placeholder 3"/>
          <p:cNvSpPr>
            <a:spLocks noGrp="1"/>
          </p:cNvSpPr>
          <p:nvPr>
            <p:ph type="sldNum" sz="quarter" idx="5"/>
          </p:nvPr>
        </p:nvSpPr>
        <p:spPr/>
        <p:txBody>
          <a:bodyPr/>
          <a:lstStyle/>
          <a:p>
            <a:fld id="{DA91DB26-0C75-432F-92F3-80536F5E0C4E}" type="slidenum">
              <a:rPr lang="en-US" smtClean="0"/>
              <a:t>1</a:t>
            </a:fld>
            <a:endParaRPr lang="en-US" dirty="0"/>
          </a:p>
        </p:txBody>
      </p:sp>
    </p:spTree>
    <p:extLst>
      <p:ext uri="{BB962C8B-B14F-4D97-AF65-F5344CB8AC3E}">
        <p14:creationId xmlns:p14="http://schemas.microsoft.com/office/powerpoint/2010/main" val="3277806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Review inclusion execution from gatekeepers (Federal and State), family insights (past and present), and community perceptions (sympathy/empathy).</a:t>
            </a:r>
          </a:p>
        </p:txBody>
      </p:sp>
      <p:sp>
        <p:nvSpPr>
          <p:cNvPr id="4" name="Slide Number Placeholder 3"/>
          <p:cNvSpPr>
            <a:spLocks noGrp="1"/>
          </p:cNvSpPr>
          <p:nvPr>
            <p:ph type="sldNum" sz="quarter" idx="5"/>
          </p:nvPr>
        </p:nvSpPr>
        <p:spPr/>
        <p:txBody>
          <a:bodyPr/>
          <a:lstStyle/>
          <a:p>
            <a:fld id="{DA91DB26-0C75-432F-92F3-80536F5E0C4E}" type="slidenum">
              <a:rPr lang="en-US" smtClean="0"/>
              <a:t>15</a:t>
            </a:fld>
            <a:endParaRPr lang="en-US" dirty="0"/>
          </a:p>
        </p:txBody>
      </p:sp>
    </p:spTree>
    <p:extLst>
      <p:ext uri="{BB962C8B-B14F-4D97-AF65-F5344CB8AC3E}">
        <p14:creationId xmlns:p14="http://schemas.microsoft.com/office/powerpoint/2010/main" val="332573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US/GA Doe:</a:t>
            </a:r>
          </a:p>
          <a:p>
            <a:pPr marL="171450" indent="-171450">
              <a:buFont typeface="Arial" panose="020B0604020202020204" pitchFamily="34" charset="0"/>
              <a:buChar char="•"/>
            </a:pPr>
            <a:r>
              <a:rPr lang="en-US" dirty="0"/>
              <a:t>Review policy and implementation.</a:t>
            </a:r>
          </a:p>
          <a:p>
            <a:pPr marL="171450" indent="-171450">
              <a:buFont typeface="Arial" panose="020B0604020202020204" pitchFamily="34" charset="0"/>
              <a:buChar char="•"/>
            </a:pPr>
            <a:r>
              <a:rPr lang="en-US" dirty="0"/>
              <a:t>Share information from US Doe Fact sheet.</a:t>
            </a:r>
          </a:p>
          <a:p>
            <a:pPr marL="171450" indent="-171450">
              <a:buFont typeface="Arial" panose="020B0604020202020204" pitchFamily="34" charset="0"/>
              <a:buChar char="•"/>
            </a:pPr>
            <a:r>
              <a:rPr lang="en-US" dirty="0"/>
              <a:t>Discuss Flexibility.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A91DB26-0C75-432F-92F3-80536F5E0C4E}" type="slidenum">
              <a:rPr lang="en-US" smtClean="0"/>
              <a:t>16</a:t>
            </a:fld>
            <a:endParaRPr lang="en-US" dirty="0"/>
          </a:p>
        </p:txBody>
      </p:sp>
    </p:spTree>
    <p:extLst>
      <p:ext uri="{BB962C8B-B14F-4D97-AF65-F5344CB8AC3E}">
        <p14:creationId xmlns:p14="http://schemas.microsoft.com/office/powerpoint/2010/main" val="72707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discussion of our own experiences, we will review information provided by the US Doe, which guides our State and Local Districts under the pandemic. </a:t>
            </a:r>
          </a:p>
        </p:txBody>
      </p:sp>
      <p:sp>
        <p:nvSpPr>
          <p:cNvPr id="4" name="Slide Number Placeholder 3"/>
          <p:cNvSpPr>
            <a:spLocks noGrp="1"/>
          </p:cNvSpPr>
          <p:nvPr>
            <p:ph type="sldNum" sz="quarter" idx="5"/>
          </p:nvPr>
        </p:nvSpPr>
        <p:spPr/>
        <p:txBody>
          <a:bodyPr/>
          <a:lstStyle/>
          <a:p>
            <a:fld id="{DA91DB26-0C75-432F-92F3-80536F5E0C4E}" type="slidenum">
              <a:rPr lang="en-US" smtClean="0"/>
              <a:t>17</a:t>
            </a:fld>
            <a:endParaRPr lang="en-US" dirty="0"/>
          </a:p>
        </p:txBody>
      </p:sp>
    </p:spTree>
    <p:extLst>
      <p:ext uri="{BB962C8B-B14F-4D97-AF65-F5344CB8AC3E}">
        <p14:creationId xmlns:p14="http://schemas.microsoft.com/office/powerpoint/2010/main" val="1543300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EF8AB3D5-A2FC-453D-AEE1-2F009D55D7AD}"/>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FE301A89-524E-4748-B0F7-2415C6E4AF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a:extLst>
              <a:ext uri="{FF2B5EF4-FFF2-40B4-BE49-F238E27FC236}">
                <a16:creationId xmlns:a16="http://schemas.microsoft.com/office/drawing/2014/main" xmlns="" id="{48AD672F-179F-4EC5-9A28-AB99174E0C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31AD234-9786-4FF0-B6D0-0AE804F20E86}" type="slidenum">
              <a:rPr lang="en-US" altLang="en-US" smtClean="0"/>
              <a:pPr/>
              <a:t>26</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will begin our discussion considering perceptions associated with education, which directly impacts family and community perceptions. To aide in initiating the conservations, the following research information provide some context involving inclusion. </a:t>
            </a:r>
          </a:p>
        </p:txBody>
      </p:sp>
      <p:sp>
        <p:nvSpPr>
          <p:cNvPr id="4" name="Slide Number Placeholder 3"/>
          <p:cNvSpPr>
            <a:spLocks noGrp="1"/>
          </p:cNvSpPr>
          <p:nvPr>
            <p:ph type="sldNum" sz="quarter" idx="5"/>
          </p:nvPr>
        </p:nvSpPr>
        <p:spPr/>
        <p:txBody>
          <a:bodyPr/>
          <a:lstStyle/>
          <a:p>
            <a:fld id="{DA91DB26-0C75-432F-92F3-80536F5E0C4E}" type="slidenum">
              <a:rPr lang="en-US" smtClean="0"/>
              <a:t>27</a:t>
            </a:fld>
            <a:endParaRPr lang="en-US" dirty="0"/>
          </a:p>
        </p:txBody>
      </p:sp>
    </p:spTree>
    <p:extLst>
      <p:ext uri="{BB962C8B-B14F-4D97-AF65-F5344CB8AC3E}">
        <p14:creationId xmlns:p14="http://schemas.microsoft.com/office/powerpoint/2010/main" val="304690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current experiences (Virtual/Face-to-Face).</a:t>
            </a:r>
          </a:p>
          <a:p>
            <a:pPr marL="171450" indent="-171450">
              <a:buFont typeface="Arial" panose="020B0604020202020204" pitchFamily="34" charset="0"/>
              <a:buChar char="•"/>
            </a:pPr>
            <a:r>
              <a:rPr lang="en-US" dirty="0"/>
              <a:t>Discuss rural verses urban adaptations.</a:t>
            </a:r>
          </a:p>
          <a:p>
            <a:endParaRPr lang="en-US" dirty="0"/>
          </a:p>
        </p:txBody>
      </p:sp>
      <p:sp>
        <p:nvSpPr>
          <p:cNvPr id="4" name="Slide Number Placeholder 3"/>
          <p:cNvSpPr>
            <a:spLocks noGrp="1"/>
          </p:cNvSpPr>
          <p:nvPr>
            <p:ph type="sldNum" sz="quarter" idx="5"/>
          </p:nvPr>
        </p:nvSpPr>
        <p:spPr/>
        <p:txBody>
          <a:bodyPr/>
          <a:lstStyle/>
          <a:p>
            <a:fld id="{DA91DB26-0C75-432F-92F3-80536F5E0C4E}" type="slidenum">
              <a:rPr lang="en-US" smtClean="0"/>
              <a:t>33</a:t>
            </a:fld>
            <a:endParaRPr lang="en-US" dirty="0"/>
          </a:p>
        </p:txBody>
      </p:sp>
    </p:spTree>
    <p:extLst>
      <p:ext uri="{BB962C8B-B14F-4D97-AF65-F5344CB8AC3E}">
        <p14:creationId xmlns:p14="http://schemas.microsoft.com/office/powerpoint/2010/main" val="215301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will be discussing inclusion relative to education, family, and community.</a:t>
            </a:r>
          </a:p>
        </p:txBody>
      </p:sp>
      <p:sp>
        <p:nvSpPr>
          <p:cNvPr id="4" name="Slide Number Placeholder 3"/>
          <p:cNvSpPr>
            <a:spLocks noGrp="1"/>
          </p:cNvSpPr>
          <p:nvPr>
            <p:ph type="sldNum" sz="quarter" idx="5"/>
          </p:nvPr>
        </p:nvSpPr>
        <p:spPr/>
        <p:txBody>
          <a:bodyPr/>
          <a:lstStyle/>
          <a:p>
            <a:fld id="{DA91DB26-0C75-432F-92F3-80536F5E0C4E}" type="slidenum">
              <a:rPr lang="en-US" smtClean="0"/>
              <a:t>2</a:t>
            </a:fld>
            <a:endParaRPr lang="en-US" dirty="0"/>
          </a:p>
        </p:txBody>
      </p:sp>
    </p:spTree>
    <p:extLst>
      <p:ext uri="{BB962C8B-B14F-4D97-AF65-F5344CB8AC3E}">
        <p14:creationId xmlns:p14="http://schemas.microsoft.com/office/powerpoint/2010/main" val="73793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We would like for this to be an open participatory exploration of culture and inclusion. We will engage in conservations connecting these two terms and their relationship with education, family, and community involving perceptions associated with disability. We utilize the language culture of inclusion suggesting that within the confines of education, family, and community, there exists multiple levels of sub-cultures, if you will, which inform each and every one of us and influence our perceptions.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91DB26-0C75-432F-92F3-80536F5E0C4E}" type="slidenum">
              <a:rPr lang="en-US" smtClean="0"/>
              <a:t>3</a:t>
            </a:fld>
            <a:endParaRPr lang="en-US" dirty="0"/>
          </a:p>
        </p:txBody>
      </p:sp>
    </p:spTree>
    <p:extLst>
      <p:ext uri="{BB962C8B-B14F-4D97-AF65-F5344CB8AC3E}">
        <p14:creationId xmlns:p14="http://schemas.microsoft.com/office/powerpoint/2010/main" val="382381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a few minutes  and In the chat box describe your own perception of culture.</a:t>
            </a:r>
          </a:p>
        </p:txBody>
      </p:sp>
      <p:sp>
        <p:nvSpPr>
          <p:cNvPr id="4" name="Slide Number Placeholder 3"/>
          <p:cNvSpPr>
            <a:spLocks noGrp="1"/>
          </p:cNvSpPr>
          <p:nvPr>
            <p:ph type="sldNum" sz="quarter" idx="5"/>
          </p:nvPr>
        </p:nvSpPr>
        <p:spPr/>
        <p:txBody>
          <a:bodyPr/>
          <a:lstStyle/>
          <a:p>
            <a:fld id="{DA91DB26-0C75-432F-92F3-80536F5E0C4E}" type="slidenum">
              <a:rPr lang="en-US" smtClean="0"/>
              <a:t>4</a:t>
            </a:fld>
            <a:endParaRPr lang="en-US" dirty="0"/>
          </a:p>
        </p:txBody>
      </p:sp>
    </p:spTree>
    <p:extLst>
      <p:ext uri="{BB962C8B-B14F-4D97-AF65-F5344CB8AC3E}">
        <p14:creationId xmlns:p14="http://schemas.microsoft.com/office/powerpoint/2010/main" val="319413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Gilbert, Goode, and Dunne describe culture this way, </a:t>
            </a:r>
          </a:p>
        </p:txBody>
      </p:sp>
      <p:sp>
        <p:nvSpPr>
          <p:cNvPr id="4" name="Slide Number Placeholder 3"/>
          <p:cNvSpPr>
            <a:spLocks noGrp="1"/>
          </p:cNvSpPr>
          <p:nvPr>
            <p:ph type="sldNum" sz="quarter" idx="10"/>
          </p:nvPr>
        </p:nvSpPr>
        <p:spPr/>
        <p:txBody>
          <a:bodyPr/>
          <a:lstStyle/>
          <a:p>
            <a:fld id="{4826DC79-BC32-42D5-A86B-77B7C4B371EE}" type="slidenum">
              <a:rPr lang="en-US" smtClean="0"/>
              <a:t>5</a:t>
            </a:fld>
            <a:endParaRPr lang="en-US" dirty="0"/>
          </a:p>
        </p:txBody>
      </p:sp>
    </p:spTree>
    <p:extLst>
      <p:ext uri="{BB962C8B-B14F-4D97-AF65-F5344CB8AC3E}">
        <p14:creationId xmlns:p14="http://schemas.microsoft.com/office/powerpoint/2010/main" val="298603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 really like this description by Lynch and Hanson. </a:t>
            </a:r>
          </a:p>
        </p:txBody>
      </p:sp>
      <p:sp>
        <p:nvSpPr>
          <p:cNvPr id="4" name="Slide Number Placeholder 3"/>
          <p:cNvSpPr>
            <a:spLocks noGrp="1"/>
          </p:cNvSpPr>
          <p:nvPr>
            <p:ph type="sldNum" sz="quarter" idx="10"/>
          </p:nvPr>
        </p:nvSpPr>
        <p:spPr/>
        <p:txBody>
          <a:bodyPr/>
          <a:lstStyle/>
          <a:p>
            <a:fld id="{4826DC79-BC32-42D5-A86B-77B7C4B371EE}" type="slidenum">
              <a:rPr lang="en-US" smtClean="0"/>
              <a:t>6</a:t>
            </a:fld>
            <a:endParaRPr lang="en-US" dirty="0"/>
          </a:p>
        </p:txBody>
      </p:sp>
    </p:spTree>
    <p:extLst>
      <p:ext uri="{BB962C8B-B14F-4D97-AF65-F5344CB8AC3E}">
        <p14:creationId xmlns:p14="http://schemas.microsoft.com/office/powerpoint/2010/main" val="89895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culture slide, we ask that you take a few minutes and In the chat box, describe your perception of inclusion.</a:t>
            </a:r>
          </a:p>
        </p:txBody>
      </p:sp>
      <p:sp>
        <p:nvSpPr>
          <p:cNvPr id="4" name="Slide Number Placeholder 3"/>
          <p:cNvSpPr>
            <a:spLocks noGrp="1"/>
          </p:cNvSpPr>
          <p:nvPr>
            <p:ph type="sldNum" sz="quarter" idx="5"/>
          </p:nvPr>
        </p:nvSpPr>
        <p:spPr/>
        <p:txBody>
          <a:bodyPr/>
          <a:lstStyle/>
          <a:p>
            <a:fld id="{DA91DB26-0C75-432F-92F3-80536F5E0C4E}" type="slidenum">
              <a:rPr lang="en-US" smtClean="0"/>
              <a:t>7</a:t>
            </a:fld>
            <a:endParaRPr lang="en-US" dirty="0"/>
          </a:p>
        </p:txBody>
      </p:sp>
    </p:spTree>
    <p:extLst>
      <p:ext uri="{BB962C8B-B14F-4D97-AF65-F5344CB8AC3E}">
        <p14:creationId xmlns:p14="http://schemas.microsoft.com/office/powerpoint/2010/main" val="174326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Merriam-Webster’s </a:t>
            </a:r>
          </a:p>
        </p:txBody>
      </p:sp>
      <p:sp>
        <p:nvSpPr>
          <p:cNvPr id="4" name="Slide Number Placeholder 3"/>
          <p:cNvSpPr>
            <a:spLocks noGrp="1"/>
          </p:cNvSpPr>
          <p:nvPr>
            <p:ph type="sldNum" sz="quarter" idx="5"/>
          </p:nvPr>
        </p:nvSpPr>
        <p:spPr/>
        <p:txBody>
          <a:bodyPr/>
          <a:lstStyle/>
          <a:p>
            <a:fld id="{DA91DB26-0C75-432F-92F3-80536F5E0C4E}" type="slidenum">
              <a:rPr lang="en-US" smtClean="0"/>
              <a:t>8</a:t>
            </a:fld>
            <a:endParaRPr lang="en-US" dirty="0"/>
          </a:p>
        </p:txBody>
      </p:sp>
    </p:spTree>
    <p:extLst>
      <p:ext uri="{BB962C8B-B14F-4D97-AF65-F5344CB8AC3E}">
        <p14:creationId xmlns:p14="http://schemas.microsoft.com/office/powerpoint/2010/main" val="142681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Institute for Community Inclusion provide a meaning for inclusion. </a:t>
            </a:r>
          </a:p>
        </p:txBody>
      </p:sp>
      <p:sp>
        <p:nvSpPr>
          <p:cNvPr id="4" name="Slide Number Placeholder 3"/>
          <p:cNvSpPr>
            <a:spLocks noGrp="1"/>
          </p:cNvSpPr>
          <p:nvPr>
            <p:ph type="sldNum" sz="quarter" idx="5"/>
          </p:nvPr>
        </p:nvSpPr>
        <p:spPr/>
        <p:txBody>
          <a:bodyPr/>
          <a:lstStyle/>
          <a:p>
            <a:fld id="{DA91DB26-0C75-432F-92F3-80536F5E0C4E}" type="slidenum">
              <a:rPr lang="en-US" smtClean="0"/>
              <a:t>11</a:t>
            </a:fld>
            <a:endParaRPr lang="en-US" dirty="0"/>
          </a:p>
        </p:txBody>
      </p:sp>
    </p:spTree>
    <p:extLst>
      <p:ext uri="{BB962C8B-B14F-4D97-AF65-F5344CB8AC3E}">
        <p14:creationId xmlns:p14="http://schemas.microsoft.com/office/powerpoint/2010/main" val="308836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9/16/2020</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9/16/2020</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9/16/2020</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9/16/2020</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9/16/2020</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9/16/2020</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9/16/2020</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9/16/2020</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9/16/2020</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9/16/2020</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munityinclusion.org/article.php?article_id=213%C2%A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2" Type="http://schemas.openxmlformats.org/officeDocument/2006/relationships/hyperlink" Target="https://www.communityinclusion.org/article.php?article_id=213%C2%A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mmunityinclusion.org/article.php?article_id=213%C2%A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mmunityinclusion.org/article.php?article_id=213%C2%A0" TargetMode="External"/><Relationship Id="rId2" Type="http://schemas.openxmlformats.org/officeDocument/2006/relationships/hyperlink" Target="http://www.communityinclusion.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2.ed.gov/policy/speced/guid/idea/memosdcltrs/qa-covid-19-03-12-2020.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gadoe.org/Curriculum-Instruction-and-Assessment/Special-Education-Services/Documents/Virtual%20Learning%20Resources/Best%20Practice%20Guidance%20for%20Support%20Personnel.pdf" TargetMode="External"/><Relationship Id="rId13" Type="http://schemas.openxmlformats.org/officeDocument/2006/relationships/hyperlink" Target="https://www.gadoe.org/Curriculum-Instruction-and-Assessment/Special-Education-Services/Documents/Virtual%20Learning%20Resources/One-pager%20for%20Co-teaching%20Distance.Remote%20Learning%202020.pdf" TargetMode="External"/><Relationship Id="rId3" Type="http://schemas.openxmlformats.org/officeDocument/2006/relationships/image" Target="../media/image16.png"/><Relationship Id="rId7" Type="http://schemas.openxmlformats.org/officeDocument/2006/relationships/hyperlink" Target="https://www.gadoe.org/Curriculum-Instruction-and-Assessment/Special-Education-Services/Documents/Virtual%20Learning%20Resources/GaDOE%20One%20Pager%20IDEA%20Budgets%20%20Grants%20Final.pdf" TargetMode="External"/><Relationship Id="rId12" Type="http://schemas.openxmlformats.org/officeDocument/2006/relationships/hyperlink" Target="https://www.gadoe.org/Curriculum-Instruction-and-Assessment/Special-Education-Services/Documents/Virtual%20Learning%20Resources/RESOURCES%20FOR%20%20FAMILIES%20DURING%20SCHOOL%20CLOSURES%20(1).pdf" TargetMode="External"/><Relationship Id="rId17" Type="http://schemas.openxmlformats.org/officeDocument/2006/relationships/hyperlink" Target="https://www.gadoe.org/Curriculum-Instruction-and-Assessment/Special-Education-Services/Documents/Virtual%20Learning%20Resources/Virtual%20IEP%20Meeting%20Checklist%20(1).pdf" TargetMode="External"/><Relationship Id="rId2" Type="http://schemas.openxmlformats.org/officeDocument/2006/relationships/notesSlide" Target="../notesSlides/notesSlide13.xml"/><Relationship Id="rId16" Type="http://schemas.openxmlformats.org/officeDocument/2006/relationships/hyperlink" Target="https://www.gadoe.org/Curriculum-Instruction-and-Assessment/Special-Education-Services/Documents/Virtual%20Learning%20Resources/Virtual%20Data%20Collection%20and%20Progress%20Monitoring_July%202020.pdf" TargetMode="External"/><Relationship Id="rId1" Type="http://schemas.openxmlformats.org/officeDocument/2006/relationships/slideLayout" Target="../slideLayouts/slideLayout2.xml"/><Relationship Id="rId6" Type="http://schemas.openxmlformats.org/officeDocument/2006/relationships/hyperlink" Target="https://www.gadoe.org/Curriculum-Instruction-and-Assessment/Special-Education-Services/Documents/Virtual%20Learning%20Resources/GaDOE%20One%20Pager%20Dispute%20Resolution%20Checklist%20Final.pdf" TargetMode="External"/><Relationship Id="rId11" Type="http://schemas.openxmlformats.org/officeDocument/2006/relationships/hyperlink" Target="https://www.gadoe.org/Curriculum-Instruction-and-Assessment/Special-Education-Services/Documents/Virtual%20Learning%20Resources/Quick%20Tips%20for%20a%20Successful%20Virtual%20Meeting.pdf" TargetMode="External"/><Relationship Id="rId5" Type="http://schemas.openxmlformats.org/officeDocument/2006/relationships/hyperlink" Target="https://www.gadoe.org/Curriculum-Instruction-and-Assessment/Special-Education-Services/Documents/Virtual%20Learning%20Resources/GaDOE%20One%20Pager_MTSS%20Checklist2.pdf" TargetMode="External"/><Relationship Id="rId15" Type="http://schemas.openxmlformats.org/officeDocument/2006/relationships/hyperlink" Target="https://www.gadoe.org/Curriculum-Instruction-and-Assessment/Special-Education-Services/Documents/Virtual%20Learning%20Resources/TIPS%20FOR%20PARENTS%20FOR%20ATTENDING%20VIRTUAL%20IEPS%20MEETINGS.pdf" TargetMode="External"/><Relationship Id="rId10" Type="http://schemas.openxmlformats.org/officeDocument/2006/relationships/hyperlink" Target="https://www.gadoe.org/Curriculum-Instruction-and-Assessment/Special-Education-Services/Documents/Virtual%20Learning%20Resources/ESY%20and%20COMPENSATORY%20SERVICES%207.21.20.pdf" TargetMode="External"/><Relationship Id="rId4" Type="http://schemas.openxmlformats.org/officeDocument/2006/relationships/hyperlink" Target="https://www.gadoe.org/Curriculum-Instruction-and-Assessment/Special-Education-Services/Documents/Virtual%20Learning%20Resources/GaDOE%20One%20Pager_General%20Supervision%20Checklist%20FINAL.pdf" TargetMode="External"/><Relationship Id="rId9" Type="http://schemas.openxmlformats.org/officeDocument/2006/relationships/hyperlink" Target="https://www.gadoe.org/Curriculum-Instruction-and-Assessment/Special-Education-Services/Documents/Virtual%20Learning%20Resources/Co-Teaching%20for%20Distance.Remote%20Learning%20August%202020.pdf" TargetMode="External"/><Relationship Id="rId14" Type="http://schemas.openxmlformats.org/officeDocument/2006/relationships/hyperlink" Target="https://www.gadoe.org/Curriculum-Instruction-and-Assessment/Special-Education-Services/Documents/Virtual%20Learning%20Resources/Final%20Tips%20for%20Communicating%20with%20Parents%20During%20Virtual%20Learning..pdf" TargetMode="Externa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search-ebscohost-/"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hyperlink" Target="https://doi-org.lopes.idm.oclc.org/10.1080/02697459.2018.1548217" TargetMode="External"/><Relationship Id="rId4" Type="http://schemas.openxmlformats.org/officeDocument/2006/relationships/image" Target="../media/image10.gif"/></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merriam-webster.com/dictionary/inclusion" TargetMode="External"/><Relationship Id="rId5" Type="http://schemas.openxmlformats.org/officeDocument/2006/relationships/hyperlink" Target="https://www.merriam-webster.com/dictionary/included" TargetMode="External"/><Relationship Id="rId4" Type="http://schemas.openxmlformats.org/officeDocument/2006/relationships/hyperlink" Target="https://www.merriam-webster.com/dictionary/includi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F25424-BFFB-4F81-B747-12CC296CC013}"/>
              </a:ext>
            </a:extLst>
          </p:cNvPr>
          <p:cNvPicPr>
            <a:picLocks noChangeAspect="1"/>
          </p:cNvPicPr>
          <p:nvPr/>
        </p:nvPicPr>
        <p:blipFill>
          <a:blip r:embed="rId3"/>
          <a:stretch>
            <a:fillRect/>
          </a:stretch>
        </p:blipFill>
        <p:spPr>
          <a:xfrm>
            <a:off x="2054481" y="674702"/>
            <a:ext cx="5035036" cy="4380765"/>
          </a:xfrm>
          <a:prstGeom prst="rect">
            <a:avLst/>
          </a:prstGeom>
        </p:spPr>
      </p:pic>
      <p:sp>
        <p:nvSpPr>
          <p:cNvPr id="4" name="Rectangle 3">
            <a:extLst>
              <a:ext uri="{FF2B5EF4-FFF2-40B4-BE49-F238E27FC236}">
                <a16:creationId xmlns:a16="http://schemas.microsoft.com/office/drawing/2014/main" xmlns="" id="{B78BE6F5-8CF8-493C-9235-F6FA58D96542}"/>
              </a:ext>
            </a:extLst>
          </p:cNvPr>
          <p:cNvSpPr/>
          <p:nvPr/>
        </p:nvSpPr>
        <p:spPr>
          <a:xfrm>
            <a:off x="2624895" y="5151242"/>
            <a:ext cx="389420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Introductions</a:t>
            </a:r>
          </a:p>
        </p:txBody>
      </p:sp>
    </p:spTree>
    <p:extLst>
      <p:ext uri="{BB962C8B-B14F-4D97-AF65-F5344CB8AC3E}">
        <p14:creationId xmlns:p14="http://schemas.microsoft.com/office/powerpoint/2010/main" val="29003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0EFF26-B105-482F-A60B-8169650F968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636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7973EF6-20B6-4473-9C94-F420D59E4D1B}"/>
              </a:ext>
            </a:extLst>
          </p:cNvPr>
          <p:cNvSpPr>
            <a:spLocks noChangeArrowheads="1"/>
          </p:cNvSpPr>
          <p:nvPr/>
        </p:nvSpPr>
        <p:spPr bwMode="auto">
          <a:xfrm>
            <a:off x="751221" y="2439009"/>
            <a:ext cx="7641556" cy="310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9513"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dirty="0">
                <a:solidFill>
                  <a:srgbClr val="000000"/>
                </a:solidFill>
                <a:latin typeface="Verdana" panose="020B0604030504040204" pitchFamily="34" charset="0"/>
              </a:rPr>
              <a:t>Resource Guide</a:t>
            </a:r>
          </a:p>
          <a:p>
            <a:pPr defTabSz="685800"/>
            <a:endParaRPr lang="en-US" altLang="en-US" sz="1350" b="1" dirty="0">
              <a:solidFill>
                <a:srgbClr val="000000"/>
              </a:solidFill>
              <a:latin typeface="Verdana" panose="020B0604030504040204" pitchFamily="34" charset="0"/>
            </a:endParaRPr>
          </a:p>
          <a:p>
            <a:pPr defTabSz="685800"/>
            <a:r>
              <a:rPr lang="en-US" altLang="en-US" sz="1350" dirty="0">
                <a:solidFill>
                  <a:srgbClr val="000000"/>
                </a:solidFill>
                <a:latin typeface="Verdana" panose="020B0604030504040204" pitchFamily="34" charset="0"/>
              </a:rPr>
              <a:t>Inclusion means that all people, regardless of their abilities, disabilities, or health care needs, have the right to:</a:t>
            </a:r>
          </a:p>
          <a:p>
            <a:pPr defTabSz="685800"/>
            <a:endParaRPr lang="en-US" altLang="en-US" sz="1350" dirty="0"/>
          </a:p>
          <a:p>
            <a:pPr defTabSz="685800">
              <a:buFontTx/>
              <a:buChar char="•"/>
            </a:pPr>
            <a:r>
              <a:rPr lang="en-US" altLang="en-US" sz="1350" dirty="0">
                <a:solidFill>
                  <a:srgbClr val="000000"/>
                </a:solidFill>
                <a:latin typeface="Verdana" panose="020B0604030504040204" pitchFamily="34" charset="0"/>
              </a:rPr>
              <a:t>Be respected and appreciated as valuable members of their communities</a:t>
            </a:r>
          </a:p>
          <a:p>
            <a:pPr defTabSz="685800">
              <a:buFontTx/>
              <a:buChar char="•"/>
            </a:pPr>
            <a:endParaRPr lang="en-US" altLang="en-US" sz="1350" dirty="0">
              <a:solidFill>
                <a:srgbClr val="000000"/>
              </a:solidFill>
              <a:latin typeface="Verdana" panose="020B0604030504040204" pitchFamily="34" charset="0"/>
            </a:endParaRPr>
          </a:p>
          <a:p>
            <a:pPr defTabSz="685800">
              <a:buFontTx/>
              <a:buChar char="•"/>
            </a:pPr>
            <a:r>
              <a:rPr lang="en-US" altLang="en-US" sz="1350" dirty="0">
                <a:solidFill>
                  <a:srgbClr val="000000"/>
                </a:solidFill>
                <a:latin typeface="Verdana" panose="020B0604030504040204" pitchFamily="34" charset="0"/>
              </a:rPr>
              <a:t>Participate in recreational activities in neighborhood settings</a:t>
            </a:r>
          </a:p>
          <a:p>
            <a:pPr defTabSz="685800">
              <a:buFontTx/>
              <a:buChar char="•"/>
            </a:pPr>
            <a:endParaRPr lang="en-US" altLang="en-US" sz="1350" dirty="0">
              <a:solidFill>
                <a:srgbClr val="000000"/>
              </a:solidFill>
              <a:latin typeface="Verdana" panose="020B0604030504040204" pitchFamily="34" charset="0"/>
            </a:endParaRPr>
          </a:p>
          <a:p>
            <a:pPr defTabSz="685800">
              <a:buFontTx/>
              <a:buChar char="•"/>
            </a:pPr>
            <a:r>
              <a:rPr lang="en-US" altLang="en-US" sz="1350" dirty="0">
                <a:solidFill>
                  <a:srgbClr val="000000"/>
                </a:solidFill>
                <a:latin typeface="Verdana" panose="020B0604030504040204" pitchFamily="34" charset="0"/>
              </a:rPr>
              <a:t>Work at jobs in the community that pay a competitive wage and have careers that use their capacities to the fullest</a:t>
            </a:r>
          </a:p>
          <a:p>
            <a:pPr defTabSz="685800">
              <a:buFontTx/>
              <a:buChar char="•"/>
            </a:pPr>
            <a:endParaRPr lang="en-US" altLang="en-US" sz="1350" dirty="0">
              <a:solidFill>
                <a:srgbClr val="000000"/>
              </a:solidFill>
              <a:latin typeface="Verdana" panose="020B0604030504040204" pitchFamily="34" charset="0"/>
            </a:endParaRPr>
          </a:p>
          <a:p>
            <a:pPr defTabSz="685800">
              <a:buFontTx/>
              <a:buChar char="•"/>
            </a:pPr>
            <a:r>
              <a:rPr lang="en-US" altLang="en-US" sz="1350" dirty="0">
                <a:solidFill>
                  <a:srgbClr val="000000"/>
                </a:solidFill>
                <a:latin typeface="Verdana" panose="020B0604030504040204" pitchFamily="34" charset="0"/>
              </a:rPr>
              <a:t>Attend general education classes with peers from preschool through college and continuing education</a:t>
            </a:r>
          </a:p>
          <a:p>
            <a:pPr defTabSz="685800"/>
            <a:endParaRPr lang="en-US" altLang="en-US" sz="900" b="1" dirty="0">
              <a:solidFill>
                <a:srgbClr val="000000"/>
              </a:solidFill>
              <a:latin typeface="Verdana" panose="020B0604030504040204" pitchFamily="34" charset="0"/>
            </a:endParaRPr>
          </a:p>
        </p:txBody>
      </p:sp>
      <p:sp>
        <p:nvSpPr>
          <p:cNvPr id="5" name="TextBox 4">
            <a:extLst>
              <a:ext uri="{FF2B5EF4-FFF2-40B4-BE49-F238E27FC236}">
                <a16:creationId xmlns:a16="http://schemas.microsoft.com/office/drawing/2014/main" xmlns="" id="{C651CAF7-A45F-4C8F-89CF-E173A17D09DC}"/>
              </a:ext>
            </a:extLst>
          </p:cNvPr>
          <p:cNvSpPr txBox="1"/>
          <p:nvPr/>
        </p:nvSpPr>
        <p:spPr>
          <a:xfrm>
            <a:off x="2142580" y="1789235"/>
            <a:ext cx="4858838" cy="300082"/>
          </a:xfrm>
          <a:prstGeom prst="rect">
            <a:avLst/>
          </a:prstGeom>
          <a:noFill/>
        </p:spPr>
        <p:txBody>
          <a:bodyPr wrap="square">
            <a:spAutoFit/>
          </a:bodyPr>
          <a:lstStyle/>
          <a:p>
            <a:pPr algn="l"/>
            <a:r>
              <a:rPr lang="en-US" sz="1350" b="1" dirty="0">
                <a:solidFill>
                  <a:srgbClr val="000000"/>
                </a:solidFill>
                <a:latin typeface="Verdana" panose="020B0604030504040204" pitchFamily="34" charset="0"/>
              </a:rPr>
              <a:t>What We Mean When We Talk About Inclusion</a:t>
            </a:r>
          </a:p>
        </p:txBody>
      </p:sp>
      <p:sp>
        <p:nvSpPr>
          <p:cNvPr id="7" name="TextBox 6">
            <a:extLst>
              <a:ext uri="{FF2B5EF4-FFF2-40B4-BE49-F238E27FC236}">
                <a16:creationId xmlns:a16="http://schemas.microsoft.com/office/drawing/2014/main" xmlns="" id="{1340060B-1A39-4367-8B94-E0F6DCED632F}"/>
              </a:ext>
            </a:extLst>
          </p:cNvPr>
          <p:cNvSpPr txBox="1"/>
          <p:nvPr/>
        </p:nvSpPr>
        <p:spPr>
          <a:xfrm>
            <a:off x="751221" y="5813062"/>
            <a:ext cx="6203691" cy="300082"/>
          </a:xfrm>
          <a:prstGeom prst="rect">
            <a:avLst/>
          </a:prstGeom>
          <a:noFill/>
        </p:spPr>
        <p:txBody>
          <a:bodyPr wrap="square">
            <a:spAutoFit/>
          </a:bodyPr>
          <a:lstStyle/>
          <a:p>
            <a:r>
              <a:rPr lang="en-US" sz="1350" dirty="0">
                <a:hlinkClick r:id="rId3"/>
              </a:rPr>
              <a:t>https://www.communityinclusion.org/article.php?article_id=213%C2%A0</a:t>
            </a:r>
            <a:endParaRPr lang="en-US" sz="1350" dirty="0"/>
          </a:p>
        </p:txBody>
      </p:sp>
      <p:pic>
        <p:nvPicPr>
          <p:cNvPr id="2052" name="Picture 4" descr="ICI: promoting inclusion for people with disabilities">
            <a:extLst>
              <a:ext uri="{FF2B5EF4-FFF2-40B4-BE49-F238E27FC236}">
                <a16:creationId xmlns:a16="http://schemas.microsoft.com/office/drawing/2014/main" xmlns="" id="{16C50FED-9EF7-4F76-AD0A-25E55FDF5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585" y="744856"/>
            <a:ext cx="5336828" cy="69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13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1595ED-54B1-434A-9759-DB641D32D522}"/>
              </a:ext>
            </a:extLst>
          </p:cNvPr>
          <p:cNvSpPr txBox="1"/>
          <p:nvPr/>
        </p:nvSpPr>
        <p:spPr>
          <a:xfrm>
            <a:off x="538843" y="2494393"/>
            <a:ext cx="8180615" cy="1638910"/>
          </a:xfrm>
          <a:prstGeom prst="rect">
            <a:avLst/>
          </a:prstGeom>
          <a:noFill/>
        </p:spPr>
        <p:txBody>
          <a:bodyPr wrap="square">
            <a:spAutoFit/>
          </a:bodyPr>
          <a:lstStyle/>
          <a:p>
            <a:pPr defTabSz="685800" eaLnBrk="0" fontAlgn="base" hangingPunct="0">
              <a:spcBef>
                <a:spcPct val="0"/>
              </a:spcBef>
              <a:spcAft>
                <a:spcPct val="0"/>
              </a:spcAft>
            </a:pPr>
            <a:r>
              <a:rPr lang="en-US" altLang="en-US" sz="2400" b="1" dirty="0">
                <a:solidFill>
                  <a:srgbClr val="000000"/>
                </a:solidFill>
                <a:latin typeface="Verdana" panose="020B0604030504040204" pitchFamily="34" charset="0"/>
              </a:rPr>
              <a:t>Inclusion is not...</a:t>
            </a:r>
          </a:p>
          <a:p>
            <a:pPr defTabSz="685800" eaLnBrk="0" fontAlgn="base" hangingPunct="0">
              <a:spcBef>
                <a:spcPct val="0"/>
              </a:spcBef>
              <a:spcAft>
                <a:spcPct val="0"/>
              </a:spcAft>
            </a:pPr>
            <a:endParaRPr lang="en-US" altLang="en-US" sz="900" b="1" dirty="0">
              <a:solidFill>
                <a:srgbClr val="000000"/>
              </a:solidFill>
              <a:latin typeface="Verdana" panose="020B0604030504040204" pitchFamily="34" charset="0"/>
            </a:endParaRP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clustering people with disabilities into one home, classroom, workplace, or social center</a:t>
            </a:r>
          </a:p>
          <a:p>
            <a:pPr defTabSz="685800" eaLnBrk="0" fontAlgn="base" hangingPunct="0">
              <a:spcBef>
                <a:spcPct val="0"/>
              </a:spcBef>
              <a:spcAft>
                <a:spcPct val="0"/>
              </a:spcAft>
            </a:pPr>
            <a:endParaRPr lang="en-US" altLang="en-US" sz="1350" dirty="0">
              <a:solidFill>
                <a:srgbClr val="000000"/>
              </a:solidFill>
              <a:latin typeface="Verdana" panose="020B0604030504040204" pitchFamily="34" charset="0"/>
            </a:endParaRP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giving "special privileges" to people with disabilities</a:t>
            </a:r>
          </a:p>
          <a:p>
            <a:pPr defTabSz="685800" eaLnBrk="0" fontAlgn="base" hangingPunct="0">
              <a:spcBef>
                <a:spcPct val="0"/>
              </a:spcBef>
              <a:spcAft>
                <a:spcPct val="0"/>
              </a:spcAft>
            </a:pPr>
            <a:endParaRPr lang="en-US" altLang="en-US" sz="1350" dirty="0">
              <a:solidFill>
                <a:srgbClr val="000000"/>
              </a:solidFill>
              <a:latin typeface="Verdana" panose="020B0604030504040204" pitchFamily="34" charset="0"/>
            </a:endParaRP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feeling sorry for people with disabilities</a:t>
            </a:r>
            <a:endParaRPr lang="en-US" altLang="en-US" sz="2400" b="1" dirty="0">
              <a:solidFill>
                <a:srgbClr val="000000"/>
              </a:solidFill>
              <a:latin typeface="Verdana" panose="020B0604030504040204" pitchFamily="34" charset="0"/>
            </a:endParaRPr>
          </a:p>
        </p:txBody>
      </p:sp>
      <p:sp>
        <p:nvSpPr>
          <p:cNvPr id="5" name="TextBox 4">
            <a:extLst>
              <a:ext uri="{FF2B5EF4-FFF2-40B4-BE49-F238E27FC236}">
                <a16:creationId xmlns:a16="http://schemas.microsoft.com/office/drawing/2014/main" xmlns="" id="{2761BE9A-2FCA-457B-8066-A28BCCAEE33D}"/>
              </a:ext>
            </a:extLst>
          </p:cNvPr>
          <p:cNvSpPr txBox="1"/>
          <p:nvPr/>
        </p:nvSpPr>
        <p:spPr>
          <a:xfrm>
            <a:off x="734785" y="4881285"/>
            <a:ext cx="6203691" cy="300082"/>
          </a:xfrm>
          <a:prstGeom prst="rect">
            <a:avLst/>
          </a:prstGeom>
          <a:noFill/>
        </p:spPr>
        <p:txBody>
          <a:bodyPr wrap="square">
            <a:spAutoFit/>
          </a:bodyPr>
          <a:lstStyle/>
          <a:p>
            <a:r>
              <a:rPr lang="en-US" sz="1350" dirty="0">
                <a:hlinkClick r:id="rId2"/>
              </a:rPr>
              <a:t>https://www.communityinclusion.org/article.php?article_id=213%C2%A0</a:t>
            </a:r>
            <a:endParaRPr lang="en-US" sz="1350" dirty="0"/>
          </a:p>
        </p:txBody>
      </p:sp>
    </p:spTree>
    <p:extLst>
      <p:ext uri="{BB962C8B-B14F-4D97-AF65-F5344CB8AC3E}">
        <p14:creationId xmlns:p14="http://schemas.microsoft.com/office/powerpoint/2010/main" val="323360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E31534-2AF2-472C-80A7-17A12987A82D}"/>
              </a:ext>
            </a:extLst>
          </p:cNvPr>
          <p:cNvSpPr txBox="1"/>
          <p:nvPr/>
        </p:nvSpPr>
        <p:spPr>
          <a:xfrm>
            <a:off x="180781" y="1066947"/>
            <a:ext cx="8782439" cy="4385816"/>
          </a:xfrm>
          <a:prstGeom prst="rect">
            <a:avLst/>
          </a:prstGeom>
          <a:noFill/>
        </p:spPr>
        <p:txBody>
          <a:bodyPr wrap="square">
            <a:spAutoFit/>
          </a:bodyPr>
          <a:lstStyle/>
          <a:p>
            <a:pPr defTabSz="685800" eaLnBrk="0" fontAlgn="base" hangingPunct="0">
              <a:spcBef>
                <a:spcPct val="0"/>
              </a:spcBef>
              <a:spcAft>
                <a:spcPct val="0"/>
              </a:spcAft>
            </a:pPr>
            <a:r>
              <a:rPr lang="en-US" altLang="en-US" sz="2400" b="1" dirty="0">
                <a:solidFill>
                  <a:srgbClr val="000000"/>
                </a:solidFill>
                <a:latin typeface="Verdana" panose="020B0604030504040204" pitchFamily="34" charset="0"/>
              </a:rPr>
              <a:t>Inclusion applies to all parts of life</a:t>
            </a:r>
          </a:p>
          <a:p>
            <a:pPr defTabSz="685800" eaLnBrk="0" fontAlgn="base" hangingPunct="0">
              <a:spcBef>
                <a:spcPct val="0"/>
              </a:spcBef>
              <a:spcAft>
                <a:spcPct val="0"/>
              </a:spcAft>
            </a:pPr>
            <a:r>
              <a:rPr lang="en-US" altLang="en-US" sz="1350" dirty="0">
                <a:solidFill>
                  <a:srgbClr val="000000"/>
                </a:solidFill>
                <a:latin typeface="Verdana" panose="020B0604030504040204" pitchFamily="34" charset="0"/>
              </a:rPr>
              <a:t>The Americans with Disabilities Act of 1990 mandates that people with disabilities have freedom, equality, and opportunity to participate fully in public life.</a:t>
            </a:r>
          </a:p>
          <a:p>
            <a:pPr defTabSz="685800" eaLnBrk="0" fontAlgn="base" hangingPunct="0">
              <a:spcBef>
                <a:spcPct val="0"/>
              </a:spcBef>
              <a:spcAft>
                <a:spcPct val="0"/>
              </a:spcAft>
            </a:pPr>
            <a:endParaRPr lang="en-US" altLang="en-US" sz="900" b="1" dirty="0">
              <a:solidFill>
                <a:srgbClr val="000000"/>
              </a:solidFill>
              <a:latin typeface="Verdana" panose="020B0604030504040204" pitchFamily="34" charset="0"/>
            </a:endParaRPr>
          </a:p>
          <a:p>
            <a:pPr defTabSz="685800" eaLnBrk="0" fontAlgn="base" hangingPunct="0">
              <a:spcBef>
                <a:spcPct val="0"/>
              </a:spcBef>
              <a:spcAft>
                <a:spcPct val="0"/>
              </a:spcAft>
            </a:pPr>
            <a:r>
              <a:rPr lang="en-US" altLang="en-US" sz="2400" b="1" dirty="0">
                <a:solidFill>
                  <a:srgbClr val="000000"/>
                </a:solidFill>
                <a:latin typeface="Verdana" panose="020B0604030504040204" pitchFamily="34" charset="0"/>
              </a:rPr>
              <a:t>Support</a:t>
            </a:r>
          </a:p>
          <a:p>
            <a:pPr defTabSz="685800" eaLnBrk="0" fontAlgn="base" hangingPunct="0">
              <a:spcBef>
                <a:spcPct val="0"/>
              </a:spcBef>
              <a:spcAft>
                <a:spcPct val="0"/>
              </a:spcAft>
            </a:pPr>
            <a:endParaRPr lang="en-US" altLang="en-US" sz="900" b="1" dirty="0">
              <a:solidFill>
                <a:srgbClr val="000000"/>
              </a:solidFill>
              <a:latin typeface="Verdana" panose="020B0604030504040204" pitchFamily="34" charset="0"/>
            </a:endParaRPr>
          </a:p>
          <a:p>
            <a:pPr defTabSz="685800" eaLnBrk="0" fontAlgn="base" hangingPunct="0">
              <a:spcBef>
                <a:spcPct val="0"/>
              </a:spcBef>
              <a:spcAft>
                <a:spcPct val="0"/>
              </a:spcAft>
            </a:pPr>
            <a:r>
              <a:rPr lang="en-US" altLang="en-US" sz="1350" dirty="0">
                <a:solidFill>
                  <a:srgbClr val="00B050"/>
                </a:solidFill>
                <a:latin typeface="Verdana" panose="020B0604030504040204" pitchFamily="34" charset="0"/>
              </a:rPr>
              <a:t>People with disabilities may need support to participate fully in their communities.</a:t>
            </a:r>
            <a:r>
              <a:rPr lang="en-US" altLang="en-US" sz="1350" dirty="0">
                <a:solidFill>
                  <a:srgbClr val="000000"/>
                </a:solidFill>
                <a:latin typeface="Verdana" panose="020B0604030504040204" pitchFamily="34" charset="0"/>
              </a:rPr>
              <a:t> This support can range from alterations (called "accommodations") to make a space accessible for a person with physical or sensory limitations, to training for teachers so they can teach students of all abilities and talents, to assistance from counselors and friends to succeed in a job or a recreational activity. Support should respect the wants, needs, and choices of the person with a disability.</a:t>
            </a:r>
          </a:p>
          <a:p>
            <a:pPr defTabSz="685800" eaLnBrk="0" fontAlgn="base" hangingPunct="0">
              <a:spcBef>
                <a:spcPct val="0"/>
              </a:spcBef>
              <a:spcAft>
                <a:spcPct val="0"/>
              </a:spcAft>
            </a:pPr>
            <a:endParaRPr lang="en-US" altLang="en-US" sz="1200" dirty="0"/>
          </a:p>
          <a:p>
            <a:pPr defTabSz="685800" eaLnBrk="0" fontAlgn="base" hangingPunct="0">
              <a:spcBef>
                <a:spcPct val="0"/>
              </a:spcBef>
              <a:spcAft>
                <a:spcPct val="0"/>
              </a:spcAft>
            </a:pPr>
            <a:r>
              <a:rPr lang="en-US" altLang="en-US" sz="1350" dirty="0">
                <a:solidFill>
                  <a:srgbClr val="000000"/>
                </a:solidFill>
                <a:latin typeface="Verdana" panose="020B0604030504040204" pitchFamily="34" charset="0"/>
              </a:rPr>
              <a:t>Support can be provided to...</a:t>
            </a:r>
          </a:p>
          <a:p>
            <a:pPr defTabSz="685800" eaLnBrk="0" fontAlgn="base" hangingPunct="0">
              <a:spcBef>
                <a:spcPct val="0"/>
              </a:spcBef>
              <a:spcAft>
                <a:spcPct val="0"/>
              </a:spcAft>
            </a:pPr>
            <a:endParaRPr lang="en-US" altLang="en-US" sz="1200" dirty="0"/>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Students--to build on strengths &amp; accommodate learning styles</a:t>
            </a: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Families--to encourage involvement &amp; mutual support</a:t>
            </a: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Educators--to provide training &amp; resources</a:t>
            </a: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Employers and co-workers--to promote a work culture that welcomes all</a:t>
            </a:r>
          </a:p>
          <a:p>
            <a:pPr defTabSz="685800" eaLnBrk="0" fontAlgn="base" hangingPunct="0">
              <a:spcBef>
                <a:spcPct val="0"/>
              </a:spcBef>
              <a:spcAft>
                <a:spcPct val="0"/>
              </a:spcAft>
              <a:buFontTx/>
              <a:buChar char="•"/>
            </a:pPr>
            <a:endParaRPr lang="en-US" altLang="en-US" sz="1350" dirty="0">
              <a:solidFill>
                <a:srgbClr val="000000"/>
              </a:solidFill>
              <a:latin typeface="Verdana" panose="020B0604030504040204" pitchFamily="34" charset="0"/>
            </a:endParaRPr>
          </a:p>
          <a:p>
            <a:pPr defTabSz="685800" eaLnBrk="0" fontAlgn="base" hangingPunct="0">
              <a:spcBef>
                <a:spcPct val="0"/>
              </a:spcBef>
              <a:spcAft>
                <a:spcPct val="0"/>
              </a:spcAft>
            </a:pPr>
            <a:r>
              <a:rPr lang="en-US" altLang="en-US" sz="1350" dirty="0">
                <a:solidFill>
                  <a:srgbClr val="000000"/>
                </a:solidFill>
                <a:latin typeface="Verdana" panose="020B0604030504040204" pitchFamily="34" charset="0"/>
              </a:rPr>
              <a:t>...To ensure meaningful participation in school, work, and social community.</a:t>
            </a:r>
            <a:endParaRPr lang="en-US" altLang="en-US" sz="2400" b="1" dirty="0">
              <a:solidFill>
                <a:srgbClr val="000000"/>
              </a:solidFill>
              <a:latin typeface="Verdana" panose="020B0604030504040204" pitchFamily="34" charset="0"/>
            </a:endParaRPr>
          </a:p>
        </p:txBody>
      </p:sp>
      <p:sp>
        <p:nvSpPr>
          <p:cNvPr id="5" name="TextBox 4">
            <a:extLst>
              <a:ext uri="{FF2B5EF4-FFF2-40B4-BE49-F238E27FC236}">
                <a16:creationId xmlns:a16="http://schemas.microsoft.com/office/drawing/2014/main" xmlns="" id="{ED610BF2-AB05-4A01-A243-A227A9DBD5E4}"/>
              </a:ext>
            </a:extLst>
          </p:cNvPr>
          <p:cNvSpPr txBox="1"/>
          <p:nvPr/>
        </p:nvSpPr>
        <p:spPr>
          <a:xfrm>
            <a:off x="258924" y="5588078"/>
            <a:ext cx="6203691" cy="300082"/>
          </a:xfrm>
          <a:prstGeom prst="rect">
            <a:avLst/>
          </a:prstGeom>
          <a:noFill/>
        </p:spPr>
        <p:txBody>
          <a:bodyPr wrap="square">
            <a:spAutoFit/>
          </a:bodyPr>
          <a:lstStyle/>
          <a:p>
            <a:r>
              <a:rPr lang="en-US" sz="1350" dirty="0">
                <a:hlinkClick r:id="rId2"/>
              </a:rPr>
              <a:t>https://www.communityinclusion.org/article.php?article_id=213%C2%A0</a:t>
            </a:r>
            <a:endParaRPr lang="en-US" sz="1350" dirty="0"/>
          </a:p>
        </p:txBody>
      </p:sp>
    </p:spTree>
    <p:extLst>
      <p:ext uri="{BB962C8B-B14F-4D97-AF65-F5344CB8AC3E}">
        <p14:creationId xmlns:p14="http://schemas.microsoft.com/office/powerpoint/2010/main" val="65401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 name="TextBox 2">
            <a:extLst>
              <a:ext uri="{FF2B5EF4-FFF2-40B4-BE49-F238E27FC236}">
                <a16:creationId xmlns:a16="http://schemas.microsoft.com/office/drawing/2014/main" xmlns="" id="{CE73C190-EC2D-4F55-A41B-26592EAE9202}"/>
              </a:ext>
            </a:extLst>
          </p:cNvPr>
          <p:cNvSpPr txBox="1"/>
          <p:nvPr/>
        </p:nvSpPr>
        <p:spPr>
          <a:xfrm>
            <a:off x="195944" y="963601"/>
            <a:ext cx="8873412" cy="4524315"/>
          </a:xfrm>
          <a:prstGeom prst="rect">
            <a:avLst/>
          </a:prstGeom>
        </p:spPr>
        <p:txBody>
          <a:bodyPr wrap="square">
            <a:spAutoFit/>
          </a:bodyPr>
          <a:lstStyle/>
          <a:p>
            <a:pPr defTabSz="685800" eaLnBrk="0" fontAlgn="base" hangingPunct="0">
              <a:spcBef>
                <a:spcPct val="0"/>
              </a:spcBef>
              <a:spcAft>
                <a:spcPct val="0"/>
              </a:spcAft>
            </a:pPr>
            <a:r>
              <a:rPr lang="en-US" altLang="en-US" sz="2400" b="1" dirty="0">
                <a:solidFill>
                  <a:srgbClr val="000000"/>
                </a:solidFill>
                <a:latin typeface="Verdana" panose="020B0604030504040204" pitchFamily="34" charset="0"/>
              </a:rPr>
              <a:t>Inclusion can look like...</a:t>
            </a:r>
          </a:p>
          <a:p>
            <a:pPr defTabSz="685800" eaLnBrk="0" fontAlgn="base" hangingPunct="0">
              <a:spcBef>
                <a:spcPct val="0"/>
              </a:spcBef>
              <a:spcAft>
                <a:spcPct val="0"/>
              </a:spcAft>
            </a:pPr>
            <a:endParaRPr lang="en-US" altLang="en-US" sz="900" b="1" dirty="0">
              <a:solidFill>
                <a:srgbClr val="000000"/>
              </a:solidFill>
              <a:latin typeface="Verdana" panose="020B0604030504040204" pitchFamily="34" charset="0"/>
            </a:endParaRP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Martina, a woman with a visual impairment, sings in her church choir.</a:t>
            </a:r>
          </a:p>
          <a:p>
            <a:pPr defTabSz="685800" eaLnBrk="0" fontAlgn="base" hangingPunct="0">
              <a:spcBef>
                <a:spcPct val="0"/>
              </a:spcBef>
              <a:spcAft>
                <a:spcPct val="0"/>
              </a:spcAft>
              <a:buFontTx/>
              <a:buChar char="•"/>
            </a:pPr>
            <a:endParaRPr lang="en-US" altLang="en-US" sz="1350" dirty="0">
              <a:solidFill>
                <a:srgbClr val="000000"/>
              </a:solidFill>
              <a:latin typeface="Verdana" panose="020B0604030504040204" pitchFamily="34" charset="0"/>
            </a:endParaRP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Tyrone became interested in politics through his city's Independent Living Center (ILC), a resource center for people with disabilities. He now advocates for his own rights and teaches other people about disability rights issues.</a:t>
            </a:r>
          </a:p>
          <a:p>
            <a:pPr defTabSz="685800" eaLnBrk="0" fontAlgn="base" hangingPunct="0">
              <a:spcBef>
                <a:spcPct val="0"/>
              </a:spcBef>
              <a:spcAft>
                <a:spcPct val="0"/>
              </a:spcAft>
              <a:buFontTx/>
              <a:buChar char="•"/>
            </a:pPr>
            <a:endParaRPr lang="en-US" altLang="en-US" sz="1350" dirty="0">
              <a:solidFill>
                <a:srgbClr val="000000"/>
              </a:solidFill>
              <a:latin typeface="Verdana" panose="020B0604030504040204" pitchFamily="34" charset="0"/>
            </a:endParaRP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Esmeralda, a woman with cerebral palsy, started working in a local office after graduation, where she goes for lunch and after-work outings with her co-workers.</a:t>
            </a:r>
          </a:p>
          <a:p>
            <a:pPr defTabSz="685800" eaLnBrk="0" fontAlgn="base" hangingPunct="0">
              <a:spcBef>
                <a:spcPct val="0"/>
              </a:spcBef>
              <a:spcAft>
                <a:spcPct val="0"/>
              </a:spcAft>
              <a:buFontTx/>
              <a:buChar char="•"/>
            </a:pPr>
            <a:endParaRPr lang="en-US" altLang="en-US" sz="1350" dirty="0">
              <a:solidFill>
                <a:srgbClr val="000000"/>
              </a:solidFill>
              <a:latin typeface="Verdana" panose="020B0604030504040204" pitchFamily="34" charset="0"/>
            </a:endParaRP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Adam, who has Down syndrome, is an Eagle Scout in the Boy Scouts of America.</a:t>
            </a:r>
          </a:p>
          <a:p>
            <a:pPr defTabSz="685800" eaLnBrk="0" fontAlgn="base" hangingPunct="0">
              <a:spcBef>
                <a:spcPct val="0"/>
              </a:spcBef>
              <a:spcAft>
                <a:spcPct val="0"/>
              </a:spcAft>
              <a:buFontTx/>
              <a:buChar char="•"/>
            </a:pPr>
            <a:endParaRPr lang="en-US" altLang="en-US" sz="1350" dirty="0">
              <a:solidFill>
                <a:srgbClr val="000000"/>
              </a:solidFill>
              <a:latin typeface="Verdana" panose="020B0604030504040204" pitchFamily="34" charset="0"/>
            </a:endParaRPr>
          </a:p>
          <a:p>
            <a:pPr defTabSz="685800" eaLnBrk="0" fontAlgn="base" hangingPunct="0">
              <a:spcBef>
                <a:spcPct val="0"/>
              </a:spcBef>
              <a:spcAft>
                <a:spcPct val="0"/>
              </a:spcAft>
              <a:buFontTx/>
              <a:buChar char="•"/>
            </a:pPr>
            <a:r>
              <a:rPr lang="en-US" altLang="en-US" sz="1350" dirty="0">
                <a:solidFill>
                  <a:srgbClr val="000000"/>
                </a:solidFill>
                <a:latin typeface="Verdana" panose="020B0604030504040204" pitchFamily="34" charset="0"/>
              </a:rPr>
              <a:t>Lee, an eight-year-old girl with special health care needs, attends her local elementary school, with help from her school nurse and a portable ventilator.</a:t>
            </a:r>
          </a:p>
          <a:p>
            <a:pPr defTabSz="685800" eaLnBrk="0" fontAlgn="base" hangingPunct="0">
              <a:spcBef>
                <a:spcPct val="0"/>
              </a:spcBef>
              <a:spcAft>
                <a:spcPct val="0"/>
              </a:spcAft>
            </a:pPr>
            <a:endParaRPr lang="en-US" altLang="en-US" sz="1350" dirty="0">
              <a:solidFill>
                <a:srgbClr val="000000"/>
              </a:solidFill>
              <a:latin typeface="Verdana" panose="020B0604030504040204" pitchFamily="34" charset="0"/>
            </a:endParaRPr>
          </a:p>
          <a:p>
            <a:pPr defTabSz="685800" eaLnBrk="0" fontAlgn="base" hangingPunct="0">
              <a:spcBef>
                <a:spcPct val="0"/>
              </a:spcBef>
              <a:spcAft>
                <a:spcPct val="0"/>
              </a:spcAft>
            </a:pPr>
            <a:r>
              <a:rPr lang="en-US" altLang="en-US" sz="1350" dirty="0">
                <a:solidFill>
                  <a:srgbClr val="00B050"/>
                </a:solidFill>
                <a:latin typeface="Verdana" panose="020B0604030504040204" pitchFamily="34" charset="0"/>
              </a:rPr>
              <a:t>No one is "too disabled" to be part of their community.</a:t>
            </a:r>
          </a:p>
          <a:p>
            <a:pPr defTabSz="685800" eaLnBrk="0" fontAlgn="base" hangingPunct="0">
              <a:spcBef>
                <a:spcPct val="0"/>
              </a:spcBef>
              <a:spcAft>
                <a:spcPct val="0"/>
              </a:spcAft>
            </a:pPr>
            <a:endParaRPr lang="en-US" altLang="en-US" sz="1200" dirty="0">
              <a:solidFill>
                <a:srgbClr val="00B050"/>
              </a:solidFill>
            </a:endParaRPr>
          </a:p>
          <a:p>
            <a:pPr defTabSz="685800" eaLnBrk="0" fontAlgn="base" hangingPunct="0">
              <a:spcBef>
                <a:spcPct val="0"/>
              </a:spcBef>
              <a:spcAft>
                <a:spcPct val="0"/>
              </a:spcAft>
            </a:pPr>
            <a:r>
              <a:rPr lang="en-US" altLang="en-US" sz="900" dirty="0">
                <a:solidFill>
                  <a:srgbClr val="000000"/>
                </a:solidFill>
                <a:latin typeface="Verdana" panose="020B0604030504040204" pitchFamily="34" charset="0"/>
              </a:rPr>
              <a:t>Institute for Community Inclusion UMass Boston - 100 Morrissey Boulevard - Boston, Massachusetts 02125</a:t>
            </a:r>
            <a:br>
              <a:rPr lang="en-US" altLang="en-US" sz="900" dirty="0">
                <a:solidFill>
                  <a:srgbClr val="000000"/>
                </a:solidFill>
                <a:latin typeface="Verdana" panose="020B0604030504040204" pitchFamily="34" charset="0"/>
              </a:rPr>
            </a:br>
            <a:r>
              <a:rPr lang="en-US" altLang="en-US" sz="900" dirty="0">
                <a:solidFill>
                  <a:srgbClr val="000000"/>
                </a:solidFill>
                <a:latin typeface="Verdana" panose="020B0604030504040204" pitchFamily="34" charset="0"/>
              </a:rPr>
              <a:t>Children's Hospital - 300 Longwood Avenue - Boston, Massachusetts 02115</a:t>
            </a:r>
            <a:br>
              <a:rPr lang="en-US" altLang="en-US" sz="900" dirty="0">
                <a:solidFill>
                  <a:srgbClr val="000000"/>
                </a:solidFill>
                <a:latin typeface="Verdana" panose="020B0604030504040204" pitchFamily="34" charset="0"/>
              </a:rPr>
            </a:br>
            <a:r>
              <a:rPr lang="en-US" altLang="en-US" sz="900" dirty="0">
                <a:solidFill>
                  <a:srgbClr val="000000"/>
                </a:solidFill>
                <a:latin typeface="Verdana" panose="020B0604030504040204" pitchFamily="34" charset="0"/>
              </a:rPr>
              <a:t>617.287.4300 - 617.287.4350 (TTY) - 617.287.4352 (fax) - ici@umb.edu</a:t>
            </a:r>
            <a:r>
              <a:rPr lang="en-US" altLang="en-US" sz="1350" dirty="0">
                <a:solidFill>
                  <a:srgbClr val="000000"/>
                </a:solidFill>
                <a:latin typeface="Verdana" panose="020B0604030504040204" pitchFamily="34" charset="0"/>
              </a:rPr>
              <a:t/>
            </a:r>
            <a:br>
              <a:rPr lang="en-US" altLang="en-US" sz="1350" dirty="0">
                <a:solidFill>
                  <a:srgbClr val="000000"/>
                </a:solidFill>
                <a:latin typeface="Verdana" panose="020B0604030504040204" pitchFamily="34" charset="0"/>
              </a:rPr>
            </a:br>
            <a:r>
              <a:rPr lang="en-US" altLang="en-US" sz="1350" dirty="0">
                <a:solidFill>
                  <a:srgbClr val="666666"/>
                </a:solidFill>
                <a:latin typeface="Verdana" panose="020B0604030504040204" pitchFamily="34" charset="0"/>
                <a:hlinkClick r:id="rId2"/>
              </a:rPr>
              <a:t>www.communityinclusion.org</a:t>
            </a:r>
            <a:endParaRPr lang="en-US" altLang="en-US" sz="3300" dirty="0">
              <a:latin typeface="Arial" panose="020B0604020202020204" pitchFamily="34" charset="0"/>
            </a:endParaRPr>
          </a:p>
        </p:txBody>
      </p:sp>
      <p:sp>
        <p:nvSpPr>
          <p:cNvPr id="5" name="TextBox 4">
            <a:extLst>
              <a:ext uri="{FF2B5EF4-FFF2-40B4-BE49-F238E27FC236}">
                <a16:creationId xmlns:a16="http://schemas.microsoft.com/office/drawing/2014/main" xmlns="" id="{0DDBC1FA-1145-4419-B5FC-0CFFE9E2B901}"/>
              </a:ext>
            </a:extLst>
          </p:cNvPr>
          <p:cNvSpPr txBox="1"/>
          <p:nvPr/>
        </p:nvSpPr>
        <p:spPr>
          <a:xfrm>
            <a:off x="195944" y="5568414"/>
            <a:ext cx="6203691" cy="300082"/>
          </a:xfrm>
          <a:prstGeom prst="rect">
            <a:avLst/>
          </a:prstGeom>
          <a:noFill/>
        </p:spPr>
        <p:txBody>
          <a:bodyPr wrap="square">
            <a:spAutoFit/>
          </a:bodyPr>
          <a:lstStyle/>
          <a:p>
            <a:r>
              <a:rPr lang="en-US" sz="1350" dirty="0">
                <a:hlinkClick r:id="rId3"/>
              </a:rPr>
              <a:t>https://www.communityinclusion.org/article.php?article_id=213%C2%A0</a:t>
            </a:r>
            <a:endParaRPr lang="en-US" sz="1350" dirty="0"/>
          </a:p>
        </p:txBody>
      </p:sp>
    </p:spTree>
    <p:extLst>
      <p:ext uri="{BB962C8B-B14F-4D97-AF65-F5344CB8AC3E}">
        <p14:creationId xmlns:p14="http://schemas.microsoft.com/office/powerpoint/2010/main" val="83021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4000">
              <a:schemeClr val="accent1">
                <a:lumMod val="5000"/>
                <a:lumOff val="95000"/>
              </a:schemeClr>
            </a:gs>
            <a:gs pos="9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47F5C-50EC-416A-AE8C-6F6BB4225673}"/>
              </a:ext>
            </a:extLst>
          </p:cNvPr>
          <p:cNvSpPr>
            <a:spLocks noGrp="1"/>
          </p:cNvSpPr>
          <p:nvPr>
            <p:ph type="title"/>
          </p:nvPr>
        </p:nvSpPr>
        <p:spPr>
          <a:xfrm>
            <a:off x="3087978" y="612704"/>
            <a:ext cx="3092330" cy="846010"/>
          </a:xfrm>
        </p:spPr>
        <p:txBody>
          <a:bodyPr>
            <a:normAutofit/>
          </a:bodyPr>
          <a:lstStyle/>
          <a:p>
            <a:pPr algn="ctr"/>
            <a:r>
              <a:rPr lang="en-US" sz="1800" dirty="0">
                <a:solidFill>
                  <a:srgbClr val="FF0000"/>
                </a:solidFill>
              </a:rPr>
              <a:t>Culture of Inclusion</a:t>
            </a:r>
            <a:r>
              <a:rPr lang="en-US" dirty="0"/>
              <a:t/>
            </a:r>
            <a:br>
              <a:rPr lang="en-US" dirty="0"/>
            </a:br>
            <a:r>
              <a:rPr lang="en-US" dirty="0">
                <a:solidFill>
                  <a:srgbClr val="0070C0"/>
                </a:solidFill>
              </a:rPr>
              <a:t>Perspectives</a:t>
            </a:r>
          </a:p>
        </p:txBody>
      </p:sp>
      <p:graphicFrame>
        <p:nvGraphicFramePr>
          <p:cNvPr id="4" name="Content Placeholder 2" descr="SmartArt graphic">
            <a:extLst>
              <a:ext uri="{FF2B5EF4-FFF2-40B4-BE49-F238E27FC236}">
                <a16:creationId xmlns:a16="http://schemas.microsoft.com/office/drawing/2014/main" xmlns="" id="{59F5A1AC-D08D-42AE-B94A-1CAFB517D846}"/>
              </a:ext>
            </a:extLst>
          </p:cNvPr>
          <p:cNvGraphicFramePr>
            <a:graphicFrameLocks noGrp="1"/>
          </p:cNvGraphicFramePr>
          <p:nvPr>
            <p:ph idx="1"/>
            <p:extLst>
              <p:ext uri="{D42A27DB-BD31-4B8C-83A1-F6EECF244321}">
                <p14:modId xmlns:p14="http://schemas.microsoft.com/office/powerpoint/2010/main" val="626393080"/>
              </p:ext>
            </p:extLst>
          </p:nvPr>
        </p:nvGraphicFramePr>
        <p:xfrm>
          <a:off x="800099" y="2009220"/>
          <a:ext cx="7543800" cy="2839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xmlns="" id="{7E1E0FDE-504F-4FF5-B47B-D1F6B06E5D26}"/>
              </a:ext>
            </a:extLst>
          </p:cNvPr>
          <p:cNvSpPr txBox="1"/>
          <p:nvPr/>
        </p:nvSpPr>
        <p:spPr>
          <a:xfrm>
            <a:off x="510465" y="5250971"/>
            <a:ext cx="8247355" cy="646331"/>
          </a:xfrm>
          <a:prstGeom prst="rect">
            <a:avLst/>
          </a:prstGeom>
          <a:noFill/>
        </p:spPr>
        <p:txBody>
          <a:bodyPr wrap="square">
            <a:spAutoFit/>
          </a:bodyPr>
          <a:lstStyle/>
          <a:p>
            <a:r>
              <a:rPr lang="en-US" sz="1800" b="1" cap="none" spc="0" dirty="0">
                <a:ln w="6600">
                  <a:solidFill>
                    <a:schemeClr val="accent2"/>
                  </a:solidFill>
                  <a:prstDash val="solid"/>
                </a:ln>
                <a:effectLst>
                  <a:outerShdw dist="38100" dir="2700000" algn="tl" rotWithShape="0">
                    <a:schemeClr val="accent2"/>
                  </a:outerShdw>
                </a:effectLst>
              </a:rPr>
              <a:t>Individually we have our own understanding/perceptions of </a:t>
            </a:r>
            <a:r>
              <a:rPr lang="en-US" sz="1800" b="1" dirty="0">
                <a:ln w="6600">
                  <a:solidFill>
                    <a:schemeClr val="accent2"/>
                  </a:solidFill>
                  <a:prstDash val="solid"/>
                </a:ln>
                <a:effectLst>
                  <a:outerShdw dist="38100" dir="2700000" algn="tl" rotWithShape="0">
                    <a:schemeClr val="accent2"/>
                  </a:outerShdw>
                </a:effectLst>
              </a:rPr>
              <a:t>culture/inclusion. How do we consolidate varying inclusion </a:t>
            </a:r>
            <a:r>
              <a:rPr lang="en-US" sz="1800" b="1" cap="none" spc="0" dirty="0">
                <a:ln w="6600">
                  <a:solidFill>
                    <a:schemeClr val="accent2"/>
                  </a:solidFill>
                  <a:prstDash val="solid"/>
                </a:ln>
                <a:effectLst>
                  <a:outerShdw dist="38100" dir="2700000" algn="tl" rotWithShape="0">
                    <a:schemeClr val="accent2"/>
                  </a:outerShdw>
                </a:effectLst>
              </a:rPr>
              <a:t>cultures?</a:t>
            </a:r>
          </a:p>
        </p:txBody>
      </p:sp>
    </p:spTree>
    <p:extLst>
      <p:ext uri="{BB962C8B-B14F-4D97-AF65-F5344CB8AC3E}">
        <p14:creationId xmlns:p14="http://schemas.microsoft.com/office/powerpoint/2010/main" val="26552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9C3D1-3005-48C4-9358-CA2644A1C141}"/>
              </a:ext>
            </a:extLst>
          </p:cNvPr>
          <p:cNvSpPr>
            <a:spLocks noGrp="1"/>
          </p:cNvSpPr>
          <p:nvPr>
            <p:ph type="title"/>
          </p:nvPr>
        </p:nvSpPr>
        <p:spPr>
          <a:xfrm>
            <a:off x="3472551" y="383252"/>
            <a:ext cx="1913582" cy="552212"/>
          </a:xfrm>
        </p:spPr>
        <p:txBody>
          <a:bodyPr>
            <a:normAutofit fontScale="90000"/>
          </a:bodyPr>
          <a:lstStyle/>
          <a:p>
            <a:pPr algn="ctr"/>
            <a:r>
              <a:rPr lang="en-US" dirty="0">
                <a:solidFill>
                  <a:srgbClr val="0070C0"/>
                </a:solidFill>
              </a:rPr>
              <a:t>Education</a:t>
            </a:r>
          </a:p>
        </p:txBody>
      </p:sp>
      <p:sp>
        <p:nvSpPr>
          <p:cNvPr id="3" name="Text Placeholder 2">
            <a:extLst>
              <a:ext uri="{FF2B5EF4-FFF2-40B4-BE49-F238E27FC236}">
                <a16:creationId xmlns:a16="http://schemas.microsoft.com/office/drawing/2014/main" xmlns="" id="{F3E3A0F6-7687-4402-B0B5-9C8402CB55A3}"/>
              </a:ext>
            </a:extLst>
          </p:cNvPr>
          <p:cNvSpPr>
            <a:spLocks noGrp="1"/>
          </p:cNvSpPr>
          <p:nvPr>
            <p:ph type="body" idx="1"/>
          </p:nvPr>
        </p:nvSpPr>
        <p:spPr>
          <a:xfrm>
            <a:off x="-7251" y="2981654"/>
            <a:ext cx="3479802" cy="552212"/>
          </a:xfrm>
        </p:spPr>
        <p:txBody>
          <a:bodyPr>
            <a:normAutofit/>
          </a:bodyPr>
          <a:lstStyle/>
          <a:p>
            <a:pPr algn="ctr"/>
            <a:r>
              <a:rPr lang="en-US" b="1" u="sng" dirty="0">
                <a:solidFill>
                  <a:srgbClr val="0070C0"/>
                </a:solidFill>
                <a:latin typeface="Times New Roman" panose="02020603050405020304" pitchFamily="18" charset="0"/>
                <a:cs typeface="Times New Roman" panose="02020603050405020304" pitchFamily="18" charset="0"/>
              </a:rPr>
              <a:t>US/Ga DOE</a:t>
            </a:r>
          </a:p>
        </p:txBody>
      </p:sp>
      <p:pic>
        <p:nvPicPr>
          <p:cNvPr id="11" name="Content Placeholder 10">
            <a:extLst>
              <a:ext uri="{FF2B5EF4-FFF2-40B4-BE49-F238E27FC236}">
                <a16:creationId xmlns:a16="http://schemas.microsoft.com/office/drawing/2014/main" xmlns="" id="{377CB2A0-EC16-4CC3-80EB-61245EFD721C}"/>
              </a:ext>
            </a:extLst>
          </p:cNvPr>
          <p:cNvPicPr>
            <a:picLocks noGrp="1" noChangeAspect="1"/>
          </p:cNvPicPr>
          <p:nvPr>
            <p:ph sz="half" idx="2"/>
          </p:nvPr>
        </p:nvPicPr>
        <p:blipFill>
          <a:blip r:embed="rId3"/>
          <a:stretch>
            <a:fillRect/>
          </a:stretch>
        </p:blipFill>
        <p:spPr>
          <a:xfrm>
            <a:off x="623161" y="3982354"/>
            <a:ext cx="1853035" cy="2154692"/>
          </a:xfrm>
        </p:spPr>
      </p:pic>
      <p:sp>
        <p:nvSpPr>
          <p:cNvPr id="5" name="Text Placeholder 4">
            <a:extLst>
              <a:ext uri="{FF2B5EF4-FFF2-40B4-BE49-F238E27FC236}">
                <a16:creationId xmlns:a16="http://schemas.microsoft.com/office/drawing/2014/main" xmlns="" id="{3363FA6A-1D82-425C-952B-23E09F00FF40}"/>
              </a:ext>
            </a:extLst>
          </p:cNvPr>
          <p:cNvSpPr>
            <a:spLocks noGrp="1"/>
          </p:cNvSpPr>
          <p:nvPr>
            <p:ph type="body" sz="quarter" idx="3"/>
          </p:nvPr>
        </p:nvSpPr>
        <p:spPr>
          <a:xfrm>
            <a:off x="5664198" y="3086581"/>
            <a:ext cx="3479802" cy="552212"/>
          </a:xfrm>
        </p:spPr>
        <p:txBody>
          <a:bodyPr>
            <a:normAutofit/>
          </a:bodyPr>
          <a:lstStyle/>
          <a:p>
            <a:pPr algn="ctr"/>
            <a:r>
              <a:rPr lang="en-US" b="1" u="sng" dirty="0">
                <a:solidFill>
                  <a:srgbClr val="0070C0"/>
                </a:solidFill>
                <a:latin typeface="Times New Roman" panose="02020603050405020304" pitchFamily="18" charset="0"/>
                <a:cs typeface="Times New Roman" panose="02020603050405020304" pitchFamily="18" charset="0"/>
              </a:rPr>
              <a:t>districts</a:t>
            </a:r>
          </a:p>
        </p:txBody>
      </p:sp>
      <p:sp>
        <p:nvSpPr>
          <p:cNvPr id="9" name="Rectangle 8">
            <a:extLst>
              <a:ext uri="{FF2B5EF4-FFF2-40B4-BE49-F238E27FC236}">
                <a16:creationId xmlns:a16="http://schemas.microsoft.com/office/drawing/2014/main" xmlns="" id="{09A5C6AD-378E-4E54-A15E-1ACC22EC06E3}"/>
              </a:ext>
            </a:extLst>
          </p:cNvPr>
          <p:cNvSpPr/>
          <p:nvPr/>
        </p:nvSpPr>
        <p:spPr>
          <a:xfrm>
            <a:off x="3568823" y="1145219"/>
            <a:ext cx="1721038" cy="1824362"/>
          </a:xfrm>
          <a:prstGeom prst="rect">
            <a:avLst/>
          </a:prstGeom>
          <a:blipFill>
            <a:blip r:embed="rId4">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3" name="Picture 12">
            <a:extLst>
              <a:ext uri="{FF2B5EF4-FFF2-40B4-BE49-F238E27FC236}">
                <a16:creationId xmlns:a16="http://schemas.microsoft.com/office/drawing/2014/main" xmlns="" id="{52CF2168-DA4B-47C0-A795-5CA3B195E8BA}"/>
              </a:ext>
            </a:extLst>
          </p:cNvPr>
          <p:cNvPicPr>
            <a:picLocks noChangeAspect="1"/>
          </p:cNvPicPr>
          <p:nvPr/>
        </p:nvPicPr>
        <p:blipFill>
          <a:blip r:embed="rId5"/>
          <a:stretch>
            <a:fillRect/>
          </a:stretch>
        </p:blipFill>
        <p:spPr>
          <a:xfrm>
            <a:off x="6294609" y="3969140"/>
            <a:ext cx="2218977" cy="2122696"/>
          </a:xfrm>
          <a:prstGeom prst="rect">
            <a:avLst/>
          </a:prstGeom>
        </p:spPr>
      </p:pic>
      <p:pic>
        <p:nvPicPr>
          <p:cNvPr id="15" name="Picture 14">
            <a:extLst>
              <a:ext uri="{FF2B5EF4-FFF2-40B4-BE49-F238E27FC236}">
                <a16:creationId xmlns:a16="http://schemas.microsoft.com/office/drawing/2014/main" xmlns="" id="{36491C77-9E6E-4B88-A061-F842DAD58CCC}"/>
              </a:ext>
            </a:extLst>
          </p:cNvPr>
          <p:cNvPicPr>
            <a:picLocks noChangeAspect="1"/>
          </p:cNvPicPr>
          <p:nvPr/>
        </p:nvPicPr>
        <p:blipFill>
          <a:blip r:embed="rId6"/>
          <a:stretch>
            <a:fillRect/>
          </a:stretch>
        </p:blipFill>
        <p:spPr>
          <a:xfrm>
            <a:off x="3388849" y="4465702"/>
            <a:ext cx="1993106" cy="1100138"/>
          </a:xfrm>
          <a:prstGeom prst="rect">
            <a:avLst/>
          </a:prstGeom>
        </p:spPr>
      </p:pic>
      <p:sp>
        <p:nvSpPr>
          <p:cNvPr id="17" name="TextBox 16">
            <a:extLst>
              <a:ext uri="{FF2B5EF4-FFF2-40B4-BE49-F238E27FC236}">
                <a16:creationId xmlns:a16="http://schemas.microsoft.com/office/drawing/2014/main" xmlns="" id="{A1B25DF4-C679-4B35-99CB-F08C2F009569}"/>
              </a:ext>
            </a:extLst>
          </p:cNvPr>
          <p:cNvSpPr txBox="1"/>
          <p:nvPr/>
        </p:nvSpPr>
        <p:spPr>
          <a:xfrm>
            <a:off x="623161" y="3488752"/>
            <a:ext cx="2218977" cy="300082"/>
          </a:xfrm>
          <a:prstGeom prst="rect">
            <a:avLst/>
          </a:prstGeom>
          <a:noFill/>
        </p:spPr>
        <p:txBody>
          <a:bodyPr wrap="square">
            <a:spAutoFit/>
          </a:bodyPr>
          <a:lstStyle/>
          <a:p>
            <a:pPr algn="ctr"/>
            <a:r>
              <a:rPr lang="en-US" sz="1350" b="1" dirty="0">
                <a:solidFill>
                  <a:srgbClr val="FF0000"/>
                </a:solidFill>
              </a:rPr>
              <a:t>Policy/Implementation</a:t>
            </a:r>
          </a:p>
        </p:txBody>
      </p:sp>
      <p:sp>
        <p:nvSpPr>
          <p:cNvPr id="19" name="TextBox 18">
            <a:extLst>
              <a:ext uri="{FF2B5EF4-FFF2-40B4-BE49-F238E27FC236}">
                <a16:creationId xmlns:a16="http://schemas.microsoft.com/office/drawing/2014/main" xmlns="" id="{A00A1D10-58AF-4ED2-842D-E1506B976812}"/>
              </a:ext>
            </a:extLst>
          </p:cNvPr>
          <p:cNvSpPr txBox="1"/>
          <p:nvPr/>
        </p:nvSpPr>
        <p:spPr>
          <a:xfrm>
            <a:off x="6294610" y="3533866"/>
            <a:ext cx="2218977" cy="300082"/>
          </a:xfrm>
          <a:prstGeom prst="rect">
            <a:avLst/>
          </a:prstGeom>
          <a:noFill/>
        </p:spPr>
        <p:txBody>
          <a:bodyPr wrap="square">
            <a:spAutoFit/>
          </a:bodyPr>
          <a:lstStyle/>
          <a:p>
            <a:pPr algn="ctr"/>
            <a:r>
              <a:rPr lang="en-US" sz="1350" b="1" dirty="0">
                <a:solidFill>
                  <a:srgbClr val="FF0000"/>
                </a:solidFill>
              </a:rPr>
              <a:t>Policy/Classroom/Transition</a:t>
            </a:r>
          </a:p>
        </p:txBody>
      </p:sp>
    </p:spTree>
    <p:extLst>
      <p:ext uri="{BB962C8B-B14F-4D97-AF65-F5344CB8AC3E}">
        <p14:creationId xmlns:p14="http://schemas.microsoft.com/office/powerpoint/2010/main" val="145825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EA23CA-85DE-48A9-B4F9-6F3EEECBEC06}"/>
              </a:ext>
            </a:extLst>
          </p:cNvPr>
          <p:cNvSpPr txBox="1"/>
          <p:nvPr/>
        </p:nvSpPr>
        <p:spPr>
          <a:xfrm>
            <a:off x="184212" y="1113524"/>
            <a:ext cx="8775577" cy="4593565"/>
          </a:xfrm>
          <a:prstGeom prst="rect">
            <a:avLst/>
          </a:prstGeom>
          <a:noFill/>
        </p:spPr>
        <p:txBody>
          <a:bodyPr wrap="square">
            <a:spAutoFit/>
          </a:bodyPr>
          <a:lstStyle/>
          <a:p>
            <a:pPr algn="l"/>
            <a:endParaRPr lang="en-US" sz="1500" dirty="0">
              <a:solidFill>
                <a:srgbClr val="000000"/>
              </a:solidFill>
              <a:latin typeface="Cambria" panose="02040503050406030204" pitchFamily="18" charset="0"/>
            </a:endParaRPr>
          </a:p>
          <a:p>
            <a:pPr algn="r"/>
            <a:r>
              <a:rPr lang="en-US" sz="1500" dirty="0">
                <a:solidFill>
                  <a:srgbClr val="000000"/>
                </a:solidFill>
                <a:latin typeface="Cambria" panose="02040503050406030204" pitchFamily="18" charset="0"/>
              </a:rPr>
              <a:t> </a:t>
            </a:r>
            <a:r>
              <a:rPr lang="en-US" sz="1350" b="1" dirty="0">
                <a:solidFill>
                  <a:srgbClr val="0070C0"/>
                </a:solidFill>
                <a:latin typeface="Cambria" panose="02040503050406030204" pitchFamily="18" charset="0"/>
              </a:rPr>
              <a:t>UNITED STATES DEPARTMENT OF EDUCATION </a:t>
            </a:r>
            <a:endParaRPr lang="en-US" sz="1350" dirty="0">
              <a:solidFill>
                <a:srgbClr val="0070C0"/>
              </a:solidFill>
              <a:latin typeface="Cambria" panose="02040503050406030204" pitchFamily="18" charset="0"/>
            </a:endParaRPr>
          </a:p>
          <a:p>
            <a:pPr algn="r"/>
            <a:r>
              <a:rPr lang="en-US" sz="1050" i="1" dirty="0">
                <a:solidFill>
                  <a:srgbClr val="0070C0"/>
                </a:solidFill>
                <a:latin typeface="Cambria" panose="02040503050406030204" pitchFamily="18" charset="0"/>
              </a:rPr>
              <a:t>Office for Civil Rights </a:t>
            </a:r>
            <a:endParaRPr lang="en-US" sz="1050" dirty="0">
              <a:solidFill>
                <a:srgbClr val="0070C0"/>
              </a:solidFill>
              <a:latin typeface="Cambria" panose="02040503050406030204" pitchFamily="18" charset="0"/>
            </a:endParaRPr>
          </a:p>
          <a:p>
            <a:pPr algn="r"/>
            <a:r>
              <a:rPr lang="en-US" sz="1050" i="1" dirty="0">
                <a:solidFill>
                  <a:srgbClr val="0070C0"/>
                </a:solidFill>
                <a:latin typeface="Cambria" panose="02040503050406030204" pitchFamily="18" charset="0"/>
              </a:rPr>
              <a:t>Office for Special Education and Rehabilitative Services </a:t>
            </a:r>
          </a:p>
          <a:p>
            <a:pPr algn="r"/>
            <a:endParaRPr lang="en-US" sz="1050" i="1" dirty="0">
              <a:solidFill>
                <a:srgbClr val="0070C0"/>
              </a:solidFill>
              <a:latin typeface="Cambria" panose="02040503050406030204" pitchFamily="18" charset="0"/>
            </a:endParaRPr>
          </a:p>
          <a:p>
            <a:pPr algn="r"/>
            <a:endParaRPr lang="en-US" sz="1050" dirty="0">
              <a:solidFill>
                <a:srgbClr val="0070C0"/>
              </a:solidFill>
              <a:latin typeface="Cambria" panose="02040503050406030204" pitchFamily="18" charset="0"/>
            </a:endParaRPr>
          </a:p>
          <a:p>
            <a:pPr algn="ctr"/>
            <a:r>
              <a:rPr lang="en-US" sz="1350" dirty="0">
                <a:solidFill>
                  <a:srgbClr val="000000"/>
                </a:solidFill>
                <a:latin typeface="Times New Roman" panose="02020603050405020304" pitchFamily="18" charset="0"/>
              </a:rPr>
              <a:t>March 21, 2020 </a:t>
            </a:r>
          </a:p>
          <a:p>
            <a:pPr algn="ctr"/>
            <a:r>
              <a:rPr lang="en-US" b="1" dirty="0">
                <a:solidFill>
                  <a:srgbClr val="0070C0"/>
                </a:solidFill>
                <a:latin typeface="Cambria" panose="02040503050406030204" pitchFamily="18" charset="0"/>
              </a:rPr>
              <a:t>Supplemental Fact Sheet </a:t>
            </a:r>
            <a:endParaRPr lang="en-US" dirty="0">
              <a:solidFill>
                <a:srgbClr val="0070C0"/>
              </a:solidFill>
              <a:latin typeface="Cambria" panose="02040503050406030204" pitchFamily="18" charset="0"/>
            </a:endParaRPr>
          </a:p>
          <a:p>
            <a:pPr algn="ctr"/>
            <a:r>
              <a:rPr lang="en-US" b="1" dirty="0">
                <a:solidFill>
                  <a:srgbClr val="0070C0"/>
                </a:solidFill>
                <a:latin typeface="Cambria" panose="02040503050406030204" pitchFamily="18" charset="0"/>
              </a:rPr>
              <a:t>Addressing the Risk of COVID-19 in Preschool, Elementary and Secondary Schools </a:t>
            </a:r>
            <a:endParaRPr lang="en-US" dirty="0">
              <a:solidFill>
                <a:srgbClr val="0070C0"/>
              </a:solidFill>
              <a:latin typeface="Cambria" panose="02040503050406030204" pitchFamily="18" charset="0"/>
            </a:endParaRPr>
          </a:p>
          <a:p>
            <a:pPr algn="ctr"/>
            <a:r>
              <a:rPr lang="en-US" b="1" dirty="0">
                <a:solidFill>
                  <a:srgbClr val="0070C0"/>
                </a:solidFill>
                <a:latin typeface="Cambria" panose="02040503050406030204" pitchFamily="18" charset="0"/>
              </a:rPr>
              <a:t>While Serving Children with Disabilities </a:t>
            </a:r>
          </a:p>
          <a:p>
            <a:pPr algn="ctr"/>
            <a:endParaRPr lang="en-US" dirty="0">
              <a:solidFill>
                <a:srgbClr val="000000"/>
              </a:solidFill>
              <a:latin typeface="Cambria" panose="02040503050406030204" pitchFamily="18" charset="0"/>
            </a:endParaRPr>
          </a:p>
          <a:p>
            <a:r>
              <a:rPr lang="en-US" sz="1350" dirty="0">
                <a:solidFill>
                  <a:srgbClr val="000000"/>
                </a:solidFill>
                <a:latin typeface="Times New Roman" panose="02020603050405020304" pitchFamily="18" charset="0"/>
              </a:rPr>
              <a:t>We recognize that educational institutions are straining to address the challenges of this national emergency. We also know that educators and parents are striving to provide a sense of normality while seeking ways to ensure that all students have access to meaningful educational opportunities even under these difficult circumstances. No one wants to have learning coming to a halt across America due to the COVID-19 outbreak, and the U.S. Department of Education (Department) does not want to stand in the way of good faith efforts to educate students on-line. </a:t>
            </a:r>
          </a:p>
          <a:p>
            <a:endParaRPr lang="en-US" sz="1350" dirty="0">
              <a:solidFill>
                <a:srgbClr val="000000"/>
              </a:solidFill>
              <a:latin typeface="Times New Roman" panose="02020603050405020304" pitchFamily="18" charset="0"/>
            </a:endParaRPr>
          </a:p>
          <a:p>
            <a:r>
              <a:rPr lang="en-US" sz="1350" b="1" dirty="0">
                <a:solidFill>
                  <a:srgbClr val="0070C0"/>
                </a:solidFill>
                <a:latin typeface="Times New Roman" panose="02020603050405020304" pitchFamily="18" charset="0"/>
              </a:rPr>
              <a:t>The Department stands ready to offer guidance, technical assistance, and information on any available flexibility, within the confines of the law, to ensure that all students, including students with disabilities, continue receiving excellent education during this difficult time. </a:t>
            </a:r>
            <a:r>
              <a:rPr lang="en-US" sz="1350" dirty="0">
                <a:solidFill>
                  <a:srgbClr val="000000"/>
                </a:solidFill>
                <a:latin typeface="Times New Roman" panose="02020603050405020304" pitchFamily="18" charset="0"/>
              </a:rPr>
              <a:t>The Department’s Office for Civil Rights (OCR) and the Office for Special Education and Rehabilitative Services (OSERS) have previously issued non-regulatory guidance addressing these issues.</a:t>
            </a:r>
            <a:r>
              <a:rPr lang="en-US" sz="600" dirty="0">
                <a:solidFill>
                  <a:srgbClr val="000000"/>
                </a:solidFill>
                <a:latin typeface="Times New Roman" panose="02020603050405020304" pitchFamily="18" charset="0"/>
              </a:rPr>
              <a:t>* </a:t>
            </a:r>
          </a:p>
        </p:txBody>
      </p:sp>
      <p:pic>
        <p:nvPicPr>
          <p:cNvPr id="4" name="Picture 3">
            <a:extLst>
              <a:ext uri="{FF2B5EF4-FFF2-40B4-BE49-F238E27FC236}">
                <a16:creationId xmlns:a16="http://schemas.microsoft.com/office/drawing/2014/main" xmlns="" id="{D435A6AA-A0D5-4C7F-84E4-D951A4C325CA}"/>
              </a:ext>
            </a:extLst>
          </p:cNvPr>
          <p:cNvPicPr>
            <a:picLocks noChangeAspect="1"/>
          </p:cNvPicPr>
          <p:nvPr/>
        </p:nvPicPr>
        <p:blipFill>
          <a:blip r:embed="rId3"/>
          <a:stretch>
            <a:fillRect/>
          </a:stretch>
        </p:blipFill>
        <p:spPr>
          <a:xfrm>
            <a:off x="692460" y="1113524"/>
            <a:ext cx="1164829" cy="1175974"/>
          </a:xfrm>
          <a:prstGeom prst="rect">
            <a:avLst/>
          </a:prstGeom>
        </p:spPr>
      </p:pic>
    </p:spTree>
    <p:extLst>
      <p:ext uri="{BB962C8B-B14F-4D97-AF65-F5344CB8AC3E}">
        <p14:creationId xmlns:p14="http://schemas.microsoft.com/office/powerpoint/2010/main" val="20649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CB91D7B-3ABB-416E-9A88-2CA9290729E3}"/>
              </a:ext>
            </a:extLst>
          </p:cNvPr>
          <p:cNvSpPr txBox="1"/>
          <p:nvPr/>
        </p:nvSpPr>
        <p:spPr>
          <a:xfrm>
            <a:off x="132333" y="1894374"/>
            <a:ext cx="8879334" cy="4455066"/>
          </a:xfrm>
          <a:prstGeom prst="rect">
            <a:avLst/>
          </a:prstGeom>
          <a:noFill/>
        </p:spPr>
        <p:txBody>
          <a:bodyPr wrap="square">
            <a:spAutoFit/>
          </a:bodyPr>
          <a:lstStyle/>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At the outset, OCR and OSERS must address a serious misunderstanding that has recently circulated within the educational community. As school districts nationwide take necessary steps to protect the health and safety of their students, many are moving to virtual or online education (distance instruction). Some educators, however, have been reluctant to provide any distance instruction because they believe that federal disability law presents insurmountable barriers to remote education. This is simply not true. We remind schools they should not opt to close or decline to provide distance instruction, at the expense of students, to address matters pertaining to services for students with disabilities. Rather, </a:t>
            </a:r>
            <a:r>
              <a:rPr lang="en-US" sz="1350" b="1" dirty="0">
                <a:solidFill>
                  <a:srgbClr val="0070C0"/>
                </a:solidFill>
                <a:latin typeface="Times New Roman" panose="02020603050405020304" pitchFamily="18" charset="0"/>
              </a:rPr>
              <a:t>school systems must make local decisions that take into consideration the health, safety, and well-being of all their students and staff. </a:t>
            </a:r>
          </a:p>
          <a:p>
            <a:endParaRPr lang="en-US" sz="1350" dirty="0">
              <a:solidFill>
                <a:srgbClr val="000000"/>
              </a:solidFill>
              <a:latin typeface="Times New Roman" panose="02020603050405020304" pitchFamily="18" charset="0"/>
            </a:endParaRPr>
          </a:p>
          <a:p>
            <a:r>
              <a:rPr lang="en-US" sz="1350" b="1" dirty="0">
                <a:solidFill>
                  <a:srgbClr val="000000"/>
                </a:solidFill>
                <a:latin typeface="Times New Roman" panose="02020603050405020304" pitchFamily="18" charset="0"/>
              </a:rPr>
              <a:t>To be clear: ensuring compliance with the Individuals with Disabilities Education Act (IDEA),</a:t>
            </a:r>
            <a:r>
              <a:rPr lang="en-US" sz="600" b="1" dirty="0">
                <a:solidFill>
                  <a:srgbClr val="000000"/>
                </a:solidFill>
                <a:latin typeface="Times New Roman" panose="02020603050405020304" pitchFamily="18" charset="0"/>
              </a:rPr>
              <a:t>† </a:t>
            </a:r>
            <a:r>
              <a:rPr lang="en-US" sz="1350" b="1" dirty="0">
                <a:solidFill>
                  <a:srgbClr val="000000"/>
                </a:solidFill>
                <a:latin typeface="Times New Roman" panose="02020603050405020304" pitchFamily="18" charset="0"/>
              </a:rPr>
              <a:t>Section 504 of the Rehabilitation Act (Section 504), and Title II of the Americans with Disabilities Act should not prevent any school from offering educational programs through distance instruction. </a:t>
            </a:r>
          </a:p>
          <a:p>
            <a:endParaRPr lang="en-US" sz="1350" dirty="0">
              <a:solidFill>
                <a:srgbClr val="000000"/>
              </a:solidFill>
              <a:latin typeface="Times New Roman" panose="02020603050405020304" pitchFamily="18" charset="0"/>
            </a:endParaRPr>
          </a:p>
          <a:p>
            <a:r>
              <a:rPr lang="en-US" sz="1350" b="1" dirty="0">
                <a:solidFill>
                  <a:srgbClr val="0070C0"/>
                </a:solidFill>
                <a:latin typeface="Times New Roman" panose="02020603050405020304" pitchFamily="18" charset="0"/>
              </a:rPr>
              <a:t>School districts must provide a free and appropriate public education (FAPE) consistent with the need to protect the health and safety of students with disabilities and those individuals providing education, specialized instruction, and related services to these students this unique and ever-changing environment, OCR and OSERS recognize that these exceptional circumstances may affect how all educational and related services and supports are provided, and the Department will offer flexibility where possible. </a:t>
            </a:r>
            <a:r>
              <a:rPr lang="en-US" sz="1350" dirty="0">
                <a:solidFill>
                  <a:srgbClr val="000000"/>
                </a:solidFill>
                <a:latin typeface="Times New Roman" panose="02020603050405020304" pitchFamily="18" charset="0"/>
              </a:rPr>
              <a:t>However, school districts must remember that the provision of FAPE may include, as appropriate, special education and related services provided through distance instruction provided virtually, online, or telephonically. </a:t>
            </a:r>
          </a:p>
          <a:p>
            <a:endParaRPr lang="en-US" sz="1350" dirty="0">
              <a:solidFill>
                <a:srgbClr val="000000"/>
              </a:solidFill>
              <a:latin typeface="Times New Roman" panose="02020603050405020304" pitchFamily="18" charset="0"/>
            </a:endParaRPr>
          </a:p>
        </p:txBody>
      </p:sp>
      <p:pic>
        <p:nvPicPr>
          <p:cNvPr id="4" name="Picture 3">
            <a:extLst>
              <a:ext uri="{FF2B5EF4-FFF2-40B4-BE49-F238E27FC236}">
                <a16:creationId xmlns:a16="http://schemas.microsoft.com/office/drawing/2014/main" xmlns="" id="{4939A241-3629-4C5A-9D74-27789E933E64}"/>
              </a:ext>
            </a:extLst>
          </p:cNvPr>
          <p:cNvPicPr>
            <a:picLocks noChangeAspect="1"/>
          </p:cNvPicPr>
          <p:nvPr/>
        </p:nvPicPr>
        <p:blipFill>
          <a:blip r:embed="rId2"/>
          <a:stretch>
            <a:fillRect/>
          </a:stretch>
        </p:blipFill>
        <p:spPr>
          <a:xfrm>
            <a:off x="48985" y="857250"/>
            <a:ext cx="1037906" cy="1306038"/>
          </a:xfrm>
          <a:prstGeom prst="rect">
            <a:avLst/>
          </a:prstGeom>
        </p:spPr>
      </p:pic>
      <p:sp>
        <p:nvSpPr>
          <p:cNvPr id="6" name="TextBox 5">
            <a:extLst>
              <a:ext uri="{FF2B5EF4-FFF2-40B4-BE49-F238E27FC236}">
                <a16:creationId xmlns:a16="http://schemas.microsoft.com/office/drawing/2014/main" xmlns="" id="{9C3CE449-3FAD-4265-BD12-B3A9816D6992}"/>
              </a:ext>
            </a:extLst>
          </p:cNvPr>
          <p:cNvSpPr txBox="1"/>
          <p:nvPr/>
        </p:nvSpPr>
        <p:spPr>
          <a:xfrm>
            <a:off x="3582955" y="1063377"/>
            <a:ext cx="5110259" cy="784830"/>
          </a:xfrm>
          <a:prstGeom prst="rect">
            <a:avLst/>
          </a:prstGeom>
          <a:noFill/>
        </p:spPr>
        <p:txBody>
          <a:bodyPr wrap="square">
            <a:spAutoFit/>
          </a:bodyPr>
          <a:lstStyle/>
          <a:p>
            <a:pPr algn="r"/>
            <a:r>
              <a:rPr lang="en-US" b="1" dirty="0">
                <a:solidFill>
                  <a:srgbClr val="0070C0"/>
                </a:solidFill>
                <a:latin typeface="Cambria" panose="02040503050406030204" pitchFamily="18" charset="0"/>
              </a:rPr>
              <a:t>UNITED STATES DEPARTMENT OF EDUCATION </a:t>
            </a:r>
          </a:p>
          <a:p>
            <a:pPr algn="r"/>
            <a:r>
              <a:rPr lang="en-US" sz="1350" i="1" dirty="0">
                <a:solidFill>
                  <a:srgbClr val="0070C0"/>
                </a:solidFill>
                <a:latin typeface="Cambria" panose="02040503050406030204" pitchFamily="18" charset="0"/>
              </a:rPr>
              <a:t>Office for Civil Rights </a:t>
            </a:r>
          </a:p>
          <a:p>
            <a:pPr algn="r"/>
            <a:r>
              <a:rPr lang="en-US" sz="1350" i="1" dirty="0">
                <a:solidFill>
                  <a:srgbClr val="0070C0"/>
                </a:solidFill>
                <a:latin typeface="Cambria" panose="02040503050406030204" pitchFamily="18" charset="0"/>
              </a:rPr>
              <a:t>Office of Special Education and Rehabilitative Services </a:t>
            </a:r>
            <a:endParaRPr lang="en-US" sz="1350" dirty="0">
              <a:solidFill>
                <a:srgbClr val="0070C0"/>
              </a:solidFill>
            </a:endParaRPr>
          </a:p>
        </p:txBody>
      </p:sp>
    </p:spTree>
    <p:extLst>
      <p:ext uri="{BB962C8B-B14F-4D97-AF65-F5344CB8AC3E}">
        <p14:creationId xmlns:p14="http://schemas.microsoft.com/office/powerpoint/2010/main" val="89698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9EE414-33F4-4C4E-A28D-3595BE4000B5}"/>
              </a:ext>
            </a:extLst>
          </p:cNvPr>
          <p:cNvSpPr txBox="1"/>
          <p:nvPr/>
        </p:nvSpPr>
        <p:spPr>
          <a:xfrm>
            <a:off x="74906" y="1023707"/>
            <a:ext cx="8960343" cy="4154984"/>
          </a:xfrm>
          <a:prstGeom prst="rect">
            <a:avLst/>
          </a:prstGeom>
          <a:noFill/>
        </p:spPr>
        <p:txBody>
          <a:bodyPr wrap="square">
            <a:spAutoFit/>
          </a:bodyPr>
          <a:lstStyle/>
          <a:p>
            <a:pPr algn="r"/>
            <a:r>
              <a:rPr lang="en-US" sz="1350" b="1" dirty="0">
                <a:solidFill>
                  <a:srgbClr val="0070C0"/>
                </a:solidFill>
                <a:latin typeface="Times New Roman" panose="02020603050405020304" pitchFamily="18" charset="0"/>
              </a:rPr>
              <a:t>UNITED STATES DEPARTMENT OF EDUCATION </a:t>
            </a:r>
          </a:p>
          <a:p>
            <a:pPr algn="r"/>
            <a:r>
              <a:rPr lang="en-US" sz="1050" i="1" dirty="0">
                <a:solidFill>
                  <a:srgbClr val="0070C0"/>
                </a:solidFill>
                <a:latin typeface="Cambria" panose="02040503050406030204" pitchFamily="18" charset="0"/>
              </a:rPr>
              <a:t>Office for Civil Rights </a:t>
            </a:r>
          </a:p>
          <a:p>
            <a:pPr algn="r"/>
            <a:r>
              <a:rPr lang="en-US" sz="1050" i="1" dirty="0">
                <a:solidFill>
                  <a:srgbClr val="0070C0"/>
                </a:solidFill>
                <a:latin typeface="Cambria" panose="02040503050406030204" pitchFamily="18" charset="0"/>
              </a:rPr>
              <a:t>Office of Special Education and Rehabilitative Services </a:t>
            </a:r>
            <a:endParaRPr lang="en-US" sz="1050" dirty="0">
              <a:solidFill>
                <a:srgbClr val="0070C0"/>
              </a:solidFill>
              <a:latin typeface="Cambria" panose="02040503050406030204" pitchFamily="18" charset="0"/>
            </a:endParaRPr>
          </a:p>
          <a:p>
            <a:endParaRPr lang="en-US" sz="1350" dirty="0">
              <a:solidFill>
                <a:srgbClr val="000000"/>
              </a:solidFill>
              <a:latin typeface="Times New Roman" panose="02020603050405020304" pitchFamily="18" charset="0"/>
            </a:endParaRPr>
          </a:p>
          <a:p>
            <a:r>
              <a:rPr lang="en-US" sz="1350" b="1" dirty="0">
                <a:solidFill>
                  <a:srgbClr val="0070C0"/>
                </a:solidFill>
                <a:latin typeface="Times New Roman" panose="02020603050405020304" pitchFamily="18" charset="0"/>
              </a:rPr>
              <a:t>The Department understands that, during this national emergency, schools may not be able to provide all services in the same manner they are typically provided. </a:t>
            </a:r>
            <a:r>
              <a:rPr lang="en-US" sz="1350" dirty="0">
                <a:solidFill>
                  <a:srgbClr val="000000"/>
                </a:solidFill>
                <a:latin typeface="Times New Roman" panose="02020603050405020304" pitchFamily="18" charset="0"/>
              </a:rPr>
              <a:t>While some schools might choose to safely, and in accordance with state law, provide certain IEP services to some students in-person, it may be unfeasible or unsafe for some institutions, during current emergency school closures, to provide hands-on physical therapy, occupational therapy, or tactile sign language educational services. Many disability-related modifications and services may be effectively provided online. These may include, for instance, extensions of time for assignments, videos with accurate captioning or embedded sign language interpreting, accessible reading materials, and many speech or language services through video conferencing. </a:t>
            </a:r>
          </a:p>
          <a:p>
            <a:endParaRPr lang="en-US" sz="1350" dirty="0">
              <a:solidFill>
                <a:srgbClr val="000000"/>
              </a:solidFill>
              <a:latin typeface="Times New Roman" panose="02020603050405020304" pitchFamily="18" charset="0"/>
            </a:endParaRPr>
          </a:p>
          <a:p>
            <a:r>
              <a:rPr lang="en-US" sz="1350" b="1" dirty="0">
                <a:solidFill>
                  <a:srgbClr val="0070C0"/>
                </a:solidFill>
                <a:latin typeface="Times New Roman" panose="02020603050405020304" pitchFamily="18" charset="0"/>
              </a:rPr>
              <a:t>It is important to emphasize that federal disability law allows for flexibility in determining how to meet the individual needs of students with disabilities.</a:t>
            </a:r>
            <a:r>
              <a:rPr lang="en-US" sz="1350" dirty="0">
                <a:solidFill>
                  <a:srgbClr val="FF0000"/>
                </a:solidFill>
                <a:latin typeface="Times New Roman" panose="02020603050405020304" pitchFamily="18" charset="0"/>
              </a:rPr>
              <a:t> </a:t>
            </a:r>
            <a:r>
              <a:rPr lang="en-US" sz="1350" dirty="0">
                <a:solidFill>
                  <a:srgbClr val="000000"/>
                </a:solidFill>
                <a:latin typeface="Times New Roman" panose="02020603050405020304" pitchFamily="18" charset="0"/>
              </a:rPr>
              <a:t>The determination of how FAPE is to be provided may need to be different in this time of unprecedented national emergency. As mentioned above, FAPE may be provided consistent with the need to protect the health and safety of students with disabilities and those individuals providing special education and related services to students. Where, due to the global pandemic and resulting closures of schools, there has been an inevitable delay in providing services – or even making decisions about how to provide services - IEP teams (</a:t>
            </a:r>
            <a:r>
              <a:rPr lang="en-US" sz="1350" dirty="0">
                <a:solidFill>
                  <a:srgbClr val="0070C0"/>
                </a:solidFill>
                <a:latin typeface="Times New Roman" panose="02020603050405020304" pitchFamily="18" charset="0"/>
              </a:rPr>
              <a:t>as noted in the March 12, 2020 guidance</a:t>
            </a:r>
            <a:r>
              <a:rPr lang="en-US" sz="1350" dirty="0">
                <a:solidFill>
                  <a:srgbClr val="000000"/>
                </a:solidFill>
                <a:latin typeface="Times New Roman" panose="02020603050405020304" pitchFamily="18" charset="0"/>
              </a:rPr>
              <a:t>) must make an individualized determination whether and to what extent compensatory services may be needed when schools resume normal operations. </a:t>
            </a:r>
          </a:p>
        </p:txBody>
      </p:sp>
      <p:sp>
        <p:nvSpPr>
          <p:cNvPr id="7" name="TextBox 6">
            <a:extLst>
              <a:ext uri="{FF2B5EF4-FFF2-40B4-BE49-F238E27FC236}">
                <a16:creationId xmlns:a16="http://schemas.microsoft.com/office/drawing/2014/main" xmlns="" id="{0A2D8C19-3416-4FCD-97CC-EAE10FD564EB}"/>
              </a:ext>
            </a:extLst>
          </p:cNvPr>
          <p:cNvSpPr txBox="1"/>
          <p:nvPr/>
        </p:nvSpPr>
        <p:spPr>
          <a:xfrm>
            <a:off x="1035697" y="5337553"/>
            <a:ext cx="6746033" cy="300082"/>
          </a:xfrm>
          <a:prstGeom prst="rect">
            <a:avLst/>
          </a:prstGeom>
          <a:noFill/>
        </p:spPr>
        <p:txBody>
          <a:bodyPr wrap="square">
            <a:spAutoFit/>
          </a:bodyPr>
          <a:lstStyle/>
          <a:p>
            <a:r>
              <a:rPr lang="en-US" sz="1350" dirty="0">
                <a:hlinkClick r:id="rId2"/>
              </a:rPr>
              <a:t>https://www2.ed.gov/policy/speced/guid/idea/memosdcltrs/qa-covid-19-03-12-2020.pdf</a:t>
            </a:r>
            <a:endParaRPr lang="en-US" sz="1350" dirty="0"/>
          </a:p>
        </p:txBody>
      </p:sp>
    </p:spTree>
    <p:extLst>
      <p:ext uri="{BB962C8B-B14F-4D97-AF65-F5344CB8AC3E}">
        <p14:creationId xmlns:p14="http://schemas.microsoft.com/office/powerpoint/2010/main" val="50341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F452A527-3631-41ED-858D-3777A7D14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Speak Pro" panose="020F0502020204030204"/>
            </a:endParaRPr>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4616131" y="2255483"/>
            <a:ext cx="4267157" cy="1742671"/>
          </a:xfrm>
        </p:spPr>
        <p:txBody>
          <a:bodyPr>
            <a:noAutofit/>
          </a:bodyPr>
          <a:lstStyle/>
          <a:p>
            <a:pPr algn="ctr"/>
            <a:r>
              <a:rPr lang="en-US" sz="4500" dirty="0">
                <a:solidFill>
                  <a:srgbClr val="00B050"/>
                </a:solidFill>
              </a:rPr>
              <a:t>Culture of Inclusion: </a:t>
            </a:r>
            <a:br>
              <a:rPr lang="en-US" sz="4500" dirty="0">
                <a:solidFill>
                  <a:srgbClr val="00B050"/>
                </a:solidFill>
              </a:rPr>
            </a:br>
            <a:r>
              <a:rPr lang="en-US" sz="2400" dirty="0">
                <a:solidFill>
                  <a:srgbClr val="00B050"/>
                </a:solidFill>
              </a:rPr>
              <a:t>Education, Family, Community</a:t>
            </a:r>
          </a:p>
        </p:txBody>
      </p:sp>
      <p:sp>
        <p:nvSpPr>
          <p:cNvPr id="3" name="Subtitle 2">
            <a:extLst>
              <a:ext uri="{FF2B5EF4-FFF2-40B4-BE49-F238E27FC236}">
                <a16:creationId xmlns:a16="http://schemas.microsoft.com/office/drawing/2014/main" xmlns="" id="{255E1F2F-E259-4EA8-9FFD-3A10AF541859}"/>
              </a:ext>
            </a:extLst>
          </p:cNvPr>
          <p:cNvSpPr>
            <a:spLocks noGrp="1"/>
          </p:cNvSpPr>
          <p:nvPr>
            <p:ph type="subTitle" idx="1"/>
          </p:nvPr>
        </p:nvSpPr>
        <p:spPr>
          <a:xfrm>
            <a:off x="5293854" y="4269155"/>
            <a:ext cx="3015645" cy="460144"/>
          </a:xfrm>
        </p:spPr>
        <p:txBody>
          <a:bodyPr>
            <a:normAutofit/>
          </a:bodyPr>
          <a:lstStyle/>
          <a:p>
            <a:pPr algn="ctr"/>
            <a:r>
              <a:rPr lang="en-US" dirty="0">
                <a:solidFill>
                  <a:srgbClr val="FF0000"/>
                </a:solidFill>
              </a:rPr>
              <a:t>In challenging times</a:t>
            </a:r>
          </a:p>
        </p:txBody>
      </p:sp>
      <p:pic>
        <p:nvPicPr>
          <p:cNvPr id="6" name="Picture 5">
            <a:extLst>
              <a:ext uri="{FF2B5EF4-FFF2-40B4-BE49-F238E27FC236}">
                <a16:creationId xmlns:a16="http://schemas.microsoft.com/office/drawing/2014/main" xmlns="" id="{8940CBE3-3F91-419A-A649-32AB388ECA8B}"/>
              </a:ext>
              <a:ext uri="{C183D7F6-B498-43B3-948B-1728B52AA6E4}">
                <adec:decorative xmlns:adec="http://schemas.microsoft.com/office/drawing/2017/decorative" xmlns=""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0863" y="857250"/>
            <a:ext cx="4572000" cy="5143493"/>
          </a:xfrm>
          <a:prstGeom prst="rect">
            <a:avLst/>
          </a:prstGeom>
        </p:spPr>
      </p:pic>
      <p:cxnSp>
        <p:nvCxnSpPr>
          <p:cNvPr id="26" name="Straight Connector 25">
            <a:extLst>
              <a:ext uri="{FF2B5EF4-FFF2-40B4-BE49-F238E27FC236}">
                <a16:creationId xmlns:a16="http://schemas.microsoft.com/office/drawing/2014/main" xmlns=""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03790" y="4078316"/>
            <a:ext cx="32918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FA9D09A-BA49-4F4B-A1DB-9C16F5B71C29}"/>
              </a:ext>
            </a:extLst>
          </p:cNvPr>
          <p:cNvSpPr txBox="1"/>
          <p:nvPr/>
        </p:nvSpPr>
        <p:spPr>
          <a:xfrm>
            <a:off x="221941" y="1758740"/>
            <a:ext cx="8833837" cy="5078313"/>
          </a:xfrm>
          <a:prstGeom prst="rect">
            <a:avLst/>
          </a:prstGeom>
          <a:noFill/>
        </p:spPr>
        <p:txBody>
          <a:bodyPr wrap="square">
            <a:spAutoFit/>
          </a:bodyPr>
          <a:lstStyle/>
          <a:p>
            <a:r>
              <a:rPr lang="en-US" sz="1350" dirty="0">
                <a:solidFill>
                  <a:srgbClr val="000000"/>
                </a:solidFill>
                <a:latin typeface="Times New Roman" panose="02020603050405020304" pitchFamily="18" charset="0"/>
              </a:rPr>
              <a:t>Finally, although federal law requires distance instruction to be accessible to students with disabilities, it does not mandate specific methodologies. Where technology itself imposes a barrier to access or where educational materials simply are not available in an accessible format, educators may still meet their legal obligations by providing children with disabilities equally effective alternate access to the curriculum or services provided to other students. For example, if a teacher who has a blind student in her class is working from home and cannot distribute a document accessible to that student, she can distribute to the rest of the class an inaccessible document and, if appropriate for the student, read the document over the phone to the blind student or provide the blind student with an audio recording of a reading of the document aloud. </a:t>
            </a:r>
          </a:p>
          <a:p>
            <a:endParaRPr lang="en-US" sz="1350" dirty="0">
              <a:solidFill>
                <a:srgbClr val="000000"/>
              </a:solidFill>
              <a:latin typeface="Times New Roman" panose="02020603050405020304" pitchFamily="18" charset="0"/>
            </a:endParaRPr>
          </a:p>
          <a:p>
            <a:r>
              <a:rPr lang="en-US" sz="1350" b="1" dirty="0">
                <a:solidFill>
                  <a:srgbClr val="0070C0"/>
                </a:solidFill>
                <a:latin typeface="Times New Roman" panose="02020603050405020304" pitchFamily="18" charset="0"/>
              </a:rPr>
              <a:t>The Department encourages parents, educators, and administrators to collaborate creatively to continue to meet the needs of students with disabilities. </a:t>
            </a:r>
            <a:r>
              <a:rPr lang="en-US" sz="1350" dirty="0">
                <a:solidFill>
                  <a:srgbClr val="0070C0"/>
                </a:solidFill>
                <a:latin typeface="Times New Roman" panose="02020603050405020304" pitchFamily="18" charset="0"/>
              </a:rPr>
              <a:t>Consider practices such as distance instruction, teletherapy and tele-intervention, meetings held on digital platforms, online options for data tracking, and documentation. In addition, there are low-tech strategies that can provide for an exchange of curriculum-based resources, instructional packets, projects, and written assignments. </a:t>
            </a:r>
          </a:p>
          <a:p>
            <a:endParaRPr lang="en-US" sz="1350" dirty="0">
              <a:solidFill>
                <a:srgbClr val="00B050"/>
              </a:solidFill>
              <a:latin typeface="Times New Roman" panose="02020603050405020304" pitchFamily="18" charset="0"/>
            </a:endParaRPr>
          </a:p>
          <a:p>
            <a:r>
              <a:rPr lang="en-US" sz="1350" dirty="0">
                <a:solidFill>
                  <a:srgbClr val="000000"/>
                </a:solidFill>
                <a:latin typeface="Times New Roman" panose="02020603050405020304" pitchFamily="18" charset="0"/>
              </a:rPr>
              <a:t>The Department understands that, during this declared national emergency, there may be additional questions about meeting the requirements of federal civil rights law; where we can offer flexibility, we will. OSERS has provided the attached list with information on those IDEA timeframes that may be extended.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OSERS’ technical assistance centers are ready to address your questions regarding the IDEA and best practices and alternate models for providing special education and related services, including through distance instruction. For questions pertaining to Part C of IDEA, states should contact the Early Childhood Technical Assistance Center </a:t>
            </a:r>
          </a:p>
          <a:p>
            <a:endParaRPr lang="en-US" sz="1350" dirty="0">
              <a:solidFill>
                <a:srgbClr val="000000"/>
              </a:solidFill>
              <a:latin typeface="Times New Roman" panose="02020603050405020304" pitchFamily="18" charset="0"/>
            </a:endParaRPr>
          </a:p>
          <a:p>
            <a:endParaRPr lang="en-US" sz="1350" dirty="0">
              <a:solidFill>
                <a:srgbClr val="000000"/>
              </a:solidFill>
              <a:latin typeface="Times New Roman" panose="02020603050405020304" pitchFamily="18" charset="0"/>
            </a:endParaRPr>
          </a:p>
          <a:p>
            <a:endParaRPr lang="en-US" sz="1350" dirty="0"/>
          </a:p>
        </p:txBody>
      </p:sp>
      <p:sp>
        <p:nvSpPr>
          <p:cNvPr id="5" name="TextBox 4">
            <a:extLst>
              <a:ext uri="{FF2B5EF4-FFF2-40B4-BE49-F238E27FC236}">
                <a16:creationId xmlns:a16="http://schemas.microsoft.com/office/drawing/2014/main" xmlns="" id="{29E86BE7-8D21-4AED-95AD-6CEC3603CFB7}"/>
              </a:ext>
            </a:extLst>
          </p:cNvPr>
          <p:cNvSpPr txBox="1"/>
          <p:nvPr/>
        </p:nvSpPr>
        <p:spPr>
          <a:xfrm>
            <a:off x="3261050" y="973910"/>
            <a:ext cx="5661009" cy="784830"/>
          </a:xfrm>
          <a:prstGeom prst="rect">
            <a:avLst/>
          </a:prstGeom>
          <a:noFill/>
        </p:spPr>
        <p:txBody>
          <a:bodyPr wrap="square">
            <a:spAutoFit/>
          </a:bodyPr>
          <a:lstStyle/>
          <a:p>
            <a:pPr algn="r"/>
            <a:r>
              <a:rPr lang="en-US" b="1" dirty="0">
                <a:solidFill>
                  <a:srgbClr val="0070C0"/>
                </a:solidFill>
                <a:latin typeface="Times New Roman" panose="02020603050405020304" pitchFamily="18" charset="0"/>
                <a:cs typeface="Times New Roman" panose="02020603050405020304" pitchFamily="18" charset="0"/>
              </a:rPr>
              <a:t>UNITED STATES DEPARTMENT OF EDUCATION </a:t>
            </a:r>
            <a:r>
              <a:rPr lang="en-US" sz="1350" i="1" dirty="0">
                <a:solidFill>
                  <a:srgbClr val="0070C0"/>
                </a:solidFill>
                <a:latin typeface="Times New Roman" panose="02020603050405020304" pitchFamily="18" charset="0"/>
                <a:cs typeface="Times New Roman" panose="02020603050405020304" pitchFamily="18" charset="0"/>
              </a:rPr>
              <a:t>Office for Civil Rights </a:t>
            </a:r>
          </a:p>
          <a:p>
            <a:pPr algn="r"/>
            <a:r>
              <a:rPr lang="en-US" sz="1350" i="1" dirty="0">
                <a:solidFill>
                  <a:srgbClr val="0070C0"/>
                </a:solidFill>
                <a:latin typeface="Times New Roman" panose="02020603050405020304" pitchFamily="18" charset="0"/>
                <a:cs typeface="Times New Roman" panose="02020603050405020304" pitchFamily="18" charset="0"/>
              </a:rPr>
              <a:t>Office of Special Education and Rehabilitative Services </a:t>
            </a:r>
            <a:endParaRPr lang="en-US" sz="135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9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ACE35E-61C0-48D1-87AF-41FFA96101E6}"/>
              </a:ext>
            </a:extLst>
          </p:cNvPr>
          <p:cNvSpPr txBox="1"/>
          <p:nvPr/>
        </p:nvSpPr>
        <p:spPr>
          <a:xfrm>
            <a:off x="316267" y="2121164"/>
            <a:ext cx="8827733" cy="1546577"/>
          </a:xfrm>
          <a:prstGeom prst="rect">
            <a:avLst/>
          </a:prstGeom>
          <a:noFill/>
        </p:spPr>
        <p:txBody>
          <a:bodyPr wrap="square">
            <a:spAutoFit/>
          </a:bodyPr>
          <a:lstStyle/>
          <a:p>
            <a:r>
              <a:rPr lang="en-US" sz="600" dirty="0">
                <a:solidFill>
                  <a:srgbClr val="000000"/>
                </a:solidFill>
                <a:latin typeface="Calibri" panose="020F0502020204030204" pitchFamily="34" charset="0"/>
              </a:rPr>
              <a:t>* </a:t>
            </a:r>
            <a:r>
              <a:rPr lang="en-US" sz="1350" i="1" dirty="0">
                <a:solidFill>
                  <a:srgbClr val="000000"/>
                </a:solidFill>
                <a:latin typeface="Times New Roman" panose="02020603050405020304" pitchFamily="18" charset="0"/>
              </a:rPr>
              <a:t>See </a:t>
            </a:r>
            <a:r>
              <a:rPr lang="en-US" sz="1350" dirty="0">
                <a:solidFill>
                  <a:srgbClr val="000000"/>
                </a:solidFill>
                <a:latin typeface="Times New Roman" panose="02020603050405020304" pitchFamily="18" charset="0"/>
              </a:rPr>
              <a:t>Fact Sheet: Addressing the Risk of COVID-19 in Schools While Protecting the Civil Rights of Students (March 16, 2020); OCR Short Webinar on Online Education and Website Accessibility Webinar (Length: 00:07:08) (March 16, 2020); Questions and Answers on Providing Services to Children with Disabilities During the COVID-19 Outbreak (March 12, 2020); Fact Sheet: Impact of COVID-19 on Assessments and Accountability under the Elementary and Secondary Education Act (March 12, 2020); </a:t>
            </a:r>
            <a:r>
              <a:rPr lang="en-US" sz="1050" dirty="0">
                <a:solidFill>
                  <a:srgbClr val="000000"/>
                </a:solidFill>
                <a:latin typeface="Times New Roman" panose="02020603050405020304" pitchFamily="18" charset="0"/>
              </a:rPr>
              <a:t>and </a:t>
            </a:r>
            <a:r>
              <a:rPr lang="en-US" sz="1350" dirty="0">
                <a:solidFill>
                  <a:srgbClr val="000000"/>
                </a:solidFill>
                <a:latin typeface="Times New Roman" panose="02020603050405020304" pitchFamily="18" charset="0"/>
              </a:rPr>
              <a:t>Letter to Education Leaders on Preventing and Addressing potential discrimination associated with COVID-19 </a:t>
            </a:r>
          </a:p>
          <a:p>
            <a:r>
              <a:rPr lang="en-US" sz="600" dirty="0">
                <a:solidFill>
                  <a:srgbClr val="000000"/>
                </a:solidFill>
                <a:latin typeface="Times New Roman" panose="02020603050405020304" pitchFamily="18" charset="0"/>
              </a:rPr>
              <a:t>† </a:t>
            </a:r>
            <a:r>
              <a:rPr lang="en-US" sz="1350" dirty="0">
                <a:solidFill>
                  <a:srgbClr val="000000"/>
                </a:solidFill>
                <a:latin typeface="Times New Roman" panose="02020603050405020304" pitchFamily="18" charset="0"/>
              </a:rPr>
              <a:t>References to IDEA in this document include both Part B and Part C. </a:t>
            </a:r>
            <a:endParaRPr lang="en-US" sz="600" dirty="0">
              <a:solidFill>
                <a:srgbClr val="000000"/>
              </a:solidFill>
              <a:latin typeface="Times New Roman" panose="02020603050405020304" pitchFamily="18" charset="0"/>
            </a:endParaRPr>
          </a:p>
        </p:txBody>
      </p:sp>
      <p:sp>
        <p:nvSpPr>
          <p:cNvPr id="5" name="TextBox 4">
            <a:extLst>
              <a:ext uri="{FF2B5EF4-FFF2-40B4-BE49-F238E27FC236}">
                <a16:creationId xmlns:a16="http://schemas.microsoft.com/office/drawing/2014/main" xmlns="" id="{5BDD07C5-6ED6-46C0-9CAA-B2A70CCA91D7}"/>
              </a:ext>
            </a:extLst>
          </p:cNvPr>
          <p:cNvSpPr txBox="1"/>
          <p:nvPr/>
        </p:nvSpPr>
        <p:spPr>
          <a:xfrm>
            <a:off x="3519973" y="1194033"/>
            <a:ext cx="5313200" cy="784830"/>
          </a:xfrm>
          <a:prstGeom prst="rect">
            <a:avLst/>
          </a:prstGeom>
          <a:noFill/>
        </p:spPr>
        <p:txBody>
          <a:bodyPr wrap="square">
            <a:spAutoFit/>
          </a:bodyPr>
          <a:lstStyle/>
          <a:p>
            <a:pPr algn="r"/>
            <a:r>
              <a:rPr lang="en-US" b="1" dirty="0">
                <a:solidFill>
                  <a:srgbClr val="0070C0"/>
                </a:solidFill>
                <a:latin typeface="Cambria" panose="02040503050406030204" pitchFamily="18" charset="0"/>
              </a:rPr>
              <a:t>UNITED STATES DEPARTMENT OF EDUCATION </a:t>
            </a:r>
            <a:r>
              <a:rPr lang="en-US" sz="1350" i="1" dirty="0">
                <a:solidFill>
                  <a:srgbClr val="0070C0"/>
                </a:solidFill>
                <a:latin typeface="Cambria" panose="02040503050406030204" pitchFamily="18" charset="0"/>
              </a:rPr>
              <a:t>Office for Civil Rights </a:t>
            </a:r>
          </a:p>
          <a:p>
            <a:pPr algn="r"/>
            <a:r>
              <a:rPr lang="en-US" sz="1350" i="1" dirty="0">
                <a:solidFill>
                  <a:srgbClr val="0070C0"/>
                </a:solidFill>
                <a:latin typeface="Cambria" panose="02040503050406030204" pitchFamily="18" charset="0"/>
              </a:rPr>
              <a:t>Office of Special Education and Rehabilitative Services </a:t>
            </a:r>
            <a:endParaRPr lang="en-US" sz="1350" dirty="0">
              <a:solidFill>
                <a:srgbClr val="0070C0"/>
              </a:solidFill>
            </a:endParaRPr>
          </a:p>
        </p:txBody>
      </p:sp>
      <p:sp>
        <p:nvSpPr>
          <p:cNvPr id="7" name="TextBox 6">
            <a:extLst>
              <a:ext uri="{FF2B5EF4-FFF2-40B4-BE49-F238E27FC236}">
                <a16:creationId xmlns:a16="http://schemas.microsoft.com/office/drawing/2014/main" xmlns="" id="{E60A61F6-6A9D-44BD-BC89-92E9241D0953}"/>
              </a:ext>
            </a:extLst>
          </p:cNvPr>
          <p:cNvSpPr txBox="1"/>
          <p:nvPr/>
        </p:nvSpPr>
        <p:spPr>
          <a:xfrm>
            <a:off x="316268" y="3810041"/>
            <a:ext cx="8382195" cy="1962076"/>
          </a:xfrm>
          <a:prstGeom prst="rect">
            <a:avLst/>
          </a:prstGeom>
          <a:noFill/>
        </p:spPr>
        <p:txBody>
          <a:bodyPr wrap="square">
            <a:spAutoFit/>
          </a:bodyPr>
          <a:lstStyle/>
          <a:p>
            <a:r>
              <a:rPr lang="en-US" sz="1350" dirty="0">
                <a:solidFill>
                  <a:srgbClr val="000000"/>
                </a:solidFill>
                <a:latin typeface="Times New Roman" panose="02020603050405020304" pitchFamily="18" charset="0"/>
              </a:rPr>
              <a:t>(ECTA) at ectacenter.org. For Part B of IDEA, states should contact the National Center for Systemic Improvement (NCSI) at ncsi.wested.org. </a:t>
            </a:r>
          </a:p>
          <a:p>
            <a:r>
              <a:rPr lang="en-US" sz="1350" dirty="0">
                <a:solidFill>
                  <a:srgbClr val="000000"/>
                </a:solidFill>
                <a:latin typeface="Times New Roman" panose="02020603050405020304" pitchFamily="18" charset="0"/>
              </a:rPr>
              <a:t>If you have questions for OCR, want additional information or technical assistance, or believe that a school is violating federal civil rights law, you may reach out through email at OCRWebAccessTA@ed.gov, call your regional office (https://ocrcas.ed.gov/contact-ocr), or visit the website of the Department of Education’s OCR at www.ed.gov/ocr. You may contact OCR at (800) 421-3481 (TDD: 800-877-8339), at ocr@ed.gov, or contact OCR’s Outreach, Prevention, Education and Non-discrimination (OPEN) Center at OPEN@ed.gov. You may also fill out a complaint form online at www.ed.gov/ocr/complaintintro.html. </a:t>
            </a:r>
          </a:p>
          <a:p>
            <a:r>
              <a:rPr lang="en-US" sz="1350" dirty="0">
                <a:solidFill>
                  <a:srgbClr val="000000"/>
                </a:solidFill>
                <a:latin typeface="Times New Roman" panose="02020603050405020304" pitchFamily="18" charset="0"/>
              </a:rPr>
              <a:t>Additional information specific to the COVID-19 pandemic may be found online at https://www.ed.gov/coronavirus. </a:t>
            </a:r>
            <a:endParaRPr lang="en-US" sz="1350" dirty="0"/>
          </a:p>
        </p:txBody>
      </p:sp>
    </p:spTree>
    <p:extLst>
      <p:ext uri="{BB962C8B-B14F-4D97-AF65-F5344CB8AC3E}">
        <p14:creationId xmlns:p14="http://schemas.microsoft.com/office/powerpoint/2010/main" val="16981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2B4539B-F5E3-4FD7-8B37-27933EC3EADE}"/>
              </a:ext>
            </a:extLst>
          </p:cNvPr>
          <p:cNvSpPr txBox="1"/>
          <p:nvPr/>
        </p:nvSpPr>
        <p:spPr>
          <a:xfrm>
            <a:off x="215770" y="945520"/>
            <a:ext cx="8712460" cy="5078313"/>
          </a:xfrm>
          <a:prstGeom prst="rect">
            <a:avLst/>
          </a:prstGeom>
          <a:noFill/>
        </p:spPr>
        <p:txBody>
          <a:bodyPr wrap="square">
            <a:spAutoFit/>
          </a:bodyPr>
          <a:lstStyle/>
          <a:p>
            <a:r>
              <a:rPr lang="en-US" sz="1350" dirty="0">
                <a:solidFill>
                  <a:srgbClr val="000000"/>
                </a:solidFill>
                <a:latin typeface="Times New Roman" panose="02020603050405020304" pitchFamily="18" charset="0"/>
              </a:rPr>
              <a:t>As a general principle, during this unprecedented national emergency, </a:t>
            </a:r>
            <a:r>
              <a:rPr lang="en-US" sz="1350" b="1" dirty="0">
                <a:solidFill>
                  <a:srgbClr val="0070C0"/>
                </a:solidFill>
                <a:latin typeface="Times New Roman" panose="02020603050405020304" pitchFamily="18" charset="0"/>
              </a:rPr>
              <a:t>public agencies are encouraged to work with parents to reach mutually agreeable extensions of time,</a:t>
            </a:r>
            <a:r>
              <a:rPr lang="en-US" sz="1350" dirty="0">
                <a:solidFill>
                  <a:srgbClr val="FF0000"/>
                </a:solidFill>
                <a:latin typeface="Times New Roman" panose="02020603050405020304" pitchFamily="18" charset="0"/>
              </a:rPr>
              <a:t> </a:t>
            </a:r>
            <a:r>
              <a:rPr lang="en-US" sz="1350" dirty="0">
                <a:solidFill>
                  <a:srgbClr val="000000"/>
                </a:solidFill>
                <a:latin typeface="Times New Roman" panose="02020603050405020304" pitchFamily="18" charset="0"/>
              </a:rPr>
              <a:t>as appropriate.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Part B of IDEA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State Complaints</a:t>
            </a:r>
          </a:p>
          <a:p>
            <a:r>
              <a:rPr lang="en-US" sz="1350" dirty="0">
                <a:solidFill>
                  <a:srgbClr val="000000"/>
                </a:solidFill>
                <a:latin typeface="Times New Roman" panose="02020603050405020304" pitchFamily="18" charset="0"/>
              </a:rPr>
              <a:t> </a:t>
            </a:r>
          </a:p>
          <a:p>
            <a:r>
              <a:rPr lang="en-US" sz="1350" dirty="0">
                <a:solidFill>
                  <a:srgbClr val="000000"/>
                </a:solidFill>
                <a:latin typeface="Times New Roman" panose="02020603050405020304" pitchFamily="18" charset="0"/>
              </a:rPr>
              <a:t>Absent agreement by the parties, a state may be able to extend the 60-day timeline for complaint resolution if exceptional circumstances exist with respect to a particular complaint. 34 C.F.R. § 300.152(b)(1). Although the Department has previously advised that unavailability of staff is not an exceptional circumstance that would warrant an extension of the 60-day complaint resolution timeline, the COVID-19 pandemic could be deemed an exceptional circumstance if a large number of SEA staff are unavailable or absent for an extended period of time.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Due Process Hearings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When a parent files a due process complaint, the LEA must convene a resolution meeting within 15 days of receiving notice of the parent’s complaint, unless the parties agree in writing to waive the meeting or to use mediation. 34 C.F.R. § 300.510(a). While the IDEA specifically mentions circumstances in which the 30-day resolution period can be adjusted in 34 C.F.R. § 300.510(c), it does not prevent the parties from mutually agreeing to extend the timeline because of unavoidable delays caused by the COVID-19 pandemic.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Additionally, although a hearing decision must be issued and mailed to the parties 45 days after the expiration of the 30-day resolution period or an adjusted resolution period, a hearing officer may grant a specific extension of time at the request of either party to the hearing. 34 C.F.R. § 300.515(a) and (c). </a:t>
            </a:r>
            <a:endParaRPr lang="en-US" sz="1350" dirty="0"/>
          </a:p>
        </p:txBody>
      </p:sp>
    </p:spTree>
    <p:extLst>
      <p:ext uri="{BB962C8B-B14F-4D97-AF65-F5344CB8AC3E}">
        <p14:creationId xmlns:p14="http://schemas.microsoft.com/office/powerpoint/2010/main" val="2020325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1B80DE5-A6C0-4E2F-9B7B-C5C10EF1DC8C}"/>
              </a:ext>
            </a:extLst>
          </p:cNvPr>
          <p:cNvSpPr txBox="1"/>
          <p:nvPr/>
        </p:nvSpPr>
        <p:spPr>
          <a:xfrm>
            <a:off x="124797" y="950801"/>
            <a:ext cx="8894406" cy="2793072"/>
          </a:xfrm>
          <a:prstGeom prst="rect">
            <a:avLst/>
          </a:prstGeom>
          <a:noFill/>
        </p:spPr>
        <p:txBody>
          <a:bodyPr wrap="square">
            <a:spAutoFit/>
          </a:bodyPr>
          <a:lstStyle/>
          <a:p>
            <a:r>
              <a:rPr lang="en-US" sz="1350" dirty="0">
                <a:solidFill>
                  <a:srgbClr val="000000"/>
                </a:solidFill>
                <a:latin typeface="Times New Roman" panose="02020603050405020304" pitchFamily="18" charset="0"/>
              </a:rPr>
              <a:t>Individualized Education Programs (IEPs)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If a child has been found eligible to receive services under the IDEA, the IEP Team must meet and develop an initial IEP within 30 days of a determination that the child needs special education and related services. 34 C.F.R. § 300.323(c)(1).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IEPs also must be reviewed annually. 34 C.F.R. §300.324(b)(1). However, parents and an IEP Team may agree to conduct IEP meetings through alternate means, including videoconferencing or conference telephone calls. 34 C.F.R. §300.328. Again, we encourage school teams and parents to work collaboratively and creatively to meet IEP timeline requirements.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Most importantly, </a:t>
            </a:r>
            <a:r>
              <a:rPr lang="en-US" sz="1350" b="1" dirty="0">
                <a:solidFill>
                  <a:srgbClr val="0070C0"/>
                </a:solidFill>
                <a:latin typeface="Times New Roman" panose="02020603050405020304" pitchFamily="18" charset="0"/>
              </a:rPr>
              <a:t>in making changes to a child’s IEP after the annual IEP Team meeting, because of the COVID-19 pandemic, the parent of a child with a disability and the public agency may agree to not convene an IEP Team meeting for the purposes of making those changes, and instead develop a written document to amend or modify the child’s current IEP. </a:t>
            </a:r>
            <a:r>
              <a:rPr lang="en-US" sz="1350" dirty="0">
                <a:solidFill>
                  <a:srgbClr val="000000"/>
                </a:solidFill>
                <a:latin typeface="Times New Roman" panose="02020603050405020304" pitchFamily="18" charset="0"/>
              </a:rPr>
              <a:t>34 C.F.R. §300.324(a)(4)(</a:t>
            </a:r>
            <a:r>
              <a:rPr lang="en-US" sz="1350" dirty="0" err="1">
                <a:solidFill>
                  <a:srgbClr val="000000"/>
                </a:solidFill>
                <a:latin typeface="Times New Roman" panose="02020603050405020304" pitchFamily="18" charset="0"/>
              </a:rPr>
              <a:t>i</a:t>
            </a:r>
            <a:r>
              <a:rPr lang="en-US" sz="1350" dirty="0">
                <a:solidFill>
                  <a:srgbClr val="000000"/>
                </a:solidFill>
                <a:latin typeface="Times New Roman" panose="02020603050405020304" pitchFamily="18" charset="0"/>
              </a:rPr>
              <a:t>). </a:t>
            </a:r>
            <a:endParaRPr lang="en-US" sz="1350" dirty="0"/>
          </a:p>
        </p:txBody>
      </p:sp>
      <p:sp>
        <p:nvSpPr>
          <p:cNvPr id="5" name="TextBox 4">
            <a:extLst>
              <a:ext uri="{FF2B5EF4-FFF2-40B4-BE49-F238E27FC236}">
                <a16:creationId xmlns:a16="http://schemas.microsoft.com/office/drawing/2014/main" xmlns="" id="{E524E269-028F-42A5-83A1-172BB7A8974D}"/>
              </a:ext>
            </a:extLst>
          </p:cNvPr>
          <p:cNvSpPr txBox="1"/>
          <p:nvPr/>
        </p:nvSpPr>
        <p:spPr>
          <a:xfrm>
            <a:off x="124797" y="3704669"/>
            <a:ext cx="8818595" cy="1131079"/>
          </a:xfrm>
          <a:prstGeom prst="rect">
            <a:avLst/>
          </a:prstGeom>
          <a:noFill/>
        </p:spPr>
        <p:txBody>
          <a:bodyPr wrap="square">
            <a:spAutoFit/>
          </a:bodyPr>
          <a:lstStyle/>
          <a:p>
            <a:r>
              <a:rPr lang="en-US" sz="1350" dirty="0">
                <a:solidFill>
                  <a:srgbClr val="000000"/>
                </a:solidFill>
                <a:latin typeface="Times New Roman" panose="02020603050405020304" pitchFamily="18" charset="0"/>
              </a:rPr>
              <a:t>Initial Eligibility Determination </a:t>
            </a:r>
          </a:p>
          <a:p>
            <a:r>
              <a:rPr lang="en-US" sz="1350" dirty="0">
                <a:solidFill>
                  <a:srgbClr val="000000"/>
                </a:solidFill>
                <a:latin typeface="Times New Roman" panose="02020603050405020304" pitchFamily="18" charset="0"/>
              </a:rPr>
              <a:t>An initial evaluation must be conducted within 60 days of receiving parental consent under IDEA, or within the state-established timeline within which the evaluation must be conducted. 34 C.F.R. § 300.301(c). Once the evaluation is completed, IDEA does not contain an explicit timeline for making the eligibility determination but does require that the IEP be developed in accordance with 34 C.F.R. §§ 300.320-300.324 (34 C.F.R. § 300.306(c)(2)). </a:t>
            </a:r>
            <a:endParaRPr lang="en-US" sz="1350" dirty="0"/>
          </a:p>
        </p:txBody>
      </p:sp>
      <p:sp>
        <p:nvSpPr>
          <p:cNvPr id="7" name="TextBox 6">
            <a:extLst>
              <a:ext uri="{FF2B5EF4-FFF2-40B4-BE49-F238E27FC236}">
                <a16:creationId xmlns:a16="http://schemas.microsoft.com/office/drawing/2014/main" xmlns="" id="{4D57FCBA-C829-4ABE-AFCD-C4408F1945E5}"/>
              </a:ext>
            </a:extLst>
          </p:cNvPr>
          <p:cNvSpPr txBox="1"/>
          <p:nvPr/>
        </p:nvSpPr>
        <p:spPr>
          <a:xfrm>
            <a:off x="124797" y="4812665"/>
            <a:ext cx="8894406" cy="1131079"/>
          </a:xfrm>
          <a:prstGeom prst="rect">
            <a:avLst/>
          </a:prstGeom>
          <a:noFill/>
        </p:spPr>
        <p:txBody>
          <a:bodyPr wrap="square">
            <a:spAutoFit/>
          </a:bodyPr>
          <a:lstStyle/>
          <a:p>
            <a:r>
              <a:rPr lang="en-US" sz="1350" dirty="0">
                <a:solidFill>
                  <a:srgbClr val="000000"/>
                </a:solidFill>
                <a:latin typeface="Times New Roman" panose="02020603050405020304" pitchFamily="18" charset="0"/>
              </a:rPr>
              <a:t>Reevaluations </a:t>
            </a:r>
          </a:p>
          <a:p>
            <a:r>
              <a:rPr lang="en-US" sz="1350" dirty="0">
                <a:solidFill>
                  <a:srgbClr val="000000"/>
                </a:solidFill>
                <a:latin typeface="Times New Roman" panose="02020603050405020304" pitchFamily="18" charset="0"/>
              </a:rPr>
              <a:t>A reevaluation of each child with a disability must be conducted at least every three years, unless the parents and the public agency agree that a reevaluation is unnecessary 34 C.F.R. § 300.303(b)(2). However, when appropriate, any reevaluation may be conducted through a review of existing evaluation data, and this review may occur without a meeting and without obtaining parental consent, unless it is determined that additional assessments are needed. 34 C.F.R. §300.305(a). </a:t>
            </a:r>
            <a:endParaRPr lang="en-US" sz="1350" dirty="0"/>
          </a:p>
        </p:txBody>
      </p:sp>
    </p:spTree>
    <p:extLst>
      <p:ext uri="{BB962C8B-B14F-4D97-AF65-F5344CB8AC3E}">
        <p14:creationId xmlns:p14="http://schemas.microsoft.com/office/powerpoint/2010/main" val="124207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E6B4D67-8DD0-4961-B0C3-E7337BD871C6}"/>
              </a:ext>
            </a:extLst>
          </p:cNvPr>
          <p:cNvSpPr txBox="1"/>
          <p:nvPr/>
        </p:nvSpPr>
        <p:spPr>
          <a:xfrm>
            <a:off x="200949" y="1660986"/>
            <a:ext cx="8831425" cy="4247317"/>
          </a:xfrm>
          <a:prstGeom prst="rect">
            <a:avLst/>
          </a:prstGeom>
          <a:noFill/>
        </p:spPr>
        <p:txBody>
          <a:bodyPr wrap="square">
            <a:spAutoFit/>
          </a:bodyPr>
          <a:lstStyle/>
          <a:p>
            <a:r>
              <a:rPr lang="en-US" sz="1350" dirty="0">
                <a:solidFill>
                  <a:srgbClr val="000000"/>
                </a:solidFill>
                <a:latin typeface="Times New Roman" panose="02020603050405020304" pitchFamily="18" charset="0"/>
              </a:rPr>
              <a:t>Part C of IDEA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State Complaints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Under 303.433(b)(1)(</a:t>
            </a:r>
            <a:r>
              <a:rPr lang="en-US" sz="1350" dirty="0" err="1">
                <a:solidFill>
                  <a:srgbClr val="000000"/>
                </a:solidFill>
                <a:latin typeface="Times New Roman" panose="02020603050405020304" pitchFamily="18" charset="0"/>
              </a:rPr>
              <a:t>i</a:t>
            </a:r>
            <a:r>
              <a:rPr lang="en-US" sz="1350" dirty="0">
                <a:solidFill>
                  <a:srgbClr val="000000"/>
                </a:solidFill>
                <a:latin typeface="Times New Roman" panose="02020603050405020304" pitchFamily="18" charset="0"/>
              </a:rPr>
              <a:t>), the lead agency’s state Complaint procedures permit an extension of the 60 day timeline for a written decision if “exceptional circumstances exist with respect to a particular complaint” or the parent or organization and the agency or early intervention services (EIS) provider agree to extend the time for engaging in mediation.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Due Process Hearings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A state may choose to adopt Part B procedures for Due Process resolution under 34 C.F.R. §§303.440 – 303.449 or Part C procedures under 34 C.F.R. §§303.435 – 303.438. Conditions for extending the applicable timelines are similar under both sets of procedures.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Under 34 C.F.R. §303.447(c), the hearing or review officer may grant specific extensions of the Due Process timeline at the request of either party. Under 34 C.F.R. §303.447(d), each hearing and each review involving oral argument must be conducted at a time and place that is reasonably convenient to the parents and child involved.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Section 303.437 (a) and (c) provides similar language regarding scheduling a hearing at a time and place convenient to the parents and hearing officers granting extensions at the request of either party. </a:t>
            </a:r>
            <a:endParaRPr lang="en-US" sz="1350" dirty="0"/>
          </a:p>
        </p:txBody>
      </p:sp>
      <p:sp>
        <p:nvSpPr>
          <p:cNvPr id="5" name="TextBox 4">
            <a:extLst>
              <a:ext uri="{FF2B5EF4-FFF2-40B4-BE49-F238E27FC236}">
                <a16:creationId xmlns:a16="http://schemas.microsoft.com/office/drawing/2014/main" xmlns="" id="{A9A7EBE9-55E2-4D44-B0FF-970DA216D888}"/>
              </a:ext>
            </a:extLst>
          </p:cNvPr>
          <p:cNvSpPr txBox="1"/>
          <p:nvPr/>
        </p:nvSpPr>
        <p:spPr>
          <a:xfrm>
            <a:off x="3387012" y="899238"/>
            <a:ext cx="5556040" cy="784830"/>
          </a:xfrm>
          <a:prstGeom prst="rect">
            <a:avLst/>
          </a:prstGeom>
          <a:noFill/>
        </p:spPr>
        <p:txBody>
          <a:bodyPr wrap="square">
            <a:spAutoFit/>
          </a:bodyPr>
          <a:lstStyle/>
          <a:p>
            <a:pPr algn="r"/>
            <a:r>
              <a:rPr lang="en-US" b="1" dirty="0">
                <a:solidFill>
                  <a:srgbClr val="0070C0"/>
                </a:solidFill>
                <a:latin typeface="Times New Roman" panose="02020603050405020304" pitchFamily="18" charset="0"/>
                <a:cs typeface="Times New Roman" panose="02020603050405020304" pitchFamily="18" charset="0"/>
              </a:rPr>
              <a:t>UNITED STATES DEPARTMENT OF EDUCATION </a:t>
            </a:r>
            <a:r>
              <a:rPr lang="en-US" sz="1350" i="1" dirty="0">
                <a:solidFill>
                  <a:srgbClr val="0070C0"/>
                </a:solidFill>
                <a:latin typeface="Times New Roman" panose="02020603050405020304" pitchFamily="18" charset="0"/>
                <a:cs typeface="Times New Roman" panose="02020603050405020304" pitchFamily="18" charset="0"/>
              </a:rPr>
              <a:t>Office for Civil Rights </a:t>
            </a:r>
          </a:p>
          <a:p>
            <a:pPr algn="r"/>
            <a:r>
              <a:rPr lang="en-US" sz="1350" i="1" dirty="0">
                <a:solidFill>
                  <a:srgbClr val="0070C0"/>
                </a:solidFill>
                <a:latin typeface="Times New Roman" panose="02020603050405020304" pitchFamily="18" charset="0"/>
                <a:cs typeface="Times New Roman" panose="02020603050405020304" pitchFamily="18" charset="0"/>
              </a:rPr>
              <a:t>Office of Special Education and Rehabilitative Services </a:t>
            </a:r>
            <a:endParaRPr lang="en-US" sz="135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957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BC6E22-C09B-464E-ABD9-F889AA98F50C}"/>
              </a:ext>
            </a:extLst>
          </p:cNvPr>
          <p:cNvSpPr txBox="1"/>
          <p:nvPr/>
        </p:nvSpPr>
        <p:spPr>
          <a:xfrm>
            <a:off x="221942" y="2763700"/>
            <a:ext cx="8866414" cy="1962076"/>
          </a:xfrm>
          <a:prstGeom prst="rect">
            <a:avLst/>
          </a:prstGeom>
          <a:noFill/>
        </p:spPr>
        <p:txBody>
          <a:bodyPr wrap="square">
            <a:spAutoFit/>
          </a:bodyPr>
          <a:lstStyle/>
          <a:p>
            <a:r>
              <a:rPr lang="en-US" sz="1350" dirty="0">
                <a:solidFill>
                  <a:srgbClr val="000000"/>
                </a:solidFill>
                <a:latin typeface="Times New Roman" panose="02020603050405020304" pitchFamily="18" charset="0"/>
              </a:rPr>
              <a:t>Initial eligibility/Individual Family Service Plan (IFSP)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Under 34 C.F.R. §303.310, the initial evaluation and assessments of child and family, as well as the initial IFSP meeting, must be completed within 45 days of the lead agency receiving the referral. However, under 34 C.F.R. §303.310(a), the 45-day timeline does not apply if the family is unavailable due to “exceptional family circumstances that are documented” in the child’s early intervention (EI) records. </a:t>
            </a:r>
          </a:p>
          <a:p>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The Department has previously provided guidance to states indicating that weather or natural disasters may constitute “exceptional family circumstances.” The COVID-19 pandemic could be considered an “exceptional family circumstance.” </a:t>
            </a:r>
            <a:endParaRPr lang="en-US" sz="1350" dirty="0"/>
          </a:p>
        </p:txBody>
      </p:sp>
      <p:sp>
        <p:nvSpPr>
          <p:cNvPr id="5" name="TextBox 4">
            <a:extLst>
              <a:ext uri="{FF2B5EF4-FFF2-40B4-BE49-F238E27FC236}">
                <a16:creationId xmlns:a16="http://schemas.microsoft.com/office/drawing/2014/main" xmlns="" id="{8C3ADCEF-3FC2-4BFD-A246-223CBD6D74C5}"/>
              </a:ext>
            </a:extLst>
          </p:cNvPr>
          <p:cNvSpPr txBox="1"/>
          <p:nvPr/>
        </p:nvSpPr>
        <p:spPr>
          <a:xfrm>
            <a:off x="3261050" y="973910"/>
            <a:ext cx="5661009" cy="784830"/>
          </a:xfrm>
          <a:prstGeom prst="rect">
            <a:avLst/>
          </a:prstGeom>
          <a:noFill/>
        </p:spPr>
        <p:txBody>
          <a:bodyPr wrap="square">
            <a:spAutoFit/>
          </a:bodyPr>
          <a:lstStyle/>
          <a:p>
            <a:pPr algn="r"/>
            <a:r>
              <a:rPr lang="en-US" b="1" dirty="0">
                <a:solidFill>
                  <a:srgbClr val="0070C0"/>
                </a:solidFill>
                <a:latin typeface="Times New Roman" panose="02020603050405020304" pitchFamily="18" charset="0"/>
                <a:cs typeface="Times New Roman" panose="02020603050405020304" pitchFamily="18" charset="0"/>
              </a:rPr>
              <a:t>UNITED STATES DEPARTMENT OF EDUCATION </a:t>
            </a:r>
            <a:r>
              <a:rPr lang="en-US" sz="1350" i="1" dirty="0">
                <a:solidFill>
                  <a:srgbClr val="0070C0"/>
                </a:solidFill>
                <a:latin typeface="Times New Roman" panose="02020603050405020304" pitchFamily="18" charset="0"/>
                <a:cs typeface="Times New Roman" panose="02020603050405020304" pitchFamily="18" charset="0"/>
              </a:rPr>
              <a:t>Office for Civil Rights </a:t>
            </a:r>
          </a:p>
          <a:p>
            <a:pPr algn="r"/>
            <a:r>
              <a:rPr lang="en-US" sz="1350" i="1" dirty="0">
                <a:solidFill>
                  <a:srgbClr val="0070C0"/>
                </a:solidFill>
                <a:latin typeface="Times New Roman" panose="02020603050405020304" pitchFamily="18" charset="0"/>
                <a:cs typeface="Times New Roman" panose="02020603050405020304" pitchFamily="18" charset="0"/>
              </a:rPr>
              <a:t>Office of Special Education and Rehabilitative Services </a:t>
            </a:r>
            <a:endParaRPr lang="en-US" sz="135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00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Georgia Department of Education">
            <a:extLst>
              <a:ext uri="{FF2B5EF4-FFF2-40B4-BE49-F238E27FC236}">
                <a16:creationId xmlns:a16="http://schemas.microsoft.com/office/drawing/2014/main" xmlns="" id="{7D3F1DCE-E347-4343-AD8F-D821790D3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986421"/>
            <a:ext cx="1343025" cy="714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AE7991ED-BAFD-49D7-A986-1CB5D8D16C07}"/>
              </a:ext>
            </a:extLst>
          </p:cNvPr>
          <p:cNvSpPr txBox="1"/>
          <p:nvPr/>
        </p:nvSpPr>
        <p:spPr>
          <a:xfrm>
            <a:off x="2582247" y="1270280"/>
            <a:ext cx="5103261" cy="877163"/>
          </a:xfrm>
          <a:prstGeom prst="rect">
            <a:avLst/>
          </a:prstGeom>
          <a:noFill/>
        </p:spPr>
        <p:txBody>
          <a:bodyPr wrap="square">
            <a:spAutoFit/>
          </a:bodyPr>
          <a:lstStyle/>
          <a:p>
            <a:pPr algn="ctr"/>
            <a:r>
              <a:rPr lang="en-US" sz="2400" b="1" dirty="0">
                <a:solidFill>
                  <a:srgbClr val="0C7C8E"/>
                </a:solidFill>
                <a:latin typeface="Oswald Bold"/>
              </a:rPr>
              <a:t>Resources for Distance/Remote Learning</a:t>
            </a:r>
          </a:p>
          <a:p>
            <a:r>
              <a:rPr lang="en-US" sz="1350" dirty="0"/>
              <a:t/>
            </a:r>
            <a:br>
              <a:rPr lang="en-US" sz="1350" dirty="0"/>
            </a:br>
            <a:endParaRPr lang="en-US" sz="1350" dirty="0"/>
          </a:p>
        </p:txBody>
      </p:sp>
      <p:sp>
        <p:nvSpPr>
          <p:cNvPr id="12" name="TextBox 11">
            <a:extLst>
              <a:ext uri="{FF2B5EF4-FFF2-40B4-BE49-F238E27FC236}">
                <a16:creationId xmlns:a16="http://schemas.microsoft.com/office/drawing/2014/main" xmlns="" id="{73D486BD-4D98-4BBD-857A-E6205F184FC4}"/>
              </a:ext>
            </a:extLst>
          </p:cNvPr>
          <p:cNvSpPr txBox="1"/>
          <p:nvPr/>
        </p:nvSpPr>
        <p:spPr>
          <a:xfrm>
            <a:off x="705628" y="1914994"/>
            <a:ext cx="7732745" cy="3831818"/>
          </a:xfrm>
          <a:prstGeom prst="rect">
            <a:avLst/>
          </a:prstGeom>
          <a:noFill/>
        </p:spPr>
        <p:txBody>
          <a:bodyPr wrap="square">
            <a:spAutoFit/>
          </a:bodyPr>
          <a:lstStyle/>
          <a:p>
            <a:pPr algn="l"/>
            <a:r>
              <a:rPr lang="en-US" sz="1350" dirty="0">
                <a:solidFill>
                  <a:srgbClr val="333333"/>
                </a:solidFill>
                <a:latin typeface="HelveticaLTStd-Roman"/>
              </a:rPr>
              <a:t>School districts are starting the year with unique challenges as a result of the COVID-19 pandemic, below are a number of resources that may be helpful to school districts and families.</a:t>
            </a:r>
          </a:p>
          <a:p>
            <a:pPr algn="l"/>
            <a:r>
              <a:rPr lang="en-US" sz="1350" b="1" dirty="0">
                <a:solidFill>
                  <a:srgbClr val="0C7C8E"/>
                </a:solidFill>
                <a:latin typeface="Oswald Light"/>
              </a:rPr>
              <a:t>​Reopening Checklists for Special Education</a:t>
            </a:r>
          </a:p>
          <a:p>
            <a:pPr algn="l">
              <a:buFont typeface="Arial" panose="020B0604020202020204" pitchFamily="34" charset="0"/>
              <a:buChar char="•"/>
            </a:pPr>
            <a:r>
              <a:rPr lang="en-US" sz="1350" dirty="0">
                <a:solidFill>
                  <a:srgbClr val="346834"/>
                </a:solidFill>
                <a:latin typeface="HelveticaLTStd-Roman"/>
                <a:hlinkClick r:id="rId4"/>
              </a:rPr>
              <a:t>General Supervision</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5"/>
              </a:rPr>
              <a:t>Georgia's Tiered System of Supports</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6"/>
              </a:rPr>
              <a:t>Dispute Resolution</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7"/>
              </a:rPr>
              <a:t>IDEA Budgets, Grants and Consolidated Application</a:t>
            </a:r>
            <a:endParaRPr lang="en-US" sz="1350" dirty="0">
              <a:solidFill>
                <a:srgbClr val="333333"/>
              </a:solidFill>
              <a:latin typeface="HelveticaLTStd-Roman"/>
            </a:endParaRPr>
          </a:p>
          <a:p>
            <a:pPr algn="l"/>
            <a:r>
              <a:rPr lang="en-US" sz="1350" b="1" dirty="0">
                <a:solidFill>
                  <a:srgbClr val="0C7C8E"/>
                </a:solidFill>
                <a:latin typeface="Oswald Light"/>
              </a:rPr>
              <a:t>Additional Resources</a:t>
            </a:r>
          </a:p>
          <a:p>
            <a:pPr algn="l">
              <a:buFont typeface="Arial" panose="020B0604020202020204" pitchFamily="34" charset="0"/>
              <a:buChar char="•"/>
            </a:pPr>
            <a:r>
              <a:rPr lang="en-US" sz="1350" dirty="0">
                <a:solidFill>
                  <a:srgbClr val="346834"/>
                </a:solidFill>
                <a:latin typeface="HelveticaLTStd-Roman"/>
                <a:hlinkClick r:id="rId8"/>
              </a:rPr>
              <a:t>Best Practice Guidance for Support Personnel</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9"/>
              </a:rPr>
              <a:t>Co-Teaching Using Distance/Remote Learning</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10"/>
              </a:rPr>
              <a:t>Extended School Year Services and Compensatory Services</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11"/>
              </a:rPr>
              <a:t>Quick Tips for a Successful Virtual IEP Team Meeting</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12"/>
              </a:rPr>
              <a:t>Resources for Families During School Closures</a:t>
            </a:r>
            <a:endParaRPr lang="en-US" sz="1350" dirty="0">
              <a:solidFill>
                <a:srgbClr val="333333"/>
              </a:solidFill>
              <a:latin typeface="HelveticaLTStd-Roman"/>
            </a:endParaRPr>
          </a:p>
          <a:p>
            <a:pPr algn="l">
              <a:buFont typeface="Arial" panose="020B0604020202020204" pitchFamily="34" charset="0"/>
              <a:buChar char="•"/>
            </a:pPr>
            <a:r>
              <a:rPr lang="en-US" sz="1350" u="sng" dirty="0">
                <a:solidFill>
                  <a:srgbClr val="346834"/>
                </a:solidFill>
                <a:latin typeface="HelveticaLTStd-Roman"/>
                <a:hlinkClick r:id="rId13"/>
              </a:rPr>
              <a:t>Tips and Resources for Co-Teaching Using Distance/Remote Learning</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14"/>
              </a:rPr>
              <a:t>Tips for Communicating with Parents During Virtual Learning</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15"/>
              </a:rPr>
              <a:t>Tips for Parents Attending Virtual IEP Meetings</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16"/>
              </a:rPr>
              <a:t>Virtual Data Collection and Progress Monitoring</a:t>
            </a:r>
            <a:endParaRPr lang="en-US" sz="1350" dirty="0">
              <a:solidFill>
                <a:srgbClr val="333333"/>
              </a:solidFill>
              <a:latin typeface="HelveticaLTStd-Roman"/>
            </a:endParaRPr>
          </a:p>
          <a:p>
            <a:pPr algn="l">
              <a:buFont typeface="Arial" panose="020B0604020202020204" pitchFamily="34" charset="0"/>
              <a:buChar char="•"/>
            </a:pPr>
            <a:r>
              <a:rPr lang="en-US" sz="1350" dirty="0">
                <a:solidFill>
                  <a:srgbClr val="346834"/>
                </a:solidFill>
                <a:latin typeface="HelveticaLTStd-Roman"/>
                <a:hlinkClick r:id="rId17"/>
              </a:rPr>
              <a:t>Virtual IEP Team Meeting Checklist</a:t>
            </a:r>
            <a:endParaRPr lang="en-US" sz="1350" dirty="0">
              <a:solidFill>
                <a:srgbClr val="333333"/>
              </a:solidFill>
              <a:latin typeface="HelveticaLTStd-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4000">
              <a:schemeClr val="accent1">
                <a:lumMod val="5000"/>
                <a:lumOff val="95000"/>
              </a:schemeClr>
            </a:gs>
            <a:gs pos="9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47F5C-50EC-416A-AE8C-6F6BB4225673}"/>
              </a:ext>
            </a:extLst>
          </p:cNvPr>
          <p:cNvSpPr>
            <a:spLocks noGrp="1"/>
          </p:cNvSpPr>
          <p:nvPr>
            <p:ph type="title"/>
          </p:nvPr>
        </p:nvSpPr>
        <p:spPr>
          <a:xfrm>
            <a:off x="3025835" y="93225"/>
            <a:ext cx="3092330" cy="846010"/>
          </a:xfrm>
        </p:spPr>
        <p:txBody>
          <a:bodyPr>
            <a:normAutofit/>
          </a:bodyPr>
          <a:lstStyle/>
          <a:p>
            <a:pPr algn="ctr"/>
            <a:r>
              <a:rPr lang="en-US" sz="1800" dirty="0">
                <a:solidFill>
                  <a:srgbClr val="FF0000"/>
                </a:solidFill>
              </a:rPr>
              <a:t>Culture of Inclusion</a:t>
            </a:r>
            <a:r>
              <a:rPr lang="en-US" dirty="0"/>
              <a:t/>
            </a:r>
            <a:br>
              <a:rPr lang="en-US" dirty="0"/>
            </a:br>
            <a:r>
              <a:rPr lang="en-US" dirty="0">
                <a:solidFill>
                  <a:srgbClr val="0070C0"/>
                </a:solidFill>
              </a:rPr>
              <a:t>Perspectives</a:t>
            </a:r>
          </a:p>
        </p:txBody>
      </p:sp>
      <p:graphicFrame>
        <p:nvGraphicFramePr>
          <p:cNvPr id="4" name="Content Placeholder 2" descr="SmartArt graphic">
            <a:extLst>
              <a:ext uri="{FF2B5EF4-FFF2-40B4-BE49-F238E27FC236}">
                <a16:creationId xmlns:a16="http://schemas.microsoft.com/office/drawing/2014/main" xmlns="" id="{59F5A1AC-D08D-42AE-B94A-1CAFB517D846}"/>
              </a:ext>
            </a:extLst>
          </p:cNvPr>
          <p:cNvGraphicFramePr>
            <a:graphicFrameLocks noGrp="1"/>
          </p:cNvGraphicFramePr>
          <p:nvPr>
            <p:ph idx="1"/>
            <p:extLst>
              <p:ext uri="{D42A27DB-BD31-4B8C-83A1-F6EECF244321}">
                <p14:modId xmlns:p14="http://schemas.microsoft.com/office/powerpoint/2010/main" val="461140706"/>
              </p:ext>
            </p:extLst>
          </p:nvPr>
        </p:nvGraphicFramePr>
        <p:xfrm>
          <a:off x="800100" y="939235"/>
          <a:ext cx="7543800" cy="2839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xmlns="" id="{5D0DEC3C-6123-426C-8135-012F37B1EA97}"/>
              </a:ext>
            </a:extLst>
          </p:cNvPr>
          <p:cNvSpPr/>
          <p:nvPr/>
        </p:nvSpPr>
        <p:spPr>
          <a:xfrm>
            <a:off x="307723" y="4164439"/>
            <a:ext cx="8528553" cy="1754326"/>
          </a:xfrm>
          <a:prstGeom prst="rect">
            <a:avLst/>
          </a:prstGeom>
          <a:noFill/>
        </p:spPr>
        <p:txBody>
          <a:bodyPr wrap="none" lIns="91440" tIns="45720" rIns="91440" bIns="45720">
            <a:spAutoFit/>
          </a:bodyPr>
          <a:lstStyle/>
          <a:p>
            <a:r>
              <a:rPr lang="en-US" sz="2400" b="1" cap="none" spc="0" dirty="0">
                <a:ln w="6600">
                  <a:solidFill>
                    <a:schemeClr val="accent2"/>
                  </a:solidFill>
                  <a:prstDash val="solid"/>
                </a:ln>
                <a:effectLst>
                  <a:outerShdw dist="38100" dir="2700000" algn="tl" rotWithShape="0">
                    <a:schemeClr val="accent2"/>
                  </a:outerShdw>
                </a:effectLst>
              </a:rPr>
              <a:t>Many of the approaches used in developing an environment for</a:t>
            </a:r>
          </a:p>
          <a:p>
            <a:r>
              <a:rPr lang="en-US" sz="2400" b="1" dirty="0">
                <a:ln w="6600">
                  <a:solidFill>
                    <a:schemeClr val="accent2"/>
                  </a:solidFill>
                  <a:prstDash val="solid"/>
                </a:ln>
                <a:effectLst>
                  <a:outerShdw dist="38100" dir="2700000" algn="tl" rotWithShape="0">
                    <a:schemeClr val="accent2"/>
                  </a:outerShdw>
                </a:effectLst>
              </a:rPr>
              <a:t>differently abled individuals/students typically identify/focus on</a:t>
            </a:r>
          </a:p>
          <a:p>
            <a:r>
              <a:rPr lang="en-US" sz="2400" b="1" dirty="0">
                <a:ln w="6600">
                  <a:solidFill>
                    <a:schemeClr val="accent2"/>
                  </a:solidFill>
                  <a:prstDash val="solid"/>
                </a:ln>
                <a:effectLst>
                  <a:outerShdw dist="38100" dir="2700000" algn="tl" rotWithShape="0">
                    <a:schemeClr val="accent2"/>
                  </a:outerShdw>
                </a:effectLst>
              </a:rPr>
              <a:t>w</a:t>
            </a:r>
            <a:r>
              <a:rPr lang="en-US" sz="2400" b="1" cap="none" spc="0" dirty="0">
                <a:ln w="6600">
                  <a:solidFill>
                    <a:schemeClr val="accent2"/>
                  </a:solidFill>
                  <a:prstDash val="solid"/>
                </a:ln>
                <a:effectLst>
                  <a:outerShdw dist="38100" dir="2700000" algn="tl" rotWithShape="0">
                    <a:schemeClr val="accent2"/>
                  </a:outerShdw>
                </a:effectLst>
              </a:rPr>
              <a:t>hat is not able to be done.</a:t>
            </a:r>
          </a:p>
          <a:p>
            <a:endParaRPr lang="en-US" sz="1200" b="1" dirty="0">
              <a:ln w="6600">
                <a:solidFill>
                  <a:schemeClr val="accent2"/>
                </a:solidFill>
                <a:prstDash val="solid"/>
              </a:ln>
              <a:effectLst>
                <a:outerShdw dist="38100" dir="2700000" algn="tl" rotWithShape="0">
                  <a:schemeClr val="accent2"/>
                </a:outerShdw>
              </a:effectLst>
            </a:endParaRPr>
          </a:p>
          <a:p>
            <a:r>
              <a:rPr lang="en-US" sz="2400" b="1" cap="none" spc="0" dirty="0">
                <a:ln w="6600">
                  <a:solidFill>
                    <a:schemeClr val="accent2"/>
                  </a:solidFill>
                  <a:prstDash val="solid"/>
                </a:ln>
                <a:effectLst>
                  <a:outerShdw dist="38100" dir="2700000" algn="tl" rotWithShape="0">
                    <a:schemeClr val="accent2"/>
                  </a:outerShdw>
                </a:effectLst>
              </a:rPr>
              <a:t>Share factors which influence or have influenced your perspective.</a:t>
            </a:r>
          </a:p>
        </p:txBody>
      </p:sp>
    </p:spTree>
    <p:extLst>
      <p:ext uri="{BB962C8B-B14F-4D97-AF65-F5344CB8AC3E}">
        <p14:creationId xmlns:p14="http://schemas.microsoft.com/office/powerpoint/2010/main" val="4082029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2862F6-09E9-4991-9067-F8824052F87F}"/>
              </a:ext>
            </a:extLst>
          </p:cNvPr>
          <p:cNvSpPr txBox="1"/>
          <p:nvPr/>
        </p:nvSpPr>
        <p:spPr>
          <a:xfrm>
            <a:off x="199747" y="1885457"/>
            <a:ext cx="8744505" cy="4430252"/>
          </a:xfrm>
          <a:prstGeom prst="rect">
            <a:avLst/>
          </a:prstGeom>
          <a:noFill/>
        </p:spPr>
        <p:txBody>
          <a:bodyPr wrap="square">
            <a:spAutoFit/>
          </a:bodyPr>
          <a:lstStyle/>
          <a:p>
            <a:pPr marR="0" lvl="0">
              <a:lnSpc>
                <a:spcPct val="107000"/>
              </a:lnSpc>
              <a:spcBef>
                <a:spcPts val="0"/>
              </a:spcBef>
              <a:spcAft>
                <a:spcPts val="0"/>
              </a:spcAft>
            </a:pP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Shogren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K.A.,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McCart</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A.B., Lyon, K.L., &amp; Sailor, W.S. (2015)</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All means all: Building knowledge for inclusive schoolwide transformation</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Research and Practice for Persons with Severe Disabilities, 40(3), 173-191.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Doi: 10.1177/1540796915586191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Knowledge Development Sites (KDS)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The school’s definition of inclusion shapes how classrooms and resources are organized to support students. </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KDS stakeholders defined inclusion relative to where and how students learn. Where students learn addressed how to change segregated educational models. How students learn addressed how students with disabilities can be effectively taught in inclusive settings through such methods as co-teaching, differentiated instruction, and family-professional partnerships. Additionally, what students learn addressed how students can access challenging general education curricular content and instructional practices that facilitate learning.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Inclusive practices: Culture.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All members of the schools held a strong belief that all students should be valued and have access to supports they need to be successful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many contexts, inclusion conceptually extended beyond disability to encompass other forms of diversity, including language and culture, and even teacher labels and groupings.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Teachers were no longer “cross-categorical special education teachers” , teachers were just teachers.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Inclusion was “non-negotiable”.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Educator buy-in to inclusion is a vital cultural condition.</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Inclusive practices: Co-teaching.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Schools adopted co-teaching models in all classrooms or in several classrooms at each grade level. </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Schools organized supports based on student need and not disability.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Natural proportions of students with disabilities in classrooms implemented.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Paraprofessionals utilized supporting any student with a need, often delivering direct instruction to students while a general or special education teacher took primarily responsibility for the teaching and learning process.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xmlns="" id="{DC230ACA-C6F9-4DA3-B03B-0C088C09E773}"/>
              </a:ext>
            </a:extLst>
          </p:cNvPr>
          <p:cNvSpPr txBox="1">
            <a:spLocks/>
          </p:cNvSpPr>
          <p:nvPr/>
        </p:nvSpPr>
        <p:spPr>
          <a:xfrm>
            <a:off x="3025834" y="344673"/>
            <a:ext cx="3092330" cy="846010"/>
          </a:xfrm>
          <a:prstGeom prst="rect">
            <a:avLst/>
          </a:prstGeom>
        </p:spPr>
        <p:txBody>
          <a:bodyPr>
            <a:normAutofit/>
          </a:bodyPr>
          <a:lst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a:lstStyle>
          <a:p>
            <a:pPr algn="ctr"/>
            <a:r>
              <a:rPr lang="en-US" sz="1800">
                <a:solidFill>
                  <a:srgbClr val="FF0000"/>
                </a:solidFill>
              </a:rPr>
              <a:t>Culture of Community Inclusion</a:t>
            </a:r>
            <a:r>
              <a:rPr lang="en-US"/>
              <a:t/>
            </a:r>
            <a:br>
              <a:rPr lang="en-US"/>
            </a:br>
            <a:r>
              <a:rPr lang="en-US">
                <a:solidFill>
                  <a:srgbClr val="0070C0"/>
                </a:solidFill>
              </a:rPr>
              <a:t>Perspectives</a:t>
            </a:r>
            <a:endParaRPr lang="en-US" dirty="0">
              <a:solidFill>
                <a:srgbClr val="0070C0"/>
              </a:solidFill>
            </a:endParaRPr>
          </a:p>
        </p:txBody>
      </p:sp>
      <p:sp>
        <p:nvSpPr>
          <p:cNvPr id="6" name="TextBox 5">
            <a:extLst>
              <a:ext uri="{FF2B5EF4-FFF2-40B4-BE49-F238E27FC236}">
                <a16:creationId xmlns:a16="http://schemas.microsoft.com/office/drawing/2014/main" xmlns="" id="{8B3262F9-9F45-4C01-9336-7B43853614B1}"/>
              </a:ext>
            </a:extLst>
          </p:cNvPr>
          <p:cNvSpPr txBox="1"/>
          <p:nvPr/>
        </p:nvSpPr>
        <p:spPr>
          <a:xfrm>
            <a:off x="3418874" y="1042188"/>
            <a:ext cx="2306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US" sz="3700" kern="1200" dirty="0">
                <a:solidFill>
                  <a:srgbClr val="0070C0"/>
                </a:solidFill>
              </a:rPr>
              <a:t>Education</a:t>
            </a:r>
          </a:p>
        </p:txBody>
      </p:sp>
      <p:sp>
        <p:nvSpPr>
          <p:cNvPr id="8" name="Rectangle 7">
            <a:extLst>
              <a:ext uri="{FF2B5EF4-FFF2-40B4-BE49-F238E27FC236}">
                <a16:creationId xmlns:a16="http://schemas.microsoft.com/office/drawing/2014/main" xmlns="" id="{AD05CE29-E9F3-4113-8658-15FD80C7F073}"/>
              </a:ext>
            </a:extLst>
          </p:cNvPr>
          <p:cNvSpPr/>
          <p:nvPr/>
        </p:nvSpPr>
        <p:spPr>
          <a:xfrm>
            <a:off x="0" y="48586"/>
            <a:ext cx="1526960" cy="1438183"/>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07335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C230ACA-C6F9-4DA3-B03B-0C088C09E773}"/>
              </a:ext>
            </a:extLst>
          </p:cNvPr>
          <p:cNvSpPr txBox="1">
            <a:spLocks/>
          </p:cNvSpPr>
          <p:nvPr/>
        </p:nvSpPr>
        <p:spPr>
          <a:xfrm>
            <a:off x="3025834" y="344673"/>
            <a:ext cx="3092330" cy="846010"/>
          </a:xfrm>
          <a:prstGeom prst="rect">
            <a:avLst/>
          </a:prstGeom>
        </p:spPr>
        <p:txBody>
          <a:bodyPr>
            <a:normAutofit/>
          </a:bodyPr>
          <a:lst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a:lstStyle>
          <a:p>
            <a:pPr algn="ctr"/>
            <a:r>
              <a:rPr lang="en-US" sz="1800">
                <a:solidFill>
                  <a:srgbClr val="FF0000"/>
                </a:solidFill>
              </a:rPr>
              <a:t>Culture of Community Inclusion</a:t>
            </a:r>
            <a:r>
              <a:rPr lang="en-US"/>
              <a:t/>
            </a:r>
            <a:br>
              <a:rPr lang="en-US"/>
            </a:br>
            <a:r>
              <a:rPr lang="en-US">
                <a:solidFill>
                  <a:srgbClr val="0070C0"/>
                </a:solidFill>
              </a:rPr>
              <a:t>Perspectives</a:t>
            </a:r>
            <a:endParaRPr lang="en-US" dirty="0">
              <a:solidFill>
                <a:srgbClr val="0070C0"/>
              </a:solidFill>
            </a:endParaRPr>
          </a:p>
        </p:txBody>
      </p:sp>
      <p:sp>
        <p:nvSpPr>
          <p:cNvPr id="6" name="TextBox 5">
            <a:extLst>
              <a:ext uri="{FF2B5EF4-FFF2-40B4-BE49-F238E27FC236}">
                <a16:creationId xmlns:a16="http://schemas.microsoft.com/office/drawing/2014/main" xmlns="" id="{8B3262F9-9F45-4C01-9336-7B43853614B1}"/>
              </a:ext>
            </a:extLst>
          </p:cNvPr>
          <p:cNvSpPr txBox="1"/>
          <p:nvPr/>
        </p:nvSpPr>
        <p:spPr>
          <a:xfrm>
            <a:off x="3418874" y="1042188"/>
            <a:ext cx="2306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US" sz="3700" kern="1200" dirty="0">
                <a:solidFill>
                  <a:srgbClr val="0070C0"/>
                </a:solidFill>
              </a:rPr>
              <a:t>Education</a:t>
            </a:r>
          </a:p>
        </p:txBody>
      </p:sp>
      <p:sp>
        <p:nvSpPr>
          <p:cNvPr id="8" name="Rectangle 7">
            <a:extLst>
              <a:ext uri="{FF2B5EF4-FFF2-40B4-BE49-F238E27FC236}">
                <a16:creationId xmlns:a16="http://schemas.microsoft.com/office/drawing/2014/main" xmlns="" id="{AD05CE29-E9F3-4113-8658-15FD80C7F073}"/>
              </a:ext>
            </a:extLst>
          </p:cNvPr>
          <p:cNvSpPr/>
          <p:nvPr/>
        </p:nvSpPr>
        <p:spPr>
          <a:xfrm>
            <a:off x="0" y="48586"/>
            <a:ext cx="1526960" cy="1438183"/>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xmlns="" id="{1BE99D32-6028-4B75-ABB4-202D7CCCBF7E}"/>
              </a:ext>
            </a:extLst>
          </p:cNvPr>
          <p:cNvSpPr txBox="1"/>
          <p:nvPr/>
        </p:nvSpPr>
        <p:spPr>
          <a:xfrm>
            <a:off x="0" y="2439202"/>
            <a:ext cx="9144000" cy="3837397"/>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Draper (2019)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Collaboration between supporters (educational professionals, therapists) of students with disabilities provide positive outcomes with inclusion practices.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Collaboration efforts improve teacher efficacy, work related enjoyment, and improved collegial relationships between teachers.</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School culture and time factors are potential barriers to effective collaboration.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2 –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Rakap</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(2017) – Quantitative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Providing teachers instructional strategies to work with children with disabilities and practical experiences influence teacher attitudes toward inclusion.</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Support and resources are factors which aide in the implementation of inclusion.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3 – Scruggs (2017) – Qualitative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Co-teaching is a model utilized in inclusion implementation which can be enhanced when both teachers plan together, promoting collaboration a beneficial factor in inclusion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4 – Clark (2016) – Quantitative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Many general education teachers view inclusion negatively or neutral.</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5 – Smith, and Tyler (2011)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School leaders and teachers indicate that they do not feel adequately prepared to support diverse learners, particularly those with disabilities. </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Students do not perform well in environments that do not exhibit positive attitudes, lack of confidence, and ill-prepared.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Professional development is a factor which contribute to inclusion challenges.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222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983CB8-D0FB-4F6B-B647-EDB58667F670}"/>
              </a:ext>
            </a:extLst>
          </p:cNvPr>
          <p:cNvSpPr txBox="1"/>
          <p:nvPr/>
        </p:nvSpPr>
        <p:spPr>
          <a:xfrm>
            <a:off x="732407" y="1166842"/>
            <a:ext cx="8194089" cy="4524315"/>
          </a:xfrm>
          <a:prstGeom prst="rect">
            <a:avLst/>
          </a:prstGeom>
          <a:noFill/>
        </p:spPr>
        <p:txBody>
          <a:bodyPr wrap="square">
            <a:spAutoFit/>
          </a:bodyPr>
          <a:lstStyle/>
          <a:p>
            <a:r>
              <a:rPr lang="en-US" sz="2400" b="1" cap="none" spc="0" dirty="0">
                <a:ln w="13462">
                  <a:solidFill>
                    <a:schemeClr val="bg1"/>
                  </a:solidFill>
                  <a:prstDash val="solid"/>
                </a:ln>
                <a:solidFill>
                  <a:srgbClr val="0070C0"/>
                </a:solidFill>
                <a:effectLst>
                  <a:outerShdw dist="38100" dir="2700000" algn="bl" rotWithShape="0">
                    <a:schemeClr val="accent5"/>
                  </a:outerShdw>
                </a:effectLst>
                <a:latin typeface="Arial Black" panose="020B0A04020102020204" pitchFamily="34" charset="0"/>
              </a:rPr>
              <a:t>We would like for this to be an open participatory exploration of culture and inclusion. We will engage in conservations connecting these two terms and their relationship with education, family, and community involving perceptions associated with disability. We utilize the language culture </a:t>
            </a:r>
            <a:r>
              <a:rPr lang="en-US" sz="2400" b="1" dirty="0">
                <a:ln w="13462">
                  <a:solidFill>
                    <a:schemeClr val="bg1"/>
                  </a:solidFill>
                  <a:prstDash val="solid"/>
                </a:ln>
                <a:solidFill>
                  <a:srgbClr val="0070C0"/>
                </a:solidFill>
                <a:effectLst>
                  <a:outerShdw dist="38100" dir="2700000" algn="bl" rotWithShape="0">
                    <a:schemeClr val="accent5"/>
                  </a:outerShdw>
                </a:effectLst>
                <a:latin typeface="Arial Black" panose="020B0A04020102020204" pitchFamily="34" charset="0"/>
              </a:rPr>
              <a:t>of inclusion suggesting that within the confines of education, family, and community, there exists multiple levels of sub-cultures, if you will, which inform each and every one of us and </a:t>
            </a:r>
          </a:p>
          <a:p>
            <a:r>
              <a:rPr lang="en-US" sz="2400" b="1" dirty="0">
                <a:ln w="13462">
                  <a:solidFill>
                    <a:schemeClr val="bg1"/>
                  </a:solidFill>
                  <a:prstDash val="solid"/>
                </a:ln>
                <a:solidFill>
                  <a:srgbClr val="0070C0"/>
                </a:solidFill>
                <a:effectLst>
                  <a:outerShdw dist="38100" dir="2700000" algn="bl" rotWithShape="0">
                    <a:schemeClr val="accent5"/>
                  </a:outerShdw>
                </a:effectLst>
                <a:latin typeface="Arial Black" panose="020B0A04020102020204" pitchFamily="34" charset="0"/>
              </a:rPr>
              <a:t>influence our perceptions.</a:t>
            </a:r>
          </a:p>
        </p:txBody>
      </p:sp>
    </p:spTree>
    <p:extLst>
      <p:ext uri="{BB962C8B-B14F-4D97-AF65-F5344CB8AC3E}">
        <p14:creationId xmlns:p14="http://schemas.microsoft.com/office/powerpoint/2010/main" val="1186810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C230ACA-C6F9-4DA3-B03B-0C088C09E773}"/>
              </a:ext>
            </a:extLst>
          </p:cNvPr>
          <p:cNvSpPr txBox="1">
            <a:spLocks/>
          </p:cNvSpPr>
          <p:nvPr/>
        </p:nvSpPr>
        <p:spPr>
          <a:xfrm>
            <a:off x="3025834" y="344673"/>
            <a:ext cx="3092330" cy="846010"/>
          </a:xfrm>
          <a:prstGeom prst="rect">
            <a:avLst/>
          </a:prstGeom>
        </p:spPr>
        <p:txBody>
          <a:bodyPr>
            <a:normAutofit/>
          </a:bodyPr>
          <a:lst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a:lstStyle>
          <a:p>
            <a:pPr algn="ctr"/>
            <a:r>
              <a:rPr lang="en-US" sz="1800">
                <a:solidFill>
                  <a:srgbClr val="FF0000"/>
                </a:solidFill>
              </a:rPr>
              <a:t>Culture of Community Inclusion</a:t>
            </a:r>
            <a:r>
              <a:rPr lang="en-US"/>
              <a:t/>
            </a:r>
            <a:br>
              <a:rPr lang="en-US"/>
            </a:br>
            <a:r>
              <a:rPr lang="en-US">
                <a:solidFill>
                  <a:srgbClr val="0070C0"/>
                </a:solidFill>
              </a:rPr>
              <a:t>Perspectives</a:t>
            </a:r>
            <a:endParaRPr lang="en-US" dirty="0">
              <a:solidFill>
                <a:srgbClr val="0070C0"/>
              </a:solidFill>
            </a:endParaRPr>
          </a:p>
        </p:txBody>
      </p:sp>
      <p:sp>
        <p:nvSpPr>
          <p:cNvPr id="6" name="TextBox 5">
            <a:extLst>
              <a:ext uri="{FF2B5EF4-FFF2-40B4-BE49-F238E27FC236}">
                <a16:creationId xmlns:a16="http://schemas.microsoft.com/office/drawing/2014/main" xmlns="" id="{8B3262F9-9F45-4C01-9336-7B43853614B1}"/>
              </a:ext>
            </a:extLst>
          </p:cNvPr>
          <p:cNvSpPr txBox="1"/>
          <p:nvPr/>
        </p:nvSpPr>
        <p:spPr>
          <a:xfrm>
            <a:off x="3418874" y="1042188"/>
            <a:ext cx="2306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US" sz="3700" kern="1200" dirty="0">
                <a:solidFill>
                  <a:srgbClr val="0070C0"/>
                </a:solidFill>
              </a:rPr>
              <a:t>Education</a:t>
            </a:r>
          </a:p>
        </p:txBody>
      </p:sp>
      <p:sp>
        <p:nvSpPr>
          <p:cNvPr id="8" name="Rectangle 7">
            <a:extLst>
              <a:ext uri="{FF2B5EF4-FFF2-40B4-BE49-F238E27FC236}">
                <a16:creationId xmlns:a16="http://schemas.microsoft.com/office/drawing/2014/main" xmlns="" id="{AD05CE29-E9F3-4113-8658-15FD80C7F073}"/>
              </a:ext>
            </a:extLst>
          </p:cNvPr>
          <p:cNvSpPr/>
          <p:nvPr/>
        </p:nvSpPr>
        <p:spPr>
          <a:xfrm>
            <a:off x="0" y="48586"/>
            <a:ext cx="1526960" cy="1438183"/>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xmlns="" id="{1BE99D32-6028-4B75-ABB4-202D7CCCBF7E}"/>
              </a:ext>
            </a:extLst>
          </p:cNvPr>
          <p:cNvSpPr txBox="1"/>
          <p:nvPr/>
        </p:nvSpPr>
        <p:spPr>
          <a:xfrm>
            <a:off x="0" y="1762188"/>
            <a:ext cx="9144000" cy="5023106"/>
          </a:xfrm>
          <a:prstGeom prst="rect">
            <a:avLst/>
          </a:prstGeom>
          <a:noFill/>
        </p:spPr>
        <p:txBody>
          <a:bodyPr wrap="square">
            <a:spAutoFit/>
          </a:bodyPr>
          <a:lstStyle/>
          <a:p>
            <a:pPr marR="0" lvl="0">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Roberts (2018) – Qualitative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Administrative climate of a school supports the quality of access and extent of access to general education context.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Administrators leadership practices contribute to instructional improvements.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Administrative support is a foundational component of school wide transformation toward inclusion.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Very little is known regarding how school administrators perceive instruction for students with disabilities and how their perceptions shape expectations.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School administrator’s role is significant in shaping teaching and learning.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Teachers and administrators possessing the same vision of instruction aide in inclusion implementation.</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Administrators having knowledge of best practices and strategies for supporting teachers supporting students with disabilities aide in inclusion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Ko (2013) – Qualitative/Case Study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Four themes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dedication to inclusion, necessity of adaption, experimental practices, and challenges to inclusion.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Dedication to inclusion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positive perception concerning inclusion,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Consistently, these teachers voiced their beliefs about the value of learning of students with 	disabilities, the need to set reasonable expectations for them, and an ongoing commitment to 	modify their teaching styles and activities so that students with disabilities could be successful in 	their GPE classes.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Necessity of adaption: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Participating teachers described ongoing efforts that began with planning for adapting and progressed to specific adaptations of equipment, 	environment, and instruction.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Experimental practices: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most common form of learning how to adapt for inclusion described by participating teachers was experimentation often described as a “trial-and-error”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majority of these teachers reported that they had limited preservice learning about including students with disabilities in GPE.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need for continued learning opportunities in adapted physical education practices was reported by all participating teachers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Need for learning opportunities about teaching practices related to specific instructional content areas for their inclusive GPE classes.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limited professional development learning opportunities these participating teachers described were not perceived helpful unless they were participatory or included hands-on experiences.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345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C230ACA-C6F9-4DA3-B03B-0C088C09E773}"/>
              </a:ext>
            </a:extLst>
          </p:cNvPr>
          <p:cNvSpPr txBox="1">
            <a:spLocks/>
          </p:cNvSpPr>
          <p:nvPr/>
        </p:nvSpPr>
        <p:spPr>
          <a:xfrm>
            <a:off x="3025834" y="344673"/>
            <a:ext cx="3092330" cy="846010"/>
          </a:xfrm>
          <a:prstGeom prst="rect">
            <a:avLst/>
          </a:prstGeom>
        </p:spPr>
        <p:txBody>
          <a:bodyPr>
            <a:normAutofit/>
          </a:bodyPr>
          <a:lst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a:lstStyle>
          <a:p>
            <a:pPr algn="ctr"/>
            <a:r>
              <a:rPr lang="en-US" sz="1800">
                <a:solidFill>
                  <a:srgbClr val="FF0000"/>
                </a:solidFill>
              </a:rPr>
              <a:t>Culture of Community Inclusion</a:t>
            </a:r>
            <a:r>
              <a:rPr lang="en-US"/>
              <a:t/>
            </a:r>
            <a:br>
              <a:rPr lang="en-US"/>
            </a:br>
            <a:r>
              <a:rPr lang="en-US">
                <a:solidFill>
                  <a:srgbClr val="0070C0"/>
                </a:solidFill>
              </a:rPr>
              <a:t>Perspectives</a:t>
            </a:r>
            <a:endParaRPr lang="en-US" dirty="0">
              <a:solidFill>
                <a:srgbClr val="0070C0"/>
              </a:solidFill>
            </a:endParaRPr>
          </a:p>
        </p:txBody>
      </p:sp>
      <p:sp>
        <p:nvSpPr>
          <p:cNvPr id="6" name="TextBox 5">
            <a:extLst>
              <a:ext uri="{FF2B5EF4-FFF2-40B4-BE49-F238E27FC236}">
                <a16:creationId xmlns:a16="http://schemas.microsoft.com/office/drawing/2014/main" xmlns="" id="{8B3262F9-9F45-4C01-9336-7B43853614B1}"/>
              </a:ext>
            </a:extLst>
          </p:cNvPr>
          <p:cNvSpPr txBox="1"/>
          <p:nvPr/>
        </p:nvSpPr>
        <p:spPr>
          <a:xfrm>
            <a:off x="3418874" y="1042188"/>
            <a:ext cx="2306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US" sz="3700" kern="1200" dirty="0">
                <a:solidFill>
                  <a:srgbClr val="0070C0"/>
                </a:solidFill>
              </a:rPr>
              <a:t>Education</a:t>
            </a:r>
          </a:p>
        </p:txBody>
      </p:sp>
      <p:sp>
        <p:nvSpPr>
          <p:cNvPr id="8" name="Rectangle 7">
            <a:extLst>
              <a:ext uri="{FF2B5EF4-FFF2-40B4-BE49-F238E27FC236}">
                <a16:creationId xmlns:a16="http://schemas.microsoft.com/office/drawing/2014/main" xmlns="" id="{AD05CE29-E9F3-4113-8658-15FD80C7F073}"/>
              </a:ext>
            </a:extLst>
          </p:cNvPr>
          <p:cNvSpPr/>
          <p:nvPr/>
        </p:nvSpPr>
        <p:spPr>
          <a:xfrm>
            <a:off x="0" y="48586"/>
            <a:ext cx="1526960" cy="1438183"/>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xmlns="" id="{1BE99D32-6028-4B75-ABB4-202D7CCCBF7E}"/>
              </a:ext>
            </a:extLst>
          </p:cNvPr>
          <p:cNvSpPr txBox="1"/>
          <p:nvPr/>
        </p:nvSpPr>
        <p:spPr>
          <a:xfrm>
            <a:off x="0" y="2570056"/>
            <a:ext cx="9144000" cy="3442161"/>
          </a:xfrm>
          <a:prstGeom prst="rect">
            <a:avLst/>
          </a:prstGeom>
          <a:noFill/>
        </p:spPr>
        <p:txBody>
          <a:bodyPr wrap="square">
            <a:spAutoFit/>
          </a:bodyPr>
          <a:lstStyle/>
          <a:p>
            <a:pPr marR="0" lvl="0">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Mngo</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(2018)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Teachers who showed negative attitudes toward inclusion, reported that they did not feel their training prepared them to successfully integrate students with disabilities into the general education classroom.</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Research suggested that though teachers are supportive of the benefits of inclusion, they still preferred separate schools or classrooms for students with disabilities.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Everett (2017)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Reported that the lack of knowledge on specific strategies and interventions for individuals with disabilities caused feeling of inadequacy to meet the needs of all students. </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Reported that often general education teachers receive minimal instructions in working with students with disabilities.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Large class sizes, massive amount of paperwork, and a diversity of students learning needs are barriers to inclusion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Atkins (2016) Qualitative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policies and practices associated with inclusion can result in the effective social and educational exclusion of young people with disabilities.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Robinson (2018) – Qualitative, multiple perspective case study.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Inclusive practices were helpful to others not just targeted students.</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Environments where students experienced creativity, felt safe, and accepting aided in implementing inclusion.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Collaboration between administrators and other teachers contribute positively to inclusive practices.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41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25068FB-F58D-4561-92A5-0D87FC7C1AB5}"/>
              </a:ext>
            </a:extLst>
          </p:cNvPr>
          <p:cNvSpPr txBox="1"/>
          <p:nvPr/>
        </p:nvSpPr>
        <p:spPr>
          <a:xfrm>
            <a:off x="0" y="3877085"/>
            <a:ext cx="8948691" cy="2454070"/>
          </a:xfrm>
          <a:prstGeom prst="rect">
            <a:avLst/>
          </a:prstGeom>
          <a:noFill/>
        </p:spPr>
        <p:txBody>
          <a:bodyPr wrap="square">
            <a:spAutoFit/>
          </a:bodyPr>
          <a:lstStyle/>
          <a:p>
            <a:pPr marR="0" lvl="0">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Blackmore, R., Aylward, E., &amp; Grace, R. (2016).</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“One of the kids”: Parent perceptions of the developmental advantages arising from inclusion in mainstream early childhood education services.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Australasian Journal of Early Childhood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41</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 13–17. Retrieved from </a:t>
            </a:r>
            <a:r>
              <a:rPr lang="en-US"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https://search-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ebscohost-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com.lopes.idm.oclc.org/login.aspx?direct=true&amp;db=a9h&amp;AN=116275679&amp;site=eds-live&amp;scope=site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were four key findings from this study: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parents are primarily motivated to enroll their children in mainstream early childhood services because they seek social interactions for their children with typically developing peers; </a:t>
            </a:r>
            <a:endParaRPr lang="en-US"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despite increasing support at the policy level for inclusive early childhood education, families encountered many challenges in securing a place for their child at a center that was willing and able to meet their child’s needs;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parents felt that their child’s development was supported by attendance at a mainstream center, particularly in relation to communication and behavior;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and parents believed that positive developmental change in their child was the direct result of service quality and imitation through peer interaction.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0EF77BE9-237E-468B-ACB4-C8ADC6B2806F}"/>
              </a:ext>
            </a:extLst>
          </p:cNvPr>
          <p:cNvSpPr/>
          <p:nvPr/>
        </p:nvSpPr>
        <p:spPr>
          <a:xfrm>
            <a:off x="6348443" y="920342"/>
            <a:ext cx="2137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xmlns="" id="{C630DAB7-5DE5-44BD-B479-A1F938EF289F}"/>
              </a:ext>
            </a:extLst>
          </p:cNvPr>
          <p:cNvSpPr txBox="1"/>
          <p:nvPr/>
        </p:nvSpPr>
        <p:spPr>
          <a:xfrm>
            <a:off x="3503249" y="3157085"/>
            <a:ext cx="2137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dirty="0">
                <a:solidFill>
                  <a:srgbClr val="00B050"/>
                </a:solidFill>
              </a:rPr>
              <a:t>Family</a:t>
            </a:r>
          </a:p>
        </p:txBody>
      </p:sp>
      <p:sp>
        <p:nvSpPr>
          <p:cNvPr id="10" name="Rectangle 9">
            <a:extLst>
              <a:ext uri="{FF2B5EF4-FFF2-40B4-BE49-F238E27FC236}">
                <a16:creationId xmlns:a16="http://schemas.microsoft.com/office/drawing/2014/main" xmlns="" id="{2BA28B52-7324-474E-80B5-D2607DA542A6}"/>
              </a:ext>
            </a:extLst>
          </p:cNvPr>
          <p:cNvSpPr/>
          <p:nvPr/>
        </p:nvSpPr>
        <p:spPr>
          <a:xfrm>
            <a:off x="3190918" y="1090169"/>
            <a:ext cx="2762162" cy="1940844"/>
          </a:xfrm>
          <a:prstGeom prst="rect">
            <a:avLst/>
          </a:prstGeom>
          <a:blipFill>
            <a:blip r:embed="rId3"/>
            <a:srcRect/>
            <a:stretch>
              <a:fillRect t="-3000" b="-3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Title 1">
            <a:extLst>
              <a:ext uri="{FF2B5EF4-FFF2-40B4-BE49-F238E27FC236}">
                <a16:creationId xmlns:a16="http://schemas.microsoft.com/office/drawing/2014/main" xmlns="" id="{92D5F43B-1714-47BD-855E-8FF27AA235E8}"/>
              </a:ext>
            </a:extLst>
          </p:cNvPr>
          <p:cNvSpPr txBox="1">
            <a:spLocks/>
          </p:cNvSpPr>
          <p:nvPr/>
        </p:nvSpPr>
        <p:spPr>
          <a:xfrm>
            <a:off x="2928181" y="118087"/>
            <a:ext cx="3092330" cy="846010"/>
          </a:xfrm>
          <a:prstGeom prst="rect">
            <a:avLst/>
          </a:prstGeom>
        </p:spPr>
        <p:txBody>
          <a:bodyPr>
            <a:normAutofit/>
          </a:bodyPr>
          <a:lst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a:lstStyle>
          <a:p>
            <a:pPr algn="ctr"/>
            <a:r>
              <a:rPr lang="en-US" sz="1800">
                <a:solidFill>
                  <a:srgbClr val="FF0000"/>
                </a:solidFill>
              </a:rPr>
              <a:t>Culture of Community Inclusion</a:t>
            </a:r>
            <a:r>
              <a:rPr lang="en-US"/>
              <a:t/>
            </a:r>
            <a:br>
              <a:rPr lang="en-US"/>
            </a:br>
            <a:r>
              <a:rPr lang="en-US">
                <a:solidFill>
                  <a:srgbClr val="0070C0"/>
                </a:solidFill>
              </a:rPr>
              <a:t>Perspectives</a:t>
            </a:r>
            <a:endParaRPr lang="en-US" dirty="0">
              <a:solidFill>
                <a:srgbClr val="0070C0"/>
              </a:solidFill>
            </a:endParaRPr>
          </a:p>
        </p:txBody>
      </p:sp>
    </p:spTree>
    <p:extLst>
      <p:ext uri="{BB962C8B-B14F-4D97-AF65-F5344CB8AC3E}">
        <p14:creationId xmlns:p14="http://schemas.microsoft.com/office/powerpoint/2010/main" val="2103582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47F5C-50EC-416A-AE8C-6F6BB4225673}"/>
              </a:ext>
            </a:extLst>
          </p:cNvPr>
          <p:cNvSpPr>
            <a:spLocks noGrp="1"/>
          </p:cNvSpPr>
          <p:nvPr>
            <p:ph type="title"/>
          </p:nvPr>
        </p:nvSpPr>
        <p:spPr>
          <a:xfrm>
            <a:off x="2919303" y="389729"/>
            <a:ext cx="3092330" cy="846010"/>
          </a:xfrm>
        </p:spPr>
        <p:txBody>
          <a:bodyPr>
            <a:normAutofit/>
          </a:bodyPr>
          <a:lstStyle/>
          <a:p>
            <a:pPr algn="ctr"/>
            <a:r>
              <a:rPr lang="en-US" sz="1800" dirty="0">
                <a:solidFill>
                  <a:srgbClr val="FF0000"/>
                </a:solidFill>
              </a:rPr>
              <a:t>Culture of Community Inclusion</a:t>
            </a:r>
            <a:r>
              <a:rPr lang="en-US" dirty="0"/>
              <a:t/>
            </a:r>
            <a:br>
              <a:rPr lang="en-US" dirty="0"/>
            </a:br>
            <a:r>
              <a:rPr lang="en-US" dirty="0">
                <a:solidFill>
                  <a:srgbClr val="0070C0"/>
                </a:solidFill>
              </a:rPr>
              <a:t>Perspectives</a:t>
            </a:r>
          </a:p>
        </p:txBody>
      </p:sp>
      <p:sp>
        <p:nvSpPr>
          <p:cNvPr id="3" name="Rectangle 2">
            <a:extLst>
              <a:ext uri="{FF2B5EF4-FFF2-40B4-BE49-F238E27FC236}">
                <a16:creationId xmlns:a16="http://schemas.microsoft.com/office/drawing/2014/main" xmlns="" id="{6439341E-B54C-458E-9F69-D306F519C2A6}"/>
              </a:ext>
            </a:extLst>
          </p:cNvPr>
          <p:cNvSpPr/>
          <p:nvPr/>
        </p:nvSpPr>
        <p:spPr>
          <a:xfrm>
            <a:off x="3099896" y="1560672"/>
            <a:ext cx="2731144" cy="2026815"/>
          </a:xfrm>
          <a:prstGeom prst="rect">
            <a:avLst/>
          </a:prstGeom>
          <a:blipFill>
            <a:blip r:embed="rId4"/>
            <a:srcRect/>
            <a:stretch>
              <a:fillRect l="-41000" r="-41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3" name="Group 12">
            <a:extLst>
              <a:ext uri="{FF2B5EF4-FFF2-40B4-BE49-F238E27FC236}">
                <a16:creationId xmlns:a16="http://schemas.microsoft.com/office/drawing/2014/main" xmlns="" id="{E2DB932C-9AC8-41A2-8DBE-546636588904}"/>
              </a:ext>
            </a:extLst>
          </p:cNvPr>
          <p:cNvGrpSpPr/>
          <p:nvPr/>
        </p:nvGrpSpPr>
        <p:grpSpPr>
          <a:xfrm>
            <a:off x="3396718" y="840672"/>
            <a:ext cx="5253562" cy="3692286"/>
            <a:chOff x="2234632" y="2052414"/>
            <a:chExt cx="5253562" cy="3692286"/>
          </a:xfrm>
        </p:grpSpPr>
        <p:sp>
          <p:nvSpPr>
            <p:cNvPr id="11" name="Rectangle 10">
              <a:extLst>
                <a:ext uri="{FF2B5EF4-FFF2-40B4-BE49-F238E27FC236}">
                  <a16:creationId xmlns:a16="http://schemas.microsoft.com/office/drawing/2014/main" xmlns="" id="{41A8AFBF-2EBA-4205-9FDD-FEFCC048C9B1}"/>
                </a:ext>
              </a:extLst>
            </p:cNvPr>
            <p:cNvSpPr/>
            <p:nvPr/>
          </p:nvSpPr>
          <p:spPr>
            <a:xfrm>
              <a:off x="5350694" y="2052414"/>
              <a:ext cx="2137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xmlns="" id="{8530FF91-DCB6-47B6-8A89-60DDCFE37FC2}"/>
                </a:ext>
              </a:extLst>
            </p:cNvPr>
            <p:cNvSpPr txBox="1"/>
            <p:nvPr/>
          </p:nvSpPr>
          <p:spPr>
            <a:xfrm>
              <a:off x="2234632" y="5024700"/>
              <a:ext cx="2137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dirty="0">
                  <a:solidFill>
                    <a:srgbClr val="00B050"/>
                  </a:solidFill>
                </a:rPr>
                <a:t>Community</a:t>
              </a:r>
              <a:r>
                <a:rPr lang="en-US" sz="3000" kern="1200" dirty="0"/>
                <a:t>.</a:t>
              </a:r>
            </a:p>
          </p:txBody>
        </p:sp>
      </p:grpSp>
      <p:sp>
        <p:nvSpPr>
          <p:cNvPr id="16" name="TextBox 15">
            <a:extLst>
              <a:ext uri="{FF2B5EF4-FFF2-40B4-BE49-F238E27FC236}">
                <a16:creationId xmlns:a16="http://schemas.microsoft.com/office/drawing/2014/main" xmlns="" id="{D14EC914-1845-45F3-8BDF-8D58D4F3671E}"/>
              </a:ext>
            </a:extLst>
          </p:cNvPr>
          <p:cNvSpPr txBox="1"/>
          <p:nvPr/>
        </p:nvSpPr>
        <p:spPr>
          <a:xfrm>
            <a:off x="532661" y="4758430"/>
            <a:ext cx="8078678" cy="1569660"/>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Baldwin, C., &amp; Stafford, L., (2019). </a:t>
            </a:r>
            <a:r>
              <a:rPr lang="en-US" sz="1200" dirty="0">
                <a:latin typeface="Times New Roman" panose="02020603050405020304" pitchFamily="18" charset="0"/>
                <a:cs typeface="Times New Roman" panose="02020603050405020304" pitchFamily="18" charset="0"/>
              </a:rPr>
              <a:t>The role of social infrastructure in achieving inclusive livable communities: Voices form regional Australia. Planning Practice &amp; Research, 34(1), 18-46. </a:t>
            </a:r>
            <a:r>
              <a:rPr lang="en-US" sz="1200" dirty="0">
                <a:latin typeface="Times New Roman" panose="02020603050405020304" pitchFamily="18" charset="0"/>
                <a:cs typeface="Times New Roman" panose="02020603050405020304" pitchFamily="18" charset="0"/>
                <a:hlinkClick r:id="rId5"/>
              </a:rPr>
              <a:t>https://doi-org.lopes.idm.oclc.org/10.1080/02697459.2018.1548217</a:t>
            </a:r>
            <a:endParaRPr lang="en-US" sz="1200" dirty="0">
              <a:latin typeface="Times New Roman" panose="02020603050405020304" pitchFamily="18" charset="0"/>
              <a:cs typeface="Times New Roman" panose="02020603050405020304" pitchFamily="18" charset="0"/>
            </a:endParaRPr>
          </a:p>
          <a:p>
            <a:pPr marL="628650" lvl="1" indent="-1714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Emphasize the significance of considering processes involving community livability focusing on inclusion in the development of communities.</a:t>
            </a:r>
          </a:p>
          <a:p>
            <a:pPr marL="628650" lvl="1" indent="-1714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Suggest that social and economic benefits are connected to urban and regional contemporary interests in the creation of livable communities. </a:t>
            </a:r>
          </a:p>
          <a:p>
            <a:pPr marL="628650" lvl="1"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57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16D064-5CB5-4CB4-8A0B-8C71DFD20FA6}"/>
              </a:ext>
            </a:extLst>
          </p:cNvPr>
          <p:cNvPicPr>
            <a:picLocks noChangeAspect="1"/>
          </p:cNvPicPr>
          <p:nvPr/>
        </p:nvPicPr>
        <p:blipFill>
          <a:blip r:embed="rId2"/>
          <a:stretch>
            <a:fillRect/>
          </a:stretch>
        </p:blipFill>
        <p:spPr>
          <a:xfrm>
            <a:off x="284084" y="109305"/>
            <a:ext cx="3559947" cy="6342437"/>
          </a:xfrm>
          <a:prstGeom prst="rect">
            <a:avLst/>
          </a:prstGeom>
        </p:spPr>
      </p:pic>
      <p:sp>
        <p:nvSpPr>
          <p:cNvPr id="4" name="TextBox 3">
            <a:extLst>
              <a:ext uri="{FF2B5EF4-FFF2-40B4-BE49-F238E27FC236}">
                <a16:creationId xmlns:a16="http://schemas.microsoft.com/office/drawing/2014/main" xmlns="" id="{4B1ED894-D96C-425F-B234-08935902EBC9}"/>
              </a:ext>
            </a:extLst>
          </p:cNvPr>
          <p:cNvSpPr txBox="1"/>
          <p:nvPr/>
        </p:nvSpPr>
        <p:spPr>
          <a:xfrm>
            <a:off x="4181383" y="0"/>
            <a:ext cx="4163627" cy="7170040"/>
          </a:xfrm>
          <a:prstGeom prst="rect">
            <a:avLst/>
          </a:prstGeom>
          <a:noFill/>
        </p:spPr>
        <p:txBody>
          <a:bodyPr wrap="square" rtlCol="0">
            <a:spAutoFit/>
          </a:bodyPr>
          <a:lstStyle/>
          <a:p>
            <a:pPr marL="0" marR="0" algn="ctr">
              <a:lnSpc>
                <a:spcPct val="107000"/>
              </a:lnSpc>
              <a:spcBef>
                <a:spcPts val="0"/>
              </a:spcBef>
            </a:pPr>
            <a:r>
              <a:rPr lang="en-US" sz="1800" dirty="0">
                <a:effectLst/>
                <a:latin typeface="Bodoni MT Black" panose="02070A03080606020203" pitchFamily="18" charset="0"/>
                <a:ea typeface="Calibri" panose="020F0502020204030204" pitchFamily="34" charset="0"/>
                <a:cs typeface="Times New Roman" panose="02020603050405020304" pitchFamily="18" charset="0"/>
              </a:rPr>
              <a:t>The ABC’s of Inclusion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A</a:t>
            </a:r>
            <a:r>
              <a:rPr lang="en-US" sz="1600" dirty="0">
                <a:effectLst/>
                <a:latin typeface="Calibri" panose="020F0502020204030204" pitchFamily="34" charset="0"/>
                <a:ea typeface="Calibri" panose="020F0502020204030204" pitchFamily="34" charset="0"/>
                <a:cs typeface="Times New Roman" panose="02020603050405020304" pitchFamily="18" charset="0"/>
              </a:rPr>
              <a:t>ccept differences</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B</a:t>
            </a:r>
            <a:r>
              <a:rPr lang="en-US" sz="1600" dirty="0">
                <a:effectLst/>
                <a:latin typeface="Calibri" panose="020F0502020204030204" pitchFamily="34" charset="0"/>
                <a:ea typeface="Calibri" panose="020F0502020204030204" pitchFamily="34" charset="0"/>
                <a:cs typeface="Times New Roman" panose="02020603050405020304" pitchFamily="18" charset="0"/>
              </a:rPr>
              <a:t>e kind</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C</a:t>
            </a:r>
            <a:r>
              <a:rPr lang="en-US" sz="1600" dirty="0">
                <a:effectLst/>
                <a:latin typeface="Calibri" panose="020F0502020204030204" pitchFamily="34" charset="0"/>
                <a:ea typeface="Calibri" panose="020F0502020204030204" pitchFamily="34" charset="0"/>
                <a:cs typeface="Times New Roman" panose="02020603050405020304" pitchFamily="18" charset="0"/>
              </a:rPr>
              <a:t>ollaborate</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D</a:t>
            </a:r>
            <a:r>
              <a:rPr lang="en-US" sz="1600" dirty="0">
                <a:effectLst/>
                <a:latin typeface="Calibri" panose="020F0502020204030204" pitchFamily="34" charset="0"/>
                <a:ea typeface="Calibri" panose="020F0502020204030204" pitchFamily="34" charset="0"/>
                <a:cs typeface="Times New Roman" panose="02020603050405020304" pitchFamily="18" charset="0"/>
              </a:rPr>
              <a:t>ifferentiate learning</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E</a:t>
            </a:r>
            <a:r>
              <a:rPr lang="en-US" sz="1600" dirty="0">
                <a:effectLst/>
                <a:latin typeface="Calibri" panose="020F0502020204030204" pitchFamily="34" charset="0"/>
                <a:ea typeface="Calibri" panose="020F0502020204030204" pitchFamily="34" charset="0"/>
                <a:cs typeface="Times New Roman" panose="02020603050405020304" pitchFamily="18" charset="0"/>
              </a:rPr>
              <a:t>xpect competence</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F</a:t>
            </a:r>
            <a:r>
              <a:rPr lang="en-US" sz="1600" dirty="0">
                <a:effectLst/>
                <a:latin typeface="Calibri" panose="020F0502020204030204" pitchFamily="34" charset="0"/>
                <a:ea typeface="Calibri" panose="020F0502020204030204" pitchFamily="34" charset="0"/>
                <a:cs typeface="Times New Roman" panose="02020603050405020304" pitchFamily="18" charset="0"/>
              </a:rPr>
              <a:t>ace challenges</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G</a:t>
            </a:r>
            <a:r>
              <a:rPr lang="en-US" sz="1600" dirty="0">
                <a:effectLst/>
                <a:latin typeface="Calibri" panose="020F0502020204030204" pitchFamily="34" charset="0"/>
                <a:ea typeface="Calibri" panose="020F0502020204030204" pitchFamily="34" charset="0"/>
                <a:cs typeface="Times New Roman" panose="02020603050405020304" pitchFamily="18" charset="0"/>
              </a:rPr>
              <a:t>racious partners</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H</a:t>
            </a:r>
            <a:r>
              <a:rPr lang="en-US" sz="1600" dirty="0">
                <a:effectLst/>
                <a:latin typeface="Calibri" panose="020F0502020204030204" pitchFamily="34" charset="0"/>
                <a:ea typeface="Calibri" panose="020F0502020204030204" pitchFamily="34" charset="0"/>
                <a:cs typeface="Times New Roman" panose="02020603050405020304" pitchFamily="18" charset="0"/>
              </a:rPr>
              <a:t>old high expectations</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I</a:t>
            </a:r>
            <a:r>
              <a:rPr lang="en-US" sz="1600" dirty="0">
                <a:effectLst/>
                <a:latin typeface="Calibri" panose="020F0502020204030204" pitchFamily="34" charset="0"/>
                <a:ea typeface="Calibri" panose="020F0502020204030204" pitchFamily="34" charset="0"/>
                <a:cs typeface="Times New Roman" panose="02020603050405020304" pitchFamily="18" charset="0"/>
              </a:rPr>
              <a:t>gnite passions</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J</a:t>
            </a:r>
            <a:r>
              <a:rPr lang="en-US" sz="1600" dirty="0">
                <a:effectLst/>
                <a:latin typeface="Calibri" panose="020F0502020204030204" pitchFamily="34" charset="0"/>
                <a:ea typeface="Calibri" panose="020F0502020204030204" pitchFamily="34" charset="0"/>
                <a:cs typeface="Times New Roman" panose="02020603050405020304" pitchFamily="18" charset="0"/>
              </a:rPr>
              <a:t>udge fairly</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K</a:t>
            </a:r>
            <a:r>
              <a:rPr lang="en-US" sz="1600" dirty="0">
                <a:effectLst/>
                <a:latin typeface="Calibri" panose="020F0502020204030204" pitchFamily="34" charset="0"/>
                <a:ea typeface="Calibri" panose="020F0502020204030204" pitchFamily="34" charset="0"/>
                <a:cs typeface="Times New Roman" panose="02020603050405020304" pitchFamily="18" charset="0"/>
              </a:rPr>
              <a:t>eep faith</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L</a:t>
            </a:r>
            <a:r>
              <a:rPr lang="en-US" sz="1600" dirty="0">
                <a:effectLst/>
                <a:latin typeface="Calibri" panose="020F0502020204030204" pitchFamily="34" charset="0"/>
                <a:ea typeface="Calibri" panose="020F0502020204030204" pitchFamily="34" charset="0"/>
                <a:cs typeface="Times New Roman" panose="02020603050405020304" pitchFamily="18" charset="0"/>
              </a:rPr>
              <a:t>augh often</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M</a:t>
            </a:r>
            <a:r>
              <a:rPr lang="en-US" sz="1600" dirty="0">
                <a:effectLst/>
                <a:latin typeface="Calibri" panose="020F0502020204030204" pitchFamily="34" charset="0"/>
                <a:ea typeface="Calibri" panose="020F0502020204030204" pitchFamily="34" charset="0"/>
                <a:cs typeface="Times New Roman" panose="02020603050405020304" pitchFamily="18" charset="0"/>
              </a:rPr>
              <a:t>ake mistakes</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N</a:t>
            </a:r>
            <a:r>
              <a:rPr lang="en-US" sz="1600" dirty="0">
                <a:effectLst/>
                <a:latin typeface="Calibri" panose="020F0502020204030204" pitchFamily="34" charset="0"/>
                <a:ea typeface="Calibri" panose="020F0502020204030204" pitchFamily="34" charset="0"/>
                <a:cs typeface="Times New Roman" panose="02020603050405020304" pitchFamily="18" charset="0"/>
              </a:rPr>
              <a:t>ever give up</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O</a:t>
            </a:r>
            <a:r>
              <a:rPr lang="en-US" sz="1600" dirty="0">
                <a:effectLst/>
                <a:latin typeface="Calibri" panose="020F0502020204030204" pitchFamily="34" charset="0"/>
                <a:ea typeface="Calibri" panose="020F0502020204030204" pitchFamily="34" charset="0"/>
                <a:cs typeface="Times New Roman" panose="02020603050405020304" pitchFamily="18" charset="0"/>
              </a:rPr>
              <a:t>pen the lines of communication</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P</a:t>
            </a:r>
            <a:r>
              <a:rPr lang="en-US" sz="1600" dirty="0">
                <a:effectLst/>
                <a:latin typeface="Calibri" panose="020F0502020204030204" pitchFamily="34" charset="0"/>
                <a:ea typeface="Calibri" panose="020F0502020204030204" pitchFamily="34" charset="0"/>
                <a:cs typeface="Times New Roman" panose="02020603050405020304" pitchFamily="18" charset="0"/>
              </a:rPr>
              <a:t>repare</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Q</a:t>
            </a:r>
            <a:r>
              <a:rPr lang="en-US" sz="1600" dirty="0">
                <a:effectLst/>
                <a:latin typeface="Calibri" panose="020F0502020204030204" pitchFamily="34" charset="0"/>
                <a:ea typeface="Calibri" panose="020F0502020204030204" pitchFamily="34" charset="0"/>
                <a:cs typeface="Times New Roman" panose="02020603050405020304" pitchFamily="18" charset="0"/>
              </a:rPr>
              <a:t>uitting is not as option</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R</a:t>
            </a:r>
            <a:r>
              <a:rPr lang="en-US" sz="1600" dirty="0">
                <a:effectLst/>
                <a:latin typeface="Calibri" panose="020F0502020204030204" pitchFamily="34" charset="0"/>
                <a:ea typeface="Calibri" panose="020F0502020204030204" pitchFamily="34" charset="0"/>
                <a:cs typeface="Times New Roman" panose="02020603050405020304" pitchFamily="18" charset="0"/>
              </a:rPr>
              <a:t>emain vigilant</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S</a:t>
            </a:r>
            <a:r>
              <a:rPr lang="en-US" sz="1600" dirty="0">
                <a:effectLst/>
                <a:latin typeface="Calibri" panose="020F0502020204030204" pitchFamily="34" charset="0"/>
                <a:ea typeface="Calibri" panose="020F0502020204030204" pitchFamily="34" charset="0"/>
                <a:cs typeface="Times New Roman" panose="02020603050405020304" pitchFamily="18" charset="0"/>
              </a:rPr>
              <a:t>tay the course</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T</a:t>
            </a:r>
            <a:r>
              <a:rPr lang="en-US" sz="1600" dirty="0">
                <a:effectLst/>
                <a:latin typeface="Calibri" panose="020F0502020204030204" pitchFamily="34" charset="0"/>
                <a:ea typeface="Calibri" panose="020F0502020204030204" pitchFamily="34" charset="0"/>
                <a:cs typeface="Times New Roman" panose="02020603050405020304" pitchFamily="18" charset="0"/>
              </a:rPr>
              <a:t>ruth</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U</a:t>
            </a:r>
            <a:r>
              <a:rPr lang="en-US" sz="1600" dirty="0">
                <a:effectLst/>
                <a:latin typeface="Calibri" panose="020F0502020204030204" pitchFamily="34" charset="0"/>
                <a:ea typeface="Calibri" panose="020F0502020204030204" pitchFamily="34" charset="0"/>
                <a:cs typeface="Times New Roman" panose="02020603050405020304" pitchFamily="18" charset="0"/>
              </a:rPr>
              <a:t>tility</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V</a:t>
            </a:r>
            <a:r>
              <a:rPr lang="en-US" sz="1600" dirty="0">
                <a:effectLst/>
                <a:latin typeface="Calibri" panose="020F0502020204030204" pitchFamily="34" charset="0"/>
                <a:ea typeface="Calibri" panose="020F0502020204030204" pitchFamily="34" charset="0"/>
                <a:cs typeface="Times New Roman" panose="02020603050405020304" pitchFamily="18" charset="0"/>
              </a:rPr>
              <a:t>alue</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W</a:t>
            </a:r>
            <a:r>
              <a:rPr lang="en-US" sz="1600" dirty="0">
                <a:effectLst/>
                <a:latin typeface="Calibri" panose="020F0502020204030204" pitchFamily="34" charset="0"/>
                <a:ea typeface="Calibri" panose="020F0502020204030204" pitchFamily="34" charset="0"/>
                <a:cs typeface="Times New Roman" panose="02020603050405020304" pitchFamily="18" charset="0"/>
              </a:rPr>
              <a:t>elcome all</a:t>
            </a: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600" dirty="0">
                <a:effectLst/>
                <a:latin typeface="Bodoni MT Black" panose="02070A03080606020203" pitchFamily="18" charset="0"/>
                <a:ea typeface="Calibri" panose="020F0502020204030204" pitchFamily="34" charset="0"/>
                <a:cs typeface="Times New Roman" panose="02020603050405020304" pitchFamily="18" charset="0"/>
              </a:rPr>
              <a:t>Z</a:t>
            </a:r>
            <a:r>
              <a:rPr lang="en-US" sz="1600" dirty="0">
                <a:effectLst/>
                <a:latin typeface="Calibri" panose="020F0502020204030204" pitchFamily="34" charset="0"/>
                <a:ea typeface="Calibri" panose="020F0502020204030204" pitchFamily="34" charset="0"/>
                <a:cs typeface="Times New Roman" panose="02020603050405020304" pitchFamily="18" charset="0"/>
              </a:rPr>
              <a:t>eal</a:t>
            </a:r>
          </a:p>
          <a:p>
            <a:endParaRPr lang="en-US" dirty="0"/>
          </a:p>
        </p:txBody>
      </p:sp>
    </p:spTree>
    <p:extLst>
      <p:ext uri="{BB962C8B-B14F-4D97-AF65-F5344CB8AC3E}">
        <p14:creationId xmlns:p14="http://schemas.microsoft.com/office/powerpoint/2010/main" val="4141901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6A8420-FF1E-4A4A-BF67-AE59D6391C4C}"/>
              </a:ext>
            </a:extLst>
          </p:cNvPr>
          <p:cNvPicPr>
            <a:picLocks noChangeAspect="1"/>
          </p:cNvPicPr>
          <p:nvPr/>
        </p:nvPicPr>
        <p:blipFill>
          <a:blip r:embed="rId2"/>
          <a:stretch>
            <a:fillRect/>
          </a:stretch>
        </p:blipFill>
        <p:spPr>
          <a:xfrm>
            <a:off x="0" y="0"/>
            <a:ext cx="9188799" cy="6858000"/>
          </a:xfrm>
          <a:prstGeom prst="rect">
            <a:avLst/>
          </a:prstGeom>
        </p:spPr>
      </p:pic>
    </p:spTree>
    <p:extLst>
      <p:ext uri="{BB962C8B-B14F-4D97-AF65-F5344CB8AC3E}">
        <p14:creationId xmlns:p14="http://schemas.microsoft.com/office/powerpoint/2010/main" val="1453336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AE7C09-BF8A-438B-B9E9-41034A60927B}"/>
              </a:ext>
            </a:extLst>
          </p:cNvPr>
          <p:cNvPicPr>
            <a:picLocks noChangeAspect="1"/>
          </p:cNvPicPr>
          <p:nvPr/>
        </p:nvPicPr>
        <p:blipFill>
          <a:blip r:embed="rId2"/>
          <a:stretch>
            <a:fillRect/>
          </a:stretch>
        </p:blipFill>
        <p:spPr>
          <a:xfrm>
            <a:off x="-1" y="-2758"/>
            <a:ext cx="9144001" cy="6860757"/>
          </a:xfrm>
          <a:prstGeom prst="rect">
            <a:avLst/>
          </a:prstGeom>
        </p:spPr>
      </p:pic>
    </p:spTree>
    <p:extLst>
      <p:ext uri="{BB962C8B-B14F-4D97-AF65-F5344CB8AC3E}">
        <p14:creationId xmlns:p14="http://schemas.microsoft.com/office/powerpoint/2010/main" val="3974696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FA82445-E9AB-45A6-B916-DFAECF09E078}"/>
              </a:ext>
            </a:extLst>
          </p:cNvPr>
          <p:cNvPicPr>
            <a:picLocks noChangeAspect="1"/>
          </p:cNvPicPr>
          <p:nvPr/>
        </p:nvPicPr>
        <p:blipFill>
          <a:blip r:embed="rId2"/>
          <a:stretch>
            <a:fillRect/>
          </a:stretch>
        </p:blipFill>
        <p:spPr>
          <a:xfrm>
            <a:off x="0" y="6862"/>
            <a:ext cx="9144000" cy="6851138"/>
          </a:xfrm>
          <a:prstGeom prst="rect">
            <a:avLst/>
          </a:prstGeom>
        </p:spPr>
      </p:pic>
    </p:spTree>
    <p:extLst>
      <p:ext uri="{BB962C8B-B14F-4D97-AF65-F5344CB8AC3E}">
        <p14:creationId xmlns:p14="http://schemas.microsoft.com/office/powerpoint/2010/main" val="1871447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2695BA3-BDCD-4F4A-A1DC-8E62C211A2AD}"/>
              </a:ext>
            </a:extLst>
          </p:cNvPr>
          <p:cNvPicPr>
            <a:picLocks noChangeAspect="1"/>
          </p:cNvPicPr>
          <p:nvPr/>
        </p:nvPicPr>
        <p:blipFill>
          <a:blip r:embed="rId2"/>
          <a:stretch>
            <a:fillRect/>
          </a:stretch>
        </p:blipFill>
        <p:spPr>
          <a:xfrm>
            <a:off x="0" y="1"/>
            <a:ext cx="9144000" cy="6858000"/>
          </a:xfrm>
          <a:prstGeom prst="rect">
            <a:avLst/>
          </a:prstGeom>
        </p:spPr>
      </p:pic>
      <p:sp>
        <p:nvSpPr>
          <p:cNvPr id="8" name="Rectangle 7">
            <a:extLst>
              <a:ext uri="{FF2B5EF4-FFF2-40B4-BE49-F238E27FC236}">
                <a16:creationId xmlns:a16="http://schemas.microsoft.com/office/drawing/2014/main" xmlns="" id="{306458F7-BA98-4AF2-B1CB-9FE7696756AE}"/>
              </a:ext>
            </a:extLst>
          </p:cNvPr>
          <p:cNvSpPr/>
          <p:nvPr/>
        </p:nvSpPr>
        <p:spPr>
          <a:xfrm>
            <a:off x="4862058" y="26633"/>
            <a:ext cx="4281942"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Final Thoughts</a:t>
            </a:r>
          </a:p>
        </p:txBody>
      </p:sp>
    </p:spTree>
    <p:extLst>
      <p:ext uri="{BB962C8B-B14F-4D97-AF65-F5344CB8AC3E}">
        <p14:creationId xmlns:p14="http://schemas.microsoft.com/office/powerpoint/2010/main" val="276550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75A81C9-BDBA-4B09-8DF0-6EB7DB452DFA}"/>
              </a:ext>
            </a:extLst>
          </p:cNvPr>
          <p:cNvPicPr>
            <a:picLocks noChangeAspect="1"/>
          </p:cNvPicPr>
          <p:nvPr/>
        </p:nvPicPr>
        <p:blipFill>
          <a:blip r:embed="rId3"/>
          <a:stretch>
            <a:fillRect/>
          </a:stretch>
        </p:blipFill>
        <p:spPr>
          <a:xfrm>
            <a:off x="0" y="0"/>
            <a:ext cx="9164199" cy="6858000"/>
          </a:xfrm>
          <a:prstGeom prst="rect">
            <a:avLst/>
          </a:prstGeom>
        </p:spPr>
      </p:pic>
      <p:sp>
        <p:nvSpPr>
          <p:cNvPr id="5" name="Rectangle 4">
            <a:extLst>
              <a:ext uri="{FF2B5EF4-FFF2-40B4-BE49-F238E27FC236}">
                <a16:creationId xmlns:a16="http://schemas.microsoft.com/office/drawing/2014/main" xmlns="" id="{310F7D36-D796-4818-B066-93604765611B}"/>
              </a:ext>
            </a:extLst>
          </p:cNvPr>
          <p:cNvSpPr/>
          <p:nvPr/>
        </p:nvSpPr>
        <p:spPr>
          <a:xfrm>
            <a:off x="246156" y="5375378"/>
            <a:ext cx="4887556" cy="923330"/>
          </a:xfrm>
          <a:prstGeom prst="rect">
            <a:avLst/>
          </a:prstGeom>
          <a:noFill/>
        </p:spPr>
        <p:txBody>
          <a:bodyPr wrap="none" lIns="91440" tIns="45720" rIns="91440" bIns="45720">
            <a:spAutoFit/>
          </a:bodyPr>
          <a:lstStyle/>
          <a:p>
            <a:pPr algn="ctr"/>
            <a:r>
              <a:rPr lang="en-US" sz="5400" b="1" dirty="0">
                <a:ln w="0"/>
                <a:effectLst>
                  <a:reflection blurRad="6350" stA="53000" endA="300" endPos="35500" dir="5400000" sy="-90000" algn="bl" rotWithShape="0"/>
                </a:effectLst>
              </a:rPr>
              <a:t>What is Culture?</a:t>
            </a:r>
            <a:endParaRPr lang="en-US" sz="5400" b="1" cap="none" spc="0" dirty="0">
              <a:ln w="0"/>
              <a:effectLst>
                <a:reflection blurRad="6350" stA="53000" endA="300" endPos="35500" dir="5400000" sy="-90000" algn="bl" rotWithShape="0"/>
              </a:effectLst>
            </a:endParaRPr>
          </a:p>
        </p:txBody>
      </p:sp>
    </p:spTree>
    <p:extLst>
      <p:ext uri="{BB962C8B-B14F-4D97-AF65-F5344CB8AC3E}">
        <p14:creationId xmlns:p14="http://schemas.microsoft.com/office/powerpoint/2010/main" val="345557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bject 2"/>
          <p:cNvSpPr txBox="1"/>
          <p:nvPr/>
        </p:nvSpPr>
        <p:spPr>
          <a:xfrm>
            <a:off x="639264" y="1239092"/>
            <a:ext cx="7623116" cy="654283"/>
          </a:xfrm>
          <a:prstGeom prst="rect">
            <a:avLst/>
          </a:prstGeom>
        </p:spPr>
        <p:txBody>
          <a:bodyPr vert="horz" wrap="square" lIns="0" tIns="0" rIns="0" bIns="0" rtlCol="0">
            <a:noAutofit/>
          </a:bodyPr>
          <a:lstStyle/>
          <a:p>
            <a:pPr marL="8405" marR="8405">
              <a:lnSpc>
                <a:spcPct val="85200"/>
              </a:lnSpc>
            </a:pPr>
            <a:r>
              <a:rPr sz="2383" b="1" i="1" spc="-14" dirty="0">
                <a:solidFill>
                  <a:srgbClr val="00B050"/>
                </a:solidFill>
                <a:latin typeface="Calibri"/>
                <a:cs typeface="Calibri"/>
              </a:rPr>
              <a:t>Culture</a:t>
            </a:r>
            <a:r>
              <a:rPr sz="2383" b="1" i="1" spc="155" dirty="0">
                <a:latin typeface="Calibri"/>
                <a:cs typeface="Calibri"/>
              </a:rPr>
              <a:t> </a:t>
            </a:r>
            <a:r>
              <a:rPr sz="1600" b="1" i="1" spc="-7" dirty="0">
                <a:solidFill>
                  <a:srgbClr val="00B0F0"/>
                </a:solidFill>
                <a:latin typeface="Calibri"/>
                <a:cs typeface="Calibri"/>
              </a:rPr>
              <a:t>is</a:t>
            </a:r>
            <a:r>
              <a:rPr sz="1600" b="1" i="1" spc="-3" dirty="0">
                <a:solidFill>
                  <a:srgbClr val="00B0F0"/>
                </a:solidFill>
                <a:latin typeface="Calibri"/>
                <a:cs typeface="Calibri"/>
              </a:rPr>
              <a:t> </a:t>
            </a:r>
            <a:r>
              <a:rPr sz="1600" b="1" i="1" spc="-10" dirty="0">
                <a:solidFill>
                  <a:srgbClr val="00B0F0"/>
                </a:solidFill>
                <a:latin typeface="Calibri"/>
                <a:cs typeface="Calibri"/>
              </a:rPr>
              <a:t>th</a:t>
            </a:r>
            <a:r>
              <a:rPr sz="1600" b="1" i="1" spc="-7" dirty="0">
                <a:solidFill>
                  <a:srgbClr val="00B0F0"/>
                </a:solidFill>
                <a:latin typeface="Calibri"/>
                <a:cs typeface="Calibri"/>
              </a:rPr>
              <a:t>e learned</a:t>
            </a:r>
            <a:r>
              <a:rPr sz="1600" b="1" i="1" spc="-14" dirty="0">
                <a:solidFill>
                  <a:srgbClr val="00B0F0"/>
                </a:solidFill>
                <a:latin typeface="Calibri"/>
                <a:cs typeface="Calibri"/>
              </a:rPr>
              <a:t> </a:t>
            </a:r>
            <a:r>
              <a:rPr sz="1600" b="1" i="1" spc="-10" dirty="0">
                <a:solidFill>
                  <a:srgbClr val="00B0F0"/>
                </a:solidFill>
                <a:latin typeface="Calibri"/>
                <a:cs typeface="Calibri"/>
              </a:rPr>
              <a:t>and</a:t>
            </a:r>
            <a:r>
              <a:rPr sz="1600" b="1" i="1" spc="-14" dirty="0">
                <a:solidFill>
                  <a:srgbClr val="00B0F0"/>
                </a:solidFill>
                <a:latin typeface="Calibri"/>
                <a:cs typeface="Calibri"/>
              </a:rPr>
              <a:t> </a:t>
            </a:r>
            <a:r>
              <a:rPr sz="1600" b="1" i="1" spc="-7" dirty="0">
                <a:solidFill>
                  <a:srgbClr val="00B0F0"/>
                </a:solidFill>
                <a:latin typeface="Calibri"/>
                <a:cs typeface="Calibri"/>
              </a:rPr>
              <a:t>shared</a:t>
            </a:r>
            <a:r>
              <a:rPr sz="1600" b="1" i="1" spc="-14" dirty="0">
                <a:solidFill>
                  <a:srgbClr val="00B0F0"/>
                </a:solidFill>
                <a:latin typeface="Calibri"/>
                <a:cs typeface="Calibri"/>
              </a:rPr>
              <a:t> </a:t>
            </a:r>
            <a:r>
              <a:rPr sz="1600" b="1" i="1" spc="-7" dirty="0">
                <a:solidFill>
                  <a:srgbClr val="00B0F0"/>
                </a:solidFill>
                <a:latin typeface="Calibri"/>
                <a:cs typeface="Calibri"/>
              </a:rPr>
              <a:t>kn</a:t>
            </a:r>
            <a:r>
              <a:rPr sz="1600" b="1" i="1" spc="-20" dirty="0">
                <a:solidFill>
                  <a:srgbClr val="00B0F0"/>
                </a:solidFill>
                <a:latin typeface="Calibri"/>
                <a:cs typeface="Calibri"/>
              </a:rPr>
              <a:t>o</a:t>
            </a:r>
            <a:r>
              <a:rPr sz="1600" b="1" i="1" spc="-14" dirty="0">
                <a:solidFill>
                  <a:srgbClr val="00B0F0"/>
                </a:solidFill>
                <a:latin typeface="Calibri"/>
                <a:cs typeface="Calibri"/>
              </a:rPr>
              <a:t>w</a:t>
            </a:r>
            <a:r>
              <a:rPr sz="1600" b="1" i="1" spc="-7" dirty="0">
                <a:solidFill>
                  <a:srgbClr val="00B0F0"/>
                </a:solidFill>
                <a:latin typeface="Calibri"/>
                <a:cs typeface="Calibri"/>
              </a:rPr>
              <a:t>ledge that</a:t>
            </a:r>
            <a:r>
              <a:rPr sz="1600" b="1" i="1" spc="-17" dirty="0">
                <a:solidFill>
                  <a:srgbClr val="00B0F0"/>
                </a:solidFill>
                <a:latin typeface="Calibri"/>
                <a:cs typeface="Calibri"/>
              </a:rPr>
              <a:t> </a:t>
            </a:r>
            <a:r>
              <a:rPr sz="1600" b="1" i="1" spc="-7" dirty="0">
                <a:solidFill>
                  <a:srgbClr val="00B0F0"/>
                </a:solidFill>
                <a:latin typeface="Calibri"/>
                <a:cs typeface="Calibri"/>
              </a:rPr>
              <a:t>specific</a:t>
            </a:r>
            <a:r>
              <a:rPr sz="1600" b="1" i="1" spc="-3" dirty="0">
                <a:solidFill>
                  <a:srgbClr val="00B0F0"/>
                </a:solidFill>
                <a:latin typeface="Calibri"/>
                <a:cs typeface="Calibri"/>
              </a:rPr>
              <a:t> </a:t>
            </a:r>
            <a:r>
              <a:rPr sz="1600" b="1" i="1" spc="-7" dirty="0">
                <a:solidFill>
                  <a:srgbClr val="00B0F0"/>
                </a:solidFill>
                <a:latin typeface="Calibri"/>
                <a:cs typeface="Calibri"/>
              </a:rPr>
              <a:t>grou</a:t>
            </a:r>
            <a:r>
              <a:rPr sz="1600" b="1" i="1" spc="-23" dirty="0">
                <a:solidFill>
                  <a:srgbClr val="00B0F0"/>
                </a:solidFill>
                <a:latin typeface="Calibri"/>
                <a:cs typeface="Calibri"/>
              </a:rPr>
              <a:t>p</a:t>
            </a:r>
            <a:r>
              <a:rPr sz="1600" b="1" i="1" spc="-7" dirty="0">
                <a:solidFill>
                  <a:srgbClr val="00B0F0"/>
                </a:solidFill>
                <a:latin typeface="Calibri"/>
                <a:cs typeface="Calibri"/>
              </a:rPr>
              <a:t>s</a:t>
            </a:r>
            <a:r>
              <a:rPr sz="1600" b="1" i="1" spc="-14" dirty="0">
                <a:solidFill>
                  <a:srgbClr val="00B0F0"/>
                </a:solidFill>
                <a:latin typeface="Calibri"/>
                <a:cs typeface="Calibri"/>
              </a:rPr>
              <a:t> </a:t>
            </a:r>
            <a:r>
              <a:rPr sz="1600" b="1" i="1" spc="-7" dirty="0">
                <a:solidFill>
                  <a:srgbClr val="00B0F0"/>
                </a:solidFill>
                <a:latin typeface="Calibri"/>
                <a:cs typeface="Calibri"/>
              </a:rPr>
              <a:t>use </a:t>
            </a:r>
            <a:r>
              <a:rPr sz="1600" b="1" i="1" spc="-26" dirty="0">
                <a:solidFill>
                  <a:srgbClr val="00B0F0"/>
                </a:solidFill>
                <a:latin typeface="Calibri"/>
                <a:cs typeface="Calibri"/>
              </a:rPr>
              <a:t>to</a:t>
            </a:r>
            <a:r>
              <a:rPr sz="1600" b="1" i="1" spc="-23" dirty="0">
                <a:solidFill>
                  <a:srgbClr val="00B0F0"/>
                </a:solidFill>
                <a:latin typeface="Calibri"/>
                <a:cs typeface="Calibri"/>
              </a:rPr>
              <a:t> </a:t>
            </a:r>
            <a:r>
              <a:rPr sz="1600" b="1" i="1" spc="-7" dirty="0">
                <a:solidFill>
                  <a:srgbClr val="00B0F0"/>
                </a:solidFill>
                <a:latin typeface="Calibri"/>
                <a:cs typeface="Calibri"/>
              </a:rPr>
              <a:t>genera</a:t>
            </a:r>
            <a:r>
              <a:rPr sz="1600" b="1" i="1" spc="-23" dirty="0">
                <a:solidFill>
                  <a:srgbClr val="00B0F0"/>
                </a:solidFill>
                <a:latin typeface="Calibri"/>
                <a:cs typeface="Calibri"/>
              </a:rPr>
              <a:t>t</a:t>
            </a:r>
            <a:r>
              <a:rPr sz="1600" b="1" i="1" spc="-7" dirty="0">
                <a:solidFill>
                  <a:srgbClr val="00B0F0"/>
                </a:solidFill>
                <a:latin typeface="Calibri"/>
                <a:cs typeface="Calibri"/>
              </a:rPr>
              <a:t>e</a:t>
            </a:r>
            <a:r>
              <a:rPr sz="1600" b="1" i="1" spc="-10" dirty="0">
                <a:solidFill>
                  <a:srgbClr val="00B0F0"/>
                </a:solidFill>
                <a:latin typeface="Calibri"/>
                <a:cs typeface="Calibri"/>
              </a:rPr>
              <a:t> </a:t>
            </a:r>
            <a:r>
              <a:rPr sz="1600" b="1" i="1" spc="-7" dirty="0">
                <a:solidFill>
                  <a:srgbClr val="00B0F0"/>
                </a:solidFill>
                <a:latin typeface="Calibri"/>
                <a:cs typeface="Calibri"/>
              </a:rPr>
              <a:t>their</a:t>
            </a:r>
            <a:r>
              <a:rPr sz="1600" b="1" i="1" spc="-14" dirty="0">
                <a:solidFill>
                  <a:srgbClr val="00B0F0"/>
                </a:solidFill>
                <a:latin typeface="Calibri"/>
                <a:cs typeface="Calibri"/>
              </a:rPr>
              <a:t> </a:t>
            </a:r>
            <a:r>
              <a:rPr sz="1600" b="1" i="1" spc="-7" dirty="0">
                <a:solidFill>
                  <a:srgbClr val="00B0F0"/>
                </a:solidFill>
                <a:latin typeface="Calibri"/>
                <a:cs typeface="Calibri"/>
              </a:rPr>
              <a:t>behavior</a:t>
            </a:r>
            <a:r>
              <a:rPr sz="1600" b="1" i="1" spc="-14" dirty="0">
                <a:solidFill>
                  <a:srgbClr val="00B0F0"/>
                </a:solidFill>
                <a:latin typeface="Calibri"/>
                <a:cs typeface="Calibri"/>
              </a:rPr>
              <a:t> </a:t>
            </a:r>
            <a:r>
              <a:rPr sz="1600" b="1" i="1" spc="-10" dirty="0">
                <a:solidFill>
                  <a:srgbClr val="00B0F0"/>
                </a:solidFill>
                <a:latin typeface="Calibri"/>
                <a:cs typeface="Calibri"/>
              </a:rPr>
              <a:t>and</a:t>
            </a:r>
            <a:r>
              <a:rPr sz="1600" b="1" i="1" spc="-14" dirty="0">
                <a:solidFill>
                  <a:srgbClr val="00B0F0"/>
                </a:solidFill>
                <a:latin typeface="Calibri"/>
                <a:cs typeface="Calibri"/>
              </a:rPr>
              <a:t> </a:t>
            </a:r>
            <a:r>
              <a:rPr sz="1600" b="1" i="1" spc="-7" dirty="0">
                <a:solidFill>
                  <a:srgbClr val="00B0F0"/>
                </a:solidFill>
                <a:latin typeface="Calibri"/>
                <a:cs typeface="Calibri"/>
              </a:rPr>
              <a:t>i</a:t>
            </a:r>
            <a:r>
              <a:rPr sz="1600" b="1" i="1" spc="-20" dirty="0">
                <a:solidFill>
                  <a:srgbClr val="00B0F0"/>
                </a:solidFill>
                <a:latin typeface="Calibri"/>
                <a:cs typeface="Calibri"/>
              </a:rPr>
              <a:t>nt</a:t>
            </a:r>
            <a:r>
              <a:rPr sz="1600" b="1" i="1" spc="-7" dirty="0">
                <a:solidFill>
                  <a:srgbClr val="00B0F0"/>
                </a:solidFill>
                <a:latin typeface="Calibri"/>
                <a:cs typeface="Calibri"/>
              </a:rPr>
              <a:t>e</a:t>
            </a:r>
            <a:r>
              <a:rPr sz="1600" b="1" i="1" spc="-10" dirty="0">
                <a:solidFill>
                  <a:srgbClr val="00B0F0"/>
                </a:solidFill>
                <a:latin typeface="Calibri"/>
                <a:cs typeface="Calibri"/>
              </a:rPr>
              <a:t>rpre</a:t>
            </a:r>
            <a:r>
              <a:rPr sz="1600" b="1" i="1" spc="-7" dirty="0">
                <a:solidFill>
                  <a:srgbClr val="00B0F0"/>
                </a:solidFill>
                <a:latin typeface="Calibri"/>
                <a:cs typeface="Calibri"/>
              </a:rPr>
              <a:t>t</a:t>
            </a:r>
            <a:r>
              <a:rPr sz="1600" b="1" i="1" spc="-20" dirty="0">
                <a:solidFill>
                  <a:srgbClr val="00B0F0"/>
                </a:solidFill>
                <a:latin typeface="Calibri"/>
                <a:cs typeface="Calibri"/>
              </a:rPr>
              <a:t> </a:t>
            </a:r>
            <a:r>
              <a:rPr sz="1600" b="1" i="1" spc="-7" dirty="0">
                <a:solidFill>
                  <a:srgbClr val="00B0F0"/>
                </a:solidFill>
                <a:latin typeface="Calibri"/>
                <a:cs typeface="Calibri"/>
              </a:rPr>
              <a:t>their</a:t>
            </a:r>
            <a:r>
              <a:rPr sz="1600" b="1" i="1" spc="-14" dirty="0">
                <a:solidFill>
                  <a:srgbClr val="00B0F0"/>
                </a:solidFill>
                <a:latin typeface="Calibri"/>
                <a:cs typeface="Calibri"/>
              </a:rPr>
              <a:t> </a:t>
            </a:r>
            <a:r>
              <a:rPr sz="1600" b="1" i="1" spc="-40" dirty="0">
                <a:solidFill>
                  <a:srgbClr val="00B0F0"/>
                </a:solidFill>
                <a:latin typeface="Calibri"/>
                <a:cs typeface="Calibri"/>
              </a:rPr>
              <a:t>e</a:t>
            </a:r>
            <a:r>
              <a:rPr sz="1600" b="1" i="1" spc="-10" dirty="0">
                <a:solidFill>
                  <a:srgbClr val="00B0F0"/>
                </a:solidFill>
                <a:latin typeface="Calibri"/>
                <a:cs typeface="Calibri"/>
              </a:rPr>
              <a:t>xper</a:t>
            </a:r>
            <a:r>
              <a:rPr sz="1600" b="1" i="1" spc="-7" dirty="0">
                <a:solidFill>
                  <a:srgbClr val="00B0F0"/>
                </a:solidFill>
                <a:latin typeface="Calibri"/>
                <a:cs typeface="Calibri"/>
              </a:rPr>
              <a:t>ien</a:t>
            </a:r>
            <a:r>
              <a:rPr sz="1600" b="1" i="1" spc="-17" dirty="0">
                <a:solidFill>
                  <a:srgbClr val="00B0F0"/>
                </a:solidFill>
                <a:latin typeface="Calibri"/>
                <a:cs typeface="Calibri"/>
              </a:rPr>
              <a:t>c</a:t>
            </a:r>
            <a:r>
              <a:rPr sz="1600" b="1" i="1" spc="-7" dirty="0">
                <a:solidFill>
                  <a:srgbClr val="00B0F0"/>
                </a:solidFill>
                <a:latin typeface="Calibri"/>
                <a:cs typeface="Calibri"/>
              </a:rPr>
              <a:t>e</a:t>
            </a:r>
            <a:r>
              <a:rPr sz="1600" b="1" i="1" spc="3" dirty="0">
                <a:solidFill>
                  <a:srgbClr val="00B0F0"/>
                </a:solidFill>
                <a:latin typeface="Calibri"/>
                <a:cs typeface="Calibri"/>
              </a:rPr>
              <a:t> </a:t>
            </a:r>
            <a:r>
              <a:rPr sz="1600" b="1" i="1" spc="-7" dirty="0">
                <a:solidFill>
                  <a:srgbClr val="00B0F0"/>
                </a:solidFill>
                <a:latin typeface="Calibri"/>
                <a:cs typeface="Calibri"/>
              </a:rPr>
              <a:t>of</a:t>
            </a:r>
            <a:r>
              <a:rPr sz="1600" b="1" i="1" spc="-3" dirty="0">
                <a:solidFill>
                  <a:srgbClr val="00B0F0"/>
                </a:solidFill>
                <a:latin typeface="Calibri"/>
                <a:cs typeface="Calibri"/>
              </a:rPr>
              <a:t> </a:t>
            </a:r>
            <a:r>
              <a:rPr sz="1600" b="1" i="1" spc="-10" dirty="0">
                <a:solidFill>
                  <a:srgbClr val="00B0F0"/>
                </a:solidFill>
                <a:latin typeface="Calibri"/>
                <a:cs typeface="Calibri"/>
              </a:rPr>
              <a:t>th</a:t>
            </a:r>
            <a:r>
              <a:rPr sz="1600" b="1" i="1" spc="-7" dirty="0">
                <a:solidFill>
                  <a:srgbClr val="00B0F0"/>
                </a:solidFill>
                <a:latin typeface="Calibri"/>
                <a:cs typeface="Calibri"/>
              </a:rPr>
              <a:t>e world</a:t>
            </a:r>
            <a:r>
              <a:rPr sz="1600" b="1" spc="-7" dirty="0">
                <a:solidFill>
                  <a:srgbClr val="00B0F0"/>
                </a:solidFill>
                <a:latin typeface="Calibri"/>
                <a:cs typeface="Calibri"/>
              </a:rPr>
              <a:t>. </a:t>
            </a:r>
            <a:r>
              <a:rPr sz="1600" b="1" spc="-17" dirty="0">
                <a:solidFill>
                  <a:srgbClr val="00B0F0"/>
                </a:solidFill>
                <a:latin typeface="Calibri"/>
                <a:cs typeface="Calibri"/>
              </a:rPr>
              <a:t> </a:t>
            </a:r>
            <a:r>
              <a:rPr sz="1600" b="1" spc="-7" dirty="0">
                <a:solidFill>
                  <a:srgbClr val="00B0F0"/>
                </a:solidFill>
                <a:latin typeface="Calibri"/>
                <a:cs typeface="Calibri"/>
              </a:rPr>
              <a:t>It includes  but</a:t>
            </a:r>
            <a:r>
              <a:rPr sz="1600" b="1" spc="-3" dirty="0">
                <a:solidFill>
                  <a:srgbClr val="00B0F0"/>
                </a:solidFill>
                <a:latin typeface="Calibri"/>
                <a:cs typeface="Calibri"/>
              </a:rPr>
              <a:t> </a:t>
            </a:r>
            <a:r>
              <a:rPr sz="1600" b="1" spc="-7" dirty="0">
                <a:solidFill>
                  <a:srgbClr val="00B0F0"/>
                </a:solidFill>
                <a:latin typeface="Calibri"/>
                <a:cs typeface="Calibri"/>
              </a:rPr>
              <a:t>is not</a:t>
            </a:r>
            <a:r>
              <a:rPr sz="1600" b="1" spc="-3" dirty="0">
                <a:solidFill>
                  <a:srgbClr val="00B0F0"/>
                </a:solidFill>
                <a:latin typeface="Calibri"/>
                <a:cs typeface="Calibri"/>
              </a:rPr>
              <a:t> </a:t>
            </a:r>
            <a:r>
              <a:rPr sz="1600" b="1" spc="-7" dirty="0">
                <a:solidFill>
                  <a:srgbClr val="00B0F0"/>
                </a:solidFill>
                <a:latin typeface="Calibri"/>
                <a:cs typeface="Calibri"/>
              </a:rPr>
              <a:t>limi</a:t>
            </a:r>
            <a:r>
              <a:rPr sz="1600" b="1" spc="-23" dirty="0">
                <a:solidFill>
                  <a:srgbClr val="00B0F0"/>
                </a:solidFill>
                <a:latin typeface="Calibri"/>
                <a:cs typeface="Calibri"/>
              </a:rPr>
              <a:t>t</a:t>
            </a:r>
            <a:r>
              <a:rPr sz="1600" b="1" spc="-10" dirty="0">
                <a:solidFill>
                  <a:srgbClr val="00B0F0"/>
                </a:solidFill>
                <a:latin typeface="Calibri"/>
                <a:cs typeface="Calibri"/>
              </a:rPr>
              <a:t>ed </a:t>
            </a:r>
            <a:r>
              <a:rPr sz="1600" b="1" spc="-23" dirty="0">
                <a:solidFill>
                  <a:srgbClr val="00B0F0"/>
                </a:solidFill>
                <a:latin typeface="Calibri"/>
                <a:cs typeface="Calibri"/>
              </a:rPr>
              <a:t>t</a:t>
            </a:r>
            <a:r>
              <a:rPr sz="1600" b="1" spc="-7" dirty="0">
                <a:solidFill>
                  <a:srgbClr val="00B0F0"/>
                </a:solidFill>
                <a:latin typeface="Calibri"/>
                <a:cs typeface="Calibri"/>
              </a:rPr>
              <a:t>o:</a:t>
            </a:r>
            <a:endParaRPr sz="1600" dirty="0">
              <a:solidFill>
                <a:srgbClr val="00B0F0"/>
              </a:solidFill>
              <a:latin typeface="Calibri"/>
              <a:cs typeface="Calibri"/>
            </a:endParaRPr>
          </a:p>
        </p:txBody>
      </p:sp>
      <p:sp>
        <p:nvSpPr>
          <p:cNvPr id="3" name="object 3"/>
          <p:cNvSpPr/>
          <p:nvPr/>
        </p:nvSpPr>
        <p:spPr>
          <a:xfrm>
            <a:off x="1321957" y="3085426"/>
            <a:ext cx="964658" cy="460620"/>
          </a:xfrm>
          <a:custGeom>
            <a:avLst/>
            <a:gdLst/>
            <a:ahLst/>
            <a:cxnLst/>
            <a:rect l="l" t="t" r="r" b="b"/>
            <a:pathLst>
              <a:path w="1457706" h="696048">
                <a:moveTo>
                  <a:pt x="1457706" y="347472"/>
                </a:moveTo>
                <a:lnTo>
                  <a:pt x="1444899" y="284681"/>
                </a:lnTo>
                <a:lnTo>
                  <a:pt x="1407904" y="221227"/>
                </a:lnTo>
                <a:lnTo>
                  <a:pt x="1352926" y="167004"/>
                </a:lnTo>
                <a:lnTo>
                  <a:pt x="1319926" y="143186"/>
                </a:lnTo>
                <a:lnTo>
                  <a:pt x="1283911" y="121473"/>
                </a:lnTo>
                <a:lnTo>
                  <a:pt x="1245374" y="101798"/>
                </a:lnTo>
                <a:lnTo>
                  <a:pt x="1204808" y="84092"/>
                </a:lnTo>
                <a:lnTo>
                  <a:pt x="1162707" y="68289"/>
                </a:lnTo>
                <a:lnTo>
                  <a:pt x="1119564" y="54320"/>
                </a:lnTo>
                <a:lnTo>
                  <a:pt x="1075872" y="42119"/>
                </a:lnTo>
                <a:lnTo>
                  <a:pt x="1032126" y="31616"/>
                </a:lnTo>
                <a:lnTo>
                  <a:pt x="988818" y="22746"/>
                </a:lnTo>
                <a:lnTo>
                  <a:pt x="946442" y="15439"/>
                </a:lnTo>
                <a:lnTo>
                  <a:pt x="905491" y="9629"/>
                </a:lnTo>
                <a:lnTo>
                  <a:pt x="866459" y="5247"/>
                </a:lnTo>
                <a:lnTo>
                  <a:pt x="796125" y="500"/>
                </a:lnTo>
                <a:lnTo>
                  <a:pt x="765810" y="0"/>
                </a:lnTo>
                <a:lnTo>
                  <a:pt x="691134" y="0"/>
                </a:lnTo>
                <a:lnTo>
                  <a:pt x="627538" y="2074"/>
                </a:lnTo>
                <a:lnTo>
                  <a:pt x="552030" y="9464"/>
                </a:lnTo>
                <a:lnTo>
                  <a:pt x="511067" y="15312"/>
                </a:lnTo>
                <a:lnTo>
                  <a:pt x="468636" y="22678"/>
                </a:lnTo>
                <a:lnTo>
                  <a:pt x="425239" y="31627"/>
                </a:lnTo>
                <a:lnTo>
                  <a:pt x="381381" y="42222"/>
                </a:lnTo>
                <a:lnTo>
                  <a:pt x="337565" y="54526"/>
                </a:lnTo>
                <a:lnTo>
                  <a:pt x="294293" y="68603"/>
                </a:lnTo>
                <a:lnTo>
                  <a:pt x="252070" y="84516"/>
                </a:lnTo>
                <a:lnTo>
                  <a:pt x="211399" y="102328"/>
                </a:lnTo>
                <a:lnTo>
                  <a:pt x="172783" y="122103"/>
                </a:lnTo>
                <a:lnTo>
                  <a:pt x="136724" y="143904"/>
                </a:lnTo>
                <a:lnTo>
                  <a:pt x="103728" y="167794"/>
                </a:lnTo>
                <a:lnTo>
                  <a:pt x="74296" y="193836"/>
                </a:lnTo>
                <a:lnTo>
                  <a:pt x="28141" y="252633"/>
                </a:lnTo>
                <a:lnTo>
                  <a:pt x="2285" y="320802"/>
                </a:lnTo>
                <a:lnTo>
                  <a:pt x="761" y="329184"/>
                </a:lnTo>
                <a:lnTo>
                  <a:pt x="761" y="338328"/>
                </a:lnTo>
                <a:lnTo>
                  <a:pt x="0" y="347472"/>
                </a:lnTo>
                <a:lnTo>
                  <a:pt x="2286" y="374904"/>
                </a:lnTo>
                <a:lnTo>
                  <a:pt x="3810" y="384048"/>
                </a:lnTo>
                <a:lnTo>
                  <a:pt x="9906" y="400866"/>
                </a:lnTo>
                <a:lnTo>
                  <a:pt x="9906" y="339090"/>
                </a:lnTo>
                <a:lnTo>
                  <a:pt x="11429" y="321564"/>
                </a:lnTo>
                <a:lnTo>
                  <a:pt x="39347" y="252805"/>
                </a:lnTo>
                <a:lnTo>
                  <a:pt x="88270" y="193847"/>
                </a:lnTo>
                <a:lnTo>
                  <a:pt x="119286" y="167872"/>
                </a:lnTo>
                <a:lnTo>
                  <a:pt x="153969" y="144141"/>
                </a:lnTo>
                <a:lnTo>
                  <a:pt x="191789" y="122586"/>
                </a:lnTo>
                <a:lnTo>
                  <a:pt x="232217" y="103138"/>
                </a:lnTo>
                <a:lnTo>
                  <a:pt x="274726" y="85729"/>
                </a:lnTo>
                <a:lnTo>
                  <a:pt x="318787" y="70289"/>
                </a:lnTo>
                <a:lnTo>
                  <a:pt x="363871" y="56751"/>
                </a:lnTo>
                <a:lnTo>
                  <a:pt x="409450" y="45045"/>
                </a:lnTo>
                <a:lnTo>
                  <a:pt x="454994" y="35104"/>
                </a:lnTo>
                <a:lnTo>
                  <a:pt x="499977" y="26858"/>
                </a:lnTo>
                <a:lnTo>
                  <a:pt x="543869" y="20238"/>
                </a:lnTo>
                <a:lnTo>
                  <a:pt x="586481" y="15147"/>
                </a:lnTo>
                <a:lnTo>
                  <a:pt x="626242" y="11608"/>
                </a:lnTo>
                <a:lnTo>
                  <a:pt x="697960" y="8658"/>
                </a:lnTo>
                <a:lnTo>
                  <a:pt x="728472" y="9144"/>
                </a:lnTo>
                <a:lnTo>
                  <a:pt x="765810" y="9906"/>
                </a:lnTo>
                <a:lnTo>
                  <a:pt x="803148" y="11452"/>
                </a:lnTo>
                <a:lnTo>
                  <a:pt x="830339" y="12271"/>
                </a:lnTo>
                <a:lnTo>
                  <a:pt x="896145" y="17893"/>
                </a:lnTo>
                <a:lnTo>
                  <a:pt x="971796" y="29095"/>
                </a:lnTo>
                <a:lnTo>
                  <a:pt x="1012057" y="36911"/>
                </a:lnTo>
                <a:lnTo>
                  <a:pt x="1053271" y="46270"/>
                </a:lnTo>
                <a:lnTo>
                  <a:pt x="1094935" y="57221"/>
                </a:lnTo>
                <a:lnTo>
                  <a:pt x="1136547" y="69813"/>
                </a:lnTo>
                <a:lnTo>
                  <a:pt x="1177604" y="84096"/>
                </a:lnTo>
                <a:lnTo>
                  <a:pt x="1217603" y="100117"/>
                </a:lnTo>
                <a:lnTo>
                  <a:pt x="1256041" y="117928"/>
                </a:lnTo>
                <a:lnTo>
                  <a:pt x="1292416" y="137576"/>
                </a:lnTo>
                <a:lnTo>
                  <a:pt x="1326225" y="159111"/>
                </a:lnTo>
                <a:lnTo>
                  <a:pt x="1356966" y="182583"/>
                </a:lnTo>
                <a:lnTo>
                  <a:pt x="1407228" y="235532"/>
                </a:lnTo>
                <a:lnTo>
                  <a:pt x="1439183" y="296816"/>
                </a:lnTo>
                <a:lnTo>
                  <a:pt x="1447800" y="339090"/>
                </a:lnTo>
                <a:lnTo>
                  <a:pt x="1447800" y="400467"/>
                </a:lnTo>
                <a:lnTo>
                  <a:pt x="1451146" y="391005"/>
                </a:lnTo>
                <a:lnTo>
                  <a:pt x="1456944" y="356616"/>
                </a:lnTo>
                <a:lnTo>
                  <a:pt x="1457706" y="347472"/>
                </a:lnTo>
                <a:close/>
              </a:path>
              <a:path w="1457706" h="696048">
                <a:moveTo>
                  <a:pt x="1447800" y="400467"/>
                </a:moveTo>
                <a:lnTo>
                  <a:pt x="1447800" y="356616"/>
                </a:lnTo>
                <a:lnTo>
                  <a:pt x="1447038" y="364998"/>
                </a:lnTo>
                <a:lnTo>
                  <a:pt x="1439153" y="398682"/>
                </a:lnTo>
                <a:lnTo>
                  <a:pt x="1407122" y="459703"/>
                </a:lnTo>
                <a:lnTo>
                  <a:pt x="1356773" y="512549"/>
                </a:lnTo>
                <a:lnTo>
                  <a:pt x="1325989" y="536016"/>
                </a:lnTo>
                <a:lnTo>
                  <a:pt x="1292137" y="557570"/>
                </a:lnTo>
                <a:lnTo>
                  <a:pt x="1255723" y="577255"/>
                </a:lnTo>
                <a:lnTo>
                  <a:pt x="1217250" y="595114"/>
                </a:lnTo>
                <a:lnTo>
                  <a:pt x="1177223" y="611190"/>
                </a:lnTo>
                <a:lnTo>
                  <a:pt x="1136145" y="625528"/>
                </a:lnTo>
                <a:lnTo>
                  <a:pt x="1094522" y="638171"/>
                </a:lnTo>
                <a:lnTo>
                  <a:pt x="1052856" y="649162"/>
                </a:lnTo>
                <a:lnTo>
                  <a:pt x="1011653" y="658545"/>
                </a:lnTo>
                <a:lnTo>
                  <a:pt x="971417" y="666364"/>
                </a:lnTo>
                <a:lnTo>
                  <a:pt x="932652" y="672661"/>
                </a:lnTo>
                <a:lnTo>
                  <a:pt x="861552" y="680868"/>
                </a:lnTo>
                <a:lnTo>
                  <a:pt x="802386" y="683514"/>
                </a:lnTo>
                <a:lnTo>
                  <a:pt x="765810" y="685038"/>
                </a:lnTo>
                <a:lnTo>
                  <a:pt x="728472" y="685800"/>
                </a:lnTo>
                <a:lnTo>
                  <a:pt x="697960" y="686167"/>
                </a:lnTo>
                <a:lnTo>
                  <a:pt x="663491" y="685317"/>
                </a:lnTo>
                <a:lnTo>
                  <a:pt x="586142" y="679627"/>
                </a:lnTo>
                <a:lnTo>
                  <a:pt x="544704" y="674730"/>
                </a:lnTo>
                <a:lnTo>
                  <a:pt x="501406" y="668293"/>
                </a:lnTo>
                <a:lnTo>
                  <a:pt x="457082" y="660287"/>
                </a:lnTo>
                <a:lnTo>
                  <a:pt x="412228" y="650641"/>
                </a:lnTo>
                <a:lnTo>
                  <a:pt x="367339" y="639286"/>
                </a:lnTo>
                <a:lnTo>
                  <a:pt x="322911" y="626154"/>
                </a:lnTo>
                <a:lnTo>
                  <a:pt x="279439" y="611174"/>
                </a:lnTo>
                <a:lnTo>
                  <a:pt x="237419" y="594277"/>
                </a:lnTo>
                <a:lnTo>
                  <a:pt x="197345" y="575394"/>
                </a:lnTo>
                <a:lnTo>
                  <a:pt x="159713" y="554455"/>
                </a:lnTo>
                <a:lnTo>
                  <a:pt x="125019" y="531391"/>
                </a:lnTo>
                <a:lnTo>
                  <a:pt x="93758" y="506132"/>
                </a:lnTo>
                <a:lnTo>
                  <a:pt x="66426" y="478609"/>
                </a:lnTo>
                <a:lnTo>
                  <a:pt x="25528" y="416493"/>
                </a:lnTo>
                <a:lnTo>
                  <a:pt x="11430" y="373380"/>
                </a:lnTo>
                <a:lnTo>
                  <a:pt x="9906" y="355854"/>
                </a:lnTo>
                <a:lnTo>
                  <a:pt x="9906" y="400866"/>
                </a:lnTo>
                <a:lnTo>
                  <a:pt x="36354" y="455136"/>
                </a:lnTo>
                <a:lnTo>
                  <a:pt x="60769" y="486643"/>
                </a:lnTo>
                <a:lnTo>
                  <a:pt x="89906" y="515569"/>
                </a:lnTo>
                <a:lnTo>
                  <a:pt x="123235" y="541996"/>
                </a:lnTo>
                <a:lnTo>
                  <a:pt x="160225" y="566007"/>
                </a:lnTo>
                <a:lnTo>
                  <a:pt x="200348" y="587686"/>
                </a:lnTo>
                <a:lnTo>
                  <a:pt x="243073" y="607115"/>
                </a:lnTo>
                <a:lnTo>
                  <a:pt x="287869" y="624378"/>
                </a:lnTo>
                <a:lnTo>
                  <a:pt x="334208" y="639556"/>
                </a:lnTo>
                <a:lnTo>
                  <a:pt x="381559" y="652733"/>
                </a:lnTo>
                <a:lnTo>
                  <a:pt x="429391" y="663991"/>
                </a:lnTo>
                <a:lnTo>
                  <a:pt x="477176" y="673414"/>
                </a:lnTo>
                <a:lnTo>
                  <a:pt x="524383" y="681085"/>
                </a:lnTo>
                <a:lnTo>
                  <a:pt x="570482" y="687085"/>
                </a:lnTo>
                <a:lnTo>
                  <a:pt x="614943" y="691499"/>
                </a:lnTo>
                <a:lnTo>
                  <a:pt x="657237" y="694409"/>
                </a:lnTo>
                <a:lnTo>
                  <a:pt x="696832" y="695898"/>
                </a:lnTo>
                <a:lnTo>
                  <a:pt x="733200" y="696048"/>
                </a:lnTo>
                <a:lnTo>
                  <a:pt x="765810" y="694944"/>
                </a:lnTo>
                <a:lnTo>
                  <a:pt x="803148" y="693420"/>
                </a:lnTo>
                <a:lnTo>
                  <a:pt x="838962" y="691134"/>
                </a:lnTo>
                <a:lnTo>
                  <a:pt x="866724" y="689573"/>
                </a:lnTo>
                <a:lnTo>
                  <a:pt x="931661" y="682407"/>
                </a:lnTo>
                <a:lnTo>
                  <a:pt x="1005846" y="669558"/>
                </a:lnTo>
                <a:lnTo>
                  <a:pt x="1045168" y="660892"/>
                </a:lnTo>
                <a:lnTo>
                  <a:pt x="1085315" y="650674"/>
                </a:lnTo>
                <a:lnTo>
                  <a:pt x="1125792" y="638860"/>
                </a:lnTo>
                <a:lnTo>
                  <a:pt x="1166104" y="625405"/>
                </a:lnTo>
                <a:lnTo>
                  <a:pt x="1205755" y="610266"/>
                </a:lnTo>
                <a:lnTo>
                  <a:pt x="1244250" y="593400"/>
                </a:lnTo>
                <a:lnTo>
                  <a:pt x="1281094" y="574761"/>
                </a:lnTo>
                <a:lnTo>
                  <a:pt x="1315791" y="554308"/>
                </a:lnTo>
                <a:lnTo>
                  <a:pt x="1347846" y="531995"/>
                </a:lnTo>
                <a:lnTo>
                  <a:pt x="1402047" y="481615"/>
                </a:lnTo>
                <a:lnTo>
                  <a:pt x="1439734" y="423272"/>
                </a:lnTo>
                <a:lnTo>
                  <a:pt x="1447800" y="400467"/>
                </a:lnTo>
                <a:close/>
              </a:path>
            </a:pathLst>
          </a:custGeom>
          <a:solidFill>
            <a:srgbClr val="000000"/>
          </a:solidFill>
        </p:spPr>
        <p:txBody>
          <a:bodyPr wrap="square" lIns="0" tIns="0" rIns="0" bIns="0" rtlCol="0">
            <a:noAutofit/>
          </a:bodyPr>
          <a:lstStyle/>
          <a:p>
            <a:endParaRPr sz="1191" dirty="0"/>
          </a:p>
        </p:txBody>
      </p:sp>
      <p:sp>
        <p:nvSpPr>
          <p:cNvPr id="4" name="object 4"/>
          <p:cNvSpPr txBox="1"/>
          <p:nvPr/>
        </p:nvSpPr>
        <p:spPr>
          <a:xfrm>
            <a:off x="1483868" y="3194787"/>
            <a:ext cx="640837" cy="208430"/>
          </a:xfrm>
          <a:prstGeom prst="rect">
            <a:avLst/>
          </a:prstGeom>
        </p:spPr>
        <p:txBody>
          <a:bodyPr vert="horz" wrap="square" lIns="0" tIns="0" rIns="0" bIns="0" rtlCol="0">
            <a:noAutofit/>
          </a:bodyPr>
          <a:lstStyle/>
          <a:p>
            <a:pPr marL="8405"/>
            <a:r>
              <a:rPr sz="1324" b="1" spc="-14" dirty="0">
                <a:solidFill>
                  <a:srgbClr val="A50021"/>
                </a:solidFill>
                <a:latin typeface="Arial"/>
                <a:cs typeface="Arial"/>
              </a:rPr>
              <a:t>thought</a:t>
            </a:r>
            <a:endParaRPr sz="1324" dirty="0">
              <a:latin typeface="Arial"/>
              <a:cs typeface="Arial"/>
            </a:endParaRPr>
          </a:p>
        </p:txBody>
      </p:sp>
      <p:sp>
        <p:nvSpPr>
          <p:cNvPr id="5" name="object 5"/>
          <p:cNvSpPr/>
          <p:nvPr/>
        </p:nvSpPr>
        <p:spPr>
          <a:xfrm>
            <a:off x="3607342" y="2090828"/>
            <a:ext cx="964658" cy="460641"/>
          </a:xfrm>
          <a:custGeom>
            <a:avLst/>
            <a:gdLst/>
            <a:ahLst/>
            <a:cxnLst/>
            <a:rect l="l" t="t" r="r" b="b"/>
            <a:pathLst>
              <a:path w="1457705" h="696080">
                <a:moveTo>
                  <a:pt x="1457706" y="347472"/>
                </a:moveTo>
                <a:lnTo>
                  <a:pt x="1445209" y="285557"/>
                </a:lnTo>
                <a:lnTo>
                  <a:pt x="1408558" y="222175"/>
                </a:lnTo>
                <a:lnTo>
                  <a:pt x="1353628" y="167866"/>
                </a:lnTo>
                <a:lnTo>
                  <a:pt x="1320567" y="143963"/>
                </a:lnTo>
                <a:lnTo>
                  <a:pt x="1284448" y="122145"/>
                </a:lnTo>
                <a:lnTo>
                  <a:pt x="1245774" y="102353"/>
                </a:lnTo>
                <a:lnTo>
                  <a:pt x="1205050" y="84526"/>
                </a:lnTo>
                <a:lnTo>
                  <a:pt x="1162778" y="68603"/>
                </a:lnTo>
                <a:lnTo>
                  <a:pt x="1119463" y="54524"/>
                </a:lnTo>
                <a:lnTo>
                  <a:pt x="1075609" y="42228"/>
                </a:lnTo>
                <a:lnTo>
                  <a:pt x="1031719" y="31654"/>
                </a:lnTo>
                <a:lnTo>
                  <a:pt x="988297" y="22741"/>
                </a:lnTo>
                <a:lnTo>
                  <a:pt x="945847" y="15429"/>
                </a:lnTo>
                <a:lnTo>
                  <a:pt x="904873" y="9658"/>
                </a:lnTo>
                <a:lnTo>
                  <a:pt x="865878" y="5366"/>
                </a:lnTo>
                <a:lnTo>
                  <a:pt x="795843" y="979"/>
                </a:lnTo>
                <a:lnTo>
                  <a:pt x="765810" y="762"/>
                </a:lnTo>
                <a:lnTo>
                  <a:pt x="728472" y="0"/>
                </a:lnTo>
                <a:lnTo>
                  <a:pt x="691134" y="762"/>
                </a:lnTo>
                <a:lnTo>
                  <a:pt x="661261" y="942"/>
                </a:lnTo>
                <a:lnTo>
                  <a:pt x="627859" y="2438"/>
                </a:lnTo>
                <a:lnTo>
                  <a:pt x="552498" y="9609"/>
                </a:lnTo>
                <a:lnTo>
                  <a:pt x="511556" y="15401"/>
                </a:lnTo>
                <a:lnTo>
                  <a:pt x="469117" y="22741"/>
                </a:lnTo>
                <a:lnTo>
                  <a:pt x="425689" y="31688"/>
                </a:lnTo>
                <a:lnTo>
                  <a:pt x="381676" y="42330"/>
                </a:lnTo>
                <a:lnTo>
                  <a:pt x="337898" y="54637"/>
                </a:lnTo>
                <a:lnTo>
                  <a:pt x="294551" y="68756"/>
                </a:lnTo>
                <a:lnTo>
                  <a:pt x="252247" y="84715"/>
                </a:lnTo>
                <a:lnTo>
                  <a:pt x="211494" y="102573"/>
                </a:lnTo>
                <a:lnTo>
                  <a:pt x="172801" y="122388"/>
                </a:lnTo>
                <a:lnTo>
                  <a:pt x="136675" y="144219"/>
                </a:lnTo>
                <a:lnTo>
                  <a:pt x="103624" y="168123"/>
                </a:lnTo>
                <a:lnTo>
                  <a:pt x="74157" y="194161"/>
                </a:lnTo>
                <a:lnTo>
                  <a:pt x="28006" y="252866"/>
                </a:lnTo>
                <a:lnTo>
                  <a:pt x="2285" y="320802"/>
                </a:lnTo>
                <a:lnTo>
                  <a:pt x="761" y="329946"/>
                </a:lnTo>
                <a:lnTo>
                  <a:pt x="761" y="339090"/>
                </a:lnTo>
                <a:lnTo>
                  <a:pt x="0" y="348234"/>
                </a:lnTo>
                <a:lnTo>
                  <a:pt x="2286" y="374904"/>
                </a:lnTo>
                <a:lnTo>
                  <a:pt x="3810" y="384048"/>
                </a:lnTo>
                <a:lnTo>
                  <a:pt x="9906" y="401032"/>
                </a:lnTo>
                <a:lnTo>
                  <a:pt x="9906" y="339090"/>
                </a:lnTo>
                <a:lnTo>
                  <a:pt x="11429" y="322326"/>
                </a:lnTo>
                <a:lnTo>
                  <a:pt x="39162" y="253230"/>
                </a:lnTo>
                <a:lnTo>
                  <a:pt x="87946" y="194140"/>
                </a:lnTo>
                <a:lnTo>
                  <a:pt x="118911" y="168158"/>
                </a:lnTo>
                <a:lnTo>
                  <a:pt x="153553" y="144451"/>
                </a:lnTo>
                <a:lnTo>
                  <a:pt x="191342" y="122943"/>
                </a:lnTo>
                <a:lnTo>
                  <a:pt x="231751" y="103559"/>
                </a:lnTo>
                <a:lnTo>
                  <a:pt x="274250" y="86223"/>
                </a:lnTo>
                <a:lnTo>
                  <a:pt x="318311" y="70861"/>
                </a:lnTo>
                <a:lnTo>
                  <a:pt x="363404" y="57396"/>
                </a:lnTo>
                <a:lnTo>
                  <a:pt x="409001" y="45752"/>
                </a:lnTo>
                <a:lnTo>
                  <a:pt x="454574" y="35856"/>
                </a:lnTo>
                <a:lnTo>
                  <a:pt x="499593" y="27630"/>
                </a:lnTo>
                <a:lnTo>
                  <a:pt x="543530" y="21000"/>
                </a:lnTo>
                <a:lnTo>
                  <a:pt x="585856" y="15891"/>
                </a:lnTo>
                <a:lnTo>
                  <a:pt x="626041" y="12225"/>
                </a:lnTo>
                <a:lnTo>
                  <a:pt x="697979" y="8928"/>
                </a:lnTo>
                <a:lnTo>
                  <a:pt x="728472" y="9144"/>
                </a:lnTo>
                <a:lnTo>
                  <a:pt x="765810" y="9906"/>
                </a:lnTo>
                <a:lnTo>
                  <a:pt x="803148" y="11457"/>
                </a:lnTo>
                <a:lnTo>
                  <a:pt x="830559" y="12438"/>
                </a:lnTo>
                <a:lnTo>
                  <a:pt x="896605" y="18260"/>
                </a:lnTo>
                <a:lnTo>
                  <a:pt x="972282" y="29513"/>
                </a:lnTo>
                <a:lnTo>
                  <a:pt x="1012494" y="37311"/>
                </a:lnTo>
                <a:lnTo>
                  <a:pt x="1053628" y="46630"/>
                </a:lnTo>
                <a:lnTo>
                  <a:pt x="1095189" y="57523"/>
                </a:lnTo>
                <a:lnTo>
                  <a:pt x="1136683" y="70044"/>
                </a:lnTo>
                <a:lnTo>
                  <a:pt x="1177613" y="84248"/>
                </a:lnTo>
                <a:lnTo>
                  <a:pt x="1217486" y="100188"/>
                </a:lnTo>
                <a:lnTo>
                  <a:pt x="1255805" y="117919"/>
                </a:lnTo>
                <a:lnTo>
                  <a:pt x="1292077" y="137494"/>
                </a:lnTo>
                <a:lnTo>
                  <a:pt x="1325805" y="158967"/>
                </a:lnTo>
                <a:lnTo>
                  <a:pt x="1356494" y="182394"/>
                </a:lnTo>
                <a:lnTo>
                  <a:pt x="1406778" y="235321"/>
                </a:lnTo>
                <a:lnTo>
                  <a:pt x="1438966" y="296707"/>
                </a:lnTo>
                <a:lnTo>
                  <a:pt x="1447800" y="339090"/>
                </a:lnTo>
                <a:lnTo>
                  <a:pt x="1447800" y="400867"/>
                </a:lnTo>
                <a:lnTo>
                  <a:pt x="1451270" y="390982"/>
                </a:lnTo>
                <a:lnTo>
                  <a:pt x="1456944" y="356616"/>
                </a:lnTo>
                <a:lnTo>
                  <a:pt x="1457706" y="347472"/>
                </a:lnTo>
                <a:close/>
              </a:path>
              <a:path w="1457705" h="696080">
                <a:moveTo>
                  <a:pt x="1447800" y="400867"/>
                </a:moveTo>
                <a:lnTo>
                  <a:pt x="1447800" y="356616"/>
                </a:lnTo>
                <a:lnTo>
                  <a:pt x="1447038" y="364998"/>
                </a:lnTo>
                <a:lnTo>
                  <a:pt x="1438943" y="398924"/>
                </a:lnTo>
                <a:lnTo>
                  <a:pt x="1406706" y="460213"/>
                </a:lnTo>
                <a:lnTo>
                  <a:pt x="1356376" y="513101"/>
                </a:lnTo>
                <a:lnTo>
                  <a:pt x="1325665" y="536525"/>
                </a:lnTo>
                <a:lnTo>
                  <a:pt x="1291918" y="558006"/>
                </a:lnTo>
                <a:lnTo>
                  <a:pt x="1255630" y="577596"/>
                </a:lnTo>
                <a:lnTo>
                  <a:pt x="1217296" y="595348"/>
                </a:lnTo>
                <a:lnTo>
                  <a:pt x="1177413" y="611314"/>
                </a:lnTo>
                <a:lnTo>
                  <a:pt x="1136476" y="625546"/>
                </a:lnTo>
                <a:lnTo>
                  <a:pt x="1094981" y="638098"/>
                </a:lnTo>
                <a:lnTo>
                  <a:pt x="1053422" y="649020"/>
                </a:lnTo>
                <a:lnTo>
                  <a:pt x="1012297" y="658366"/>
                </a:lnTo>
                <a:lnTo>
                  <a:pt x="972100" y="666189"/>
                </a:lnTo>
                <a:lnTo>
                  <a:pt x="933326" y="672539"/>
                </a:lnTo>
                <a:lnTo>
                  <a:pt x="862034" y="681036"/>
                </a:lnTo>
                <a:lnTo>
                  <a:pt x="802386" y="684276"/>
                </a:lnTo>
                <a:lnTo>
                  <a:pt x="728472" y="685800"/>
                </a:lnTo>
                <a:lnTo>
                  <a:pt x="697979" y="686255"/>
                </a:lnTo>
                <a:lnTo>
                  <a:pt x="663558" y="685444"/>
                </a:lnTo>
                <a:lnTo>
                  <a:pt x="587037" y="679871"/>
                </a:lnTo>
                <a:lnTo>
                  <a:pt x="545249" y="674936"/>
                </a:lnTo>
                <a:lnTo>
                  <a:pt x="501896" y="668486"/>
                </a:lnTo>
                <a:lnTo>
                  <a:pt x="457484" y="660455"/>
                </a:lnTo>
                <a:lnTo>
                  <a:pt x="412515" y="650776"/>
                </a:lnTo>
                <a:lnTo>
                  <a:pt x="367494" y="639382"/>
                </a:lnTo>
                <a:lnTo>
                  <a:pt x="322926" y="626206"/>
                </a:lnTo>
                <a:lnTo>
                  <a:pt x="279312" y="611182"/>
                </a:lnTo>
                <a:lnTo>
                  <a:pt x="237159" y="594242"/>
                </a:lnTo>
                <a:lnTo>
                  <a:pt x="196969" y="575321"/>
                </a:lnTo>
                <a:lnTo>
                  <a:pt x="159247" y="554350"/>
                </a:lnTo>
                <a:lnTo>
                  <a:pt x="124496" y="531264"/>
                </a:lnTo>
                <a:lnTo>
                  <a:pt x="93221" y="505996"/>
                </a:lnTo>
                <a:lnTo>
                  <a:pt x="65925" y="478478"/>
                </a:lnTo>
                <a:lnTo>
                  <a:pt x="25287" y="416428"/>
                </a:lnTo>
                <a:lnTo>
                  <a:pt x="11430" y="373380"/>
                </a:lnTo>
                <a:lnTo>
                  <a:pt x="9906" y="355854"/>
                </a:lnTo>
                <a:lnTo>
                  <a:pt x="9906" y="401032"/>
                </a:lnTo>
                <a:lnTo>
                  <a:pt x="36120" y="455097"/>
                </a:lnTo>
                <a:lnTo>
                  <a:pt x="60482" y="486595"/>
                </a:lnTo>
                <a:lnTo>
                  <a:pt x="89600" y="515519"/>
                </a:lnTo>
                <a:lnTo>
                  <a:pt x="122940" y="541949"/>
                </a:lnTo>
                <a:lnTo>
                  <a:pt x="159967" y="565969"/>
                </a:lnTo>
                <a:lnTo>
                  <a:pt x="200146" y="587659"/>
                </a:lnTo>
                <a:lnTo>
                  <a:pt x="242941" y="607103"/>
                </a:lnTo>
                <a:lnTo>
                  <a:pt x="287818" y="624380"/>
                </a:lnTo>
                <a:lnTo>
                  <a:pt x="334241" y="639575"/>
                </a:lnTo>
                <a:lnTo>
                  <a:pt x="381780" y="652792"/>
                </a:lnTo>
                <a:lnTo>
                  <a:pt x="429587" y="664040"/>
                </a:lnTo>
                <a:lnTo>
                  <a:pt x="477439" y="673476"/>
                </a:lnTo>
                <a:lnTo>
                  <a:pt x="524698" y="681155"/>
                </a:lnTo>
                <a:lnTo>
                  <a:pt x="570827" y="687160"/>
                </a:lnTo>
                <a:lnTo>
                  <a:pt x="615292" y="691574"/>
                </a:lnTo>
                <a:lnTo>
                  <a:pt x="657558" y="694477"/>
                </a:lnTo>
                <a:lnTo>
                  <a:pt x="697090" y="695951"/>
                </a:lnTo>
                <a:lnTo>
                  <a:pt x="733352" y="696080"/>
                </a:lnTo>
                <a:lnTo>
                  <a:pt x="765810" y="694944"/>
                </a:lnTo>
                <a:lnTo>
                  <a:pt x="803148" y="693420"/>
                </a:lnTo>
                <a:lnTo>
                  <a:pt x="838962" y="691134"/>
                </a:lnTo>
                <a:lnTo>
                  <a:pt x="866638" y="689594"/>
                </a:lnTo>
                <a:lnTo>
                  <a:pt x="931493" y="682451"/>
                </a:lnTo>
                <a:lnTo>
                  <a:pt x="1005691" y="669603"/>
                </a:lnTo>
                <a:lnTo>
                  <a:pt x="1045045" y="660932"/>
                </a:lnTo>
                <a:lnTo>
                  <a:pt x="1085238" y="650705"/>
                </a:lnTo>
                <a:lnTo>
                  <a:pt x="1125770" y="638880"/>
                </a:lnTo>
                <a:lnTo>
                  <a:pt x="1166142" y="625413"/>
                </a:lnTo>
                <a:lnTo>
                  <a:pt x="1205855" y="610261"/>
                </a:lnTo>
                <a:lnTo>
                  <a:pt x="1244410" y="593382"/>
                </a:lnTo>
                <a:lnTo>
                  <a:pt x="1281308" y="574732"/>
                </a:lnTo>
                <a:lnTo>
                  <a:pt x="1316050" y="554268"/>
                </a:lnTo>
                <a:lnTo>
                  <a:pt x="1348136" y="531947"/>
                </a:lnTo>
                <a:lnTo>
                  <a:pt x="1402347" y="481563"/>
                </a:lnTo>
                <a:lnTo>
                  <a:pt x="1439947" y="423234"/>
                </a:lnTo>
                <a:lnTo>
                  <a:pt x="1447800" y="400867"/>
                </a:lnTo>
                <a:close/>
              </a:path>
            </a:pathLst>
          </a:custGeom>
          <a:solidFill>
            <a:srgbClr val="000000"/>
          </a:solidFill>
        </p:spPr>
        <p:txBody>
          <a:bodyPr wrap="square" lIns="0" tIns="0" rIns="0" bIns="0" rtlCol="0">
            <a:noAutofit/>
          </a:bodyPr>
          <a:lstStyle/>
          <a:p>
            <a:endParaRPr sz="1191" dirty="0"/>
          </a:p>
        </p:txBody>
      </p:sp>
      <p:sp>
        <p:nvSpPr>
          <p:cNvPr id="6" name="object 6"/>
          <p:cNvSpPr txBox="1"/>
          <p:nvPr/>
        </p:nvSpPr>
        <p:spPr>
          <a:xfrm>
            <a:off x="3637012" y="2196409"/>
            <a:ext cx="905318" cy="208430"/>
          </a:xfrm>
          <a:prstGeom prst="rect">
            <a:avLst/>
          </a:prstGeom>
        </p:spPr>
        <p:txBody>
          <a:bodyPr vert="horz" wrap="square" lIns="0" tIns="0" rIns="0" bIns="0" rtlCol="0">
            <a:noAutofit/>
          </a:bodyPr>
          <a:lstStyle/>
          <a:p>
            <a:pPr marL="8405" algn="ctr"/>
            <a:r>
              <a:rPr sz="1324" b="1" spc="-14" dirty="0">
                <a:solidFill>
                  <a:srgbClr val="FFC000"/>
                </a:solidFill>
                <a:latin typeface="Arial"/>
                <a:cs typeface="Arial"/>
              </a:rPr>
              <a:t>languages</a:t>
            </a:r>
            <a:endParaRPr sz="1324" dirty="0">
              <a:solidFill>
                <a:srgbClr val="FFC000"/>
              </a:solidFill>
              <a:latin typeface="Arial"/>
              <a:cs typeface="Arial"/>
            </a:endParaRPr>
          </a:p>
        </p:txBody>
      </p:sp>
      <p:sp>
        <p:nvSpPr>
          <p:cNvPr id="7" name="object 7"/>
          <p:cNvSpPr/>
          <p:nvPr/>
        </p:nvSpPr>
        <p:spPr>
          <a:xfrm>
            <a:off x="3858298" y="2640998"/>
            <a:ext cx="964658" cy="460611"/>
          </a:xfrm>
          <a:custGeom>
            <a:avLst/>
            <a:gdLst/>
            <a:ahLst/>
            <a:cxnLst/>
            <a:rect l="l" t="t" r="r" b="b"/>
            <a:pathLst>
              <a:path w="1457705" h="696034">
                <a:moveTo>
                  <a:pt x="1457706" y="347472"/>
                </a:moveTo>
                <a:lnTo>
                  <a:pt x="1445037" y="284868"/>
                </a:lnTo>
                <a:lnTo>
                  <a:pt x="1408170" y="221606"/>
                </a:lnTo>
                <a:lnTo>
                  <a:pt x="1353163" y="167388"/>
                </a:lnTo>
                <a:lnTo>
                  <a:pt x="1320106" y="143520"/>
                </a:lnTo>
                <a:lnTo>
                  <a:pt x="1284013" y="121735"/>
                </a:lnTo>
                <a:lnTo>
                  <a:pt x="1245383" y="101971"/>
                </a:lnTo>
                <a:lnTo>
                  <a:pt x="1204716" y="84169"/>
                </a:lnTo>
                <a:lnTo>
                  <a:pt x="1162511" y="68270"/>
                </a:lnTo>
                <a:lnTo>
                  <a:pt x="1119269" y="54213"/>
                </a:lnTo>
                <a:lnTo>
                  <a:pt x="1075488" y="41939"/>
                </a:lnTo>
                <a:lnTo>
                  <a:pt x="1031668" y="31389"/>
                </a:lnTo>
                <a:lnTo>
                  <a:pt x="988310" y="22501"/>
                </a:lnTo>
                <a:lnTo>
                  <a:pt x="945911" y="15217"/>
                </a:lnTo>
                <a:lnTo>
                  <a:pt x="904973" y="9478"/>
                </a:lnTo>
                <a:lnTo>
                  <a:pt x="865994" y="5222"/>
                </a:lnTo>
                <a:lnTo>
                  <a:pt x="795912" y="923"/>
                </a:lnTo>
                <a:lnTo>
                  <a:pt x="765810" y="762"/>
                </a:lnTo>
                <a:lnTo>
                  <a:pt x="733200" y="96"/>
                </a:lnTo>
                <a:lnTo>
                  <a:pt x="691134" y="0"/>
                </a:lnTo>
                <a:lnTo>
                  <a:pt x="627585" y="2038"/>
                </a:lnTo>
                <a:lnTo>
                  <a:pt x="552104" y="9423"/>
                </a:lnTo>
                <a:lnTo>
                  <a:pt x="511149" y="15276"/>
                </a:lnTo>
                <a:lnTo>
                  <a:pt x="468722" y="22653"/>
                </a:lnTo>
                <a:lnTo>
                  <a:pt x="425327" y="31615"/>
                </a:lnTo>
                <a:lnTo>
                  <a:pt x="381467" y="42226"/>
                </a:lnTo>
                <a:lnTo>
                  <a:pt x="337647" y="54547"/>
                </a:lnTo>
                <a:lnTo>
                  <a:pt x="294370" y="68641"/>
                </a:lnTo>
                <a:lnTo>
                  <a:pt x="252139" y="84571"/>
                </a:lnTo>
                <a:lnTo>
                  <a:pt x="211459" y="102398"/>
                </a:lnTo>
                <a:lnTo>
                  <a:pt x="172834" y="122184"/>
                </a:lnTo>
                <a:lnTo>
                  <a:pt x="136766" y="143993"/>
                </a:lnTo>
                <a:lnTo>
                  <a:pt x="103760" y="167887"/>
                </a:lnTo>
                <a:lnTo>
                  <a:pt x="74319" y="193927"/>
                </a:lnTo>
                <a:lnTo>
                  <a:pt x="28149" y="252697"/>
                </a:lnTo>
                <a:lnTo>
                  <a:pt x="2285" y="320802"/>
                </a:lnTo>
                <a:lnTo>
                  <a:pt x="761" y="329946"/>
                </a:lnTo>
                <a:lnTo>
                  <a:pt x="761" y="338328"/>
                </a:lnTo>
                <a:lnTo>
                  <a:pt x="0" y="347472"/>
                </a:lnTo>
                <a:lnTo>
                  <a:pt x="2286" y="374904"/>
                </a:lnTo>
                <a:lnTo>
                  <a:pt x="3810" y="384048"/>
                </a:lnTo>
                <a:lnTo>
                  <a:pt x="9906" y="400874"/>
                </a:lnTo>
                <a:lnTo>
                  <a:pt x="9906" y="339090"/>
                </a:lnTo>
                <a:lnTo>
                  <a:pt x="11429" y="321564"/>
                </a:lnTo>
                <a:lnTo>
                  <a:pt x="39647" y="252591"/>
                </a:lnTo>
                <a:lnTo>
                  <a:pt x="88659" y="193574"/>
                </a:lnTo>
                <a:lnTo>
                  <a:pt x="119658" y="167615"/>
                </a:lnTo>
                <a:lnTo>
                  <a:pt x="154291" y="143924"/>
                </a:lnTo>
                <a:lnTo>
                  <a:pt x="192035" y="122427"/>
                </a:lnTo>
                <a:lnTo>
                  <a:pt x="232369" y="103051"/>
                </a:lnTo>
                <a:lnTo>
                  <a:pt x="274772" y="85721"/>
                </a:lnTo>
                <a:lnTo>
                  <a:pt x="318720" y="70365"/>
                </a:lnTo>
                <a:lnTo>
                  <a:pt x="363694" y="56909"/>
                </a:lnTo>
                <a:lnTo>
                  <a:pt x="409170" y="45279"/>
                </a:lnTo>
                <a:lnTo>
                  <a:pt x="454627" y="35402"/>
                </a:lnTo>
                <a:lnTo>
                  <a:pt x="499544" y="27203"/>
                </a:lnTo>
                <a:lnTo>
                  <a:pt x="543398" y="20610"/>
                </a:lnTo>
                <a:lnTo>
                  <a:pt x="585668" y="15548"/>
                </a:lnTo>
                <a:lnTo>
                  <a:pt x="625832" y="11944"/>
                </a:lnTo>
                <a:lnTo>
                  <a:pt x="697756" y="8815"/>
                </a:lnTo>
                <a:lnTo>
                  <a:pt x="728472" y="9144"/>
                </a:lnTo>
                <a:lnTo>
                  <a:pt x="765810" y="9906"/>
                </a:lnTo>
                <a:lnTo>
                  <a:pt x="803148" y="11456"/>
                </a:lnTo>
                <a:lnTo>
                  <a:pt x="830486" y="12409"/>
                </a:lnTo>
                <a:lnTo>
                  <a:pt x="896426" y="18196"/>
                </a:lnTo>
                <a:lnTo>
                  <a:pt x="972096" y="29443"/>
                </a:lnTo>
                <a:lnTo>
                  <a:pt x="1012338" y="37248"/>
                </a:lnTo>
                <a:lnTo>
                  <a:pt x="1053517" y="46578"/>
                </a:lnTo>
                <a:lnTo>
                  <a:pt x="1095132" y="57485"/>
                </a:lnTo>
                <a:lnTo>
                  <a:pt x="1136687" y="70022"/>
                </a:lnTo>
                <a:lnTo>
                  <a:pt x="1177680" y="84243"/>
                </a:lnTo>
                <a:lnTo>
                  <a:pt x="1217614" y="100201"/>
                </a:lnTo>
                <a:lnTo>
                  <a:pt x="1255990" y="117948"/>
                </a:lnTo>
                <a:lnTo>
                  <a:pt x="1292309" y="137538"/>
                </a:lnTo>
                <a:lnTo>
                  <a:pt x="1326072" y="159023"/>
                </a:lnTo>
                <a:lnTo>
                  <a:pt x="1356780" y="182456"/>
                </a:lnTo>
                <a:lnTo>
                  <a:pt x="1407036" y="235381"/>
                </a:lnTo>
                <a:lnTo>
                  <a:pt x="1439086" y="296736"/>
                </a:lnTo>
                <a:lnTo>
                  <a:pt x="1447800" y="339090"/>
                </a:lnTo>
                <a:lnTo>
                  <a:pt x="1447800" y="400480"/>
                </a:lnTo>
                <a:lnTo>
                  <a:pt x="1451140" y="391030"/>
                </a:lnTo>
                <a:lnTo>
                  <a:pt x="1456944" y="356616"/>
                </a:lnTo>
                <a:lnTo>
                  <a:pt x="1457706" y="347472"/>
                </a:lnTo>
                <a:close/>
              </a:path>
              <a:path w="1457705" h="696034">
                <a:moveTo>
                  <a:pt x="1447800" y="400480"/>
                </a:moveTo>
                <a:lnTo>
                  <a:pt x="1447800" y="356616"/>
                </a:lnTo>
                <a:lnTo>
                  <a:pt x="1447038" y="364998"/>
                </a:lnTo>
                <a:lnTo>
                  <a:pt x="1438949" y="398910"/>
                </a:lnTo>
                <a:lnTo>
                  <a:pt x="1406714" y="460178"/>
                </a:lnTo>
                <a:lnTo>
                  <a:pt x="1356376" y="513054"/>
                </a:lnTo>
                <a:lnTo>
                  <a:pt x="1325659" y="536475"/>
                </a:lnTo>
                <a:lnTo>
                  <a:pt x="1291904" y="557955"/>
                </a:lnTo>
                <a:lnTo>
                  <a:pt x="1255608" y="577545"/>
                </a:lnTo>
                <a:lnTo>
                  <a:pt x="1217266" y="595298"/>
                </a:lnTo>
                <a:lnTo>
                  <a:pt x="1177375" y="611266"/>
                </a:lnTo>
                <a:lnTo>
                  <a:pt x="1136431" y="625502"/>
                </a:lnTo>
                <a:lnTo>
                  <a:pt x="1094929" y="638057"/>
                </a:lnTo>
                <a:lnTo>
                  <a:pt x="1053367" y="648985"/>
                </a:lnTo>
                <a:lnTo>
                  <a:pt x="1012239" y="658336"/>
                </a:lnTo>
                <a:lnTo>
                  <a:pt x="972042" y="666164"/>
                </a:lnTo>
                <a:lnTo>
                  <a:pt x="933273" y="672520"/>
                </a:lnTo>
                <a:lnTo>
                  <a:pt x="861974" y="681029"/>
                </a:lnTo>
                <a:lnTo>
                  <a:pt x="802386" y="684276"/>
                </a:lnTo>
                <a:lnTo>
                  <a:pt x="728472" y="685800"/>
                </a:lnTo>
                <a:lnTo>
                  <a:pt x="697756" y="686156"/>
                </a:lnTo>
                <a:lnTo>
                  <a:pt x="663368" y="685293"/>
                </a:lnTo>
                <a:lnTo>
                  <a:pt x="586415" y="679652"/>
                </a:lnTo>
                <a:lnTo>
                  <a:pt x="544631" y="674725"/>
                </a:lnTo>
                <a:lnTo>
                  <a:pt x="501328" y="668301"/>
                </a:lnTo>
                <a:lnTo>
                  <a:pt x="457003" y="660309"/>
                </a:lnTo>
                <a:lnTo>
                  <a:pt x="412149" y="650679"/>
                </a:lnTo>
                <a:lnTo>
                  <a:pt x="367263" y="639342"/>
                </a:lnTo>
                <a:lnTo>
                  <a:pt x="322840" y="626225"/>
                </a:lnTo>
                <a:lnTo>
                  <a:pt x="279374" y="611260"/>
                </a:lnTo>
                <a:lnTo>
                  <a:pt x="237360" y="594376"/>
                </a:lnTo>
                <a:lnTo>
                  <a:pt x="197294" y="575502"/>
                </a:lnTo>
                <a:lnTo>
                  <a:pt x="159671" y="554568"/>
                </a:lnTo>
                <a:lnTo>
                  <a:pt x="124985" y="531503"/>
                </a:lnTo>
                <a:lnTo>
                  <a:pt x="93733" y="506238"/>
                </a:lnTo>
                <a:lnTo>
                  <a:pt x="66408" y="478702"/>
                </a:lnTo>
                <a:lnTo>
                  <a:pt x="25524" y="416534"/>
                </a:lnTo>
                <a:lnTo>
                  <a:pt x="11430" y="373380"/>
                </a:lnTo>
                <a:lnTo>
                  <a:pt x="9906" y="355854"/>
                </a:lnTo>
                <a:lnTo>
                  <a:pt x="9906" y="400874"/>
                </a:lnTo>
                <a:lnTo>
                  <a:pt x="36354" y="455167"/>
                </a:lnTo>
                <a:lnTo>
                  <a:pt x="60769" y="486682"/>
                </a:lnTo>
                <a:lnTo>
                  <a:pt x="89906" y="515611"/>
                </a:lnTo>
                <a:lnTo>
                  <a:pt x="123235" y="542039"/>
                </a:lnTo>
                <a:lnTo>
                  <a:pt x="160225" y="566047"/>
                </a:lnTo>
                <a:lnTo>
                  <a:pt x="200348" y="587721"/>
                </a:lnTo>
                <a:lnTo>
                  <a:pt x="243073" y="607143"/>
                </a:lnTo>
                <a:lnTo>
                  <a:pt x="287869" y="624396"/>
                </a:lnTo>
                <a:lnTo>
                  <a:pt x="334208" y="639565"/>
                </a:lnTo>
                <a:lnTo>
                  <a:pt x="381559" y="652733"/>
                </a:lnTo>
                <a:lnTo>
                  <a:pt x="429391" y="663982"/>
                </a:lnTo>
                <a:lnTo>
                  <a:pt x="477176" y="673397"/>
                </a:lnTo>
                <a:lnTo>
                  <a:pt x="524383" y="681061"/>
                </a:lnTo>
                <a:lnTo>
                  <a:pt x="570482" y="687057"/>
                </a:lnTo>
                <a:lnTo>
                  <a:pt x="614943" y="691469"/>
                </a:lnTo>
                <a:lnTo>
                  <a:pt x="657237" y="694380"/>
                </a:lnTo>
                <a:lnTo>
                  <a:pt x="696832" y="695874"/>
                </a:lnTo>
                <a:lnTo>
                  <a:pt x="733200" y="696034"/>
                </a:lnTo>
                <a:lnTo>
                  <a:pt x="765810" y="694944"/>
                </a:lnTo>
                <a:lnTo>
                  <a:pt x="803148" y="693420"/>
                </a:lnTo>
                <a:lnTo>
                  <a:pt x="838962" y="691134"/>
                </a:lnTo>
                <a:lnTo>
                  <a:pt x="866748" y="689560"/>
                </a:lnTo>
                <a:lnTo>
                  <a:pt x="931716" y="682385"/>
                </a:lnTo>
                <a:lnTo>
                  <a:pt x="1005914" y="669542"/>
                </a:lnTo>
                <a:lnTo>
                  <a:pt x="1045236" y="660884"/>
                </a:lnTo>
                <a:lnTo>
                  <a:pt x="1085381" y="650675"/>
                </a:lnTo>
                <a:lnTo>
                  <a:pt x="1125854" y="638871"/>
                </a:lnTo>
                <a:lnTo>
                  <a:pt x="1166159" y="625427"/>
                </a:lnTo>
                <a:lnTo>
                  <a:pt x="1205803" y="610300"/>
                </a:lnTo>
                <a:lnTo>
                  <a:pt x="1244289" y="593444"/>
                </a:lnTo>
                <a:lnTo>
                  <a:pt x="1281123" y="574815"/>
                </a:lnTo>
                <a:lnTo>
                  <a:pt x="1315811" y="554368"/>
                </a:lnTo>
                <a:lnTo>
                  <a:pt x="1347857" y="532059"/>
                </a:lnTo>
                <a:lnTo>
                  <a:pt x="1402044" y="481679"/>
                </a:lnTo>
                <a:lnTo>
                  <a:pt x="1439726" y="423316"/>
                </a:lnTo>
                <a:lnTo>
                  <a:pt x="1447800" y="400480"/>
                </a:lnTo>
                <a:close/>
              </a:path>
            </a:pathLst>
          </a:custGeom>
          <a:solidFill>
            <a:srgbClr val="000000"/>
          </a:solidFill>
        </p:spPr>
        <p:txBody>
          <a:bodyPr wrap="square" lIns="0" tIns="0" rIns="0" bIns="0" rtlCol="0">
            <a:noAutofit/>
          </a:bodyPr>
          <a:lstStyle/>
          <a:p>
            <a:endParaRPr sz="1191" dirty="0"/>
          </a:p>
        </p:txBody>
      </p:sp>
      <p:sp>
        <p:nvSpPr>
          <p:cNvPr id="8" name="object 8"/>
          <p:cNvSpPr txBox="1"/>
          <p:nvPr/>
        </p:nvSpPr>
        <p:spPr>
          <a:xfrm>
            <a:off x="4046035" y="2747572"/>
            <a:ext cx="692615" cy="261137"/>
          </a:xfrm>
          <a:prstGeom prst="rect">
            <a:avLst/>
          </a:prstGeom>
        </p:spPr>
        <p:txBody>
          <a:bodyPr vert="horz" wrap="square" lIns="0" tIns="0" rIns="0" bIns="0" rtlCol="0">
            <a:noAutofit/>
          </a:bodyPr>
          <a:lstStyle/>
          <a:p>
            <a:pPr marL="8405"/>
            <a:r>
              <a:rPr sz="1324" b="1" spc="-14" dirty="0">
                <a:solidFill>
                  <a:srgbClr val="7030A0"/>
                </a:solidFill>
                <a:latin typeface="Arial"/>
                <a:cs typeface="Arial"/>
              </a:rPr>
              <a:t>values</a:t>
            </a:r>
            <a:endParaRPr sz="1324" dirty="0">
              <a:solidFill>
                <a:srgbClr val="7030A0"/>
              </a:solidFill>
              <a:latin typeface="Arial"/>
              <a:cs typeface="Arial"/>
            </a:endParaRPr>
          </a:p>
        </p:txBody>
      </p:sp>
      <p:sp>
        <p:nvSpPr>
          <p:cNvPr id="9" name="object 9"/>
          <p:cNvSpPr/>
          <p:nvPr/>
        </p:nvSpPr>
        <p:spPr>
          <a:xfrm>
            <a:off x="6381384" y="2840624"/>
            <a:ext cx="964154" cy="461164"/>
          </a:xfrm>
          <a:custGeom>
            <a:avLst/>
            <a:gdLst/>
            <a:ahLst/>
            <a:cxnLst/>
            <a:rect l="l" t="t" r="r" b="b"/>
            <a:pathLst>
              <a:path w="1456943" h="696870">
                <a:moveTo>
                  <a:pt x="1456944" y="357362"/>
                </a:moveTo>
                <a:lnTo>
                  <a:pt x="1456944" y="339074"/>
                </a:lnTo>
                <a:lnTo>
                  <a:pt x="1456182" y="329930"/>
                </a:lnTo>
                <a:lnTo>
                  <a:pt x="1444354" y="285499"/>
                </a:lnTo>
                <a:lnTo>
                  <a:pt x="1407642" y="222132"/>
                </a:lnTo>
                <a:lnTo>
                  <a:pt x="1352785" y="167935"/>
                </a:lnTo>
                <a:lnTo>
                  <a:pt x="1319798" y="144111"/>
                </a:lnTo>
                <a:lnTo>
                  <a:pt x="1283773" y="122383"/>
                </a:lnTo>
                <a:lnTo>
                  <a:pt x="1245206" y="102685"/>
                </a:lnTo>
                <a:lnTo>
                  <a:pt x="1204597" y="84951"/>
                </a:lnTo>
                <a:lnTo>
                  <a:pt x="1162445" y="69116"/>
                </a:lnTo>
                <a:lnTo>
                  <a:pt x="1119249" y="55114"/>
                </a:lnTo>
                <a:lnTo>
                  <a:pt x="1075507" y="42880"/>
                </a:lnTo>
                <a:lnTo>
                  <a:pt x="1031719" y="32347"/>
                </a:lnTo>
                <a:lnTo>
                  <a:pt x="988383" y="23450"/>
                </a:lnTo>
                <a:lnTo>
                  <a:pt x="945999" y="16123"/>
                </a:lnTo>
                <a:lnTo>
                  <a:pt x="905065" y="10301"/>
                </a:lnTo>
                <a:lnTo>
                  <a:pt x="866080" y="5918"/>
                </a:lnTo>
                <a:lnTo>
                  <a:pt x="795954" y="1206"/>
                </a:lnTo>
                <a:lnTo>
                  <a:pt x="765048" y="730"/>
                </a:lnTo>
                <a:lnTo>
                  <a:pt x="733439" y="85"/>
                </a:lnTo>
                <a:lnTo>
                  <a:pt x="727710" y="0"/>
                </a:lnTo>
                <a:lnTo>
                  <a:pt x="691134" y="746"/>
                </a:lnTo>
                <a:lnTo>
                  <a:pt x="660741" y="1254"/>
                </a:lnTo>
                <a:lnTo>
                  <a:pt x="590320" y="6004"/>
                </a:lnTo>
                <a:lnTo>
                  <a:pt x="551273" y="10383"/>
                </a:lnTo>
                <a:lnTo>
                  <a:pt x="510323" y="16187"/>
                </a:lnTo>
                <a:lnTo>
                  <a:pt x="467960" y="23486"/>
                </a:lnTo>
                <a:lnTo>
                  <a:pt x="424677" y="32348"/>
                </a:lnTo>
                <a:lnTo>
                  <a:pt x="380963" y="42841"/>
                </a:lnTo>
                <a:lnTo>
                  <a:pt x="337310" y="55033"/>
                </a:lnTo>
                <a:lnTo>
                  <a:pt x="294208" y="68993"/>
                </a:lnTo>
                <a:lnTo>
                  <a:pt x="252148" y="84787"/>
                </a:lnTo>
                <a:lnTo>
                  <a:pt x="211622" y="102486"/>
                </a:lnTo>
                <a:lnTo>
                  <a:pt x="173120" y="122156"/>
                </a:lnTo>
                <a:lnTo>
                  <a:pt x="137134" y="143866"/>
                </a:lnTo>
                <a:lnTo>
                  <a:pt x="104153" y="167685"/>
                </a:lnTo>
                <a:lnTo>
                  <a:pt x="74669" y="193679"/>
                </a:lnTo>
                <a:lnTo>
                  <a:pt x="28157" y="252471"/>
                </a:lnTo>
                <a:lnTo>
                  <a:pt x="1523" y="320786"/>
                </a:lnTo>
                <a:lnTo>
                  <a:pt x="0" y="339074"/>
                </a:lnTo>
                <a:lnTo>
                  <a:pt x="0" y="357362"/>
                </a:lnTo>
                <a:lnTo>
                  <a:pt x="1524" y="375650"/>
                </a:lnTo>
                <a:lnTo>
                  <a:pt x="3810" y="384032"/>
                </a:lnTo>
                <a:lnTo>
                  <a:pt x="9144" y="399238"/>
                </a:lnTo>
                <a:lnTo>
                  <a:pt x="9144" y="339074"/>
                </a:lnTo>
                <a:lnTo>
                  <a:pt x="9905" y="330692"/>
                </a:lnTo>
                <a:lnTo>
                  <a:pt x="22118" y="286715"/>
                </a:lnTo>
                <a:lnTo>
                  <a:pt x="60615" y="222964"/>
                </a:lnTo>
                <a:lnTo>
                  <a:pt x="87344" y="194674"/>
                </a:lnTo>
                <a:lnTo>
                  <a:pt x="118342" y="168687"/>
                </a:lnTo>
                <a:lnTo>
                  <a:pt x="153067" y="144934"/>
                </a:lnTo>
                <a:lnTo>
                  <a:pt x="190981" y="123351"/>
                </a:lnTo>
                <a:lnTo>
                  <a:pt x="231544" y="103870"/>
                </a:lnTo>
                <a:lnTo>
                  <a:pt x="274217" y="86425"/>
                </a:lnTo>
                <a:lnTo>
                  <a:pt x="318458" y="70950"/>
                </a:lnTo>
                <a:lnTo>
                  <a:pt x="363730" y="57378"/>
                </a:lnTo>
                <a:lnTo>
                  <a:pt x="409492" y="45642"/>
                </a:lnTo>
                <a:lnTo>
                  <a:pt x="455204" y="35676"/>
                </a:lnTo>
                <a:lnTo>
                  <a:pt x="500327" y="27414"/>
                </a:lnTo>
                <a:lnTo>
                  <a:pt x="544321" y="20788"/>
                </a:lnTo>
                <a:lnTo>
                  <a:pt x="586647" y="15734"/>
                </a:lnTo>
                <a:lnTo>
                  <a:pt x="626973" y="12171"/>
                </a:lnTo>
                <a:lnTo>
                  <a:pt x="698216" y="9328"/>
                </a:lnTo>
                <a:lnTo>
                  <a:pt x="733439" y="9992"/>
                </a:lnTo>
                <a:lnTo>
                  <a:pt x="802386" y="11414"/>
                </a:lnTo>
                <a:lnTo>
                  <a:pt x="861802" y="14657"/>
                </a:lnTo>
                <a:lnTo>
                  <a:pt x="933020" y="23202"/>
                </a:lnTo>
                <a:lnTo>
                  <a:pt x="971802" y="29591"/>
                </a:lnTo>
                <a:lnTo>
                  <a:pt x="1012030" y="37459"/>
                </a:lnTo>
                <a:lnTo>
                  <a:pt x="1053202" y="46856"/>
                </a:lnTo>
                <a:lnTo>
                  <a:pt x="1094819" y="57834"/>
                </a:lnTo>
                <a:lnTo>
                  <a:pt x="1136377" y="70444"/>
                </a:lnTo>
                <a:lnTo>
                  <a:pt x="1177375" y="84737"/>
                </a:lnTo>
                <a:lnTo>
                  <a:pt x="1217313" y="100764"/>
                </a:lnTo>
                <a:lnTo>
                  <a:pt x="1255688" y="118576"/>
                </a:lnTo>
                <a:lnTo>
                  <a:pt x="1292000" y="138224"/>
                </a:lnTo>
                <a:lnTo>
                  <a:pt x="1325746" y="159759"/>
                </a:lnTo>
                <a:lnTo>
                  <a:pt x="1356426" y="183232"/>
                </a:lnTo>
                <a:lnTo>
                  <a:pt x="1406580" y="236196"/>
                </a:lnTo>
                <a:lnTo>
                  <a:pt x="1438450" y="297525"/>
                </a:lnTo>
                <a:lnTo>
                  <a:pt x="1447800" y="348218"/>
                </a:lnTo>
                <a:lnTo>
                  <a:pt x="1447800" y="399793"/>
                </a:lnTo>
                <a:lnTo>
                  <a:pt x="1450689" y="391838"/>
                </a:lnTo>
                <a:lnTo>
                  <a:pt x="1456944" y="357362"/>
                </a:lnTo>
                <a:close/>
              </a:path>
              <a:path w="1456943" h="696870">
                <a:moveTo>
                  <a:pt x="1447800" y="399793"/>
                </a:moveTo>
                <a:lnTo>
                  <a:pt x="1447800" y="348218"/>
                </a:lnTo>
                <a:lnTo>
                  <a:pt x="1446276" y="365744"/>
                </a:lnTo>
                <a:lnTo>
                  <a:pt x="1438324" y="399567"/>
                </a:lnTo>
                <a:lnTo>
                  <a:pt x="1406231" y="460721"/>
                </a:lnTo>
                <a:lnTo>
                  <a:pt x="1355893" y="513548"/>
                </a:lnTo>
                <a:lnTo>
                  <a:pt x="1325135" y="536962"/>
                </a:lnTo>
                <a:lnTo>
                  <a:pt x="1291321" y="558443"/>
                </a:lnTo>
                <a:lnTo>
                  <a:pt x="1254950" y="578040"/>
                </a:lnTo>
                <a:lnTo>
                  <a:pt x="1216525" y="595802"/>
                </a:lnTo>
                <a:lnTo>
                  <a:pt x="1176547" y="611779"/>
                </a:lnTo>
                <a:lnTo>
                  <a:pt x="1135516" y="626021"/>
                </a:lnTo>
                <a:lnTo>
                  <a:pt x="1093935" y="638577"/>
                </a:lnTo>
                <a:lnTo>
                  <a:pt x="1052305" y="649496"/>
                </a:lnTo>
                <a:lnTo>
                  <a:pt x="1011127" y="658828"/>
                </a:lnTo>
                <a:lnTo>
                  <a:pt x="970902" y="666623"/>
                </a:lnTo>
                <a:lnTo>
                  <a:pt x="932132" y="672929"/>
                </a:lnTo>
                <a:lnTo>
                  <a:pt x="860960" y="681274"/>
                </a:lnTo>
                <a:lnTo>
                  <a:pt x="801624" y="684260"/>
                </a:lnTo>
                <a:lnTo>
                  <a:pt x="765048" y="685784"/>
                </a:lnTo>
                <a:lnTo>
                  <a:pt x="727710" y="686546"/>
                </a:lnTo>
                <a:lnTo>
                  <a:pt x="697101" y="686776"/>
                </a:lnTo>
                <a:lnTo>
                  <a:pt x="662938" y="685813"/>
                </a:lnTo>
                <a:lnTo>
                  <a:pt x="585953" y="680018"/>
                </a:lnTo>
                <a:lnTo>
                  <a:pt x="544138" y="675042"/>
                </a:lnTo>
                <a:lnTo>
                  <a:pt x="500777" y="668582"/>
                </a:lnTo>
                <a:lnTo>
                  <a:pt x="456374" y="660566"/>
                </a:lnTo>
                <a:lnTo>
                  <a:pt x="411431" y="650922"/>
                </a:lnTo>
                <a:lnTo>
                  <a:pt x="366450" y="639576"/>
                </a:lnTo>
                <a:lnTo>
                  <a:pt x="321935" y="626457"/>
                </a:lnTo>
                <a:lnTo>
                  <a:pt x="278388" y="611492"/>
                </a:lnTo>
                <a:lnTo>
                  <a:pt x="236311" y="594609"/>
                </a:lnTo>
                <a:lnTo>
                  <a:pt x="196207" y="575733"/>
                </a:lnTo>
                <a:lnTo>
                  <a:pt x="158580" y="554794"/>
                </a:lnTo>
                <a:lnTo>
                  <a:pt x="123930" y="531718"/>
                </a:lnTo>
                <a:lnTo>
                  <a:pt x="92762" y="506432"/>
                </a:lnTo>
                <a:lnTo>
                  <a:pt x="65578" y="478865"/>
                </a:lnTo>
                <a:lnTo>
                  <a:pt x="25171" y="416594"/>
                </a:lnTo>
                <a:lnTo>
                  <a:pt x="9906" y="364982"/>
                </a:lnTo>
                <a:lnTo>
                  <a:pt x="9144" y="356600"/>
                </a:lnTo>
                <a:lnTo>
                  <a:pt x="9144" y="399238"/>
                </a:lnTo>
                <a:lnTo>
                  <a:pt x="35613" y="455155"/>
                </a:lnTo>
                <a:lnTo>
                  <a:pt x="59819" y="486704"/>
                </a:lnTo>
                <a:lnTo>
                  <a:pt x="88839" y="515685"/>
                </a:lnTo>
                <a:lnTo>
                  <a:pt x="122131" y="542178"/>
                </a:lnTo>
                <a:lnTo>
                  <a:pt x="159153" y="566264"/>
                </a:lnTo>
                <a:lnTo>
                  <a:pt x="199364" y="588022"/>
                </a:lnTo>
                <a:lnTo>
                  <a:pt x="242222" y="607534"/>
                </a:lnTo>
                <a:lnTo>
                  <a:pt x="287186" y="624880"/>
                </a:lnTo>
                <a:lnTo>
                  <a:pt x="333713" y="640140"/>
                </a:lnTo>
                <a:lnTo>
                  <a:pt x="381262" y="653394"/>
                </a:lnTo>
                <a:lnTo>
                  <a:pt x="429291" y="664723"/>
                </a:lnTo>
                <a:lnTo>
                  <a:pt x="477259" y="674208"/>
                </a:lnTo>
                <a:lnTo>
                  <a:pt x="524623" y="681927"/>
                </a:lnTo>
                <a:lnTo>
                  <a:pt x="570843" y="687963"/>
                </a:lnTo>
                <a:lnTo>
                  <a:pt x="615376" y="692394"/>
                </a:lnTo>
                <a:lnTo>
                  <a:pt x="657681" y="695303"/>
                </a:lnTo>
                <a:lnTo>
                  <a:pt x="697101" y="696763"/>
                </a:lnTo>
                <a:lnTo>
                  <a:pt x="733439" y="696870"/>
                </a:lnTo>
                <a:lnTo>
                  <a:pt x="765810" y="695690"/>
                </a:lnTo>
                <a:lnTo>
                  <a:pt x="802386" y="694166"/>
                </a:lnTo>
                <a:lnTo>
                  <a:pt x="838962" y="691880"/>
                </a:lnTo>
                <a:lnTo>
                  <a:pt x="867033" y="690178"/>
                </a:lnTo>
                <a:lnTo>
                  <a:pt x="932261" y="682843"/>
                </a:lnTo>
                <a:lnTo>
                  <a:pt x="1006393" y="669947"/>
                </a:lnTo>
                <a:lnTo>
                  <a:pt x="1045592" y="661295"/>
                </a:lnTo>
                <a:lnTo>
                  <a:pt x="1085570" y="651109"/>
                </a:lnTo>
                <a:lnTo>
                  <a:pt x="1125847" y="639341"/>
                </a:lnTo>
                <a:lnTo>
                  <a:pt x="1165939" y="625944"/>
                </a:lnTo>
                <a:lnTo>
                  <a:pt x="1205364" y="610870"/>
                </a:lnTo>
                <a:lnTo>
                  <a:pt x="1243642" y="594071"/>
                </a:lnTo>
                <a:lnTo>
                  <a:pt x="1280289" y="575499"/>
                </a:lnTo>
                <a:lnTo>
                  <a:pt x="1314825" y="555106"/>
                </a:lnTo>
                <a:lnTo>
                  <a:pt x="1346766" y="532845"/>
                </a:lnTo>
                <a:lnTo>
                  <a:pt x="1400937" y="482526"/>
                </a:lnTo>
                <a:lnTo>
                  <a:pt x="1438948" y="424159"/>
                </a:lnTo>
                <a:lnTo>
                  <a:pt x="1447800" y="399793"/>
                </a:lnTo>
                <a:close/>
              </a:path>
            </a:pathLst>
          </a:custGeom>
          <a:solidFill>
            <a:srgbClr val="000000"/>
          </a:solidFill>
        </p:spPr>
        <p:txBody>
          <a:bodyPr wrap="square" lIns="0" tIns="0" rIns="0" bIns="0" rtlCol="0">
            <a:noAutofit/>
          </a:bodyPr>
          <a:lstStyle/>
          <a:p>
            <a:endParaRPr sz="1191" dirty="0"/>
          </a:p>
        </p:txBody>
      </p:sp>
      <p:sp>
        <p:nvSpPr>
          <p:cNvPr id="10" name="object 10"/>
          <p:cNvSpPr txBox="1"/>
          <p:nvPr/>
        </p:nvSpPr>
        <p:spPr>
          <a:xfrm>
            <a:off x="6588847" y="2940646"/>
            <a:ext cx="708405" cy="235545"/>
          </a:xfrm>
          <a:prstGeom prst="rect">
            <a:avLst/>
          </a:prstGeom>
        </p:spPr>
        <p:txBody>
          <a:bodyPr vert="horz" wrap="square" lIns="0" tIns="0" rIns="0" bIns="0" rtlCol="0">
            <a:noAutofit/>
          </a:bodyPr>
          <a:lstStyle/>
          <a:p>
            <a:pPr marL="8405"/>
            <a:r>
              <a:rPr sz="1324" b="1" spc="-7" dirty="0">
                <a:solidFill>
                  <a:srgbClr val="FF0000"/>
                </a:solidFill>
                <a:latin typeface="Arial"/>
                <a:cs typeface="Arial"/>
              </a:rPr>
              <a:t>beliefs</a:t>
            </a:r>
            <a:endParaRPr sz="1324" dirty="0">
              <a:solidFill>
                <a:srgbClr val="FF0000"/>
              </a:solidFill>
              <a:latin typeface="Arial"/>
              <a:cs typeface="Arial"/>
            </a:endParaRPr>
          </a:p>
        </p:txBody>
      </p:sp>
      <p:sp>
        <p:nvSpPr>
          <p:cNvPr id="11" name="object 11"/>
          <p:cNvSpPr/>
          <p:nvPr/>
        </p:nvSpPr>
        <p:spPr>
          <a:xfrm>
            <a:off x="2259646" y="3733624"/>
            <a:ext cx="964154" cy="460863"/>
          </a:xfrm>
          <a:custGeom>
            <a:avLst/>
            <a:gdLst/>
            <a:ahLst/>
            <a:cxnLst/>
            <a:rect l="l" t="t" r="r" b="b"/>
            <a:pathLst>
              <a:path w="1456944" h="696415">
                <a:moveTo>
                  <a:pt x="1456944" y="357362"/>
                </a:moveTo>
                <a:lnTo>
                  <a:pt x="1456944" y="339074"/>
                </a:lnTo>
                <a:lnTo>
                  <a:pt x="1456182" y="329930"/>
                </a:lnTo>
                <a:lnTo>
                  <a:pt x="1444375" y="285479"/>
                </a:lnTo>
                <a:lnTo>
                  <a:pt x="1407689" y="222089"/>
                </a:lnTo>
                <a:lnTo>
                  <a:pt x="1352838" y="167888"/>
                </a:lnTo>
                <a:lnTo>
                  <a:pt x="1319850" y="144068"/>
                </a:lnTo>
                <a:lnTo>
                  <a:pt x="1283818" y="122346"/>
                </a:lnTo>
                <a:lnTo>
                  <a:pt x="1245244" y="102656"/>
                </a:lnTo>
                <a:lnTo>
                  <a:pt x="1204626" y="84932"/>
                </a:lnTo>
                <a:lnTo>
                  <a:pt x="1162464" y="69107"/>
                </a:lnTo>
                <a:lnTo>
                  <a:pt x="1119257" y="55115"/>
                </a:lnTo>
                <a:lnTo>
                  <a:pt x="1075505" y="42891"/>
                </a:lnTo>
                <a:lnTo>
                  <a:pt x="1031708" y="32367"/>
                </a:lnTo>
                <a:lnTo>
                  <a:pt x="988364" y="23477"/>
                </a:lnTo>
                <a:lnTo>
                  <a:pt x="945974" y="16155"/>
                </a:lnTo>
                <a:lnTo>
                  <a:pt x="905037" y="10335"/>
                </a:lnTo>
                <a:lnTo>
                  <a:pt x="866053" y="5950"/>
                </a:lnTo>
                <a:lnTo>
                  <a:pt x="795939" y="1222"/>
                </a:lnTo>
                <a:lnTo>
                  <a:pt x="765048" y="730"/>
                </a:lnTo>
                <a:lnTo>
                  <a:pt x="733469" y="86"/>
                </a:lnTo>
                <a:lnTo>
                  <a:pt x="727710" y="0"/>
                </a:lnTo>
                <a:lnTo>
                  <a:pt x="691134" y="746"/>
                </a:lnTo>
                <a:lnTo>
                  <a:pt x="660877" y="1205"/>
                </a:lnTo>
                <a:lnTo>
                  <a:pt x="590603" y="5906"/>
                </a:lnTo>
                <a:lnTo>
                  <a:pt x="551578" y="10281"/>
                </a:lnTo>
                <a:lnTo>
                  <a:pt x="510621" y="16094"/>
                </a:lnTo>
                <a:lnTo>
                  <a:pt x="468228" y="23411"/>
                </a:lnTo>
                <a:lnTo>
                  <a:pt x="424896" y="32298"/>
                </a:lnTo>
                <a:lnTo>
                  <a:pt x="381118" y="42821"/>
                </a:lnTo>
                <a:lnTo>
                  <a:pt x="337392" y="55046"/>
                </a:lnTo>
                <a:lnTo>
                  <a:pt x="294212" y="69040"/>
                </a:lnTo>
                <a:lnTo>
                  <a:pt x="252075" y="84868"/>
                </a:lnTo>
                <a:lnTo>
                  <a:pt x="211476" y="102597"/>
                </a:lnTo>
                <a:lnTo>
                  <a:pt x="172910" y="122293"/>
                </a:lnTo>
                <a:lnTo>
                  <a:pt x="136874" y="144021"/>
                </a:lnTo>
                <a:lnTo>
                  <a:pt x="103862" y="167849"/>
                </a:lnTo>
                <a:lnTo>
                  <a:pt x="74371" y="193842"/>
                </a:lnTo>
                <a:lnTo>
                  <a:pt x="27932" y="252587"/>
                </a:lnTo>
                <a:lnTo>
                  <a:pt x="1523" y="320786"/>
                </a:lnTo>
                <a:lnTo>
                  <a:pt x="0" y="339074"/>
                </a:lnTo>
                <a:lnTo>
                  <a:pt x="0" y="357362"/>
                </a:lnTo>
                <a:lnTo>
                  <a:pt x="1524" y="375650"/>
                </a:lnTo>
                <a:lnTo>
                  <a:pt x="3810" y="384032"/>
                </a:lnTo>
                <a:lnTo>
                  <a:pt x="9144" y="399203"/>
                </a:lnTo>
                <a:lnTo>
                  <a:pt x="9144" y="339074"/>
                </a:lnTo>
                <a:lnTo>
                  <a:pt x="9905" y="330692"/>
                </a:lnTo>
                <a:lnTo>
                  <a:pt x="22055" y="286735"/>
                </a:lnTo>
                <a:lnTo>
                  <a:pt x="60486" y="223002"/>
                </a:lnTo>
                <a:lnTo>
                  <a:pt x="87209" y="194713"/>
                </a:lnTo>
                <a:lnTo>
                  <a:pt x="118213" y="168722"/>
                </a:lnTo>
                <a:lnTo>
                  <a:pt x="152957" y="144963"/>
                </a:lnTo>
                <a:lnTo>
                  <a:pt x="190898" y="123370"/>
                </a:lnTo>
                <a:lnTo>
                  <a:pt x="231495" y="103877"/>
                </a:lnTo>
                <a:lnTo>
                  <a:pt x="274205" y="86420"/>
                </a:lnTo>
                <a:lnTo>
                  <a:pt x="318487" y="70931"/>
                </a:lnTo>
                <a:lnTo>
                  <a:pt x="363798" y="57346"/>
                </a:lnTo>
                <a:lnTo>
                  <a:pt x="409596" y="45598"/>
                </a:lnTo>
                <a:lnTo>
                  <a:pt x="455339" y="35622"/>
                </a:lnTo>
                <a:lnTo>
                  <a:pt x="500485" y="27353"/>
                </a:lnTo>
                <a:lnTo>
                  <a:pt x="544493" y="20724"/>
                </a:lnTo>
                <a:lnTo>
                  <a:pt x="586865" y="15666"/>
                </a:lnTo>
                <a:lnTo>
                  <a:pt x="627201" y="12110"/>
                </a:lnTo>
                <a:lnTo>
                  <a:pt x="698290" y="9301"/>
                </a:lnTo>
                <a:lnTo>
                  <a:pt x="733469" y="9993"/>
                </a:lnTo>
                <a:lnTo>
                  <a:pt x="802386" y="11414"/>
                </a:lnTo>
                <a:lnTo>
                  <a:pt x="861931" y="14704"/>
                </a:lnTo>
                <a:lnTo>
                  <a:pt x="933145" y="23238"/>
                </a:lnTo>
                <a:lnTo>
                  <a:pt x="971886" y="29603"/>
                </a:lnTo>
                <a:lnTo>
                  <a:pt x="1012055" y="37436"/>
                </a:lnTo>
                <a:lnTo>
                  <a:pt x="1053154" y="46790"/>
                </a:lnTo>
                <a:lnTo>
                  <a:pt x="1094689" y="57718"/>
                </a:lnTo>
                <a:lnTo>
                  <a:pt x="1136161" y="70272"/>
                </a:lnTo>
                <a:lnTo>
                  <a:pt x="1177075" y="84504"/>
                </a:lnTo>
                <a:lnTo>
                  <a:pt x="1216964" y="100481"/>
                </a:lnTo>
                <a:lnTo>
                  <a:pt x="1255373" y="118284"/>
                </a:lnTo>
                <a:lnTo>
                  <a:pt x="1291502" y="137797"/>
                </a:lnTo>
                <a:lnTo>
                  <a:pt x="1325218" y="159268"/>
                </a:lnTo>
                <a:lnTo>
                  <a:pt x="1355892" y="182680"/>
                </a:lnTo>
                <a:lnTo>
                  <a:pt x="1406133" y="235537"/>
                </a:lnTo>
                <a:lnTo>
                  <a:pt x="1438252" y="296788"/>
                </a:lnTo>
                <a:lnTo>
                  <a:pt x="1447800" y="348218"/>
                </a:lnTo>
                <a:lnTo>
                  <a:pt x="1447800" y="399768"/>
                </a:lnTo>
                <a:lnTo>
                  <a:pt x="1450676" y="391855"/>
                </a:lnTo>
                <a:lnTo>
                  <a:pt x="1456944" y="357362"/>
                </a:lnTo>
                <a:close/>
              </a:path>
              <a:path w="1456944" h="696415">
                <a:moveTo>
                  <a:pt x="1447800" y="399768"/>
                </a:moveTo>
                <a:lnTo>
                  <a:pt x="1447800" y="348218"/>
                </a:lnTo>
                <a:lnTo>
                  <a:pt x="1446276" y="364982"/>
                </a:lnTo>
                <a:lnTo>
                  <a:pt x="1438402" y="398964"/>
                </a:lnTo>
                <a:lnTo>
                  <a:pt x="1406445" y="460335"/>
                </a:lnTo>
                <a:lnTo>
                  <a:pt x="1356214" y="513269"/>
                </a:lnTo>
                <a:lnTo>
                  <a:pt x="1325499" y="536705"/>
                </a:lnTo>
                <a:lnTo>
                  <a:pt x="1291718" y="558192"/>
                </a:lnTo>
                <a:lnTo>
                  <a:pt x="1255242" y="577842"/>
                </a:lnTo>
                <a:lnTo>
                  <a:pt x="1216934" y="595540"/>
                </a:lnTo>
                <a:lnTo>
                  <a:pt x="1176994" y="611484"/>
                </a:lnTo>
                <a:lnTo>
                  <a:pt x="1135963" y="625703"/>
                </a:lnTo>
                <a:lnTo>
                  <a:pt x="1094372" y="638238"/>
                </a:lnTo>
                <a:lnTo>
                  <a:pt x="1052723" y="649141"/>
                </a:lnTo>
                <a:lnTo>
                  <a:pt x="1011516" y="658467"/>
                </a:lnTo>
                <a:lnTo>
                  <a:pt x="971252" y="666268"/>
                </a:lnTo>
                <a:lnTo>
                  <a:pt x="932232" y="672624"/>
                </a:lnTo>
                <a:lnTo>
                  <a:pt x="861132" y="681053"/>
                </a:lnTo>
                <a:lnTo>
                  <a:pt x="801624" y="684260"/>
                </a:lnTo>
                <a:lnTo>
                  <a:pt x="765810" y="685752"/>
                </a:lnTo>
                <a:lnTo>
                  <a:pt x="727710" y="685784"/>
                </a:lnTo>
                <a:lnTo>
                  <a:pt x="697270" y="686309"/>
                </a:lnTo>
                <a:lnTo>
                  <a:pt x="663602" y="685576"/>
                </a:lnTo>
                <a:lnTo>
                  <a:pt x="586819" y="680031"/>
                </a:lnTo>
                <a:lnTo>
                  <a:pt x="545049" y="675106"/>
                </a:lnTo>
                <a:lnTo>
                  <a:pt x="501620" y="668648"/>
                </a:lnTo>
                <a:lnTo>
                  <a:pt x="457096" y="660599"/>
                </a:lnTo>
                <a:lnTo>
                  <a:pt x="411990" y="650894"/>
                </a:lnTo>
                <a:lnTo>
                  <a:pt x="366819" y="639468"/>
                </a:lnTo>
                <a:lnTo>
                  <a:pt x="322097" y="626257"/>
                </a:lnTo>
                <a:lnTo>
                  <a:pt x="278340" y="611197"/>
                </a:lnTo>
                <a:lnTo>
                  <a:pt x="236062" y="594221"/>
                </a:lnTo>
                <a:lnTo>
                  <a:pt x="195780" y="575267"/>
                </a:lnTo>
                <a:lnTo>
                  <a:pt x="158008" y="554269"/>
                </a:lnTo>
                <a:lnTo>
                  <a:pt x="123263" y="531163"/>
                </a:lnTo>
                <a:lnTo>
                  <a:pt x="92058" y="505884"/>
                </a:lnTo>
                <a:lnTo>
                  <a:pt x="64909" y="478367"/>
                </a:lnTo>
                <a:lnTo>
                  <a:pt x="24842" y="416363"/>
                </a:lnTo>
                <a:lnTo>
                  <a:pt x="9906" y="364982"/>
                </a:lnTo>
                <a:lnTo>
                  <a:pt x="9144" y="356600"/>
                </a:lnTo>
                <a:lnTo>
                  <a:pt x="9144" y="399203"/>
                </a:lnTo>
                <a:lnTo>
                  <a:pt x="35631" y="455061"/>
                </a:lnTo>
                <a:lnTo>
                  <a:pt x="59848" y="486596"/>
                </a:lnTo>
                <a:lnTo>
                  <a:pt x="88879" y="515579"/>
                </a:lnTo>
                <a:lnTo>
                  <a:pt x="122183" y="542087"/>
                </a:lnTo>
                <a:lnTo>
                  <a:pt x="159216" y="566198"/>
                </a:lnTo>
                <a:lnTo>
                  <a:pt x="199438" y="587988"/>
                </a:lnTo>
                <a:lnTo>
                  <a:pt x="242306" y="607533"/>
                </a:lnTo>
                <a:lnTo>
                  <a:pt x="287279" y="624911"/>
                </a:lnTo>
                <a:lnTo>
                  <a:pt x="333813" y="640197"/>
                </a:lnTo>
                <a:lnTo>
                  <a:pt x="381367" y="653469"/>
                </a:lnTo>
                <a:lnTo>
                  <a:pt x="429399" y="664804"/>
                </a:lnTo>
                <a:lnTo>
                  <a:pt x="477366" y="674278"/>
                </a:lnTo>
                <a:lnTo>
                  <a:pt x="524728" y="681967"/>
                </a:lnTo>
                <a:lnTo>
                  <a:pt x="570941" y="687949"/>
                </a:lnTo>
                <a:lnTo>
                  <a:pt x="615464" y="692299"/>
                </a:lnTo>
                <a:lnTo>
                  <a:pt x="657754" y="695096"/>
                </a:lnTo>
                <a:lnTo>
                  <a:pt x="697270" y="696415"/>
                </a:lnTo>
                <a:lnTo>
                  <a:pt x="733469" y="696334"/>
                </a:lnTo>
                <a:lnTo>
                  <a:pt x="765810" y="694928"/>
                </a:lnTo>
                <a:lnTo>
                  <a:pt x="802386" y="694166"/>
                </a:lnTo>
                <a:lnTo>
                  <a:pt x="867022" y="690095"/>
                </a:lnTo>
                <a:lnTo>
                  <a:pt x="932433" y="682617"/>
                </a:lnTo>
                <a:lnTo>
                  <a:pt x="1006348" y="669706"/>
                </a:lnTo>
                <a:lnTo>
                  <a:pt x="1045541" y="661049"/>
                </a:lnTo>
                <a:lnTo>
                  <a:pt x="1085515" y="650869"/>
                </a:lnTo>
                <a:lnTo>
                  <a:pt x="1125788" y="639116"/>
                </a:lnTo>
                <a:lnTo>
                  <a:pt x="1165878" y="625741"/>
                </a:lnTo>
                <a:lnTo>
                  <a:pt x="1205303" y="610694"/>
                </a:lnTo>
                <a:lnTo>
                  <a:pt x="1243580" y="593925"/>
                </a:lnTo>
                <a:lnTo>
                  <a:pt x="1280229" y="575385"/>
                </a:lnTo>
                <a:lnTo>
                  <a:pt x="1314767" y="555025"/>
                </a:lnTo>
                <a:lnTo>
                  <a:pt x="1346712" y="532795"/>
                </a:lnTo>
                <a:lnTo>
                  <a:pt x="1400896" y="482525"/>
                </a:lnTo>
                <a:lnTo>
                  <a:pt x="1438925" y="424180"/>
                </a:lnTo>
                <a:lnTo>
                  <a:pt x="1447800" y="399768"/>
                </a:lnTo>
                <a:close/>
              </a:path>
            </a:pathLst>
          </a:custGeom>
          <a:solidFill>
            <a:srgbClr val="000000"/>
          </a:solidFill>
        </p:spPr>
        <p:txBody>
          <a:bodyPr wrap="square" lIns="0" tIns="0" rIns="0" bIns="0" rtlCol="0">
            <a:noAutofit/>
          </a:bodyPr>
          <a:lstStyle/>
          <a:p>
            <a:endParaRPr sz="1191" dirty="0"/>
          </a:p>
        </p:txBody>
      </p:sp>
      <p:sp>
        <p:nvSpPr>
          <p:cNvPr id="12" name="object 12"/>
          <p:cNvSpPr txBox="1"/>
          <p:nvPr/>
        </p:nvSpPr>
        <p:spPr>
          <a:xfrm>
            <a:off x="2322866" y="3836308"/>
            <a:ext cx="809395" cy="295868"/>
          </a:xfrm>
          <a:prstGeom prst="rect">
            <a:avLst/>
          </a:prstGeom>
        </p:spPr>
        <p:txBody>
          <a:bodyPr vert="horz" wrap="square" lIns="0" tIns="0" rIns="0" bIns="0" rtlCol="0">
            <a:noAutofit/>
          </a:bodyPr>
          <a:lstStyle/>
          <a:p>
            <a:pPr marL="8405" algn="ctr"/>
            <a:r>
              <a:rPr sz="1324" b="1" spc="-14" dirty="0">
                <a:solidFill>
                  <a:srgbClr val="00B0F0"/>
                </a:solidFill>
                <a:latin typeface="Arial"/>
                <a:cs typeface="Arial"/>
              </a:rPr>
              <a:t>customs</a:t>
            </a:r>
            <a:endParaRPr sz="1324" dirty="0">
              <a:solidFill>
                <a:srgbClr val="00B0F0"/>
              </a:solidFill>
              <a:latin typeface="Arial"/>
              <a:cs typeface="Arial"/>
            </a:endParaRPr>
          </a:p>
        </p:txBody>
      </p:sp>
      <p:sp>
        <p:nvSpPr>
          <p:cNvPr id="13" name="object 13"/>
          <p:cNvSpPr/>
          <p:nvPr/>
        </p:nvSpPr>
        <p:spPr>
          <a:xfrm>
            <a:off x="5808788" y="3478837"/>
            <a:ext cx="964658" cy="460765"/>
          </a:xfrm>
          <a:custGeom>
            <a:avLst/>
            <a:gdLst/>
            <a:ahLst/>
            <a:cxnLst/>
            <a:rect l="l" t="t" r="r" b="b"/>
            <a:pathLst>
              <a:path w="1457705" h="696267">
                <a:moveTo>
                  <a:pt x="1457706" y="348234"/>
                </a:moveTo>
                <a:lnTo>
                  <a:pt x="1445078" y="285495"/>
                </a:lnTo>
                <a:lnTo>
                  <a:pt x="1408287" y="222097"/>
                </a:lnTo>
                <a:lnTo>
                  <a:pt x="1353344" y="167879"/>
                </a:lnTo>
                <a:lnTo>
                  <a:pt x="1320313" y="144048"/>
                </a:lnTo>
                <a:lnTo>
                  <a:pt x="1284243" y="122315"/>
                </a:lnTo>
                <a:lnTo>
                  <a:pt x="1245632" y="102615"/>
                </a:lnTo>
                <a:lnTo>
                  <a:pt x="1204979" y="84880"/>
                </a:lnTo>
                <a:lnTo>
                  <a:pt x="1162783" y="69046"/>
                </a:lnTo>
                <a:lnTo>
                  <a:pt x="1119544" y="55047"/>
                </a:lnTo>
                <a:lnTo>
                  <a:pt x="1075761" y="42817"/>
                </a:lnTo>
                <a:lnTo>
                  <a:pt x="1031932" y="32289"/>
                </a:lnTo>
                <a:lnTo>
                  <a:pt x="988558" y="23400"/>
                </a:lnTo>
                <a:lnTo>
                  <a:pt x="946138" y="16081"/>
                </a:lnTo>
                <a:lnTo>
                  <a:pt x="905170" y="10269"/>
                </a:lnTo>
                <a:lnTo>
                  <a:pt x="866154" y="5896"/>
                </a:lnTo>
                <a:lnTo>
                  <a:pt x="795975" y="1209"/>
                </a:lnTo>
                <a:lnTo>
                  <a:pt x="765810" y="762"/>
                </a:lnTo>
                <a:lnTo>
                  <a:pt x="728472" y="0"/>
                </a:lnTo>
                <a:lnTo>
                  <a:pt x="691134" y="762"/>
                </a:lnTo>
                <a:lnTo>
                  <a:pt x="660977" y="1226"/>
                </a:lnTo>
                <a:lnTo>
                  <a:pt x="627380" y="2931"/>
                </a:lnTo>
                <a:lnTo>
                  <a:pt x="551856" y="10324"/>
                </a:lnTo>
                <a:lnTo>
                  <a:pt x="510926" y="16144"/>
                </a:lnTo>
                <a:lnTo>
                  <a:pt x="468548" y="23468"/>
                </a:lnTo>
                <a:lnTo>
                  <a:pt x="425221" y="32361"/>
                </a:lnTo>
                <a:lnTo>
                  <a:pt x="381359" y="42913"/>
                </a:lnTo>
                <a:lnTo>
                  <a:pt x="337712" y="55120"/>
                </a:lnTo>
                <a:lnTo>
                  <a:pt x="294527" y="69118"/>
                </a:lnTo>
                <a:lnTo>
                  <a:pt x="252385" y="84949"/>
                </a:lnTo>
                <a:lnTo>
                  <a:pt x="211785" y="102679"/>
                </a:lnTo>
                <a:lnTo>
                  <a:pt x="173225" y="122374"/>
                </a:lnTo>
                <a:lnTo>
                  <a:pt x="137204" y="144100"/>
                </a:lnTo>
                <a:lnTo>
                  <a:pt x="104219" y="167923"/>
                </a:lnTo>
                <a:lnTo>
                  <a:pt x="74769" y="193910"/>
                </a:lnTo>
                <a:lnTo>
                  <a:pt x="28468" y="252634"/>
                </a:lnTo>
                <a:lnTo>
                  <a:pt x="2285" y="320802"/>
                </a:lnTo>
                <a:lnTo>
                  <a:pt x="761" y="329946"/>
                </a:lnTo>
                <a:lnTo>
                  <a:pt x="761" y="339090"/>
                </a:lnTo>
                <a:lnTo>
                  <a:pt x="0" y="348234"/>
                </a:lnTo>
                <a:lnTo>
                  <a:pt x="2286" y="375666"/>
                </a:lnTo>
                <a:lnTo>
                  <a:pt x="3810" y="384048"/>
                </a:lnTo>
                <a:lnTo>
                  <a:pt x="9906" y="400946"/>
                </a:lnTo>
                <a:lnTo>
                  <a:pt x="9906" y="339090"/>
                </a:lnTo>
                <a:lnTo>
                  <a:pt x="11429" y="322326"/>
                </a:lnTo>
                <a:lnTo>
                  <a:pt x="39086" y="253578"/>
                </a:lnTo>
                <a:lnTo>
                  <a:pt x="87907" y="194611"/>
                </a:lnTo>
                <a:lnTo>
                  <a:pt x="118922" y="168625"/>
                </a:lnTo>
                <a:lnTo>
                  <a:pt x="153628" y="144882"/>
                </a:lnTo>
                <a:lnTo>
                  <a:pt x="191492" y="123312"/>
                </a:lnTo>
                <a:lnTo>
                  <a:pt x="231982" y="103849"/>
                </a:lnTo>
                <a:lnTo>
                  <a:pt x="274562" y="86424"/>
                </a:lnTo>
                <a:lnTo>
                  <a:pt x="318701" y="70970"/>
                </a:lnTo>
                <a:lnTo>
                  <a:pt x="363865" y="57419"/>
                </a:lnTo>
                <a:lnTo>
                  <a:pt x="409521" y="45703"/>
                </a:lnTo>
                <a:lnTo>
                  <a:pt x="455135" y="35754"/>
                </a:lnTo>
                <a:lnTo>
                  <a:pt x="500174" y="27505"/>
                </a:lnTo>
                <a:lnTo>
                  <a:pt x="544105" y="20888"/>
                </a:lnTo>
                <a:lnTo>
                  <a:pt x="586394" y="15834"/>
                </a:lnTo>
                <a:lnTo>
                  <a:pt x="626509" y="12277"/>
                </a:lnTo>
                <a:lnTo>
                  <a:pt x="698081" y="9381"/>
                </a:lnTo>
                <a:lnTo>
                  <a:pt x="728472" y="9906"/>
                </a:lnTo>
                <a:lnTo>
                  <a:pt x="803148" y="11456"/>
                </a:lnTo>
                <a:lnTo>
                  <a:pt x="861975" y="14655"/>
                </a:lnTo>
                <a:lnTo>
                  <a:pt x="933251" y="23158"/>
                </a:lnTo>
                <a:lnTo>
                  <a:pt x="972028" y="29518"/>
                </a:lnTo>
                <a:lnTo>
                  <a:pt x="1012263" y="37358"/>
                </a:lnTo>
                <a:lnTo>
                  <a:pt x="1053454" y="46732"/>
                </a:lnTo>
                <a:lnTo>
                  <a:pt x="1095085" y="57689"/>
                </a:lnTo>
                <a:lnTo>
                  <a:pt x="1136657" y="70280"/>
                </a:lnTo>
                <a:lnTo>
                  <a:pt x="1177670" y="84558"/>
                </a:lnTo>
                <a:lnTo>
                  <a:pt x="1217338" y="100441"/>
                </a:lnTo>
                <a:lnTo>
                  <a:pt x="1255692" y="118204"/>
                </a:lnTo>
                <a:lnTo>
                  <a:pt x="1291998" y="137802"/>
                </a:lnTo>
                <a:lnTo>
                  <a:pt x="1325758" y="159287"/>
                </a:lnTo>
                <a:lnTo>
                  <a:pt x="1356476" y="182710"/>
                </a:lnTo>
                <a:lnTo>
                  <a:pt x="1406797" y="235578"/>
                </a:lnTo>
                <a:lnTo>
                  <a:pt x="1438986" y="296818"/>
                </a:lnTo>
                <a:lnTo>
                  <a:pt x="1447800" y="339852"/>
                </a:lnTo>
                <a:lnTo>
                  <a:pt x="1447800" y="401204"/>
                </a:lnTo>
                <a:lnTo>
                  <a:pt x="1451168" y="391692"/>
                </a:lnTo>
                <a:lnTo>
                  <a:pt x="1456944" y="357378"/>
                </a:lnTo>
                <a:lnTo>
                  <a:pt x="1457706" y="348234"/>
                </a:lnTo>
                <a:close/>
              </a:path>
              <a:path w="1457705" h="696267">
                <a:moveTo>
                  <a:pt x="1447800" y="401204"/>
                </a:moveTo>
                <a:lnTo>
                  <a:pt x="1447800" y="356616"/>
                </a:lnTo>
                <a:lnTo>
                  <a:pt x="1447038" y="364998"/>
                </a:lnTo>
                <a:lnTo>
                  <a:pt x="1439119" y="398917"/>
                </a:lnTo>
                <a:lnTo>
                  <a:pt x="1407103" y="460210"/>
                </a:lnTo>
                <a:lnTo>
                  <a:pt x="1356848" y="513117"/>
                </a:lnTo>
                <a:lnTo>
                  <a:pt x="1326131" y="536554"/>
                </a:lnTo>
                <a:lnTo>
                  <a:pt x="1292355" y="558050"/>
                </a:lnTo>
                <a:lnTo>
                  <a:pt x="1256019" y="577656"/>
                </a:lnTo>
                <a:lnTo>
                  <a:pt x="1217625" y="595424"/>
                </a:lnTo>
                <a:lnTo>
                  <a:pt x="1177432" y="611487"/>
                </a:lnTo>
                <a:lnTo>
                  <a:pt x="1136472" y="625706"/>
                </a:lnTo>
                <a:lnTo>
                  <a:pt x="1094955" y="638245"/>
                </a:lnTo>
                <a:lnTo>
                  <a:pt x="1053377" y="649158"/>
                </a:lnTo>
                <a:lnTo>
                  <a:pt x="1012236" y="658494"/>
                </a:lnTo>
                <a:lnTo>
                  <a:pt x="972014" y="666308"/>
                </a:lnTo>
                <a:lnTo>
                  <a:pt x="933206" y="672650"/>
                </a:lnTo>
                <a:lnTo>
                  <a:pt x="861913" y="681108"/>
                </a:lnTo>
                <a:lnTo>
                  <a:pt x="802386" y="684276"/>
                </a:lnTo>
                <a:lnTo>
                  <a:pt x="765810" y="685800"/>
                </a:lnTo>
                <a:lnTo>
                  <a:pt x="728472" y="685800"/>
                </a:lnTo>
                <a:lnTo>
                  <a:pt x="698081" y="686280"/>
                </a:lnTo>
                <a:lnTo>
                  <a:pt x="663916" y="685503"/>
                </a:lnTo>
                <a:lnTo>
                  <a:pt x="587188" y="679952"/>
                </a:lnTo>
                <a:lnTo>
                  <a:pt x="545368" y="675030"/>
                </a:lnTo>
                <a:lnTo>
                  <a:pt x="501966" y="668591"/>
                </a:lnTo>
                <a:lnTo>
                  <a:pt x="457489" y="660567"/>
                </a:lnTo>
                <a:lnTo>
                  <a:pt x="412448" y="650893"/>
                </a:lnTo>
                <a:lnTo>
                  <a:pt x="367349" y="639501"/>
                </a:lnTo>
                <a:lnTo>
                  <a:pt x="322702" y="626325"/>
                </a:lnTo>
                <a:lnTo>
                  <a:pt x="279015" y="611299"/>
                </a:lnTo>
                <a:lnTo>
                  <a:pt x="236797" y="594354"/>
                </a:lnTo>
                <a:lnTo>
                  <a:pt x="196556" y="575425"/>
                </a:lnTo>
                <a:lnTo>
                  <a:pt x="158801" y="554445"/>
                </a:lnTo>
                <a:lnTo>
                  <a:pt x="124041" y="531348"/>
                </a:lnTo>
                <a:lnTo>
                  <a:pt x="92783" y="506066"/>
                </a:lnTo>
                <a:lnTo>
                  <a:pt x="65537" y="478533"/>
                </a:lnTo>
                <a:lnTo>
                  <a:pt x="25114" y="416448"/>
                </a:lnTo>
                <a:lnTo>
                  <a:pt x="11430" y="373380"/>
                </a:lnTo>
                <a:lnTo>
                  <a:pt x="9906" y="356616"/>
                </a:lnTo>
                <a:lnTo>
                  <a:pt x="9906" y="400946"/>
                </a:lnTo>
                <a:lnTo>
                  <a:pt x="36271" y="455251"/>
                </a:lnTo>
                <a:lnTo>
                  <a:pt x="60653" y="486828"/>
                </a:lnTo>
                <a:lnTo>
                  <a:pt x="89762" y="515828"/>
                </a:lnTo>
                <a:lnTo>
                  <a:pt x="123068" y="542333"/>
                </a:lnTo>
                <a:lnTo>
                  <a:pt x="160042" y="566423"/>
                </a:lnTo>
                <a:lnTo>
                  <a:pt x="200153" y="588176"/>
                </a:lnTo>
                <a:lnTo>
                  <a:pt x="242870" y="607675"/>
                </a:lnTo>
                <a:lnTo>
                  <a:pt x="287663" y="624998"/>
                </a:lnTo>
                <a:lnTo>
                  <a:pt x="334003" y="640227"/>
                </a:lnTo>
                <a:lnTo>
                  <a:pt x="381443" y="653461"/>
                </a:lnTo>
                <a:lnTo>
                  <a:pt x="429201" y="664721"/>
                </a:lnTo>
                <a:lnTo>
                  <a:pt x="476999" y="674146"/>
                </a:lnTo>
                <a:lnTo>
                  <a:pt x="524222" y="681798"/>
                </a:lnTo>
                <a:lnTo>
                  <a:pt x="570341" y="687755"/>
                </a:lnTo>
                <a:lnTo>
                  <a:pt x="614825" y="692099"/>
                </a:lnTo>
                <a:lnTo>
                  <a:pt x="657144" y="694910"/>
                </a:lnTo>
                <a:lnTo>
                  <a:pt x="696768" y="696267"/>
                </a:lnTo>
                <a:lnTo>
                  <a:pt x="733166" y="696252"/>
                </a:lnTo>
                <a:lnTo>
                  <a:pt x="765810" y="694944"/>
                </a:lnTo>
                <a:lnTo>
                  <a:pt x="803148" y="694182"/>
                </a:lnTo>
                <a:lnTo>
                  <a:pt x="838962" y="691896"/>
                </a:lnTo>
                <a:lnTo>
                  <a:pt x="866651" y="690300"/>
                </a:lnTo>
                <a:lnTo>
                  <a:pt x="897662" y="687370"/>
                </a:lnTo>
                <a:lnTo>
                  <a:pt x="967654" y="677337"/>
                </a:lnTo>
                <a:lnTo>
                  <a:pt x="1005642" y="670147"/>
                </a:lnTo>
                <a:lnTo>
                  <a:pt x="1044963" y="661450"/>
                </a:lnTo>
                <a:lnTo>
                  <a:pt x="1085118" y="651204"/>
                </a:lnTo>
                <a:lnTo>
                  <a:pt x="1125611" y="639366"/>
                </a:lnTo>
                <a:lnTo>
                  <a:pt x="1165944" y="625891"/>
                </a:lnTo>
                <a:lnTo>
                  <a:pt x="1205622" y="610738"/>
                </a:lnTo>
                <a:lnTo>
                  <a:pt x="1244146" y="593862"/>
                </a:lnTo>
                <a:lnTo>
                  <a:pt x="1281019" y="575222"/>
                </a:lnTo>
                <a:lnTo>
                  <a:pt x="1315745" y="554773"/>
                </a:lnTo>
                <a:lnTo>
                  <a:pt x="1347826" y="532473"/>
                </a:lnTo>
                <a:lnTo>
                  <a:pt x="1402067" y="482146"/>
                </a:lnTo>
                <a:lnTo>
                  <a:pt x="1439765" y="423895"/>
                </a:lnTo>
                <a:lnTo>
                  <a:pt x="1447800" y="401204"/>
                </a:lnTo>
                <a:close/>
              </a:path>
            </a:pathLst>
          </a:custGeom>
          <a:solidFill>
            <a:srgbClr val="000000"/>
          </a:solidFill>
        </p:spPr>
        <p:txBody>
          <a:bodyPr wrap="square" lIns="0" tIns="0" rIns="0" bIns="0" rtlCol="0">
            <a:noAutofit/>
          </a:bodyPr>
          <a:lstStyle/>
          <a:p>
            <a:endParaRPr sz="1191" dirty="0"/>
          </a:p>
        </p:txBody>
      </p:sp>
      <p:sp>
        <p:nvSpPr>
          <p:cNvPr id="14" name="object 14"/>
          <p:cNvSpPr txBox="1"/>
          <p:nvPr/>
        </p:nvSpPr>
        <p:spPr>
          <a:xfrm>
            <a:off x="5808788" y="3616523"/>
            <a:ext cx="964657" cy="394490"/>
          </a:xfrm>
          <a:prstGeom prst="rect">
            <a:avLst/>
          </a:prstGeom>
        </p:spPr>
        <p:txBody>
          <a:bodyPr vert="horz" wrap="square" lIns="0" tIns="0" rIns="0" bIns="0" rtlCol="0">
            <a:noAutofit/>
          </a:bodyPr>
          <a:lstStyle/>
          <a:p>
            <a:pPr marL="8405" algn="ctr"/>
            <a:r>
              <a:rPr sz="1324" b="1" spc="-10" dirty="0">
                <a:latin typeface="Arial"/>
                <a:cs typeface="Arial"/>
              </a:rPr>
              <a:t>practices</a:t>
            </a:r>
            <a:endParaRPr sz="1324" dirty="0">
              <a:latin typeface="Arial"/>
              <a:cs typeface="Arial"/>
            </a:endParaRPr>
          </a:p>
        </p:txBody>
      </p:sp>
      <p:sp>
        <p:nvSpPr>
          <p:cNvPr id="15" name="object 15"/>
          <p:cNvSpPr/>
          <p:nvPr/>
        </p:nvSpPr>
        <p:spPr>
          <a:xfrm>
            <a:off x="4822956" y="3680226"/>
            <a:ext cx="964658" cy="460652"/>
          </a:xfrm>
          <a:custGeom>
            <a:avLst/>
            <a:gdLst/>
            <a:ahLst/>
            <a:cxnLst/>
            <a:rect l="l" t="t" r="r" b="b"/>
            <a:pathLst>
              <a:path w="1457705" h="696097">
                <a:moveTo>
                  <a:pt x="1457706" y="347472"/>
                </a:moveTo>
                <a:lnTo>
                  <a:pt x="1445146" y="285500"/>
                </a:lnTo>
                <a:lnTo>
                  <a:pt x="1408434" y="222077"/>
                </a:lnTo>
                <a:lnTo>
                  <a:pt x="1353510" y="167802"/>
                </a:lnTo>
                <a:lnTo>
                  <a:pt x="1320471" y="143935"/>
                </a:lnTo>
                <a:lnTo>
                  <a:pt x="1284383" y="122164"/>
                </a:lnTo>
                <a:lnTo>
                  <a:pt x="1245747" y="102424"/>
                </a:lnTo>
                <a:lnTo>
                  <a:pt x="1205064" y="84652"/>
                </a:lnTo>
                <a:lnTo>
                  <a:pt x="1162835" y="68784"/>
                </a:lnTo>
                <a:lnTo>
                  <a:pt x="1119562" y="54756"/>
                </a:lnTo>
                <a:lnTo>
                  <a:pt x="1075746" y="42504"/>
                </a:lnTo>
                <a:lnTo>
                  <a:pt x="1031888" y="31964"/>
                </a:lnTo>
                <a:lnTo>
                  <a:pt x="988489" y="23072"/>
                </a:lnTo>
                <a:lnTo>
                  <a:pt x="946050" y="15765"/>
                </a:lnTo>
                <a:lnTo>
                  <a:pt x="905074" y="9979"/>
                </a:lnTo>
                <a:lnTo>
                  <a:pt x="866060" y="5649"/>
                </a:lnTo>
                <a:lnTo>
                  <a:pt x="795927" y="1104"/>
                </a:lnTo>
                <a:lnTo>
                  <a:pt x="765810" y="762"/>
                </a:lnTo>
                <a:lnTo>
                  <a:pt x="728472" y="0"/>
                </a:lnTo>
                <a:lnTo>
                  <a:pt x="691134" y="762"/>
                </a:lnTo>
                <a:lnTo>
                  <a:pt x="661288" y="972"/>
                </a:lnTo>
                <a:lnTo>
                  <a:pt x="627907" y="2493"/>
                </a:lnTo>
                <a:lnTo>
                  <a:pt x="552571" y="9699"/>
                </a:lnTo>
                <a:lnTo>
                  <a:pt x="511635" y="15503"/>
                </a:lnTo>
                <a:lnTo>
                  <a:pt x="469197" y="22851"/>
                </a:lnTo>
                <a:lnTo>
                  <a:pt x="425767" y="31802"/>
                </a:lnTo>
                <a:lnTo>
                  <a:pt x="381534" y="42506"/>
                </a:lnTo>
                <a:lnTo>
                  <a:pt x="337964" y="54751"/>
                </a:lnTo>
                <a:lnTo>
                  <a:pt x="294608" y="68865"/>
                </a:lnTo>
                <a:lnTo>
                  <a:pt x="252294" y="84818"/>
                </a:lnTo>
                <a:lnTo>
                  <a:pt x="211531" y="102668"/>
                </a:lnTo>
                <a:lnTo>
                  <a:pt x="172827" y="122473"/>
                </a:lnTo>
                <a:lnTo>
                  <a:pt x="136691" y="144293"/>
                </a:lnTo>
                <a:lnTo>
                  <a:pt x="103632" y="168186"/>
                </a:lnTo>
                <a:lnTo>
                  <a:pt x="74157" y="194211"/>
                </a:lnTo>
                <a:lnTo>
                  <a:pt x="27999" y="252890"/>
                </a:lnTo>
                <a:lnTo>
                  <a:pt x="2285" y="320802"/>
                </a:lnTo>
                <a:lnTo>
                  <a:pt x="761" y="329946"/>
                </a:lnTo>
                <a:lnTo>
                  <a:pt x="761" y="339090"/>
                </a:lnTo>
                <a:lnTo>
                  <a:pt x="0" y="348234"/>
                </a:lnTo>
                <a:lnTo>
                  <a:pt x="2286" y="374904"/>
                </a:lnTo>
                <a:lnTo>
                  <a:pt x="3810" y="384048"/>
                </a:lnTo>
                <a:lnTo>
                  <a:pt x="9906" y="400948"/>
                </a:lnTo>
                <a:lnTo>
                  <a:pt x="9906" y="339090"/>
                </a:lnTo>
                <a:lnTo>
                  <a:pt x="11429" y="322326"/>
                </a:lnTo>
                <a:lnTo>
                  <a:pt x="39054" y="253452"/>
                </a:lnTo>
                <a:lnTo>
                  <a:pt x="87836" y="194425"/>
                </a:lnTo>
                <a:lnTo>
                  <a:pt x="118829" y="168431"/>
                </a:lnTo>
                <a:lnTo>
                  <a:pt x="153515" y="144689"/>
                </a:lnTo>
                <a:lnTo>
                  <a:pt x="191359" y="123131"/>
                </a:lnTo>
                <a:lnTo>
                  <a:pt x="231830" y="103686"/>
                </a:lnTo>
                <a:lnTo>
                  <a:pt x="274394" y="86286"/>
                </a:lnTo>
                <a:lnTo>
                  <a:pt x="318520" y="70861"/>
                </a:lnTo>
                <a:lnTo>
                  <a:pt x="363675" y="57340"/>
                </a:lnTo>
                <a:lnTo>
                  <a:pt x="409325" y="45655"/>
                </a:lnTo>
                <a:lnTo>
                  <a:pt x="454939" y="35737"/>
                </a:lnTo>
                <a:lnTo>
                  <a:pt x="499984" y="27514"/>
                </a:lnTo>
                <a:lnTo>
                  <a:pt x="543926" y="20918"/>
                </a:lnTo>
                <a:lnTo>
                  <a:pt x="586235" y="15880"/>
                </a:lnTo>
                <a:lnTo>
                  <a:pt x="626376" y="12329"/>
                </a:lnTo>
                <a:lnTo>
                  <a:pt x="698031" y="9411"/>
                </a:lnTo>
                <a:lnTo>
                  <a:pt x="728472" y="9906"/>
                </a:lnTo>
                <a:lnTo>
                  <a:pt x="765810" y="9906"/>
                </a:lnTo>
                <a:lnTo>
                  <a:pt x="803148" y="11457"/>
                </a:lnTo>
                <a:lnTo>
                  <a:pt x="830540" y="12429"/>
                </a:lnTo>
                <a:lnTo>
                  <a:pt x="862096" y="14684"/>
                </a:lnTo>
                <a:lnTo>
                  <a:pt x="933431" y="23174"/>
                </a:lnTo>
                <a:lnTo>
                  <a:pt x="972219" y="29516"/>
                </a:lnTo>
                <a:lnTo>
                  <a:pt x="1012427" y="37326"/>
                </a:lnTo>
                <a:lnTo>
                  <a:pt x="1053560" y="46658"/>
                </a:lnTo>
                <a:lnTo>
                  <a:pt x="1095123" y="57565"/>
                </a:lnTo>
                <a:lnTo>
                  <a:pt x="1136623" y="70102"/>
                </a:lnTo>
                <a:lnTo>
                  <a:pt x="1177561" y="84320"/>
                </a:lnTo>
                <a:lnTo>
                  <a:pt x="1217442" y="100273"/>
                </a:lnTo>
                <a:lnTo>
                  <a:pt x="1255771" y="118014"/>
                </a:lnTo>
                <a:lnTo>
                  <a:pt x="1292051" y="137596"/>
                </a:lnTo>
                <a:lnTo>
                  <a:pt x="1325788" y="159074"/>
                </a:lnTo>
                <a:lnTo>
                  <a:pt x="1356485" y="182499"/>
                </a:lnTo>
                <a:lnTo>
                  <a:pt x="1406780" y="235406"/>
                </a:lnTo>
                <a:lnTo>
                  <a:pt x="1438970" y="296744"/>
                </a:lnTo>
                <a:lnTo>
                  <a:pt x="1447800" y="339090"/>
                </a:lnTo>
                <a:lnTo>
                  <a:pt x="1447800" y="400600"/>
                </a:lnTo>
                <a:lnTo>
                  <a:pt x="1451120" y="391182"/>
                </a:lnTo>
                <a:lnTo>
                  <a:pt x="1456944" y="356616"/>
                </a:lnTo>
                <a:lnTo>
                  <a:pt x="1457706" y="347472"/>
                </a:lnTo>
                <a:close/>
              </a:path>
              <a:path w="1457705" h="696097">
                <a:moveTo>
                  <a:pt x="1447800" y="400600"/>
                </a:moveTo>
                <a:lnTo>
                  <a:pt x="1447800" y="356616"/>
                </a:lnTo>
                <a:lnTo>
                  <a:pt x="1447038" y="364998"/>
                </a:lnTo>
                <a:lnTo>
                  <a:pt x="1438962" y="398969"/>
                </a:lnTo>
                <a:lnTo>
                  <a:pt x="1406761" y="460313"/>
                </a:lnTo>
                <a:lnTo>
                  <a:pt x="1356464" y="513218"/>
                </a:lnTo>
                <a:lnTo>
                  <a:pt x="1325767" y="536640"/>
                </a:lnTo>
                <a:lnTo>
                  <a:pt x="1292032" y="558112"/>
                </a:lnTo>
                <a:lnTo>
                  <a:pt x="1255754" y="577689"/>
                </a:lnTo>
                <a:lnTo>
                  <a:pt x="1217429" y="595424"/>
                </a:lnTo>
                <a:lnTo>
                  <a:pt x="1177551" y="611371"/>
                </a:lnTo>
                <a:lnTo>
                  <a:pt x="1136617" y="625583"/>
                </a:lnTo>
                <a:lnTo>
                  <a:pt x="1095122" y="638114"/>
                </a:lnTo>
                <a:lnTo>
                  <a:pt x="1053558" y="649018"/>
                </a:lnTo>
                <a:lnTo>
                  <a:pt x="1012422" y="658348"/>
                </a:lnTo>
                <a:lnTo>
                  <a:pt x="972212" y="666158"/>
                </a:lnTo>
                <a:lnTo>
                  <a:pt x="933423" y="672500"/>
                </a:lnTo>
                <a:lnTo>
                  <a:pt x="862089" y="681000"/>
                </a:lnTo>
                <a:lnTo>
                  <a:pt x="802386" y="684276"/>
                </a:lnTo>
                <a:lnTo>
                  <a:pt x="765810" y="685800"/>
                </a:lnTo>
                <a:lnTo>
                  <a:pt x="728472" y="685800"/>
                </a:lnTo>
                <a:lnTo>
                  <a:pt x="698031" y="686298"/>
                </a:lnTo>
                <a:lnTo>
                  <a:pt x="663818" y="685526"/>
                </a:lnTo>
                <a:lnTo>
                  <a:pt x="587139" y="679968"/>
                </a:lnTo>
                <a:lnTo>
                  <a:pt x="545340" y="675032"/>
                </a:lnTo>
                <a:lnTo>
                  <a:pt x="501966" y="668574"/>
                </a:lnTo>
                <a:lnTo>
                  <a:pt x="457524" y="660529"/>
                </a:lnTo>
                <a:lnTo>
                  <a:pt x="412521" y="650831"/>
                </a:lnTo>
                <a:lnTo>
                  <a:pt x="367462" y="639415"/>
                </a:lnTo>
                <a:lnTo>
                  <a:pt x="322854" y="626216"/>
                </a:lnTo>
                <a:lnTo>
                  <a:pt x="279203" y="611168"/>
                </a:lnTo>
                <a:lnTo>
                  <a:pt x="237016" y="594206"/>
                </a:lnTo>
                <a:lnTo>
                  <a:pt x="196799" y="575264"/>
                </a:lnTo>
                <a:lnTo>
                  <a:pt x="159057" y="554278"/>
                </a:lnTo>
                <a:lnTo>
                  <a:pt x="124298" y="531182"/>
                </a:lnTo>
                <a:lnTo>
                  <a:pt x="93027" y="505910"/>
                </a:lnTo>
                <a:lnTo>
                  <a:pt x="65751" y="478398"/>
                </a:lnTo>
                <a:lnTo>
                  <a:pt x="25208" y="416389"/>
                </a:lnTo>
                <a:lnTo>
                  <a:pt x="11430" y="373380"/>
                </a:lnTo>
                <a:lnTo>
                  <a:pt x="9906" y="356616"/>
                </a:lnTo>
                <a:lnTo>
                  <a:pt x="9906" y="400948"/>
                </a:lnTo>
                <a:lnTo>
                  <a:pt x="36271" y="455226"/>
                </a:lnTo>
                <a:lnTo>
                  <a:pt x="60663" y="486770"/>
                </a:lnTo>
                <a:lnTo>
                  <a:pt x="89787" y="515728"/>
                </a:lnTo>
                <a:lnTo>
                  <a:pt x="123113" y="542183"/>
                </a:lnTo>
                <a:lnTo>
                  <a:pt x="160108" y="566218"/>
                </a:lnTo>
                <a:lnTo>
                  <a:pt x="200242" y="587915"/>
                </a:lnTo>
                <a:lnTo>
                  <a:pt x="242983" y="607357"/>
                </a:lnTo>
                <a:lnTo>
                  <a:pt x="287799" y="624627"/>
                </a:lnTo>
                <a:lnTo>
                  <a:pt x="334160" y="639808"/>
                </a:lnTo>
                <a:lnTo>
                  <a:pt x="381534" y="652983"/>
                </a:lnTo>
                <a:lnTo>
                  <a:pt x="429390" y="664234"/>
                </a:lnTo>
                <a:lnTo>
                  <a:pt x="477195" y="673645"/>
                </a:lnTo>
                <a:lnTo>
                  <a:pt x="524420" y="681298"/>
                </a:lnTo>
                <a:lnTo>
                  <a:pt x="570532" y="687276"/>
                </a:lnTo>
                <a:lnTo>
                  <a:pt x="615001" y="691663"/>
                </a:lnTo>
                <a:lnTo>
                  <a:pt x="657294" y="694540"/>
                </a:lnTo>
                <a:lnTo>
                  <a:pt x="696881" y="695990"/>
                </a:lnTo>
                <a:lnTo>
                  <a:pt x="733230" y="696097"/>
                </a:lnTo>
                <a:lnTo>
                  <a:pt x="765810" y="694944"/>
                </a:lnTo>
                <a:lnTo>
                  <a:pt x="838962" y="691896"/>
                </a:lnTo>
                <a:lnTo>
                  <a:pt x="898008" y="686969"/>
                </a:lnTo>
                <a:lnTo>
                  <a:pt x="968178" y="676759"/>
                </a:lnTo>
                <a:lnTo>
                  <a:pt x="1006203" y="669547"/>
                </a:lnTo>
                <a:lnTo>
                  <a:pt x="1045531" y="660864"/>
                </a:lnTo>
                <a:lnTo>
                  <a:pt x="1085668" y="650659"/>
                </a:lnTo>
                <a:lnTo>
                  <a:pt x="1126123" y="638882"/>
                </a:lnTo>
                <a:lnTo>
                  <a:pt x="1166402" y="625482"/>
                </a:lnTo>
                <a:lnTo>
                  <a:pt x="1206012" y="610409"/>
                </a:lnTo>
                <a:lnTo>
                  <a:pt x="1244461" y="593613"/>
                </a:lnTo>
                <a:lnTo>
                  <a:pt x="1281257" y="575044"/>
                </a:lnTo>
                <a:lnTo>
                  <a:pt x="1315905" y="554652"/>
                </a:lnTo>
                <a:lnTo>
                  <a:pt x="1347914" y="532385"/>
                </a:lnTo>
                <a:lnTo>
                  <a:pt x="1402043" y="482029"/>
                </a:lnTo>
                <a:lnTo>
                  <a:pt x="1439700" y="423573"/>
                </a:lnTo>
                <a:lnTo>
                  <a:pt x="1447800" y="400600"/>
                </a:lnTo>
                <a:close/>
              </a:path>
            </a:pathLst>
          </a:custGeom>
          <a:solidFill>
            <a:srgbClr val="000000"/>
          </a:solidFill>
        </p:spPr>
        <p:txBody>
          <a:bodyPr wrap="square" lIns="0" tIns="0" rIns="0" bIns="0" rtlCol="0">
            <a:noAutofit/>
          </a:bodyPr>
          <a:lstStyle/>
          <a:p>
            <a:endParaRPr sz="1191" dirty="0"/>
          </a:p>
        </p:txBody>
      </p:sp>
      <p:sp>
        <p:nvSpPr>
          <p:cNvPr id="16" name="object 16"/>
          <p:cNvSpPr txBox="1"/>
          <p:nvPr/>
        </p:nvSpPr>
        <p:spPr>
          <a:xfrm>
            <a:off x="4894604" y="3788184"/>
            <a:ext cx="958035" cy="352693"/>
          </a:xfrm>
          <a:prstGeom prst="rect">
            <a:avLst/>
          </a:prstGeom>
        </p:spPr>
        <p:txBody>
          <a:bodyPr vert="horz" wrap="square" lIns="0" tIns="0" rIns="0" bIns="0" rtlCol="0">
            <a:noAutofit/>
          </a:bodyPr>
          <a:lstStyle/>
          <a:p>
            <a:pPr marL="8405"/>
            <a:r>
              <a:rPr sz="1324" b="1" spc="-10" dirty="0">
                <a:solidFill>
                  <a:srgbClr val="FFC000"/>
                </a:solidFill>
                <a:latin typeface="Arial"/>
                <a:cs typeface="Arial"/>
              </a:rPr>
              <a:t>courtesies</a:t>
            </a:r>
            <a:endParaRPr sz="1324" dirty="0">
              <a:solidFill>
                <a:srgbClr val="FFC000"/>
              </a:solidFill>
              <a:latin typeface="Arial"/>
              <a:cs typeface="Arial"/>
            </a:endParaRPr>
          </a:p>
        </p:txBody>
      </p:sp>
      <p:sp>
        <p:nvSpPr>
          <p:cNvPr id="17" name="object 17"/>
          <p:cNvSpPr/>
          <p:nvPr/>
        </p:nvSpPr>
        <p:spPr>
          <a:xfrm>
            <a:off x="5350416" y="2994763"/>
            <a:ext cx="958103" cy="453839"/>
          </a:xfrm>
          <a:custGeom>
            <a:avLst/>
            <a:gdLst/>
            <a:ahLst/>
            <a:cxnLst/>
            <a:rect l="l" t="t" r="r" b="b"/>
            <a:pathLst>
              <a:path w="1447800" h="685800">
                <a:moveTo>
                  <a:pt x="1447800" y="342899"/>
                </a:moveTo>
                <a:lnTo>
                  <a:pt x="1438332" y="287192"/>
                </a:lnTo>
                <a:lnTo>
                  <a:pt x="1410919" y="234379"/>
                </a:lnTo>
                <a:lnTo>
                  <a:pt x="1367047" y="185159"/>
                </a:lnTo>
                <a:lnTo>
                  <a:pt x="1308201" y="140232"/>
                </a:lnTo>
                <a:lnTo>
                  <a:pt x="1273628" y="119597"/>
                </a:lnTo>
                <a:lnTo>
                  <a:pt x="1235868" y="100298"/>
                </a:lnTo>
                <a:lnTo>
                  <a:pt x="1195108" y="82422"/>
                </a:lnTo>
                <a:lnTo>
                  <a:pt x="1151534" y="66056"/>
                </a:lnTo>
                <a:lnTo>
                  <a:pt x="1105331" y="51288"/>
                </a:lnTo>
                <a:lnTo>
                  <a:pt x="1056684" y="38205"/>
                </a:lnTo>
                <a:lnTo>
                  <a:pt x="1005780" y="26896"/>
                </a:lnTo>
                <a:lnTo>
                  <a:pt x="952804" y="17446"/>
                </a:lnTo>
                <a:lnTo>
                  <a:pt x="897943" y="9944"/>
                </a:lnTo>
                <a:lnTo>
                  <a:pt x="841381" y="4478"/>
                </a:lnTo>
                <a:lnTo>
                  <a:pt x="783305" y="1134"/>
                </a:lnTo>
                <a:lnTo>
                  <a:pt x="723900" y="0"/>
                </a:lnTo>
                <a:lnTo>
                  <a:pt x="664598" y="1134"/>
                </a:lnTo>
                <a:lnTo>
                  <a:pt x="606603" y="4478"/>
                </a:lnTo>
                <a:lnTo>
                  <a:pt x="550104" y="9944"/>
                </a:lnTo>
                <a:lnTo>
                  <a:pt x="495287" y="17446"/>
                </a:lnTo>
                <a:lnTo>
                  <a:pt x="442341" y="26896"/>
                </a:lnTo>
                <a:lnTo>
                  <a:pt x="391451" y="38205"/>
                </a:lnTo>
                <a:lnTo>
                  <a:pt x="342807" y="51288"/>
                </a:lnTo>
                <a:lnTo>
                  <a:pt x="296594" y="66056"/>
                </a:lnTo>
                <a:lnTo>
                  <a:pt x="253002" y="82422"/>
                </a:lnTo>
                <a:lnTo>
                  <a:pt x="212217" y="100298"/>
                </a:lnTo>
                <a:lnTo>
                  <a:pt x="174426" y="119597"/>
                </a:lnTo>
                <a:lnTo>
                  <a:pt x="139817" y="140232"/>
                </a:lnTo>
                <a:lnTo>
                  <a:pt x="108578" y="162115"/>
                </a:lnTo>
                <a:lnTo>
                  <a:pt x="56959" y="209276"/>
                </a:lnTo>
                <a:lnTo>
                  <a:pt x="21067" y="260380"/>
                </a:lnTo>
                <a:lnTo>
                  <a:pt x="2403" y="314728"/>
                </a:lnTo>
                <a:lnTo>
                  <a:pt x="0" y="342900"/>
                </a:lnTo>
                <a:lnTo>
                  <a:pt x="2403" y="370968"/>
                </a:lnTo>
                <a:lnTo>
                  <a:pt x="21067" y="425171"/>
                </a:lnTo>
                <a:lnTo>
                  <a:pt x="56959" y="476202"/>
                </a:lnTo>
                <a:lnTo>
                  <a:pt x="108578" y="523346"/>
                </a:lnTo>
                <a:lnTo>
                  <a:pt x="139817" y="545238"/>
                </a:lnTo>
                <a:lnTo>
                  <a:pt x="174426" y="565891"/>
                </a:lnTo>
                <a:lnTo>
                  <a:pt x="212217" y="585216"/>
                </a:lnTo>
                <a:lnTo>
                  <a:pt x="253002" y="603123"/>
                </a:lnTo>
                <a:lnTo>
                  <a:pt x="296594" y="619524"/>
                </a:lnTo>
                <a:lnTo>
                  <a:pt x="342807" y="634329"/>
                </a:lnTo>
                <a:lnTo>
                  <a:pt x="391451" y="647450"/>
                </a:lnTo>
                <a:lnTo>
                  <a:pt x="442341" y="658796"/>
                </a:lnTo>
                <a:lnTo>
                  <a:pt x="495287" y="668280"/>
                </a:lnTo>
                <a:lnTo>
                  <a:pt x="550104" y="675811"/>
                </a:lnTo>
                <a:lnTo>
                  <a:pt x="606603" y="681301"/>
                </a:lnTo>
                <a:lnTo>
                  <a:pt x="664598" y="684660"/>
                </a:lnTo>
                <a:lnTo>
                  <a:pt x="723900" y="685800"/>
                </a:lnTo>
                <a:lnTo>
                  <a:pt x="783305" y="684660"/>
                </a:lnTo>
                <a:lnTo>
                  <a:pt x="841381" y="681301"/>
                </a:lnTo>
                <a:lnTo>
                  <a:pt x="897943" y="675811"/>
                </a:lnTo>
                <a:lnTo>
                  <a:pt x="952804" y="668280"/>
                </a:lnTo>
                <a:lnTo>
                  <a:pt x="1005780" y="658796"/>
                </a:lnTo>
                <a:lnTo>
                  <a:pt x="1056684" y="647450"/>
                </a:lnTo>
                <a:lnTo>
                  <a:pt x="1105331" y="634329"/>
                </a:lnTo>
                <a:lnTo>
                  <a:pt x="1151534" y="619524"/>
                </a:lnTo>
                <a:lnTo>
                  <a:pt x="1195108" y="603123"/>
                </a:lnTo>
                <a:lnTo>
                  <a:pt x="1235868" y="585215"/>
                </a:lnTo>
                <a:lnTo>
                  <a:pt x="1273628" y="565891"/>
                </a:lnTo>
                <a:lnTo>
                  <a:pt x="1308201" y="545238"/>
                </a:lnTo>
                <a:lnTo>
                  <a:pt x="1339403" y="523346"/>
                </a:lnTo>
                <a:lnTo>
                  <a:pt x="1390947" y="476202"/>
                </a:lnTo>
                <a:lnTo>
                  <a:pt x="1426775" y="425171"/>
                </a:lnTo>
                <a:lnTo>
                  <a:pt x="1445402" y="370968"/>
                </a:lnTo>
                <a:lnTo>
                  <a:pt x="1447800" y="342899"/>
                </a:lnTo>
                <a:close/>
              </a:path>
            </a:pathLst>
          </a:custGeom>
          <a:solidFill>
            <a:srgbClr val="FFFFFF"/>
          </a:solidFill>
        </p:spPr>
        <p:txBody>
          <a:bodyPr wrap="square" lIns="0" tIns="0" rIns="0" bIns="0" rtlCol="0">
            <a:noAutofit/>
          </a:bodyPr>
          <a:lstStyle/>
          <a:p>
            <a:endParaRPr sz="1191" dirty="0"/>
          </a:p>
        </p:txBody>
      </p:sp>
      <p:sp>
        <p:nvSpPr>
          <p:cNvPr id="18" name="object 18"/>
          <p:cNvSpPr/>
          <p:nvPr/>
        </p:nvSpPr>
        <p:spPr>
          <a:xfrm>
            <a:off x="5347390" y="2991234"/>
            <a:ext cx="964658" cy="460765"/>
          </a:xfrm>
          <a:custGeom>
            <a:avLst/>
            <a:gdLst/>
            <a:ahLst/>
            <a:cxnLst/>
            <a:rect l="l" t="t" r="r" b="b"/>
            <a:pathLst>
              <a:path w="1457705" h="696267">
                <a:moveTo>
                  <a:pt x="1457706" y="348234"/>
                </a:moveTo>
                <a:lnTo>
                  <a:pt x="1445078" y="285495"/>
                </a:lnTo>
                <a:lnTo>
                  <a:pt x="1408287" y="222097"/>
                </a:lnTo>
                <a:lnTo>
                  <a:pt x="1353344" y="167879"/>
                </a:lnTo>
                <a:lnTo>
                  <a:pt x="1320313" y="144048"/>
                </a:lnTo>
                <a:lnTo>
                  <a:pt x="1284243" y="122315"/>
                </a:lnTo>
                <a:lnTo>
                  <a:pt x="1245632" y="102615"/>
                </a:lnTo>
                <a:lnTo>
                  <a:pt x="1204979" y="84880"/>
                </a:lnTo>
                <a:lnTo>
                  <a:pt x="1162783" y="69046"/>
                </a:lnTo>
                <a:lnTo>
                  <a:pt x="1119544" y="55047"/>
                </a:lnTo>
                <a:lnTo>
                  <a:pt x="1075761" y="42817"/>
                </a:lnTo>
                <a:lnTo>
                  <a:pt x="1031932" y="32289"/>
                </a:lnTo>
                <a:lnTo>
                  <a:pt x="988558" y="23400"/>
                </a:lnTo>
                <a:lnTo>
                  <a:pt x="946138" y="16081"/>
                </a:lnTo>
                <a:lnTo>
                  <a:pt x="905170" y="10269"/>
                </a:lnTo>
                <a:lnTo>
                  <a:pt x="866154" y="5896"/>
                </a:lnTo>
                <a:lnTo>
                  <a:pt x="795975" y="1209"/>
                </a:lnTo>
                <a:lnTo>
                  <a:pt x="765810" y="762"/>
                </a:lnTo>
                <a:lnTo>
                  <a:pt x="728472" y="0"/>
                </a:lnTo>
                <a:lnTo>
                  <a:pt x="691134" y="762"/>
                </a:lnTo>
                <a:lnTo>
                  <a:pt x="660977" y="1226"/>
                </a:lnTo>
                <a:lnTo>
                  <a:pt x="627379" y="2931"/>
                </a:lnTo>
                <a:lnTo>
                  <a:pt x="551855" y="10324"/>
                </a:lnTo>
                <a:lnTo>
                  <a:pt x="510924" y="16144"/>
                </a:lnTo>
                <a:lnTo>
                  <a:pt x="468546" y="23468"/>
                </a:lnTo>
                <a:lnTo>
                  <a:pt x="425218" y="32361"/>
                </a:lnTo>
                <a:lnTo>
                  <a:pt x="381355" y="42913"/>
                </a:lnTo>
                <a:lnTo>
                  <a:pt x="337708" y="55120"/>
                </a:lnTo>
                <a:lnTo>
                  <a:pt x="294522" y="69118"/>
                </a:lnTo>
                <a:lnTo>
                  <a:pt x="252380" y="84949"/>
                </a:lnTo>
                <a:lnTo>
                  <a:pt x="211779" y="102679"/>
                </a:lnTo>
                <a:lnTo>
                  <a:pt x="173219" y="122374"/>
                </a:lnTo>
                <a:lnTo>
                  <a:pt x="137198" y="144100"/>
                </a:lnTo>
                <a:lnTo>
                  <a:pt x="104214" y="167923"/>
                </a:lnTo>
                <a:lnTo>
                  <a:pt x="74765" y="193910"/>
                </a:lnTo>
                <a:lnTo>
                  <a:pt x="28465" y="252634"/>
                </a:lnTo>
                <a:lnTo>
                  <a:pt x="2285" y="320802"/>
                </a:lnTo>
                <a:lnTo>
                  <a:pt x="761" y="329946"/>
                </a:lnTo>
                <a:lnTo>
                  <a:pt x="761" y="339090"/>
                </a:lnTo>
                <a:lnTo>
                  <a:pt x="0" y="348234"/>
                </a:lnTo>
                <a:lnTo>
                  <a:pt x="2286" y="375666"/>
                </a:lnTo>
                <a:lnTo>
                  <a:pt x="3810" y="384048"/>
                </a:lnTo>
                <a:lnTo>
                  <a:pt x="9906" y="400948"/>
                </a:lnTo>
                <a:lnTo>
                  <a:pt x="9906" y="339090"/>
                </a:lnTo>
                <a:lnTo>
                  <a:pt x="11429" y="322326"/>
                </a:lnTo>
                <a:lnTo>
                  <a:pt x="39086" y="253578"/>
                </a:lnTo>
                <a:lnTo>
                  <a:pt x="87907" y="194611"/>
                </a:lnTo>
                <a:lnTo>
                  <a:pt x="118922" y="168625"/>
                </a:lnTo>
                <a:lnTo>
                  <a:pt x="153628" y="144882"/>
                </a:lnTo>
                <a:lnTo>
                  <a:pt x="191492" y="123312"/>
                </a:lnTo>
                <a:lnTo>
                  <a:pt x="231982" y="103849"/>
                </a:lnTo>
                <a:lnTo>
                  <a:pt x="274562" y="86424"/>
                </a:lnTo>
                <a:lnTo>
                  <a:pt x="318701" y="70970"/>
                </a:lnTo>
                <a:lnTo>
                  <a:pt x="363865" y="57419"/>
                </a:lnTo>
                <a:lnTo>
                  <a:pt x="409521" y="45703"/>
                </a:lnTo>
                <a:lnTo>
                  <a:pt x="455135" y="35754"/>
                </a:lnTo>
                <a:lnTo>
                  <a:pt x="500174" y="27505"/>
                </a:lnTo>
                <a:lnTo>
                  <a:pt x="544105" y="20888"/>
                </a:lnTo>
                <a:lnTo>
                  <a:pt x="586394" y="15834"/>
                </a:lnTo>
                <a:lnTo>
                  <a:pt x="626509" y="12277"/>
                </a:lnTo>
                <a:lnTo>
                  <a:pt x="698081" y="9381"/>
                </a:lnTo>
                <a:lnTo>
                  <a:pt x="728472" y="9906"/>
                </a:lnTo>
                <a:lnTo>
                  <a:pt x="803148" y="11456"/>
                </a:lnTo>
                <a:lnTo>
                  <a:pt x="861975" y="14655"/>
                </a:lnTo>
                <a:lnTo>
                  <a:pt x="933251" y="23158"/>
                </a:lnTo>
                <a:lnTo>
                  <a:pt x="972028" y="29518"/>
                </a:lnTo>
                <a:lnTo>
                  <a:pt x="1012263" y="37358"/>
                </a:lnTo>
                <a:lnTo>
                  <a:pt x="1053454" y="46732"/>
                </a:lnTo>
                <a:lnTo>
                  <a:pt x="1095085" y="57689"/>
                </a:lnTo>
                <a:lnTo>
                  <a:pt x="1136657" y="70280"/>
                </a:lnTo>
                <a:lnTo>
                  <a:pt x="1177670" y="84558"/>
                </a:lnTo>
                <a:lnTo>
                  <a:pt x="1217338" y="100441"/>
                </a:lnTo>
                <a:lnTo>
                  <a:pt x="1255692" y="118204"/>
                </a:lnTo>
                <a:lnTo>
                  <a:pt x="1291998" y="137802"/>
                </a:lnTo>
                <a:lnTo>
                  <a:pt x="1325758" y="159287"/>
                </a:lnTo>
                <a:lnTo>
                  <a:pt x="1356476" y="182710"/>
                </a:lnTo>
                <a:lnTo>
                  <a:pt x="1406797" y="235578"/>
                </a:lnTo>
                <a:lnTo>
                  <a:pt x="1438986" y="296818"/>
                </a:lnTo>
                <a:lnTo>
                  <a:pt x="1447800" y="339852"/>
                </a:lnTo>
                <a:lnTo>
                  <a:pt x="1447800" y="401204"/>
                </a:lnTo>
                <a:lnTo>
                  <a:pt x="1451168" y="391692"/>
                </a:lnTo>
                <a:lnTo>
                  <a:pt x="1456944" y="357378"/>
                </a:lnTo>
                <a:lnTo>
                  <a:pt x="1457706" y="348234"/>
                </a:lnTo>
                <a:close/>
              </a:path>
              <a:path w="1457705" h="696267">
                <a:moveTo>
                  <a:pt x="1447800" y="401204"/>
                </a:moveTo>
                <a:lnTo>
                  <a:pt x="1447800" y="356616"/>
                </a:lnTo>
                <a:lnTo>
                  <a:pt x="1447038" y="364998"/>
                </a:lnTo>
                <a:lnTo>
                  <a:pt x="1439119" y="398917"/>
                </a:lnTo>
                <a:lnTo>
                  <a:pt x="1407103" y="460210"/>
                </a:lnTo>
                <a:lnTo>
                  <a:pt x="1356848" y="513117"/>
                </a:lnTo>
                <a:lnTo>
                  <a:pt x="1326131" y="536554"/>
                </a:lnTo>
                <a:lnTo>
                  <a:pt x="1292355" y="558050"/>
                </a:lnTo>
                <a:lnTo>
                  <a:pt x="1256019" y="577656"/>
                </a:lnTo>
                <a:lnTo>
                  <a:pt x="1217625" y="595424"/>
                </a:lnTo>
                <a:lnTo>
                  <a:pt x="1177432" y="611487"/>
                </a:lnTo>
                <a:lnTo>
                  <a:pt x="1136472" y="625706"/>
                </a:lnTo>
                <a:lnTo>
                  <a:pt x="1094955" y="638245"/>
                </a:lnTo>
                <a:lnTo>
                  <a:pt x="1053377" y="649158"/>
                </a:lnTo>
                <a:lnTo>
                  <a:pt x="1012236" y="658494"/>
                </a:lnTo>
                <a:lnTo>
                  <a:pt x="972014" y="666308"/>
                </a:lnTo>
                <a:lnTo>
                  <a:pt x="933206" y="672650"/>
                </a:lnTo>
                <a:lnTo>
                  <a:pt x="861913" y="681108"/>
                </a:lnTo>
                <a:lnTo>
                  <a:pt x="802386" y="684276"/>
                </a:lnTo>
                <a:lnTo>
                  <a:pt x="765810" y="685800"/>
                </a:lnTo>
                <a:lnTo>
                  <a:pt x="728472" y="685800"/>
                </a:lnTo>
                <a:lnTo>
                  <a:pt x="698081" y="686285"/>
                </a:lnTo>
                <a:lnTo>
                  <a:pt x="663916" y="685511"/>
                </a:lnTo>
                <a:lnTo>
                  <a:pt x="587204" y="679962"/>
                </a:lnTo>
                <a:lnTo>
                  <a:pt x="545386" y="675039"/>
                </a:lnTo>
                <a:lnTo>
                  <a:pt x="501985" y="668598"/>
                </a:lnTo>
                <a:lnTo>
                  <a:pt x="457509" y="660572"/>
                </a:lnTo>
                <a:lnTo>
                  <a:pt x="412468" y="650895"/>
                </a:lnTo>
                <a:lnTo>
                  <a:pt x="367369" y="639500"/>
                </a:lnTo>
                <a:lnTo>
                  <a:pt x="322721" y="626321"/>
                </a:lnTo>
                <a:lnTo>
                  <a:pt x="279033" y="611290"/>
                </a:lnTo>
                <a:lnTo>
                  <a:pt x="236813" y="594343"/>
                </a:lnTo>
                <a:lnTo>
                  <a:pt x="196571" y="575412"/>
                </a:lnTo>
                <a:lnTo>
                  <a:pt x="158814" y="554430"/>
                </a:lnTo>
                <a:lnTo>
                  <a:pt x="124051" y="531332"/>
                </a:lnTo>
                <a:lnTo>
                  <a:pt x="92792" y="506050"/>
                </a:lnTo>
                <a:lnTo>
                  <a:pt x="65543" y="478519"/>
                </a:lnTo>
                <a:lnTo>
                  <a:pt x="25116" y="416441"/>
                </a:lnTo>
                <a:lnTo>
                  <a:pt x="11430" y="373380"/>
                </a:lnTo>
                <a:lnTo>
                  <a:pt x="9906" y="356616"/>
                </a:lnTo>
                <a:lnTo>
                  <a:pt x="9906" y="400948"/>
                </a:lnTo>
                <a:lnTo>
                  <a:pt x="36267" y="455251"/>
                </a:lnTo>
                <a:lnTo>
                  <a:pt x="60648" y="486828"/>
                </a:lnTo>
                <a:lnTo>
                  <a:pt x="89757" y="515828"/>
                </a:lnTo>
                <a:lnTo>
                  <a:pt x="123063" y="542333"/>
                </a:lnTo>
                <a:lnTo>
                  <a:pt x="160036" y="566423"/>
                </a:lnTo>
                <a:lnTo>
                  <a:pt x="200147" y="588176"/>
                </a:lnTo>
                <a:lnTo>
                  <a:pt x="242864" y="607675"/>
                </a:lnTo>
                <a:lnTo>
                  <a:pt x="287658" y="624998"/>
                </a:lnTo>
                <a:lnTo>
                  <a:pt x="333998" y="640227"/>
                </a:lnTo>
                <a:lnTo>
                  <a:pt x="381440" y="653461"/>
                </a:lnTo>
                <a:lnTo>
                  <a:pt x="429198" y="664721"/>
                </a:lnTo>
                <a:lnTo>
                  <a:pt x="476996" y="674146"/>
                </a:lnTo>
                <a:lnTo>
                  <a:pt x="524220" y="681798"/>
                </a:lnTo>
                <a:lnTo>
                  <a:pt x="570339" y="687755"/>
                </a:lnTo>
                <a:lnTo>
                  <a:pt x="614824" y="692099"/>
                </a:lnTo>
                <a:lnTo>
                  <a:pt x="657143" y="694910"/>
                </a:lnTo>
                <a:lnTo>
                  <a:pt x="696768" y="696267"/>
                </a:lnTo>
                <a:lnTo>
                  <a:pt x="733166" y="696252"/>
                </a:lnTo>
                <a:lnTo>
                  <a:pt x="765810" y="694944"/>
                </a:lnTo>
                <a:lnTo>
                  <a:pt x="803148" y="694182"/>
                </a:lnTo>
                <a:lnTo>
                  <a:pt x="838962" y="691896"/>
                </a:lnTo>
                <a:lnTo>
                  <a:pt x="866651" y="690300"/>
                </a:lnTo>
                <a:lnTo>
                  <a:pt x="897662" y="687370"/>
                </a:lnTo>
                <a:lnTo>
                  <a:pt x="967654" y="677337"/>
                </a:lnTo>
                <a:lnTo>
                  <a:pt x="1005642" y="670147"/>
                </a:lnTo>
                <a:lnTo>
                  <a:pt x="1044963" y="661450"/>
                </a:lnTo>
                <a:lnTo>
                  <a:pt x="1085118" y="651204"/>
                </a:lnTo>
                <a:lnTo>
                  <a:pt x="1125611" y="639366"/>
                </a:lnTo>
                <a:lnTo>
                  <a:pt x="1165944" y="625891"/>
                </a:lnTo>
                <a:lnTo>
                  <a:pt x="1205622" y="610738"/>
                </a:lnTo>
                <a:lnTo>
                  <a:pt x="1244146" y="593862"/>
                </a:lnTo>
                <a:lnTo>
                  <a:pt x="1281019" y="575222"/>
                </a:lnTo>
                <a:lnTo>
                  <a:pt x="1315745" y="554773"/>
                </a:lnTo>
                <a:lnTo>
                  <a:pt x="1347826" y="532473"/>
                </a:lnTo>
                <a:lnTo>
                  <a:pt x="1402067" y="482146"/>
                </a:lnTo>
                <a:lnTo>
                  <a:pt x="1439765" y="423895"/>
                </a:lnTo>
                <a:lnTo>
                  <a:pt x="1447800" y="401204"/>
                </a:lnTo>
                <a:close/>
              </a:path>
            </a:pathLst>
          </a:custGeom>
          <a:solidFill>
            <a:srgbClr val="000000"/>
          </a:solidFill>
        </p:spPr>
        <p:txBody>
          <a:bodyPr wrap="square" lIns="0" tIns="0" rIns="0" bIns="0" rtlCol="0">
            <a:noAutofit/>
          </a:bodyPr>
          <a:lstStyle/>
          <a:p>
            <a:endParaRPr sz="1191" dirty="0"/>
          </a:p>
        </p:txBody>
      </p:sp>
      <p:sp>
        <p:nvSpPr>
          <p:cNvPr id="19" name="object 19"/>
          <p:cNvSpPr txBox="1"/>
          <p:nvPr/>
        </p:nvSpPr>
        <p:spPr>
          <a:xfrm>
            <a:off x="5568930" y="3115618"/>
            <a:ext cx="521494" cy="208430"/>
          </a:xfrm>
          <a:prstGeom prst="rect">
            <a:avLst/>
          </a:prstGeom>
        </p:spPr>
        <p:txBody>
          <a:bodyPr vert="horz" wrap="square" lIns="0" tIns="0" rIns="0" bIns="0" rtlCol="0">
            <a:noAutofit/>
          </a:bodyPr>
          <a:lstStyle/>
          <a:p>
            <a:pPr marL="8405"/>
            <a:r>
              <a:rPr sz="1324" b="1" spc="-7" dirty="0">
                <a:solidFill>
                  <a:srgbClr val="A50021"/>
                </a:solidFill>
                <a:latin typeface="Arial"/>
                <a:cs typeface="Arial"/>
              </a:rPr>
              <a:t>rituals</a:t>
            </a:r>
            <a:endParaRPr sz="1324" dirty="0">
              <a:latin typeface="Arial"/>
              <a:cs typeface="Arial"/>
            </a:endParaRPr>
          </a:p>
        </p:txBody>
      </p:sp>
      <p:sp>
        <p:nvSpPr>
          <p:cNvPr id="20" name="object 20"/>
          <p:cNvSpPr/>
          <p:nvPr/>
        </p:nvSpPr>
        <p:spPr>
          <a:xfrm>
            <a:off x="2159744" y="2749187"/>
            <a:ext cx="1418497" cy="242047"/>
          </a:xfrm>
          <a:custGeom>
            <a:avLst/>
            <a:gdLst/>
            <a:ahLst/>
            <a:cxnLst/>
            <a:rect l="l" t="t" r="r" b="b"/>
            <a:pathLst>
              <a:path w="2143505" h="365760">
                <a:moveTo>
                  <a:pt x="1524" y="36576"/>
                </a:moveTo>
                <a:lnTo>
                  <a:pt x="1523" y="0"/>
                </a:lnTo>
                <a:lnTo>
                  <a:pt x="0" y="18288"/>
                </a:lnTo>
                <a:lnTo>
                  <a:pt x="0" y="19050"/>
                </a:lnTo>
                <a:lnTo>
                  <a:pt x="1524" y="36576"/>
                </a:lnTo>
                <a:close/>
              </a:path>
              <a:path w="2143505" h="365760">
                <a:moveTo>
                  <a:pt x="2141982" y="37337"/>
                </a:moveTo>
                <a:lnTo>
                  <a:pt x="2141982" y="-762"/>
                </a:lnTo>
                <a:lnTo>
                  <a:pt x="2137410" y="-18288"/>
                </a:lnTo>
                <a:lnTo>
                  <a:pt x="2107575" y="-70385"/>
                </a:lnTo>
                <a:lnTo>
                  <a:pt x="2077564" y="-101653"/>
                </a:lnTo>
                <a:lnTo>
                  <a:pt x="2041213" y="-130466"/>
                </a:lnTo>
                <a:lnTo>
                  <a:pt x="1999218" y="-156912"/>
                </a:lnTo>
                <a:lnTo>
                  <a:pt x="1952274" y="-181077"/>
                </a:lnTo>
                <a:lnTo>
                  <a:pt x="1901076" y="-203050"/>
                </a:lnTo>
                <a:lnTo>
                  <a:pt x="1846319" y="-222917"/>
                </a:lnTo>
                <a:lnTo>
                  <a:pt x="1788699" y="-240765"/>
                </a:lnTo>
                <a:lnTo>
                  <a:pt x="1728911" y="-256681"/>
                </a:lnTo>
                <a:lnTo>
                  <a:pt x="1667651" y="-270752"/>
                </a:lnTo>
                <a:lnTo>
                  <a:pt x="1605613" y="-283066"/>
                </a:lnTo>
                <a:lnTo>
                  <a:pt x="1543492" y="-293710"/>
                </a:lnTo>
                <a:lnTo>
                  <a:pt x="1481985" y="-302771"/>
                </a:lnTo>
                <a:lnTo>
                  <a:pt x="1421785" y="-310335"/>
                </a:lnTo>
                <a:lnTo>
                  <a:pt x="1363590" y="-316491"/>
                </a:lnTo>
                <a:lnTo>
                  <a:pt x="1308093" y="-321325"/>
                </a:lnTo>
                <a:lnTo>
                  <a:pt x="1255990" y="-324924"/>
                </a:lnTo>
                <a:lnTo>
                  <a:pt x="1207976" y="-327375"/>
                </a:lnTo>
                <a:lnTo>
                  <a:pt x="1165826" y="-328731"/>
                </a:lnTo>
                <a:lnTo>
                  <a:pt x="1126998" y="-329184"/>
                </a:lnTo>
                <a:lnTo>
                  <a:pt x="1016508" y="-329184"/>
                </a:lnTo>
                <a:lnTo>
                  <a:pt x="935529" y="-327348"/>
                </a:lnTo>
                <a:lnTo>
                  <a:pt x="887536" y="-324894"/>
                </a:lnTo>
                <a:lnTo>
                  <a:pt x="835392" y="-321293"/>
                </a:lnTo>
                <a:lnTo>
                  <a:pt x="779837" y="-316459"/>
                </a:lnTo>
                <a:lnTo>
                  <a:pt x="721571" y="-310304"/>
                </a:lnTo>
                <a:lnTo>
                  <a:pt x="661293" y="-302739"/>
                </a:lnTo>
                <a:lnTo>
                  <a:pt x="599704" y="-293676"/>
                </a:lnTo>
                <a:lnTo>
                  <a:pt x="537149" y="-282956"/>
                </a:lnTo>
                <a:lnTo>
                  <a:pt x="475387" y="-270700"/>
                </a:lnTo>
                <a:lnTo>
                  <a:pt x="414060" y="-256610"/>
                </a:lnTo>
                <a:lnTo>
                  <a:pt x="354219" y="-240668"/>
                </a:lnTo>
                <a:lnTo>
                  <a:pt x="296563" y="-222784"/>
                </a:lnTo>
                <a:lnTo>
                  <a:pt x="241794" y="-202871"/>
                </a:lnTo>
                <a:lnTo>
                  <a:pt x="190610" y="-180840"/>
                </a:lnTo>
                <a:lnTo>
                  <a:pt x="143710" y="-156602"/>
                </a:lnTo>
                <a:lnTo>
                  <a:pt x="101795" y="-130069"/>
                </a:lnTo>
                <a:lnTo>
                  <a:pt x="65565" y="-101152"/>
                </a:lnTo>
                <a:lnTo>
                  <a:pt x="35717" y="-69763"/>
                </a:lnTo>
                <a:lnTo>
                  <a:pt x="12953" y="-35814"/>
                </a:lnTo>
                <a:lnTo>
                  <a:pt x="1523" y="-762"/>
                </a:lnTo>
                <a:lnTo>
                  <a:pt x="1524" y="37338"/>
                </a:lnTo>
                <a:lnTo>
                  <a:pt x="6096" y="54864"/>
                </a:lnTo>
                <a:lnTo>
                  <a:pt x="9906" y="65024"/>
                </a:lnTo>
                <a:lnTo>
                  <a:pt x="9906" y="18288"/>
                </a:lnTo>
                <a:lnTo>
                  <a:pt x="9938" y="18660"/>
                </a:lnTo>
                <a:lnTo>
                  <a:pt x="10668" y="9906"/>
                </a:lnTo>
                <a:lnTo>
                  <a:pt x="10667" y="1524"/>
                </a:lnTo>
                <a:lnTo>
                  <a:pt x="15239" y="-15240"/>
                </a:lnTo>
                <a:lnTo>
                  <a:pt x="43933" y="-65132"/>
                </a:lnTo>
                <a:lnTo>
                  <a:pt x="73597" y="-95785"/>
                </a:lnTo>
                <a:lnTo>
                  <a:pt x="109627" y="-124048"/>
                </a:lnTo>
                <a:lnTo>
                  <a:pt x="151322" y="-150003"/>
                </a:lnTo>
                <a:lnTo>
                  <a:pt x="197981" y="-173733"/>
                </a:lnTo>
                <a:lnTo>
                  <a:pt x="248905" y="-195321"/>
                </a:lnTo>
                <a:lnTo>
                  <a:pt x="303393" y="-214851"/>
                </a:lnTo>
                <a:lnTo>
                  <a:pt x="360743" y="-232406"/>
                </a:lnTo>
                <a:lnTo>
                  <a:pt x="420256" y="-248069"/>
                </a:lnTo>
                <a:lnTo>
                  <a:pt x="481231" y="-261923"/>
                </a:lnTo>
                <a:lnTo>
                  <a:pt x="542967" y="-274051"/>
                </a:lnTo>
                <a:lnTo>
                  <a:pt x="604765" y="-284537"/>
                </a:lnTo>
                <a:lnTo>
                  <a:pt x="665922" y="-293464"/>
                </a:lnTo>
                <a:lnTo>
                  <a:pt x="725740" y="-300914"/>
                </a:lnTo>
                <a:lnTo>
                  <a:pt x="783849" y="-307000"/>
                </a:lnTo>
                <a:lnTo>
                  <a:pt x="838552" y="-311720"/>
                </a:lnTo>
                <a:lnTo>
                  <a:pt x="890145" y="-315241"/>
                </a:lnTo>
                <a:lnTo>
                  <a:pt x="937597" y="-317619"/>
                </a:lnTo>
                <a:lnTo>
                  <a:pt x="980205" y="-318937"/>
                </a:lnTo>
                <a:lnTo>
                  <a:pt x="1017269" y="-319278"/>
                </a:lnTo>
                <a:lnTo>
                  <a:pt x="1072134" y="-320040"/>
                </a:lnTo>
                <a:lnTo>
                  <a:pt x="1126998" y="-319271"/>
                </a:lnTo>
                <a:lnTo>
                  <a:pt x="1163110" y="-318956"/>
                </a:lnTo>
                <a:lnTo>
                  <a:pt x="1205607" y="-317652"/>
                </a:lnTo>
                <a:lnTo>
                  <a:pt x="1253015" y="-315281"/>
                </a:lnTo>
                <a:lnTo>
                  <a:pt x="1304624" y="-311761"/>
                </a:lnTo>
                <a:lnTo>
                  <a:pt x="1359724" y="-307008"/>
                </a:lnTo>
                <a:lnTo>
                  <a:pt x="1417605" y="-300939"/>
                </a:lnTo>
                <a:lnTo>
                  <a:pt x="1477557" y="-293471"/>
                </a:lnTo>
                <a:lnTo>
                  <a:pt x="1538868" y="-284521"/>
                </a:lnTo>
                <a:lnTo>
                  <a:pt x="1600830" y="-274006"/>
                </a:lnTo>
                <a:lnTo>
                  <a:pt x="1662731" y="-261842"/>
                </a:lnTo>
                <a:lnTo>
                  <a:pt x="1723862" y="-247946"/>
                </a:lnTo>
                <a:lnTo>
                  <a:pt x="1783512" y="-232236"/>
                </a:lnTo>
                <a:lnTo>
                  <a:pt x="1840970" y="-214627"/>
                </a:lnTo>
                <a:lnTo>
                  <a:pt x="1895528" y="-195038"/>
                </a:lnTo>
                <a:lnTo>
                  <a:pt x="1946474" y="-173384"/>
                </a:lnTo>
                <a:lnTo>
                  <a:pt x="1993098" y="-149583"/>
                </a:lnTo>
                <a:lnTo>
                  <a:pt x="2034689" y="-123551"/>
                </a:lnTo>
                <a:lnTo>
                  <a:pt x="2070539" y="-95206"/>
                </a:lnTo>
                <a:lnTo>
                  <a:pt x="2099936" y="-64464"/>
                </a:lnTo>
                <a:lnTo>
                  <a:pt x="2122170" y="-31242"/>
                </a:lnTo>
                <a:lnTo>
                  <a:pt x="2132838" y="1523"/>
                </a:lnTo>
                <a:lnTo>
                  <a:pt x="2132838" y="9906"/>
                </a:lnTo>
                <a:lnTo>
                  <a:pt x="2133567" y="18660"/>
                </a:lnTo>
                <a:lnTo>
                  <a:pt x="2133600" y="18287"/>
                </a:lnTo>
                <a:lnTo>
                  <a:pt x="2133600" y="64600"/>
                </a:lnTo>
                <a:lnTo>
                  <a:pt x="2137410" y="54863"/>
                </a:lnTo>
                <a:lnTo>
                  <a:pt x="2141982" y="37337"/>
                </a:lnTo>
                <a:close/>
              </a:path>
              <a:path w="2143505" h="365760">
                <a:moveTo>
                  <a:pt x="9938" y="18660"/>
                </a:moveTo>
                <a:lnTo>
                  <a:pt x="9906" y="18288"/>
                </a:lnTo>
                <a:lnTo>
                  <a:pt x="9906" y="19050"/>
                </a:lnTo>
                <a:lnTo>
                  <a:pt x="9938" y="18660"/>
                </a:lnTo>
                <a:close/>
              </a:path>
              <a:path w="2143505" h="365760">
                <a:moveTo>
                  <a:pt x="11430" y="35814"/>
                </a:moveTo>
                <a:lnTo>
                  <a:pt x="9938" y="18660"/>
                </a:lnTo>
                <a:lnTo>
                  <a:pt x="9906" y="19050"/>
                </a:lnTo>
                <a:lnTo>
                  <a:pt x="9906" y="65024"/>
                </a:lnTo>
                <a:lnTo>
                  <a:pt x="10668" y="67056"/>
                </a:lnTo>
                <a:lnTo>
                  <a:pt x="10668" y="35052"/>
                </a:lnTo>
                <a:lnTo>
                  <a:pt x="11430" y="35814"/>
                </a:lnTo>
                <a:close/>
              </a:path>
              <a:path w="2143505" h="365760">
                <a:moveTo>
                  <a:pt x="11429" y="762"/>
                </a:moveTo>
                <a:lnTo>
                  <a:pt x="10667" y="1524"/>
                </a:lnTo>
                <a:lnTo>
                  <a:pt x="10668" y="9906"/>
                </a:lnTo>
                <a:lnTo>
                  <a:pt x="11429" y="762"/>
                </a:lnTo>
                <a:close/>
              </a:path>
              <a:path w="2143505" h="365760">
                <a:moveTo>
                  <a:pt x="2132838" y="66547"/>
                </a:moveTo>
                <a:lnTo>
                  <a:pt x="2132838" y="35051"/>
                </a:lnTo>
                <a:lnTo>
                  <a:pt x="2128266" y="52577"/>
                </a:lnTo>
                <a:lnTo>
                  <a:pt x="2128266" y="51815"/>
                </a:lnTo>
                <a:lnTo>
                  <a:pt x="2086776" y="116358"/>
                </a:lnTo>
                <a:lnTo>
                  <a:pt x="2054511" y="145081"/>
                </a:lnTo>
                <a:lnTo>
                  <a:pt x="2016829" y="171588"/>
                </a:lnTo>
                <a:lnTo>
                  <a:pt x="1974326" y="195954"/>
                </a:lnTo>
                <a:lnTo>
                  <a:pt x="1927600" y="218254"/>
                </a:lnTo>
                <a:lnTo>
                  <a:pt x="1877249" y="238563"/>
                </a:lnTo>
                <a:lnTo>
                  <a:pt x="1823870" y="256956"/>
                </a:lnTo>
                <a:lnTo>
                  <a:pt x="1768060" y="273508"/>
                </a:lnTo>
                <a:lnTo>
                  <a:pt x="1710418" y="288294"/>
                </a:lnTo>
                <a:lnTo>
                  <a:pt x="1651539" y="301390"/>
                </a:lnTo>
                <a:lnTo>
                  <a:pt x="1592023" y="312869"/>
                </a:lnTo>
                <a:lnTo>
                  <a:pt x="1532466" y="322808"/>
                </a:lnTo>
                <a:lnTo>
                  <a:pt x="1473465" y="331281"/>
                </a:lnTo>
                <a:lnTo>
                  <a:pt x="1415619" y="338363"/>
                </a:lnTo>
                <a:lnTo>
                  <a:pt x="1359524" y="344129"/>
                </a:lnTo>
                <a:lnTo>
                  <a:pt x="1305779" y="348655"/>
                </a:lnTo>
                <a:lnTo>
                  <a:pt x="1254979" y="352016"/>
                </a:lnTo>
                <a:lnTo>
                  <a:pt x="1207976" y="354273"/>
                </a:lnTo>
                <a:lnTo>
                  <a:pt x="1165826" y="355504"/>
                </a:lnTo>
                <a:lnTo>
                  <a:pt x="1126236" y="355853"/>
                </a:lnTo>
                <a:lnTo>
                  <a:pt x="1071372" y="356615"/>
                </a:lnTo>
                <a:lnTo>
                  <a:pt x="1016508" y="355853"/>
                </a:lnTo>
                <a:lnTo>
                  <a:pt x="978439" y="355574"/>
                </a:lnTo>
                <a:lnTo>
                  <a:pt x="935529" y="354338"/>
                </a:lnTo>
                <a:lnTo>
                  <a:pt x="888387" y="352073"/>
                </a:lnTo>
                <a:lnTo>
                  <a:pt x="837624" y="348704"/>
                </a:lnTo>
                <a:lnTo>
                  <a:pt x="783516" y="344124"/>
                </a:lnTo>
                <a:lnTo>
                  <a:pt x="727671" y="338362"/>
                </a:lnTo>
                <a:lnTo>
                  <a:pt x="669701" y="331241"/>
                </a:lnTo>
                <a:lnTo>
                  <a:pt x="610549" y="322722"/>
                </a:lnTo>
                <a:lnTo>
                  <a:pt x="550825" y="312731"/>
                </a:lnTo>
                <a:lnTo>
                  <a:pt x="491137" y="301194"/>
                </a:lnTo>
                <a:lnTo>
                  <a:pt x="432054" y="288027"/>
                </a:lnTo>
                <a:lnTo>
                  <a:pt x="374313" y="273188"/>
                </a:lnTo>
                <a:lnTo>
                  <a:pt x="318397" y="256571"/>
                </a:lnTo>
                <a:lnTo>
                  <a:pt x="264957" y="238114"/>
                </a:lnTo>
                <a:lnTo>
                  <a:pt x="214604" y="217742"/>
                </a:lnTo>
                <a:lnTo>
                  <a:pt x="167947" y="195381"/>
                </a:lnTo>
                <a:lnTo>
                  <a:pt x="125596" y="170959"/>
                </a:lnTo>
                <a:lnTo>
                  <a:pt x="88161" y="144400"/>
                </a:lnTo>
                <a:lnTo>
                  <a:pt x="56253" y="115633"/>
                </a:lnTo>
                <a:lnTo>
                  <a:pt x="30480" y="84582"/>
                </a:lnTo>
                <a:lnTo>
                  <a:pt x="15240" y="51816"/>
                </a:lnTo>
                <a:lnTo>
                  <a:pt x="15240" y="52578"/>
                </a:lnTo>
                <a:lnTo>
                  <a:pt x="10668" y="35052"/>
                </a:lnTo>
                <a:lnTo>
                  <a:pt x="10668" y="67056"/>
                </a:lnTo>
                <a:lnTo>
                  <a:pt x="12954" y="73152"/>
                </a:lnTo>
                <a:lnTo>
                  <a:pt x="35052" y="107442"/>
                </a:lnTo>
                <a:lnTo>
                  <a:pt x="71443" y="143901"/>
                </a:lnTo>
                <a:lnTo>
                  <a:pt x="115354" y="176095"/>
                </a:lnTo>
                <a:lnTo>
                  <a:pt x="164509" y="204251"/>
                </a:lnTo>
                <a:lnTo>
                  <a:pt x="199067" y="220891"/>
                </a:lnTo>
                <a:lnTo>
                  <a:pt x="234269" y="235903"/>
                </a:lnTo>
                <a:lnTo>
                  <a:pt x="286803" y="255518"/>
                </a:lnTo>
                <a:lnTo>
                  <a:pt x="336991" y="271851"/>
                </a:lnTo>
                <a:lnTo>
                  <a:pt x="391668" y="287273"/>
                </a:lnTo>
                <a:lnTo>
                  <a:pt x="432097" y="297951"/>
                </a:lnTo>
                <a:lnTo>
                  <a:pt x="484557" y="309610"/>
                </a:lnTo>
                <a:lnTo>
                  <a:pt x="537502" y="320067"/>
                </a:lnTo>
                <a:lnTo>
                  <a:pt x="589839" y="329179"/>
                </a:lnTo>
                <a:lnTo>
                  <a:pt x="642640" y="337197"/>
                </a:lnTo>
                <a:lnTo>
                  <a:pt x="695563" y="344114"/>
                </a:lnTo>
                <a:lnTo>
                  <a:pt x="748619" y="349989"/>
                </a:lnTo>
                <a:lnTo>
                  <a:pt x="801820" y="354881"/>
                </a:lnTo>
                <a:lnTo>
                  <a:pt x="855177" y="358847"/>
                </a:lnTo>
                <a:lnTo>
                  <a:pt x="908702" y="361945"/>
                </a:lnTo>
                <a:lnTo>
                  <a:pt x="962406" y="364235"/>
                </a:lnTo>
                <a:lnTo>
                  <a:pt x="1016508" y="365759"/>
                </a:lnTo>
                <a:lnTo>
                  <a:pt x="1126998" y="365759"/>
                </a:lnTo>
                <a:lnTo>
                  <a:pt x="1165826" y="365151"/>
                </a:lnTo>
                <a:lnTo>
                  <a:pt x="1209408" y="363658"/>
                </a:lnTo>
                <a:lnTo>
                  <a:pt x="1257140" y="361197"/>
                </a:lnTo>
                <a:lnTo>
                  <a:pt x="1308421" y="357684"/>
                </a:lnTo>
                <a:lnTo>
                  <a:pt x="1362649" y="353034"/>
                </a:lnTo>
                <a:lnTo>
                  <a:pt x="1419223" y="347165"/>
                </a:lnTo>
                <a:lnTo>
                  <a:pt x="1477557" y="339989"/>
                </a:lnTo>
                <a:lnTo>
                  <a:pt x="1537002" y="331430"/>
                </a:lnTo>
                <a:lnTo>
                  <a:pt x="1597004" y="321398"/>
                </a:lnTo>
                <a:lnTo>
                  <a:pt x="1656945" y="309810"/>
                </a:lnTo>
                <a:lnTo>
                  <a:pt x="1716223" y="296582"/>
                </a:lnTo>
                <a:lnTo>
                  <a:pt x="1774237" y="281631"/>
                </a:lnTo>
                <a:lnTo>
                  <a:pt x="1830386" y="264873"/>
                </a:lnTo>
                <a:lnTo>
                  <a:pt x="1884067" y="246223"/>
                </a:lnTo>
                <a:lnTo>
                  <a:pt x="1934679" y="225599"/>
                </a:lnTo>
                <a:lnTo>
                  <a:pt x="1981620" y="202916"/>
                </a:lnTo>
                <a:lnTo>
                  <a:pt x="2024289" y="178090"/>
                </a:lnTo>
                <a:lnTo>
                  <a:pt x="2062084" y="151037"/>
                </a:lnTo>
                <a:lnTo>
                  <a:pt x="2094403" y="121673"/>
                </a:lnTo>
                <a:lnTo>
                  <a:pt x="2120646" y="89915"/>
                </a:lnTo>
                <a:lnTo>
                  <a:pt x="2130552" y="72389"/>
                </a:lnTo>
                <a:lnTo>
                  <a:pt x="2132838" y="66547"/>
                </a:lnTo>
                <a:close/>
              </a:path>
              <a:path w="2143505" h="365760">
                <a:moveTo>
                  <a:pt x="2132838" y="9906"/>
                </a:moveTo>
                <a:lnTo>
                  <a:pt x="2132838" y="1523"/>
                </a:lnTo>
                <a:lnTo>
                  <a:pt x="2132076" y="761"/>
                </a:lnTo>
                <a:lnTo>
                  <a:pt x="2132838" y="9906"/>
                </a:lnTo>
                <a:close/>
              </a:path>
              <a:path w="2143505" h="365760">
                <a:moveTo>
                  <a:pt x="2133600" y="64600"/>
                </a:moveTo>
                <a:lnTo>
                  <a:pt x="2133600" y="19049"/>
                </a:lnTo>
                <a:lnTo>
                  <a:pt x="2133567" y="18660"/>
                </a:lnTo>
                <a:lnTo>
                  <a:pt x="2132076" y="35813"/>
                </a:lnTo>
                <a:lnTo>
                  <a:pt x="2132838" y="35051"/>
                </a:lnTo>
                <a:lnTo>
                  <a:pt x="2132838" y="66547"/>
                </a:lnTo>
                <a:lnTo>
                  <a:pt x="2133600" y="64600"/>
                </a:lnTo>
                <a:close/>
              </a:path>
              <a:path w="2143505" h="365760">
                <a:moveTo>
                  <a:pt x="2133600" y="19049"/>
                </a:moveTo>
                <a:lnTo>
                  <a:pt x="2133600" y="18287"/>
                </a:lnTo>
                <a:lnTo>
                  <a:pt x="2133567" y="18660"/>
                </a:lnTo>
                <a:lnTo>
                  <a:pt x="2133600" y="19049"/>
                </a:lnTo>
                <a:close/>
              </a:path>
              <a:path w="2143505" h="365760">
                <a:moveTo>
                  <a:pt x="2143506" y="19049"/>
                </a:moveTo>
                <a:lnTo>
                  <a:pt x="2143506" y="18287"/>
                </a:lnTo>
                <a:lnTo>
                  <a:pt x="2141982" y="0"/>
                </a:lnTo>
                <a:lnTo>
                  <a:pt x="2141982" y="36575"/>
                </a:lnTo>
                <a:lnTo>
                  <a:pt x="2143506" y="19049"/>
                </a:lnTo>
                <a:close/>
              </a:path>
            </a:pathLst>
          </a:custGeom>
          <a:solidFill>
            <a:srgbClr val="000000"/>
          </a:solidFill>
        </p:spPr>
        <p:txBody>
          <a:bodyPr wrap="square" lIns="0" tIns="0" rIns="0" bIns="0" rtlCol="0">
            <a:noAutofit/>
          </a:bodyPr>
          <a:lstStyle/>
          <a:p>
            <a:endParaRPr sz="1191" dirty="0"/>
          </a:p>
        </p:txBody>
      </p:sp>
      <p:sp>
        <p:nvSpPr>
          <p:cNvPr id="21" name="object 21"/>
          <p:cNvSpPr txBox="1"/>
          <p:nvPr/>
        </p:nvSpPr>
        <p:spPr>
          <a:xfrm>
            <a:off x="2248999" y="2620012"/>
            <a:ext cx="1329242" cy="208430"/>
          </a:xfrm>
          <a:prstGeom prst="rect">
            <a:avLst/>
          </a:prstGeom>
        </p:spPr>
        <p:txBody>
          <a:bodyPr vert="horz" wrap="square" lIns="0" tIns="0" rIns="0" bIns="0" rtlCol="0">
            <a:noAutofit/>
          </a:bodyPr>
          <a:lstStyle/>
          <a:p>
            <a:pPr marL="8405"/>
            <a:r>
              <a:rPr sz="1324" b="1" spc="-14" dirty="0">
                <a:solidFill>
                  <a:srgbClr val="00B050"/>
                </a:solidFill>
                <a:latin typeface="Arial"/>
                <a:cs typeface="Arial"/>
              </a:rPr>
              <a:t>communication</a:t>
            </a:r>
            <a:endParaRPr sz="1324" dirty="0">
              <a:solidFill>
                <a:srgbClr val="00B050"/>
              </a:solidFill>
              <a:latin typeface="Arial"/>
              <a:cs typeface="Arial"/>
            </a:endParaRPr>
          </a:p>
        </p:txBody>
      </p:sp>
      <p:sp>
        <p:nvSpPr>
          <p:cNvPr id="22" name="object 22"/>
          <p:cNvSpPr/>
          <p:nvPr/>
        </p:nvSpPr>
        <p:spPr>
          <a:xfrm>
            <a:off x="4952785" y="2449672"/>
            <a:ext cx="964658" cy="460652"/>
          </a:xfrm>
          <a:custGeom>
            <a:avLst/>
            <a:gdLst/>
            <a:ahLst/>
            <a:cxnLst/>
            <a:rect l="l" t="t" r="r" b="b"/>
            <a:pathLst>
              <a:path w="1457705" h="696097">
                <a:moveTo>
                  <a:pt x="1457706" y="347472"/>
                </a:moveTo>
                <a:lnTo>
                  <a:pt x="1445146" y="285500"/>
                </a:lnTo>
                <a:lnTo>
                  <a:pt x="1408434" y="222077"/>
                </a:lnTo>
                <a:lnTo>
                  <a:pt x="1353510" y="167802"/>
                </a:lnTo>
                <a:lnTo>
                  <a:pt x="1320471" y="143935"/>
                </a:lnTo>
                <a:lnTo>
                  <a:pt x="1284383" y="122164"/>
                </a:lnTo>
                <a:lnTo>
                  <a:pt x="1245747" y="102424"/>
                </a:lnTo>
                <a:lnTo>
                  <a:pt x="1205064" y="84652"/>
                </a:lnTo>
                <a:lnTo>
                  <a:pt x="1162835" y="68784"/>
                </a:lnTo>
                <a:lnTo>
                  <a:pt x="1119562" y="54756"/>
                </a:lnTo>
                <a:lnTo>
                  <a:pt x="1075746" y="42504"/>
                </a:lnTo>
                <a:lnTo>
                  <a:pt x="1031888" y="31964"/>
                </a:lnTo>
                <a:lnTo>
                  <a:pt x="988489" y="23072"/>
                </a:lnTo>
                <a:lnTo>
                  <a:pt x="946050" y="15765"/>
                </a:lnTo>
                <a:lnTo>
                  <a:pt x="905074" y="9979"/>
                </a:lnTo>
                <a:lnTo>
                  <a:pt x="866060" y="5649"/>
                </a:lnTo>
                <a:lnTo>
                  <a:pt x="795927" y="1104"/>
                </a:lnTo>
                <a:lnTo>
                  <a:pt x="765810" y="762"/>
                </a:lnTo>
                <a:lnTo>
                  <a:pt x="728472" y="0"/>
                </a:lnTo>
                <a:lnTo>
                  <a:pt x="691134" y="762"/>
                </a:lnTo>
                <a:lnTo>
                  <a:pt x="661288" y="972"/>
                </a:lnTo>
                <a:lnTo>
                  <a:pt x="627907" y="2493"/>
                </a:lnTo>
                <a:lnTo>
                  <a:pt x="552571" y="9699"/>
                </a:lnTo>
                <a:lnTo>
                  <a:pt x="511635" y="15503"/>
                </a:lnTo>
                <a:lnTo>
                  <a:pt x="469197" y="22851"/>
                </a:lnTo>
                <a:lnTo>
                  <a:pt x="425767" y="31802"/>
                </a:lnTo>
                <a:lnTo>
                  <a:pt x="381529" y="42507"/>
                </a:lnTo>
                <a:lnTo>
                  <a:pt x="337964" y="54751"/>
                </a:lnTo>
                <a:lnTo>
                  <a:pt x="294608" y="68865"/>
                </a:lnTo>
                <a:lnTo>
                  <a:pt x="252294" y="84818"/>
                </a:lnTo>
                <a:lnTo>
                  <a:pt x="211531" y="102668"/>
                </a:lnTo>
                <a:lnTo>
                  <a:pt x="172827" y="122473"/>
                </a:lnTo>
                <a:lnTo>
                  <a:pt x="136691" y="144293"/>
                </a:lnTo>
                <a:lnTo>
                  <a:pt x="103632" y="168186"/>
                </a:lnTo>
                <a:lnTo>
                  <a:pt x="74157" y="194211"/>
                </a:lnTo>
                <a:lnTo>
                  <a:pt x="27999" y="252890"/>
                </a:lnTo>
                <a:lnTo>
                  <a:pt x="2285" y="320802"/>
                </a:lnTo>
                <a:lnTo>
                  <a:pt x="761" y="329946"/>
                </a:lnTo>
                <a:lnTo>
                  <a:pt x="761" y="339090"/>
                </a:lnTo>
                <a:lnTo>
                  <a:pt x="0" y="348234"/>
                </a:lnTo>
                <a:lnTo>
                  <a:pt x="2286" y="374904"/>
                </a:lnTo>
                <a:lnTo>
                  <a:pt x="3810" y="384048"/>
                </a:lnTo>
                <a:lnTo>
                  <a:pt x="9906" y="400948"/>
                </a:lnTo>
                <a:lnTo>
                  <a:pt x="9906" y="339090"/>
                </a:lnTo>
                <a:lnTo>
                  <a:pt x="11429" y="322326"/>
                </a:lnTo>
                <a:lnTo>
                  <a:pt x="39054" y="253452"/>
                </a:lnTo>
                <a:lnTo>
                  <a:pt x="87836" y="194425"/>
                </a:lnTo>
                <a:lnTo>
                  <a:pt x="118829" y="168431"/>
                </a:lnTo>
                <a:lnTo>
                  <a:pt x="153515" y="144689"/>
                </a:lnTo>
                <a:lnTo>
                  <a:pt x="191359" y="123131"/>
                </a:lnTo>
                <a:lnTo>
                  <a:pt x="231830" y="103686"/>
                </a:lnTo>
                <a:lnTo>
                  <a:pt x="274394" y="86286"/>
                </a:lnTo>
                <a:lnTo>
                  <a:pt x="318520" y="70861"/>
                </a:lnTo>
                <a:lnTo>
                  <a:pt x="363675" y="57340"/>
                </a:lnTo>
                <a:lnTo>
                  <a:pt x="409325" y="45655"/>
                </a:lnTo>
                <a:lnTo>
                  <a:pt x="454939" y="35737"/>
                </a:lnTo>
                <a:lnTo>
                  <a:pt x="499984" y="27514"/>
                </a:lnTo>
                <a:lnTo>
                  <a:pt x="543926" y="20918"/>
                </a:lnTo>
                <a:lnTo>
                  <a:pt x="586235" y="15880"/>
                </a:lnTo>
                <a:lnTo>
                  <a:pt x="626376" y="12329"/>
                </a:lnTo>
                <a:lnTo>
                  <a:pt x="698034" y="9411"/>
                </a:lnTo>
                <a:lnTo>
                  <a:pt x="728472" y="9906"/>
                </a:lnTo>
                <a:lnTo>
                  <a:pt x="765810" y="9906"/>
                </a:lnTo>
                <a:lnTo>
                  <a:pt x="803148" y="11457"/>
                </a:lnTo>
                <a:lnTo>
                  <a:pt x="830540" y="12429"/>
                </a:lnTo>
                <a:lnTo>
                  <a:pt x="862096" y="14684"/>
                </a:lnTo>
                <a:lnTo>
                  <a:pt x="933431" y="23174"/>
                </a:lnTo>
                <a:lnTo>
                  <a:pt x="972219" y="29516"/>
                </a:lnTo>
                <a:lnTo>
                  <a:pt x="1012427" y="37326"/>
                </a:lnTo>
                <a:lnTo>
                  <a:pt x="1053560" y="46658"/>
                </a:lnTo>
                <a:lnTo>
                  <a:pt x="1095123" y="57565"/>
                </a:lnTo>
                <a:lnTo>
                  <a:pt x="1136623" y="70102"/>
                </a:lnTo>
                <a:lnTo>
                  <a:pt x="1177561" y="84320"/>
                </a:lnTo>
                <a:lnTo>
                  <a:pt x="1217442" y="100273"/>
                </a:lnTo>
                <a:lnTo>
                  <a:pt x="1255771" y="118014"/>
                </a:lnTo>
                <a:lnTo>
                  <a:pt x="1292051" y="137596"/>
                </a:lnTo>
                <a:lnTo>
                  <a:pt x="1325788" y="159074"/>
                </a:lnTo>
                <a:lnTo>
                  <a:pt x="1356485" y="182499"/>
                </a:lnTo>
                <a:lnTo>
                  <a:pt x="1406780" y="235406"/>
                </a:lnTo>
                <a:lnTo>
                  <a:pt x="1438970" y="296744"/>
                </a:lnTo>
                <a:lnTo>
                  <a:pt x="1447800" y="339090"/>
                </a:lnTo>
                <a:lnTo>
                  <a:pt x="1447800" y="400600"/>
                </a:lnTo>
                <a:lnTo>
                  <a:pt x="1451120" y="391182"/>
                </a:lnTo>
                <a:lnTo>
                  <a:pt x="1456944" y="356616"/>
                </a:lnTo>
                <a:lnTo>
                  <a:pt x="1457706" y="347472"/>
                </a:lnTo>
                <a:close/>
              </a:path>
              <a:path w="1457705" h="696097">
                <a:moveTo>
                  <a:pt x="1447800" y="400600"/>
                </a:moveTo>
                <a:lnTo>
                  <a:pt x="1447800" y="356616"/>
                </a:lnTo>
                <a:lnTo>
                  <a:pt x="1447038" y="364998"/>
                </a:lnTo>
                <a:lnTo>
                  <a:pt x="1438962" y="398969"/>
                </a:lnTo>
                <a:lnTo>
                  <a:pt x="1406761" y="460313"/>
                </a:lnTo>
                <a:lnTo>
                  <a:pt x="1356464" y="513218"/>
                </a:lnTo>
                <a:lnTo>
                  <a:pt x="1325767" y="536640"/>
                </a:lnTo>
                <a:lnTo>
                  <a:pt x="1292032" y="558112"/>
                </a:lnTo>
                <a:lnTo>
                  <a:pt x="1255754" y="577689"/>
                </a:lnTo>
                <a:lnTo>
                  <a:pt x="1217429" y="595424"/>
                </a:lnTo>
                <a:lnTo>
                  <a:pt x="1177551" y="611371"/>
                </a:lnTo>
                <a:lnTo>
                  <a:pt x="1136617" y="625583"/>
                </a:lnTo>
                <a:lnTo>
                  <a:pt x="1095122" y="638114"/>
                </a:lnTo>
                <a:lnTo>
                  <a:pt x="1053558" y="649018"/>
                </a:lnTo>
                <a:lnTo>
                  <a:pt x="1012422" y="658348"/>
                </a:lnTo>
                <a:lnTo>
                  <a:pt x="972212" y="666158"/>
                </a:lnTo>
                <a:lnTo>
                  <a:pt x="933423" y="672500"/>
                </a:lnTo>
                <a:lnTo>
                  <a:pt x="862089" y="681000"/>
                </a:lnTo>
                <a:lnTo>
                  <a:pt x="802386" y="684276"/>
                </a:lnTo>
                <a:lnTo>
                  <a:pt x="765810" y="685800"/>
                </a:lnTo>
                <a:lnTo>
                  <a:pt x="728472" y="685800"/>
                </a:lnTo>
                <a:lnTo>
                  <a:pt x="698034" y="686295"/>
                </a:lnTo>
                <a:lnTo>
                  <a:pt x="663818" y="685521"/>
                </a:lnTo>
                <a:lnTo>
                  <a:pt x="587145" y="679963"/>
                </a:lnTo>
                <a:lnTo>
                  <a:pt x="545345" y="675029"/>
                </a:lnTo>
                <a:lnTo>
                  <a:pt x="501970" y="668573"/>
                </a:lnTo>
                <a:lnTo>
                  <a:pt x="457526" y="660530"/>
                </a:lnTo>
                <a:lnTo>
                  <a:pt x="412521" y="650835"/>
                </a:lnTo>
                <a:lnTo>
                  <a:pt x="367460" y="639422"/>
                </a:lnTo>
                <a:lnTo>
                  <a:pt x="322849" y="626225"/>
                </a:lnTo>
                <a:lnTo>
                  <a:pt x="279196" y="611180"/>
                </a:lnTo>
                <a:lnTo>
                  <a:pt x="237007" y="594221"/>
                </a:lnTo>
                <a:lnTo>
                  <a:pt x="196788" y="575281"/>
                </a:lnTo>
                <a:lnTo>
                  <a:pt x="159045" y="554296"/>
                </a:lnTo>
                <a:lnTo>
                  <a:pt x="124285" y="531200"/>
                </a:lnTo>
                <a:lnTo>
                  <a:pt x="93015" y="505927"/>
                </a:lnTo>
                <a:lnTo>
                  <a:pt x="65740" y="478413"/>
                </a:lnTo>
                <a:lnTo>
                  <a:pt x="25203" y="416395"/>
                </a:lnTo>
                <a:lnTo>
                  <a:pt x="11430" y="373380"/>
                </a:lnTo>
                <a:lnTo>
                  <a:pt x="9906" y="356616"/>
                </a:lnTo>
                <a:lnTo>
                  <a:pt x="9906" y="400948"/>
                </a:lnTo>
                <a:lnTo>
                  <a:pt x="36271" y="455226"/>
                </a:lnTo>
                <a:lnTo>
                  <a:pt x="60662" y="486770"/>
                </a:lnTo>
                <a:lnTo>
                  <a:pt x="89786" y="515728"/>
                </a:lnTo>
                <a:lnTo>
                  <a:pt x="123111" y="542183"/>
                </a:lnTo>
                <a:lnTo>
                  <a:pt x="160106" y="566218"/>
                </a:lnTo>
                <a:lnTo>
                  <a:pt x="200239" y="587915"/>
                </a:lnTo>
                <a:lnTo>
                  <a:pt x="242979" y="607357"/>
                </a:lnTo>
                <a:lnTo>
                  <a:pt x="287795" y="624627"/>
                </a:lnTo>
                <a:lnTo>
                  <a:pt x="334156" y="639808"/>
                </a:lnTo>
                <a:lnTo>
                  <a:pt x="381529" y="652983"/>
                </a:lnTo>
                <a:lnTo>
                  <a:pt x="429384" y="664234"/>
                </a:lnTo>
                <a:lnTo>
                  <a:pt x="477190" y="673645"/>
                </a:lnTo>
                <a:lnTo>
                  <a:pt x="524414" y="681298"/>
                </a:lnTo>
                <a:lnTo>
                  <a:pt x="570527" y="687276"/>
                </a:lnTo>
                <a:lnTo>
                  <a:pt x="614996" y="691663"/>
                </a:lnTo>
                <a:lnTo>
                  <a:pt x="657290" y="694540"/>
                </a:lnTo>
                <a:lnTo>
                  <a:pt x="696878" y="695990"/>
                </a:lnTo>
                <a:lnTo>
                  <a:pt x="733228" y="696097"/>
                </a:lnTo>
                <a:lnTo>
                  <a:pt x="765810" y="694944"/>
                </a:lnTo>
                <a:lnTo>
                  <a:pt x="838962" y="691896"/>
                </a:lnTo>
                <a:lnTo>
                  <a:pt x="898008" y="686969"/>
                </a:lnTo>
                <a:lnTo>
                  <a:pt x="968178" y="676759"/>
                </a:lnTo>
                <a:lnTo>
                  <a:pt x="1006203" y="669547"/>
                </a:lnTo>
                <a:lnTo>
                  <a:pt x="1045531" y="660864"/>
                </a:lnTo>
                <a:lnTo>
                  <a:pt x="1085668" y="650659"/>
                </a:lnTo>
                <a:lnTo>
                  <a:pt x="1126123" y="638882"/>
                </a:lnTo>
                <a:lnTo>
                  <a:pt x="1166402" y="625482"/>
                </a:lnTo>
                <a:lnTo>
                  <a:pt x="1206012" y="610409"/>
                </a:lnTo>
                <a:lnTo>
                  <a:pt x="1244461" y="593613"/>
                </a:lnTo>
                <a:lnTo>
                  <a:pt x="1281257" y="575044"/>
                </a:lnTo>
                <a:lnTo>
                  <a:pt x="1315905" y="554652"/>
                </a:lnTo>
                <a:lnTo>
                  <a:pt x="1347914" y="532385"/>
                </a:lnTo>
                <a:lnTo>
                  <a:pt x="1402043" y="482029"/>
                </a:lnTo>
                <a:lnTo>
                  <a:pt x="1439700" y="423573"/>
                </a:lnTo>
                <a:lnTo>
                  <a:pt x="1447800" y="400600"/>
                </a:lnTo>
                <a:close/>
              </a:path>
            </a:pathLst>
          </a:custGeom>
          <a:solidFill>
            <a:srgbClr val="000000"/>
          </a:solidFill>
        </p:spPr>
        <p:txBody>
          <a:bodyPr wrap="square" lIns="0" tIns="0" rIns="0" bIns="0" rtlCol="0">
            <a:noAutofit/>
          </a:bodyPr>
          <a:lstStyle/>
          <a:p>
            <a:endParaRPr sz="1191" dirty="0"/>
          </a:p>
        </p:txBody>
      </p:sp>
      <p:sp>
        <p:nvSpPr>
          <p:cNvPr id="23" name="object 23"/>
          <p:cNvSpPr txBox="1"/>
          <p:nvPr/>
        </p:nvSpPr>
        <p:spPr>
          <a:xfrm>
            <a:off x="5088817" y="2559048"/>
            <a:ext cx="658220" cy="297894"/>
          </a:xfrm>
          <a:prstGeom prst="rect">
            <a:avLst/>
          </a:prstGeom>
        </p:spPr>
        <p:txBody>
          <a:bodyPr vert="horz" wrap="square" lIns="0" tIns="0" rIns="0" bIns="0" rtlCol="0">
            <a:noAutofit/>
          </a:bodyPr>
          <a:lstStyle/>
          <a:p>
            <a:pPr marL="8405" algn="ctr"/>
            <a:r>
              <a:rPr sz="1324" b="1" spc="-7" dirty="0">
                <a:solidFill>
                  <a:srgbClr val="00B0F0"/>
                </a:solidFill>
                <a:latin typeface="Arial"/>
                <a:cs typeface="Arial"/>
              </a:rPr>
              <a:t>roles</a:t>
            </a:r>
            <a:endParaRPr sz="1324" dirty="0">
              <a:solidFill>
                <a:srgbClr val="00B0F0"/>
              </a:solidFill>
              <a:latin typeface="Arial"/>
              <a:cs typeface="Arial"/>
            </a:endParaRPr>
          </a:p>
        </p:txBody>
      </p:sp>
      <p:sp>
        <p:nvSpPr>
          <p:cNvPr id="24" name="object 24"/>
          <p:cNvSpPr/>
          <p:nvPr/>
        </p:nvSpPr>
        <p:spPr>
          <a:xfrm>
            <a:off x="3931920" y="3200521"/>
            <a:ext cx="1411941" cy="453839"/>
          </a:xfrm>
          <a:custGeom>
            <a:avLst/>
            <a:gdLst/>
            <a:ahLst/>
            <a:cxnLst/>
            <a:rect l="l" t="t" r="r" b="b"/>
            <a:pathLst>
              <a:path w="2133600" h="685800">
                <a:moveTo>
                  <a:pt x="2133600" y="342899"/>
                </a:moveTo>
                <a:lnTo>
                  <a:pt x="2119653" y="287192"/>
                </a:lnTo>
                <a:lnTo>
                  <a:pt x="2079272" y="234379"/>
                </a:lnTo>
                <a:lnTo>
                  <a:pt x="2049851" y="209276"/>
                </a:lnTo>
                <a:lnTo>
                  <a:pt x="2014641" y="185159"/>
                </a:lnTo>
                <a:lnTo>
                  <a:pt x="1973914" y="162115"/>
                </a:lnTo>
                <a:lnTo>
                  <a:pt x="1927945" y="140232"/>
                </a:lnTo>
                <a:lnTo>
                  <a:pt x="1877006" y="119597"/>
                </a:lnTo>
                <a:lnTo>
                  <a:pt x="1821370" y="100298"/>
                </a:lnTo>
                <a:lnTo>
                  <a:pt x="1761311" y="82422"/>
                </a:lnTo>
                <a:lnTo>
                  <a:pt x="1697102" y="66056"/>
                </a:lnTo>
                <a:lnTo>
                  <a:pt x="1629015" y="51288"/>
                </a:lnTo>
                <a:lnTo>
                  <a:pt x="1557325" y="38205"/>
                </a:lnTo>
                <a:lnTo>
                  <a:pt x="1482304" y="26896"/>
                </a:lnTo>
                <a:lnTo>
                  <a:pt x="1404225" y="17446"/>
                </a:lnTo>
                <a:lnTo>
                  <a:pt x="1323362" y="9944"/>
                </a:lnTo>
                <a:lnTo>
                  <a:pt x="1239988" y="4478"/>
                </a:lnTo>
                <a:lnTo>
                  <a:pt x="1154376" y="1134"/>
                </a:lnTo>
                <a:lnTo>
                  <a:pt x="1066800" y="0"/>
                </a:lnTo>
                <a:lnTo>
                  <a:pt x="979326" y="1134"/>
                </a:lnTo>
                <a:lnTo>
                  <a:pt x="893796" y="4478"/>
                </a:lnTo>
                <a:lnTo>
                  <a:pt x="810484" y="9944"/>
                </a:lnTo>
                <a:lnTo>
                  <a:pt x="729666" y="17446"/>
                </a:lnTo>
                <a:lnTo>
                  <a:pt x="651617" y="26896"/>
                </a:lnTo>
                <a:lnTo>
                  <a:pt x="576610" y="38205"/>
                </a:lnTo>
                <a:lnTo>
                  <a:pt x="504922" y="51288"/>
                </a:lnTo>
                <a:lnTo>
                  <a:pt x="436827" y="66056"/>
                </a:lnTo>
                <a:lnTo>
                  <a:pt x="372599" y="82422"/>
                </a:lnTo>
                <a:lnTo>
                  <a:pt x="312515" y="100298"/>
                </a:lnTo>
                <a:lnTo>
                  <a:pt x="256848" y="119597"/>
                </a:lnTo>
                <a:lnTo>
                  <a:pt x="205874" y="140232"/>
                </a:lnTo>
                <a:lnTo>
                  <a:pt x="159867" y="162115"/>
                </a:lnTo>
                <a:lnTo>
                  <a:pt x="119102" y="185159"/>
                </a:lnTo>
                <a:lnTo>
                  <a:pt x="83855" y="209276"/>
                </a:lnTo>
                <a:lnTo>
                  <a:pt x="54400" y="234379"/>
                </a:lnTo>
                <a:lnTo>
                  <a:pt x="13966" y="287192"/>
                </a:lnTo>
                <a:lnTo>
                  <a:pt x="0" y="342900"/>
                </a:lnTo>
                <a:lnTo>
                  <a:pt x="3537" y="370968"/>
                </a:lnTo>
                <a:lnTo>
                  <a:pt x="31012" y="425171"/>
                </a:lnTo>
                <a:lnTo>
                  <a:pt x="83855" y="476202"/>
                </a:lnTo>
                <a:lnTo>
                  <a:pt x="119102" y="500304"/>
                </a:lnTo>
                <a:lnTo>
                  <a:pt x="159867" y="523346"/>
                </a:lnTo>
                <a:lnTo>
                  <a:pt x="205874" y="545238"/>
                </a:lnTo>
                <a:lnTo>
                  <a:pt x="256848" y="565891"/>
                </a:lnTo>
                <a:lnTo>
                  <a:pt x="312515" y="585216"/>
                </a:lnTo>
                <a:lnTo>
                  <a:pt x="372599" y="603123"/>
                </a:lnTo>
                <a:lnTo>
                  <a:pt x="436827" y="619524"/>
                </a:lnTo>
                <a:lnTo>
                  <a:pt x="504922" y="634329"/>
                </a:lnTo>
                <a:lnTo>
                  <a:pt x="576610" y="647450"/>
                </a:lnTo>
                <a:lnTo>
                  <a:pt x="651617" y="658796"/>
                </a:lnTo>
                <a:lnTo>
                  <a:pt x="729666" y="668280"/>
                </a:lnTo>
                <a:lnTo>
                  <a:pt x="810484" y="675811"/>
                </a:lnTo>
                <a:lnTo>
                  <a:pt x="893796" y="681301"/>
                </a:lnTo>
                <a:lnTo>
                  <a:pt x="979326" y="684660"/>
                </a:lnTo>
                <a:lnTo>
                  <a:pt x="1066800" y="685800"/>
                </a:lnTo>
                <a:lnTo>
                  <a:pt x="1154376" y="684660"/>
                </a:lnTo>
                <a:lnTo>
                  <a:pt x="1239988" y="681301"/>
                </a:lnTo>
                <a:lnTo>
                  <a:pt x="1323362" y="675811"/>
                </a:lnTo>
                <a:lnTo>
                  <a:pt x="1404225" y="668280"/>
                </a:lnTo>
                <a:lnTo>
                  <a:pt x="1482304" y="658796"/>
                </a:lnTo>
                <a:lnTo>
                  <a:pt x="1557325" y="647450"/>
                </a:lnTo>
                <a:lnTo>
                  <a:pt x="1629015" y="634329"/>
                </a:lnTo>
                <a:lnTo>
                  <a:pt x="1697102" y="619524"/>
                </a:lnTo>
                <a:lnTo>
                  <a:pt x="1761311" y="603123"/>
                </a:lnTo>
                <a:lnTo>
                  <a:pt x="1821370" y="585215"/>
                </a:lnTo>
                <a:lnTo>
                  <a:pt x="1877006" y="565891"/>
                </a:lnTo>
                <a:lnTo>
                  <a:pt x="1927945" y="545238"/>
                </a:lnTo>
                <a:lnTo>
                  <a:pt x="1973914" y="523346"/>
                </a:lnTo>
                <a:lnTo>
                  <a:pt x="2014641" y="500304"/>
                </a:lnTo>
                <a:lnTo>
                  <a:pt x="2049851" y="476202"/>
                </a:lnTo>
                <a:lnTo>
                  <a:pt x="2079272" y="451128"/>
                </a:lnTo>
                <a:lnTo>
                  <a:pt x="2119653" y="398422"/>
                </a:lnTo>
                <a:lnTo>
                  <a:pt x="2133600" y="342899"/>
                </a:lnTo>
                <a:close/>
              </a:path>
            </a:pathLst>
          </a:custGeom>
          <a:solidFill>
            <a:srgbClr val="FFFFFF"/>
          </a:solidFill>
        </p:spPr>
        <p:txBody>
          <a:bodyPr wrap="square" lIns="0" tIns="0" rIns="0" bIns="0" rtlCol="0">
            <a:noAutofit/>
          </a:bodyPr>
          <a:lstStyle/>
          <a:p>
            <a:endParaRPr sz="1191" dirty="0"/>
          </a:p>
        </p:txBody>
      </p:sp>
      <p:sp>
        <p:nvSpPr>
          <p:cNvPr id="25" name="object 25"/>
          <p:cNvSpPr/>
          <p:nvPr/>
        </p:nvSpPr>
        <p:spPr>
          <a:xfrm>
            <a:off x="3914110" y="3197244"/>
            <a:ext cx="1411941" cy="460394"/>
          </a:xfrm>
          <a:custGeom>
            <a:avLst/>
            <a:gdLst/>
            <a:ahLst/>
            <a:cxnLst/>
            <a:rect l="l" t="t" r="r" b="b"/>
            <a:pathLst>
              <a:path w="2133600" h="695706">
                <a:moveTo>
                  <a:pt x="2120900" y="297942"/>
                </a:moveTo>
                <a:lnTo>
                  <a:pt x="2120900" y="286158"/>
                </a:lnTo>
                <a:lnTo>
                  <a:pt x="2108200" y="272553"/>
                </a:lnTo>
                <a:lnTo>
                  <a:pt x="2108200" y="259450"/>
                </a:lnTo>
                <a:lnTo>
                  <a:pt x="2070100" y="223190"/>
                </a:lnTo>
                <a:lnTo>
                  <a:pt x="2019300" y="191585"/>
                </a:lnTo>
                <a:lnTo>
                  <a:pt x="2006600" y="182102"/>
                </a:lnTo>
                <a:lnTo>
                  <a:pt x="1993900" y="173151"/>
                </a:lnTo>
                <a:lnTo>
                  <a:pt x="1981200" y="164737"/>
                </a:lnTo>
                <a:lnTo>
                  <a:pt x="1968500" y="156863"/>
                </a:lnTo>
                <a:lnTo>
                  <a:pt x="1943100" y="149533"/>
                </a:lnTo>
                <a:lnTo>
                  <a:pt x="1930400" y="142751"/>
                </a:lnTo>
                <a:lnTo>
                  <a:pt x="1917700" y="136520"/>
                </a:lnTo>
                <a:lnTo>
                  <a:pt x="1905000" y="130845"/>
                </a:lnTo>
                <a:lnTo>
                  <a:pt x="1854200" y="112776"/>
                </a:lnTo>
                <a:lnTo>
                  <a:pt x="1816100" y="100584"/>
                </a:lnTo>
                <a:lnTo>
                  <a:pt x="1790700" y="91165"/>
                </a:lnTo>
                <a:lnTo>
                  <a:pt x="1752600" y="82318"/>
                </a:lnTo>
                <a:lnTo>
                  <a:pt x="1727200" y="74026"/>
                </a:lnTo>
                <a:lnTo>
                  <a:pt x="1689100" y="66274"/>
                </a:lnTo>
                <a:lnTo>
                  <a:pt x="1663700" y="59044"/>
                </a:lnTo>
                <a:lnTo>
                  <a:pt x="1625600" y="52321"/>
                </a:lnTo>
                <a:lnTo>
                  <a:pt x="1600200" y="46089"/>
                </a:lnTo>
                <a:lnTo>
                  <a:pt x="1562100" y="40330"/>
                </a:lnTo>
                <a:lnTo>
                  <a:pt x="1536700" y="35029"/>
                </a:lnTo>
                <a:lnTo>
                  <a:pt x="1498600" y="30170"/>
                </a:lnTo>
                <a:lnTo>
                  <a:pt x="1473200" y="25736"/>
                </a:lnTo>
                <a:lnTo>
                  <a:pt x="1435100" y="21711"/>
                </a:lnTo>
                <a:lnTo>
                  <a:pt x="1397000" y="18079"/>
                </a:lnTo>
                <a:lnTo>
                  <a:pt x="1371600" y="14823"/>
                </a:lnTo>
                <a:lnTo>
                  <a:pt x="1333500" y="11928"/>
                </a:lnTo>
                <a:lnTo>
                  <a:pt x="1308100" y="9376"/>
                </a:lnTo>
                <a:lnTo>
                  <a:pt x="1270000" y="7153"/>
                </a:lnTo>
                <a:lnTo>
                  <a:pt x="1244600" y="5240"/>
                </a:lnTo>
                <a:lnTo>
                  <a:pt x="1206500" y="3624"/>
                </a:lnTo>
                <a:lnTo>
                  <a:pt x="1181100" y="2286"/>
                </a:lnTo>
                <a:lnTo>
                  <a:pt x="1117600" y="762"/>
                </a:lnTo>
                <a:lnTo>
                  <a:pt x="1066800" y="0"/>
                </a:lnTo>
                <a:lnTo>
                  <a:pt x="1016000" y="762"/>
                </a:lnTo>
                <a:lnTo>
                  <a:pt x="952500" y="2286"/>
                </a:lnTo>
                <a:lnTo>
                  <a:pt x="927100" y="3631"/>
                </a:lnTo>
                <a:lnTo>
                  <a:pt x="889000" y="5248"/>
                </a:lnTo>
                <a:lnTo>
                  <a:pt x="863600" y="7155"/>
                </a:lnTo>
                <a:lnTo>
                  <a:pt x="825500" y="9369"/>
                </a:lnTo>
                <a:lnTo>
                  <a:pt x="800100" y="11909"/>
                </a:lnTo>
                <a:lnTo>
                  <a:pt x="762000" y="14793"/>
                </a:lnTo>
                <a:lnTo>
                  <a:pt x="723900" y="18039"/>
                </a:lnTo>
                <a:lnTo>
                  <a:pt x="698500" y="21665"/>
                </a:lnTo>
                <a:lnTo>
                  <a:pt x="660400" y="25688"/>
                </a:lnTo>
                <a:lnTo>
                  <a:pt x="635000" y="30127"/>
                </a:lnTo>
                <a:lnTo>
                  <a:pt x="596900" y="35000"/>
                </a:lnTo>
                <a:lnTo>
                  <a:pt x="558800" y="40325"/>
                </a:lnTo>
                <a:lnTo>
                  <a:pt x="533400" y="46119"/>
                </a:lnTo>
                <a:lnTo>
                  <a:pt x="495300" y="52401"/>
                </a:lnTo>
                <a:lnTo>
                  <a:pt x="469900" y="59189"/>
                </a:lnTo>
                <a:lnTo>
                  <a:pt x="431800" y="66501"/>
                </a:lnTo>
                <a:lnTo>
                  <a:pt x="406400" y="74354"/>
                </a:lnTo>
                <a:lnTo>
                  <a:pt x="368300" y="82768"/>
                </a:lnTo>
                <a:lnTo>
                  <a:pt x="342900" y="91759"/>
                </a:lnTo>
                <a:lnTo>
                  <a:pt x="304800" y="101346"/>
                </a:lnTo>
                <a:lnTo>
                  <a:pt x="279400" y="112776"/>
                </a:lnTo>
                <a:lnTo>
                  <a:pt x="241300" y="125730"/>
                </a:lnTo>
                <a:lnTo>
                  <a:pt x="228600" y="130884"/>
                </a:lnTo>
                <a:lnTo>
                  <a:pt x="215900" y="136580"/>
                </a:lnTo>
                <a:lnTo>
                  <a:pt x="203199" y="142815"/>
                </a:lnTo>
                <a:lnTo>
                  <a:pt x="177799" y="149588"/>
                </a:lnTo>
                <a:lnTo>
                  <a:pt x="165099" y="156896"/>
                </a:lnTo>
                <a:lnTo>
                  <a:pt x="152400" y="164737"/>
                </a:lnTo>
                <a:lnTo>
                  <a:pt x="139700" y="173108"/>
                </a:lnTo>
                <a:lnTo>
                  <a:pt x="127000" y="182007"/>
                </a:lnTo>
                <a:lnTo>
                  <a:pt x="101599" y="191433"/>
                </a:lnTo>
                <a:lnTo>
                  <a:pt x="63499" y="222842"/>
                </a:lnTo>
                <a:lnTo>
                  <a:pt x="25399" y="258905"/>
                </a:lnTo>
                <a:lnTo>
                  <a:pt x="25399" y="271949"/>
                </a:lnTo>
                <a:lnTo>
                  <a:pt x="12699" y="285502"/>
                </a:lnTo>
                <a:lnTo>
                  <a:pt x="0" y="299560"/>
                </a:lnTo>
                <a:lnTo>
                  <a:pt x="0" y="331470"/>
                </a:lnTo>
                <a:lnTo>
                  <a:pt x="12699" y="313944"/>
                </a:lnTo>
                <a:lnTo>
                  <a:pt x="12699" y="297180"/>
                </a:lnTo>
                <a:lnTo>
                  <a:pt x="38099" y="264063"/>
                </a:lnTo>
                <a:lnTo>
                  <a:pt x="63499" y="233425"/>
                </a:lnTo>
                <a:lnTo>
                  <a:pt x="101599" y="205180"/>
                </a:lnTo>
                <a:lnTo>
                  <a:pt x="139700" y="179245"/>
                </a:lnTo>
                <a:lnTo>
                  <a:pt x="190499" y="155536"/>
                </a:lnTo>
                <a:lnTo>
                  <a:pt x="241300" y="133969"/>
                </a:lnTo>
                <a:lnTo>
                  <a:pt x="292100" y="114460"/>
                </a:lnTo>
                <a:lnTo>
                  <a:pt x="355600" y="96925"/>
                </a:lnTo>
                <a:lnTo>
                  <a:pt x="419100" y="81280"/>
                </a:lnTo>
                <a:lnTo>
                  <a:pt x="469900" y="67441"/>
                </a:lnTo>
                <a:lnTo>
                  <a:pt x="533400" y="55324"/>
                </a:lnTo>
                <a:lnTo>
                  <a:pt x="596900" y="44845"/>
                </a:lnTo>
                <a:lnTo>
                  <a:pt x="660400" y="35920"/>
                </a:lnTo>
                <a:lnTo>
                  <a:pt x="723900" y="28466"/>
                </a:lnTo>
                <a:lnTo>
                  <a:pt x="774700" y="22397"/>
                </a:lnTo>
                <a:lnTo>
                  <a:pt x="838200" y="17630"/>
                </a:lnTo>
                <a:lnTo>
                  <a:pt x="889000" y="14082"/>
                </a:lnTo>
                <a:lnTo>
                  <a:pt x="927100" y="11668"/>
                </a:lnTo>
                <a:lnTo>
                  <a:pt x="977900" y="10303"/>
                </a:lnTo>
                <a:lnTo>
                  <a:pt x="1016000" y="9906"/>
                </a:lnTo>
                <a:lnTo>
                  <a:pt x="1117600" y="9906"/>
                </a:lnTo>
                <a:lnTo>
                  <a:pt x="1206500" y="12560"/>
                </a:lnTo>
                <a:lnTo>
                  <a:pt x="1231900" y="13916"/>
                </a:lnTo>
                <a:lnTo>
                  <a:pt x="1257300" y="15507"/>
                </a:lnTo>
                <a:lnTo>
                  <a:pt x="1295400" y="17341"/>
                </a:lnTo>
                <a:lnTo>
                  <a:pt x="1320800" y="19430"/>
                </a:lnTo>
                <a:lnTo>
                  <a:pt x="1346200" y="21782"/>
                </a:lnTo>
                <a:lnTo>
                  <a:pt x="1371600" y="24406"/>
                </a:lnTo>
                <a:lnTo>
                  <a:pt x="1409700" y="27312"/>
                </a:lnTo>
                <a:lnTo>
                  <a:pt x="1435100" y="30510"/>
                </a:lnTo>
                <a:lnTo>
                  <a:pt x="1460500" y="34009"/>
                </a:lnTo>
                <a:lnTo>
                  <a:pt x="1485900" y="37818"/>
                </a:lnTo>
                <a:lnTo>
                  <a:pt x="1511300" y="41947"/>
                </a:lnTo>
                <a:lnTo>
                  <a:pt x="1549400" y="46405"/>
                </a:lnTo>
                <a:lnTo>
                  <a:pt x="1574800" y="51202"/>
                </a:lnTo>
                <a:lnTo>
                  <a:pt x="1600200" y="56348"/>
                </a:lnTo>
                <a:lnTo>
                  <a:pt x="1625600" y="61851"/>
                </a:lnTo>
                <a:lnTo>
                  <a:pt x="1663700" y="67721"/>
                </a:lnTo>
                <a:lnTo>
                  <a:pt x="1689100" y="73968"/>
                </a:lnTo>
                <a:lnTo>
                  <a:pt x="1714500" y="80601"/>
                </a:lnTo>
                <a:lnTo>
                  <a:pt x="1739900" y="87630"/>
                </a:lnTo>
                <a:lnTo>
                  <a:pt x="1778000" y="99060"/>
                </a:lnTo>
                <a:lnTo>
                  <a:pt x="1816100" y="109728"/>
                </a:lnTo>
                <a:lnTo>
                  <a:pt x="1828800" y="114325"/>
                </a:lnTo>
                <a:lnTo>
                  <a:pt x="1841500" y="119364"/>
                </a:lnTo>
                <a:lnTo>
                  <a:pt x="1866900" y="124842"/>
                </a:lnTo>
                <a:lnTo>
                  <a:pt x="1879600" y="130755"/>
                </a:lnTo>
                <a:lnTo>
                  <a:pt x="1892300" y="137100"/>
                </a:lnTo>
                <a:lnTo>
                  <a:pt x="1905000" y="143874"/>
                </a:lnTo>
                <a:lnTo>
                  <a:pt x="1930400" y="151073"/>
                </a:lnTo>
                <a:lnTo>
                  <a:pt x="1943100" y="158695"/>
                </a:lnTo>
                <a:lnTo>
                  <a:pt x="1955800" y="166736"/>
                </a:lnTo>
                <a:lnTo>
                  <a:pt x="1981200" y="175193"/>
                </a:lnTo>
                <a:lnTo>
                  <a:pt x="1993900" y="184063"/>
                </a:lnTo>
                <a:lnTo>
                  <a:pt x="2006600" y="193342"/>
                </a:lnTo>
                <a:lnTo>
                  <a:pt x="2019300" y="203028"/>
                </a:lnTo>
                <a:lnTo>
                  <a:pt x="2044700" y="213117"/>
                </a:lnTo>
                <a:lnTo>
                  <a:pt x="2057400" y="223606"/>
                </a:lnTo>
                <a:lnTo>
                  <a:pt x="2070100" y="234492"/>
                </a:lnTo>
                <a:lnTo>
                  <a:pt x="2082800" y="245771"/>
                </a:lnTo>
                <a:lnTo>
                  <a:pt x="2082800" y="257441"/>
                </a:lnTo>
                <a:lnTo>
                  <a:pt x="2095500" y="269498"/>
                </a:lnTo>
                <a:lnTo>
                  <a:pt x="2108200" y="281940"/>
                </a:lnTo>
                <a:lnTo>
                  <a:pt x="2120900" y="297942"/>
                </a:lnTo>
                <a:close/>
              </a:path>
              <a:path w="2133600" h="695706">
                <a:moveTo>
                  <a:pt x="2133600" y="384810"/>
                </a:moveTo>
                <a:lnTo>
                  <a:pt x="2133600" y="348234"/>
                </a:lnTo>
                <a:lnTo>
                  <a:pt x="2133323" y="347853"/>
                </a:lnTo>
                <a:lnTo>
                  <a:pt x="2120900" y="364998"/>
                </a:lnTo>
                <a:lnTo>
                  <a:pt x="2120900" y="398526"/>
                </a:lnTo>
                <a:lnTo>
                  <a:pt x="2108200" y="414528"/>
                </a:lnTo>
                <a:lnTo>
                  <a:pt x="2082800" y="445735"/>
                </a:lnTo>
                <a:lnTo>
                  <a:pt x="2044700" y="474591"/>
                </a:lnTo>
                <a:lnTo>
                  <a:pt x="2006600" y="501180"/>
                </a:lnTo>
                <a:lnTo>
                  <a:pt x="1968500" y="525582"/>
                </a:lnTo>
                <a:lnTo>
                  <a:pt x="1917700" y="547880"/>
                </a:lnTo>
                <a:lnTo>
                  <a:pt x="1866900" y="568157"/>
                </a:lnTo>
                <a:lnTo>
                  <a:pt x="1816100" y="586495"/>
                </a:lnTo>
                <a:lnTo>
                  <a:pt x="1765300" y="602975"/>
                </a:lnTo>
                <a:lnTo>
                  <a:pt x="1701800" y="617680"/>
                </a:lnTo>
                <a:lnTo>
                  <a:pt x="1651000" y="630693"/>
                </a:lnTo>
                <a:lnTo>
                  <a:pt x="1587500" y="642094"/>
                </a:lnTo>
                <a:lnTo>
                  <a:pt x="1524000" y="651968"/>
                </a:lnTo>
                <a:lnTo>
                  <a:pt x="1473200" y="660395"/>
                </a:lnTo>
                <a:lnTo>
                  <a:pt x="1409700" y="667459"/>
                </a:lnTo>
                <a:lnTo>
                  <a:pt x="1358900" y="673240"/>
                </a:lnTo>
                <a:lnTo>
                  <a:pt x="1295400" y="677822"/>
                </a:lnTo>
                <a:lnTo>
                  <a:pt x="1244600" y="681287"/>
                </a:lnTo>
                <a:lnTo>
                  <a:pt x="1206500" y="683717"/>
                </a:lnTo>
                <a:lnTo>
                  <a:pt x="1155700" y="685193"/>
                </a:lnTo>
                <a:lnTo>
                  <a:pt x="1117600" y="685800"/>
                </a:lnTo>
                <a:lnTo>
                  <a:pt x="1016000" y="685800"/>
                </a:lnTo>
                <a:lnTo>
                  <a:pt x="977900" y="685150"/>
                </a:lnTo>
                <a:lnTo>
                  <a:pt x="927100" y="683643"/>
                </a:lnTo>
                <a:lnTo>
                  <a:pt x="876300" y="681196"/>
                </a:lnTo>
                <a:lnTo>
                  <a:pt x="825500" y="677725"/>
                </a:lnTo>
                <a:lnTo>
                  <a:pt x="774700" y="673146"/>
                </a:lnTo>
                <a:lnTo>
                  <a:pt x="723900" y="667375"/>
                </a:lnTo>
                <a:lnTo>
                  <a:pt x="660400" y="660328"/>
                </a:lnTo>
                <a:lnTo>
                  <a:pt x="609600" y="651922"/>
                </a:lnTo>
                <a:lnTo>
                  <a:pt x="546100" y="642073"/>
                </a:lnTo>
                <a:lnTo>
                  <a:pt x="482600" y="630697"/>
                </a:lnTo>
                <a:lnTo>
                  <a:pt x="431800" y="617711"/>
                </a:lnTo>
                <a:lnTo>
                  <a:pt x="368300" y="603030"/>
                </a:lnTo>
                <a:lnTo>
                  <a:pt x="317500" y="586571"/>
                </a:lnTo>
                <a:lnTo>
                  <a:pt x="254000" y="568249"/>
                </a:lnTo>
                <a:lnTo>
                  <a:pt x="203200" y="547982"/>
                </a:lnTo>
                <a:lnTo>
                  <a:pt x="165100" y="525686"/>
                </a:lnTo>
                <a:lnTo>
                  <a:pt x="114300" y="501276"/>
                </a:lnTo>
                <a:lnTo>
                  <a:pt x="88900" y="474668"/>
                </a:lnTo>
                <a:lnTo>
                  <a:pt x="50800" y="445780"/>
                </a:lnTo>
                <a:lnTo>
                  <a:pt x="25400" y="414528"/>
                </a:lnTo>
                <a:lnTo>
                  <a:pt x="12700" y="397764"/>
                </a:lnTo>
                <a:lnTo>
                  <a:pt x="12700" y="381762"/>
                </a:lnTo>
                <a:lnTo>
                  <a:pt x="0" y="364236"/>
                </a:lnTo>
                <a:lnTo>
                  <a:pt x="0" y="384810"/>
                </a:lnTo>
                <a:lnTo>
                  <a:pt x="12700" y="420740"/>
                </a:lnTo>
                <a:lnTo>
                  <a:pt x="50800" y="454006"/>
                </a:lnTo>
                <a:lnTo>
                  <a:pt x="76200" y="484694"/>
                </a:lnTo>
                <a:lnTo>
                  <a:pt x="114300" y="512890"/>
                </a:lnTo>
                <a:lnTo>
                  <a:pt x="165100" y="538679"/>
                </a:lnTo>
                <a:lnTo>
                  <a:pt x="215900" y="562147"/>
                </a:lnTo>
                <a:lnTo>
                  <a:pt x="279400" y="583380"/>
                </a:lnTo>
                <a:lnTo>
                  <a:pt x="330200" y="602463"/>
                </a:lnTo>
                <a:lnTo>
                  <a:pt x="393700" y="619482"/>
                </a:lnTo>
                <a:lnTo>
                  <a:pt x="457200" y="634522"/>
                </a:lnTo>
                <a:lnTo>
                  <a:pt x="520700" y="647669"/>
                </a:lnTo>
                <a:lnTo>
                  <a:pt x="584200" y="659009"/>
                </a:lnTo>
                <a:lnTo>
                  <a:pt x="647700" y="668627"/>
                </a:lnTo>
                <a:lnTo>
                  <a:pt x="711200" y="676609"/>
                </a:lnTo>
                <a:lnTo>
                  <a:pt x="774700" y="683041"/>
                </a:lnTo>
                <a:lnTo>
                  <a:pt x="825500" y="688009"/>
                </a:lnTo>
                <a:lnTo>
                  <a:pt x="889000" y="691597"/>
                </a:lnTo>
                <a:lnTo>
                  <a:pt x="927100" y="693892"/>
                </a:lnTo>
                <a:lnTo>
                  <a:pt x="977900" y="694979"/>
                </a:lnTo>
                <a:lnTo>
                  <a:pt x="1016000" y="694944"/>
                </a:lnTo>
                <a:lnTo>
                  <a:pt x="1066800" y="695706"/>
                </a:lnTo>
                <a:lnTo>
                  <a:pt x="1117600" y="694944"/>
                </a:lnTo>
                <a:lnTo>
                  <a:pt x="1155700" y="694965"/>
                </a:lnTo>
                <a:lnTo>
                  <a:pt x="1193800" y="693866"/>
                </a:lnTo>
                <a:lnTo>
                  <a:pt x="1244600" y="691562"/>
                </a:lnTo>
                <a:lnTo>
                  <a:pt x="1295400" y="687967"/>
                </a:lnTo>
                <a:lnTo>
                  <a:pt x="1358900" y="682995"/>
                </a:lnTo>
                <a:lnTo>
                  <a:pt x="1422400" y="676560"/>
                </a:lnTo>
                <a:lnTo>
                  <a:pt x="1473200" y="668576"/>
                </a:lnTo>
                <a:lnTo>
                  <a:pt x="1549400" y="658958"/>
                </a:lnTo>
                <a:lnTo>
                  <a:pt x="1612900" y="647619"/>
                </a:lnTo>
                <a:lnTo>
                  <a:pt x="1676400" y="634474"/>
                </a:lnTo>
                <a:lnTo>
                  <a:pt x="1739900" y="619437"/>
                </a:lnTo>
                <a:lnTo>
                  <a:pt x="1803400" y="602423"/>
                </a:lnTo>
                <a:lnTo>
                  <a:pt x="1854200" y="583345"/>
                </a:lnTo>
                <a:lnTo>
                  <a:pt x="1917700" y="562117"/>
                </a:lnTo>
                <a:lnTo>
                  <a:pt x="1968500" y="538654"/>
                </a:lnTo>
                <a:lnTo>
                  <a:pt x="2006600" y="512871"/>
                </a:lnTo>
                <a:lnTo>
                  <a:pt x="2057400" y="484680"/>
                </a:lnTo>
                <a:lnTo>
                  <a:pt x="2082800" y="453997"/>
                </a:lnTo>
                <a:lnTo>
                  <a:pt x="2108200" y="420735"/>
                </a:lnTo>
                <a:lnTo>
                  <a:pt x="2133600" y="384810"/>
                </a:lnTo>
                <a:close/>
              </a:path>
              <a:path w="2133600" h="695706">
                <a:moveTo>
                  <a:pt x="2133600" y="347472"/>
                </a:moveTo>
                <a:lnTo>
                  <a:pt x="2133600" y="314858"/>
                </a:lnTo>
                <a:lnTo>
                  <a:pt x="2120900" y="300261"/>
                </a:lnTo>
                <a:lnTo>
                  <a:pt x="2120900" y="330708"/>
                </a:lnTo>
                <a:lnTo>
                  <a:pt x="2133323" y="347853"/>
                </a:lnTo>
                <a:lnTo>
                  <a:pt x="2133600" y="347472"/>
                </a:lnTo>
                <a:close/>
              </a:path>
              <a:path w="2133600" h="695706">
                <a:moveTo>
                  <a:pt x="2133600" y="348234"/>
                </a:moveTo>
                <a:lnTo>
                  <a:pt x="2133600" y="347472"/>
                </a:lnTo>
                <a:lnTo>
                  <a:pt x="2133323" y="347853"/>
                </a:lnTo>
                <a:lnTo>
                  <a:pt x="2133600" y="348234"/>
                </a:lnTo>
                <a:close/>
              </a:path>
            </a:pathLst>
          </a:custGeom>
          <a:solidFill>
            <a:srgbClr val="000000"/>
          </a:solidFill>
        </p:spPr>
        <p:txBody>
          <a:bodyPr wrap="square" lIns="0" tIns="0" rIns="0" bIns="0" rtlCol="0">
            <a:noAutofit/>
          </a:bodyPr>
          <a:lstStyle/>
          <a:p>
            <a:endParaRPr sz="1191" dirty="0"/>
          </a:p>
        </p:txBody>
      </p:sp>
      <p:sp>
        <p:nvSpPr>
          <p:cNvPr id="26" name="object 26"/>
          <p:cNvSpPr txBox="1"/>
          <p:nvPr/>
        </p:nvSpPr>
        <p:spPr>
          <a:xfrm>
            <a:off x="4089132" y="3309504"/>
            <a:ext cx="1061897" cy="208430"/>
          </a:xfrm>
          <a:prstGeom prst="rect">
            <a:avLst/>
          </a:prstGeom>
        </p:spPr>
        <p:txBody>
          <a:bodyPr vert="horz" wrap="square" lIns="0" tIns="0" rIns="0" bIns="0" rtlCol="0">
            <a:noAutofit/>
          </a:bodyPr>
          <a:lstStyle/>
          <a:p>
            <a:pPr marL="8405"/>
            <a:r>
              <a:rPr sz="1324" b="1" spc="-10" dirty="0">
                <a:solidFill>
                  <a:srgbClr val="0070C0"/>
                </a:solidFill>
                <a:latin typeface="Arial"/>
                <a:cs typeface="Arial"/>
              </a:rPr>
              <a:t>relationships</a:t>
            </a:r>
            <a:endParaRPr sz="1324" dirty="0">
              <a:solidFill>
                <a:srgbClr val="0070C0"/>
              </a:solidFill>
              <a:latin typeface="Arial"/>
              <a:cs typeface="Arial"/>
            </a:endParaRPr>
          </a:p>
        </p:txBody>
      </p:sp>
      <p:sp>
        <p:nvSpPr>
          <p:cNvPr id="27" name="object 27"/>
          <p:cNvSpPr/>
          <p:nvPr/>
        </p:nvSpPr>
        <p:spPr>
          <a:xfrm>
            <a:off x="2431550" y="3095786"/>
            <a:ext cx="1418496" cy="510894"/>
          </a:xfrm>
          <a:custGeom>
            <a:avLst/>
            <a:gdLst/>
            <a:ahLst/>
            <a:cxnLst/>
            <a:rect l="l" t="t" r="r" b="b"/>
            <a:pathLst>
              <a:path w="2143505" h="772018">
                <a:moveTo>
                  <a:pt x="2143506" y="384810"/>
                </a:moveTo>
                <a:lnTo>
                  <a:pt x="2137410" y="345186"/>
                </a:lnTo>
                <a:lnTo>
                  <a:pt x="2108404" y="288350"/>
                </a:lnTo>
                <a:lnTo>
                  <a:pt x="2079218" y="254029"/>
                </a:lnTo>
                <a:lnTo>
                  <a:pt x="2043677" y="222323"/>
                </a:lnTo>
                <a:lnTo>
                  <a:pt x="2002461" y="193146"/>
                </a:lnTo>
                <a:lnTo>
                  <a:pt x="1956251" y="166413"/>
                </a:lnTo>
                <a:lnTo>
                  <a:pt x="1905728" y="142037"/>
                </a:lnTo>
                <a:lnTo>
                  <a:pt x="1851574" y="119932"/>
                </a:lnTo>
                <a:lnTo>
                  <a:pt x="1794469" y="100011"/>
                </a:lnTo>
                <a:lnTo>
                  <a:pt x="1735095" y="82189"/>
                </a:lnTo>
                <a:lnTo>
                  <a:pt x="1674133" y="66379"/>
                </a:lnTo>
                <a:lnTo>
                  <a:pt x="1612263" y="52496"/>
                </a:lnTo>
                <a:lnTo>
                  <a:pt x="1550167" y="40452"/>
                </a:lnTo>
                <a:lnTo>
                  <a:pt x="1488527" y="30162"/>
                </a:lnTo>
                <a:lnTo>
                  <a:pt x="1428022" y="21540"/>
                </a:lnTo>
                <a:lnTo>
                  <a:pt x="1369335" y="14499"/>
                </a:lnTo>
                <a:lnTo>
                  <a:pt x="1313146" y="8953"/>
                </a:lnTo>
                <a:lnTo>
                  <a:pt x="1260137" y="4817"/>
                </a:lnTo>
                <a:lnTo>
                  <a:pt x="1210988" y="2003"/>
                </a:lnTo>
                <a:lnTo>
                  <a:pt x="1166381" y="426"/>
                </a:lnTo>
                <a:lnTo>
                  <a:pt x="1126998" y="0"/>
                </a:lnTo>
                <a:lnTo>
                  <a:pt x="1016508" y="0"/>
                </a:lnTo>
                <a:lnTo>
                  <a:pt x="962406" y="1524"/>
                </a:lnTo>
                <a:lnTo>
                  <a:pt x="905144" y="4247"/>
                </a:lnTo>
                <a:lnTo>
                  <a:pt x="847579" y="8068"/>
                </a:lnTo>
                <a:lnTo>
                  <a:pt x="789839" y="13060"/>
                </a:lnTo>
                <a:lnTo>
                  <a:pt x="732055" y="19295"/>
                </a:lnTo>
                <a:lnTo>
                  <a:pt x="674355" y="26846"/>
                </a:lnTo>
                <a:lnTo>
                  <a:pt x="616870" y="35784"/>
                </a:lnTo>
                <a:lnTo>
                  <a:pt x="559729" y="46183"/>
                </a:lnTo>
                <a:lnTo>
                  <a:pt x="503062" y="58115"/>
                </a:lnTo>
                <a:lnTo>
                  <a:pt x="446998" y="71652"/>
                </a:lnTo>
                <a:lnTo>
                  <a:pt x="391668" y="86868"/>
                </a:lnTo>
                <a:lnTo>
                  <a:pt x="352806" y="99060"/>
                </a:lnTo>
                <a:lnTo>
                  <a:pt x="315468" y="111252"/>
                </a:lnTo>
                <a:lnTo>
                  <a:pt x="267226" y="130229"/>
                </a:lnTo>
                <a:lnTo>
                  <a:pt x="217590" y="152028"/>
                </a:lnTo>
                <a:lnTo>
                  <a:pt x="168419" y="177168"/>
                </a:lnTo>
                <a:lnTo>
                  <a:pt x="121567" y="206168"/>
                </a:lnTo>
                <a:lnTo>
                  <a:pt x="78893" y="239548"/>
                </a:lnTo>
                <a:lnTo>
                  <a:pt x="42254" y="277826"/>
                </a:lnTo>
                <a:lnTo>
                  <a:pt x="12953" y="326136"/>
                </a:lnTo>
                <a:lnTo>
                  <a:pt x="1523" y="365760"/>
                </a:lnTo>
                <a:lnTo>
                  <a:pt x="0" y="385572"/>
                </a:lnTo>
                <a:lnTo>
                  <a:pt x="1524" y="406146"/>
                </a:lnTo>
                <a:lnTo>
                  <a:pt x="6096" y="425958"/>
                </a:lnTo>
                <a:lnTo>
                  <a:pt x="9906" y="436964"/>
                </a:lnTo>
                <a:lnTo>
                  <a:pt x="9906" y="384810"/>
                </a:lnTo>
                <a:lnTo>
                  <a:pt x="11429" y="366522"/>
                </a:lnTo>
                <a:lnTo>
                  <a:pt x="21336" y="329184"/>
                </a:lnTo>
                <a:lnTo>
                  <a:pt x="45050" y="291257"/>
                </a:lnTo>
                <a:lnTo>
                  <a:pt x="76058" y="256229"/>
                </a:lnTo>
                <a:lnTo>
                  <a:pt x="113651" y="224002"/>
                </a:lnTo>
                <a:lnTo>
                  <a:pt x="157117" y="194477"/>
                </a:lnTo>
                <a:lnTo>
                  <a:pt x="205747" y="167554"/>
                </a:lnTo>
                <a:lnTo>
                  <a:pt x="258831" y="143137"/>
                </a:lnTo>
                <a:lnTo>
                  <a:pt x="315659" y="121126"/>
                </a:lnTo>
                <a:lnTo>
                  <a:pt x="375522" y="101423"/>
                </a:lnTo>
                <a:lnTo>
                  <a:pt x="437709" y="83929"/>
                </a:lnTo>
                <a:lnTo>
                  <a:pt x="501510" y="68546"/>
                </a:lnTo>
                <a:lnTo>
                  <a:pt x="566216" y="55176"/>
                </a:lnTo>
                <a:lnTo>
                  <a:pt x="631116" y="43719"/>
                </a:lnTo>
                <a:lnTo>
                  <a:pt x="695501" y="34077"/>
                </a:lnTo>
                <a:lnTo>
                  <a:pt x="758661" y="26153"/>
                </a:lnTo>
                <a:lnTo>
                  <a:pt x="819885" y="19847"/>
                </a:lnTo>
                <a:lnTo>
                  <a:pt x="878715" y="15045"/>
                </a:lnTo>
                <a:lnTo>
                  <a:pt x="933821" y="11690"/>
                </a:lnTo>
                <a:lnTo>
                  <a:pt x="984849" y="9653"/>
                </a:lnTo>
                <a:lnTo>
                  <a:pt x="1029943" y="8858"/>
                </a:lnTo>
                <a:lnTo>
                  <a:pt x="1033566" y="8853"/>
                </a:lnTo>
                <a:lnTo>
                  <a:pt x="1072134" y="9144"/>
                </a:lnTo>
                <a:lnTo>
                  <a:pt x="1126998" y="9927"/>
                </a:lnTo>
                <a:lnTo>
                  <a:pt x="1181100" y="11446"/>
                </a:lnTo>
                <a:lnTo>
                  <a:pt x="1216612" y="12212"/>
                </a:lnTo>
                <a:lnTo>
                  <a:pt x="1258418" y="14237"/>
                </a:lnTo>
                <a:lnTo>
                  <a:pt x="1305028" y="17577"/>
                </a:lnTo>
                <a:lnTo>
                  <a:pt x="1355716" y="22306"/>
                </a:lnTo>
                <a:lnTo>
                  <a:pt x="1409801" y="28504"/>
                </a:lnTo>
                <a:lnTo>
                  <a:pt x="1466539" y="36245"/>
                </a:lnTo>
                <a:lnTo>
                  <a:pt x="1525184" y="45602"/>
                </a:lnTo>
                <a:lnTo>
                  <a:pt x="1585006" y="56650"/>
                </a:lnTo>
                <a:lnTo>
                  <a:pt x="1645272" y="69462"/>
                </a:lnTo>
                <a:lnTo>
                  <a:pt x="1705251" y="84115"/>
                </a:lnTo>
                <a:lnTo>
                  <a:pt x="1764211" y="100682"/>
                </a:lnTo>
                <a:lnTo>
                  <a:pt x="1821420" y="119237"/>
                </a:lnTo>
                <a:lnTo>
                  <a:pt x="1876146" y="139856"/>
                </a:lnTo>
                <a:lnTo>
                  <a:pt x="1927659" y="162614"/>
                </a:lnTo>
                <a:lnTo>
                  <a:pt x="1975226" y="187584"/>
                </a:lnTo>
                <a:lnTo>
                  <a:pt x="2018116" y="214841"/>
                </a:lnTo>
                <a:lnTo>
                  <a:pt x="2055596" y="244460"/>
                </a:lnTo>
                <a:lnTo>
                  <a:pt x="2086936" y="276515"/>
                </a:lnTo>
                <a:lnTo>
                  <a:pt x="2111403" y="311082"/>
                </a:lnTo>
                <a:lnTo>
                  <a:pt x="2128266" y="348234"/>
                </a:lnTo>
                <a:lnTo>
                  <a:pt x="2133600" y="385572"/>
                </a:lnTo>
                <a:lnTo>
                  <a:pt x="2133600" y="432511"/>
                </a:lnTo>
                <a:lnTo>
                  <a:pt x="2141982" y="405384"/>
                </a:lnTo>
                <a:lnTo>
                  <a:pt x="2143506" y="384810"/>
                </a:lnTo>
                <a:close/>
              </a:path>
              <a:path w="2143505" h="772018">
                <a:moveTo>
                  <a:pt x="2133600" y="432511"/>
                </a:moveTo>
                <a:lnTo>
                  <a:pt x="2133600" y="385572"/>
                </a:lnTo>
                <a:lnTo>
                  <a:pt x="2132076" y="404622"/>
                </a:lnTo>
                <a:lnTo>
                  <a:pt x="2128266" y="423672"/>
                </a:lnTo>
                <a:lnTo>
                  <a:pt x="2111170" y="460756"/>
                </a:lnTo>
                <a:lnTo>
                  <a:pt x="2086526" y="495238"/>
                </a:lnTo>
                <a:lnTo>
                  <a:pt x="2055057" y="527194"/>
                </a:lnTo>
                <a:lnTo>
                  <a:pt x="2017493" y="556703"/>
                </a:lnTo>
                <a:lnTo>
                  <a:pt x="1974558" y="583843"/>
                </a:lnTo>
                <a:lnTo>
                  <a:pt x="1926981" y="608692"/>
                </a:lnTo>
                <a:lnTo>
                  <a:pt x="1875487" y="631328"/>
                </a:lnTo>
                <a:lnTo>
                  <a:pt x="1820803" y="651829"/>
                </a:lnTo>
                <a:lnTo>
                  <a:pt x="1763657" y="670273"/>
                </a:lnTo>
                <a:lnTo>
                  <a:pt x="1704774" y="686738"/>
                </a:lnTo>
                <a:lnTo>
                  <a:pt x="1644882" y="701302"/>
                </a:lnTo>
                <a:lnTo>
                  <a:pt x="1584708" y="714043"/>
                </a:lnTo>
                <a:lnTo>
                  <a:pt x="1524977" y="725039"/>
                </a:lnTo>
                <a:lnTo>
                  <a:pt x="1466417" y="734369"/>
                </a:lnTo>
                <a:lnTo>
                  <a:pt x="1409754" y="742110"/>
                </a:lnTo>
                <a:lnTo>
                  <a:pt x="1355324" y="748377"/>
                </a:lnTo>
                <a:lnTo>
                  <a:pt x="1304975" y="753141"/>
                </a:lnTo>
                <a:lnTo>
                  <a:pt x="1258351" y="756583"/>
                </a:lnTo>
                <a:lnTo>
                  <a:pt x="1216561" y="758747"/>
                </a:lnTo>
                <a:lnTo>
                  <a:pt x="1180338" y="759714"/>
                </a:lnTo>
                <a:lnTo>
                  <a:pt x="1126236" y="761238"/>
                </a:lnTo>
                <a:lnTo>
                  <a:pt x="1072134" y="761989"/>
                </a:lnTo>
                <a:lnTo>
                  <a:pt x="1029943" y="762092"/>
                </a:lnTo>
                <a:lnTo>
                  <a:pt x="983603" y="761133"/>
                </a:lnTo>
                <a:lnTo>
                  <a:pt x="932983" y="759029"/>
                </a:lnTo>
                <a:lnTo>
                  <a:pt x="878465" y="755669"/>
                </a:lnTo>
                <a:lnTo>
                  <a:pt x="821432" y="751022"/>
                </a:lnTo>
                <a:lnTo>
                  <a:pt x="761767" y="744936"/>
                </a:lnTo>
                <a:lnTo>
                  <a:pt x="700351" y="737340"/>
                </a:lnTo>
                <a:lnTo>
                  <a:pt x="637818" y="728142"/>
                </a:lnTo>
                <a:lnTo>
                  <a:pt x="574801" y="717250"/>
                </a:lnTo>
                <a:lnTo>
                  <a:pt x="511930" y="704573"/>
                </a:lnTo>
                <a:lnTo>
                  <a:pt x="449840" y="690020"/>
                </a:lnTo>
                <a:lnTo>
                  <a:pt x="389161" y="673498"/>
                </a:lnTo>
                <a:lnTo>
                  <a:pt x="330528" y="654917"/>
                </a:lnTo>
                <a:lnTo>
                  <a:pt x="274572" y="634185"/>
                </a:lnTo>
                <a:lnTo>
                  <a:pt x="221926" y="611209"/>
                </a:lnTo>
                <a:lnTo>
                  <a:pt x="173222" y="585899"/>
                </a:lnTo>
                <a:lnTo>
                  <a:pt x="129093" y="558164"/>
                </a:lnTo>
                <a:lnTo>
                  <a:pt x="90171" y="527911"/>
                </a:lnTo>
                <a:lnTo>
                  <a:pt x="57089" y="495048"/>
                </a:lnTo>
                <a:lnTo>
                  <a:pt x="30480" y="459486"/>
                </a:lnTo>
                <a:lnTo>
                  <a:pt x="15240" y="422910"/>
                </a:lnTo>
                <a:lnTo>
                  <a:pt x="9906" y="384810"/>
                </a:lnTo>
                <a:lnTo>
                  <a:pt x="9906" y="436964"/>
                </a:lnTo>
                <a:lnTo>
                  <a:pt x="51595" y="502520"/>
                </a:lnTo>
                <a:lnTo>
                  <a:pt x="87066" y="537213"/>
                </a:lnTo>
                <a:lnTo>
                  <a:pt x="128615" y="569005"/>
                </a:lnTo>
                <a:lnTo>
                  <a:pt x="175583" y="598007"/>
                </a:lnTo>
                <a:lnTo>
                  <a:pt x="227312" y="624327"/>
                </a:lnTo>
                <a:lnTo>
                  <a:pt x="283144" y="648073"/>
                </a:lnTo>
                <a:lnTo>
                  <a:pt x="342421" y="669354"/>
                </a:lnTo>
                <a:lnTo>
                  <a:pt x="404484" y="688279"/>
                </a:lnTo>
                <a:lnTo>
                  <a:pt x="468676" y="704956"/>
                </a:lnTo>
                <a:lnTo>
                  <a:pt x="534338" y="719494"/>
                </a:lnTo>
                <a:lnTo>
                  <a:pt x="600811" y="732002"/>
                </a:lnTo>
                <a:lnTo>
                  <a:pt x="667438" y="742589"/>
                </a:lnTo>
                <a:lnTo>
                  <a:pt x="733561" y="751362"/>
                </a:lnTo>
                <a:lnTo>
                  <a:pt x="798520" y="758431"/>
                </a:lnTo>
                <a:lnTo>
                  <a:pt x="861659" y="763905"/>
                </a:lnTo>
                <a:lnTo>
                  <a:pt x="922318" y="767892"/>
                </a:lnTo>
                <a:lnTo>
                  <a:pt x="979840" y="770500"/>
                </a:lnTo>
                <a:lnTo>
                  <a:pt x="1033566" y="771839"/>
                </a:lnTo>
                <a:lnTo>
                  <a:pt x="1082838" y="772018"/>
                </a:lnTo>
                <a:lnTo>
                  <a:pt x="1126998" y="771144"/>
                </a:lnTo>
                <a:lnTo>
                  <a:pt x="1181100" y="769620"/>
                </a:lnTo>
                <a:lnTo>
                  <a:pt x="1234440" y="766572"/>
                </a:lnTo>
                <a:lnTo>
                  <a:pt x="1269258" y="765225"/>
                </a:lnTo>
                <a:lnTo>
                  <a:pt x="1309809" y="762558"/>
                </a:lnTo>
                <a:lnTo>
                  <a:pt x="1355716" y="758454"/>
                </a:lnTo>
                <a:lnTo>
                  <a:pt x="1405030" y="752970"/>
                </a:lnTo>
                <a:lnTo>
                  <a:pt x="1458159" y="745903"/>
                </a:lnTo>
                <a:lnTo>
                  <a:pt x="1513939" y="737223"/>
                </a:lnTo>
                <a:lnTo>
                  <a:pt x="1571601" y="726856"/>
                </a:lnTo>
                <a:lnTo>
                  <a:pt x="1630375" y="714731"/>
                </a:lnTo>
                <a:lnTo>
                  <a:pt x="1689489" y="700772"/>
                </a:lnTo>
                <a:lnTo>
                  <a:pt x="1748175" y="684909"/>
                </a:lnTo>
                <a:lnTo>
                  <a:pt x="1805662" y="667067"/>
                </a:lnTo>
                <a:lnTo>
                  <a:pt x="1861178" y="647173"/>
                </a:lnTo>
                <a:lnTo>
                  <a:pt x="1913956" y="625154"/>
                </a:lnTo>
                <a:lnTo>
                  <a:pt x="1963223" y="600937"/>
                </a:lnTo>
                <a:lnTo>
                  <a:pt x="2008209" y="574449"/>
                </a:lnTo>
                <a:lnTo>
                  <a:pt x="2048146" y="545617"/>
                </a:lnTo>
                <a:lnTo>
                  <a:pt x="2082261" y="514368"/>
                </a:lnTo>
                <a:lnTo>
                  <a:pt x="2109786" y="480628"/>
                </a:lnTo>
                <a:lnTo>
                  <a:pt x="2129949" y="444324"/>
                </a:lnTo>
                <a:lnTo>
                  <a:pt x="2133600" y="432511"/>
                </a:lnTo>
                <a:close/>
              </a:path>
            </a:pathLst>
          </a:custGeom>
          <a:solidFill>
            <a:srgbClr val="000000"/>
          </a:solidFill>
        </p:spPr>
        <p:txBody>
          <a:bodyPr wrap="square" lIns="0" tIns="0" rIns="0" bIns="0" rtlCol="0">
            <a:noAutofit/>
          </a:bodyPr>
          <a:lstStyle/>
          <a:p>
            <a:endParaRPr sz="1191" dirty="0"/>
          </a:p>
        </p:txBody>
      </p:sp>
      <p:sp>
        <p:nvSpPr>
          <p:cNvPr id="28" name="object 28"/>
          <p:cNvSpPr txBox="1"/>
          <p:nvPr/>
        </p:nvSpPr>
        <p:spPr>
          <a:xfrm>
            <a:off x="2664222" y="3126611"/>
            <a:ext cx="809765" cy="410135"/>
          </a:xfrm>
          <a:prstGeom prst="rect">
            <a:avLst/>
          </a:prstGeom>
        </p:spPr>
        <p:txBody>
          <a:bodyPr vert="horz" wrap="square" lIns="0" tIns="0" rIns="0" bIns="0" rtlCol="0">
            <a:noAutofit/>
          </a:bodyPr>
          <a:lstStyle/>
          <a:p>
            <a:pPr marL="8405" marR="8405" indent="56733" algn="ctr"/>
            <a:r>
              <a:rPr sz="1324" b="1" spc="-14" dirty="0">
                <a:solidFill>
                  <a:srgbClr val="002060"/>
                </a:solidFill>
                <a:latin typeface="Arial"/>
                <a:cs typeface="Arial"/>
              </a:rPr>
              <a:t>expected behaviors</a:t>
            </a:r>
            <a:endParaRPr sz="1324" dirty="0">
              <a:solidFill>
                <a:srgbClr val="002060"/>
              </a:solidFill>
              <a:latin typeface="Arial"/>
              <a:cs typeface="Arial"/>
            </a:endParaRPr>
          </a:p>
        </p:txBody>
      </p:sp>
      <p:sp>
        <p:nvSpPr>
          <p:cNvPr id="29" name="object 29"/>
          <p:cNvSpPr txBox="1"/>
          <p:nvPr/>
        </p:nvSpPr>
        <p:spPr>
          <a:xfrm>
            <a:off x="304643" y="4921124"/>
            <a:ext cx="8788893" cy="819994"/>
          </a:xfrm>
          <a:prstGeom prst="rect">
            <a:avLst/>
          </a:prstGeom>
        </p:spPr>
        <p:txBody>
          <a:bodyPr vert="horz" wrap="square" lIns="0" tIns="0" rIns="0" bIns="0" rtlCol="0">
            <a:noAutofit/>
          </a:bodyPr>
          <a:lstStyle/>
          <a:p>
            <a:pPr marL="8405" marR="463949" indent="-420" algn="just"/>
            <a:r>
              <a:rPr sz="1600" b="1" spc="-7" dirty="0">
                <a:solidFill>
                  <a:srgbClr val="00B0F0"/>
                </a:solidFill>
                <a:latin typeface="Calibri"/>
                <a:cs typeface="Calibri"/>
              </a:rPr>
              <a:t>Cultu</a:t>
            </a:r>
            <a:r>
              <a:rPr sz="1600" b="1" spc="-23" dirty="0">
                <a:solidFill>
                  <a:srgbClr val="00B0F0"/>
                </a:solidFill>
                <a:latin typeface="Calibri"/>
                <a:cs typeface="Calibri"/>
              </a:rPr>
              <a:t>r</a:t>
            </a:r>
            <a:r>
              <a:rPr sz="1600" b="1" dirty="0">
                <a:solidFill>
                  <a:srgbClr val="00B0F0"/>
                </a:solidFill>
                <a:latin typeface="Calibri"/>
                <a:cs typeface="Calibri"/>
              </a:rPr>
              <a:t>e</a:t>
            </a:r>
            <a:r>
              <a:rPr sz="1600" b="1" spc="-7" dirty="0">
                <a:solidFill>
                  <a:srgbClr val="00B0F0"/>
                </a:solidFill>
                <a:latin typeface="Calibri"/>
                <a:cs typeface="Calibri"/>
              </a:rPr>
              <a:t> </a:t>
            </a:r>
            <a:r>
              <a:rPr sz="1600" b="1" spc="-10" dirty="0">
                <a:solidFill>
                  <a:srgbClr val="00B0F0"/>
                </a:solidFill>
                <a:latin typeface="Calibri"/>
                <a:cs typeface="Calibri"/>
              </a:rPr>
              <a:t>applie</a:t>
            </a:r>
            <a:r>
              <a:rPr sz="1600" b="1" spc="-7" dirty="0">
                <a:solidFill>
                  <a:srgbClr val="00B0F0"/>
                </a:solidFill>
                <a:latin typeface="Calibri"/>
                <a:cs typeface="Calibri"/>
              </a:rPr>
              <a:t>s </a:t>
            </a:r>
            <a:r>
              <a:rPr sz="1600" b="1" spc="-20" dirty="0">
                <a:solidFill>
                  <a:srgbClr val="00B0F0"/>
                </a:solidFill>
                <a:latin typeface="Calibri"/>
                <a:cs typeface="Calibri"/>
              </a:rPr>
              <a:t>t</a:t>
            </a:r>
            <a:r>
              <a:rPr sz="1600" b="1" spc="-7" dirty="0">
                <a:solidFill>
                  <a:srgbClr val="00B0F0"/>
                </a:solidFill>
                <a:latin typeface="Calibri"/>
                <a:cs typeface="Calibri"/>
              </a:rPr>
              <a:t>o  </a:t>
            </a:r>
            <a:r>
              <a:rPr sz="1600" b="1" spc="-26" dirty="0">
                <a:solidFill>
                  <a:srgbClr val="00B0F0"/>
                </a:solidFill>
                <a:latin typeface="Calibri"/>
                <a:cs typeface="Calibri"/>
              </a:rPr>
              <a:t>r</a:t>
            </a:r>
            <a:r>
              <a:rPr sz="1600" b="1" spc="-3" dirty="0">
                <a:solidFill>
                  <a:srgbClr val="00B0F0"/>
                </a:solidFill>
                <a:latin typeface="Calibri"/>
                <a:cs typeface="Calibri"/>
              </a:rPr>
              <a:t>a</a:t>
            </a:r>
            <a:r>
              <a:rPr sz="1600" b="1" dirty="0">
                <a:solidFill>
                  <a:srgbClr val="00B0F0"/>
                </a:solidFill>
                <a:latin typeface="Calibri"/>
                <a:cs typeface="Calibri"/>
              </a:rPr>
              <a:t>c</a:t>
            </a:r>
            <a:r>
              <a:rPr sz="1600" b="1" spc="-7" dirty="0">
                <a:solidFill>
                  <a:srgbClr val="00B0F0"/>
                </a:solidFill>
                <a:latin typeface="Calibri"/>
                <a:cs typeface="Calibri"/>
              </a:rPr>
              <a:t>ial,</a:t>
            </a:r>
            <a:r>
              <a:rPr sz="1600" b="1" spc="-14" dirty="0">
                <a:solidFill>
                  <a:srgbClr val="00B0F0"/>
                </a:solidFill>
                <a:latin typeface="Calibri"/>
                <a:cs typeface="Calibri"/>
              </a:rPr>
              <a:t> </a:t>
            </a:r>
            <a:r>
              <a:rPr sz="1600" b="1" spc="-10" dirty="0">
                <a:solidFill>
                  <a:srgbClr val="00B0F0"/>
                </a:solidFill>
                <a:latin typeface="Calibri"/>
                <a:cs typeface="Calibri"/>
              </a:rPr>
              <a:t>ethnic</a:t>
            </a:r>
            <a:r>
              <a:rPr sz="1600" b="1" spc="-3" dirty="0">
                <a:solidFill>
                  <a:srgbClr val="00B0F0"/>
                </a:solidFill>
                <a:latin typeface="Calibri"/>
                <a:cs typeface="Calibri"/>
              </a:rPr>
              <a:t>,</a:t>
            </a:r>
            <a:r>
              <a:rPr sz="1600" b="1" spc="-7" dirty="0">
                <a:solidFill>
                  <a:srgbClr val="00B0F0"/>
                </a:solidFill>
                <a:latin typeface="Calibri"/>
                <a:cs typeface="Calibri"/>
              </a:rPr>
              <a:t> </a:t>
            </a:r>
            <a:r>
              <a:rPr sz="1600" b="1" spc="-10" dirty="0">
                <a:solidFill>
                  <a:srgbClr val="00B0F0"/>
                </a:solidFill>
                <a:latin typeface="Calibri"/>
                <a:cs typeface="Calibri"/>
              </a:rPr>
              <a:t>r</a:t>
            </a:r>
            <a:r>
              <a:rPr sz="1600" b="1" spc="-3" dirty="0">
                <a:solidFill>
                  <a:srgbClr val="00B0F0"/>
                </a:solidFill>
                <a:latin typeface="Calibri"/>
                <a:cs typeface="Calibri"/>
              </a:rPr>
              <a:t>el</a:t>
            </a:r>
            <a:r>
              <a:rPr sz="1600" b="1" spc="-7" dirty="0">
                <a:solidFill>
                  <a:srgbClr val="00B0F0"/>
                </a:solidFill>
                <a:latin typeface="Calibri"/>
                <a:cs typeface="Calibri"/>
              </a:rPr>
              <a:t>i</a:t>
            </a:r>
            <a:r>
              <a:rPr sz="1600" b="1" spc="-17" dirty="0">
                <a:solidFill>
                  <a:srgbClr val="00B0F0"/>
                </a:solidFill>
                <a:latin typeface="Calibri"/>
                <a:cs typeface="Calibri"/>
              </a:rPr>
              <a:t>g</a:t>
            </a:r>
            <a:r>
              <a:rPr sz="1600" b="1" spc="-10" dirty="0">
                <a:solidFill>
                  <a:srgbClr val="00B0F0"/>
                </a:solidFill>
                <a:latin typeface="Calibri"/>
                <a:cs typeface="Calibri"/>
              </a:rPr>
              <a:t>io</a:t>
            </a:r>
            <a:r>
              <a:rPr sz="1600" b="1" spc="-14" dirty="0">
                <a:solidFill>
                  <a:srgbClr val="00B0F0"/>
                </a:solidFill>
                <a:latin typeface="Calibri"/>
                <a:cs typeface="Calibri"/>
              </a:rPr>
              <a:t>u</a:t>
            </a:r>
            <a:r>
              <a:rPr sz="1600" b="1" spc="-10" dirty="0">
                <a:solidFill>
                  <a:srgbClr val="00B0F0"/>
                </a:solidFill>
                <a:latin typeface="Calibri"/>
                <a:cs typeface="Calibri"/>
              </a:rPr>
              <a:t>s</a:t>
            </a:r>
            <a:r>
              <a:rPr sz="1600" b="1" spc="-3" dirty="0">
                <a:solidFill>
                  <a:srgbClr val="00B0F0"/>
                </a:solidFill>
                <a:latin typeface="Calibri"/>
                <a:cs typeface="Calibri"/>
              </a:rPr>
              <a:t>,</a:t>
            </a:r>
            <a:r>
              <a:rPr sz="1600" b="1" spc="-10" dirty="0">
                <a:solidFill>
                  <a:srgbClr val="00B0F0"/>
                </a:solidFill>
                <a:latin typeface="Calibri"/>
                <a:cs typeface="Calibri"/>
              </a:rPr>
              <a:t> politi</a:t>
            </a:r>
            <a:r>
              <a:rPr sz="1600" b="1" spc="-17" dirty="0">
                <a:solidFill>
                  <a:srgbClr val="00B0F0"/>
                </a:solidFill>
                <a:latin typeface="Calibri"/>
                <a:cs typeface="Calibri"/>
              </a:rPr>
              <a:t>c</a:t>
            </a:r>
            <a:r>
              <a:rPr sz="1600" b="1" spc="-7" dirty="0">
                <a:solidFill>
                  <a:srgbClr val="00B0F0"/>
                </a:solidFill>
                <a:latin typeface="Calibri"/>
                <a:cs typeface="Calibri"/>
              </a:rPr>
              <a:t>al</a:t>
            </a:r>
            <a:r>
              <a:rPr sz="1600" b="1" spc="-3" dirty="0">
                <a:solidFill>
                  <a:srgbClr val="00B0F0"/>
                </a:solidFill>
                <a:latin typeface="Calibri"/>
                <a:cs typeface="Calibri"/>
              </a:rPr>
              <a:t>,</a:t>
            </a:r>
            <a:r>
              <a:rPr sz="1600" b="1" spc="-14" dirty="0">
                <a:solidFill>
                  <a:srgbClr val="00B0F0"/>
                </a:solidFill>
                <a:latin typeface="Calibri"/>
                <a:cs typeface="Calibri"/>
              </a:rPr>
              <a:t> </a:t>
            </a:r>
            <a:r>
              <a:rPr sz="1600" b="1" spc="-3" dirty="0">
                <a:solidFill>
                  <a:srgbClr val="00B0F0"/>
                </a:solidFill>
                <a:latin typeface="Calibri"/>
                <a:cs typeface="Calibri"/>
              </a:rPr>
              <a:t>p</a:t>
            </a:r>
            <a:r>
              <a:rPr sz="1600" b="1" spc="-17" dirty="0">
                <a:solidFill>
                  <a:srgbClr val="00B0F0"/>
                </a:solidFill>
                <a:latin typeface="Calibri"/>
                <a:cs typeface="Calibri"/>
              </a:rPr>
              <a:t>r</a:t>
            </a:r>
            <a:r>
              <a:rPr sz="1600" b="1" spc="-3" dirty="0">
                <a:solidFill>
                  <a:srgbClr val="00B0F0"/>
                </a:solidFill>
                <a:latin typeface="Calibri"/>
                <a:cs typeface="Calibri"/>
              </a:rPr>
              <a:t>o</a:t>
            </a:r>
            <a:r>
              <a:rPr sz="1600" b="1" spc="-20" dirty="0">
                <a:solidFill>
                  <a:srgbClr val="00B0F0"/>
                </a:solidFill>
                <a:latin typeface="Calibri"/>
                <a:cs typeface="Calibri"/>
              </a:rPr>
              <a:t>f</a:t>
            </a:r>
            <a:r>
              <a:rPr sz="1600" b="1" spc="-10" dirty="0">
                <a:solidFill>
                  <a:srgbClr val="00B0F0"/>
                </a:solidFill>
                <a:latin typeface="Calibri"/>
                <a:cs typeface="Calibri"/>
              </a:rPr>
              <a:t>essional</a:t>
            </a:r>
            <a:r>
              <a:rPr sz="1600" b="1" spc="-3" dirty="0">
                <a:solidFill>
                  <a:srgbClr val="00B0F0"/>
                </a:solidFill>
                <a:latin typeface="Calibri"/>
                <a:cs typeface="Calibri"/>
              </a:rPr>
              <a:t>,</a:t>
            </a:r>
            <a:r>
              <a:rPr sz="1600" b="1" spc="-14" dirty="0">
                <a:solidFill>
                  <a:srgbClr val="00B0F0"/>
                </a:solidFill>
                <a:latin typeface="Calibri"/>
                <a:cs typeface="Calibri"/>
              </a:rPr>
              <a:t> </a:t>
            </a:r>
            <a:r>
              <a:rPr sz="1600" b="1" spc="-10" dirty="0">
                <a:solidFill>
                  <a:srgbClr val="00B0F0"/>
                </a:solidFill>
                <a:latin typeface="Calibri"/>
                <a:cs typeface="Calibri"/>
              </a:rPr>
              <a:t>and othe</a:t>
            </a:r>
            <a:r>
              <a:rPr sz="1600" b="1" spc="-7" dirty="0">
                <a:solidFill>
                  <a:srgbClr val="00B0F0"/>
                </a:solidFill>
                <a:latin typeface="Calibri"/>
                <a:cs typeface="Calibri"/>
              </a:rPr>
              <a:t>r </a:t>
            </a:r>
            <a:r>
              <a:rPr sz="1600" b="1" spc="-10" dirty="0">
                <a:solidFill>
                  <a:srgbClr val="00B0F0"/>
                </a:solidFill>
                <a:latin typeface="Calibri"/>
                <a:cs typeface="Calibri"/>
              </a:rPr>
              <a:t>socia</a:t>
            </a:r>
            <a:r>
              <a:rPr sz="1600" b="1" spc="-3" dirty="0">
                <a:solidFill>
                  <a:srgbClr val="00B0F0"/>
                </a:solidFill>
                <a:latin typeface="Calibri"/>
                <a:cs typeface="Calibri"/>
              </a:rPr>
              <a:t>l </a:t>
            </a:r>
            <a:r>
              <a:rPr sz="1600" b="1" spc="-10" dirty="0">
                <a:solidFill>
                  <a:srgbClr val="00B0F0"/>
                </a:solidFill>
                <a:latin typeface="Calibri"/>
                <a:cs typeface="Calibri"/>
              </a:rPr>
              <a:t> </a:t>
            </a:r>
            <a:r>
              <a:rPr sz="1600" b="1" spc="-3" dirty="0">
                <a:solidFill>
                  <a:srgbClr val="00B0F0"/>
                </a:solidFill>
                <a:latin typeface="Calibri"/>
                <a:cs typeface="Calibri"/>
              </a:rPr>
              <a:t>g</a:t>
            </a:r>
            <a:r>
              <a:rPr sz="1600" b="1" spc="-17" dirty="0">
                <a:solidFill>
                  <a:srgbClr val="00B0F0"/>
                </a:solidFill>
                <a:latin typeface="Calibri"/>
                <a:cs typeface="Calibri"/>
              </a:rPr>
              <a:t>r</a:t>
            </a:r>
            <a:r>
              <a:rPr sz="1600" b="1" spc="-10" dirty="0">
                <a:solidFill>
                  <a:srgbClr val="00B0F0"/>
                </a:solidFill>
                <a:latin typeface="Calibri"/>
                <a:cs typeface="Calibri"/>
              </a:rPr>
              <a:t>ou</a:t>
            </a:r>
            <a:r>
              <a:rPr sz="1600" b="1" spc="-14" dirty="0">
                <a:solidFill>
                  <a:srgbClr val="00B0F0"/>
                </a:solidFill>
                <a:latin typeface="Calibri"/>
                <a:cs typeface="Calibri"/>
              </a:rPr>
              <a:t>p</a:t>
            </a:r>
            <a:r>
              <a:rPr sz="1600" b="1" spc="-7" dirty="0">
                <a:solidFill>
                  <a:srgbClr val="00B0F0"/>
                </a:solidFill>
                <a:latin typeface="Calibri"/>
                <a:cs typeface="Calibri"/>
              </a:rPr>
              <a:t>s. It</a:t>
            </a:r>
            <a:r>
              <a:rPr sz="1600" b="1" spc="-10" dirty="0">
                <a:solidFill>
                  <a:srgbClr val="00B0F0"/>
                </a:solidFill>
                <a:latin typeface="Calibri"/>
                <a:cs typeface="Calibri"/>
              </a:rPr>
              <a:t> </a:t>
            </a:r>
            <a:r>
              <a:rPr sz="1600" b="1" spc="-7" dirty="0">
                <a:solidFill>
                  <a:srgbClr val="00B0F0"/>
                </a:solidFill>
                <a:latin typeface="Calibri"/>
                <a:cs typeface="Calibri"/>
              </a:rPr>
              <a:t>is</a:t>
            </a:r>
            <a:r>
              <a:rPr sz="1600" b="1" spc="-3" dirty="0">
                <a:solidFill>
                  <a:srgbClr val="00B0F0"/>
                </a:solidFill>
                <a:latin typeface="Calibri"/>
                <a:cs typeface="Calibri"/>
              </a:rPr>
              <a:t> </a:t>
            </a:r>
            <a:r>
              <a:rPr sz="1600" b="1" spc="-7" dirty="0">
                <a:solidFill>
                  <a:srgbClr val="00B0F0"/>
                </a:solidFill>
                <a:latin typeface="Calibri"/>
                <a:cs typeface="Calibri"/>
              </a:rPr>
              <a:t>t</a:t>
            </a:r>
            <a:r>
              <a:rPr sz="1600" b="1" spc="-30" dirty="0">
                <a:solidFill>
                  <a:srgbClr val="00B0F0"/>
                </a:solidFill>
                <a:latin typeface="Calibri"/>
                <a:cs typeface="Calibri"/>
              </a:rPr>
              <a:t>r</a:t>
            </a:r>
            <a:r>
              <a:rPr sz="1600" b="1" spc="-7" dirty="0">
                <a:solidFill>
                  <a:srgbClr val="00B0F0"/>
                </a:solidFill>
                <a:latin typeface="Calibri"/>
                <a:cs typeface="Calibri"/>
              </a:rPr>
              <a:t>ans</a:t>
            </a:r>
            <a:r>
              <a:rPr sz="1600" b="1" spc="-3" dirty="0">
                <a:solidFill>
                  <a:srgbClr val="00B0F0"/>
                </a:solidFill>
                <a:latin typeface="Calibri"/>
                <a:cs typeface="Calibri"/>
              </a:rPr>
              <a:t>m</a:t>
            </a:r>
            <a:r>
              <a:rPr sz="1600" b="1" spc="-7" dirty="0">
                <a:solidFill>
                  <a:srgbClr val="00B0F0"/>
                </a:solidFill>
                <a:latin typeface="Calibri"/>
                <a:cs typeface="Calibri"/>
              </a:rPr>
              <a:t>i</a:t>
            </a:r>
            <a:r>
              <a:rPr sz="1600" b="1" spc="-23" dirty="0">
                <a:solidFill>
                  <a:srgbClr val="00B0F0"/>
                </a:solidFill>
                <a:latin typeface="Calibri"/>
                <a:cs typeface="Calibri"/>
              </a:rPr>
              <a:t>tt</a:t>
            </a:r>
            <a:r>
              <a:rPr sz="1600" b="1" spc="-7" dirty="0">
                <a:solidFill>
                  <a:srgbClr val="00B0F0"/>
                </a:solidFill>
                <a:latin typeface="Calibri"/>
                <a:cs typeface="Calibri"/>
              </a:rPr>
              <a:t>ed</a:t>
            </a:r>
            <a:r>
              <a:rPr sz="1600" b="1" spc="-10" dirty="0">
                <a:solidFill>
                  <a:srgbClr val="00B0F0"/>
                </a:solidFill>
                <a:latin typeface="Calibri"/>
                <a:cs typeface="Calibri"/>
              </a:rPr>
              <a:t> th</a:t>
            </a:r>
            <a:r>
              <a:rPr sz="1600" b="1" spc="-23" dirty="0">
                <a:solidFill>
                  <a:srgbClr val="00B0F0"/>
                </a:solidFill>
                <a:latin typeface="Calibri"/>
                <a:cs typeface="Calibri"/>
              </a:rPr>
              <a:t>r</a:t>
            </a:r>
            <a:r>
              <a:rPr sz="1600" b="1" spc="-10" dirty="0">
                <a:solidFill>
                  <a:srgbClr val="00B0F0"/>
                </a:solidFill>
                <a:latin typeface="Calibri"/>
                <a:cs typeface="Calibri"/>
              </a:rPr>
              <a:t>oug</a:t>
            </a:r>
            <a:r>
              <a:rPr sz="1600" b="1" spc="-7" dirty="0">
                <a:solidFill>
                  <a:srgbClr val="00B0F0"/>
                </a:solidFill>
                <a:latin typeface="Calibri"/>
                <a:cs typeface="Calibri"/>
              </a:rPr>
              <a:t>h</a:t>
            </a:r>
            <a:r>
              <a:rPr sz="1600" b="1" spc="-14" dirty="0">
                <a:solidFill>
                  <a:srgbClr val="00B0F0"/>
                </a:solidFill>
                <a:latin typeface="Calibri"/>
                <a:cs typeface="Calibri"/>
              </a:rPr>
              <a:t> </a:t>
            </a:r>
            <a:r>
              <a:rPr sz="1600" b="1" spc="-10" dirty="0">
                <a:solidFill>
                  <a:srgbClr val="00B0F0"/>
                </a:solidFill>
                <a:latin typeface="Calibri"/>
                <a:cs typeface="Calibri"/>
              </a:rPr>
              <a:t>socia</a:t>
            </a:r>
            <a:r>
              <a:rPr sz="1600" b="1" spc="-3" dirty="0">
                <a:solidFill>
                  <a:srgbClr val="00B0F0"/>
                </a:solidFill>
                <a:latin typeface="Calibri"/>
                <a:cs typeface="Calibri"/>
              </a:rPr>
              <a:t>l </a:t>
            </a:r>
            <a:r>
              <a:rPr sz="1600" b="1" spc="-10" dirty="0">
                <a:solidFill>
                  <a:srgbClr val="00B0F0"/>
                </a:solidFill>
                <a:latin typeface="Calibri"/>
                <a:cs typeface="Calibri"/>
              </a:rPr>
              <a:t>an</a:t>
            </a:r>
            <a:r>
              <a:rPr sz="1600" b="1" spc="-7" dirty="0">
                <a:solidFill>
                  <a:srgbClr val="00B0F0"/>
                </a:solidFill>
                <a:latin typeface="Calibri"/>
                <a:cs typeface="Calibri"/>
              </a:rPr>
              <a:t>d</a:t>
            </a:r>
            <a:r>
              <a:rPr sz="1600" b="1" spc="-10" dirty="0">
                <a:solidFill>
                  <a:srgbClr val="00B0F0"/>
                </a:solidFill>
                <a:latin typeface="Calibri"/>
                <a:cs typeface="Calibri"/>
              </a:rPr>
              <a:t> in</a:t>
            </a:r>
            <a:r>
              <a:rPr sz="1600" b="1" spc="-23" dirty="0">
                <a:solidFill>
                  <a:srgbClr val="00B0F0"/>
                </a:solidFill>
                <a:latin typeface="Calibri"/>
                <a:cs typeface="Calibri"/>
              </a:rPr>
              <a:t>s</a:t>
            </a:r>
            <a:r>
              <a:rPr sz="1600" b="1" spc="-7" dirty="0">
                <a:solidFill>
                  <a:srgbClr val="00B0F0"/>
                </a:solidFill>
                <a:latin typeface="Calibri"/>
                <a:cs typeface="Calibri"/>
              </a:rPr>
              <a:t>t</a:t>
            </a:r>
            <a:r>
              <a:rPr sz="1600" b="1" spc="-10" dirty="0">
                <a:solidFill>
                  <a:srgbClr val="00B0F0"/>
                </a:solidFill>
                <a:latin typeface="Calibri"/>
                <a:cs typeface="Calibri"/>
              </a:rPr>
              <a:t>itutional</a:t>
            </a:r>
            <a:r>
              <a:rPr sz="1600" b="1" spc="-7" dirty="0">
                <a:solidFill>
                  <a:srgbClr val="00B0F0"/>
                </a:solidFill>
                <a:latin typeface="Calibri"/>
                <a:cs typeface="Calibri"/>
              </a:rPr>
              <a:t> t</a:t>
            </a:r>
            <a:r>
              <a:rPr sz="1600" b="1" spc="-26" dirty="0">
                <a:solidFill>
                  <a:srgbClr val="00B0F0"/>
                </a:solidFill>
                <a:latin typeface="Calibri"/>
                <a:cs typeface="Calibri"/>
              </a:rPr>
              <a:t>r</a:t>
            </a:r>
            <a:r>
              <a:rPr sz="1600" b="1" spc="-10" dirty="0">
                <a:solidFill>
                  <a:srgbClr val="00B0F0"/>
                </a:solidFill>
                <a:latin typeface="Calibri"/>
                <a:cs typeface="Calibri"/>
              </a:rPr>
              <a:t>adition</a:t>
            </a:r>
            <a:r>
              <a:rPr sz="1600" b="1" spc="-7" dirty="0">
                <a:solidFill>
                  <a:srgbClr val="00B0F0"/>
                </a:solidFill>
                <a:latin typeface="Calibri"/>
                <a:cs typeface="Calibri"/>
              </a:rPr>
              <a:t>s </a:t>
            </a:r>
            <a:r>
              <a:rPr sz="1600" b="1" spc="-10" dirty="0">
                <a:solidFill>
                  <a:srgbClr val="00B0F0"/>
                </a:solidFill>
                <a:latin typeface="Calibri"/>
                <a:cs typeface="Calibri"/>
              </a:rPr>
              <a:t>an</a:t>
            </a:r>
            <a:r>
              <a:rPr sz="1600" b="1" spc="-7" dirty="0">
                <a:solidFill>
                  <a:srgbClr val="00B0F0"/>
                </a:solidFill>
                <a:latin typeface="Calibri"/>
                <a:cs typeface="Calibri"/>
              </a:rPr>
              <a:t>d</a:t>
            </a:r>
            <a:r>
              <a:rPr sz="1600" b="1" spc="-3" dirty="0">
                <a:solidFill>
                  <a:srgbClr val="00B0F0"/>
                </a:solidFill>
                <a:latin typeface="Calibri"/>
                <a:cs typeface="Calibri"/>
              </a:rPr>
              <a:t> norm</a:t>
            </a:r>
            <a:r>
              <a:rPr sz="1600" b="1" dirty="0">
                <a:solidFill>
                  <a:srgbClr val="00B0F0"/>
                </a:solidFill>
                <a:latin typeface="Calibri"/>
                <a:cs typeface="Calibri"/>
              </a:rPr>
              <a:t>s</a:t>
            </a:r>
            <a:r>
              <a:rPr sz="1600" b="1" spc="-17" dirty="0">
                <a:solidFill>
                  <a:srgbClr val="00B0F0"/>
                </a:solidFill>
                <a:latin typeface="Calibri"/>
                <a:cs typeface="Calibri"/>
              </a:rPr>
              <a:t> </a:t>
            </a:r>
            <a:r>
              <a:rPr sz="1600" b="1" spc="-20" dirty="0">
                <a:solidFill>
                  <a:srgbClr val="00B0F0"/>
                </a:solidFill>
                <a:latin typeface="Calibri"/>
                <a:cs typeface="Calibri"/>
              </a:rPr>
              <a:t>t</a:t>
            </a:r>
            <a:r>
              <a:rPr sz="1600" b="1" spc="-7" dirty="0">
                <a:solidFill>
                  <a:srgbClr val="00B0F0"/>
                </a:solidFill>
                <a:latin typeface="Calibri"/>
                <a:cs typeface="Calibri"/>
              </a:rPr>
              <a:t>o</a:t>
            </a:r>
            <a:r>
              <a:rPr sz="1600" b="1" spc="3" dirty="0">
                <a:solidFill>
                  <a:srgbClr val="00B0F0"/>
                </a:solidFill>
                <a:latin typeface="Calibri"/>
                <a:cs typeface="Calibri"/>
              </a:rPr>
              <a:t> </a:t>
            </a:r>
            <a:r>
              <a:rPr sz="1600" b="1" spc="-3" dirty="0">
                <a:solidFill>
                  <a:srgbClr val="00B0F0"/>
                </a:solidFill>
                <a:latin typeface="Calibri"/>
                <a:cs typeface="Calibri"/>
              </a:rPr>
              <a:t>succeedin</a:t>
            </a:r>
            <a:r>
              <a:rPr sz="1600" b="1" dirty="0">
                <a:solidFill>
                  <a:srgbClr val="00B0F0"/>
                </a:solidFill>
                <a:latin typeface="Calibri"/>
                <a:cs typeface="Calibri"/>
              </a:rPr>
              <a:t>g</a:t>
            </a:r>
            <a:r>
              <a:rPr sz="1600" b="1" spc="-7" dirty="0">
                <a:solidFill>
                  <a:srgbClr val="00B0F0"/>
                </a:solidFill>
                <a:latin typeface="Calibri"/>
                <a:cs typeface="Calibri"/>
              </a:rPr>
              <a:t> </a:t>
            </a:r>
            <a:r>
              <a:rPr sz="1600" b="1" spc="-14" dirty="0">
                <a:solidFill>
                  <a:srgbClr val="00B0F0"/>
                </a:solidFill>
                <a:latin typeface="Calibri"/>
                <a:cs typeface="Calibri"/>
              </a:rPr>
              <a:t>g</a:t>
            </a:r>
            <a:r>
              <a:rPr sz="1600" b="1" spc="-3" dirty="0">
                <a:solidFill>
                  <a:srgbClr val="00B0F0"/>
                </a:solidFill>
                <a:latin typeface="Calibri"/>
                <a:cs typeface="Calibri"/>
              </a:rPr>
              <a:t>e</a:t>
            </a:r>
            <a:r>
              <a:rPr sz="1600" b="1" spc="-14" dirty="0">
                <a:solidFill>
                  <a:srgbClr val="00B0F0"/>
                </a:solidFill>
                <a:latin typeface="Calibri"/>
                <a:cs typeface="Calibri"/>
              </a:rPr>
              <a:t>n</a:t>
            </a:r>
            <a:r>
              <a:rPr sz="1600" b="1" spc="-7" dirty="0">
                <a:solidFill>
                  <a:srgbClr val="00B0F0"/>
                </a:solidFill>
                <a:latin typeface="Calibri"/>
                <a:cs typeface="Calibri"/>
              </a:rPr>
              <a:t>e</a:t>
            </a:r>
            <a:r>
              <a:rPr sz="1600" b="1" spc="-30" dirty="0">
                <a:solidFill>
                  <a:srgbClr val="00B0F0"/>
                </a:solidFill>
                <a:latin typeface="Calibri"/>
                <a:cs typeface="Calibri"/>
              </a:rPr>
              <a:t>r</a:t>
            </a:r>
            <a:r>
              <a:rPr sz="1600" b="1" spc="-20" dirty="0">
                <a:solidFill>
                  <a:srgbClr val="00B0F0"/>
                </a:solidFill>
                <a:latin typeface="Calibri"/>
                <a:cs typeface="Calibri"/>
              </a:rPr>
              <a:t>a</a:t>
            </a:r>
            <a:r>
              <a:rPr sz="1600" b="1" spc="-7" dirty="0">
                <a:solidFill>
                  <a:srgbClr val="00B0F0"/>
                </a:solidFill>
                <a:latin typeface="Calibri"/>
                <a:cs typeface="Calibri"/>
              </a:rPr>
              <a:t>ti</a:t>
            </a:r>
            <a:r>
              <a:rPr sz="1600" b="1" spc="-14" dirty="0">
                <a:solidFill>
                  <a:srgbClr val="00B0F0"/>
                </a:solidFill>
                <a:latin typeface="Calibri"/>
                <a:cs typeface="Calibri"/>
              </a:rPr>
              <a:t>on</a:t>
            </a:r>
            <a:r>
              <a:rPr sz="1600" b="1" spc="-10" dirty="0">
                <a:solidFill>
                  <a:srgbClr val="00B0F0"/>
                </a:solidFill>
                <a:latin typeface="Calibri"/>
                <a:cs typeface="Calibri"/>
              </a:rPr>
              <a:t>s</a:t>
            </a:r>
            <a:r>
              <a:rPr sz="1600" b="1" dirty="0">
                <a:solidFill>
                  <a:srgbClr val="00B0F0"/>
                </a:solidFill>
                <a:latin typeface="Calibri"/>
                <a:cs typeface="Calibri"/>
              </a:rPr>
              <a:t>. </a:t>
            </a:r>
            <a:r>
              <a:rPr sz="1600" b="1" spc="-10" dirty="0">
                <a:solidFill>
                  <a:srgbClr val="00B0F0"/>
                </a:solidFill>
                <a:latin typeface="Calibri"/>
                <a:cs typeface="Calibri"/>
              </a:rPr>
              <a:t> </a:t>
            </a:r>
            <a:r>
              <a:rPr sz="1600" b="1" spc="-7" dirty="0">
                <a:solidFill>
                  <a:srgbClr val="00B0F0"/>
                </a:solidFill>
                <a:latin typeface="Calibri"/>
                <a:cs typeface="Calibri"/>
              </a:rPr>
              <a:t>Cultu</a:t>
            </a:r>
            <a:r>
              <a:rPr sz="1600" b="1" spc="-23" dirty="0">
                <a:solidFill>
                  <a:srgbClr val="00B0F0"/>
                </a:solidFill>
                <a:latin typeface="Calibri"/>
                <a:cs typeface="Calibri"/>
              </a:rPr>
              <a:t>r</a:t>
            </a:r>
            <a:r>
              <a:rPr sz="1600" b="1" dirty="0">
                <a:solidFill>
                  <a:srgbClr val="00B0F0"/>
                </a:solidFill>
                <a:latin typeface="Calibri"/>
                <a:cs typeface="Calibri"/>
              </a:rPr>
              <a:t>e</a:t>
            </a:r>
            <a:r>
              <a:rPr sz="1600" b="1" spc="-7" dirty="0">
                <a:solidFill>
                  <a:srgbClr val="00B0F0"/>
                </a:solidFill>
                <a:latin typeface="Calibri"/>
                <a:cs typeface="Calibri"/>
              </a:rPr>
              <a:t> is</a:t>
            </a:r>
            <a:r>
              <a:rPr sz="1600" b="1" spc="-17" dirty="0">
                <a:solidFill>
                  <a:srgbClr val="00B0F0"/>
                </a:solidFill>
                <a:latin typeface="Calibri"/>
                <a:cs typeface="Calibri"/>
              </a:rPr>
              <a:t> </a:t>
            </a:r>
            <a:r>
              <a:rPr sz="1600" b="1" spc="-7" dirty="0">
                <a:solidFill>
                  <a:srgbClr val="00B0F0"/>
                </a:solidFill>
                <a:latin typeface="Calibri"/>
                <a:cs typeface="Calibri"/>
              </a:rPr>
              <a:t>a</a:t>
            </a:r>
            <a:r>
              <a:rPr sz="1600" b="1" spc="3" dirty="0">
                <a:solidFill>
                  <a:srgbClr val="00B0F0"/>
                </a:solidFill>
                <a:latin typeface="Calibri"/>
                <a:cs typeface="Calibri"/>
              </a:rPr>
              <a:t> </a:t>
            </a:r>
            <a:r>
              <a:rPr sz="1600" b="1" spc="-7" dirty="0">
                <a:solidFill>
                  <a:srgbClr val="00B0F0"/>
                </a:solidFill>
                <a:latin typeface="Calibri"/>
                <a:cs typeface="Calibri"/>
              </a:rPr>
              <a:t>pa</a:t>
            </a:r>
            <a:r>
              <a:rPr sz="1600" b="1" spc="-33" dirty="0">
                <a:solidFill>
                  <a:srgbClr val="00B0F0"/>
                </a:solidFill>
                <a:latin typeface="Calibri"/>
                <a:cs typeface="Calibri"/>
              </a:rPr>
              <a:t>r</a:t>
            </a:r>
            <a:r>
              <a:rPr sz="1600" b="1" spc="-7" dirty="0">
                <a:solidFill>
                  <a:srgbClr val="00B0F0"/>
                </a:solidFill>
                <a:latin typeface="Calibri"/>
                <a:cs typeface="Calibri"/>
              </a:rPr>
              <a:t>ad</a:t>
            </a:r>
            <a:r>
              <a:rPr sz="1600" b="1" spc="-33" dirty="0">
                <a:solidFill>
                  <a:srgbClr val="00B0F0"/>
                </a:solidFill>
                <a:latin typeface="Calibri"/>
                <a:cs typeface="Calibri"/>
              </a:rPr>
              <a:t>o</a:t>
            </a:r>
            <a:r>
              <a:rPr sz="1600" b="1" dirty="0">
                <a:solidFill>
                  <a:srgbClr val="00B0F0"/>
                </a:solidFill>
                <a:latin typeface="Calibri"/>
                <a:cs typeface="Calibri"/>
              </a:rPr>
              <a:t>x,</a:t>
            </a:r>
            <a:r>
              <a:rPr lang="en-US" sz="1600" b="1" dirty="0">
                <a:solidFill>
                  <a:srgbClr val="00B0F0"/>
                </a:solidFill>
                <a:latin typeface="Calibri"/>
                <a:cs typeface="Calibri"/>
              </a:rPr>
              <a:t> </a:t>
            </a:r>
            <a:r>
              <a:rPr sz="1600" b="1" spc="-7" dirty="0">
                <a:solidFill>
                  <a:srgbClr val="00B0F0"/>
                </a:solidFill>
                <a:latin typeface="Calibri"/>
                <a:cs typeface="Calibri"/>
              </a:rPr>
              <a:t>while</a:t>
            </a:r>
            <a:r>
              <a:rPr sz="1600" b="1" spc="-3" dirty="0">
                <a:solidFill>
                  <a:srgbClr val="00B0F0"/>
                </a:solidFill>
                <a:latin typeface="Calibri"/>
                <a:cs typeface="Calibri"/>
              </a:rPr>
              <a:t> </a:t>
            </a:r>
            <a:r>
              <a:rPr sz="1600" b="1" spc="-14" dirty="0">
                <a:solidFill>
                  <a:srgbClr val="00B0F0"/>
                </a:solidFill>
                <a:latin typeface="Calibri"/>
                <a:cs typeface="Calibri"/>
              </a:rPr>
              <a:t>ma</a:t>
            </a:r>
            <a:r>
              <a:rPr sz="1600" b="1" spc="-26" dirty="0">
                <a:solidFill>
                  <a:srgbClr val="00B0F0"/>
                </a:solidFill>
                <a:latin typeface="Calibri"/>
                <a:cs typeface="Calibri"/>
              </a:rPr>
              <a:t>n</a:t>
            </a:r>
            <a:r>
              <a:rPr sz="1600" b="1" spc="-7" dirty="0">
                <a:solidFill>
                  <a:srgbClr val="00B0F0"/>
                </a:solidFill>
                <a:latin typeface="Calibri"/>
                <a:cs typeface="Calibri"/>
              </a:rPr>
              <a:t>y </a:t>
            </a:r>
            <a:r>
              <a:rPr sz="1600" b="1" spc="-10" dirty="0">
                <a:solidFill>
                  <a:srgbClr val="00B0F0"/>
                </a:solidFill>
                <a:latin typeface="Calibri"/>
                <a:cs typeface="Calibri"/>
              </a:rPr>
              <a:t>aspect</a:t>
            </a:r>
            <a:r>
              <a:rPr sz="1600" b="1" spc="-7" dirty="0">
                <a:solidFill>
                  <a:srgbClr val="00B0F0"/>
                </a:solidFill>
                <a:latin typeface="Calibri"/>
                <a:cs typeface="Calibri"/>
              </a:rPr>
              <a:t>s</a:t>
            </a:r>
            <a:r>
              <a:rPr sz="1600" b="1" spc="-3" dirty="0">
                <a:solidFill>
                  <a:srgbClr val="00B0F0"/>
                </a:solidFill>
                <a:latin typeface="Calibri"/>
                <a:cs typeface="Calibri"/>
              </a:rPr>
              <a:t> </a:t>
            </a:r>
            <a:r>
              <a:rPr sz="1600" b="1" spc="-14" dirty="0">
                <a:solidFill>
                  <a:srgbClr val="00B0F0"/>
                </a:solidFill>
                <a:latin typeface="Calibri"/>
                <a:cs typeface="Calibri"/>
              </a:rPr>
              <a:t>r</a:t>
            </a:r>
            <a:r>
              <a:rPr sz="1600" b="1" spc="-7" dirty="0">
                <a:solidFill>
                  <a:srgbClr val="00B0F0"/>
                </a:solidFill>
                <a:latin typeface="Calibri"/>
                <a:cs typeface="Calibri"/>
              </a:rPr>
              <a:t>emain</a:t>
            </a:r>
            <a:r>
              <a:rPr sz="1600" b="1" spc="-14" dirty="0">
                <a:solidFill>
                  <a:srgbClr val="00B0F0"/>
                </a:solidFill>
                <a:latin typeface="Calibri"/>
                <a:cs typeface="Calibri"/>
              </a:rPr>
              <a:t> </a:t>
            </a:r>
            <a:r>
              <a:rPr sz="1600" b="1" spc="-7" dirty="0">
                <a:solidFill>
                  <a:srgbClr val="00B0F0"/>
                </a:solidFill>
                <a:latin typeface="Calibri"/>
                <a:cs typeface="Calibri"/>
              </a:rPr>
              <a:t>the same,</a:t>
            </a:r>
            <a:r>
              <a:rPr sz="1600" b="1" spc="-10" dirty="0">
                <a:solidFill>
                  <a:srgbClr val="00B0F0"/>
                </a:solidFill>
                <a:latin typeface="Calibri"/>
                <a:cs typeface="Calibri"/>
              </a:rPr>
              <a:t> </a:t>
            </a:r>
            <a:r>
              <a:rPr sz="1600" b="1" spc="-7" dirty="0">
                <a:solidFill>
                  <a:srgbClr val="00B0F0"/>
                </a:solidFill>
                <a:latin typeface="Calibri"/>
                <a:cs typeface="Calibri"/>
              </a:rPr>
              <a:t>it is also</a:t>
            </a:r>
            <a:r>
              <a:rPr sz="1600" b="1" spc="-10" dirty="0">
                <a:solidFill>
                  <a:srgbClr val="00B0F0"/>
                </a:solidFill>
                <a:latin typeface="Calibri"/>
                <a:cs typeface="Calibri"/>
              </a:rPr>
              <a:t> dynamic</a:t>
            </a:r>
            <a:r>
              <a:rPr sz="1600" b="1" spc="-3" dirty="0">
                <a:solidFill>
                  <a:srgbClr val="00B0F0"/>
                </a:solidFill>
                <a:latin typeface="Calibri"/>
                <a:cs typeface="Calibri"/>
              </a:rPr>
              <a:t>,</a:t>
            </a:r>
            <a:r>
              <a:rPr sz="1600" b="1" spc="-10" dirty="0">
                <a:solidFill>
                  <a:srgbClr val="00B0F0"/>
                </a:solidFill>
                <a:latin typeface="Calibri"/>
                <a:cs typeface="Calibri"/>
              </a:rPr>
              <a:t> </a:t>
            </a:r>
            <a:r>
              <a:rPr sz="1600" b="1" spc="-14" dirty="0">
                <a:solidFill>
                  <a:srgbClr val="00B0F0"/>
                </a:solidFill>
                <a:latin typeface="Calibri"/>
                <a:cs typeface="Calibri"/>
              </a:rPr>
              <a:t>c</a:t>
            </a:r>
            <a:r>
              <a:rPr sz="1600" b="1" spc="-3" dirty="0">
                <a:solidFill>
                  <a:srgbClr val="00B0F0"/>
                </a:solidFill>
                <a:latin typeface="Calibri"/>
                <a:cs typeface="Calibri"/>
              </a:rPr>
              <a:t>o</a:t>
            </a:r>
            <a:r>
              <a:rPr sz="1600" b="1" spc="-7" dirty="0">
                <a:solidFill>
                  <a:srgbClr val="00B0F0"/>
                </a:solidFill>
                <a:latin typeface="Calibri"/>
                <a:cs typeface="Calibri"/>
              </a:rPr>
              <a:t>n</a:t>
            </a:r>
            <a:r>
              <a:rPr sz="1600" b="1" spc="-20" dirty="0">
                <a:solidFill>
                  <a:srgbClr val="00B0F0"/>
                </a:solidFill>
                <a:latin typeface="Calibri"/>
                <a:cs typeface="Calibri"/>
              </a:rPr>
              <a:t>st</a:t>
            </a:r>
            <a:r>
              <a:rPr sz="1600" b="1" spc="-7" dirty="0">
                <a:solidFill>
                  <a:srgbClr val="00B0F0"/>
                </a:solidFill>
                <a:latin typeface="Calibri"/>
                <a:cs typeface="Calibri"/>
              </a:rPr>
              <a:t>a</a:t>
            </a:r>
            <a:r>
              <a:rPr sz="1600" b="1" spc="-20" dirty="0">
                <a:solidFill>
                  <a:srgbClr val="00B0F0"/>
                </a:solidFill>
                <a:latin typeface="Calibri"/>
                <a:cs typeface="Calibri"/>
              </a:rPr>
              <a:t>n</a:t>
            </a:r>
            <a:r>
              <a:rPr sz="1600" b="1" spc="-7" dirty="0">
                <a:solidFill>
                  <a:srgbClr val="00B0F0"/>
                </a:solidFill>
                <a:latin typeface="Calibri"/>
                <a:cs typeface="Calibri"/>
              </a:rPr>
              <a:t>tly </a:t>
            </a:r>
            <a:r>
              <a:rPr sz="1600" b="1" spc="-10" dirty="0">
                <a:solidFill>
                  <a:srgbClr val="00B0F0"/>
                </a:solidFill>
                <a:latin typeface="Calibri"/>
                <a:cs typeface="Calibri"/>
              </a:rPr>
              <a:t>changing.</a:t>
            </a:r>
            <a:endParaRPr sz="1600" dirty="0">
              <a:solidFill>
                <a:srgbClr val="00B0F0"/>
              </a:solidFill>
              <a:latin typeface="Calibri"/>
              <a:cs typeface="Calibri"/>
            </a:endParaRPr>
          </a:p>
        </p:txBody>
      </p:sp>
      <p:sp>
        <p:nvSpPr>
          <p:cNvPr id="30" name="object 30"/>
          <p:cNvSpPr/>
          <p:nvPr/>
        </p:nvSpPr>
        <p:spPr>
          <a:xfrm>
            <a:off x="3280593" y="3858153"/>
            <a:ext cx="1418497" cy="510316"/>
          </a:xfrm>
          <a:custGeom>
            <a:avLst/>
            <a:gdLst/>
            <a:ahLst/>
            <a:cxnLst/>
            <a:rect l="l" t="t" r="r" b="b"/>
            <a:pathLst>
              <a:path w="2143505" h="771144">
                <a:moveTo>
                  <a:pt x="2143506" y="385572"/>
                </a:moveTo>
                <a:lnTo>
                  <a:pt x="2137410" y="345186"/>
                </a:lnTo>
                <a:lnTo>
                  <a:pt x="2107918" y="288145"/>
                </a:lnTo>
                <a:lnTo>
                  <a:pt x="2078395" y="253681"/>
                </a:lnTo>
                <a:lnTo>
                  <a:pt x="2042647" y="221888"/>
                </a:lnTo>
                <a:lnTo>
                  <a:pt x="2001338" y="192673"/>
                </a:lnTo>
                <a:lnTo>
                  <a:pt x="1955135" y="165943"/>
                </a:lnTo>
                <a:lnTo>
                  <a:pt x="1904702" y="141606"/>
                </a:lnTo>
                <a:lnTo>
                  <a:pt x="1850704" y="119567"/>
                </a:lnTo>
                <a:lnTo>
                  <a:pt x="1793807" y="99735"/>
                </a:lnTo>
                <a:lnTo>
                  <a:pt x="1734676" y="82016"/>
                </a:lnTo>
                <a:lnTo>
                  <a:pt x="1673975" y="66317"/>
                </a:lnTo>
                <a:lnTo>
                  <a:pt x="1612371" y="52546"/>
                </a:lnTo>
                <a:lnTo>
                  <a:pt x="1550527" y="40609"/>
                </a:lnTo>
                <a:lnTo>
                  <a:pt x="1489110" y="30414"/>
                </a:lnTo>
                <a:lnTo>
                  <a:pt x="1428785" y="21867"/>
                </a:lnTo>
                <a:lnTo>
                  <a:pt x="1370215" y="14876"/>
                </a:lnTo>
                <a:lnTo>
                  <a:pt x="1314068" y="9347"/>
                </a:lnTo>
                <a:lnTo>
                  <a:pt x="1261007" y="5188"/>
                </a:lnTo>
                <a:lnTo>
                  <a:pt x="1211698" y="2306"/>
                </a:lnTo>
                <a:lnTo>
                  <a:pt x="1166807" y="607"/>
                </a:lnTo>
                <a:lnTo>
                  <a:pt x="1126998" y="0"/>
                </a:lnTo>
                <a:lnTo>
                  <a:pt x="1012337" y="64"/>
                </a:lnTo>
                <a:lnTo>
                  <a:pt x="931812" y="2317"/>
                </a:lnTo>
                <a:lnTo>
                  <a:pt x="882478" y="5201"/>
                </a:lnTo>
                <a:lnTo>
                  <a:pt x="829377" y="9361"/>
                </a:lnTo>
                <a:lnTo>
                  <a:pt x="773179" y="14889"/>
                </a:lnTo>
                <a:lnTo>
                  <a:pt x="714551" y="21882"/>
                </a:lnTo>
                <a:lnTo>
                  <a:pt x="654162" y="30432"/>
                </a:lnTo>
                <a:lnTo>
                  <a:pt x="592679" y="40634"/>
                </a:lnTo>
                <a:lnTo>
                  <a:pt x="530773" y="52582"/>
                </a:lnTo>
                <a:lnTo>
                  <a:pt x="469111" y="66370"/>
                </a:lnTo>
                <a:lnTo>
                  <a:pt x="408360" y="82091"/>
                </a:lnTo>
                <a:lnTo>
                  <a:pt x="349191" y="99841"/>
                </a:lnTo>
                <a:lnTo>
                  <a:pt x="292271" y="119713"/>
                </a:lnTo>
                <a:lnTo>
                  <a:pt x="238269" y="141801"/>
                </a:lnTo>
                <a:lnTo>
                  <a:pt x="187852" y="166199"/>
                </a:lnTo>
                <a:lnTo>
                  <a:pt x="141690" y="193001"/>
                </a:lnTo>
                <a:lnTo>
                  <a:pt x="100451" y="222302"/>
                </a:lnTo>
                <a:lnTo>
                  <a:pt x="64803" y="254195"/>
                </a:lnTo>
                <a:lnTo>
                  <a:pt x="35414" y="288775"/>
                </a:lnTo>
                <a:lnTo>
                  <a:pt x="12953" y="326136"/>
                </a:lnTo>
                <a:lnTo>
                  <a:pt x="1523" y="365760"/>
                </a:lnTo>
                <a:lnTo>
                  <a:pt x="0" y="386334"/>
                </a:lnTo>
                <a:lnTo>
                  <a:pt x="1524" y="406146"/>
                </a:lnTo>
                <a:lnTo>
                  <a:pt x="6096" y="425958"/>
                </a:lnTo>
                <a:lnTo>
                  <a:pt x="9906" y="436964"/>
                </a:lnTo>
                <a:lnTo>
                  <a:pt x="9906" y="385572"/>
                </a:lnTo>
                <a:lnTo>
                  <a:pt x="11429" y="366522"/>
                </a:lnTo>
                <a:lnTo>
                  <a:pt x="21336" y="329184"/>
                </a:lnTo>
                <a:lnTo>
                  <a:pt x="44628" y="291438"/>
                </a:lnTo>
                <a:lnTo>
                  <a:pt x="75343" y="256557"/>
                </a:lnTo>
                <a:lnTo>
                  <a:pt x="112758" y="224443"/>
                </a:lnTo>
                <a:lnTo>
                  <a:pt x="156147" y="195001"/>
                </a:lnTo>
                <a:lnTo>
                  <a:pt x="204788" y="168135"/>
                </a:lnTo>
                <a:lnTo>
                  <a:pt x="257955" y="143749"/>
                </a:lnTo>
                <a:lnTo>
                  <a:pt x="314924" y="121748"/>
                </a:lnTo>
                <a:lnTo>
                  <a:pt x="374973" y="102036"/>
                </a:lnTo>
                <a:lnTo>
                  <a:pt x="437376" y="84516"/>
                </a:lnTo>
                <a:lnTo>
                  <a:pt x="501410" y="69094"/>
                </a:lnTo>
                <a:lnTo>
                  <a:pt x="566350" y="55673"/>
                </a:lnTo>
                <a:lnTo>
                  <a:pt x="631473" y="44158"/>
                </a:lnTo>
                <a:lnTo>
                  <a:pt x="696054" y="34452"/>
                </a:lnTo>
                <a:lnTo>
                  <a:pt x="759369" y="26461"/>
                </a:lnTo>
                <a:lnTo>
                  <a:pt x="821098" y="20054"/>
                </a:lnTo>
                <a:lnTo>
                  <a:pt x="879306" y="15237"/>
                </a:lnTo>
                <a:lnTo>
                  <a:pt x="934480" y="11813"/>
                </a:lnTo>
                <a:lnTo>
                  <a:pt x="985492" y="9720"/>
                </a:lnTo>
                <a:lnTo>
                  <a:pt x="1029792" y="8896"/>
                </a:lnTo>
                <a:lnTo>
                  <a:pt x="1042283" y="8936"/>
                </a:lnTo>
                <a:lnTo>
                  <a:pt x="1072134" y="9144"/>
                </a:lnTo>
                <a:lnTo>
                  <a:pt x="1126998" y="9927"/>
                </a:lnTo>
                <a:lnTo>
                  <a:pt x="1181100" y="11450"/>
                </a:lnTo>
                <a:lnTo>
                  <a:pt x="1216592" y="12403"/>
                </a:lnTo>
                <a:lnTo>
                  <a:pt x="1258403" y="14574"/>
                </a:lnTo>
                <a:lnTo>
                  <a:pt x="1305041" y="18020"/>
                </a:lnTo>
                <a:lnTo>
                  <a:pt x="1355773" y="22820"/>
                </a:lnTo>
                <a:lnTo>
                  <a:pt x="1409870" y="29054"/>
                </a:lnTo>
                <a:lnTo>
                  <a:pt x="1466602" y="36800"/>
                </a:lnTo>
                <a:lnTo>
                  <a:pt x="1525237" y="46138"/>
                </a:lnTo>
                <a:lnTo>
                  <a:pt x="1585044" y="57145"/>
                </a:lnTo>
                <a:lnTo>
                  <a:pt x="1645294" y="69902"/>
                </a:lnTo>
                <a:lnTo>
                  <a:pt x="1705255" y="84486"/>
                </a:lnTo>
                <a:lnTo>
                  <a:pt x="1764198" y="100978"/>
                </a:lnTo>
                <a:lnTo>
                  <a:pt x="1821390" y="119455"/>
                </a:lnTo>
                <a:lnTo>
                  <a:pt x="1876103" y="139997"/>
                </a:lnTo>
                <a:lnTo>
                  <a:pt x="1927604" y="162683"/>
                </a:lnTo>
                <a:lnTo>
                  <a:pt x="1975164" y="187591"/>
                </a:lnTo>
                <a:lnTo>
                  <a:pt x="2018051" y="214801"/>
                </a:lnTo>
                <a:lnTo>
                  <a:pt x="2055536" y="244391"/>
                </a:lnTo>
                <a:lnTo>
                  <a:pt x="2086887" y="276440"/>
                </a:lnTo>
                <a:lnTo>
                  <a:pt x="2111373" y="311028"/>
                </a:lnTo>
                <a:lnTo>
                  <a:pt x="2128266" y="348234"/>
                </a:lnTo>
                <a:lnTo>
                  <a:pt x="2133600" y="386334"/>
                </a:lnTo>
                <a:lnTo>
                  <a:pt x="2133600" y="432664"/>
                </a:lnTo>
                <a:lnTo>
                  <a:pt x="2141982" y="405384"/>
                </a:lnTo>
                <a:lnTo>
                  <a:pt x="2143506" y="385572"/>
                </a:lnTo>
                <a:close/>
              </a:path>
              <a:path w="2143505" h="771144">
                <a:moveTo>
                  <a:pt x="2133600" y="432664"/>
                </a:moveTo>
                <a:lnTo>
                  <a:pt x="2133600" y="386334"/>
                </a:lnTo>
                <a:lnTo>
                  <a:pt x="2132076" y="404622"/>
                </a:lnTo>
                <a:lnTo>
                  <a:pt x="2128266" y="423672"/>
                </a:lnTo>
                <a:lnTo>
                  <a:pt x="2111299" y="460645"/>
                </a:lnTo>
                <a:lnTo>
                  <a:pt x="2086744" y="495063"/>
                </a:lnTo>
                <a:lnTo>
                  <a:pt x="2055332" y="526998"/>
                </a:lnTo>
                <a:lnTo>
                  <a:pt x="2017794" y="556522"/>
                </a:lnTo>
                <a:lnTo>
                  <a:pt x="1974860" y="583706"/>
                </a:lnTo>
                <a:lnTo>
                  <a:pt x="1927262" y="608623"/>
                </a:lnTo>
                <a:lnTo>
                  <a:pt x="1875729" y="631344"/>
                </a:lnTo>
                <a:lnTo>
                  <a:pt x="1820994" y="651942"/>
                </a:lnTo>
                <a:lnTo>
                  <a:pt x="1763786" y="670489"/>
                </a:lnTo>
                <a:lnTo>
                  <a:pt x="1704836" y="687057"/>
                </a:lnTo>
                <a:lnTo>
                  <a:pt x="1644876" y="701717"/>
                </a:lnTo>
                <a:lnTo>
                  <a:pt x="1584636" y="714542"/>
                </a:lnTo>
                <a:lnTo>
                  <a:pt x="1524847" y="725604"/>
                </a:lnTo>
                <a:lnTo>
                  <a:pt x="1466240" y="734974"/>
                </a:lnTo>
                <a:lnTo>
                  <a:pt x="1409545" y="742726"/>
                </a:lnTo>
                <a:lnTo>
                  <a:pt x="1355356" y="748943"/>
                </a:lnTo>
                <a:lnTo>
                  <a:pt x="1304817" y="753658"/>
                </a:lnTo>
                <a:lnTo>
                  <a:pt x="1258244" y="756984"/>
                </a:lnTo>
                <a:lnTo>
                  <a:pt x="1216592" y="758974"/>
                </a:lnTo>
                <a:lnTo>
                  <a:pt x="1180338" y="759714"/>
                </a:lnTo>
                <a:lnTo>
                  <a:pt x="1126236" y="761238"/>
                </a:lnTo>
                <a:lnTo>
                  <a:pt x="1071372" y="762000"/>
                </a:lnTo>
                <a:lnTo>
                  <a:pt x="1029792" y="762192"/>
                </a:lnTo>
                <a:lnTo>
                  <a:pt x="985492" y="761358"/>
                </a:lnTo>
                <a:lnTo>
                  <a:pt x="934480" y="759358"/>
                </a:lnTo>
                <a:lnTo>
                  <a:pt x="878373" y="756005"/>
                </a:lnTo>
                <a:lnTo>
                  <a:pt x="820694" y="751344"/>
                </a:lnTo>
                <a:lnTo>
                  <a:pt x="761467" y="745334"/>
                </a:lnTo>
                <a:lnTo>
                  <a:pt x="700106" y="737762"/>
                </a:lnTo>
                <a:lnTo>
                  <a:pt x="637645" y="728577"/>
                </a:lnTo>
                <a:lnTo>
                  <a:pt x="574709" y="717689"/>
                </a:lnTo>
                <a:lnTo>
                  <a:pt x="511925" y="705007"/>
                </a:lnTo>
                <a:lnTo>
                  <a:pt x="449922" y="690439"/>
                </a:lnTo>
                <a:lnTo>
                  <a:pt x="389326" y="673895"/>
                </a:lnTo>
                <a:lnTo>
                  <a:pt x="330764" y="655284"/>
                </a:lnTo>
                <a:lnTo>
                  <a:pt x="274864" y="634515"/>
                </a:lnTo>
                <a:lnTo>
                  <a:pt x="222253" y="611497"/>
                </a:lnTo>
                <a:lnTo>
                  <a:pt x="173557" y="586138"/>
                </a:lnTo>
                <a:lnTo>
                  <a:pt x="129405" y="558349"/>
                </a:lnTo>
                <a:lnTo>
                  <a:pt x="90423" y="528038"/>
                </a:lnTo>
                <a:lnTo>
                  <a:pt x="57239" y="495114"/>
                </a:lnTo>
                <a:lnTo>
                  <a:pt x="30480" y="459486"/>
                </a:lnTo>
                <a:lnTo>
                  <a:pt x="15240" y="422910"/>
                </a:lnTo>
                <a:lnTo>
                  <a:pt x="9906" y="385572"/>
                </a:lnTo>
                <a:lnTo>
                  <a:pt x="9906" y="436964"/>
                </a:lnTo>
                <a:lnTo>
                  <a:pt x="35052" y="483870"/>
                </a:lnTo>
                <a:lnTo>
                  <a:pt x="59829" y="513421"/>
                </a:lnTo>
                <a:lnTo>
                  <a:pt x="89310" y="540685"/>
                </a:lnTo>
                <a:lnTo>
                  <a:pt x="122637" y="565728"/>
                </a:lnTo>
                <a:lnTo>
                  <a:pt x="158955" y="588615"/>
                </a:lnTo>
                <a:lnTo>
                  <a:pt x="197405" y="609409"/>
                </a:lnTo>
                <a:lnTo>
                  <a:pt x="237132" y="628176"/>
                </a:lnTo>
                <a:lnTo>
                  <a:pt x="277279" y="644982"/>
                </a:lnTo>
                <a:lnTo>
                  <a:pt x="316988" y="659890"/>
                </a:lnTo>
                <a:lnTo>
                  <a:pt x="355403" y="672967"/>
                </a:lnTo>
                <a:lnTo>
                  <a:pt x="432054" y="695706"/>
                </a:lnTo>
                <a:lnTo>
                  <a:pt x="473964" y="706374"/>
                </a:lnTo>
                <a:lnTo>
                  <a:pt x="532378" y="719304"/>
                </a:lnTo>
                <a:lnTo>
                  <a:pt x="591420" y="730733"/>
                </a:lnTo>
                <a:lnTo>
                  <a:pt x="650972" y="740686"/>
                </a:lnTo>
                <a:lnTo>
                  <a:pt x="710914" y="749189"/>
                </a:lnTo>
                <a:lnTo>
                  <a:pt x="771129" y="756265"/>
                </a:lnTo>
                <a:lnTo>
                  <a:pt x="831498" y="761942"/>
                </a:lnTo>
                <a:lnTo>
                  <a:pt x="891901" y="766242"/>
                </a:lnTo>
                <a:lnTo>
                  <a:pt x="952220" y="769193"/>
                </a:lnTo>
                <a:lnTo>
                  <a:pt x="1012337" y="770818"/>
                </a:lnTo>
                <a:lnTo>
                  <a:pt x="1126998" y="771144"/>
                </a:lnTo>
                <a:lnTo>
                  <a:pt x="1181100" y="769620"/>
                </a:lnTo>
                <a:lnTo>
                  <a:pt x="1234440" y="767334"/>
                </a:lnTo>
                <a:lnTo>
                  <a:pt x="1309828" y="762928"/>
                </a:lnTo>
                <a:lnTo>
                  <a:pt x="1355773" y="758681"/>
                </a:lnTo>
                <a:lnTo>
                  <a:pt x="1405078" y="753096"/>
                </a:lnTo>
                <a:lnTo>
                  <a:pt x="1458223" y="745953"/>
                </a:lnTo>
                <a:lnTo>
                  <a:pt x="1514021" y="737223"/>
                </a:lnTo>
                <a:lnTo>
                  <a:pt x="1571700" y="726830"/>
                </a:lnTo>
                <a:lnTo>
                  <a:pt x="1630490" y="714696"/>
                </a:lnTo>
                <a:lnTo>
                  <a:pt x="1689620" y="700745"/>
                </a:lnTo>
                <a:lnTo>
                  <a:pt x="1748318" y="684899"/>
                </a:lnTo>
                <a:lnTo>
                  <a:pt x="1805814" y="667083"/>
                </a:lnTo>
                <a:lnTo>
                  <a:pt x="1861338" y="647220"/>
                </a:lnTo>
                <a:lnTo>
                  <a:pt x="1914117" y="625232"/>
                </a:lnTo>
                <a:lnTo>
                  <a:pt x="1963381" y="601043"/>
                </a:lnTo>
                <a:lnTo>
                  <a:pt x="2008359" y="574575"/>
                </a:lnTo>
                <a:lnTo>
                  <a:pt x="2048281" y="545754"/>
                </a:lnTo>
                <a:lnTo>
                  <a:pt x="2082375" y="514500"/>
                </a:lnTo>
                <a:lnTo>
                  <a:pt x="2109870" y="480739"/>
                </a:lnTo>
                <a:lnTo>
                  <a:pt x="2129996" y="444392"/>
                </a:lnTo>
                <a:lnTo>
                  <a:pt x="2133600" y="432664"/>
                </a:lnTo>
                <a:close/>
              </a:path>
            </a:pathLst>
          </a:custGeom>
          <a:solidFill>
            <a:srgbClr val="000000"/>
          </a:solidFill>
        </p:spPr>
        <p:txBody>
          <a:bodyPr wrap="square" lIns="0" tIns="0" rIns="0" bIns="0" rtlCol="0">
            <a:noAutofit/>
          </a:bodyPr>
          <a:lstStyle/>
          <a:p>
            <a:endParaRPr sz="1191" dirty="0"/>
          </a:p>
        </p:txBody>
      </p:sp>
      <p:sp>
        <p:nvSpPr>
          <p:cNvPr id="31" name="object 31"/>
          <p:cNvSpPr txBox="1"/>
          <p:nvPr/>
        </p:nvSpPr>
        <p:spPr>
          <a:xfrm>
            <a:off x="3528858" y="3901213"/>
            <a:ext cx="921964" cy="410135"/>
          </a:xfrm>
          <a:prstGeom prst="rect">
            <a:avLst/>
          </a:prstGeom>
        </p:spPr>
        <p:txBody>
          <a:bodyPr vert="horz" wrap="square" lIns="0" tIns="0" rIns="0" bIns="0" rtlCol="0">
            <a:noAutofit/>
          </a:bodyPr>
          <a:lstStyle/>
          <a:p>
            <a:pPr marL="31518" marR="8405" indent="-23534"/>
            <a:r>
              <a:rPr sz="1324" b="1" spc="-14" dirty="0">
                <a:solidFill>
                  <a:srgbClr val="00B050"/>
                </a:solidFill>
                <a:latin typeface="Arial"/>
                <a:cs typeface="Arial"/>
              </a:rPr>
              <a:t>manner</a:t>
            </a:r>
            <a:r>
              <a:rPr sz="1324" b="1" spc="-10" dirty="0">
                <a:solidFill>
                  <a:srgbClr val="00B050"/>
                </a:solidFill>
                <a:latin typeface="Arial"/>
                <a:cs typeface="Arial"/>
              </a:rPr>
              <a:t>s</a:t>
            </a:r>
            <a:r>
              <a:rPr sz="1324" b="1" spc="3" dirty="0">
                <a:solidFill>
                  <a:srgbClr val="00B050"/>
                </a:solidFill>
                <a:latin typeface="Arial"/>
                <a:cs typeface="Arial"/>
              </a:rPr>
              <a:t> </a:t>
            </a:r>
            <a:r>
              <a:rPr sz="1324" b="1" spc="-10" dirty="0">
                <a:solidFill>
                  <a:srgbClr val="00B050"/>
                </a:solidFill>
                <a:latin typeface="Arial"/>
                <a:cs typeface="Arial"/>
              </a:rPr>
              <a:t>of </a:t>
            </a:r>
            <a:r>
              <a:rPr sz="1324" b="1" spc="-7" dirty="0">
                <a:solidFill>
                  <a:srgbClr val="00B050"/>
                </a:solidFill>
                <a:latin typeface="Arial"/>
                <a:cs typeface="Arial"/>
              </a:rPr>
              <a:t>interacting</a:t>
            </a:r>
            <a:endParaRPr sz="1324" dirty="0">
              <a:solidFill>
                <a:srgbClr val="00B050"/>
              </a:solidFill>
              <a:latin typeface="Arial"/>
              <a:cs typeface="Arial"/>
            </a:endParaRPr>
          </a:p>
        </p:txBody>
      </p:sp>
      <p:sp>
        <p:nvSpPr>
          <p:cNvPr id="32" name="object 32"/>
          <p:cNvSpPr txBox="1"/>
          <p:nvPr/>
        </p:nvSpPr>
        <p:spPr>
          <a:xfrm>
            <a:off x="79900" y="6320244"/>
            <a:ext cx="8924859" cy="314185"/>
          </a:xfrm>
          <a:prstGeom prst="rect">
            <a:avLst/>
          </a:prstGeom>
        </p:spPr>
        <p:txBody>
          <a:bodyPr vert="horz" wrap="square" lIns="0" tIns="0" rIns="0" bIns="0" rtlCol="0">
            <a:noAutofit/>
          </a:bodyPr>
          <a:lstStyle/>
          <a:p>
            <a:pPr marL="8405"/>
            <a:r>
              <a:rPr sz="1200" spc="-7" dirty="0">
                <a:latin typeface="Calibri"/>
                <a:cs typeface="Calibri"/>
              </a:rPr>
              <a:t>Data</a:t>
            </a:r>
            <a:r>
              <a:rPr sz="1200" spc="-3" dirty="0">
                <a:latin typeface="Calibri"/>
                <a:cs typeface="Calibri"/>
              </a:rPr>
              <a:t> Source: </a:t>
            </a:r>
            <a:r>
              <a:rPr sz="1200" spc="-7" dirty="0">
                <a:latin typeface="Calibri"/>
                <a:cs typeface="Calibri"/>
              </a:rPr>
              <a:t>Gilbert</a:t>
            </a:r>
            <a:r>
              <a:rPr sz="1200" spc="-3" dirty="0">
                <a:latin typeface="Calibri"/>
                <a:cs typeface="Calibri"/>
              </a:rPr>
              <a:t>,</a:t>
            </a:r>
            <a:r>
              <a:rPr sz="1200" spc="7" dirty="0">
                <a:latin typeface="Calibri"/>
                <a:cs typeface="Calibri"/>
              </a:rPr>
              <a:t> </a:t>
            </a:r>
            <a:r>
              <a:rPr sz="1200" spc="-7" dirty="0">
                <a:latin typeface="Calibri"/>
                <a:cs typeface="Calibri"/>
              </a:rPr>
              <a:t>J</a:t>
            </a:r>
            <a:r>
              <a:rPr sz="1200" spc="-3" dirty="0">
                <a:latin typeface="Calibri"/>
                <a:cs typeface="Calibri"/>
              </a:rPr>
              <a:t>. </a:t>
            </a:r>
            <a:r>
              <a:rPr sz="1200" spc="-10" dirty="0">
                <a:latin typeface="Calibri"/>
                <a:cs typeface="Calibri"/>
              </a:rPr>
              <a:t>G</a:t>
            </a:r>
            <a:r>
              <a:rPr sz="1200" spc="-3" dirty="0">
                <a:latin typeface="Calibri"/>
                <a:cs typeface="Calibri"/>
              </a:rPr>
              <a:t>oode,</a:t>
            </a:r>
            <a:r>
              <a:rPr sz="1200" spc="3" dirty="0">
                <a:latin typeface="Calibri"/>
                <a:cs typeface="Calibri"/>
              </a:rPr>
              <a:t> </a:t>
            </a:r>
            <a:r>
              <a:rPr sz="1200" spc="-7" dirty="0">
                <a:latin typeface="Calibri"/>
                <a:cs typeface="Calibri"/>
              </a:rPr>
              <a:t>T.</a:t>
            </a:r>
            <a:r>
              <a:rPr sz="1200" spc="-3" dirty="0">
                <a:latin typeface="Calibri"/>
                <a:cs typeface="Calibri"/>
              </a:rPr>
              <a:t>,</a:t>
            </a:r>
            <a:r>
              <a:rPr sz="1200" spc="3" dirty="0">
                <a:latin typeface="Calibri"/>
                <a:cs typeface="Calibri"/>
              </a:rPr>
              <a:t> </a:t>
            </a:r>
            <a:r>
              <a:rPr sz="1200" spc="-7" dirty="0">
                <a:latin typeface="Calibri"/>
                <a:cs typeface="Calibri"/>
              </a:rPr>
              <a:t>&amp;</a:t>
            </a:r>
            <a:r>
              <a:rPr sz="1200" spc="-3" dirty="0">
                <a:latin typeface="Calibri"/>
                <a:cs typeface="Calibri"/>
              </a:rPr>
              <a:t> </a:t>
            </a:r>
            <a:r>
              <a:rPr sz="1200" spc="-10" dirty="0">
                <a:latin typeface="Calibri"/>
                <a:cs typeface="Calibri"/>
              </a:rPr>
              <a:t>Dunne</a:t>
            </a:r>
            <a:r>
              <a:rPr sz="1200" spc="-3" dirty="0">
                <a:latin typeface="Calibri"/>
                <a:cs typeface="Calibri"/>
              </a:rPr>
              <a:t>,</a:t>
            </a:r>
            <a:r>
              <a:rPr sz="1200" spc="3" dirty="0">
                <a:latin typeface="Calibri"/>
                <a:cs typeface="Calibri"/>
              </a:rPr>
              <a:t> </a:t>
            </a:r>
            <a:r>
              <a:rPr sz="1200" spc="-3" dirty="0">
                <a:latin typeface="Calibri"/>
                <a:cs typeface="Calibri"/>
              </a:rPr>
              <a:t>C., </a:t>
            </a:r>
            <a:r>
              <a:rPr sz="1200" spc="-7" dirty="0">
                <a:latin typeface="Calibri"/>
                <a:cs typeface="Calibri"/>
              </a:rPr>
              <a:t>2007</a:t>
            </a:r>
            <a:r>
              <a:rPr lang="en-US" sz="1200" dirty="0">
                <a:latin typeface="Calibri"/>
                <a:cs typeface="Calibri"/>
              </a:rPr>
              <a:t>                                                 </a:t>
            </a:r>
            <a:r>
              <a:rPr sz="1200" spc="-7" dirty="0">
                <a:latin typeface="Calibri"/>
                <a:cs typeface="Calibri"/>
              </a:rPr>
              <a:t>Slide</a:t>
            </a:r>
            <a:r>
              <a:rPr sz="1200" spc="-3" dirty="0">
                <a:latin typeface="Calibri"/>
                <a:cs typeface="Calibri"/>
              </a:rPr>
              <a:t> </a:t>
            </a:r>
            <a:r>
              <a:rPr sz="1200" spc="-7" dirty="0">
                <a:latin typeface="Calibri"/>
                <a:cs typeface="Calibri"/>
              </a:rPr>
              <a:t>Source:©</a:t>
            </a:r>
            <a:r>
              <a:rPr sz="1200" spc="-3" dirty="0">
                <a:latin typeface="Calibri"/>
                <a:cs typeface="Calibri"/>
              </a:rPr>
              <a:t> </a:t>
            </a:r>
            <a:r>
              <a:rPr sz="1200" spc="-7" dirty="0">
                <a:latin typeface="Calibri"/>
                <a:cs typeface="Calibri"/>
              </a:rPr>
              <a:t>2015 </a:t>
            </a:r>
            <a:r>
              <a:rPr sz="1200" spc="14" dirty="0">
                <a:latin typeface="Calibri"/>
                <a:cs typeface="Calibri"/>
              </a:rPr>
              <a:t> </a:t>
            </a:r>
            <a:r>
              <a:rPr sz="1200" spc="-3" dirty="0">
                <a:latin typeface="Calibri"/>
                <a:cs typeface="Calibri"/>
              </a:rPr>
              <a:t>‐ </a:t>
            </a:r>
            <a:r>
              <a:rPr sz="1200" spc="3" dirty="0">
                <a:latin typeface="Calibri"/>
                <a:cs typeface="Calibri"/>
              </a:rPr>
              <a:t> </a:t>
            </a:r>
            <a:r>
              <a:rPr sz="1200" spc="-3" dirty="0">
                <a:latin typeface="Calibri"/>
                <a:cs typeface="Calibri"/>
              </a:rPr>
              <a:t>National</a:t>
            </a:r>
            <a:r>
              <a:rPr sz="1200" spc="-14" dirty="0">
                <a:latin typeface="Calibri"/>
                <a:cs typeface="Calibri"/>
              </a:rPr>
              <a:t> </a:t>
            </a:r>
            <a:r>
              <a:rPr sz="1200" spc="-10" dirty="0">
                <a:latin typeface="Calibri"/>
                <a:cs typeface="Calibri"/>
              </a:rPr>
              <a:t>Cente</a:t>
            </a:r>
            <a:r>
              <a:rPr sz="1200" spc="-3" dirty="0">
                <a:latin typeface="Calibri"/>
                <a:cs typeface="Calibri"/>
              </a:rPr>
              <a:t>r </a:t>
            </a:r>
            <a:r>
              <a:rPr sz="1200" spc="3" dirty="0">
                <a:latin typeface="Calibri"/>
                <a:cs typeface="Calibri"/>
              </a:rPr>
              <a:t> </a:t>
            </a:r>
            <a:r>
              <a:rPr sz="1200" spc="-3" dirty="0">
                <a:latin typeface="Calibri"/>
                <a:cs typeface="Calibri"/>
              </a:rPr>
              <a:t>for Cultural </a:t>
            </a:r>
            <a:r>
              <a:rPr sz="1200" spc="-10" dirty="0">
                <a:latin typeface="Calibri"/>
                <a:cs typeface="Calibri"/>
              </a:rPr>
              <a:t>Competence</a:t>
            </a:r>
            <a:endParaRPr sz="1200" dirty="0">
              <a:latin typeface="Calibri"/>
              <a:cs typeface="Calibri"/>
            </a:endParaRPr>
          </a:p>
          <a:p>
            <a:pPr marR="8405" algn="r"/>
            <a:r>
              <a:rPr sz="728" spc="-3" dirty="0">
                <a:latin typeface="Calibri"/>
                <a:cs typeface="Calibri"/>
              </a:rPr>
              <a:t>.</a:t>
            </a:r>
            <a:endParaRPr sz="728" dirty="0">
              <a:latin typeface="Calibri"/>
              <a:cs typeface="Calibri"/>
            </a:endParaRPr>
          </a:p>
        </p:txBody>
      </p:sp>
    </p:spTree>
    <p:extLst>
      <p:ext uri="{BB962C8B-B14F-4D97-AF65-F5344CB8AC3E}">
        <p14:creationId xmlns:p14="http://schemas.microsoft.com/office/powerpoint/2010/main" val="397636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15567" y="630313"/>
            <a:ext cx="4544606" cy="834501"/>
          </a:xfrm>
          <a:prstGeom prst="rect">
            <a:avLst/>
          </a:prstGeom>
        </p:spPr>
        <p:txBody>
          <a:bodyPr vert="horz" wrap="square" lIns="0" tIns="114468" rIns="0" bIns="0" rtlCol="0" anchor="ctr">
            <a:noAutofit/>
          </a:bodyPr>
          <a:lstStyle/>
          <a:p>
            <a:pPr marL="2129372" algn="ctr">
              <a:lnSpc>
                <a:spcPct val="100000"/>
              </a:lnSpc>
            </a:pPr>
            <a:r>
              <a:rPr sz="4302" b="1" spc="-23" dirty="0">
                <a:solidFill>
                  <a:srgbClr val="0070C0"/>
                </a:solidFill>
                <a:latin typeface="Calibri"/>
                <a:cs typeface="Calibri"/>
              </a:rPr>
              <a:t>Cultu</a:t>
            </a:r>
            <a:r>
              <a:rPr sz="4302" b="1" spc="-63" dirty="0">
                <a:solidFill>
                  <a:srgbClr val="0070C0"/>
                </a:solidFill>
                <a:latin typeface="Calibri"/>
                <a:cs typeface="Calibri"/>
              </a:rPr>
              <a:t>r</a:t>
            </a:r>
            <a:r>
              <a:rPr sz="4302" b="1" dirty="0">
                <a:solidFill>
                  <a:srgbClr val="0070C0"/>
                </a:solidFill>
                <a:latin typeface="Calibri"/>
                <a:cs typeface="Calibri"/>
              </a:rPr>
              <a:t>e</a:t>
            </a:r>
            <a:endParaRPr sz="4302" dirty="0">
              <a:solidFill>
                <a:srgbClr val="0070C0"/>
              </a:solidFill>
              <a:latin typeface="Calibri"/>
              <a:cs typeface="Calibri"/>
            </a:endParaRPr>
          </a:p>
        </p:txBody>
      </p:sp>
      <p:sp>
        <p:nvSpPr>
          <p:cNvPr id="3" name="object 3"/>
          <p:cNvSpPr txBox="1"/>
          <p:nvPr/>
        </p:nvSpPr>
        <p:spPr>
          <a:xfrm>
            <a:off x="1215567" y="2408259"/>
            <a:ext cx="4916496" cy="2840854"/>
          </a:xfrm>
          <a:prstGeom prst="rect">
            <a:avLst/>
          </a:prstGeom>
        </p:spPr>
        <p:txBody>
          <a:bodyPr vert="horz" wrap="square" lIns="0" tIns="0" rIns="0" bIns="0" rtlCol="0">
            <a:noAutofit/>
          </a:bodyPr>
          <a:lstStyle/>
          <a:p>
            <a:pPr marL="8405" marR="1891934">
              <a:lnSpc>
                <a:spcPct val="85700"/>
              </a:lnSpc>
            </a:pPr>
            <a:r>
              <a:rPr sz="1853" b="1" i="1" spc="-3" dirty="0">
                <a:solidFill>
                  <a:srgbClr val="FF0000"/>
                </a:solidFill>
                <a:latin typeface="Calibri"/>
                <a:cs typeface="Calibri"/>
              </a:rPr>
              <a:t>Cultur</a:t>
            </a:r>
            <a:r>
              <a:rPr sz="1853" b="1" i="1" dirty="0">
                <a:solidFill>
                  <a:srgbClr val="FF0000"/>
                </a:solidFill>
                <a:latin typeface="Calibri"/>
                <a:cs typeface="Calibri"/>
              </a:rPr>
              <a:t>e</a:t>
            </a:r>
            <a:r>
              <a:rPr sz="1853" b="1" i="1" dirty="0">
                <a:solidFill>
                  <a:srgbClr val="A50021"/>
                </a:solidFill>
                <a:latin typeface="Calibri"/>
                <a:cs typeface="Calibri"/>
              </a:rPr>
              <a:t> </a:t>
            </a:r>
            <a:r>
              <a:rPr sz="1853" spc="-3" dirty="0">
                <a:solidFill>
                  <a:srgbClr val="0070C0"/>
                </a:solidFill>
                <a:latin typeface="Calibri"/>
                <a:cs typeface="Calibri"/>
              </a:rPr>
              <a:t>i</a:t>
            </a:r>
            <a:r>
              <a:rPr sz="1853" dirty="0">
                <a:solidFill>
                  <a:srgbClr val="0070C0"/>
                </a:solidFill>
                <a:latin typeface="Calibri"/>
                <a:cs typeface="Calibri"/>
              </a:rPr>
              <a:t>s</a:t>
            </a:r>
            <a:r>
              <a:rPr sz="1853" spc="3" dirty="0">
                <a:solidFill>
                  <a:srgbClr val="0070C0"/>
                </a:solidFill>
                <a:latin typeface="Calibri"/>
                <a:cs typeface="Calibri"/>
              </a:rPr>
              <a:t> </a:t>
            </a:r>
            <a:r>
              <a:rPr sz="1853" spc="-3" dirty="0">
                <a:solidFill>
                  <a:srgbClr val="0070C0"/>
                </a:solidFill>
                <a:latin typeface="Calibri"/>
                <a:cs typeface="Calibri"/>
              </a:rPr>
              <a:t>aki</a:t>
            </a:r>
            <a:r>
              <a:rPr sz="1853" dirty="0">
                <a:solidFill>
                  <a:srgbClr val="0070C0"/>
                </a:solidFill>
                <a:latin typeface="Calibri"/>
                <a:cs typeface="Calibri"/>
              </a:rPr>
              <a:t>n </a:t>
            </a:r>
            <a:r>
              <a:rPr sz="1853" spc="-23" dirty="0">
                <a:solidFill>
                  <a:srgbClr val="0070C0"/>
                </a:solidFill>
                <a:latin typeface="Calibri"/>
                <a:cs typeface="Calibri"/>
              </a:rPr>
              <a:t>t</a:t>
            </a:r>
            <a:r>
              <a:rPr sz="1853" dirty="0">
                <a:solidFill>
                  <a:srgbClr val="0070C0"/>
                </a:solidFill>
                <a:latin typeface="Calibri"/>
                <a:cs typeface="Calibri"/>
              </a:rPr>
              <a:t>o</a:t>
            </a:r>
            <a:r>
              <a:rPr sz="1853" spc="3" dirty="0">
                <a:solidFill>
                  <a:srgbClr val="0070C0"/>
                </a:solidFill>
                <a:latin typeface="Calibri"/>
                <a:cs typeface="Calibri"/>
              </a:rPr>
              <a:t> </a:t>
            </a:r>
            <a:r>
              <a:rPr sz="1853" spc="-3" dirty="0">
                <a:solidFill>
                  <a:srgbClr val="0070C0"/>
                </a:solidFill>
                <a:latin typeface="Calibri"/>
                <a:cs typeface="Calibri"/>
              </a:rPr>
              <a:t>bein</a:t>
            </a:r>
            <a:r>
              <a:rPr sz="1853" dirty="0">
                <a:solidFill>
                  <a:srgbClr val="0070C0"/>
                </a:solidFill>
                <a:latin typeface="Calibri"/>
                <a:cs typeface="Calibri"/>
              </a:rPr>
              <a:t>g</a:t>
            </a:r>
            <a:r>
              <a:rPr sz="1853" spc="-3" dirty="0">
                <a:solidFill>
                  <a:srgbClr val="0070C0"/>
                </a:solidFill>
                <a:latin typeface="Calibri"/>
                <a:cs typeface="Calibri"/>
              </a:rPr>
              <a:t> th</a:t>
            </a:r>
            <a:r>
              <a:rPr sz="1853" dirty="0">
                <a:solidFill>
                  <a:srgbClr val="0070C0"/>
                </a:solidFill>
                <a:latin typeface="Calibri"/>
                <a:cs typeface="Calibri"/>
              </a:rPr>
              <a:t>e</a:t>
            </a:r>
            <a:r>
              <a:rPr lang="en-US" sz="1853" dirty="0">
                <a:solidFill>
                  <a:srgbClr val="0070C0"/>
                </a:solidFill>
                <a:latin typeface="Calibri"/>
                <a:cs typeface="Calibri"/>
              </a:rPr>
              <a:t> </a:t>
            </a:r>
            <a:r>
              <a:rPr lang="en-US" sz="1853" spc="-3" dirty="0">
                <a:solidFill>
                  <a:srgbClr val="0070C0"/>
                </a:solidFill>
                <a:latin typeface="Calibri"/>
                <a:cs typeface="Calibri"/>
              </a:rPr>
              <a:t>p</a:t>
            </a:r>
            <a:r>
              <a:rPr sz="1853" spc="-3" dirty="0">
                <a:solidFill>
                  <a:srgbClr val="0070C0"/>
                </a:solidFill>
                <a:latin typeface="Calibri"/>
                <a:cs typeface="Calibri"/>
              </a:rPr>
              <a:t>e</a:t>
            </a:r>
            <a:r>
              <a:rPr sz="1853" spc="-33" dirty="0">
                <a:solidFill>
                  <a:srgbClr val="0070C0"/>
                </a:solidFill>
                <a:latin typeface="Calibri"/>
                <a:cs typeface="Calibri"/>
              </a:rPr>
              <a:t>r</a:t>
            </a:r>
            <a:r>
              <a:rPr sz="1853" spc="-3" dirty="0">
                <a:solidFill>
                  <a:srgbClr val="0070C0"/>
                </a:solidFill>
                <a:latin typeface="Calibri"/>
                <a:cs typeface="Calibri"/>
              </a:rPr>
              <a:t>son obse</a:t>
            </a:r>
            <a:r>
              <a:rPr sz="1853" spc="17" dirty="0">
                <a:solidFill>
                  <a:srgbClr val="0070C0"/>
                </a:solidFill>
                <a:latin typeface="Calibri"/>
                <a:cs typeface="Calibri"/>
              </a:rPr>
              <a:t>r</a:t>
            </a:r>
            <a:r>
              <a:rPr sz="1853" spc="-30" dirty="0">
                <a:solidFill>
                  <a:srgbClr val="0070C0"/>
                </a:solidFill>
                <a:latin typeface="Calibri"/>
                <a:cs typeface="Calibri"/>
              </a:rPr>
              <a:t>v</a:t>
            </a:r>
            <a:r>
              <a:rPr sz="1853" spc="-3" dirty="0">
                <a:solidFill>
                  <a:srgbClr val="0070C0"/>
                </a:solidFill>
                <a:latin typeface="Calibri"/>
                <a:cs typeface="Calibri"/>
              </a:rPr>
              <a:t>e</a:t>
            </a:r>
            <a:r>
              <a:rPr sz="1853" dirty="0">
                <a:solidFill>
                  <a:srgbClr val="0070C0"/>
                </a:solidFill>
                <a:latin typeface="Calibri"/>
                <a:cs typeface="Calibri"/>
              </a:rPr>
              <a:t>d</a:t>
            </a:r>
            <a:r>
              <a:rPr sz="1853" spc="-3" dirty="0">
                <a:solidFill>
                  <a:srgbClr val="0070C0"/>
                </a:solidFill>
                <a:latin typeface="Calibri"/>
                <a:cs typeface="Calibri"/>
              </a:rPr>
              <a:t> th</a:t>
            </a:r>
            <a:r>
              <a:rPr sz="1853" spc="-33" dirty="0">
                <a:solidFill>
                  <a:srgbClr val="0070C0"/>
                </a:solidFill>
                <a:latin typeface="Calibri"/>
                <a:cs typeface="Calibri"/>
              </a:rPr>
              <a:t>r</a:t>
            </a:r>
            <a:r>
              <a:rPr sz="1853" spc="-3" dirty="0">
                <a:solidFill>
                  <a:srgbClr val="0070C0"/>
                </a:solidFill>
                <a:latin typeface="Calibri"/>
                <a:cs typeface="Calibri"/>
              </a:rPr>
              <a:t>oug</a:t>
            </a:r>
            <a:r>
              <a:rPr sz="1853" dirty="0">
                <a:solidFill>
                  <a:srgbClr val="0070C0"/>
                </a:solidFill>
                <a:latin typeface="Calibri"/>
                <a:cs typeface="Calibri"/>
              </a:rPr>
              <a:t>h</a:t>
            </a:r>
            <a:r>
              <a:rPr sz="1853" spc="7" dirty="0">
                <a:solidFill>
                  <a:srgbClr val="0070C0"/>
                </a:solidFill>
                <a:latin typeface="Calibri"/>
                <a:cs typeface="Calibri"/>
              </a:rPr>
              <a:t> </a:t>
            </a:r>
            <a:r>
              <a:rPr sz="1853" dirty="0">
                <a:solidFill>
                  <a:srgbClr val="0070C0"/>
                </a:solidFill>
                <a:latin typeface="Calibri"/>
                <a:cs typeface="Calibri"/>
              </a:rPr>
              <a:t>a</a:t>
            </a:r>
            <a:r>
              <a:rPr sz="1853" spc="-3" dirty="0">
                <a:solidFill>
                  <a:srgbClr val="0070C0"/>
                </a:solidFill>
                <a:latin typeface="Calibri"/>
                <a:cs typeface="Calibri"/>
              </a:rPr>
              <a:t> one</a:t>
            </a:r>
            <a:r>
              <a:rPr sz="1853" dirty="0">
                <a:solidFill>
                  <a:srgbClr val="0070C0"/>
                </a:solidFill>
                <a:latin typeface="Calibri"/>
                <a:cs typeface="Calibri"/>
              </a:rPr>
              <a:t>‐</a:t>
            </a:r>
            <a:r>
              <a:rPr sz="1853" spc="-20" dirty="0">
                <a:solidFill>
                  <a:srgbClr val="0070C0"/>
                </a:solidFill>
                <a:latin typeface="Calibri"/>
                <a:cs typeface="Calibri"/>
              </a:rPr>
              <a:t>w</a:t>
            </a:r>
            <a:r>
              <a:rPr sz="1853" spc="-37" dirty="0">
                <a:solidFill>
                  <a:srgbClr val="0070C0"/>
                </a:solidFill>
                <a:latin typeface="Calibri"/>
                <a:cs typeface="Calibri"/>
              </a:rPr>
              <a:t>a</a:t>
            </a:r>
            <a:r>
              <a:rPr sz="1853" spc="-10" dirty="0">
                <a:solidFill>
                  <a:srgbClr val="0070C0"/>
                </a:solidFill>
                <a:latin typeface="Calibri"/>
                <a:cs typeface="Calibri"/>
              </a:rPr>
              <a:t>y </a:t>
            </a:r>
            <a:r>
              <a:rPr sz="1853" dirty="0">
                <a:solidFill>
                  <a:srgbClr val="0070C0"/>
                </a:solidFill>
                <a:latin typeface="Calibri"/>
                <a:cs typeface="Calibri"/>
              </a:rPr>
              <a:t>mir</a:t>
            </a:r>
            <a:r>
              <a:rPr sz="1853" spc="-33" dirty="0">
                <a:solidFill>
                  <a:srgbClr val="0070C0"/>
                </a:solidFill>
                <a:latin typeface="Calibri"/>
                <a:cs typeface="Calibri"/>
              </a:rPr>
              <a:t>r</a:t>
            </a:r>
            <a:r>
              <a:rPr sz="1853" dirty="0">
                <a:solidFill>
                  <a:srgbClr val="0070C0"/>
                </a:solidFill>
                <a:latin typeface="Calibri"/>
                <a:cs typeface="Calibri"/>
              </a:rPr>
              <a:t>or; </a:t>
            </a:r>
            <a:r>
              <a:rPr sz="1853" spc="-14" dirty="0">
                <a:solidFill>
                  <a:srgbClr val="0070C0"/>
                </a:solidFill>
                <a:latin typeface="Calibri"/>
                <a:cs typeface="Calibri"/>
              </a:rPr>
              <a:t>e</a:t>
            </a:r>
            <a:r>
              <a:rPr sz="1853" spc="-30" dirty="0">
                <a:solidFill>
                  <a:srgbClr val="0070C0"/>
                </a:solidFill>
                <a:latin typeface="Calibri"/>
                <a:cs typeface="Calibri"/>
              </a:rPr>
              <a:t>v</a:t>
            </a:r>
            <a:r>
              <a:rPr sz="1853" spc="-14" dirty="0">
                <a:solidFill>
                  <a:srgbClr val="0070C0"/>
                </a:solidFill>
                <a:latin typeface="Calibri"/>
                <a:cs typeface="Calibri"/>
              </a:rPr>
              <a:t>e</a:t>
            </a:r>
            <a:r>
              <a:rPr sz="1853" spc="3" dirty="0">
                <a:solidFill>
                  <a:srgbClr val="0070C0"/>
                </a:solidFill>
                <a:latin typeface="Calibri"/>
                <a:cs typeface="Calibri"/>
              </a:rPr>
              <a:t>r</a:t>
            </a:r>
            <a:r>
              <a:rPr sz="1853" spc="-3" dirty="0">
                <a:solidFill>
                  <a:srgbClr val="0070C0"/>
                </a:solidFill>
                <a:latin typeface="Calibri"/>
                <a:cs typeface="Calibri"/>
              </a:rPr>
              <a:t>ythin</a:t>
            </a:r>
            <a:r>
              <a:rPr sz="1853" dirty="0">
                <a:solidFill>
                  <a:srgbClr val="0070C0"/>
                </a:solidFill>
                <a:latin typeface="Calibri"/>
                <a:cs typeface="Calibri"/>
              </a:rPr>
              <a:t>g</a:t>
            </a:r>
            <a:r>
              <a:rPr sz="1853" spc="-3" dirty="0">
                <a:solidFill>
                  <a:srgbClr val="0070C0"/>
                </a:solidFill>
                <a:latin typeface="Calibri"/>
                <a:cs typeface="Calibri"/>
              </a:rPr>
              <a:t> </a:t>
            </a:r>
            <a:r>
              <a:rPr sz="1853" spc="-17" dirty="0">
                <a:solidFill>
                  <a:srgbClr val="0070C0"/>
                </a:solidFill>
                <a:latin typeface="Calibri"/>
                <a:cs typeface="Calibri"/>
              </a:rPr>
              <a:t>w</a:t>
            </a:r>
            <a:r>
              <a:rPr sz="1853" dirty="0">
                <a:solidFill>
                  <a:srgbClr val="0070C0"/>
                </a:solidFill>
                <a:latin typeface="Calibri"/>
                <a:cs typeface="Calibri"/>
              </a:rPr>
              <a:t>e</a:t>
            </a:r>
            <a:r>
              <a:rPr sz="1853" spc="-10" dirty="0">
                <a:solidFill>
                  <a:srgbClr val="0070C0"/>
                </a:solidFill>
                <a:latin typeface="Calibri"/>
                <a:cs typeface="Calibri"/>
              </a:rPr>
              <a:t> </a:t>
            </a:r>
            <a:r>
              <a:rPr sz="1853" spc="-3" dirty="0">
                <a:solidFill>
                  <a:srgbClr val="0070C0"/>
                </a:solidFill>
                <a:latin typeface="Calibri"/>
                <a:cs typeface="Calibri"/>
              </a:rPr>
              <a:t>se</a:t>
            </a:r>
            <a:r>
              <a:rPr sz="1853" dirty="0">
                <a:solidFill>
                  <a:srgbClr val="0070C0"/>
                </a:solidFill>
                <a:latin typeface="Calibri"/>
                <a:cs typeface="Calibri"/>
              </a:rPr>
              <a:t>e </a:t>
            </a:r>
            <a:r>
              <a:rPr sz="1853" spc="-3" dirty="0">
                <a:solidFill>
                  <a:srgbClr val="0070C0"/>
                </a:solidFill>
                <a:latin typeface="Calibri"/>
                <a:cs typeface="Calibri"/>
              </a:rPr>
              <a:t>i</a:t>
            </a:r>
            <a:r>
              <a:rPr sz="1853" dirty="0">
                <a:solidFill>
                  <a:srgbClr val="0070C0"/>
                </a:solidFill>
                <a:latin typeface="Calibri"/>
                <a:cs typeface="Calibri"/>
              </a:rPr>
              <a:t>s</a:t>
            </a:r>
            <a:r>
              <a:rPr sz="1853" spc="-3" dirty="0">
                <a:solidFill>
                  <a:srgbClr val="0070C0"/>
                </a:solidFill>
                <a:latin typeface="Calibri"/>
                <a:cs typeface="Calibri"/>
              </a:rPr>
              <a:t> </a:t>
            </a:r>
            <a:r>
              <a:rPr sz="1853" dirty="0">
                <a:solidFill>
                  <a:srgbClr val="0070C0"/>
                </a:solidFill>
                <a:latin typeface="Calibri"/>
                <a:cs typeface="Calibri"/>
              </a:rPr>
              <a:t>f</a:t>
            </a:r>
            <a:r>
              <a:rPr sz="1853" spc="-33" dirty="0">
                <a:solidFill>
                  <a:srgbClr val="0070C0"/>
                </a:solidFill>
                <a:latin typeface="Calibri"/>
                <a:cs typeface="Calibri"/>
              </a:rPr>
              <a:t>r</a:t>
            </a:r>
            <a:r>
              <a:rPr sz="1853" dirty="0">
                <a:solidFill>
                  <a:srgbClr val="0070C0"/>
                </a:solidFill>
                <a:latin typeface="Calibri"/>
                <a:cs typeface="Calibri"/>
              </a:rPr>
              <a:t>om</a:t>
            </a:r>
            <a:r>
              <a:rPr sz="1853" spc="-3" dirty="0">
                <a:solidFill>
                  <a:srgbClr val="0070C0"/>
                </a:solidFill>
                <a:latin typeface="Calibri"/>
                <a:cs typeface="Calibri"/>
              </a:rPr>
              <a:t> ou</a:t>
            </a:r>
            <a:r>
              <a:rPr sz="1853" dirty="0">
                <a:solidFill>
                  <a:srgbClr val="0070C0"/>
                </a:solidFill>
                <a:latin typeface="Calibri"/>
                <a:cs typeface="Calibri"/>
              </a:rPr>
              <a:t>r </a:t>
            </a:r>
            <a:r>
              <a:rPr sz="1853" spc="-10" dirty="0">
                <a:solidFill>
                  <a:srgbClr val="0070C0"/>
                </a:solidFill>
                <a:latin typeface="Calibri"/>
                <a:cs typeface="Calibri"/>
              </a:rPr>
              <a:t>o</a:t>
            </a:r>
            <a:r>
              <a:rPr sz="1853" dirty="0">
                <a:solidFill>
                  <a:srgbClr val="0070C0"/>
                </a:solidFill>
                <a:latin typeface="Calibri"/>
                <a:cs typeface="Calibri"/>
              </a:rPr>
              <a:t>wn </a:t>
            </a:r>
            <a:r>
              <a:rPr sz="1853" spc="-3" dirty="0">
                <a:solidFill>
                  <a:srgbClr val="0070C0"/>
                </a:solidFill>
                <a:latin typeface="Calibri"/>
                <a:cs typeface="Calibri"/>
              </a:rPr>
              <a:t>pe</a:t>
            </a:r>
            <a:r>
              <a:rPr sz="1853" spc="-33" dirty="0">
                <a:solidFill>
                  <a:srgbClr val="0070C0"/>
                </a:solidFill>
                <a:latin typeface="Calibri"/>
                <a:cs typeface="Calibri"/>
              </a:rPr>
              <a:t>r</a:t>
            </a:r>
            <a:r>
              <a:rPr sz="1853" spc="-3" dirty="0">
                <a:solidFill>
                  <a:srgbClr val="0070C0"/>
                </a:solidFill>
                <a:latin typeface="Calibri"/>
                <a:cs typeface="Calibri"/>
              </a:rPr>
              <a:t>specti</a:t>
            </a:r>
            <a:r>
              <a:rPr sz="1853" spc="-20" dirty="0">
                <a:solidFill>
                  <a:srgbClr val="0070C0"/>
                </a:solidFill>
                <a:latin typeface="Calibri"/>
                <a:cs typeface="Calibri"/>
              </a:rPr>
              <a:t>v</a:t>
            </a:r>
            <a:r>
              <a:rPr sz="1853" spc="-14" dirty="0">
                <a:solidFill>
                  <a:srgbClr val="0070C0"/>
                </a:solidFill>
                <a:latin typeface="Calibri"/>
                <a:cs typeface="Calibri"/>
              </a:rPr>
              <a:t>e</a:t>
            </a:r>
            <a:r>
              <a:rPr sz="1853" dirty="0">
                <a:solidFill>
                  <a:srgbClr val="0070C0"/>
                </a:solidFill>
                <a:latin typeface="Calibri"/>
                <a:cs typeface="Calibri"/>
              </a:rPr>
              <a:t>.</a:t>
            </a:r>
          </a:p>
          <a:p>
            <a:pPr>
              <a:lnSpc>
                <a:spcPts val="397"/>
              </a:lnSpc>
              <a:spcBef>
                <a:spcPts val="24"/>
              </a:spcBef>
            </a:pPr>
            <a:endParaRPr sz="397" dirty="0"/>
          </a:p>
          <a:p>
            <a:pPr>
              <a:lnSpc>
                <a:spcPts val="662"/>
              </a:lnSpc>
            </a:pPr>
            <a:endParaRPr sz="662" dirty="0"/>
          </a:p>
          <a:p>
            <a:pPr>
              <a:lnSpc>
                <a:spcPts val="662"/>
              </a:lnSpc>
            </a:pPr>
            <a:endParaRPr sz="662" dirty="0"/>
          </a:p>
          <a:p>
            <a:pPr>
              <a:lnSpc>
                <a:spcPts val="662"/>
              </a:lnSpc>
            </a:pPr>
            <a:endParaRPr sz="662" dirty="0"/>
          </a:p>
          <a:p>
            <a:pPr marL="8405">
              <a:lnSpc>
                <a:spcPts val="2198"/>
              </a:lnSpc>
            </a:pPr>
            <a:r>
              <a:rPr sz="1853" dirty="0">
                <a:solidFill>
                  <a:srgbClr val="0070C0"/>
                </a:solidFill>
                <a:latin typeface="Calibri"/>
                <a:cs typeface="Calibri"/>
              </a:rPr>
              <a:t>It</a:t>
            </a:r>
            <a:r>
              <a:rPr sz="1853" spc="-7" dirty="0">
                <a:solidFill>
                  <a:srgbClr val="0070C0"/>
                </a:solidFill>
                <a:latin typeface="Calibri"/>
                <a:cs typeface="Calibri"/>
              </a:rPr>
              <a:t> </a:t>
            </a:r>
            <a:r>
              <a:rPr sz="1853" spc="-3" dirty="0">
                <a:solidFill>
                  <a:srgbClr val="0070C0"/>
                </a:solidFill>
                <a:latin typeface="Calibri"/>
                <a:cs typeface="Calibri"/>
              </a:rPr>
              <a:t>i</a:t>
            </a:r>
            <a:r>
              <a:rPr sz="1853" dirty="0">
                <a:solidFill>
                  <a:srgbClr val="0070C0"/>
                </a:solidFill>
                <a:latin typeface="Calibri"/>
                <a:cs typeface="Calibri"/>
              </a:rPr>
              <a:t>s</a:t>
            </a:r>
            <a:r>
              <a:rPr sz="1853" spc="3" dirty="0">
                <a:solidFill>
                  <a:srgbClr val="0070C0"/>
                </a:solidFill>
                <a:latin typeface="Calibri"/>
                <a:cs typeface="Calibri"/>
              </a:rPr>
              <a:t> </a:t>
            </a:r>
            <a:r>
              <a:rPr sz="1853" spc="-3" dirty="0">
                <a:solidFill>
                  <a:srgbClr val="0070C0"/>
                </a:solidFill>
                <a:latin typeface="Calibri"/>
                <a:cs typeface="Calibri"/>
              </a:rPr>
              <a:t>onl</a:t>
            </a:r>
            <a:r>
              <a:rPr sz="1853" dirty="0">
                <a:solidFill>
                  <a:srgbClr val="0070C0"/>
                </a:solidFill>
                <a:latin typeface="Calibri"/>
                <a:cs typeface="Calibri"/>
              </a:rPr>
              <a:t>y </a:t>
            </a:r>
            <a:r>
              <a:rPr sz="1853" spc="-3" dirty="0">
                <a:solidFill>
                  <a:srgbClr val="0070C0"/>
                </a:solidFill>
                <a:latin typeface="Calibri"/>
                <a:cs typeface="Calibri"/>
              </a:rPr>
              <a:t>whe</a:t>
            </a:r>
            <a:r>
              <a:rPr sz="1853" dirty="0">
                <a:solidFill>
                  <a:srgbClr val="0070C0"/>
                </a:solidFill>
                <a:latin typeface="Calibri"/>
                <a:cs typeface="Calibri"/>
              </a:rPr>
              <a:t>n </a:t>
            </a:r>
            <a:r>
              <a:rPr sz="1853" spc="-17" dirty="0">
                <a:solidFill>
                  <a:srgbClr val="0070C0"/>
                </a:solidFill>
                <a:latin typeface="Calibri"/>
                <a:cs typeface="Calibri"/>
              </a:rPr>
              <a:t>w</a:t>
            </a:r>
            <a:r>
              <a:rPr sz="1853" dirty="0">
                <a:solidFill>
                  <a:srgbClr val="0070C0"/>
                </a:solidFill>
                <a:latin typeface="Calibri"/>
                <a:cs typeface="Calibri"/>
              </a:rPr>
              <a:t>e</a:t>
            </a:r>
            <a:r>
              <a:rPr sz="1853" spc="-7" dirty="0">
                <a:solidFill>
                  <a:srgbClr val="0070C0"/>
                </a:solidFill>
                <a:latin typeface="Calibri"/>
                <a:cs typeface="Calibri"/>
              </a:rPr>
              <a:t> </a:t>
            </a:r>
            <a:r>
              <a:rPr sz="1853" spc="-3" dirty="0">
                <a:solidFill>
                  <a:srgbClr val="0070C0"/>
                </a:solidFill>
                <a:latin typeface="Calibri"/>
                <a:cs typeface="Calibri"/>
              </a:rPr>
              <a:t>joi</a:t>
            </a:r>
            <a:r>
              <a:rPr sz="1853" dirty="0">
                <a:solidFill>
                  <a:srgbClr val="0070C0"/>
                </a:solidFill>
                <a:latin typeface="Calibri"/>
                <a:cs typeface="Calibri"/>
              </a:rPr>
              <a:t>n</a:t>
            </a:r>
            <a:r>
              <a:rPr sz="1853" spc="3" dirty="0">
                <a:solidFill>
                  <a:srgbClr val="0070C0"/>
                </a:solidFill>
                <a:latin typeface="Calibri"/>
                <a:cs typeface="Calibri"/>
              </a:rPr>
              <a:t> </a:t>
            </a:r>
            <a:r>
              <a:rPr sz="1853" spc="-3" dirty="0">
                <a:solidFill>
                  <a:srgbClr val="0070C0"/>
                </a:solidFill>
                <a:latin typeface="Calibri"/>
                <a:cs typeface="Calibri"/>
              </a:rPr>
              <a:t>th</a:t>
            </a:r>
            <a:r>
              <a:rPr sz="1853" dirty="0">
                <a:solidFill>
                  <a:srgbClr val="0070C0"/>
                </a:solidFill>
                <a:latin typeface="Calibri"/>
                <a:cs typeface="Calibri"/>
              </a:rPr>
              <a:t>e </a:t>
            </a:r>
            <a:r>
              <a:rPr sz="1853" spc="-3" dirty="0">
                <a:solidFill>
                  <a:srgbClr val="0070C0"/>
                </a:solidFill>
                <a:latin typeface="Calibri"/>
                <a:cs typeface="Calibri"/>
              </a:rPr>
              <a:t>obse</a:t>
            </a:r>
            <a:r>
              <a:rPr sz="1853" spc="17" dirty="0">
                <a:solidFill>
                  <a:srgbClr val="0070C0"/>
                </a:solidFill>
                <a:latin typeface="Calibri"/>
                <a:cs typeface="Calibri"/>
              </a:rPr>
              <a:t>r</a:t>
            </a:r>
            <a:r>
              <a:rPr sz="1853" spc="-30" dirty="0">
                <a:solidFill>
                  <a:srgbClr val="0070C0"/>
                </a:solidFill>
                <a:latin typeface="Calibri"/>
                <a:cs typeface="Calibri"/>
              </a:rPr>
              <a:t>v</a:t>
            </a:r>
            <a:r>
              <a:rPr sz="1853" spc="-3" dirty="0">
                <a:solidFill>
                  <a:srgbClr val="0070C0"/>
                </a:solidFill>
                <a:latin typeface="Calibri"/>
                <a:cs typeface="Calibri"/>
              </a:rPr>
              <a:t>ed</a:t>
            </a:r>
            <a:r>
              <a:rPr lang="en-US" sz="1853" spc="-3" dirty="0">
                <a:solidFill>
                  <a:srgbClr val="0070C0"/>
                </a:solidFill>
                <a:latin typeface="Calibri"/>
                <a:cs typeface="Calibri"/>
              </a:rPr>
              <a:t> </a:t>
            </a:r>
            <a:r>
              <a:rPr sz="1853" spc="-3" dirty="0">
                <a:solidFill>
                  <a:srgbClr val="0070C0"/>
                </a:solidFill>
                <a:latin typeface="Calibri"/>
                <a:cs typeface="Calibri"/>
              </a:rPr>
              <a:t>o</a:t>
            </a:r>
            <a:r>
              <a:rPr sz="1853" dirty="0">
                <a:solidFill>
                  <a:srgbClr val="0070C0"/>
                </a:solidFill>
                <a:latin typeface="Calibri"/>
                <a:cs typeface="Calibri"/>
              </a:rPr>
              <a:t>n</a:t>
            </a:r>
            <a:r>
              <a:rPr sz="1853" spc="3" dirty="0">
                <a:solidFill>
                  <a:srgbClr val="0070C0"/>
                </a:solidFill>
                <a:latin typeface="Calibri"/>
                <a:cs typeface="Calibri"/>
              </a:rPr>
              <a:t> </a:t>
            </a:r>
            <a:r>
              <a:rPr sz="1853" spc="-3" dirty="0">
                <a:solidFill>
                  <a:srgbClr val="0070C0"/>
                </a:solidFill>
                <a:latin typeface="Calibri"/>
                <a:cs typeface="Calibri"/>
              </a:rPr>
              <a:t>th</a:t>
            </a:r>
            <a:r>
              <a:rPr sz="1853" dirty="0">
                <a:solidFill>
                  <a:srgbClr val="0070C0"/>
                </a:solidFill>
                <a:latin typeface="Calibri"/>
                <a:cs typeface="Calibri"/>
              </a:rPr>
              <a:t>e</a:t>
            </a:r>
            <a:r>
              <a:rPr sz="1853" spc="3" dirty="0">
                <a:solidFill>
                  <a:srgbClr val="0070C0"/>
                </a:solidFill>
                <a:latin typeface="Calibri"/>
                <a:cs typeface="Calibri"/>
              </a:rPr>
              <a:t> </a:t>
            </a:r>
            <a:r>
              <a:rPr sz="1853" spc="-3" dirty="0">
                <a:solidFill>
                  <a:srgbClr val="0070C0"/>
                </a:solidFill>
                <a:latin typeface="Calibri"/>
                <a:cs typeface="Calibri"/>
              </a:rPr>
              <a:t>othe</a:t>
            </a:r>
            <a:r>
              <a:rPr sz="1853" dirty="0">
                <a:solidFill>
                  <a:srgbClr val="0070C0"/>
                </a:solidFill>
                <a:latin typeface="Calibri"/>
                <a:cs typeface="Calibri"/>
              </a:rPr>
              <a:t>r</a:t>
            </a:r>
            <a:r>
              <a:rPr sz="1853" spc="-3" dirty="0">
                <a:solidFill>
                  <a:srgbClr val="0070C0"/>
                </a:solidFill>
                <a:latin typeface="Calibri"/>
                <a:cs typeface="Calibri"/>
              </a:rPr>
              <a:t> sid</a:t>
            </a:r>
            <a:r>
              <a:rPr sz="1853" dirty="0">
                <a:solidFill>
                  <a:srgbClr val="0070C0"/>
                </a:solidFill>
                <a:latin typeface="Calibri"/>
                <a:cs typeface="Calibri"/>
              </a:rPr>
              <a:t>e </a:t>
            </a:r>
            <a:r>
              <a:rPr sz="1853" spc="-3" dirty="0">
                <a:solidFill>
                  <a:srgbClr val="0070C0"/>
                </a:solidFill>
                <a:latin typeface="Calibri"/>
                <a:cs typeface="Calibri"/>
              </a:rPr>
              <a:t>th</a:t>
            </a:r>
            <a:r>
              <a:rPr sz="1853" spc="-17" dirty="0">
                <a:solidFill>
                  <a:srgbClr val="0070C0"/>
                </a:solidFill>
                <a:latin typeface="Calibri"/>
                <a:cs typeface="Calibri"/>
              </a:rPr>
              <a:t>a</a:t>
            </a:r>
            <a:r>
              <a:rPr sz="1853" dirty="0">
                <a:solidFill>
                  <a:srgbClr val="0070C0"/>
                </a:solidFill>
                <a:latin typeface="Calibri"/>
                <a:cs typeface="Calibri"/>
              </a:rPr>
              <a:t>t</a:t>
            </a:r>
            <a:r>
              <a:rPr sz="1853" spc="3" dirty="0">
                <a:solidFill>
                  <a:srgbClr val="0070C0"/>
                </a:solidFill>
                <a:latin typeface="Calibri"/>
                <a:cs typeface="Calibri"/>
              </a:rPr>
              <a:t> </a:t>
            </a:r>
            <a:r>
              <a:rPr sz="1853" spc="-3" dirty="0">
                <a:solidFill>
                  <a:srgbClr val="0070C0"/>
                </a:solidFill>
                <a:latin typeface="Calibri"/>
                <a:cs typeface="Calibri"/>
              </a:rPr>
              <a:t>i</a:t>
            </a:r>
            <a:r>
              <a:rPr sz="1853" dirty="0">
                <a:solidFill>
                  <a:srgbClr val="0070C0"/>
                </a:solidFill>
                <a:latin typeface="Calibri"/>
                <a:cs typeface="Calibri"/>
              </a:rPr>
              <a:t>t</a:t>
            </a:r>
            <a:r>
              <a:rPr sz="1853" spc="-7" dirty="0">
                <a:solidFill>
                  <a:srgbClr val="0070C0"/>
                </a:solidFill>
                <a:latin typeface="Calibri"/>
                <a:cs typeface="Calibri"/>
              </a:rPr>
              <a:t> </a:t>
            </a:r>
            <a:r>
              <a:rPr sz="1853" spc="-3" dirty="0">
                <a:solidFill>
                  <a:srgbClr val="0070C0"/>
                </a:solidFill>
                <a:latin typeface="Calibri"/>
                <a:cs typeface="Calibri"/>
              </a:rPr>
              <a:t>i</a:t>
            </a:r>
            <a:r>
              <a:rPr sz="1853" dirty="0">
                <a:solidFill>
                  <a:srgbClr val="0070C0"/>
                </a:solidFill>
                <a:latin typeface="Calibri"/>
                <a:cs typeface="Calibri"/>
              </a:rPr>
              <a:t>s</a:t>
            </a:r>
            <a:r>
              <a:rPr sz="1853" spc="3" dirty="0">
                <a:solidFill>
                  <a:srgbClr val="0070C0"/>
                </a:solidFill>
                <a:latin typeface="Calibri"/>
                <a:cs typeface="Calibri"/>
              </a:rPr>
              <a:t> </a:t>
            </a:r>
            <a:r>
              <a:rPr sz="1853" spc="-3" dirty="0">
                <a:solidFill>
                  <a:srgbClr val="0070C0"/>
                </a:solidFill>
                <a:latin typeface="Calibri"/>
                <a:cs typeface="Calibri"/>
              </a:rPr>
              <a:t>possibl</a:t>
            </a:r>
            <a:r>
              <a:rPr sz="1853" dirty="0">
                <a:solidFill>
                  <a:srgbClr val="0070C0"/>
                </a:solidFill>
                <a:latin typeface="Calibri"/>
                <a:cs typeface="Calibri"/>
              </a:rPr>
              <a:t>e </a:t>
            </a:r>
            <a:r>
              <a:rPr sz="1853" spc="-23" dirty="0">
                <a:solidFill>
                  <a:srgbClr val="0070C0"/>
                </a:solidFill>
                <a:latin typeface="Calibri"/>
                <a:cs typeface="Calibri"/>
              </a:rPr>
              <a:t>t</a:t>
            </a:r>
            <a:r>
              <a:rPr sz="1853" dirty="0">
                <a:solidFill>
                  <a:srgbClr val="0070C0"/>
                </a:solidFill>
                <a:latin typeface="Calibri"/>
                <a:cs typeface="Calibri"/>
              </a:rPr>
              <a:t>o</a:t>
            </a:r>
            <a:r>
              <a:rPr sz="1853" spc="3" dirty="0">
                <a:solidFill>
                  <a:srgbClr val="0070C0"/>
                </a:solidFill>
                <a:latin typeface="Calibri"/>
                <a:cs typeface="Calibri"/>
              </a:rPr>
              <a:t> </a:t>
            </a:r>
            <a:r>
              <a:rPr sz="1853" spc="-3" dirty="0">
                <a:solidFill>
                  <a:srgbClr val="0070C0"/>
                </a:solidFill>
                <a:latin typeface="Calibri"/>
                <a:cs typeface="Calibri"/>
              </a:rPr>
              <a:t>se</a:t>
            </a:r>
            <a:r>
              <a:rPr sz="1853" dirty="0">
                <a:solidFill>
                  <a:srgbClr val="0070C0"/>
                </a:solidFill>
                <a:latin typeface="Calibri"/>
                <a:cs typeface="Calibri"/>
              </a:rPr>
              <a:t>e</a:t>
            </a:r>
            <a:r>
              <a:rPr sz="1853" spc="-3" dirty="0">
                <a:solidFill>
                  <a:srgbClr val="0070C0"/>
                </a:solidFill>
                <a:latin typeface="Calibri"/>
                <a:cs typeface="Calibri"/>
              </a:rPr>
              <a:t> ou</a:t>
            </a:r>
            <a:r>
              <a:rPr sz="1853" spc="-33" dirty="0">
                <a:solidFill>
                  <a:srgbClr val="0070C0"/>
                </a:solidFill>
                <a:latin typeface="Calibri"/>
                <a:cs typeface="Calibri"/>
              </a:rPr>
              <a:t>r</a:t>
            </a:r>
            <a:r>
              <a:rPr sz="1853" dirty="0">
                <a:solidFill>
                  <a:srgbClr val="0070C0"/>
                </a:solidFill>
                <a:latin typeface="Calibri"/>
                <a:cs typeface="Calibri"/>
              </a:rPr>
              <a:t>s</a:t>
            </a:r>
            <a:r>
              <a:rPr sz="1853" spc="-3" dirty="0">
                <a:solidFill>
                  <a:srgbClr val="0070C0"/>
                </a:solidFill>
                <a:latin typeface="Calibri"/>
                <a:cs typeface="Calibri"/>
              </a:rPr>
              <a:t>el</a:t>
            </a:r>
            <a:r>
              <a:rPr sz="1853" spc="-20" dirty="0">
                <a:solidFill>
                  <a:srgbClr val="0070C0"/>
                </a:solidFill>
                <a:latin typeface="Calibri"/>
                <a:cs typeface="Calibri"/>
              </a:rPr>
              <a:t>v</a:t>
            </a:r>
            <a:r>
              <a:rPr sz="1853" spc="-14" dirty="0">
                <a:solidFill>
                  <a:srgbClr val="0070C0"/>
                </a:solidFill>
                <a:latin typeface="Calibri"/>
                <a:cs typeface="Calibri"/>
              </a:rPr>
              <a:t>e</a:t>
            </a:r>
            <a:r>
              <a:rPr sz="1853" dirty="0">
                <a:solidFill>
                  <a:srgbClr val="0070C0"/>
                </a:solidFill>
                <a:latin typeface="Calibri"/>
                <a:cs typeface="Calibri"/>
              </a:rPr>
              <a:t>s</a:t>
            </a:r>
            <a:r>
              <a:rPr sz="1853" spc="-3" dirty="0">
                <a:solidFill>
                  <a:srgbClr val="0070C0"/>
                </a:solidFill>
                <a:latin typeface="Calibri"/>
                <a:cs typeface="Calibri"/>
              </a:rPr>
              <a:t> and othe</a:t>
            </a:r>
            <a:r>
              <a:rPr sz="1853" spc="-33" dirty="0">
                <a:solidFill>
                  <a:srgbClr val="0070C0"/>
                </a:solidFill>
                <a:latin typeface="Calibri"/>
                <a:cs typeface="Calibri"/>
              </a:rPr>
              <a:t>r</a:t>
            </a:r>
            <a:r>
              <a:rPr sz="1853" dirty="0">
                <a:solidFill>
                  <a:srgbClr val="0070C0"/>
                </a:solidFill>
                <a:latin typeface="Calibri"/>
                <a:cs typeface="Calibri"/>
              </a:rPr>
              <a:t>s</a:t>
            </a:r>
            <a:r>
              <a:rPr sz="1853" spc="3" dirty="0">
                <a:solidFill>
                  <a:srgbClr val="0070C0"/>
                </a:solidFill>
                <a:latin typeface="Calibri"/>
                <a:cs typeface="Calibri"/>
              </a:rPr>
              <a:t> </a:t>
            </a:r>
            <a:r>
              <a:rPr sz="1853" spc="-3" dirty="0">
                <a:solidFill>
                  <a:srgbClr val="0070C0"/>
                </a:solidFill>
                <a:latin typeface="Calibri"/>
                <a:cs typeface="Calibri"/>
              </a:rPr>
              <a:t>clearl</a:t>
            </a:r>
            <a:r>
              <a:rPr sz="1853" dirty="0">
                <a:solidFill>
                  <a:srgbClr val="0070C0"/>
                </a:solidFill>
                <a:latin typeface="Calibri"/>
                <a:cs typeface="Calibri"/>
              </a:rPr>
              <a:t>y</a:t>
            </a:r>
            <a:r>
              <a:rPr sz="1853" spc="-14" dirty="0">
                <a:solidFill>
                  <a:srgbClr val="0070C0"/>
                </a:solidFill>
                <a:latin typeface="Calibri"/>
                <a:cs typeface="Calibri"/>
              </a:rPr>
              <a:t> </a:t>
            </a:r>
            <a:r>
              <a:rPr sz="1853" dirty="0">
                <a:solidFill>
                  <a:srgbClr val="0070C0"/>
                </a:solidFill>
                <a:latin typeface="Calibri"/>
                <a:cs typeface="Calibri"/>
              </a:rPr>
              <a:t>–</a:t>
            </a:r>
            <a:r>
              <a:rPr sz="1853" spc="7" dirty="0">
                <a:solidFill>
                  <a:srgbClr val="0070C0"/>
                </a:solidFill>
                <a:latin typeface="Calibri"/>
                <a:cs typeface="Calibri"/>
              </a:rPr>
              <a:t> </a:t>
            </a:r>
            <a:r>
              <a:rPr sz="1853" spc="-3" dirty="0">
                <a:solidFill>
                  <a:srgbClr val="0070C0"/>
                </a:solidFill>
                <a:latin typeface="Calibri"/>
                <a:cs typeface="Calibri"/>
              </a:rPr>
              <a:t>bu</a:t>
            </a:r>
            <a:r>
              <a:rPr sz="1853" dirty="0">
                <a:solidFill>
                  <a:srgbClr val="0070C0"/>
                </a:solidFill>
                <a:latin typeface="Calibri"/>
                <a:cs typeface="Calibri"/>
              </a:rPr>
              <a:t>t</a:t>
            </a:r>
            <a:r>
              <a:rPr sz="1853" spc="7" dirty="0">
                <a:solidFill>
                  <a:srgbClr val="0070C0"/>
                </a:solidFill>
                <a:latin typeface="Calibri"/>
                <a:cs typeface="Calibri"/>
              </a:rPr>
              <a:t> </a:t>
            </a:r>
            <a:r>
              <a:rPr sz="1853" spc="-17" dirty="0">
                <a:solidFill>
                  <a:srgbClr val="0070C0"/>
                </a:solidFill>
                <a:latin typeface="Calibri"/>
                <a:cs typeface="Calibri"/>
              </a:rPr>
              <a:t>ge</a:t>
            </a:r>
            <a:r>
              <a:rPr sz="1853" spc="-30" dirty="0">
                <a:solidFill>
                  <a:srgbClr val="0070C0"/>
                </a:solidFill>
                <a:latin typeface="Calibri"/>
                <a:cs typeface="Calibri"/>
              </a:rPr>
              <a:t>t</a:t>
            </a:r>
            <a:r>
              <a:rPr sz="1853" spc="-3" dirty="0">
                <a:solidFill>
                  <a:srgbClr val="0070C0"/>
                </a:solidFill>
                <a:latin typeface="Calibri"/>
                <a:cs typeface="Calibri"/>
              </a:rPr>
              <a:t>tin</a:t>
            </a:r>
            <a:r>
              <a:rPr sz="1853" dirty="0">
                <a:solidFill>
                  <a:srgbClr val="0070C0"/>
                </a:solidFill>
                <a:latin typeface="Calibri"/>
                <a:cs typeface="Calibri"/>
              </a:rPr>
              <a:t>g</a:t>
            </a:r>
            <a:r>
              <a:rPr sz="1853" spc="-7" dirty="0">
                <a:solidFill>
                  <a:srgbClr val="0070C0"/>
                </a:solidFill>
                <a:latin typeface="Calibri"/>
                <a:cs typeface="Calibri"/>
              </a:rPr>
              <a:t> </a:t>
            </a:r>
            <a:r>
              <a:rPr sz="1853" spc="-23" dirty="0">
                <a:solidFill>
                  <a:srgbClr val="0070C0"/>
                </a:solidFill>
                <a:latin typeface="Calibri"/>
                <a:cs typeface="Calibri"/>
              </a:rPr>
              <a:t>t</a:t>
            </a:r>
            <a:r>
              <a:rPr sz="1853" dirty="0">
                <a:solidFill>
                  <a:srgbClr val="0070C0"/>
                </a:solidFill>
                <a:latin typeface="Calibri"/>
                <a:cs typeface="Calibri"/>
              </a:rPr>
              <a:t>o</a:t>
            </a:r>
            <a:r>
              <a:rPr sz="1853" spc="3" dirty="0">
                <a:solidFill>
                  <a:srgbClr val="0070C0"/>
                </a:solidFill>
                <a:latin typeface="Calibri"/>
                <a:cs typeface="Calibri"/>
              </a:rPr>
              <a:t> </a:t>
            </a:r>
            <a:r>
              <a:rPr sz="1853" spc="-3" dirty="0">
                <a:solidFill>
                  <a:srgbClr val="0070C0"/>
                </a:solidFill>
                <a:latin typeface="Calibri"/>
                <a:cs typeface="Calibri"/>
              </a:rPr>
              <a:t>th</a:t>
            </a:r>
            <a:r>
              <a:rPr sz="1853" dirty="0">
                <a:solidFill>
                  <a:srgbClr val="0070C0"/>
                </a:solidFill>
                <a:latin typeface="Calibri"/>
                <a:cs typeface="Calibri"/>
              </a:rPr>
              <a:t>e</a:t>
            </a:r>
            <a:r>
              <a:rPr sz="1853" spc="3" dirty="0">
                <a:solidFill>
                  <a:srgbClr val="0070C0"/>
                </a:solidFill>
                <a:latin typeface="Calibri"/>
                <a:cs typeface="Calibri"/>
              </a:rPr>
              <a:t> </a:t>
            </a:r>
            <a:r>
              <a:rPr sz="1853" spc="-3" dirty="0">
                <a:solidFill>
                  <a:srgbClr val="0070C0"/>
                </a:solidFill>
                <a:latin typeface="Calibri"/>
                <a:cs typeface="Calibri"/>
              </a:rPr>
              <a:t>othe</a:t>
            </a:r>
            <a:r>
              <a:rPr sz="1853" dirty="0">
                <a:solidFill>
                  <a:srgbClr val="0070C0"/>
                </a:solidFill>
                <a:latin typeface="Calibri"/>
                <a:cs typeface="Calibri"/>
              </a:rPr>
              <a:t>r</a:t>
            </a:r>
            <a:r>
              <a:rPr sz="1853" spc="3" dirty="0">
                <a:solidFill>
                  <a:srgbClr val="0070C0"/>
                </a:solidFill>
                <a:latin typeface="Calibri"/>
                <a:cs typeface="Calibri"/>
              </a:rPr>
              <a:t> </a:t>
            </a:r>
            <a:r>
              <a:rPr sz="1853" spc="-3" dirty="0">
                <a:solidFill>
                  <a:srgbClr val="0070C0"/>
                </a:solidFill>
                <a:latin typeface="Calibri"/>
                <a:cs typeface="Calibri"/>
              </a:rPr>
              <a:t>sid</a:t>
            </a:r>
            <a:r>
              <a:rPr sz="1853" dirty="0">
                <a:solidFill>
                  <a:srgbClr val="0070C0"/>
                </a:solidFill>
                <a:latin typeface="Calibri"/>
                <a:cs typeface="Calibri"/>
              </a:rPr>
              <a:t>e </a:t>
            </a:r>
            <a:r>
              <a:rPr sz="1853" spc="-3" dirty="0">
                <a:solidFill>
                  <a:srgbClr val="0070C0"/>
                </a:solidFill>
                <a:latin typeface="Calibri"/>
                <a:cs typeface="Calibri"/>
              </a:rPr>
              <a:t>o</a:t>
            </a:r>
            <a:r>
              <a:rPr sz="1853" dirty="0">
                <a:solidFill>
                  <a:srgbClr val="0070C0"/>
                </a:solidFill>
                <a:latin typeface="Calibri"/>
                <a:cs typeface="Calibri"/>
              </a:rPr>
              <a:t>f</a:t>
            </a:r>
            <a:r>
              <a:rPr sz="1853" spc="-7" dirty="0">
                <a:solidFill>
                  <a:srgbClr val="0070C0"/>
                </a:solidFill>
                <a:latin typeface="Calibri"/>
                <a:cs typeface="Calibri"/>
              </a:rPr>
              <a:t> </a:t>
            </a:r>
            <a:r>
              <a:rPr sz="1853" spc="-3" dirty="0">
                <a:solidFill>
                  <a:srgbClr val="0070C0"/>
                </a:solidFill>
                <a:latin typeface="Calibri"/>
                <a:cs typeface="Calibri"/>
              </a:rPr>
              <a:t>th</a:t>
            </a:r>
            <a:r>
              <a:rPr sz="1853" dirty="0">
                <a:solidFill>
                  <a:srgbClr val="0070C0"/>
                </a:solidFill>
                <a:latin typeface="Calibri"/>
                <a:cs typeface="Calibri"/>
              </a:rPr>
              <a:t>e</a:t>
            </a:r>
            <a:r>
              <a:rPr sz="1853" spc="3" dirty="0">
                <a:solidFill>
                  <a:srgbClr val="0070C0"/>
                </a:solidFill>
                <a:latin typeface="Calibri"/>
                <a:cs typeface="Calibri"/>
              </a:rPr>
              <a:t> </a:t>
            </a:r>
            <a:r>
              <a:rPr sz="1853" dirty="0">
                <a:solidFill>
                  <a:srgbClr val="0070C0"/>
                </a:solidFill>
                <a:latin typeface="Calibri"/>
                <a:cs typeface="Calibri"/>
              </a:rPr>
              <a:t>glass </a:t>
            </a:r>
            <a:r>
              <a:rPr sz="1853" spc="-3" dirty="0">
                <a:solidFill>
                  <a:srgbClr val="0070C0"/>
                </a:solidFill>
                <a:latin typeface="Calibri"/>
                <a:cs typeface="Calibri"/>
              </a:rPr>
              <a:t>p</a:t>
            </a:r>
            <a:r>
              <a:rPr sz="1853" spc="-23" dirty="0">
                <a:solidFill>
                  <a:srgbClr val="0070C0"/>
                </a:solidFill>
                <a:latin typeface="Calibri"/>
                <a:cs typeface="Calibri"/>
              </a:rPr>
              <a:t>r</a:t>
            </a:r>
            <a:r>
              <a:rPr sz="1853" spc="-3" dirty="0">
                <a:solidFill>
                  <a:srgbClr val="0070C0"/>
                </a:solidFill>
                <a:latin typeface="Calibri"/>
                <a:cs typeface="Calibri"/>
              </a:rPr>
              <a:t>ese</a:t>
            </a:r>
            <a:r>
              <a:rPr sz="1853" spc="-17" dirty="0">
                <a:solidFill>
                  <a:srgbClr val="0070C0"/>
                </a:solidFill>
                <a:latin typeface="Calibri"/>
                <a:cs typeface="Calibri"/>
              </a:rPr>
              <a:t>n</a:t>
            </a:r>
            <a:r>
              <a:rPr sz="1853" spc="-3" dirty="0">
                <a:solidFill>
                  <a:srgbClr val="0070C0"/>
                </a:solidFill>
                <a:latin typeface="Calibri"/>
                <a:cs typeface="Calibri"/>
              </a:rPr>
              <a:t>t</a:t>
            </a:r>
            <a:r>
              <a:rPr sz="1853" dirty="0">
                <a:solidFill>
                  <a:srgbClr val="0070C0"/>
                </a:solidFill>
                <a:latin typeface="Calibri"/>
                <a:cs typeface="Calibri"/>
              </a:rPr>
              <a:t>s</a:t>
            </a:r>
            <a:r>
              <a:rPr sz="1853" spc="3" dirty="0">
                <a:solidFill>
                  <a:srgbClr val="0070C0"/>
                </a:solidFill>
                <a:latin typeface="Calibri"/>
                <a:cs typeface="Calibri"/>
              </a:rPr>
              <a:t> </a:t>
            </a:r>
            <a:r>
              <a:rPr sz="1853" dirty="0">
                <a:solidFill>
                  <a:srgbClr val="0070C0"/>
                </a:solidFill>
                <a:latin typeface="Calibri"/>
                <a:cs typeface="Calibri"/>
              </a:rPr>
              <a:t>ma</a:t>
            </a:r>
            <a:r>
              <a:rPr sz="1853" spc="-40" dirty="0">
                <a:solidFill>
                  <a:srgbClr val="0070C0"/>
                </a:solidFill>
                <a:latin typeface="Calibri"/>
                <a:cs typeface="Calibri"/>
              </a:rPr>
              <a:t>n</a:t>
            </a:r>
            <a:r>
              <a:rPr sz="1853" spc="-10" dirty="0">
                <a:solidFill>
                  <a:srgbClr val="0070C0"/>
                </a:solidFill>
                <a:latin typeface="Calibri"/>
                <a:cs typeface="Calibri"/>
              </a:rPr>
              <a:t>y </a:t>
            </a:r>
            <a:r>
              <a:rPr sz="1853" spc="-3" dirty="0">
                <a:solidFill>
                  <a:srgbClr val="0070C0"/>
                </a:solidFill>
                <a:latin typeface="Calibri"/>
                <a:cs typeface="Calibri"/>
              </a:rPr>
              <a:t>challen</a:t>
            </a:r>
            <a:r>
              <a:rPr sz="1853" spc="-20" dirty="0">
                <a:solidFill>
                  <a:srgbClr val="0070C0"/>
                </a:solidFill>
                <a:latin typeface="Calibri"/>
                <a:cs typeface="Calibri"/>
              </a:rPr>
              <a:t>g</a:t>
            </a:r>
            <a:r>
              <a:rPr sz="1853" spc="-3" dirty="0">
                <a:solidFill>
                  <a:srgbClr val="0070C0"/>
                </a:solidFill>
                <a:latin typeface="Calibri"/>
                <a:cs typeface="Calibri"/>
              </a:rPr>
              <a:t>es.</a:t>
            </a:r>
            <a:endParaRPr sz="1853" dirty="0">
              <a:solidFill>
                <a:srgbClr val="0070C0"/>
              </a:solidFill>
              <a:latin typeface="Calibri"/>
              <a:cs typeface="Calibri"/>
            </a:endParaRPr>
          </a:p>
          <a:p>
            <a:pPr>
              <a:lnSpc>
                <a:spcPts val="530"/>
              </a:lnSpc>
              <a:spcBef>
                <a:spcPts val="2"/>
              </a:spcBef>
            </a:pPr>
            <a:endParaRPr sz="530" dirty="0"/>
          </a:p>
          <a:p>
            <a:pPr>
              <a:lnSpc>
                <a:spcPts val="662"/>
              </a:lnSpc>
            </a:pPr>
            <a:endParaRPr sz="662" dirty="0"/>
          </a:p>
        </p:txBody>
      </p:sp>
      <p:sp>
        <p:nvSpPr>
          <p:cNvPr id="4" name="object 4"/>
          <p:cNvSpPr/>
          <p:nvPr/>
        </p:nvSpPr>
        <p:spPr>
          <a:xfrm>
            <a:off x="6719835" y="3008287"/>
            <a:ext cx="140185" cy="982308"/>
          </a:xfrm>
          <a:custGeom>
            <a:avLst/>
            <a:gdLst/>
            <a:ahLst/>
            <a:cxnLst/>
            <a:rect l="l" t="t" r="r" b="b"/>
            <a:pathLst>
              <a:path w="211835" h="1484376">
                <a:moveTo>
                  <a:pt x="118871" y="623662"/>
                </a:moveTo>
                <a:lnTo>
                  <a:pt x="118871" y="332994"/>
                </a:lnTo>
                <a:lnTo>
                  <a:pt x="86105" y="774954"/>
                </a:lnTo>
                <a:lnTo>
                  <a:pt x="43433" y="1139952"/>
                </a:lnTo>
                <a:lnTo>
                  <a:pt x="0" y="1440942"/>
                </a:lnTo>
                <a:lnTo>
                  <a:pt x="32765" y="1463878"/>
                </a:lnTo>
                <a:lnTo>
                  <a:pt x="32765" y="1418844"/>
                </a:lnTo>
                <a:lnTo>
                  <a:pt x="92201" y="944118"/>
                </a:lnTo>
                <a:lnTo>
                  <a:pt x="108203" y="769620"/>
                </a:lnTo>
                <a:lnTo>
                  <a:pt x="118871" y="623662"/>
                </a:lnTo>
                <a:close/>
              </a:path>
              <a:path w="211835" h="1484376">
                <a:moveTo>
                  <a:pt x="124967" y="1476083"/>
                </a:moveTo>
                <a:lnTo>
                  <a:pt x="124967" y="1440942"/>
                </a:lnTo>
                <a:lnTo>
                  <a:pt x="102869" y="1456182"/>
                </a:lnTo>
                <a:lnTo>
                  <a:pt x="65531" y="1450848"/>
                </a:lnTo>
                <a:lnTo>
                  <a:pt x="32765" y="1418844"/>
                </a:lnTo>
                <a:lnTo>
                  <a:pt x="32765" y="1463878"/>
                </a:lnTo>
                <a:lnTo>
                  <a:pt x="38099" y="1467612"/>
                </a:lnTo>
                <a:lnTo>
                  <a:pt x="113537" y="1484376"/>
                </a:lnTo>
                <a:lnTo>
                  <a:pt x="124967" y="1476083"/>
                </a:lnTo>
                <a:close/>
              </a:path>
              <a:path w="211835" h="1484376">
                <a:moveTo>
                  <a:pt x="113914" y="23514"/>
                </a:moveTo>
                <a:lnTo>
                  <a:pt x="113537" y="0"/>
                </a:lnTo>
                <a:lnTo>
                  <a:pt x="113537" y="22098"/>
                </a:lnTo>
                <a:lnTo>
                  <a:pt x="113914" y="23514"/>
                </a:lnTo>
                <a:close/>
              </a:path>
              <a:path w="211835" h="1484376">
                <a:moveTo>
                  <a:pt x="211835" y="360426"/>
                </a:moveTo>
                <a:lnTo>
                  <a:pt x="184403" y="240792"/>
                </a:lnTo>
                <a:lnTo>
                  <a:pt x="145541" y="589788"/>
                </a:lnTo>
                <a:lnTo>
                  <a:pt x="124967" y="856488"/>
                </a:lnTo>
                <a:lnTo>
                  <a:pt x="113537" y="1178814"/>
                </a:lnTo>
                <a:lnTo>
                  <a:pt x="124967" y="1440942"/>
                </a:lnTo>
                <a:lnTo>
                  <a:pt x="124967" y="1476083"/>
                </a:lnTo>
                <a:lnTo>
                  <a:pt x="145541" y="1461157"/>
                </a:lnTo>
                <a:lnTo>
                  <a:pt x="145541" y="1130046"/>
                </a:lnTo>
                <a:lnTo>
                  <a:pt x="162305" y="769620"/>
                </a:lnTo>
                <a:lnTo>
                  <a:pt x="189737" y="458723"/>
                </a:lnTo>
                <a:lnTo>
                  <a:pt x="211835" y="360426"/>
                </a:lnTo>
                <a:close/>
              </a:path>
              <a:path w="211835" h="1484376">
                <a:moveTo>
                  <a:pt x="145541" y="322326"/>
                </a:moveTo>
                <a:lnTo>
                  <a:pt x="145541" y="142494"/>
                </a:lnTo>
                <a:lnTo>
                  <a:pt x="113914" y="23514"/>
                </a:lnTo>
                <a:lnTo>
                  <a:pt x="118871" y="332994"/>
                </a:lnTo>
                <a:lnTo>
                  <a:pt x="118871" y="623662"/>
                </a:lnTo>
                <a:lnTo>
                  <a:pt x="124967" y="540258"/>
                </a:lnTo>
                <a:lnTo>
                  <a:pt x="145541" y="322326"/>
                </a:lnTo>
                <a:close/>
              </a:path>
              <a:path w="211835" h="1484376">
                <a:moveTo>
                  <a:pt x="152399" y="1456182"/>
                </a:moveTo>
                <a:lnTo>
                  <a:pt x="145541" y="1130046"/>
                </a:lnTo>
                <a:lnTo>
                  <a:pt x="145541" y="1461157"/>
                </a:lnTo>
                <a:lnTo>
                  <a:pt x="152399" y="1456182"/>
                </a:lnTo>
                <a:close/>
              </a:path>
            </a:pathLst>
          </a:custGeom>
          <a:solidFill>
            <a:srgbClr val="000000"/>
          </a:solidFill>
        </p:spPr>
        <p:txBody>
          <a:bodyPr wrap="square" lIns="0" tIns="0" rIns="0" bIns="0" rtlCol="0">
            <a:noAutofit/>
          </a:bodyPr>
          <a:lstStyle/>
          <a:p>
            <a:endParaRPr sz="1191" dirty="0"/>
          </a:p>
        </p:txBody>
      </p:sp>
      <p:sp>
        <p:nvSpPr>
          <p:cNvPr id="5" name="object 5"/>
          <p:cNvSpPr/>
          <p:nvPr/>
        </p:nvSpPr>
        <p:spPr>
          <a:xfrm>
            <a:off x="6658313" y="2624541"/>
            <a:ext cx="891036" cy="1435137"/>
          </a:xfrm>
          <a:custGeom>
            <a:avLst/>
            <a:gdLst/>
            <a:ahLst/>
            <a:cxnLst/>
            <a:rect l="l" t="t" r="r" b="b"/>
            <a:pathLst>
              <a:path w="1346454" h="2168652">
                <a:moveTo>
                  <a:pt x="1275588" y="2007895"/>
                </a:moveTo>
                <a:lnTo>
                  <a:pt x="1275588" y="1918715"/>
                </a:lnTo>
                <a:lnTo>
                  <a:pt x="1264920" y="1946148"/>
                </a:lnTo>
                <a:lnTo>
                  <a:pt x="1139190" y="1983486"/>
                </a:lnTo>
                <a:lnTo>
                  <a:pt x="970026" y="2038350"/>
                </a:lnTo>
                <a:lnTo>
                  <a:pt x="806958" y="2109216"/>
                </a:lnTo>
                <a:lnTo>
                  <a:pt x="703326" y="2119884"/>
                </a:lnTo>
                <a:lnTo>
                  <a:pt x="681228" y="2114550"/>
                </a:lnTo>
                <a:lnTo>
                  <a:pt x="638556" y="2021586"/>
                </a:lnTo>
                <a:lnTo>
                  <a:pt x="577596" y="1847088"/>
                </a:lnTo>
                <a:lnTo>
                  <a:pt x="540258" y="1705356"/>
                </a:lnTo>
                <a:lnTo>
                  <a:pt x="473964" y="1504188"/>
                </a:lnTo>
                <a:lnTo>
                  <a:pt x="376428" y="1155192"/>
                </a:lnTo>
                <a:lnTo>
                  <a:pt x="266700" y="723900"/>
                </a:lnTo>
                <a:lnTo>
                  <a:pt x="185166" y="496062"/>
                </a:lnTo>
                <a:lnTo>
                  <a:pt x="114300" y="288798"/>
                </a:lnTo>
                <a:lnTo>
                  <a:pt x="70866" y="119633"/>
                </a:lnTo>
                <a:lnTo>
                  <a:pt x="0" y="119633"/>
                </a:lnTo>
                <a:lnTo>
                  <a:pt x="70866" y="283464"/>
                </a:lnTo>
                <a:lnTo>
                  <a:pt x="136398" y="457200"/>
                </a:lnTo>
                <a:lnTo>
                  <a:pt x="229362" y="718566"/>
                </a:lnTo>
                <a:lnTo>
                  <a:pt x="387096" y="1334262"/>
                </a:lnTo>
                <a:lnTo>
                  <a:pt x="501396" y="1722120"/>
                </a:lnTo>
                <a:lnTo>
                  <a:pt x="605028" y="2114550"/>
                </a:lnTo>
                <a:lnTo>
                  <a:pt x="627126" y="2163318"/>
                </a:lnTo>
                <a:lnTo>
                  <a:pt x="681228" y="2168652"/>
                </a:lnTo>
                <a:lnTo>
                  <a:pt x="855726" y="2114550"/>
                </a:lnTo>
                <a:lnTo>
                  <a:pt x="1030986" y="2048256"/>
                </a:lnTo>
                <a:lnTo>
                  <a:pt x="1210818" y="2010918"/>
                </a:lnTo>
                <a:lnTo>
                  <a:pt x="1275588" y="2007895"/>
                </a:lnTo>
                <a:close/>
              </a:path>
              <a:path w="1346454" h="2168652">
                <a:moveTo>
                  <a:pt x="1346454" y="1988820"/>
                </a:moveTo>
                <a:lnTo>
                  <a:pt x="1194054" y="1492758"/>
                </a:lnTo>
                <a:lnTo>
                  <a:pt x="1062990" y="997457"/>
                </a:lnTo>
                <a:lnTo>
                  <a:pt x="976122" y="697229"/>
                </a:lnTo>
                <a:lnTo>
                  <a:pt x="883158" y="326135"/>
                </a:lnTo>
                <a:lnTo>
                  <a:pt x="812292" y="0"/>
                </a:lnTo>
                <a:lnTo>
                  <a:pt x="720090" y="21335"/>
                </a:lnTo>
                <a:lnTo>
                  <a:pt x="496062" y="64769"/>
                </a:lnTo>
                <a:lnTo>
                  <a:pt x="294132" y="98297"/>
                </a:lnTo>
                <a:lnTo>
                  <a:pt x="70866" y="113537"/>
                </a:lnTo>
                <a:lnTo>
                  <a:pt x="86868" y="152399"/>
                </a:lnTo>
                <a:lnTo>
                  <a:pt x="196596" y="140969"/>
                </a:lnTo>
                <a:lnTo>
                  <a:pt x="338328" y="119633"/>
                </a:lnTo>
                <a:lnTo>
                  <a:pt x="523494" y="92963"/>
                </a:lnTo>
                <a:lnTo>
                  <a:pt x="653796" y="76199"/>
                </a:lnTo>
                <a:lnTo>
                  <a:pt x="742188" y="76199"/>
                </a:lnTo>
                <a:lnTo>
                  <a:pt x="784860" y="81533"/>
                </a:lnTo>
                <a:lnTo>
                  <a:pt x="806958" y="152399"/>
                </a:lnTo>
                <a:lnTo>
                  <a:pt x="883158" y="446531"/>
                </a:lnTo>
                <a:lnTo>
                  <a:pt x="922020" y="620267"/>
                </a:lnTo>
                <a:lnTo>
                  <a:pt x="1073658" y="1187958"/>
                </a:lnTo>
                <a:lnTo>
                  <a:pt x="1242822" y="1781556"/>
                </a:lnTo>
                <a:lnTo>
                  <a:pt x="1275588" y="1918715"/>
                </a:lnTo>
                <a:lnTo>
                  <a:pt x="1275588" y="2007895"/>
                </a:lnTo>
                <a:lnTo>
                  <a:pt x="1325118" y="2005583"/>
                </a:lnTo>
                <a:lnTo>
                  <a:pt x="1346454" y="1988820"/>
                </a:lnTo>
                <a:close/>
              </a:path>
            </a:pathLst>
          </a:custGeom>
          <a:solidFill>
            <a:srgbClr val="000000"/>
          </a:solidFill>
        </p:spPr>
        <p:txBody>
          <a:bodyPr wrap="square" lIns="0" tIns="0" rIns="0" bIns="0" rtlCol="0">
            <a:noAutofit/>
          </a:bodyPr>
          <a:lstStyle/>
          <a:p>
            <a:endParaRPr sz="1191" dirty="0"/>
          </a:p>
        </p:txBody>
      </p:sp>
      <p:sp>
        <p:nvSpPr>
          <p:cNvPr id="6" name="object 6"/>
          <p:cNvSpPr/>
          <p:nvPr/>
        </p:nvSpPr>
        <p:spPr>
          <a:xfrm>
            <a:off x="6754629" y="2725394"/>
            <a:ext cx="706475" cy="1272764"/>
          </a:xfrm>
          <a:custGeom>
            <a:avLst/>
            <a:gdLst/>
            <a:ahLst/>
            <a:cxnLst/>
            <a:rect l="l" t="t" r="r" b="b"/>
            <a:pathLst>
              <a:path w="1067562" h="1923288">
                <a:moveTo>
                  <a:pt x="1034034" y="1772465"/>
                </a:moveTo>
                <a:lnTo>
                  <a:pt x="1034034" y="1710689"/>
                </a:lnTo>
                <a:lnTo>
                  <a:pt x="1026414" y="1738122"/>
                </a:lnTo>
                <a:lnTo>
                  <a:pt x="931164" y="1765554"/>
                </a:lnTo>
                <a:lnTo>
                  <a:pt x="827532" y="1786889"/>
                </a:lnTo>
                <a:lnTo>
                  <a:pt x="729234" y="1836420"/>
                </a:lnTo>
                <a:lnTo>
                  <a:pt x="679704" y="1874520"/>
                </a:lnTo>
                <a:lnTo>
                  <a:pt x="630936" y="1885950"/>
                </a:lnTo>
                <a:lnTo>
                  <a:pt x="581406" y="1879854"/>
                </a:lnTo>
                <a:lnTo>
                  <a:pt x="564642" y="1834133"/>
                </a:lnTo>
                <a:lnTo>
                  <a:pt x="512826" y="1673352"/>
                </a:lnTo>
                <a:lnTo>
                  <a:pt x="477774" y="1539240"/>
                </a:lnTo>
                <a:lnTo>
                  <a:pt x="419862" y="1351788"/>
                </a:lnTo>
                <a:lnTo>
                  <a:pt x="330708" y="1026413"/>
                </a:lnTo>
                <a:lnTo>
                  <a:pt x="227076" y="623316"/>
                </a:lnTo>
                <a:lnTo>
                  <a:pt x="92202" y="217932"/>
                </a:lnTo>
                <a:lnTo>
                  <a:pt x="51816" y="62484"/>
                </a:lnTo>
                <a:lnTo>
                  <a:pt x="0" y="64770"/>
                </a:lnTo>
                <a:lnTo>
                  <a:pt x="60198" y="214884"/>
                </a:lnTo>
                <a:lnTo>
                  <a:pt x="199644" y="621030"/>
                </a:lnTo>
                <a:lnTo>
                  <a:pt x="346710" y="1196340"/>
                </a:lnTo>
                <a:lnTo>
                  <a:pt x="450342" y="1555242"/>
                </a:lnTo>
                <a:lnTo>
                  <a:pt x="559308" y="1906524"/>
                </a:lnTo>
                <a:lnTo>
                  <a:pt x="592074" y="1923288"/>
                </a:lnTo>
                <a:lnTo>
                  <a:pt x="630936" y="1923288"/>
                </a:lnTo>
                <a:lnTo>
                  <a:pt x="723900" y="1874520"/>
                </a:lnTo>
                <a:lnTo>
                  <a:pt x="832866" y="1819656"/>
                </a:lnTo>
                <a:lnTo>
                  <a:pt x="985266" y="1786889"/>
                </a:lnTo>
                <a:lnTo>
                  <a:pt x="1034034" y="1772465"/>
                </a:lnTo>
                <a:close/>
              </a:path>
              <a:path w="1067562" h="1923288">
                <a:moveTo>
                  <a:pt x="1067562" y="1743456"/>
                </a:moveTo>
                <a:lnTo>
                  <a:pt x="1061466" y="1678686"/>
                </a:lnTo>
                <a:lnTo>
                  <a:pt x="952500" y="1312926"/>
                </a:lnTo>
                <a:lnTo>
                  <a:pt x="829818" y="850391"/>
                </a:lnTo>
                <a:lnTo>
                  <a:pt x="750570" y="571500"/>
                </a:lnTo>
                <a:lnTo>
                  <a:pt x="662940" y="225551"/>
                </a:lnTo>
                <a:lnTo>
                  <a:pt x="608838" y="0"/>
                </a:lnTo>
                <a:lnTo>
                  <a:pt x="537210" y="5333"/>
                </a:lnTo>
                <a:lnTo>
                  <a:pt x="368046" y="16763"/>
                </a:lnTo>
                <a:lnTo>
                  <a:pt x="215646" y="32765"/>
                </a:lnTo>
                <a:lnTo>
                  <a:pt x="51816" y="57150"/>
                </a:lnTo>
                <a:lnTo>
                  <a:pt x="65532" y="92202"/>
                </a:lnTo>
                <a:lnTo>
                  <a:pt x="144018" y="76200"/>
                </a:lnTo>
                <a:lnTo>
                  <a:pt x="253746" y="64769"/>
                </a:lnTo>
                <a:lnTo>
                  <a:pt x="374142" y="54863"/>
                </a:lnTo>
                <a:lnTo>
                  <a:pt x="510540" y="49529"/>
                </a:lnTo>
                <a:lnTo>
                  <a:pt x="598170" y="62483"/>
                </a:lnTo>
                <a:lnTo>
                  <a:pt x="668274" y="338327"/>
                </a:lnTo>
                <a:lnTo>
                  <a:pt x="713715" y="525610"/>
                </a:lnTo>
                <a:lnTo>
                  <a:pt x="795296" y="837326"/>
                </a:lnTo>
                <a:lnTo>
                  <a:pt x="1002030" y="1582674"/>
                </a:lnTo>
                <a:lnTo>
                  <a:pt x="1034034" y="1710689"/>
                </a:lnTo>
                <a:lnTo>
                  <a:pt x="1034034" y="1772465"/>
                </a:lnTo>
                <a:lnTo>
                  <a:pt x="1039368" y="1770888"/>
                </a:lnTo>
                <a:lnTo>
                  <a:pt x="1067562" y="1743456"/>
                </a:lnTo>
                <a:close/>
              </a:path>
            </a:pathLst>
          </a:custGeom>
          <a:solidFill>
            <a:srgbClr val="000000"/>
          </a:solidFill>
        </p:spPr>
        <p:txBody>
          <a:bodyPr wrap="square" lIns="0" tIns="0" rIns="0" bIns="0" rtlCol="0">
            <a:noAutofit/>
          </a:bodyPr>
          <a:lstStyle/>
          <a:p>
            <a:endParaRPr sz="1191" dirty="0"/>
          </a:p>
        </p:txBody>
      </p:sp>
      <p:sp>
        <p:nvSpPr>
          <p:cNvPr id="7" name="object 7"/>
          <p:cNvSpPr/>
          <p:nvPr/>
        </p:nvSpPr>
        <p:spPr>
          <a:xfrm>
            <a:off x="6929104" y="2858016"/>
            <a:ext cx="187082" cy="196159"/>
          </a:xfrm>
          <a:custGeom>
            <a:avLst/>
            <a:gdLst/>
            <a:ahLst/>
            <a:cxnLst/>
            <a:rect l="l" t="t" r="r" b="b"/>
            <a:pathLst>
              <a:path w="282701" h="296418">
                <a:moveTo>
                  <a:pt x="282701" y="275082"/>
                </a:moveTo>
                <a:lnTo>
                  <a:pt x="131063" y="115062"/>
                </a:lnTo>
                <a:lnTo>
                  <a:pt x="27431" y="0"/>
                </a:lnTo>
                <a:lnTo>
                  <a:pt x="0" y="5334"/>
                </a:lnTo>
                <a:lnTo>
                  <a:pt x="0" y="27432"/>
                </a:lnTo>
                <a:lnTo>
                  <a:pt x="131063" y="153924"/>
                </a:lnTo>
                <a:lnTo>
                  <a:pt x="244601" y="296418"/>
                </a:lnTo>
                <a:lnTo>
                  <a:pt x="282701" y="275082"/>
                </a:lnTo>
                <a:close/>
              </a:path>
            </a:pathLst>
          </a:custGeom>
          <a:solidFill>
            <a:srgbClr val="000000"/>
          </a:solidFill>
        </p:spPr>
        <p:txBody>
          <a:bodyPr wrap="square" lIns="0" tIns="0" rIns="0" bIns="0" rtlCol="0">
            <a:noAutofit/>
          </a:bodyPr>
          <a:lstStyle/>
          <a:p>
            <a:endParaRPr sz="1191" dirty="0"/>
          </a:p>
        </p:txBody>
      </p:sp>
      <p:sp>
        <p:nvSpPr>
          <p:cNvPr id="8" name="object 8"/>
          <p:cNvSpPr/>
          <p:nvPr/>
        </p:nvSpPr>
        <p:spPr>
          <a:xfrm>
            <a:off x="6949779" y="2958365"/>
            <a:ext cx="166407" cy="162373"/>
          </a:xfrm>
          <a:custGeom>
            <a:avLst/>
            <a:gdLst/>
            <a:ahLst/>
            <a:cxnLst/>
            <a:rect l="l" t="t" r="r" b="b"/>
            <a:pathLst>
              <a:path w="251459" h="245363">
                <a:moveTo>
                  <a:pt x="251459" y="245363"/>
                </a:moveTo>
                <a:lnTo>
                  <a:pt x="38861" y="0"/>
                </a:lnTo>
                <a:lnTo>
                  <a:pt x="5333" y="0"/>
                </a:lnTo>
                <a:lnTo>
                  <a:pt x="0" y="33527"/>
                </a:lnTo>
                <a:lnTo>
                  <a:pt x="115061" y="131063"/>
                </a:lnTo>
                <a:lnTo>
                  <a:pt x="251459" y="245363"/>
                </a:lnTo>
                <a:close/>
              </a:path>
            </a:pathLst>
          </a:custGeom>
          <a:solidFill>
            <a:srgbClr val="000000"/>
          </a:solidFill>
        </p:spPr>
        <p:txBody>
          <a:bodyPr wrap="square" lIns="0" tIns="0" rIns="0" bIns="0" rtlCol="0">
            <a:noAutofit/>
          </a:bodyPr>
          <a:lstStyle/>
          <a:p>
            <a:endParaRPr sz="1191" dirty="0"/>
          </a:p>
        </p:txBody>
      </p:sp>
      <p:sp>
        <p:nvSpPr>
          <p:cNvPr id="9" name="object 9"/>
          <p:cNvSpPr/>
          <p:nvPr/>
        </p:nvSpPr>
        <p:spPr>
          <a:xfrm>
            <a:off x="7119716" y="3532217"/>
            <a:ext cx="202211" cy="220364"/>
          </a:xfrm>
          <a:custGeom>
            <a:avLst/>
            <a:gdLst/>
            <a:ahLst/>
            <a:cxnLst/>
            <a:rect l="l" t="t" r="r" b="b"/>
            <a:pathLst>
              <a:path w="305562" h="332994">
                <a:moveTo>
                  <a:pt x="305562" y="305562"/>
                </a:moveTo>
                <a:lnTo>
                  <a:pt x="261366" y="235458"/>
                </a:lnTo>
                <a:lnTo>
                  <a:pt x="22098" y="0"/>
                </a:lnTo>
                <a:lnTo>
                  <a:pt x="0" y="6096"/>
                </a:lnTo>
                <a:lnTo>
                  <a:pt x="103632" y="131826"/>
                </a:lnTo>
                <a:lnTo>
                  <a:pt x="250698" y="316992"/>
                </a:lnTo>
                <a:lnTo>
                  <a:pt x="283464" y="332994"/>
                </a:lnTo>
                <a:lnTo>
                  <a:pt x="305562" y="305562"/>
                </a:lnTo>
                <a:close/>
              </a:path>
            </a:pathLst>
          </a:custGeom>
          <a:solidFill>
            <a:srgbClr val="000000"/>
          </a:solidFill>
        </p:spPr>
        <p:txBody>
          <a:bodyPr wrap="square" lIns="0" tIns="0" rIns="0" bIns="0" rtlCol="0">
            <a:noAutofit/>
          </a:bodyPr>
          <a:lstStyle/>
          <a:p>
            <a:endParaRPr sz="1191" dirty="0"/>
          </a:p>
        </p:txBody>
      </p:sp>
      <p:sp>
        <p:nvSpPr>
          <p:cNvPr id="10" name="object 10"/>
          <p:cNvSpPr/>
          <p:nvPr/>
        </p:nvSpPr>
        <p:spPr>
          <a:xfrm>
            <a:off x="7123752" y="3644669"/>
            <a:ext cx="150775" cy="186578"/>
          </a:xfrm>
          <a:custGeom>
            <a:avLst/>
            <a:gdLst/>
            <a:ahLst/>
            <a:cxnLst/>
            <a:rect l="l" t="t" r="r" b="b"/>
            <a:pathLst>
              <a:path w="227837" h="281939">
                <a:moveTo>
                  <a:pt x="227837" y="255269"/>
                </a:moveTo>
                <a:lnTo>
                  <a:pt x="206501" y="205739"/>
                </a:lnTo>
                <a:lnTo>
                  <a:pt x="119633" y="91439"/>
                </a:lnTo>
                <a:lnTo>
                  <a:pt x="27431" y="0"/>
                </a:lnTo>
                <a:lnTo>
                  <a:pt x="0" y="10667"/>
                </a:lnTo>
                <a:lnTo>
                  <a:pt x="16763" y="59435"/>
                </a:lnTo>
                <a:lnTo>
                  <a:pt x="124967" y="151637"/>
                </a:lnTo>
                <a:lnTo>
                  <a:pt x="211835" y="281939"/>
                </a:lnTo>
                <a:lnTo>
                  <a:pt x="227837" y="255269"/>
                </a:lnTo>
                <a:close/>
              </a:path>
            </a:pathLst>
          </a:custGeom>
          <a:solidFill>
            <a:srgbClr val="000000"/>
          </a:solidFill>
        </p:spPr>
        <p:txBody>
          <a:bodyPr wrap="square" lIns="0" tIns="0" rIns="0" bIns="0" rtlCol="0">
            <a:noAutofit/>
          </a:bodyPr>
          <a:lstStyle/>
          <a:p>
            <a:endParaRPr sz="1191" dirty="0"/>
          </a:p>
        </p:txBody>
      </p:sp>
      <p:sp>
        <p:nvSpPr>
          <p:cNvPr id="11" name="object 11"/>
          <p:cNvSpPr/>
          <p:nvPr/>
        </p:nvSpPr>
        <p:spPr>
          <a:xfrm>
            <a:off x="7851405" y="2699174"/>
            <a:ext cx="333318" cy="323233"/>
          </a:xfrm>
          <a:custGeom>
            <a:avLst/>
            <a:gdLst/>
            <a:ahLst/>
            <a:cxnLst/>
            <a:rect l="l" t="t" r="r" b="b"/>
            <a:pathLst>
              <a:path w="503681" h="488441">
                <a:moveTo>
                  <a:pt x="503682" y="124967"/>
                </a:moveTo>
                <a:lnTo>
                  <a:pt x="482346" y="54863"/>
                </a:lnTo>
                <a:lnTo>
                  <a:pt x="454152" y="16763"/>
                </a:lnTo>
                <a:lnTo>
                  <a:pt x="405384" y="0"/>
                </a:lnTo>
                <a:lnTo>
                  <a:pt x="355854" y="5333"/>
                </a:lnTo>
                <a:lnTo>
                  <a:pt x="296418" y="32765"/>
                </a:lnTo>
                <a:lnTo>
                  <a:pt x="246888" y="92201"/>
                </a:lnTo>
                <a:lnTo>
                  <a:pt x="198120" y="141731"/>
                </a:lnTo>
                <a:lnTo>
                  <a:pt x="153924" y="206501"/>
                </a:lnTo>
                <a:lnTo>
                  <a:pt x="126492" y="271271"/>
                </a:lnTo>
                <a:lnTo>
                  <a:pt x="16764" y="276605"/>
                </a:lnTo>
                <a:lnTo>
                  <a:pt x="0" y="309371"/>
                </a:lnTo>
                <a:lnTo>
                  <a:pt x="16764" y="326135"/>
                </a:lnTo>
                <a:lnTo>
                  <a:pt x="121158" y="320039"/>
                </a:lnTo>
                <a:lnTo>
                  <a:pt x="121158" y="424775"/>
                </a:lnTo>
                <a:lnTo>
                  <a:pt x="137160" y="471677"/>
                </a:lnTo>
                <a:lnTo>
                  <a:pt x="164592" y="488441"/>
                </a:lnTo>
                <a:lnTo>
                  <a:pt x="224790" y="477773"/>
                </a:lnTo>
                <a:lnTo>
                  <a:pt x="296418" y="445769"/>
                </a:lnTo>
                <a:lnTo>
                  <a:pt x="361950" y="396239"/>
                </a:lnTo>
                <a:lnTo>
                  <a:pt x="421386" y="342137"/>
                </a:lnTo>
                <a:lnTo>
                  <a:pt x="476250" y="265937"/>
                </a:lnTo>
                <a:lnTo>
                  <a:pt x="498348" y="201167"/>
                </a:lnTo>
                <a:lnTo>
                  <a:pt x="503682" y="124967"/>
                </a:lnTo>
                <a:close/>
              </a:path>
              <a:path w="503681" h="488441">
                <a:moveTo>
                  <a:pt x="121158" y="424775"/>
                </a:moveTo>
                <a:lnTo>
                  <a:pt x="121158" y="320039"/>
                </a:lnTo>
                <a:lnTo>
                  <a:pt x="115062" y="406907"/>
                </a:lnTo>
                <a:lnTo>
                  <a:pt x="121158" y="424775"/>
                </a:lnTo>
                <a:close/>
              </a:path>
            </a:pathLst>
          </a:custGeom>
          <a:solidFill>
            <a:srgbClr val="000000"/>
          </a:solidFill>
        </p:spPr>
        <p:txBody>
          <a:bodyPr wrap="square" lIns="0" tIns="0" rIns="0" bIns="0" rtlCol="0">
            <a:noAutofit/>
          </a:bodyPr>
          <a:lstStyle/>
          <a:p>
            <a:endParaRPr sz="1191" dirty="0"/>
          </a:p>
        </p:txBody>
      </p:sp>
      <p:sp>
        <p:nvSpPr>
          <p:cNvPr id="12" name="object 12"/>
          <p:cNvSpPr/>
          <p:nvPr/>
        </p:nvSpPr>
        <p:spPr>
          <a:xfrm>
            <a:off x="7835268" y="3041064"/>
            <a:ext cx="229944" cy="476530"/>
          </a:xfrm>
          <a:custGeom>
            <a:avLst/>
            <a:gdLst/>
            <a:ahLst/>
            <a:cxnLst/>
            <a:rect l="l" t="t" r="r" b="b"/>
            <a:pathLst>
              <a:path w="347471" h="720089">
                <a:moveTo>
                  <a:pt x="347471" y="131064"/>
                </a:moveTo>
                <a:lnTo>
                  <a:pt x="347471" y="86868"/>
                </a:lnTo>
                <a:lnTo>
                  <a:pt x="337565" y="54102"/>
                </a:lnTo>
                <a:lnTo>
                  <a:pt x="288035" y="10668"/>
                </a:lnTo>
                <a:lnTo>
                  <a:pt x="223265" y="0"/>
                </a:lnTo>
                <a:lnTo>
                  <a:pt x="147065" y="16764"/>
                </a:lnTo>
                <a:lnTo>
                  <a:pt x="97535" y="59436"/>
                </a:lnTo>
                <a:lnTo>
                  <a:pt x="64769" y="125730"/>
                </a:lnTo>
                <a:lnTo>
                  <a:pt x="32765" y="229362"/>
                </a:lnTo>
                <a:lnTo>
                  <a:pt x="10667" y="332994"/>
                </a:lnTo>
                <a:lnTo>
                  <a:pt x="0" y="431292"/>
                </a:lnTo>
                <a:lnTo>
                  <a:pt x="10667" y="540258"/>
                </a:lnTo>
                <a:lnTo>
                  <a:pt x="44195" y="611124"/>
                </a:lnTo>
                <a:lnTo>
                  <a:pt x="92201" y="692658"/>
                </a:lnTo>
                <a:lnTo>
                  <a:pt x="141731" y="720090"/>
                </a:lnTo>
                <a:lnTo>
                  <a:pt x="206501" y="720090"/>
                </a:lnTo>
                <a:lnTo>
                  <a:pt x="260603" y="714756"/>
                </a:lnTo>
                <a:lnTo>
                  <a:pt x="265937" y="711445"/>
                </a:lnTo>
                <a:lnTo>
                  <a:pt x="265937" y="376428"/>
                </a:lnTo>
                <a:lnTo>
                  <a:pt x="271271" y="310896"/>
                </a:lnTo>
                <a:lnTo>
                  <a:pt x="288035" y="234696"/>
                </a:lnTo>
                <a:lnTo>
                  <a:pt x="326135" y="169164"/>
                </a:lnTo>
                <a:lnTo>
                  <a:pt x="347471" y="131064"/>
                </a:lnTo>
                <a:close/>
              </a:path>
              <a:path w="347471" h="720089">
                <a:moveTo>
                  <a:pt x="342137" y="577596"/>
                </a:moveTo>
                <a:lnTo>
                  <a:pt x="326135" y="512826"/>
                </a:lnTo>
                <a:lnTo>
                  <a:pt x="282701" y="447294"/>
                </a:lnTo>
                <a:lnTo>
                  <a:pt x="265937" y="376428"/>
                </a:lnTo>
                <a:lnTo>
                  <a:pt x="265937" y="711445"/>
                </a:lnTo>
                <a:lnTo>
                  <a:pt x="304799" y="687324"/>
                </a:lnTo>
                <a:lnTo>
                  <a:pt x="337565" y="638556"/>
                </a:lnTo>
                <a:lnTo>
                  <a:pt x="342137" y="577596"/>
                </a:lnTo>
                <a:close/>
              </a:path>
            </a:pathLst>
          </a:custGeom>
          <a:solidFill>
            <a:srgbClr val="000000"/>
          </a:solidFill>
        </p:spPr>
        <p:txBody>
          <a:bodyPr wrap="square" lIns="0" tIns="0" rIns="0" bIns="0" rtlCol="0">
            <a:noAutofit/>
          </a:bodyPr>
          <a:lstStyle/>
          <a:p>
            <a:endParaRPr sz="1191" dirty="0"/>
          </a:p>
        </p:txBody>
      </p:sp>
      <p:sp>
        <p:nvSpPr>
          <p:cNvPr id="13" name="object 13"/>
          <p:cNvSpPr/>
          <p:nvPr/>
        </p:nvSpPr>
        <p:spPr>
          <a:xfrm>
            <a:off x="8017813" y="3056192"/>
            <a:ext cx="256166" cy="427616"/>
          </a:xfrm>
          <a:custGeom>
            <a:avLst/>
            <a:gdLst/>
            <a:ahLst/>
            <a:cxnLst/>
            <a:rect l="l" t="t" r="r" b="b"/>
            <a:pathLst>
              <a:path w="387096" h="646176">
                <a:moveTo>
                  <a:pt x="387096" y="402335"/>
                </a:moveTo>
                <a:lnTo>
                  <a:pt x="381762" y="374903"/>
                </a:lnTo>
                <a:lnTo>
                  <a:pt x="213360" y="189737"/>
                </a:lnTo>
                <a:lnTo>
                  <a:pt x="147066" y="97535"/>
                </a:lnTo>
                <a:lnTo>
                  <a:pt x="98298" y="27431"/>
                </a:lnTo>
                <a:lnTo>
                  <a:pt x="65532" y="0"/>
                </a:lnTo>
                <a:lnTo>
                  <a:pt x="6095" y="5333"/>
                </a:lnTo>
                <a:lnTo>
                  <a:pt x="0" y="32765"/>
                </a:lnTo>
                <a:lnTo>
                  <a:pt x="6096" y="64769"/>
                </a:lnTo>
                <a:lnTo>
                  <a:pt x="33528" y="114299"/>
                </a:lnTo>
                <a:lnTo>
                  <a:pt x="109728" y="184403"/>
                </a:lnTo>
                <a:lnTo>
                  <a:pt x="179832" y="249935"/>
                </a:lnTo>
                <a:lnTo>
                  <a:pt x="256032" y="325373"/>
                </a:lnTo>
                <a:lnTo>
                  <a:pt x="305562" y="369569"/>
                </a:lnTo>
                <a:lnTo>
                  <a:pt x="311658" y="385571"/>
                </a:lnTo>
                <a:lnTo>
                  <a:pt x="311658" y="439673"/>
                </a:lnTo>
                <a:lnTo>
                  <a:pt x="365760" y="417575"/>
                </a:lnTo>
                <a:lnTo>
                  <a:pt x="387096" y="402335"/>
                </a:lnTo>
                <a:close/>
              </a:path>
              <a:path w="387096" h="646176">
                <a:moveTo>
                  <a:pt x="311658" y="439673"/>
                </a:moveTo>
                <a:lnTo>
                  <a:pt x="311658" y="385571"/>
                </a:lnTo>
                <a:lnTo>
                  <a:pt x="294894" y="402335"/>
                </a:lnTo>
                <a:lnTo>
                  <a:pt x="262128" y="413003"/>
                </a:lnTo>
                <a:lnTo>
                  <a:pt x="196596" y="422909"/>
                </a:lnTo>
                <a:lnTo>
                  <a:pt x="142494" y="422909"/>
                </a:lnTo>
                <a:lnTo>
                  <a:pt x="92964" y="429005"/>
                </a:lnTo>
                <a:lnTo>
                  <a:pt x="60198" y="439673"/>
                </a:lnTo>
                <a:lnTo>
                  <a:pt x="38862" y="467105"/>
                </a:lnTo>
                <a:lnTo>
                  <a:pt x="38862" y="505205"/>
                </a:lnTo>
                <a:lnTo>
                  <a:pt x="70866" y="553973"/>
                </a:lnTo>
                <a:lnTo>
                  <a:pt x="98298" y="581405"/>
                </a:lnTo>
                <a:lnTo>
                  <a:pt x="98298" y="489203"/>
                </a:lnTo>
                <a:lnTo>
                  <a:pt x="109728" y="467105"/>
                </a:lnTo>
                <a:lnTo>
                  <a:pt x="142494" y="461771"/>
                </a:lnTo>
                <a:lnTo>
                  <a:pt x="235458" y="456437"/>
                </a:lnTo>
                <a:lnTo>
                  <a:pt x="311658" y="439673"/>
                </a:lnTo>
                <a:close/>
              </a:path>
              <a:path w="387096" h="646176">
                <a:moveTo>
                  <a:pt x="262128" y="629411"/>
                </a:moveTo>
                <a:lnTo>
                  <a:pt x="250698" y="608837"/>
                </a:lnTo>
                <a:lnTo>
                  <a:pt x="196596" y="592073"/>
                </a:lnTo>
                <a:lnTo>
                  <a:pt x="120396" y="526541"/>
                </a:lnTo>
                <a:lnTo>
                  <a:pt x="98298" y="489203"/>
                </a:lnTo>
                <a:lnTo>
                  <a:pt x="98298" y="581405"/>
                </a:lnTo>
                <a:lnTo>
                  <a:pt x="125730" y="608837"/>
                </a:lnTo>
                <a:lnTo>
                  <a:pt x="191262" y="646175"/>
                </a:lnTo>
                <a:lnTo>
                  <a:pt x="240792" y="646175"/>
                </a:lnTo>
                <a:lnTo>
                  <a:pt x="262128" y="629411"/>
                </a:lnTo>
                <a:close/>
              </a:path>
            </a:pathLst>
          </a:custGeom>
          <a:solidFill>
            <a:srgbClr val="000000"/>
          </a:solidFill>
        </p:spPr>
        <p:txBody>
          <a:bodyPr wrap="square" lIns="0" tIns="0" rIns="0" bIns="0" rtlCol="0">
            <a:noAutofit/>
          </a:bodyPr>
          <a:lstStyle/>
          <a:p>
            <a:endParaRPr sz="1191" dirty="0"/>
          </a:p>
        </p:txBody>
      </p:sp>
      <p:sp>
        <p:nvSpPr>
          <p:cNvPr id="14" name="object 14"/>
          <p:cNvSpPr/>
          <p:nvPr/>
        </p:nvSpPr>
        <p:spPr>
          <a:xfrm>
            <a:off x="7715758" y="3433382"/>
            <a:ext cx="229945" cy="538554"/>
          </a:xfrm>
          <a:custGeom>
            <a:avLst/>
            <a:gdLst/>
            <a:ahLst/>
            <a:cxnLst/>
            <a:rect l="l" t="t" r="r" b="b"/>
            <a:pathLst>
              <a:path w="347472" h="813815">
                <a:moveTo>
                  <a:pt x="282701" y="720852"/>
                </a:moveTo>
                <a:lnTo>
                  <a:pt x="282701" y="633222"/>
                </a:lnTo>
                <a:lnTo>
                  <a:pt x="271271" y="655320"/>
                </a:lnTo>
                <a:lnTo>
                  <a:pt x="211835" y="676656"/>
                </a:lnTo>
                <a:lnTo>
                  <a:pt x="81533" y="709422"/>
                </a:lnTo>
                <a:lnTo>
                  <a:pt x="5333" y="742950"/>
                </a:lnTo>
                <a:lnTo>
                  <a:pt x="0" y="765048"/>
                </a:lnTo>
                <a:lnTo>
                  <a:pt x="59435" y="813816"/>
                </a:lnTo>
                <a:lnTo>
                  <a:pt x="86867" y="813816"/>
                </a:lnTo>
                <a:lnTo>
                  <a:pt x="151637" y="770382"/>
                </a:lnTo>
                <a:lnTo>
                  <a:pt x="217931" y="736854"/>
                </a:lnTo>
                <a:lnTo>
                  <a:pt x="282701" y="720852"/>
                </a:lnTo>
                <a:close/>
              </a:path>
              <a:path w="347472" h="813815">
                <a:moveTo>
                  <a:pt x="336803" y="103632"/>
                </a:moveTo>
                <a:lnTo>
                  <a:pt x="325373" y="32765"/>
                </a:lnTo>
                <a:lnTo>
                  <a:pt x="310133" y="0"/>
                </a:lnTo>
                <a:lnTo>
                  <a:pt x="260603" y="0"/>
                </a:lnTo>
                <a:lnTo>
                  <a:pt x="238505" y="32766"/>
                </a:lnTo>
                <a:lnTo>
                  <a:pt x="233171" y="92202"/>
                </a:lnTo>
                <a:lnTo>
                  <a:pt x="238505" y="224028"/>
                </a:lnTo>
                <a:lnTo>
                  <a:pt x="249935" y="343662"/>
                </a:lnTo>
                <a:lnTo>
                  <a:pt x="260603" y="420623"/>
                </a:lnTo>
                <a:lnTo>
                  <a:pt x="282701" y="540258"/>
                </a:lnTo>
                <a:lnTo>
                  <a:pt x="282701" y="720852"/>
                </a:lnTo>
                <a:lnTo>
                  <a:pt x="298703" y="717042"/>
                </a:lnTo>
                <a:lnTo>
                  <a:pt x="298703" y="332994"/>
                </a:lnTo>
                <a:lnTo>
                  <a:pt x="325373" y="179832"/>
                </a:lnTo>
                <a:lnTo>
                  <a:pt x="336803" y="103632"/>
                </a:lnTo>
                <a:close/>
              </a:path>
              <a:path w="347472" h="813815">
                <a:moveTo>
                  <a:pt x="347471" y="693420"/>
                </a:moveTo>
                <a:lnTo>
                  <a:pt x="347471" y="622554"/>
                </a:lnTo>
                <a:lnTo>
                  <a:pt x="336803" y="529590"/>
                </a:lnTo>
                <a:lnTo>
                  <a:pt x="304799" y="398526"/>
                </a:lnTo>
                <a:lnTo>
                  <a:pt x="298703" y="332994"/>
                </a:lnTo>
                <a:lnTo>
                  <a:pt x="298703" y="717042"/>
                </a:lnTo>
                <a:lnTo>
                  <a:pt x="330707" y="709422"/>
                </a:lnTo>
                <a:lnTo>
                  <a:pt x="347471" y="693420"/>
                </a:lnTo>
                <a:close/>
              </a:path>
            </a:pathLst>
          </a:custGeom>
          <a:solidFill>
            <a:srgbClr val="000000"/>
          </a:solidFill>
        </p:spPr>
        <p:txBody>
          <a:bodyPr wrap="square" lIns="0" tIns="0" rIns="0" bIns="0" rtlCol="0">
            <a:noAutofit/>
          </a:bodyPr>
          <a:lstStyle/>
          <a:p>
            <a:endParaRPr sz="1191" dirty="0"/>
          </a:p>
        </p:txBody>
      </p:sp>
      <p:sp>
        <p:nvSpPr>
          <p:cNvPr id="15" name="object 15"/>
          <p:cNvSpPr/>
          <p:nvPr/>
        </p:nvSpPr>
        <p:spPr>
          <a:xfrm>
            <a:off x="7708192" y="2627062"/>
            <a:ext cx="328781" cy="493676"/>
          </a:xfrm>
          <a:custGeom>
            <a:avLst/>
            <a:gdLst/>
            <a:ahLst/>
            <a:cxnLst/>
            <a:rect l="l" t="t" r="r" b="b"/>
            <a:pathLst>
              <a:path w="496824" h="745998">
                <a:moveTo>
                  <a:pt x="496824" y="33528"/>
                </a:moveTo>
                <a:lnTo>
                  <a:pt x="496824" y="11430"/>
                </a:lnTo>
                <a:lnTo>
                  <a:pt x="452628" y="0"/>
                </a:lnTo>
                <a:lnTo>
                  <a:pt x="387858" y="120396"/>
                </a:lnTo>
                <a:lnTo>
                  <a:pt x="339090" y="153162"/>
                </a:lnTo>
                <a:lnTo>
                  <a:pt x="262128" y="163830"/>
                </a:lnTo>
                <a:lnTo>
                  <a:pt x="125730" y="180594"/>
                </a:lnTo>
                <a:lnTo>
                  <a:pt x="16764" y="212598"/>
                </a:lnTo>
                <a:lnTo>
                  <a:pt x="0" y="240030"/>
                </a:lnTo>
                <a:lnTo>
                  <a:pt x="10668" y="326898"/>
                </a:lnTo>
                <a:lnTo>
                  <a:pt x="48768" y="447294"/>
                </a:lnTo>
                <a:lnTo>
                  <a:pt x="81534" y="505544"/>
                </a:lnTo>
                <a:lnTo>
                  <a:pt x="81534" y="256794"/>
                </a:lnTo>
                <a:lnTo>
                  <a:pt x="174498" y="224028"/>
                </a:lnTo>
                <a:lnTo>
                  <a:pt x="322326" y="207264"/>
                </a:lnTo>
                <a:lnTo>
                  <a:pt x="381762" y="212598"/>
                </a:lnTo>
                <a:lnTo>
                  <a:pt x="398526" y="229362"/>
                </a:lnTo>
                <a:lnTo>
                  <a:pt x="415290" y="212598"/>
                </a:lnTo>
                <a:lnTo>
                  <a:pt x="415290" y="175260"/>
                </a:lnTo>
                <a:lnTo>
                  <a:pt x="442722" y="103632"/>
                </a:lnTo>
                <a:lnTo>
                  <a:pt x="452628" y="76962"/>
                </a:lnTo>
                <a:lnTo>
                  <a:pt x="474726" y="33528"/>
                </a:lnTo>
                <a:lnTo>
                  <a:pt x="496824" y="33528"/>
                </a:lnTo>
                <a:close/>
              </a:path>
              <a:path w="496824" h="745998">
                <a:moveTo>
                  <a:pt x="332994" y="713232"/>
                </a:moveTo>
                <a:lnTo>
                  <a:pt x="322326" y="665226"/>
                </a:lnTo>
                <a:lnTo>
                  <a:pt x="300228" y="598932"/>
                </a:lnTo>
                <a:lnTo>
                  <a:pt x="218694" y="522732"/>
                </a:lnTo>
                <a:lnTo>
                  <a:pt x="135636" y="452628"/>
                </a:lnTo>
                <a:lnTo>
                  <a:pt x="98298" y="376428"/>
                </a:lnTo>
                <a:lnTo>
                  <a:pt x="81534" y="256794"/>
                </a:lnTo>
                <a:lnTo>
                  <a:pt x="81534" y="505544"/>
                </a:lnTo>
                <a:lnTo>
                  <a:pt x="103632" y="544830"/>
                </a:lnTo>
                <a:lnTo>
                  <a:pt x="157734" y="631698"/>
                </a:lnTo>
                <a:lnTo>
                  <a:pt x="207264" y="692658"/>
                </a:lnTo>
                <a:lnTo>
                  <a:pt x="256032" y="735330"/>
                </a:lnTo>
                <a:lnTo>
                  <a:pt x="305562" y="745998"/>
                </a:lnTo>
                <a:lnTo>
                  <a:pt x="332994" y="713232"/>
                </a:lnTo>
                <a:close/>
              </a:path>
              <a:path w="496824" h="745998">
                <a:moveTo>
                  <a:pt x="425958" y="201930"/>
                </a:moveTo>
                <a:lnTo>
                  <a:pt x="415290" y="175260"/>
                </a:lnTo>
                <a:lnTo>
                  <a:pt x="415290" y="212598"/>
                </a:lnTo>
                <a:lnTo>
                  <a:pt x="425958" y="201930"/>
                </a:lnTo>
                <a:close/>
              </a:path>
            </a:pathLst>
          </a:custGeom>
          <a:solidFill>
            <a:srgbClr val="000000"/>
          </a:solidFill>
        </p:spPr>
        <p:txBody>
          <a:bodyPr wrap="square" lIns="0" tIns="0" rIns="0" bIns="0" rtlCol="0">
            <a:noAutofit/>
          </a:bodyPr>
          <a:lstStyle/>
          <a:p>
            <a:endParaRPr sz="1191" dirty="0"/>
          </a:p>
        </p:txBody>
      </p:sp>
      <p:sp>
        <p:nvSpPr>
          <p:cNvPr id="16" name="object 16"/>
          <p:cNvSpPr txBox="1"/>
          <p:nvPr/>
        </p:nvSpPr>
        <p:spPr>
          <a:xfrm>
            <a:off x="1942254" y="6454168"/>
            <a:ext cx="3938101" cy="251248"/>
          </a:xfrm>
          <a:prstGeom prst="rect">
            <a:avLst/>
          </a:prstGeom>
        </p:spPr>
        <p:txBody>
          <a:bodyPr vert="horz" wrap="square" lIns="0" tIns="0" rIns="0" bIns="0" rtlCol="0">
            <a:noAutofit/>
          </a:bodyPr>
          <a:lstStyle/>
          <a:p>
            <a:pPr marL="8405"/>
            <a:r>
              <a:rPr sz="1200" spc="-7" dirty="0">
                <a:latin typeface="Calibri"/>
                <a:cs typeface="Calibri"/>
              </a:rPr>
              <a:t>Slide</a:t>
            </a:r>
            <a:r>
              <a:rPr sz="1200" spc="-3" dirty="0">
                <a:latin typeface="Calibri"/>
                <a:cs typeface="Calibri"/>
              </a:rPr>
              <a:t> Source: </a:t>
            </a:r>
            <a:r>
              <a:rPr sz="1200" spc="-7" dirty="0">
                <a:latin typeface="Calibri"/>
                <a:cs typeface="Calibri"/>
              </a:rPr>
              <a:t>2015 </a:t>
            </a:r>
            <a:r>
              <a:rPr sz="1200" spc="14" dirty="0">
                <a:latin typeface="Calibri"/>
                <a:cs typeface="Calibri"/>
              </a:rPr>
              <a:t> </a:t>
            </a:r>
            <a:r>
              <a:rPr sz="1200" spc="-3" dirty="0">
                <a:latin typeface="Calibri"/>
                <a:cs typeface="Calibri"/>
              </a:rPr>
              <a:t>‐ </a:t>
            </a:r>
            <a:r>
              <a:rPr sz="1200" spc="3" dirty="0">
                <a:latin typeface="Calibri"/>
                <a:cs typeface="Calibri"/>
              </a:rPr>
              <a:t> </a:t>
            </a:r>
            <a:r>
              <a:rPr sz="1200" spc="-3" dirty="0">
                <a:latin typeface="Calibri"/>
                <a:cs typeface="Calibri"/>
              </a:rPr>
              <a:t>National</a:t>
            </a:r>
            <a:r>
              <a:rPr sz="1200" spc="-14" dirty="0">
                <a:latin typeface="Calibri"/>
                <a:cs typeface="Calibri"/>
              </a:rPr>
              <a:t> </a:t>
            </a:r>
            <a:r>
              <a:rPr sz="1200" spc="-10" dirty="0">
                <a:latin typeface="Calibri"/>
                <a:cs typeface="Calibri"/>
              </a:rPr>
              <a:t>Cente</a:t>
            </a:r>
            <a:r>
              <a:rPr sz="1200" spc="-3" dirty="0">
                <a:latin typeface="Calibri"/>
                <a:cs typeface="Calibri"/>
              </a:rPr>
              <a:t>r </a:t>
            </a:r>
            <a:r>
              <a:rPr sz="1200" spc="3" dirty="0">
                <a:latin typeface="Calibri"/>
                <a:cs typeface="Calibri"/>
              </a:rPr>
              <a:t> </a:t>
            </a:r>
            <a:r>
              <a:rPr sz="1200" spc="-3" dirty="0">
                <a:latin typeface="Calibri"/>
                <a:cs typeface="Calibri"/>
              </a:rPr>
              <a:t>for Cultural</a:t>
            </a:r>
            <a:r>
              <a:rPr sz="1200" spc="-7" dirty="0">
                <a:latin typeface="Calibri"/>
                <a:cs typeface="Calibri"/>
              </a:rPr>
              <a:t> </a:t>
            </a:r>
            <a:r>
              <a:rPr sz="1200" spc="-10" dirty="0">
                <a:latin typeface="Calibri"/>
                <a:cs typeface="Calibri"/>
              </a:rPr>
              <a:t>Competence</a:t>
            </a:r>
            <a:endParaRPr sz="1200" dirty="0">
              <a:latin typeface="Calibri"/>
              <a:cs typeface="Calibri"/>
            </a:endParaRPr>
          </a:p>
        </p:txBody>
      </p:sp>
      <p:sp>
        <p:nvSpPr>
          <p:cNvPr id="18" name="TextBox 17">
            <a:extLst>
              <a:ext uri="{FF2B5EF4-FFF2-40B4-BE49-F238E27FC236}">
                <a16:creationId xmlns:a16="http://schemas.microsoft.com/office/drawing/2014/main" xmlns="" id="{3E588EDC-E91C-4DA7-84F9-44C3AD448F2D}"/>
              </a:ext>
            </a:extLst>
          </p:cNvPr>
          <p:cNvSpPr txBox="1"/>
          <p:nvPr/>
        </p:nvSpPr>
        <p:spPr>
          <a:xfrm>
            <a:off x="-937171" y="6192558"/>
            <a:ext cx="8398275" cy="261610"/>
          </a:xfrm>
          <a:prstGeom prst="rect">
            <a:avLst/>
          </a:prstGeom>
          <a:noFill/>
        </p:spPr>
        <p:txBody>
          <a:bodyPr wrap="square">
            <a:spAutoFit/>
          </a:bodyPr>
          <a:lstStyle/>
          <a:p>
            <a:pPr marL="1284263" algn="ctr"/>
            <a:r>
              <a:rPr lang="en-US" sz="1100" spc="-3" dirty="0">
                <a:latin typeface="Arial"/>
                <a:cs typeface="Arial"/>
              </a:rPr>
              <a:t>(</a:t>
            </a:r>
            <a:r>
              <a:rPr lang="en-US" sz="1100" spc="-30" dirty="0">
                <a:latin typeface="Arial"/>
                <a:cs typeface="Arial"/>
              </a:rPr>
              <a:t>L</a:t>
            </a:r>
            <a:r>
              <a:rPr lang="en-US" sz="1100" spc="-3" dirty="0">
                <a:latin typeface="Arial"/>
                <a:cs typeface="Arial"/>
              </a:rPr>
              <a:t>ync</a:t>
            </a:r>
            <a:r>
              <a:rPr lang="en-US" sz="1100" dirty="0">
                <a:latin typeface="Arial"/>
                <a:cs typeface="Arial"/>
              </a:rPr>
              <a:t>h</a:t>
            </a:r>
            <a:r>
              <a:rPr lang="en-US" sz="1100" spc="-10" dirty="0">
                <a:latin typeface="Arial"/>
                <a:cs typeface="Arial"/>
              </a:rPr>
              <a:t> </a:t>
            </a:r>
            <a:r>
              <a:rPr lang="en-US" sz="1100" dirty="0">
                <a:latin typeface="Arial"/>
                <a:cs typeface="Arial"/>
              </a:rPr>
              <a:t>&amp; </a:t>
            </a:r>
            <a:r>
              <a:rPr lang="en-US" sz="1100" spc="-3" dirty="0">
                <a:latin typeface="Arial"/>
                <a:cs typeface="Arial"/>
              </a:rPr>
              <a:t>Hanso</a:t>
            </a:r>
            <a:r>
              <a:rPr lang="en-US" sz="1100" dirty="0">
                <a:latin typeface="Arial"/>
                <a:cs typeface="Arial"/>
              </a:rPr>
              <a:t>n </a:t>
            </a:r>
            <a:r>
              <a:rPr lang="en-US" sz="1100" spc="-7" dirty="0">
                <a:latin typeface="Arial"/>
                <a:cs typeface="Arial"/>
              </a:rPr>
              <a:t> </a:t>
            </a:r>
            <a:r>
              <a:rPr lang="en-US" sz="1100" spc="-3" dirty="0">
                <a:latin typeface="Arial"/>
                <a:cs typeface="Arial"/>
              </a:rPr>
              <a:t>199</a:t>
            </a:r>
            <a:r>
              <a:rPr lang="en-US" sz="1100" dirty="0">
                <a:latin typeface="Arial"/>
                <a:cs typeface="Arial"/>
              </a:rPr>
              <a:t>2</a:t>
            </a:r>
            <a:r>
              <a:rPr lang="en-US" sz="1100" spc="-10" dirty="0">
                <a:latin typeface="Arial"/>
                <a:cs typeface="Arial"/>
              </a:rPr>
              <a:t> </a:t>
            </a:r>
            <a:r>
              <a:rPr lang="en-US" sz="1100" spc="-3" dirty="0">
                <a:latin typeface="Arial"/>
                <a:cs typeface="Arial"/>
              </a:rPr>
              <a:t>Developin</a:t>
            </a:r>
            <a:r>
              <a:rPr lang="en-US" sz="1100" dirty="0">
                <a:latin typeface="Arial"/>
                <a:cs typeface="Arial"/>
              </a:rPr>
              <a:t>g</a:t>
            </a:r>
            <a:r>
              <a:rPr lang="en-US" sz="1100" spc="-17" dirty="0">
                <a:latin typeface="Arial"/>
                <a:cs typeface="Arial"/>
              </a:rPr>
              <a:t> </a:t>
            </a:r>
            <a:r>
              <a:rPr lang="en-US" sz="1100" spc="-3" dirty="0">
                <a:latin typeface="Arial"/>
                <a:cs typeface="Arial"/>
              </a:rPr>
              <a:t>Cros</a:t>
            </a:r>
            <a:r>
              <a:rPr lang="en-US" sz="1100" dirty="0">
                <a:latin typeface="Arial"/>
                <a:cs typeface="Arial"/>
              </a:rPr>
              <a:t>s</a:t>
            </a:r>
            <a:r>
              <a:rPr lang="en-US" sz="1100" spc="-3" dirty="0">
                <a:latin typeface="Arial"/>
                <a:cs typeface="Arial"/>
              </a:rPr>
              <a:t> Cultura</a:t>
            </a:r>
            <a:r>
              <a:rPr lang="en-US" sz="1100" dirty="0">
                <a:latin typeface="Arial"/>
                <a:cs typeface="Arial"/>
              </a:rPr>
              <a:t>l </a:t>
            </a:r>
            <a:r>
              <a:rPr lang="en-US" sz="1100" spc="-3" dirty="0">
                <a:latin typeface="Arial"/>
                <a:cs typeface="Arial"/>
              </a:rPr>
              <a:t>Competence)</a:t>
            </a:r>
            <a:endParaRPr lang="en-US" sz="1100" dirty="0">
              <a:latin typeface="Arial"/>
              <a:cs typeface="Arial"/>
            </a:endParaRPr>
          </a:p>
        </p:txBody>
      </p:sp>
    </p:spTree>
    <p:extLst>
      <p:ext uri="{BB962C8B-B14F-4D97-AF65-F5344CB8AC3E}">
        <p14:creationId xmlns:p14="http://schemas.microsoft.com/office/powerpoint/2010/main" val="142458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75A81C9-BDBA-4B09-8DF0-6EB7DB452DFA}"/>
              </a:ext>
            </a:extLst>
          </p:cNvPr>
          <p:cNvPicPr>
            <a:picLocks noChangeAspect="1"/>
          </p:cNvPicPr>
          <p:nvPr/>
        </p:nvPicPr>
        <p:blipFill>
          <a:blip r:embed="rId3"/>
          <a:stretch>
            <a:fillRect/>
          </a:stretch>
        </p:blipFill>
        <p:spPr>
          <a:xfrm>
            <a:off x="1" y="0"/>
            <a:ext cx="9144000" cy="6858000"/>
          </a:xfrm>
          <a:prstGeom prst="rect">
            <a:avLst/>
          </a:prstGeom>
        </p:spPr>
      </p:pic>
      <p:sp>
        <p:nvSpPr>
          <p:cNvPr id="5" name="Rectangle 4">
            <a:extLst>
              <a:ext uri="{FF2B5EF4-FFF2-40B4-BE49-F238E27FC236}">
                <a16:creationId xmlns:a16="http://schemas.microsoft.com/office/drawing/2014/main" xmlns="" id="{310F7D36-D796-4818-B066-93604765611B}"/>
              </a:ext>
            </a:extLst>
          </p:cNvPr>
          <p:cNvSpPr/>
          <p:nvPr/>
        </p:nvSpPr>
        <p:spPr>
          <a:xfrm>
            <a:off x="527417" y="5366500"/>
            <a:ext cx="5283819" cy="923330"/>
          </a:xfrm>
          <a:prstGeom prst="rect">
            <a:avLst/>
          </a:prstGeom>
          <a:noFill/>
        </p:spPr>
        <p:txBody>
          <a:bodyPr wrap="none" lIns="91440" tIns="45720" rIns="91440" bIns="45720">
            <a:spAutoFit/>
          </a:bodyPr>
          <a:lstStyle/>
          <a:p>
            <a:pPr algn="ctr"/>
            <a:r>
              <a:rPr lang="en-US" sz="5400" b="1" dirty="0">
                <a:ln w="0"/>
                <a:effectLst>
                  <a:reflection blurRad="6350" stA="53000" endA="300" endPos="35500" dir="5400000" sy="-90000" algn="bl" rotWithShape="0"/>
                </a:effectLst>
              </a:rPr>
              <a:t>What is Inclusion?</a:t>
            </a:r>
            <a:endParaRPr lang="en-US" sz="5400" b="1" cap="none" spc="0" dirty="0">
              <a:ln w="0"/>
              <a:effectLst>
                <a:reflection blurRad="6350" stA="53000" endA="300" endPos="35500" dir="5400000" sy="-90000" algn="bl" rotWithShape="0"/>
              </a:effectLst>
            </a:endParaRPr>
          </a:p>
        </p:txBody>
      </p:sp>
    </p:spTree>
    <p:extLst>
      <p:ext uri="{BB962C8B-B14F-4D97-AF65-F5344CB8AC3E}">
        <p14:creationId xmlns:p14="http://schemas.microsoft.com/office/powerpoint/2010/main" val="112812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Merriam-Webster Logo">
            <a:extLst>
              <a:ext uri="{FF2B5EF4-FFF2-40B4-BE49-F238E27FC236}">
                <a16:creationId xmlns:a16="http://schemas.microsoft.com/office/drawing/2014/main" xmlns="" id="{6234862E-E209-4FD2-A87A-97F338A77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62" y="598570"/>
            <a:ext cx="850106" cy="935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33BA1F3-D0DE-43A3-A21A-B393F95A50E6}"/>
              </a:ext>
            </a:extLst>
          </p:cNvPr>
          <p:cNvSpPr txBox="1"/>
          <p:nvPr/>
        </p:nvSpPr>
        <p:spPr>
          <a:xfrm>
            <a:off x="815662" y="2257882"/>
            <a:ext cx="7859219" cy="2793072"/>
          </a:xfrm>
          <a:prstGeom prst="rect">
            <a:avLst/>
          </a:prstGeom>
          <a:noFill/>
        </p:spPr>
        <p:txBody>
          <a:bodyPr wrap="square">
            <a:spAutoFit/>
          </a:bodyPr>
          <a:lstStyle/>
          <a:p>
            <a:pPr algn="l" fontAlgn="base"/>
            <a:r>
              <a:rPr lang="en-US" sz="1350" b="1" dirty="0">
                <a:solidFill>
                  <a:srgbClr val="265667"/>
                </a:solidFill>
                <a:latin typeface="Open Sans"/>
              </a:rPr>
              <a:t>Definition of </a:t>
            </a:r>
            <a:r>
              <a:rPr lang="en-US" sz="1350" b="1" i="1" dirty="0">
                <a:solidFill>
                  <a:srgbClr val="265667"/>
                </a:solidFill>
                <a:latin typeface="inherit"/>
              </a:rPr>
              <a:t>inclusion</a:t>
            </a:r>
            <a:endParaRPr lang="en-US" sz="1350" b="1" dirty="0">
              <a:solidFill>
                <a:srgbClr val="265667"/>
              </a:solidFill>
              <a:latin typeface="Open Sans"/>
            </a:endParaRPr>
          </a:p>
          <a:p>
            <a:pPr algn="l" fontAlgn="base"/>
            <a:r>
              <a:rPr lang="en-US" sz="1350" b="1" dirty="0">
                <a:solidFill>
                  <a:srgbClr val="212529"/>
                </a:solidFill>
                <a:latin typeface="Open Sans"/>
              </a:rPr>
              <a:t>1</a:t>
            </a:r>
            <a:r>
              <a:rPr lang="en-US" sz="1350" b="1" dirty="0">
                <a:solidFill>
                  <a:srgbClr val="303336"/>
                </a:solidFill>
                <a:latin typeface="inherit"/>
              </a:rPr>
              <a:t>: </a:t>
            </a:r>
            <a:r>
              <a:rPr lang="en-US" sz="1350" dirty="0">
                <a:solidFill>
                  <a:srgbClr val="303336"/>
                </a:solidFill>
                <a:latin typeface="Open Sans"/>
              </a:rPr>
              <a:t>the act of </a:t>
            </a:r>
            <a:r>
              <a:rPr lang="en-US" sz="1350" dirty="0">
                <a:solidFill>
                  <a:srgbClr val="265667"/>
                </a:solidFill>
                <a:latin typeface="Open Sans"/>
                <a:hlinkClick r:id="rId4"/>
              </a:rPr>
              <a:t>including</a:t>
            </a:r>
            <a:r>
              <a:rPr lang="en-US" sz="1350" dirty="0">
                <a:solidFill>
                  <a:srgbClr val="303336"/>
                </a:solidFill>
                <a:latin typeface="Open Sans"/>
              </a:rPr>
              <a:t> </a:t>
            </a:r>
            <a:r>
              <a:rPr lang="en-US" sz="1350" b="1" dirty="0">
                <a:solidFill>
                  <a:srgbClr val="303336"/>
                </a:solidFill>
                <a:latin typeface="inherit"/>
              </a:rPr>
              <a:t>: </a:t>
            </a:r>
            <a:r>
              <a:rPr lang="en-US" sz="1350" dirty="0">
                <a:solidFill>
                  <a:srgbClr val="303336"/>
                </a:solidFill>
                <a:latin typeface="Open Sans"/>
              </a:rPr>
              <a:t>the state of being </a:t>
            </a:r>
            <a:r>
              <a:rPr lang="en-US" sz="1350" dirty="0">
                <a:solidFill>
                  <a:srgbClr val="265667"/>
                </a:solidFill>
                <a:latin typeface="Open Sans"/>
                <a:hlinkClick r:id="rId5"/>
              </a:rPr>
              <a:t>included</a:t>
            </a:r>
            <a:endParaRPr lang="en-US" sz="1350" dirty="0">
              <a:solidFill>
                <a:srgbClr val="265667"/>
              </a:solidFill>
              <a:latin typeface="Open Sans"/>
            </a:endParaRPr>
          </a:p>
          <a:p>
            <a:pPr algn="l" fontAlgn="base"/>
            <a:endParaRPr lang="en-US" sz="1350" dirty="0">
              <a:solidFill>
                <a:srgbClr val="212529"/>
              </a:solidFill>
              <a:latin typeface="Open Sans"/>
            </a:endParaRPr>
          </a:p>
          <a:p>
            <a:pPr algn="l" fontAlgn="base"/>
            <a:r>
              <a:rPr lang="en-US" sz="1350" b="1" dirty="0">
                <a:solidFill>
                  <a:srgbClr val="212529"/>
                </a:solidFill>
                <a:latin typeface="Open Sans"/>
              </a:rPr>
              <a:t>2</a:t>
            </a:r>
            <a:r>
              <a:rPr lang="en-US" sz="1350" b="1" dirty="0">
                <a:solidFill>
                  <a:srgbClr val="303336"/>
                </a:solidFill>
                <a:latin typeface="inherit"/>
              </a:rPr>
              <a:t>: </a:t>
            </a:r>
            <a:r>
              <a:rPr lang="en-US" sz="1350" dirty="0">
                <a:solidFill>
                  <a:srgbClr val="303336"/>
                </a:solidFill>
                <a:latin typeface="Open Sans"/>
              </a:rPr>
              <a:t>something that is included:</a:t>
            </a:r>
          </a:p>
          <a:p>
            <a:pPr algn="l" fontAlgn="base"/>
            <a:endParaRPr lang="en-US" sz="1350" dirty="0">
              <a:solidFill>
                <a:srgbClr val="212529"/>
              </a:solidFill>
              <a:latin typeface="Open Sans"/>
            </a:endParaRPr>
          </a:p>
          <a:p>
            <a:pPr algn="l" fontAlgn="base"/>
            <a:r>
              <a:rPr lang="en-US" sz="1350" b="1" dirty="0">
                <a:solidFill>
                  <a:srgbClr val="212529"/>
                </a:solidFill>
                <a:latin typeface="Open Sans"/>
              </a:rPr>
              <a:t>3</a:t>
            </a:r>
            <a:r>
              <a:rPr lang="en-US" sz="1350" b="1" dirty="0">
                <a:solidFill>
                  <a:srgbClr val="303336"/>
                </a:solidFill>
                <a:latin typeface="inherit"/>
              </a:rPr>
              <a:t>: </a:t>
            </a:r>
            <a:r>
              <a:rPr lang="en-US" sz="1350" dirty="0">
                <a:solidFill>
                  <a:srgbClr val="303336"/>
                </a:solidFill>
                <a:latin typeface="Open Sans"/>
              </a:rPr>
              <a:t>the act or practice of including students with disabilities with the general student population </a:t>
            </a:r>
          </a:p>
          <a:p>
            <a:pPr algn="l" fontAlgn="base"/>
            <a:endParaRPr lang="en-US" sz="1350" u="sng" dirty="0">
              <a:solidFill>
                <a:srgbClr val="303336"/>
              </a:solidFill>
              <a:latin typeface="Open Sans"/>
            </a:endParaRPr>
          </a:p>
          <a:p>
            <a:pPr algn="l" fontAlgn="base"/>
            <a:r>
              <a:rPr lang="en-US" sz="1350" i="1" u="sng" dirty="0">
                <a:solidFill>
                  <a:srgbClr val="225F73"/>
                </a:solidFill>
                <a:latin typeface="Open Sans"/>
              </a:rPr>
              <a:t>Inclusion</a:t>
            </a:r>
            <a:r>
              <a:rPr lang="en-US" sz="1350" u="sng" dirty="0">
                <a:solidFill>
                  <a:srgbClr val="225F73"/>
                </a:solidFill>
                <a:latin typeface="Open Sans"/>
              </a:rPr>
              <a:t> refers to a variety of integration approaches, but the goal is to blend special education students </a:t>
            </a:r>
            <a:r>
              <a:rPr lang="en-US" sz="1350" dirty="0">
                <a:solidFill>
                  <a:srgbClr val="225F73"/>
                </a:solidFill>
                <a:latin typeface="Open Sans"/>
              </a:rPr>
              <a:t>into the traditional classroom.</a:t>
            </a:r>
          </a:p>
          <a:p>
            <a:pPr algn="l" fontAlgn="base"/>
            <a:r>
              <a:rPr lang="en-US" sz="1350" dirty="0">
                <a:solidFill>
                  <a:srgbClr val="525A5B"/>
                </a:solidFill>
                <a:latin typeface="Open Sans"/>
              </a:rPr>
              <a:t>— </a:t>
            </a:r>
            <a:r>
              <a:rPr lang="en-US" sz="1350" dirty="0" err="1">
                <a:solidFill>
                  <a:srgbClr val="525A5B"/>
                </a:solidFill>
                <a:latin typeface="Open Sans"/>
              </a:rPr>
              <a:t>Suevon</a:t>
            </a:r>
            <a:r>
              <a:rPr lang="en-US" sz="1350" dirty="0">
                <a:solidFill>
                  <a:srgbClr val="525A5B"/>
                </a:solidFill>
                <a:latin typeface="Open Sans"/>
              </a:rPr>
              <a:t> Lee</a:t>
            </a:r>
          </a:p>
          <a:p>
            <a:pPr algn="l" fontAlgn="base"/>
            <a:endParaRPr lang="en-US" sz="1350" dirty="0">
              <a:solidFill>
                <a:srgbClr val="212529"/>
              </a:solidFill>
              <a:latin typeface="Open Sans"/>
            </a:endParaRPr>
          </a:p>
          <a:p>
            <a:pPr algn="l" fontAlgn="base"/>
            <a:r>
              <a:rPr lang="en-US" sz="1350" b="1" dirty="0">
                <a:solidFill>
                  <a:srgbClr val="212529"/>
                </a:solidFill>
                <a:latin typeface="Open Sans"/>
              </a:rPr>
              <a:t>4</a:t>
            </a:r>
            <a:r>
              <a:rPr lang="en-US" sz="1350" b="1" dirty="0">
                <a:solidFill>
                  <a:srgbClr val="303336"/>
                </a:solidFill>
                <a:latin typeface="inherit"/>
              </a:rPr>
              <a:t>: </a:t>
            </a:r>
            <a:r>
              <a:rPr lang="en-US" sz="1350" dirty="0">
                <a:solidFill>
                  <a:srgbClr val="303336"/>
                </a:solidFill>
                <a:latin typeface="Open Sans"/>
              </a:rPr>
              <a:t>the act or practice of including and accommodating people who have historically been excluded </a:t>
            </a:r>
          </a:p>
          <a:p>
            <a:pPr algn="l" fontAlgn="base"/>
            <a:r>
              <a:rPr lang="en-US" sz="1350" dirty="0">
                <a:solidFill>
                  <a:srgbClr val="303336"/>
                </a:solidFill>
                <a:latin typeface="Open Sans"/>
              </a:rPr>
              <a:t>    (as because of their race, gender, sexuality, or ability)</a:t>
            </a:r>
            <a:endParaRPr lang="en-US" sz="1350" dirty="0">
              <a:solidFill>
                <a:srgbClr val="212529"/>
              </a:solidFill>
              <a:latin typeface="Open Sans"/>
            </a:endParaRPr>
          </a:p>
        </p:txBody>
      </p:sp>
      <p:sp>
        <p:nvSpPr>
          <p:cNvPr id="8" name="TextBox 7">
            <a:extLst>
              <a:ext uri="{FF2B5EF4-FFF2-40B4-BE49-F238E27FC236}">
                <a16:creationId xmlns:a16="http://schemas.microsoft.com/office/drawing/2014/main" xmlns="" id="{4FD28A51-3B56-4496-B398-887A043B8E97}"/>
              </a:ext>
            </a:extLst>
          </p:cNvPr>
          <p:cNvSpPr txBox="1"/>
          <p:nvPr/>
        </p:nvSpPr>
        <p:spPr>
          <a:xfrm>
            <a:off x="815662" y="5774289"/>
            <a:ext cx="4573166" cy="300082"/>
          </a:xfrm>
          <a:prstGeom prst="rect">
            <a:avLst/>
          </a:prstGeom>
          <a:noFill/>
        </p:spPr>
        <p:txBody>
          <a:bodyPr wrap="square">
            <a:spAutoFit/>
          </a:bodyPr>
          <a:lstStyle/>
          <a:p>
            <a:r>
              <a:rPr lang="en-US" sz="1350" dirty="0">
                <a:hlinkClick r:id="rId6"/>
              </a:rPr>
              <a:t>https://www.merriam-webster.com/dictionary/inclusion</a:t>
            </a:r>
            <a:endParaRPr lang="en-US" sz="1350" dirty="0"/>
          </a:p>
        </p:txBody>
      </p:sp>
    </p:spTree>
    <p:extLst>
      <p:ext uri="{BB962C8B-B14F-4D97-AF65-F5344CB8AC3E}">
        <p14:creationId xmlns:p14="http://schemas.microsoft.com/office/powerpoint/2010/main" val="404312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71A128A-8DEB-468E-9446-287D66636F39}"/>
              </a:ext>
            </a:extLst>
          </p:cNvPr>
          <p:cNvPicPr>
            <a:picLocks noChangeAspect="1"/>
          </p:cNvPicPr>
          <p:nvPr/>
        </p:nvPicPr>
        <p:blipFill>
          <a:blip r:embed="rId2"/>
          <a:stretch>
            <a:fillRect/>
          </a:stretch>
        </p:blipFill>
        <p:spPr>
          <a:xfrm>
            <a:off x="0" y="0"/>
            <a:ext cx="9144000" cy="7107208"/>
          </a:xfrm>
          <a:prstGeom prst="rect">
            <a:avLst/>
          </a:prstGeom>
        </p:spPr>
      </p:pic>
    </p:spTree>
    <p:extLst>
      <p:ext uri="{BB962C8B-B14F-4D97-AF65-F5344CB8AC3E}">
        <p14:creationId xmlns:p14="http://schemas.microsoft.com/office/powerpoint/2010/main" val="2031049287"/>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4.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www.w3.org/XML/1998/namespace"/>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16c05727-aa75-4e4a-9b5f-8a80a1165891"/>
    <ds:schemaRef ds:uri="71af3243-3dd4-4a8d-8c0d-dd76da1f02a5"/>
    <ds:schemaRef ds:uri="http://purl.org/dc/dcmitype/"/>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TM10001104[[fn=Feathered]]</Template>
  <TotalTime>6541</TotalTime>
  <Words>4816</Words>
  <Application>Microsoft Office PowerPoint</Application>
  <PresentationFormat>On-screen Show (4:3)</PresentationFormat>
  <Paragraphs>374</Paragraphs>
  <Slides>38</Slides>
  <Notes>15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RetrospectVTI</vt:lpstr>
      <vt:lpstr>PowerPoint Presentation</vt:lpstr>
      <vt:lpstr>Culture of Inclusion:  Education, Family, Community</vt:lpstr>
      <vt:lpstr>PowerPoint Presentation</vt:lpstr>
      <vt:lpstr>PowerPoint Presentation</vt:lpstr>
      <vt:lpstr>PowerPoint Presentation</vt:lpstr>
      <vt:lpstr>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Culture of Inclusion Perspectives</vt:lpstr>
      <vt:lpstr>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Culture of Inclusion Perspectives</vt:lpstr>
      <vt:lpstr>PowerPoint Presentation</vt:lpstr>
      <vt:lpstr>PowerPoint Presentation</vt:lpstr>
      <vt:lpstr>PowerPoint Presentation</vt:lpstr>
      <vt:lpstr>PowerPoint Presentation</vt:lpstr>
      <vt:lpstr>PowerPoint Presentation</vt:lpstr>
      <vt:lpstr>Culture of Community Inclusion Perspectives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James Butler</dc:creator>
  <cp:lastModifiedBy>Jane Grillo</cp:lastModifiedBy>
  <cp:revision>120</cp:revision>
  <dcterms:created xsi:type="dcterms:W3CDTF">2020-09-06T13:45:02Z</dcterms:created>
  <dcterms:modified xsi:type="dcterms:W3CDTF">2020-09-16T19:21:09Z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