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67"/>
  </p:notesMasterIdLst>
  <p:sldIdLst>
    <p:sldId id="256" r:id="rId5"/>
    <p:sldId id="471" r:id="rId6"/>
    <p:sldId id="277" r:id="rId7"/>
    <p:sldId id="352" r:id="rId8"/>
    <p:sldId id="350" r:id="rId9"/>
    <p:sldId id="466" r:id="rId10"/>
    <p:sldId id="467" r:id="rId11"/>
    <p:sldId id="468" r:id="rId12"/>
    <p:sldId id="846" r:id="rId13"/>
    <p:sldId id="867" r:id="rId14"/>
    <p:sldId id="847" r:id="rId15"/>
    <p:sldId id="848" r:id="rId16"/>
    <p:sldId id="868" r:id="rId17"/>
    <p:sldId id="869" r:id="rId18"/>
    <p:sldId id="849" r:id="rId19"/>
    <p:sldId id="850" r:id="rId20"/>
    <p:sldId id="1996" r:id="rId21"/>
    <p:sldId id="851" r:id="rId22"/>
    <p:sldId id="478" r:id="rId23"/>
    <p:sldId id="871" r:id="rId24"/>
    <p:sldId id="852" r:id="rId25"/>
    <p:sldId id="853" r:id="rId26"/>
    <p:sldId id="872" r:id="rId27"/>
    <p:sldId id="873" r:id="rId28"/>
    <p:sldId id="874" r:id="rId29"/>
    <p:sldId id="854" r:id="rId30"/>
    <p:sldId id="1997" r:id="rId31"/>
    <p:sldId id="855" r:id="rId32"/>
    <p:sldId id="875" r:id="rId33"/>
    <p:sldId id="876" r:id="rId34"/>
    <p:sldId id="1993" r:id="rId35"/>
    <p:sldId id="856" r:id="rId36"/>
    <p:sldId id="857" r:id="rId37"/>
    <p:sldId id="1992" r:id="rId38"/>
    <p:sldId id="800" r:id="rId39"/>
    <p:sldId id="877" r:id="rId40"/>
    <p:sldId id="802" r:id="rId41"/>
    <p:sldId id="805" r:id="rId42"/>
    <p:sldId id="472" r:id="rId43"/>
    <p:sldId id="258" r:id="rId44"/>
    <p:sldId id="806" r:id="rId45"/>
    <p:sldId id="858" r:id="rId46"/>
    <p:sldId id="878" r:id="rId47"/>
    <p:sldId id="1998" r:id="rId48"/>
    <p:sldId id="861" r:id="rId49"/>
    <p:sldId id="859" r:id="rId50"/>
    <p:sldId id="860" r:id="rId51"/>
    <p:sldId id="862" r:id="rId52"/>
    <p:sldId id="863" r:id="rId53"/>
    <p:sldId id="864" r:id="rId54"/>
    <p:sldId id="865" r:id="rId55"/>
    <p:sldId id="1989" r:id="rId56"/>
    <p:sldId id="476" r:id="rId57"/>
    <p:sldId id="809" r:id="rId58"/>
    <p:sldId id="1990" r:id="rId59"/>
    <p:sldId id="866" r:id="rId60"/>
    <p:sldId id="481" r:id="rId61"/>
    <p:sldId id="797" r:id="rId62"/>
    <p:sldId id="798" r:id="rId63"/>
    <p:sldId id="1991" r:id="rId64"/>
    <p:sldId id="1994" r:id="rId65"/>
    <p:sldId id="1995" r:id="rId6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B8CF"/>
    <a:srgbClr val="767171"/>
    <a:srgbClr val="44883E"/>
    <a:srgbClr val="1186CA"/>
    <a:srgbClr val="00A9A1"/>
    <a:srgbClr val="007E67"/>
    <a:srgbClr val="D57602"/>
    <a:srgbClr val="006436"/>
    <a:srgbClr val="7DE0EB"/>
    <a:srgbClr val="68A4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74"/>
  </p:normalViewPr>
  <p:slideViewPr>
    <p:cSldViewPr snapToGrid="0" snapToObjects="1">
      <p:cViewPr>
        <p:scale>
          <a:sx n="50" d="100"/>
          <a:sy n="50" d="100"/>
        </p:scale>
        <p:origin x="-72" y="-6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B35497-A4CE-4462-AFAE-DBD4B91186FD}" type="datetimeFigureOut">
              <a:rPr lang="en-US" smtClean="0"/>
              <a:t>9/4/2020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A531F5-6230-455F-8C21-B646ACC29DB7}" type="slidenum">
              <a:rPr lang="en-US" smtClean="0"/>
              <a:t>‹#›</a:t>
            </a:fld>
            <a:endParaRPr lang="en-US"/>
          </a:p>
        </p:txBody>
      </p:sp>
    </p:spTree>
    <p:extLst>
      <p:ext uri="{BB962C8B-B14F-4D97-AF65-F5344CB8AC3E}">
        <p14:creationId xmlns:p14="http://schemas.microsoft.com/office/powerpoint/2010/main" val="2771365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supremecourt.gov/opinions/16pdf/15-827_0pm1.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34 C.F.R. 320 – Definition of IEP; 34 CFR 300.321 – IEP Team; 34 CFR 300.322 – Parent Participation; 34 CFR 300.323 – When IEPs must be in effect; 34 CFR 300.324 – Development, Review, Revision of the IEP </a:t>
            </a:r>
          </a:p>
        </p:txBody>
      </p:sp>
      <p:sp>
        <p:nvSpPr>
          <p:cNvPr id="4" name="Slide Number Placeholder 3"/>
          <p:cNvSpPr>
            <a:spLocks noGrp="1"/>
          </p:cNvSpPr>
          <p:nvPr>
            <p:ph type="sldNum" sz="quarter" idx="5"/>
          </p:nvPr>
        </p:nvSpPr>
        <p:spPr/>
        <p:txBody>
          <a:bodyPr/>
          <a:lstStyle/>
          <a:p>
            <a:fld id="{E6530340-F5C0-43BA-9CC1-D63E860F355B}" type="slidenum">
              <a:rPr lang="en-US" smtClean="0"/>
              <a:t>4</a:t>
            </a:fld>
            <a:endParaRPr lang="en-US"/>
          </a:p>
        </p:txBody>
      </p:sp>
    </p:spTree>
    <p:extLst>
      <p:ext uri="{BB962C8B-B14F-4D97-AF65-F5344CB8AC3E}">
        <p14:creationId xmlns:p14="http://schemas.microsoft.com/office/powerpoint/2010/main" val="2540442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a:hlinkClick r:id="rId3"/>
              </a:rPr>
              <a:t>Endrew F. v. Douglas Cnty. Sch. Dist. RE-1, 580 U.S.</a:t>
            </a:r>
            <a:r>
              <a:rPr lang="en-US" b="1" u="sng">
                <a:hlinkClick r:id="rId3"/>
              </a:rPr>
              <a:t> ___</a:t>
            </a:r>
            <a:r>
              <a:rPr lang="en-US" u="sng">
                <a:hlinkClick r:id="rId3"/>
              </a:rPr>
              <a:t>, 137 S. Ct. 988 (2017)</a:t>
            </a:r>
            <a:r>
              <a:rPr lang="en-US"/>
              <a:t>. </a:t>
            </a:r>
          </a:p>
        </p:txBody>
      </p:sp>
      <p:sp>
        <p:nvSpPr>
          <p:cNvPr id="4" name="Slide Number Placeholder 3"/>
          <p:cNvSpPr>
            <a:spLocks noGrp="1"/>
          </p:cNvSpPr>
          <p:nvPr>
            <p:ph type="sldNum" sz="quarter" idx="5"/>
          </p:nvPr>
        </p:nvSpPr>
        <p:spPr/>
        <p:txBody>
          <a:bodyPr/>
          <a:lstStyle/>
          <a:p>
            <a:fld id="{E6530340-F5C0-43BA-9CC1-D63E860F355B}" type="slidenum">
              <a:rPr lang="en-US" smtClean="0"/>
              <a:t>5</a:t>
            </a:fld>
            <a:endParaRPr lang="en-US"/>
          </a:p>
        </p:txBody>
      </p:sp>
    </p:spTree>
    <p:extLst>
      <p:ext uri="{BB962C8B-B14F-4D97-AF65-F5344CB8AC3E}">
        <p14:creationId xmlns:p14="http://schemas.microsoft.com/office/powerpoint/2010/main" val="3958253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6</a:t>
            </a:fld>
            <a:endParaRPr lang="en-US"/>
          </a:p>
        </p:txBody>
      </p:sp>
    </p:spTree>
    <p:extLst>
      <p:ext uri="{BB962C8B-B14F-4D97-AF65-F5344CB8AC3E}">
        <p14:creationId xmlns:p14="http://schemas.microsoft.com/office/powerpoint/2010/main" val="98239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0" u="none" strike="noStrike" baseline="0" dirty="0">
                <a:solidFill>
                  <a:srgbClr val="000000"/>
                </a:solidFill>
                <a:latin typeface="Arial" panose="020B0604020202020204" pitchFamily="34" charset="0"/>
              </a:rPr>
              <a:t>Question A-5: </a:t>
            </a:r>
            <a:r>
              <a:rPr lang="en-US" sz="1800" b="0" i="0" u="none" strike="noStrike" baseline="0" dirty="0">
                <a:solidFill>
                  <a:srgbClr val="000000"/>
                </a:solidFill>
                <a:latin typeface="Arial" panose="020B0604020202020204" pitchFamily="34" charset="0"/>
              </a:rPr>
              <a:t>May an IEP Team consider a distance learning plan in a child’s IEP as a contingency plan in the event of a COVID-19 outbreak that requires the school’s closure? </a:t>
            </a:r>
          </a:p>
          <a:p>
            <a:r>
              <a:rPr lang="en-US" sz="1800" b="1" i="0" u="none" strike="noStrike" baseline="0" dirty="0">
                <a:solidFill>
                  <a:srgbClr val="000000"/>
                </a:solidFill>
                <a:latin typeface="Arial" panose="020B0604020202020204" pitchFamily="34" charset="0"/>
              </a:rPr>
              <a:t>Answer: </a:t>
            </a:r>
            <a:r>
              <a:rPr lang="en-US" sz="1800" b="0" i="0" u="none" strike="noStrike" baseline="0" dirty="0">
                <a:solidFill>
                  <a:srgbClr val="000000"/>
                </a:solidFill>
                <a:latin typeface="Arial" panose="020B0604020202020204" pitchFamily="34" charset="0"/>
              </a:rPr>
              <a:t>Yes. IEP teams may, but are not required to, include distance learning plans in a child’s IEP that could be triggered and implemented during a selective closure due to a COVID-19 outbreak. Such contingent provisions may include the provision of special education and related services at an alternate location or the provision of online or virtual instruction, instructional telephone calls, and other curriculum-based instructional activities, and may identify which special education and related services, if any, could be provided at the child’s home. </a:t>
            </a:r>
          </a:p>
          <a:p>
            <a:r>
              <a:rPr lang="en-US" sz="1800" b="0" i="0" u="none" strike="noStrike" baseline="0" dirty="0">
                <a:solidFill>
                  <a:srgbClr val="000000"/>
                </a:solidFill>
                <a:latin typeface="Arial" panose="020B0604020202020204" pitchFamily="34" charset="0"/>
              </a:rPr>
              <a:t>Creating a contingency plan before a COVID-19 outbreak occurs gives the child’s service providers and the child’s parents an opportunity to reach agreement as to what circumstances would trigger the use of the child’s distance learning plan and the services that would be provided during the dismissal. </a:t>
            </a:r>
            <a:endParaRPr lang="en-US" dirty="0"/>
          </a:p>
        </p:txBody>
      </p:sp>
      <p:sp>
        <p:nvSpPr>
          <p:cNvPr id="4" name="Slide Number Placeholder 3"/>
          <p:cNvSpPr>
            <a:spLocks noGrp="1"/>
          </p:cNvSpPr>
          <p:nvPr>
            <p:ph type="sldNum" sz="quarter" idx="5"/>
          </p:nvPr>
        </p:nvSpPr>
        <p:spPr/>
        <p:txBody>
          <a:bodyPr/>
          <a:lstStyle/>
          <a:p>
            <a:fld id="{9F694AD0-5D23-4B3F-A8A9-EC719E1D54AE}" type="slidenum">
              <a:rPr lang="en-US" smtClean="0"/>
              <a:t>19</a:t>
            </a:fld>
            <a:endParaRPr lang="en-US"/>
          </a:p>
        </p:txBody>
      </p:sp>
    </p:spTree>
    <p:extLst>
      <p:ext uri="{BB962C8B-B14F-4D97-AF65-F5344CB8AC3E}">
        <p14:creationId xmlns:p14="http://schemas.microsoft.com/office/powerpoint/2010/main" val="453616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694AD0-5D23-4B3F-A8A9-EC719E1D54AE}" type="slidenum">
              <a:rPr lang="en-US" smtClean="0"/>
              <a:t>37</a:t>
            </a:fld>
            <a:endParaRPr lang="en-US"/>
          </a:p>
        </p:txBody>
      </p:sp>
    </p:spTree>
    <p:extLst>
      <p:ext uri="{BB962C8B-B14F-4D97-AF65-F5344CB8AC3E}">
        <p14:creationId xmlns:p14="http://schemas.microsoft.com/office/powerpoint/2010/main" val="20318762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F694AD0-5D23-4B3F-A8A9-EC719E1D54AE}" type="slidenum">
              <a:rPr lang="en-US" smtClean="0"/>
              <a:t>58</a:t>
            </a:fld>
            <a:endParaRPr lang="en-US"/>
          </a:p>
        </p:txBody>
      </p:sp>
    </p:spTree>
    <p:extLst>
      <p:ext uri="{BB962C8B-B14F-4D97-AF65-F5344CB8AC3E}">
        <p14:creationId xmlns:p14="http://schemas.microsoft.com/office/powerpoint/2010/main" val="24282219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0.jpg"/><Relationship Id="rId4" Type="http://schemas.openxmlformats.org/officeDocument/2006/relationships/image" Target="../media/image9.jp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0.jpg"/><Relationship Id="rId4" Type="http://schemas.openxmlformats.org/officeDocument/2006/relationships/image" Target="../media/image9.jp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10.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lai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xmlns="" id="{9F381B7D-7BB0-1C43-99EF-977C439C1EB3}"/>
              </a:ext>
            </a:extLst>
          </p:cNvPr>
          <p:cNvPicPr>
            <a:picLocks noChangeAspect="1"/>
          </p:cNvPicPr>
          <p:nvPr userDrawn="1"/>
        </p:nvPicPr>
        <p:blipFill rotWithShape="1">
          <a:blip r:embed="rId2"/>
          <a:srcRect r="4456"/>
          <a:stretch/>
        </p:blipFill>
        <p:spPr>
          <a:xfrm>
            <a:off x="0" y="0"/>
            <a:ext cx="667638" cy="6858000"/>
          </a:xfrm>
          <a:prstGeom prst="rect">
            <a:avLst/>
          </a:prstGeom>
        </p:spPr>
      </p:pic>
      <p:sp>
        <p:nvSpPr>
          <p:cNvPr id="18" name="Title 1">
            <a:extLst>
              <a:ext uri="{FF2B5EF4-FFF2-40B4-BE49-F238E27FC236}">
                <a16:creationId xmlns:a16="http://schemas.microsoft.com/office/drawing/2014/main" xmlns="" id="{21B681EA-F2F5-EC42-A472-2D4F4B1AD9B7}"/>
              </a:ext>
            </a:extLst>
          </p:cNvPr>
          <p:cNvSpPr>
            <a:spLocks noGrp="1"/>
          </p:cNvSpPr>
          <p:nvPr>
            <p:ph type="ctrTitle" hasCustomPrompt="1"/>
          </p:nvPr>
        </p:nvSpPr>
        <p:spPr>
          <a:xfrm>
            <a:off x="901467" y="1122363"/>
            <a:ext cx="7913874" cy="2387600"/>
          </a:xfrm>
        </p:spPr>
        <p:txBody>
          <a:bodyPr anchor="b">
            <a:normAutofit/>
          </a:bodyPr>
          <a:lstStyle>
            <a:lvl1pPr algn="ctr">
              <a:defRPr sz="4800"/>
            </a:lvl1pPr>
          </a:lstStyle>
          <a:p>
            <a:r>
              <a:rPr lang="en-US" dirty="0"/>
              <a:t>Presentation Title</a:t>
            </a:r>
          </a:p>
        </p:txBody>
      </p:sp>
      <p:sp>
        <p:nvSpPr>
          <p:cNvPr id="19" name="Subtitle 2">
            <a:extLst>
              <a:ext uri="{FF2B5EF4-FFF2-40B4-BE49-F238E27FC236}">
                <a16:creationId xmlns:a16="http://schemas.microsoft.com/office/drawing/2014/main" xmlns="" id="{71120813-8E8A-2846-88BB-0D7E94451AE5}"/>
              </a:ext>
            </a:extLst>
          </p:cNvPr>
          <p:cNvSpPr>
            <a:spLocks noGrp="1"/>
          </p:cNvSpPr>
          <p:nvPr>
            <p:ph type="subTitle" idx="1" hasCustomPrompt="1"/>
          </p:nvPr>
        </p:nvSpPr>
        <p:spPr>
          <a:xfrm>
            <a:off x="901467" y="3602037"/>
            <a:ext cx="7913874" cy="1826077"/>
          </a:xfrm>
        </p:spPr>
        <p:txBody>
          <a:bodyPr>
            <a:normAutofit/>
          </a:bodyPr>
          <a:lstStyle>
            <a:lvl1pPr marL="0" indent="0" algn="ctr">
              <a:buNone/>
              <a:defRPr sz="3200" b="1">
                <a:solidFill>
                  <a:schemeClr val="bg2">
                    <a:lumMod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pic>
        <p:nvPicPr>
          <p:cNvPr id="20" name="Picture 19">
            <a:extLst>
              <a:ext uri="{FF2B5EF4-FFF2-40B4-BE49-F238E27FC236}">
                <a16:creationId xmlns:a16="http://schemas.microsoft.com/office/drawing/2014/main" xmlns="" id="{B15DE0A7-3C94-754A-A558-C07D050348F2}"/>
              </a:ext>
            </a:extLst>
          </p:cNvPr>
          <p:cNvPicPr>
            <a:picLocks noChangeAspect="1"/>
          </p:cNvPicPr>
          <p:nvPr userDrawn="1"/>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xmlns="" id="{6159FD8B-DA12-E54A-BD8E-BC52C8B51FC3}"/>
              </a:ext>
            </a:extLst>
          </p:cNvPr>
          <p:cNvGrpSpPr/>
          <p:nvPr userDrawn="1"/>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xmlns=""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xmlns=""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xmlns="" id="{8DA3722A-6D40-1241-BC75-3DC8893F50CF}"/>
              </a:ext>
            </a:extLst>
          </p:cNvPr>
          <p:cNvSpPr txBox="1"/>
          <p:nvPr userDrawn="1"/>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Tree>
    <p:extLst>
      <p:ext uri="{BB962C8B-B14F-4D97-AF65-F5344CB8AC3E}">
        <p14:creationId xmlns:p14="http://schemas.microsoft.com/office/powerpoint/2010/main" val="2190604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xmlns="" id="{9F381B7D-7BB0-1C43-99EF-977C439C1EB3}"/>
              </a:ext>
            </a:extLst>
          </p:cNvPr>
          <p:cNvPicPr>
            <a:picLocks noChangeAspect="1"/>
          </p:cNvPicPr>
          <p:nvPr userDrawn="1"/>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xmlns="" id="{B15DE0A7-3C94-754A-A558-C07D050348F2}"/>
              </a:ext>
            </a:extLst>
          </p:cNvPr>
          <p:cNvPicPr>
            <a:picLocks noChangeAspect="1"/>
          </p:cNvPicPr>
          <p:nvPr userDrawn="1"/>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xmlns="" id="{6159FD8B-DA12-E54A-BD8E-BC52C8B51FC3}"/>
              </a:ext>
            </a:extLst>
          </p:cNvPr>
          <p:cNvGrpSpPr/>
          <p:nvPr userDrawn="1"/>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xmlns=""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xmlns=""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xmlns="" id="{8DA3722A-6D40-1241-BC75-3DC8893F50CF}"/>
              </a:ext>
            </a:extLst>
          </p:cNvPr>
          <p:cNvSpPr txBox="1"/>
          <p:nvPr userDrawn="1"/>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0" name="Title 1">
            <a:extLst>
              <a:ext uri="{FF2B5EF4-FFF2-40B4-BE49-F238E27FC236}">
                <a16:creationId xmlns:a16="http://schemas.microsoft.com/office/drawing/2014/main" xmlns="" id="{D71145EA-2137-994B-BBB4-AEF651F0ED7D}"/>
              </a:ext>
            </a:extLst>
          </p:cNvPr>
          <p:cNvSpPr>
            <a:spLocks noGrp="1"/>
          </p:cNvSpPr>
          <p:nvPr>
            <p:ph type="title"/>
          </p:nvPr>
        </p:nvSpPr>
        <p:spPr>
          <a:xfrm>
            <a:off x="869950" y="365126"/>
            <a:ext cx="7886700" cy="1325563"/>
          </a:xfrm>
        </p:spPr>
        <p:txBody>
          <a:bodyPr anchor="ctr"/>
          <a:lstStyle/>
          <a:p>
            <a:r>
              <a:rPr lang="en-US" dirty="0"/>
              <a:t>Click to edit Master title style</a:t>
            </a:r>
          </a:p>
        </p:txBody>
      </p:sp>
      <p:sp>
        <p:nvSpPr>
          <p:cNvPr id="11" name="Content Placeholder 2">
            <a:extLst>
              <a:ext uri="{FF2B5EF4-FFF2-40B4-BE49-F238E27FC236}">
                <a16:creationId xmlns:a16="http://schemas.microsoft.com/office/drawing/2014/main" xmlns="" id="{BA273F2C-B56E-1448-A968-1AE943C717F8}"/>
              </a:ext>
            </a:extLst>
          </p:cNvPr>
          <p:cNvSpPr>
            <a:spLocks noGrp="1"/>
          </p:cNvSpPr>
          <p:nvPr>
            <p:ph sz="half" idx="1"/>
          </p:nvPr>
        </p:nvSpPr>
        <p:spPr>
          <a:xfrm>
            <a:off x="869950" y="1825625"/>
            <a:ext cx="38862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a:extLst>
              <a:ext uri="{FF2B5EF4-FFF2-40B4-BE49-F238E27FC236}">
                <a16:creationId xmlns:a16="http://schemas.microsoft.com/office/drawing/2014/main" xmlns="" id="{7E7C3349-83FE-1F4E-9A67-A833CAD4AC40}"/>
              </a:ext>
            </a:extLst>
          </p:cNvPr>
          <p:cNvSpPr>
            <a:spLocks noGrp="1"/>
          </p:cNvSpPr>
          <p:nvPr>
            <p:ph sz="half" idx="2"/>
          </p:nvPr>
        </p:nvSpPr>
        <p:spPr>
          <a:xfrm>
            <a:off x="48704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31712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xmlns="" id="{9F381B7D-7BB0-1C43-99EF-977C439C1EB3}"/>
              </a:ext>
            </a:extLst>
          </p:cNvPr>
          <p:cNvPicPr>
            <a:picLocks noChangeAspect="1"/>
          </p:cNvPicPr>
          <p:nvPr userDrawn="1"/>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xmlns="" id="{B15DE0A7-3C94-754A-A558-C07D050348F2}"/>
              </a:ext>
            </a:extLst>
          </p:cNvPr>
          <p:cNvPicPr>
            <a:picLocks noChangeAspect="1"/>
          </p:cNvPicPr>
          <p:nvPr userDrawn="1"/>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xmlns="" id="{6159FD8B-DA12-E54A-BD8E-BC52C8B51FC3}"/>
              </a:ext>
            </a:extLst>
          </p:cNvPr>
          <p:cNvGrpSpPr/>
          <p:nvPr userDrawn="1"/>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xmlns=""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xmlns=""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xmlns="" id="{8DA3722A-6D40-1241-BC75-3DC8893F50CF}"/>
              </a:ext>
            </a:extLst>
          </p:cNvPr>
          <p:cNvSpPr txBox="1"/>
          <p:nvPr userDrawn="1"/>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3" name="Title 1">
            <a:extLst>
              <a:ext uri="{FF2B5EF4-FFF2-40B4-BE49-F238E27FC236}">
                <a16:creationId xmlns:a16="http://schemas.microsoft.com/office/drawing/2014/main" xmlns="" id="{0B1D425C-28A2-F246-9D2C-6FF1CABE9B77}"/>
              </a:ext>
            </a:extLst>
          </p:cNvPr>
          <p:cNvSpPr>
            <a:spLocks noGrp="1"/>
          </p:cNvSpPr>
          <p:nvPr>
            <p:ph type="title"/>
          </p:nvPr>
        </p:nvSpPr>
        <p:spPr>
          <a:xfrm>
            <a:off x="852441" y="365126"/>
            <a:ext cx="7886700" cy="1325563"/>
          </a:xfrm>
        </p:spPr>
        <p:txBody>
          <a:bodyPr anchor="ctr"/>
          <a:lstStyle/>
          <a:p>
            <a:r>
              <a:rPr lang="en-US" dirty="0"/>
              <a:t>Click to edit Master title style</a:t>
            </a:r>
          </a:p>
        </p:txBody>
      </p:sp>
      <p:sp>
        <p:nvSpPr>
          <p:cNvPr id="14" name="Text Placeholder 2">
            <a:extLst>
              <a:ext uri="{FF2B5EF4-FFF2-40B4-BE49-F238E27FC236}">
                <a16:creationId xmlns:a16="http://schemas.microsoft.com/office/drawing/2014/main" xmlns="" id="{C8797758-712C-CA47-9AAD-8D87A079EA08}"/>
              </a:ext>
            </a:extLst>
          </p:cNvPr>
          <p:cNvSpPr>
            <a:spLocks noGrp="1"/>
          </p:cNvSpPr>
          <p:nvPr>
            <p:ph type="body" idx="1"/>
          </p:nvPr>
        </p:nvSpPr>
        <p:spPr>
          <a:xfrm>
            <a:off x="8524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5" name="Content Placeholder 3">
            <a:extLst>
              <a:ext uri="{FF2B5EF4-FFF2-40B4-BE49-F238E27FC236}">
                <a16:creationId xmlns:a16="http://schemas.microsoft.com/office/drawing/2014/main" xmlns="" id="{5DA051F1-16CB-594F-896E-279C2F338A02}"/>
              </a:ext>
            </a:extLst>
          </p:cNvPr>
          <p:cNvSpPr>
            <a:spLocks noGrp="1"/>
          </p:cNvSpPr>
          <p:nvPr>
            <p:ph sz="half" idx="2"/>
          </p:nvPr>
        </p:nvSpPr>
        <p:spPr>
          <a:xfrm>
            <a:off x="8524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4">
            <a:extLst>
              <a:ext uri="{FF2B5EF4-FFF2-40B4-BE49-F238E27FC236}">
                <a16:creationId xmlns:a16="http://schemas.microsoft.com/office/drawing/2014/main" xmlns="" id="{55C91733-E4B6-3044-B559-580D870D4728}"/>
              </a:ext>
            </a:extLst>
          </p:cNvPr>
          <p:cNvSpPr>
            <a:spLocks noGrp="1"/>
          </p:cNvSpPr>
          <p:nvPr>
            <p:ph type="body" sz="quarter" idx="3"/>
          </p:nvPr>
        </p:nvSpPr>
        <p:spPr>
          <a:xfrm>
            <a:off x="48517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8" name="Content Placeholder 5">
            <a:extLst>
              <a:ext uri="{FF2B5EF4-FFF2-40B4-BE49-F238E27FC236}">
                <a16:creationId xmlns:a16="http://schemas.microsoft.com/office/drawing/2014/main" xmlns="" id="{968E3110-1878-B24C-B8C9-BD0E1DE699CC}"/>
              </a:ext>
            </a:extLst>
          </p:cNvPr>
          <p:cNvSpPr>
            <a:spLocks noGrp="1"/>
          </p:cNvSpPr>
          <p:nvPr>
            <p:ph sz="quarter" idx="4"/>
          </p:nvPr>
        </p:nvSpPr>
        <p:spPr>
          <a:xfrm>
            <a:off x="48517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601493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xmlns="" id="{9F381B7D-7BB0-1C43-99EF-977C439C1EB3}"/>
              </a:ext>
            </a:extLst>
          </p:cNvPr>
          <p:cNvPicPr>
            <a:picLocks noChangeAspect="1"/>
          </p:cNvPicPr>
          <p:nvPr userDrawn="1"/>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xmlns="" id="{B15DE0A7-3C94-754A-A558-C07D050348F2}"/>
              </a:ext>
            </a:extLst>
          </p:cNvPr>
          <p:cNvPicPr>
            <a:picLocks noChangeAspect="1"/>
          </p:cNvPicPr>
          <p:nvPr userDrawn="1"/>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xmlns="" id="{6159FD8B-DA12-E54A-BD8E-BC52C8B51FC3}"/>
              </a:ext>
            </a:extLst>
          </p:cNvPr>
          <p:cNvGrpSpPr/>
          <p:nvPr userDrawn="1"/>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xmlns=""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xmlns=""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xmlns="" id="{8DA3722A-6D40-1241-BC75-3DC8893F50CF}"/>
              </a:ext>
            </a:extLst>
          </p:cNvPr>
          <p:cNvSpPr txBox="1"/>
          <p:nvPr userDrawn="1"/>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3" name="Title 1">
            <a:extLst>
              <a:ext uri="{FF2B5EF4-FFF2-40B4-BE49-F238E27FC236}">
                <a16:creationId xmlns:a16="http://schemas.microsoft.com/office/drawing/2014/main" xmlns="" id="{0B1D425C-28A2-F246-9D2C-6FF1CABE9B77}"/>
              </a:ext>
            </a:extLst>
          </p:cNvPr>
          <p:cNvSpPr>
            <a:spLocks noGrp="1"/>
          </p:cNvSpPr>
          <p:nvPr>
            <p:ph type="title"/>
          </p:nvPr>
        </p:nvSpPr>
        <p:spPr>
          <a:xfrm>
            <a:off x="852441" y="365126"/>
            <a:ext cx="7886700" cy="1325563"/>
          </a:xfrm>
        </p:spPr>
        <p:txBody>
          <a:bodyPr anchor="ctr"/>
          <a:lstStyle/>
          <a:p>
            <a:r>
              <a:rPr lang="en-US" dirty="0"/>
              <a:t>Click to edit Master title style</a:t>
            </a:r>
          </a:p>
        </p:txBody>
      </p:sp>
    </p:spTree>
    <p:extLst>
      <p:ext uri="{BB962C8B-B14F-4D97-AF65-F5344CB8AC3E}">
        <p14:creationId xmlns:p14="http://schemas.microsoft.com/office/powerpoint/2010/main" val="25880231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xmlns="" id="{9F381B7D-7BB0-1C43-99EF-977C439C1EB3}"/>
              </a:ext>
            </a:extLst>
          </p:cNvPr>
          <p:cNvPicPr>
            <a:picLocks noChangeAspect="1"/>
          </p:cNvPicPr>
          <p:nvPr userDrawn="1"/>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xmlns="" id="{B15DE0A7-3C94-754A-A558-C07D050348F2}"/>
              </a:ext>
            </a:extLst>
          </p:cNvPr>
          <p:cNvPicPr>
            <a:picLocks noChangeAspect="1"/>
          </p:cNvPicPr>
          <p:nvPr userDrawn="1"/>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xmlns="" id="{6159FD8B-DA12-E54A-BD8E-BC52C8B51FC3}"/>
              </a:ext>
            </a:extLst>
          </p:cNvPr>
          <p:cNvGrpSpPr/>
          <p:nvPr userDrawn="1"/>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xmlns=""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xmlns=""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xmlns="" id="{8DA3722A-6D40-1241-BC75-3DC8893F50CF}"/>
              </a:ext>
            </a:extLst>
          </p:cNvPr>
          <p:cNvSpPr txBox="1"/>
          <p:nvPr userDrawn="1"/>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5" name="Title 1">
            <a:extLst>
              <a:ext uri="{FF2B5EF4-FFF2-40B4-BE49-F238E27FC236}">
                <a16:creationId xmlns:a16="http://schemas.microsoft.com/office/drawing/2014/main" xmlns="" id="{2F2E79BC-81AF-9144-BDB5-D54993A909D6}"/>
              </a:ext>
            </a:extLst>
          </p:cNvPr>
          <p:cNvSpPr>
            <a:spLocks noGrp="1"/>
          </p:cNvSpPr>
          <p:nvPr>
            <p:ph type="title"/>
          </p:nvPr>
        </p:nvSpPr>
        <p:spPr>
          <a:xfrm>
            <a:off x="878903" y="457200"/>
            <a:ext cx="2949178" cy="1600200"/>
          </a:xfrm>
        </p:spPr>
        <p:txBody>
          <a:bodyPr anchor="ctr"/>
          <a:lstStyle>
            <a:lvl1pPr>
              <a:defRPr sz="3200"/>
            </a:lvl1pPr>
          </a:lstStyle>
          <a:p>
            <a:r>
              <a:rPr lang="en-US" dirty="0"/>
              <a:t>Click to edit Master title style</a:t>
            </a:r>
          </a:p>
        </p:txBody>
      </p:sp>
      <p:sp>
        <p:nvSpPr>
          <p:cNvPr id="16" name="Content Placeholder 2">
            <a:extLst>
              <a:ext uri="{FF2B5EF4-FFF2-40B4-BE49-F238E27FC236}">
                <a16:creationId xmlns:a16="http://schemas.microsoft.com/office/drawing/2014/main" xmlns="" id="{11AD19F5-871C-A44B-A284-188DD7CED8A2}"/>
              </a:ext>
            </a:extLst>
          </p:cNvPr>
          <p:cNvSpPr>
            <a:spLocks noGrp="1"/>
          </p:cNvSpPr>
          <p:nvPr>
            <p:ph idx="1"/>
          </p:nvPr>
        </p:nvSpPr>
        <p:spPr>
          <a:xfrm>
            <a:off x="4136453"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3">
            <a:extLst>
              <a:ext uri="{FF2B5EF4-FFF2-40B4-BE49-F238E27FC236}">
                <a16:creationId xmlns:a16="http://schemas.microsoft.com/office/drawing/2014/main" xmlns="" id="{1ADF3A92-409A-2A48-AF1B-D30F181FD30B}"/>
              </a:ext>
            </a:extLst>
          </p:cNvPr>
          <p:cNvSpPr>
            <a:spLocks noGrp="1"/>
          </p:cNvSpPr>
          <p:nvPr>
            <p:ph type="body" sz="half" idx="2"/>
          </p:nvPr>
        </p:nvSpPr>
        <p:spPr>
          <a:xfrm>
            <a:off x="878903"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4032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xmlns="" id="{9F381B7D-7BB0-1C43-99EF-977C439C1EB3}"/>
              </a:ext>
            </a:extLst>
          </p:cNvPr>
          <p:cNvPicPr>
            <a:picLocks noChangeAspect="1"/>
          </p:cNvPicPr>
          <p:nvPr userDrawn="1"/>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xmlns="" id="{B15DE0A7-3C94-754A-A558-C07D050348F2}"/>
              </a:ext>
            </a:extLst>
          </p:cNvPr>
          <p:cNvPicPr>
            <a:picLocks noChangeAspect="1"/>
          </p:cNvPicPr>
          <p:nvPr userDrawn="1"/>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xmlns="" id="{6159FD8B-DA12-E54A-BD8E-BC52C8B51FC3}"/>
              </a:ext>
            </a:extLst>
          </p:cNvPr>
          <p:cNvGrpSpPr/>
          <p:nvPr userDrawn="1"/>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xmlns=""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xmlns=""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xmlns="" id="{8DA3722A-6D40-1241-BC75-3DC8893F50CF}"/>
              </a:ext>
            </a:extLst>
          </p:cNvPr>
          <p:cNvSpPr txBox="1"/>
          <p:nvPr userDrawn="1"/>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3" name="Title 1">
            <a:extLst>
              <a:ext uri="{FF2B5EF4-FFF2-40B4-BE49-F238E27FC236}">
                <a16:creationId xmlns:a16="http://schemas.microsoft.com/office/drawing/2014/main" xmlns="" id="{59853109-6E4B-7F4B-A6E7-D8968A8FF7A6}"/>
              </a:ext>
            </a:extLst>
          </p:cNvPr>
          <p:cNvSpPr>
            <a:spLocks noGrp="1"/>
          </p:cNvSpPr>
          <p:nvPr>
            <p:ph type="title"/>
          </p:nvPr>
        </p:nvSpPr>
        <p:spPr>
          <a:xfrm>
            <a:off x="883841" y="457200"/>
            <a:ext cx="2949178" cy="1600200"/>
          </a:xfrm>
        </p:spPr>
        <p:txBody>
          <a:bodyPr anchor="ctr"/>
          <a:lstStyle>
            <a:lvl1pPr>
              <a:defRPr sz="3200"/>
            </a:lvl1pPr>
          </a:lstStyle>
          <a:p>
            <a:r>
              <a:rPr lang="en-US" dirty="0"/>
              <a:t>Click to edit Master title style</a:t>
            </a:r>
          </a:p>
        </p:txBody>
      </p:sp>
      <p:sp>
        <p:nvSpPr>
          <p:cNvPr id="14" name="Picture Placeholder 2">
            <a:extLst>
              <a:ext uri="{FF2B5EF4-FFF2-40B4-BE49-F238E27FC236}">
                <a16:creationId xmlns:a16="http://schemas.microsoft.com/office/drawing/2014/main" xmlns="" id="{0C58DC6A-D81D-E840-835B-24F9F38C0F60}"/>
              </a:ext>
            </a:extLst>
          </p:cNvPr>
          <p:cNvSpPr>
            <a:spLocks noGrp="1" noChangeAspect="1"/>
          </p:cNvSpPr>
          <p:nvPr>
            <p:ph type="pic" idx="1"/>
          </p:nvPr>
        </p:nvSpPr>
        <p:spPr>
          <a:xfrm>
            <a:off x="4141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9" name="Text Placeholder 3">
            <a:extLst>
              <a:ext uri="{FF2B5EF4-FFF2-40B4-BE49-F238E27FC236}">
                <a16:creationId xmlns:a16="http://schemas.microsoft.com/office/drawing/2014/main" xmlns="" id="{B9887510-8376-764D-A87A-29793D98E4AC}"/>
              </a:ext>
            </a:extLst>
          </p:cNvPr>
          <p:cNvSpPr>
            <a:spLocks noGrp="1"/>
          </p:cNvSpPr>
          <p:nvPr>
            <p:ph type="body" sz="half" idx="2"/>
          </p:nvPr>
        </p:nvSpPr>
        <p:spPr>
          <a:xfrm>
            <a:off x="883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1597063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xmlns="" id="{9F381B7D-7BB0-1C43-99EF-977C439C1EB3}"/>
              </a:ext>
            </a:extLst>
          </p:cNvPr>
          <p:cNvPicPr>
            <a:picLocks noChangeAspect="1"/>
          </p:cNvPicPr>
          <p:nvPr userDrawn="1"/>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xmlns="" id="{B15DE0A7-3C94-754A-A558-C07D050348F2}"/>
              </a:ext>
            </a:extLst>
          </p:cNvPr>
          <p:cNvPicPr>
            <a:picLocks noChangeAspect="1"/>
          </p:cNvPicPr>
          <p:nvPr userDrawn="1"/>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xmlns="" id="{6159FD8B-DA12-E54A-BD8E-BC52C8B51FC3}"/>
              </a:ext>
            </a:extLst>
          </p:cNvPr>
          <p:cNvGrpSpPr/>
          <p:nvPr userDrawn="1"/>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xmlns=""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xmlns=""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xmlns="" id="{8DA3722A-6D40-1241-BC75-3DC8893F50CF}"/>
              </a:ext>
            </a:extLst>
          </p:cNvPr>
          <p:cNvSpPr txBox="1"/>
          <p:nvPr userDrawn="1"/>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8" name="Title 1">
            <a:extLst>
              <a:ext uri="{FF2B5EF4-FFF2-40B4-BE49-F238E27FC236}">
                <a16:creationId xmlns:a16="http://schemas.microsoft.com/office/drawing/2014/main" xmlns="" id="{533C7E1F-5681-4D44-9301-B3D9F3F69B79}"/>
              </a:ext>
            </a:extLst>
          </p:cNvPr>
          <p:cNvSpPr>
            <a:spLocks noGrp="1"/>
          </p:cNvSpPr>
          <p:nvPr>
            <p:ph type="title"/>
          </p:nvPr>
        </p:nvSpPr>
        <p:spPr>
          <a:xfrm>
            <a:off x="844550" y="365126"/>
            <a:ext cx="7886700" cy="1325563"/>
          </a:xfrm>
        </p:spPr>
        <p:txBody>
          <a:bodyPr anchor="ctr"/>
          <a:lstStyle/>
          <a:p>
            <a:r>
              <a:rPr lang="en-US" dirty="0"/>
              <a:t>Click to edit Master title style</a:t>
            </a:r>
          </a:p>
        </p:txBody>
      </p:sp>
      <p:sp>
        <p:nvSpPr>
          <p:cNvPr id="27" name="Vertical Text Placeholder 2">
            <a:extLst>
              <a:ext uri="{FF2B5EF4-FFF2-40B4-BE49-F238E27FC236}">
                <a16:creationId xmlns:a16="http://schemas.microsoft.com/office/drawing/2014/main" xmlns="" id="{2C382DC9-1021-B345-AEB1-6804033EBC91}"/>
              </a:ext>
            </a:extLst>
          </p:cNvPr>
          <p:cNvSpPr>
            <a:spLocks noGrp="1"/>
          </p:cNvSpPr>
          <p:nvPr>
            <p:ph type="body" orient="vert" idx="1"/>
          </p:nvPr>
        </p:nvSpPr>
        <p:spPr>
          <a:xfrm>
            <a:off x="844550" y="1825625"/>
            <a:ext cx="7886700" cy="409371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456277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ertical Title and Text Layou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xmlns="" id="{9F381B7D-7BB0-1C43-99EF-977C439C1EB3}"/>
              </a:ext>
            </a:extLst>
          </p:cNvPr>
          <p:cNvPicPr>
            <a:picLocks noChangeAspect="1"/>
          </p:cNvPicPr>
          <p:nvPr userDrawn="1"/>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xmlns="" id="{B15DE0A7-3C94-754A-A558-C07D050348F2}"/>
              </a:ext>
            </a:extLst>
          </p:cNvPr>
          <p:cNvPicPr>
            <a:picLocks noChangeAspect="1"/>
          </p:cNvPicPr>
          <p:nvPr userDrawn="1"/>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xmlns="" id="{6159FD8B-DA12-E54A-BD8E-BC52C8B51FC3}"/>
              </a:ext>
            </a:extLst>
          </p:cNvPr>
          <p:cNvGrpSpPr/>
          <p:nvPr userDrawn="1"/>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xmlns=""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xmlns=""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xmlns="" id="{8DA3722A-6D40-1241-BC75-3DC8893F50CF}"/>
              </a:ext>
            </a:extLst>
          </p:cNvPr>
          <p:cNvSpPr txBox="1"/>
          <p:nvPr userDrawn="1"/>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2" name="Vertical Title 1">
            <a:extLst>
              <a:ext uri="{FF2B5EF4-FFF2-40B4-BE49-F238E27FC236}">
                <a16:creationId xmlns:a16="http://schemas.microsoft.com/office/drawing/2014/main" xmlns="" id="{B04BA713-2669-AC4A-BD2F-89DB64E615DE}"/>
              </a:ext>
            </a:extLst>
          </p:cNvPr>
          <p:cNvSpPr>
            <a:spLocks noGrp="1"/>
          </p:cNvSpPr>
          <p:nvPr>
            <p:ph type="title" orient="vert"/>
          </p:nvPr>
        </p:nvSpPr>
        <p:spPr>
          <a:xfrm>
            <a:off x="6734175" y="288925"/>
            <a:ext cx="1971675" cy="5811838"/>
          </a:xfrm>
        </p:spPr>
        <p:txBody>
          <a:bodyPr vert="eaVert"/>
          <a:lstStyle/>
          <a:p>
            <a:r>
              <a:rPr lang="en-US" dirty="0"/>
              <a:t>Click to edit Master title style</a:t>
            </a:r>
          </a:p>
        </p:txBody>
      </p:sp>
      <p:sp>
        <p:nvSpPr>
          <p:cNvPr id="13" name="Vertical Text Placeholder 2">
            <a:extLst>
              <a:ext uri="{FF2B5EF4-FFF2-40B4-BE49-F238E27FC236}">
                <a16:creationId xmlns:a16="http://schemas.microsoft.com/office/drawing/2014/main" xmlns="" id="{F6267AEC-654B-0447-B66B-919ABFA9011E}"/>
              </a:ext>
            </a:extLst>
          </p:cNvPr>
          <p:cNvSpPr>
            <a:spLocks noGrp="1"/>
          </p:cNvSpPr>
          <p:nvPr>
            <p:ph type="body" orient="vert" idx="1"/>
          </p:nvPr>
        </p:nvSpPr>
        <p:spPr>
          <a:xfrm>
            <a:off x="819150" y="2889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497740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cluding Slide #1">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50452308-E201-CE44-A275-57BDEC443B8C}"/>
              </a:ext>
            </a:extLst>
          </p:cNvPr>
          <p:cNvPicPr>
            <a:picLocks noChangeAspect="1"/>
          </p:cNvPicPr>
          <p:nvPr userDrawn="1"/>
        </p:nvPicPr>
        <p:blipFill rotWithShape="1">
          <a:blip r:embed="rId2"/>
          <a:srcRect t="4552" r="15488" b="24702"/>
          <a:stretch/>
        </p:blipFill>
        <p:spPr>
          <a:xfrm>
            <a:off x="2836269" y="190501"/>
            <a:ext cx="6307732" cy="6667499"/>
          </a:xfrm>
          <a:prstGeom prst="rect">
            <a:avLst/>
          </a:prstGeom>
        </p:spPr>
      </p:pic>
      <p:sp>
        <p:nvSpPr>
          <p:cNvPr id="13" name="TextBox 12">
            <a:extLst>
              <a:ext uri="{FF2B5EF4-FFF2-40B4-BE49-F238E27FC236}">
                <a16:creationId xmlns:a16="http://schemas.microsoft.com/office/drawing/2014/main" xmlns="" id="{16014B7D-9BAD-464F-A2A6-2BAA8F556D93}"/>
              </a:ext>
            </a:extLst>
          </p:cNvPr>
          <p:cNvSpPr txBox="1"/>
          <p:nvPr userDrawn="1"/>
        </p:nvSpPr>
        <p:spPr>
          <a:xfrm>
            <a:off x="4237953" y="5575565"/>
            <a:ext cx="5184920" cy="954107"/>
          </a:xfrm>
          <a:prstGeom prst="rect">
            <a:avLst/>
          </a:prstGeom>
          <a:noFill/>
        </p:spPr>
        <p:txBody>
          <a:bodyPr wrap="square" rtlCol="0">
            <a:spAutoFit/>
          </a:bodyPr>
          <a:lstStyle/>
          <a:p>
            <a:pPr algn="ctr"/>
            <a:r>
              <a:rPr lang="en-US" sz="2800" b="1" i="0" dirty="0">
                <a:solidFill>
                  <a:srgbClr val="44883E"/>
                </a:solidFill>
                <a:latin typeface="Arial Black" panose="020B0604020202020204" pitchFamily="34" charset="0"/>
                <a:cs typeface="Arial Black" panose="020B0604020202020204" pitchFamily="34" charset="0"/>
              </a:rPr>
              <a:t>EDUCATING </a:t>
            </a:r>
          </a:p>
          <a:p>
            <a:pPr algn="ctr"/>
            <a:r>
              <a:rPr lang="en-US" sz="2800" b="1" i="0" dirty="0">
                <a:solidFill>
                  <a:srgbClr val="44883E"/>
                </a:solidFill>
                <a:latin typeface="Arial Black" panose="020B0604020202020204" pitchFamily="34" charset="0"/>
                <a:cs typeface="Arial Black" panose="020B0604020202020204" pitchFamily="34" charset="0"/>
              </a:rPr>
              <a:t>GEORGIA’S FUTURE</a:t>
            </a:r>
          </a:p>
        </p:txBody>
      </p:sp>
      <p:sp>
        <p:nvSpPr>
          <p:cNvPr id="17" name="TextBox 16">
            <a:extLst>
              <a:ext uri="{FF2B5EF4-FFF2-40B4-BE49-F238E27FC236}">
                <a16:creationId xmlns:a16="http://schemas.microsoft.com/office/drawing/2014/main" xmlns="" id="{E32DE396-28AF-274A-901E-75484B2FB745}"/>
              </a:ext>
            </a:extLst>
          </p:cNvPr>
          <p:cNvSpPr txBox="1"/>
          <p:nvPr userDrawn="1"/>
        </p:nvSpPr>
        <p:spPr>
          <a:xfrm>
            <a:off x="4221749" y="5559362"/>
            <a:ext cx="5184920" cy="954107"/>
          </a:xfrm>
          <a:prstGeom prst="rect">
            <a:avLst/>
          </a:prstGeom>
          <a:noFill/>
        </p:spPr>
        <p:txBody>
          <a:bodyPr wrap="square" rtlCol="0">
            <a:spAutoFit/>
          </a:bodyPr>
          <a:lstStyle/>
          <a:p>
            <a:pPr algn="ctr"/>
            <a:r>
              <a:rPr lang="en-US" sz="2800" b="1" i="0" dirty="0">
                <a:solidFill>
                  <a:schemeClr val="bg1"/>
                </a:solidFill>
                <a:latin typeface="Arial Black" panose="020B0604020202020204" pitchFamily="34" charset="0"/>
                <a:cs typeface="Arial Black" panose="020B0604020202020204" pitchFamily="34" charset="0"/>
              </a:rPr>
              <a:t>EDUCATING </a:t>
            </a:r>
          </a:p>
          <a:p>
            <a:pPr algn="ctr"/>
            <a:r>
              <a:rPr lang="en-US" sz="2800" b="1" i="0" dirty="0">
                <a:solidFill>
                  <a:schemeClr val="bg1"/>
                </a:solidFill>
                <a:latin typeface="Arial Black" panose="020B0604020202020204" pitchFamily="34" charset="0"/>
                <a:cs typeface="Arial Black" panose="020B0604020202020204" pitchFamily="34" charset="0"/>
              </a:rPr>
              <a:t>GEORGIA’S FUTURE</a:t>
            </a:r>
          </a:p>
        </p:txBody>
      </p:sp>
      <p:pic>
        <p:nvPicPr>
          <p:cNvPr id="18" name="Picture 17">
            <a:extLst>
              <a:ext uri="{FF2B5EF4-FFF2-40B4-BE49-F238E27FC236}">
                <a16:creationId xmlns:a16="http://schemas.microsoft.com/office/drawing/2014/main" xmlns="" id="{49A2BD35-1C57-AC4F-9009-98E82D1603DB}"/>
              </a:ext>
            </a:extLst>
          </p:cNvPr>
          <p:cNvPicPr>
            <a:picLocks noChangeAspect="1"/>
          </p:cNvPicPr>
          <p:nvPr userDrawn="1"/>
        </p:nvPicPr>
        <p:blipFill>
          <a:blip r:embed="rId3"/>
          <a:stretch>
            <a:fillRect/>
          </a:stretch>
        </p:blipFill>
        <p:spPr>
          <a:xfrm>
            <a:off x="657855" y="5056094"/>
            <a:ext cx="2239047" cy="1226970"/>
          </a:xfrm>
          <a:prstGeom prst="rect">
            <a:avLst/>
          </a:prstGeom>
        </p:spPr>
      </p:pic>
      <p:grpSp>
        <p:nvGrpSpPr>
          <p:cNvPr id="2" name="Group 1">
            <a:extLst>
              <a:ext uri="{FF2B5EF4-FFF2-40B4-BE49-F238E27FC236}">
                <a16:creationId xmlns:a16="http://schemas.microsoft.com/office/drawing/2014/main" xmlns="" id="{517B9F69-B309-884D-9A4E-D6AD0142F244}"/>
              </a:ext>
            </a:extLst>
          </p:cNvPr>
          <p:cNvGrpSpPr/>
          <p:nvPr userDrawn="1"/>
        </p:nvGrpSpPr>
        <p:grpSpPr>
          <a:xfrm>
            <a:off x="619755" y="1890558"/>
            <a:ext cx="3513560" cy="1633692"/>
            <a:chOff x="708212" y="1084109"/>
            <a:chExt cx="3782370" cy="1758681"/>
          </a:xfrm>
        </p:grpSpPr>
        <p:sp>
          <p:nvSpPr>
            <p:cNvPr id="20" name="TextBox 19">
              <a:extLst>
                <a:ext uri="{FF2B5EF4-FFF2-40B4-BE49-F238E27FC236}">
                  <a16:creationId xmlns:a16="http://schemas.microsoft.com/office/drawing/2014/main" xmlns="" id="{8BA30DBF-0C8A-2D44-8A37-0A09AA9FD3AE}"/>
                </a:ext>
              </a:extLst>
            </p:cNvPr>
            <p:cNvSpPr txBox="1"/>
            <p:nvPr userDrawn="1"/>
          </p:nvSpPr>
          <p:spPr>
            <a:xfrm>
              <a:off x="708212" y="1084109"/>
              <a:ext cx="2887655" cy="477054"/>
            </a:xfrm>
            <a:prstGeom prst="rect">
              <a:avLst/>
            </a:prstGeom>
            <a:noFill/>
          </p:spPr>
          <p:txBody>
            <a:bodyPr wrap="square" rtlCol="0">
              <a:spAutoFit/>
            </a:bodyPr>
            <a:lstStyle/>
            <a:p>
              <a:pPr algn="l"/>
              <a:r>
                <a:rPr lang="en-US" sz="2500" b="1" i="0" dirty="0" err="1">
                  <a:solidFill>
                    <a:srgbClr val="44883E"/>
                  </a:solidFill>
                  <a:latin typeface="Arial" panose="020B0604020202020204" pitchFamily="34" charset="0"/>
                  <a:cs typeface="Arial" panose="020B0604020202020204" pitchFamily="34" charset="0"/>
                </a:rPr>
                <a:t>www.gadoe.org</a:t>
              </a:r>
              <a:endParaRPr lang="en-US" sz="2500" b="1" i="0" dirty="0">
                <a:solidFill>
                  <a:srgbClr val="44883E"/>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xmlns="" id="{1FAD746F-1530-3646-B73F-8DBEAC23F7E9}"/>
                </a:ext>
              </a:extLst>
            </p:cNvPr>
            <p:cNvSpPr txBox="1"/>
            <p:nvPr userDrawn="1"/>
          </p:nvSpPr>
          <p:spPr>
            <a:xfrm>
              <a:off x="2294734" y="1727466"/>
              <a:ext cx="2195848" cy="381022"/>
            </a:xfrm>
            <a:prstGeom prst="rect">
              <a:avLst/>
            </a:prstGeom>
            <a:noFill/>
          </p:spPr>
          <p:txBody>
            <a:bodyPr wrap="square" rtlCol="0">
              <a:spAutoFit/>
            </a:bodyPr>
            <a:lstStyle/>
            <a:p>
              <a:pPr algn="r"/>
              <a:r>
                <a:rPr lang="en-US" sz="1700" dirty="0">
                  <a:solidFill>
                    <a:srgbClr val="44883E"/>
                  </a:solidFill>
                  <a:latin typeface="Arial" panose="020B0604020202020204" pitchFamily="34" charset="0"/>
                  <a:cs typeface="Arial" panose="020B0604020202020204" pitchFamily="34" charset="0"/>
                </a:rPr>
                <a:t>@</a:t>
              </a:r>
              <a:r>
                <a:rPr lang="en-US" sz="1700" dirty="0" err="1">
                  <a:solidFill>
                    <a:srgbClr val="44883E"/>
                  </a:solidFill>
                  <a:latin typeface="Arial" panose="020B0604020202020204" pitchFamily="34" charset="0"/>
                  <a:cs typeface="Arial" panose="020B0604020202020204" pitchFamily="34" charset="0"/>
                </a:rPr>
                <a:t>georgiadeptofed</a:t>
              </a:r>
              <a:endParaRPr lang="en-US" sz="1700" dirty="0">
                <a:solidFill>
                  <a:srgbClr val="44883E"/>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xmlns="" id="{097F6BA5-55B7-1745-B77D-059B90621DA6}"/>
                </a:ext>
              </a:extLst>
            </p:cNvPr>
            <p:cNvSpPr txBox="1"/>
            <p:nvPr userDrawn="1"/>
          </p:nvSpPr>
          <p:spPr>
            <a:xfrm>
              <a:off x="956939" y="2354493"/>
              <a:ext cx="3533643" cy="381022"/>
            </a:xfrm>
            <a:prstGeom prst="rect">
              <a:avLst/>
            </a:prstGeom>
            <a:noFill/>
          </p:spPr>
          <p:txBody>
            <a:bodyPr wrap="square" rtlCol="0">
              <a:spAutoFit/>
            </a:bodyPr>
            <a:lstStyle/>
            <a:p>
              <a:pPr algn="r"/>
              <a:r>
                <a:rPr lang="en-US" sz="1700" dirty="0" err="1">
                  <a:solidFill>
                    <a:srgbClr val="44883E"/>
                  </a:solidFill>
                  <a:latin typeface="Arial" panose="020B0604020202020204" pitchFamily="34" charset="0"/>
                  <a:cs typeface="Arial" panose="020B0604020202020204" pitchFamily="34" charset="0"/>
                </a:rPr>
                <a:t>youtube.com</a:t>
              </a:r>
              <a:r>
                <a:rPr lang="en-US" sz="1700" dirty="0">
                  <a:solidFill>
                    <a:srgbClr val="44883E"/>
                  </a:solidFill>
                  <a:latin typeface="Arial" panose="020B0604020202020204" pitchFamily="34" charset="0"/>
                  <a:cs typeface="Arial" panose="020B0604020202020204" pitchFamily="34" charset="0"/>
                </a:rPr>
                <a:t>/</a:t>
              </a:r>
              <a:r>
                <a:rPr lang="en-US" sz="1700" dirty="0" err="1">
                  <a:solidFill>
                    <a:srgbClr val="44883E"/>
                  </a:solidFill>
                  <a:latin typeface="Arial" panose="020B0604020202020204" pitchFamily="34" charset="0"/>
                  <a:cs typeface="Arial" panose="020B0604020202020204" pitchFamily="34" charset="0"/>
                </a:rPr>
                <a:t>georgiadeptofed</a:t>
              </a:r>
              <a:endParaRPr lang="en-US" sz="1700" dirty="0">
                <a:solidFill>
                  <a:srgbClr val="44883E"/>
                </a:solidFill>
                <a:latin typeface="Arial" panose="020B060402020202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xmlns="" id="{273ACDC7-5966-444E-9D1D-9FFD72227974}"/>
                </a:ext>
              </a:extLst>
            </p:cNvPr>
            <p:cNvPicPr>
              <a:picLocks noChangeAspect="1"/>
            </p:cNvPicPr>
            <p:nvPr userDrawn="1"/>
          </p:nvPicPr>
          <p:blipFill>
            <a:blip r:embed="rId4"/>
            <a:stretch>
              <a:fillRect/>
            </a:stretch>
          </p:blipFill>
          <p:spPr>
            <a:xfrm>
              <a:off x="771105" y="1649807"/>
              <a:ext cx="1648437" cy="576153"/>
            </a:xfrm>
            <a:prstGeom prst="rect">
              <a:avLst/>
            </a:prstGeom>
          </p:spPr>
        </p:pic>
        <p:pic>
          <p:nvPicPr>
            <p:cNvPr id="24" name="Picture 23">
              <a:extLst>
                <a:ext uri="{FF2B5EF4-FFF2-40B4-BE49-F238E27FC236}">
                  <a16:creationId xmlns:a16="http://schemas.microsoft.com/office/drawing/2014/main" xmlns="" id="{5FBD2396-6528-9F48-94FE-1633047449B6}"/>
                </a:ext>
              </a:extLst>
            </p:cNvPr>
            <p:cNvPicPr>
              <a:picLocks noChangeAspect="1"/>
            </p:cNvPicPr>
            <p:nvPr userDrawn="1"/>
          </p:nvPicPr>
          <p:blipFill>
            <a:blip r:embed="rId5"/>
            <a:stretch>
              <a:fillRect/>
            </a:stretch>
          </p:blipFill>
          <p:spPr>
            <a:xfrm>
              <a:off x="768813" y="2287976"/>
              <a:ext cx="538810" cy="554814"/>
            </a:xfrm>
            <a:prstGeom prst="rect">
              <a:avLst/>
            </a:prstGeom>
          </p:spPr>
        </p:pic>
      </p:grpSp>
    </p:spTree>
    <p:extLst>
      <p:ext uri="{BB962C8B-B14F-4D97-AF65-F5344CB8AC3E}">
        <p14:creationId xmlns:p14="http://schemas.microsoft.com/office/powerpoint/2010/main" val="9719155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cluding Slide #2">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xmlns="" id="{3E1A602B-DFBD-884B-9FE7-E714CE763214}"/>
              </a:ext>
            </a:extLst>
          </p:cNvPr>
          <p:cNvPicPr>
            <a:picLocks noChangeAspect="1"/>
          </p:cNvPicPr>
          <p:nvPr userDrawn="1"/>
        </p:nvPicPr>
        <p:blipFill rotWithShape="1">
          <a:blip r:embed="rId2"/>
          <a:srcRect l="12560" b="10499"/>
          <a:stretch/>
        </p:blipFill>
        <p:spPr>
          <a:xfrm>
            <a:off x="1" y="100457"/>
            <a:ext cx="4025470" cy="6757543"/>
          </a:xfrm>
          <a:prstGeom prst="rect">
            <a:avLst/>
          </a:prstGeom>
        </p:spPr>
      </p:pic>
      <p:pic>
        <p:nvPicPr>
          <p:cNvPr id="18" name="Picture 17">
            <a:extLst>
              <a:ext uri="{FF2B5EF4-FFF2-40B4-BE49-F238E27FC236}">
                <a16:creationId xmlns:a16="http://schemas.microsoft.com/office/drawing/2014/main" xmlns="" id="{49A2BD35-1C57-AC4F-9009-98E82D1603DB}"/>
              </a:ext>
            </a:extLst>
          </p:cNvPr>
          <p:cNvPicPr>
            <a:picLocks noChangeAspect="1"/>
          </p:cNvPicPr>
          <p:nvPr userDrawn="1"/>
        </p:nvPicPr>
        <p:blipFill>
          <a:blip r:embed="rId3"/>
          <a:stretch>
            <a:fillRect/>
          </a:stretch>
        </p:blipFill>
        <p:spPr>
          <a:xfrm>
            <a:off x="6572429" y="5352784"/>
            <a:ext cx="1906209" cy="1044579"/>
          </a:xfrm>
          <a:prstGeom prst="rect">
            <a:avLst/>
          </a:prstGeom>
        </p:spPr>
      </p:pic>
      <p:grpSp>
        <p:nvGrpSpPr>
          <p:cNvPr id="2" name="Group 1">
            <a:extLst>
              <a:ext uri="{FF2B5EF4-FFF2-40B4-BE49-F238E27FC236}">
                <a16:creationId xmlns:a16="http://schemas.microsoft.com/office/drawing/2014/main" xmlns="" id="{517B9F69-B309-884D-9A4E-D6AD0142F244}"/>
              </a:ext>
            </a:extLst>
          </p:cNvPr>
          <p:cNvGrpSpPr/>
          <p:nvPr userDrawn="1"/>
        </p:nvGrpSpPr>
        <p:grpSpPr>
          <a:xfrm>
            <a:off x="5053978" y="3515892"/>
            <a:ext cx="3513560" cy="1633692"/>
            <a:chOff x="708212" y="1084109"/>
            <a:chExt cx="3782370" cy="1758681"/>
          </a:xfrm>
        </p:grpSpPr>
        <p:sp>
          <p:nvSpPr>
            <p:cNvPr id="20" name="TextBox 19">
              <a:extLst>
                <a:ext uri="{FF2B5EF4-FFF2-40B4-BE49-F238E27FC236}">
                  <a16:creationId xmlns:a16="http://schemas.microsoft.com/office/drawing/2014/main" xmlns="" id="{8BA30DBF-0C8A-2D44-8A37-0A09AA9FD3AE}"/>
                </a:ext>
              </a:extLst>
            </p:cNvPr>
            <p:cNvSpPr txBox="1"/>
            <p:nvPr userDrawn="1"/>
          </p:nvSpPr>
          <p:spPr>
            <a:xfrm>
              <a:off x="708212" y="1084109"/>
              <a:ext cx="2887655" cy="477054"/>
            </a:xfrm>
            <a:prstGeom prst="rect">
              <a:avLst/>
            </a:prstGeom>
            <a:noFill/>
          </p:spPr>
          <p:txBody>
            <a:bodyPr wrap="square" rtlCol="0">
              <a:spAutoFit/>
            </a:bodyPr>
            <a:lstStyle/>
            <a:p>
              <a:pPr algn="l"/>
              <a:r>
                <a:rPr lang="en-US" sz="2500" b="1" i="0" dirty="0" err="1">
                  <a:solidFill>
                    <a:srgbClr val="44883E"/>
                  </a:solidFill>
                  <a:latin typeface="Arial" panose="020B0604020202020204" pitchFamily="34" charset="0"/>
                  <a:cs typeface="Arial" panose="020B0604020202020204" pitchFamily="34" charset="0"/>
                </a:rPr>
                <a:t>www.gadoe.org</a:t>
              </a:r>
              <a:endParaRPr lang="en-US" sz="2500" b="1" i="0" dirty="0">
                <a:solidFill>
                  <a:srgbClr val="44883E"/>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xmlns="" id="{1FAD746F-1530-3646-B73F-8DBEAC23F7E9}"/>
                </a:ext>
              </a:extLst>
            </p:cNvPr>
            <p:cNvSpPr txBox="1"/>
            <p:nvPr userDrawn="1"/>
          </p:nvSpPr>
          <p:spPr>
            <a:xfrm>
              <a:off x="2294734" y="1727466"/>
              <a:ext cx="2195848" cy="381022"/>
            </a:xfrm>
            <a:prstGeom prst="rect">
              <a:avLst/>
            </a:prstGeom>
            <a:noFill/>
          </p:spPr>
          <p:txBody>
            <a:bodyPr wrap="square" rtlCol="0">
              <a:spAutoFit/>
            </a:bodyPr>
            <a:lstStyle/>
            <a:p>
              <a:pPr algn="r"/>
              <a:r>
                <a:rPr lang="en-US" sz="1700" dirty="0">
                  <a:solidFill>
                    <a:srgbClr val="44883E"/>
                  </a:solidFill>
                  <a:latin typeface="Arial" panose="020B0604020202020204" pitchFamily="34" charset="0"/>
                  <a:cs typeface="Arial" panose="020B0604020202020204" pitchFamily="34" charset="0"/>
                </a:rPr>
                <a:t>@</a:t>
              </a:r>
              <a:r>
                <a:rPr lang="en-US" sz="1700" dirty="0" err="1">
                  <a:solidFill>
                    <a:srgbClr val="44883E"/>
                  </a:solidFill>
                  <a:latin typeface="Arial" panose="020B0604020202020204" pitchFamily="34" charset="0"/>
                  <a:cs typeface="Arial" panose="020B0604020202020204" pitchFamily="34" charset="0"/>
                </a:rPr>
                <a:t>georgiadeptofed</a:t>
              </a:r>
              <a:endParaRPr lang="en-US" sz="1700" dirty="0">
                <a:solidFill>
                  <a:srgbClr val="44883E"/>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xmlns="" id="{097F6BA5-55B7-1745-B77D-059B90621DA6}"/>
                </a:ext>
              </a:extLst>
            </p:cNvPr>
            <p:cNvSpPr txBox="1"/>
            <p:nvPr userDrawn="1"/>
          </p:nvSpPr>
          <p:spPr>
            <a:xfrm>
              <a:off x="956939" y="2354493"/>
              <a:ext cx="3533643" cy="381022"/>
            </a:xfrm>
            <a:prstGeom prst="rect">
              <a:avLst/>
            </a:prstGeom>
            <a:noFill/>
          </p:spPr>
          <p:txBody>
            <a:bodyPr wrap="square" rtlCol="0">
              <a:spAutoFit/>
            </a:bodyPr>
            <a:lstStyle/>
            <a:p>
              <a:pPr algn="r"/>
              <a:r>
                <a:rPr lang="en-US" sz="1700" dirty="0" err="1">
                  <a:solidFill>
                    <a:srgbClr val="44883E"/>
                  </a:solidFill>
                  <a:latin typeface="Arial" panose="020B0604020202020204" pitchFamily="34" charset="0"/>
                  <a:cs typeface="Arial" panose="020B0604020202020204" pitchFamily="34" charset="0"/>
                </a:rPr>
                <a:t>youtube.com</a:t>
              </a:r>
              <a:r>
                <a:rPr lang="en-US" sz="1700" dirty="0">
                  <a:solidFill>
                    <a:srgbClr val="44883E"/>
                  </a:solidFill>
                  <a:latin typeface="Arial" panose="020B0604020202020204" pitchFamily="34" charset="0"/>
                  <a:cs typeface="Arial" panose="020B0604020202020204" pitchFamily="34" charset="0"/>
                </a:rPr>
                <a:t>/</a:t>
              </a:r>
              <a:r>
                <a:rPr lang="en-US" sz="1700" dirty="0" err="1">
                  <a:solidFill>
                    <a:srgbClr val="44883E"/>
                  </a:solidFill>
                  <a:latin typeface="Arial" panose="020B0604020202020204" pitchFamily="34" charset="0"/>
                  <a:cs typeface="Arial" panose="020B0604020202020204" pitchFamily="34" charset="0"/>
                </a:rPr>
                <a:t>georgiadeptofed</a:t>
              </a:r>
              <a:endParaRPr lang="en-US" sz="1700" dirty="0">
                <a:solidFill>
                  <a:srgbClr val="44883E"/>
                </a:solidFill>
                <a:latin typeface="Arial" panose="020B060402020202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xmlns="" id="{273ACDC7-5966-444E-9D1D-9FFD72227974}"/>
                </a:ext>
              </a:extLst>
            </p:cNvPr>
            <p:cNvPicPr>
              <a:picLocks noChangeAspect="1"/>
            </p:cNvPicPr>
            <p:nvPr userDrawn="1"/>
          </p:nvPicPr>
          <p:blipFill>
            <a:blip r:embed="rId4"/>
            <a:stretch>
              <a:fillRect/>
            </a:stretch>
          </p:blipFill>
          <p:spPr>
            <a:xfrm>
              <a:off x="771105" y="1649807"/>
              <a:ext cx="1648437" cy="576153"/>
            </a:xfrm>
            <a:prstGeom prst="rect">
              <a:avLst/>
            </a:prstGeom>
          </p:spPr>
        </p:pic>
        <p:pic>
          <p:nvPicPr>
            <p:cNvPr id="24" name="Picture 23">
              <a:extLst>
                <a:ext uri="{FF2B5EF4-FFF2-40B4-BE49-F238E27FC236}">
                  <a16:creationId xmlns:a16="http://schemas.microsoft.com/office/drawing/2014/main" xmlns="" id="{5FBD2396-6528-9F48-94FE-1633047449B6}"/>
                </a:ext>
              </a:extLst>
            </p:cNvPr>
            <p:cNvPicPr>
              <a:picLocks noChangeAspect="1"/>
            </p:cNvPicPr>
            <p:nvPr userDrawn="1"/>
          </p:nvPicPr>
          <p:blipFill>
            <a:blip r:embed="rId5"/>
            <a:stretch>
              <a:fillRect/>
            </a:stretch>
          </p:blipFill>
          <p:spPr>
            <a:xfrm>
              <a:off x="768813" y="2287976"/>
              <a:ext cx="538810" cy="554814"/>
            </a:xfrm>
            <a:prstGeom prst="rect">
              <a:avLst/>
            </a:prstGeom>
          </p:spPr>
        </p:pic>
      </p:grpSp>
      <p:sp>
        <p:nvSpPr>
          <p:cNvPr id="15" name="TextBox 14">
            <a:extLst>
              <a:ext uri="{FF2B5EF4-FFF2-40B4-BE49-F238E27FC236}">
                <a16:creationId xmlns:a16="http://schemas.microsoft.com/office/drawing/2014/main" xmlns="" id="{478CFFA2-5DC0-0641-A4FC-09095DE1B02F}"/>
              </a:ext>
            </a:extLst>
          </p:cNvPr>
          <p:cNvSpPr txBox="1"/>
          <p:nvPr userDrawn="1"/>
        </p:nvSpPr>
        <p:spPr>
          <a:xfrm>
            <a:off x="3241307" y="1056805"/>
            <a:ext cx="5130959" cy="141577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solidFill>
                  <a:schemeClr val="bg2">
                    <a:lumMod val="50000"/>
                  </a:schemeClr>
                </a:solidFill>
                <a:latin typeface="Arial Black" panose="020B0A04020102020204" pitchFamily="34" charset="0"/>
              </a:rPr>
              <a:t>Offering a holistic education to</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2800" dirty="0">
                <a:solidFill>
                  <a:srgbClr val="3DB8CF"/>
                </a:solidFill>
                <a:latin typeface="Arial Black" panose="020B0A04020102020204" pitchFamily="34" charset="0"/>
              </a:rPr>
              <a:t>each and every child</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solidFill>
                  <a:schemeClr val="bg2">
                    <a:lumMod val="50000"/>
                  </a:schemeClr>
                </a:solidFill>
                <a:latin typeface="Arial Black" panose="020B0A04020102020204" pitchFamily="34" charset="0"/>
              </a:rPr>
              <a:t>in our state.</a:t>
            </a:r>
          </a:p>
          <a:p>
            <a:pPr algn="l"/>
            <a:endParaRPr lang="en-US" sz="1800" dirty="0">
              <a:solidFill>
                <a:srgbClr val="44883E"/>
              </a:solidFill>
            </a:endParaRPr>
          </a:p>
        </p:txBody>
      </p:sp>
    </p:spTree>
    <p:extLst>
      <p:ext uri="{BB962C8B-B14F-4D97-AF65-F5344CB8AC3E}">
        <p14:creationId xmlns:p14="http://schemas.microsoft.com/office/powerpoint/2010/main" val="21221037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cluding Slide #3">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xmlns="" id="{49A2BD35-1C57-AC4F-9009-98E82D1603DB}"/>
              </a:ext>
            </a:extLst>
          </p:cNvPr>
          <p:cNvPicPr>
            <a:picLocks noChangeAspect="1"/>
          </p:cNvPicPr>
          <p:nvPr userDrawn="1"/>
        </p:nvPicPr>
        <p:blipFill>
          <a:blip r:embed="rId2"/>
          <a:stretch>
            <a:fillRect/>
          </a:stretch>
        </p:blipFill>
        <p:spPr>
          <a:xfrm>
            <a:off x="743129" y="5352784"/>
            <a:ext cx="1906209" cy="1044579"/>
          </a:xfrm>
          <a:prstGeom prst="rect">
            <a:avLst/>
          </a:prstGeom>
        </p:spPr>
      </p:pic>
      <p:grpSp>
        <p:nvGrpSpPr>
          <p:cNvPr id="2" name="Group 1">
            <a:extLst>
              <a:ext uri="{FF2B5EF4-FFF2-40B4-BE49-F238E27FC236}">
                <a16:creationId xmlns:a16="http://schemas.microsoft.com/office/drawing/2014/main" xmlns="" id="{517B9F69-B309-884D-9A4E-D6AD0142F244}"/>
              </a:ext>
            </a:extLst>
          </p:cNvPr>
          <p:cNvGrpSpPr/>
          <p:nvPr userDrawn="1"/>
        </p:nvGrpSpPr>
        <p:grpSpPr>
          <a:xfrm>
            <a:off x="679629" y="3327400"/>
            <a:ext cx="3513560" cy="1633692"/>
            <a:chOff x="708212" y="1084109"/>
            <a:chExt cx="3782370" cy="1758681"/>
          </a:xfrm>
        </p:grpSpPr>
        <p:sp>
          <p:nvSpPr>
            <p:cNvPr id="20" name="TextBox 19">
              <a:extLst>
                <a:ext uri="{FF2B5EF4-FFF2-40B4-BE49-F238E27FC236}">
                  <a16:creationId xmlns:a16="http://schemas.microsoft.com/office/drawing/2014/main" xmlns="" id="{8BA30DBF-0C8A-2D44-8A37-0A09AA9FD3AE}"/>
                </a:ext>
              </a:extLst>
            </p:cNvPr>
            <p:cNvSpPr txBox="1"/>
            <p:nvPr userDrawn="1"/>
          </p:nvSpPr>
          <p:spPr>
            <a:xfrm>
              <a:off x="708212" y="1084109"/>
              <a:ext cx="2887655" cy="477054"/>
            </a:xfrm>
            <a:prstGeom prst="rect">
              <a:avLst/>
            </a:prstGeom>
            <a:noFill/>
          </p:spPr>
          <p:txBody>
            <a:bodyPr wrap="square" rtlCol="0">
              <a:spAutoFit/>
            </a:bodyPr>
            <a:lstStyle/>
            <a:p>
              <a:pPr algn="l"/>
              <a:r>
                <a:rPr lang="en-US" sz="2500" b="1" i="0" dirty="0" err="1">
                  <a:solidFill>
                    <a:srgbClr val="44883E"/>
                  </a:solidFill>
                  <a:latin typeface="Arial" panose="020B0604020202020204" pitchFamily="34" charset="0"/>
                  <a:cs typeface="Arial" panose="020B0604020202020204" pitchFamily="34" charset="0"/>
                </a:rPr>
                <a:t>www.gadoe.org</a:t>
              </a:r>
              <a:endParaRPr lang="en-US" sz="2500" b="1" i="0" dirty="0">
                <a:solidFill>
                  <a:srgbClr val="44883E"/>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xmlns="" id="{1FAD746F-1530-3646-B73F-8DBEAC23F7E9}"/>
                </a:ext>
              </a:extLst>
            </p:cNvPr>
            <p:cNvSpPr txBox="1"/>
            <p:nvPr userDrawn="1"/>
          </p:nvSpPr>
          <p:spPr>
            <a:xfrm>
              <a:off x="2294734" y="1727466"/>
              <a:ext cx="2195848" cy="381022"/>
            </a:xfrm>
            <a:prstGeom prst="rect">
              <a:avLst/>
            </a:prstGeom>
            <a:noFill/>
          </p:spPr>
          <p:txBody>
            <a:bodyPr wrap="square" rtlCol="0">
              <a:spAutoFit/>
            </a:bodyPr>
            <a:lstStyle/>
            <a:p>
              <a:pPr algn="r"/>
              <a:r>
                <a:rPr lang="en-US" sz="1700" dirty="0">
                  <a:solidFill>
                    <a:srgbClr val="44883E"/>
                  </a:solidFill>
                  <a:latin typeface="Arial" panose="020B0604020202020204" pitchFamily="34" charset="0"/>
                  <a:cs typeface="Arial" panose="020B0604020202020204" pitchFamily="34" charset="0"/>
                </a:rPr>
                <a:t>@</a:t>
              </a:r>
              <a:r>
                <a:rPr lang="en-US" sz="1700" dirty="0" err="1">
                  <a:solidFill>
                    <a:srgbClr val="44883E"/>
                  </a:solidFill>
                  <a:latin typeface="Arial" panose="020B0604020202020204" pitchFamily="34" charset="0"/>
                  <a:cs typeface="Arial" panose="020B0604020202020204" pitchFamily="34" charset="0"/>
                </a:rPr>
                <a:t>georgiadeptofed</a:t>
              </a:r>
              <a:endParaRPr lang="en-US" sz="1700" dirty="0">
                <a:solidFill>
                  <a:srgbClr val="44883E"/>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xmlns="" id="{097F6BA5-55B7-1745-B77D-059B90621DA6}"/>
                </a:ext>
              </a:extLst>
            </p:cNvPr>
            <p:cNvSpPr txBox="1"/>
            <p:nvPr userDrawn="1"/>
          </p:nvSpPr>
          <p:spPr>
            <a:xfrm>
              <a:off x="956939" y="2354493"/>
              <a:ext cx="3533643" cy="381022"/>
            </a:xfrm>
            <a:prstGeom prst="rect">
              <a:avLst/>
            </a:prstGeom>
            <a:noFill/>
          </p:spPr>
          <p:txBody>
            <a:bodyPr wrap="square" rtlCol="0">
              <a:spAutoFit/>
            </a:bodyPr>
            <a:lstStyle/>
            <a:p>
              <a:pPr algn="r"/>
              <a:r>
                <a:rPr lang="en-US" sz="1700" dirty="0" err="1">
                  <a:solidFill>
                    <a:srgbClr val="44883E"/>
                  </a:solidFill>
                  <a:latin typeface="Arial" panose="020B0604020202020204" pitchFamily="34" charset="0"/>
                  <a:cs typeface="Arial" panose="020B0604020202020204" pitchFamily="34" charset="0"/>
                </a:rPr>
                <a:t>youtube.com</a:t>
              </a:r>
              <a:r>
                <a:rPr lang="en-US" sz="1700" dirty="0">
                  <a:solidFill>
                    <a:srgbClr val="44883E"/>
                  </a:solidFill>
                  <a:latin typeface="Arial" panose="020B0604020202020204" pitchFamily="34" charset="0"/>
                  <a:cs typeface="Arial" panose="020B0604020202020204" pitchFamily="34" charset="0"/>
                </a:rPr>
                <a:t>/</a:t>
              </a:r>
              <a:r>
                <a:rPr lang="en-US" sz="1700" dirty="0" err="1">
                  <a:solidFill>
                    <a:srgbClr val="44883E"/>
                  </a:solidFill>
                  <a:latin typeface="Arial" panose="020B0604020202020204" pitchFamily="34" charset="0"/>
                  <a:cs typeface="Arial" panose="020B0604020202020204" pitchFamily="34" charset="0"/>
                </a:rPr>
                <a:t>georgiadeptofed</a:t>
              </a:r>
              <a:endParaRPr lang="en-US" sz="1700" dirty="0">
                <a:solidFill>
                  <a:srgbClr val="44883E"/>
                </a:solidFill>
                <a:latin typeface="Arial" panose="020B060402020202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xmlns="" id="{273ACDC7-5966-444E-9D1D-9FFD72227974}"/>
                </a:ext>
              </a:extLst>
            </p:cNvPr>
            <p:cNvPicPr>
              <a:picLocks noChangeAspect="1"/>
            </p:cNvPicPr>
            <p:nvPr userDrawn="1"/>
          </p:nvPicPr>
          <p:blipFill>
            <a:blip r:embed="rId3"/>
            <a:stretch>
              <a:fillRect/>
            </a:stretch>
          </p:blipFill>
          <p:spPr>
            <a:xfrm>
              <a:off x="771105" y="1649807"/>
              <a:ext cx="1648437" cy="576153"/>
            </a:xfrm>
            <a:prstGeom prst="rect">
              <a:avLst/>
            </a:prstGeom>
          </p:spPr>
        </p:pic>
        <p:pic>
          <p:nvPicPr>
            <p:cNvPr id="24" name="Picture 23">
              <a:extLst>
                <a:ext uri="{FF2B5EF4-FFF2-40B4-BE49-F238E27FC236}">
                  <a16:creationId xmlns:a16="http://schemas.microsoft.com/office/drawing/2014/main" xmlns="" id="{5FBD2396-6528-9F48-94FE-1633047449B6}"/>
                </a:ext>
              </a:extLst>
            </p:cNvPr>
            <p:cNvPicPr>
              <a:picLocks noChangeAspect="1"/>
            </p:cNvPicPr>
            <p:nvPr userDrawn="1"/>
          </p:nvPicPr>
          <p:blipFill>
            <a:blip r:embed="rId4"/>
            <a:stretch>
              <a:fillRect/>
            </a:stretch>
          </p:blipFill>
          <p:spPr>
            <a:xfrm>
              <a:off x="768813" y="2287976"/>
              <a:ext cx="538810" cy="554814"/>
            </a:xfrm>
            <a:prstGeom prst="rect">
              <a:avLst/>
            </a:prstGeom>
          </p:spPr>
        </p:pic>
      </p:grpSp>
      <p:sp>
        <p:nvSpPr>
          <p:cNvPr id="11" name="TextBox 10">
            <a:extLst>
              <a:ext uri="{FF2B5EF4-FFF2-40B4-BE49-F238E27FC236}">
                <a16:creationId xmlns:a16="http://schemas.microsoft.com/office/drawing/2014/main" xmlns="" id="{635847DE-6313-664A-86A5-1E114CC90FF8}"/>
              </a:ext>
            </a:extLst>
          </p:cNvPr>
          <p:cNvSpPr txBox="1"/>
          <p:nvPr userDrawn="1"/>
        </p:nvSpPr>
        <p:spPr>
          <a:xfrm>
            <a:off x="633447" y="800985"/>
            <a:ext cx="6233879" cy="169277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schemeClr val="bg2">
                    <a:lumMod val="50000"/>
                  </a:schemeClr>
                </a:solidFill>
                <a:latin typeface="Arial Black" panose="020B0A04020102020204" pitchFamily="34" charset="0"/>
              </a:rPr>
              <a:t>Preparing students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200" dirty="0">
                <a:solidFill>
                  <a:srgbClr val="3DB8CF"/>
                </a:solidFill>
                <a:latin typeface="Arial Black" panose="020B0A04020102020204" pitchFamily="34" charset="0"/>
              </a:rPr>
              <a:t>for life</a:t>
            </a:r>
            <a:r>
              <a:rPr lang="en-US" sz="4400" dirty="0">
                <a:solidFill>
                  <a:srgbClr val="3DB8CF"/>
                </a:solidFill>
                <a:latin typeface="Arial Black" panose="020B0A04020102020204" pitchFamily="34" charset="0"/>
              </a:rPr>
              <a:t>.</a:t>
            </a:r>
            <a:endParaRPr lang="en-US" sz="7200" dirty="0">
              <a:solidFill>
                <a:srgbClr val="3DB8CF"/>
              </a:solidFill>
              <a:latin typeface="Arial Black" panose="020B0A04020102020204" pitchFamily="34" charset="0"/>
            </a:endParaRPr>
          </a:p>
        </p:txBody>
      </p:sp>
      <p:pic>
        <p:nvPicPr>
          <p:cNvPr id="12" name="Picture 11">
            <a:extLst>
              <a:ext uri="{FF2B5EF4-FFF2-40B4-BE49-F238E27FC236}">
                <a16:creationId xmlns:a16="http://schemas.microsoft.com/office/drawing/2014/main" xmlns="" id="{96C1CAB2-25CA-0B41-9D45-E0DE935F9D5E}"/>
              </a:ext>
            </a:extLst>
          </p:cNvPr>
          <p:cNvPicPr>
            <a:picLocks noChangeAspect="1"/>
          </p:cNvPicPr>
          <p:nvPr userDrawn="1"/>
        </p:nvPicPr>
        <p:blipFill rotWithShape="1">
          <a:blip r:embed="rId5"/>
          <a:srcRect t="288" r="637" b="2344"/>
          <a:stretch/>
        </p:blipFill>
        <p:spPr>
          <a:xfrm>
            <a:off x="5458771" y="342900"/>
            <a:ext cx="3546891" cy="6515100"/>
          </a:xfrm>
          <a:prstGeom prst="rect">
            <a:avLst/>
          </a:prstGeom>
        </p:spPr>
      </p:pic>
    </p:spTree>
    <p:extLst>
      <p:ext uri="{BB962C8B-B14F-4D97-AF65-F5344CB8AC3E}">
        <p14:creationId xmlns:p14="http://schemas.microsoft.com/office/powerpoint/2010/main" val="3039267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xmlns="" id="{C8B92D29-0F11-4748-A4C9-E342B9745CDE}"/>
              </a:ext>
            </a:extLst>
          </p:cNvPr>
          <p:cNvPicPr>
            <a:picLocks noChangeAspect="1"/>
          </p:cNvPicPr>
          <p:nvPr userDrawn="1"/>
        </p:nvPicPr>
        <p:blipFill>
          <a:blip r:embed="rId2"/>
          <a:stretch>
            <a:fillRect/>
          </a:stretch>
        </p:blipFill>
        <p:spPr>
          <a:xfrm>
            <a:off x="7701217" y="6023260"/>
            <a:ext cx="1114124" cy="610526"/>
          </a:xfrm>
          <a:prstGeom prst="rect">
            <a:avLst/>
          </a:prstGeom>
        </p:spPr>
      </p:pic>
      <p:sp>
        <p:nvSpPr>
          <p:cNvPr id="2" name="Title 1"/>
          <p:cNvSpPr>
            <a:spLocks noGrp="1"/>
          </p:cNvSpPr>
          <p:nvPr>
            <p:ph type="title"/>
          </p:nvPr>
        </p:nvSpPr>
        <p:spPr>
          <a:xfrm>
            <a:off x="895350" y="365126"/>
            <a:ext cx="7886700" cy="1325563"/>
          </a:xfrm>
        </p:spPr>
        <p:txBody>
          <a:bodyPr anchor="ctr"/>
          <a:lstStyle/>
          <a:p>
            <a:r>
              <a:rPr lang="en-US" dirty="0"/>
              <a:t>Click to edit Master title style</a:t>
            </a:r>
          </a:p>
        </p:txBody>
      </p:sp>
      <p:sp>
        <p:nvSpPr>
          <p:cNvPr id="3" name="Content Placeholder 2"/>
          <p:cNvSpPr>
            <a:spLocks noGrp="1"/>
          </p:cNvSpPr>
          <p:nvPr>
            <p:ph idx="1"/>
          </p:nvPr>
        </p:nvSpPr>
        <p:spPr>
          <a:xfrm>
            <a:off x="895350" y="1825625"/>
            <a:ext cx="7886700" cy="4197635"/>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7" name="Picture 16">
            <a:extLst>
              <a:ext uri="{FF2B5EF4-FFF2-40B4-BE49-F238E27FC236}">
                <a16:creationId xmlns:a16="http://schemas.microsoft.com/office/drawing/2014/main" xmlns="" id="{A3990FAA-95D0-BE45-A3B2-F6460B630856}"/>
              </a:ext>
            </a:extLst>
          </p:cNvPr>
          <p:cNvPicPr>
            <a:picLocks noChangeAspect="1"/>
          </p:cNvPicPr>
          <p:nvPr userDrawn="1"/>
        </p:nvPicPr>
        <p:blipFill rotWithShape="1">
          <a:blip r:embed="rId3"/>
          <a:srcRect r="4456"/>
          <a:stretch/>
        </p:blipFill>
        <p:spPr>
          <a:xfrm>
            <a:off x="0" y="0"/>
            <a:ext cx="667638" cy="6858000"/>
          </a:xfrm>
          <a:prstGeom prst="rect">
            <a:avLst/>
          </a:prstGeom>
        </p:spPr>
      </p:pic>
      <p:grpSp>
        <p:nvGrpSpPr>
          <p:cNvPr id="19" name="Group 18">
            <a:extLst>
              <a:ext uri="{FF2B5EF4-FFF2-40B4-BE49-F238E27FC236}">
                <a16:creationId xmlns:a16="http://schemas.microsoft.com/office/drawing/2014/main" xmlns="" id="{3978C74F-486B-0649-93C4-CAF799583E33}"/>
              </a:ext>
            </a:extLst>
          </p:cNvPr>
          <p:cNvGrpSpPr/>
          <p:nvPr userDrawn="1"/>
        </p:nvGrpSpPr>
        <p:grpSpPr>
          <a:xfrm>
            <a:off x="667638" y="6306081"/>
            <a:ext cx="6691278" cy="53219"/>
            <a:chOff x="667641" y="6313581"/>
            <a:chExt cx="7276741" cy="45719"/>
          </a:xfrm>
        </p:grpSpPr>
        <p:sp>
          <p:nvSpPr>
            <p:cNvPr id="20" name="Rectangle 19">
              <a:extLst>
                <a:ext uri="{FF2B5EF4-FFF2-40B4-BE49-F238E27FC236}">
                  <a16:creationId xmlns:a16="http://schemas.microsoft.com/office/drawing/2014/main" xmlns="" id="{18998B70-64A0-5E47-BA49-654F40DE1B65}"/>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xmlns="" id="{7C5F8581-88AA-D645-8205-5AFB08877723}"/>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xmlns="" id="{6E8926B3-5527-A244-8BA7-82E981BCAF0A}"/>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xmlns="" id="{D15AED92-698B-1545-9829-07F16197F5FA}"/>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a:extLst>
              <a:ext uri="{FF2B5EF4-FFF2-40B4-BE49-F238E27FC236}">
                <a16:creationId xmlns:a16="http://schemas.microsoft.com/office/drawing/2014/main" xmlns="" id="{16F9DF7F-73DC-9F45-87C0-008434323A44}"/>
              </a:ext>
            </a:extLst>
          </p:cNvPr>
          <p:cNvSpPr txBox="1"/>
          <p:nvPr userDrawn="1"/>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Tree>
    <p:extLst>
      <p:ext uri="{BB962C8B-B14F-4D97-AF65-F5344CB8AC3E}">
        <p14:creationId xmlns:p14="http://schemas.microsoft.com/office/powerpoint/2010/main" val="2092742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1F24F57B-988E-DF48-95CC-12162DB82D17}"/>
              </a:ext>
            </a:extLst>
          </p:cNvPr>
          <p:cNvPicPr>
            <a:picLocks noChangeAspect="1"/>
          </p:cNvPicPr>
          <p:nvPr userDrawn="1"/>
        </p:nvPicPr>
        <p:blipFill rotWithShape="1">
          <a:blip r:embed="rId2"/>
          <a:srcRect b="5868"/>
          <a:stretch/>
        </p:blipFill>
        <p:spPr>
          <a:xfrm>
            <a:off x="-682" y="159339"/>
            <a:ext cx="2633046" cy="6146741"/>
          </a:xfrm>
          <a:prstGeom prst="rect">
            <a:avLst/>
          </a:prstGeom>
        </p:spPr>
      </p:pic>
      <p:sp>
        <p:nvSpPr>
          <p:cNvPr id="8" name="Title 1">
            <a:extLst>
              <a:ext uri="{FF2B5EF4-FFF2-40B4-BE49-F238E27FC236}">
                <a16:creationId xmlns:a16="http://schemas.microsoft.com/office/drawing/2014/main" xmlns="" id="{AA38BD43-9EF6-9C44-88A5-EC83FE777A5B}"/>
              </a:ext>
            </a:extLst>
          </p:cNvPr>
          <p:cNvSpPr>
            <a:spLocks noGrp="1"/>
          </p:cNvSpPr>
          <p:nvPr>
            <p:ph type="title"/>
          </p:nvPr>
        </p:nvSpPr>
        <p:spPr>
          <a:xfrm>
            <a:off x="2228534" y="726832"/>
            <a:ext cx="6543778" cy="1987336"/>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Text Placeholder 9">
            <a:extLst>
              <a:ext uri="{FF2B5EF4-FFF2-40B4-BE49-F238E27FC236}">
                <a16:creationId xmlns:a16="http://schemas.microsoft.com/office/drawing/2014/main" xmlns="" id="{24248480-3C36-FA4E-B4B3-A757688E9687}"/>
              </a:ext>
            </a:extLst>
          </p:cNvPr>
          <p:cNvSpPr>
            <a:spLocks noGrp="1"/>
          </p:cNvSpPr>
          <p:nvPr>
            <p:ph type="body" sz="quarter" idx="13" hasCustomPrompt="1"/>
          </p:nvPr>
        </p:nvSpPr>
        <p:spPr>
          <a:xfrm>
            <a:off x="2228534" y="2841946"/>
            <a:ext cx="6543778"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pic>
        <p:nvPicPr>
          <p:cNvPr id="17" name="Picture 16">
            <a:extLst>
              <a:ext uri="{FF2B5EF4-FFF2-40B4-BE49-F238E27FC236}">
                <a16:creationId xmlns:a16="http://schemas.microsoft.com/office/drawing/2014/main" xmlns="" id="{F382055D-B3C4-A94C-BD21-36B1B585D125}"/>
              </a:ext>
            </a:extLst>
          </p:cNvPr>
          <p:cNvPicPr>
            <a:picLocks noChangeAspect="1"/>
          </p:cNvPicPr>
          <p:nvPr userDrawn="1"/>
        </p:nvPicPr>
        <p:blipFill>
          <a:blip r:embed="rId3"/>
          <a:stretch>
            <a:fillRect/>
          </a:stretch>
        </p:blipFill>
        <p:spPr>
          <a:xfrm>
            <a:off x="7468554" y="5919343"/>
            <a:ext cx="1303757" cy="714443"/>
          </a:xfrm>
          <a:prstGeom prst="rect">
            <a:avLst/>
          </a:prstGeom>
        </p:spPr>
      </p:pic>
      <p:grpSp>
        <p:nvGrpSpPr>
          <p:cNvPr id="18" name="Group 17">
            <a:extLst>
              <a:ext uri="{FF2B5EF4-FFF2-40B4-BE49-F238E27FC236}">
                <a16:creationId xmlns:a16="http://schemas.microsoft.com/office/drawing/2014/main" xmlns="" id="{4825A828-5FDB-244F-84D5-F4560E19A62F}"/>
              </a:ext>
            </a:extLst>
          </p:cNvPr>
          <p:cNvGrpSpPr/>
          <p:nvPr userDrawn="1"/>
        </p:nvGrpSpPr>
        <p:grpSpPr>
          <a:xfrm>
            <a:off x="0" y="6306081"/>
            <a:ext cx="7315886" cy="45719"/>
            <a:chOff x="667641" y="6313581"/>
            <a:chExt cx="7276741" cy="45719"/>
          </a:xfrm>
        </p:grpSpPr>
        <p:sp>
          <p:nvSpPr>
            <p:cNvPr id="19" name="Rectangle 18">
              <a:extLst>
                <a:ext uri="{FF2B5EF4-FFF2-40B4-BE49-F238E27FC236}">
                  <a16:creationId xmlns:a16="http://schemas.microsoft.com/office/drawing/2014/main" xmlns=""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xmlns=""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xmlns=""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a:extLst>
              <a:ext uri="{FF2B5EF4-FFF2-40B4-BE49-F238E27FC236}">
                <a16:creationId xmlns:a16="http://schemas.microsoft.com/office/drawing/2014/main" xmlns="" id="{A1143413-3208-B848-8E62-DD6AED7FE731}"/>
              </a:ext>
            </a:extLst>
          </p:cNvPr>
          <p:cNvSpPr txBox="1"/>
          <p:nvPr userDrawn="1"/>
        </p:nvSpPr>
        <p:spPr>
          <a:xfrm>
            <a:off x="62460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Tree>
    <p:extLst>
      <p:ext uri="{BB962C8B-B14F-4D97-AF65-F5344CB8AC3E}">
        <p14:creationId xmlns:p14="http://schemas.microsoft.com/office/powerpoint/2010/main" val="1570684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596EF8B3-6F3D-9646-BE7C-BAE01D591EE2}"/>
              </a:ext>
            </a:extLst>
          </p:cNvPr>
          <p:cNvPicPr>
            <a:picLocks noChangeAspect="1"/>
          </p:cNvPicPr>
          <p:nvPr userDrawn="1"/>
        </p:nvPicPr>
        <p:blipFill rotWithShape="1">
          <a:blip r:embed="rId2"/>
          <a:srcRect l="10731"/>
          <a:stretch/>
        </p:blipFill>
        <p:spPr>
          <a:xfrm>
            <a:off x="0" y="1251061"/>
            <a:ext cx="2880897" cy="5292610"/>
          </a:xfrm>
          <a:prstGeom prst="rect">
            <a:avLst/>
          </a:prstGeom>
        </p:spPr>
      </p:pic>
      <p:sp>
        <p:nvSpPr>
          <p:cNvPr id="8" name="Title 1">
            <a:extLst>
              <a:ext uri="{FF2B5EF4-FFF2-40B4-BE49-F238E27FC236}">
                <a16:creationId xmlns:a16="http://schemas.microsoft.com/office/drawing/2014/main" xmlns="" id="{AA38BD43-9EF6-9C44-88A5-EC83FE777A5B}"/>
              </a:ext>
            </a:extLst>
          </p:cNvPr>
          <p:cNvSpPr>
            <a:spLocks noGrp="1"/>
          </p:cNvSpPr>
          <p:nvPr>
            <p:ph type="title"/>
          </p:nvPr>
        </p:nvSpPr>
        <p:spPr>
          <a:xfrm>
            <a:off x="2228534" y="726832"/>
            <a:ext cx="6543778" cy="1987336"/>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Text Placeholder 9">
            <a:extLst>
              <a:ext uri="{FF2B5EF4-FFF2-40B4-BE49-F238E27FC236}">
                <a16:creationId xmlns:a16="http://schemas.microsoft.com/office/drawing/2014/main" xmlns="" id="{24248480-3C36-FA4E-B4B3-A757688E9687}"/>
              </a:ext>
            </a:extLst>
          </p:cNvPr>
          <p:cNvSpPr>
            <a:spLocks noGrp="1"/>
          </p:cNvSpPr>
          <p:nvPr>
            <p:ph type="body" sz="quarter" idx="13" hasCustomPrompt="1"/>
          </p:nvPr>
        </p:nvSpPr>
        <p:spPr>
          <a:xfrm>
            <a:off x="2228534" y="2841946"/>
            <a:ext cx="6543778"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pic>
        <p:nvPicPr>
          <p:cNvPr id="17" name="Picture 16">
            <a:extLst>
              <a:ext uri="{FF2B5EF4-FFF2-40B4-BE49-F238E27FC236}">
                <a16:creationId xmlns:a16="http://schemas.microsoft.com/office/drawing/2014/main" xmlns="" id="{F382055D-B3C4-A94C-BD21-36B1B585D125}"/>
              </a:ext>
            </a:extLst>
          </p:cNvPr>
          <p:cNvPicPr>
            <a:picLocks noChangeAspect="1"/>
          </p:cNvPicPr>
          <p:nvPr userDrawn="1"/>
        </p:nvPicPr>
        <p:blipFill>
          <a:blip r:embed="rId3"/>
          <a:stretch>
            <a:fillRect/>
          </a:stretch>
        </p:blipFill>
        <p:spPr>
          <a:xfrm>
            <a:off x="7468554" y="5919343"/>
            <a:ext cx="1303757" cy="714443"/>
          </a:xfrm>
          <a:prstGeom prst="rect">
            <a:avLst/>
          </a:prstGeom>
        </p:spPr>
      </p:pic>
      <p:grpSp>
        <p:nvGrpSpPr>
          <p:cNvPr id="18" name="Group 17">
            <a:extLst>
              <a:ext uri="{FF2B5EF4-FFF2-40B4-BE49-F238E27FC236}">
                <a16:creationId xmlns:a16="http://schemas.microsoft.com/office/drawing/2014/main" xmlns="" id="{4825A828-5FDB-244F-84D5-F4560E19A62F}"/>
              </a:ext>
            </a:extLst>
          </p:cNvPr>
          <p:cNvGrpSpPr/>
          <p:nvPr userDrawn="1"/>
        </p:nvGrpSpPr>
        <p:grpSpPr>
          <a:xfrm>
            <a:off x="0" y="6306081"/>
            <a:ext cx="7315886" cy="45719"/>
            <a:chOff x="667641" y="6313581"/>
            <a:chExt cx="7276741" cy="45719"/>
          </a:xfrm>
        </p:grpSpPr>
        <p:sp>
          <p:nvSpPr>
            <p:cNvPr id="19" name="Rectangle 18">
              <a:extLst>
                <a:ext uri="{FF2B5EF4-FFF2-40B4-BE49-F238E27FC236}">
                  <a16:creationId xmlns:a16="http://schemas.microsoft.com/office/drawing/2014/main" xmlns=""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xmlns=""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xmlns=""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a:extLst>
              <a:ext uri="{FF2B5EF4-FFF2-40B4-BE49-F238E27FC236}">
                <a16:creationId xmlns:a16="http://schemas.microsoft.com/office/drawing/2014/main" xmlns="" id="{A1143413-3208-B848-8E62-DD6AED7FE731}"/>
              </a:ext>
            </a:extLst>
          </p:cNvPr>
          <p:cNvSpPr txBox="1"/>
          <p:nvPr userDrawn="1"/>
        </p:nvSpPr>
        <p:spPr>
          <a:xfrm>
            <a:off x="62460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Tree>
    <p:extLst>
      <p:ext uri="{BB962C8B-B14F-4D97-AF65-F5344CB8AC3E}">
        <p14:creationId xmlns:p14="http://schemas.microsoft.com/office/powerpoint/2010/main" val="1398547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3">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xmlns="" id="{45977ABD-0DF5-F147-AD3B-BCC6D27BB3C7}"/>
              </a:ext>
            </a:extLst>
          </p:cNvPr>
          <p:cNvPicPr>
            <a:picLocks noChangeAspect="1"/>
          </p:cNvPicPr>
          <p:nvPr userDrawn="1"/>
        </p:nvPicPr>
        <p:blipFill rotWithShape="1">
          <a:blip r:embed="rId2"/>
          <a:srcRect r="12629"/>
          <a:stretch/>
        </p:blipFill>
        <p:spPr>
          <a:xfrm>
            <a:off x="6787364" y="1399531"/>
            <a:ext cx="2356636" cy="5055990"/>
          </a:xfrm>
          <a:prstGeom prst="rect">
            <a:avLst/>
          </a:prstGeom>
        </p:spPr>
      </p:pic>
      <p:sp>
        <p:nvSpPr>
          <p:cNvPr id="8" name="Title 1">
            <a:extLst>
              <a:ext uri="{FF2B5EF4-FFF2-40B4-BE49-F238E27FC236}">
                <a16:creationId xmlns:a16="http://schemas.microsoft.com/office/drawing/2014/main" xmlns="" id="{AA38BD43-9EF6-9C44-88A5-EC83FE777A5B}"/>
              </a:ext>
            </a:extLst>
          </p:cNvPr>
          <p:cNvSpPr>
            <a:spLocks noGrp="1"/>
          </p:cNvSpPr>
          <p:nvPr>
            <p:ph type="title"/>
          </p:nvPr>
        </p:nvSpPr>
        <p:spPr>
          <a:xfrm>
            <a:off x="344316" y="726832"/>
            <a:ext cx="6543778" cy="1987336"/>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Text Placeholder 9">
            <a:extLst>
              <a:ext uri="{FF2B5EF4-FFF2-40B4-BE49-F238E27FC236}">
                <a16:creationId xmlns:a16="http://schemas.microsoft.com/office/drawing/2014/main" xmlns="" id="{24248480-3C36-FA4E-B4B3-A757688E9687}"/>
              </a:ext>
            </a:extLst>
          </p:cNvPr>
          <p:cNvSpPr>
            <a:spLocks noGrp="1"/>
          </p:cNvSpPr>
          <p:nvPr>
            <p:ph type="body" sz="quarter" idx="13" hasCustomPrompt="1"/>
          </p:nvPr>
        </p:nvSpPr>
        <p:spPr>
          <a:xfrm>
            <a:off x="344316" y="2841946"/>
            <a:ext cx="6543778"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pic>
        <p:nvPicPr>
          <p:cNvPr id="17" name="Picture 16">
            <a:extLst>
              <a:ext uri="{FF2B5EF4-FFF2-40B4-BE49-F238E27FC236}">
                <a16:creationId xmlns:a16="http://schemas.microsoft.com/office/drawing/2014/main" xmlns="" id="{F382055D-B3C4-A94C-BD21-36B1B585D125}"/>
              </a:ext>
            </a:extLst>
          </p:cNvPr>
          <p:cNvPicPr>
            <a:picLocks noChangeAspect="1"/>
          </p:cNvPicPr>
          <p:nvPr userDrawn="1"/>
        </p:nvPicPr>
        <p:blipFill>
          <a:blip r:embed="rId3"/>
          <a:stretch>
            <a:fillRect/>
          </a:stretch>
        </p:blipFill>
        <p:spPr>
          <a:xfrm>
            <a:off x="316606" y="5919343"/>
            <a:ext cx="1303757" cy="714443"/>
          </a:xfrm>
          <a:prstGeom prst="rect">
            <a:avLst/>
          </a:prstGeom>
        </p:spPr>
      </p:pic>
      <p:grpSp>
        <p:nvGrpSpPr>
          <p:cNvPr id="18" name="Group 17">
            <a:extLst>
              <a:ext uri="{FF2B5EF4-FFF2-40B4-BE49-F238E27FC236}">
                <a16:creationId xmlns:a16="http://schemas.microsoft.com/office/drawing/2014/main" xmlns="" id="{4825A828-5FDB-244F-84D5-F4560E19A62F}"/>
              </a:ext>
            </a:extLst>
          </p:cNvPr>
          <p:cNvGrpSpPr/>
          <p:nvPr userDrawn="1"/>
        </p:nvGrpSpPr>
        <p:grpSpPr>
          <a:xfrm>
            <a:off x="1828114" y="6306081"/>
            <a:ext cx="7315886" cy="45719"/>
            <a:chOff x="667641" y="6313581"/>
            <a:chExt cx="7276741" cy="45719"/>
          </a:xfrm>
        </p:grpSpPr>
        <p:sp>
          <p:nvSpPr>
            <p:cNvPr id="19" name="Rectangle 18">
              <a:extLst>
                <a:ext uri="{FF2B5EF4-FFF2-40B4-BE49-F238E27FC236}">
                  <a16:creationId xmlns:a16="http://schemas.microsoft.com/office/drawing/2014/main" xmlns=""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xmlns=""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xmlns=""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xmlns="" id="{AE349129-BD40-B545-8AF5-31B3765D9801}"/>
              </a:ext>
            </a:extLst>
          </p:cNvPr>
          <p:cNvSpPr txBox="1"/>
          <p:nvPr userDrawn="1"/>
        </p:nvSpPr>
        <p:spPr>
          <a:xfrm>
            <a:off x="1732284" y="6354188"/>
            <a:ext cx="8555100" cy="261610"/>
          </a:xfrm>
          <a:prstGeom prst="rect">
            <a:avLst/>
          </a:prstGeom>
          <a:noFill/>
        </p:spPr>
        <p:txBody>
          <a:bodyPr wrap="square" rtlCol="0">
            <a:spAutoFit/>
          </a:bodyPr>
          <a:lstStyle/>
          <a:p>
            <a:r>
              <a:rPr lang="en-US" sz="1050" dirty="0">
                <a:solidFill>
                  <a:srgbClr val="3DB8CF"/>
                </a:solidFill>
                <a:latin typeface="Arial Black" panose="020B0A04020102020204" pitchFamily="34" charset="0"/>
              </a:rPr>
              <a:t>Educating Georgia's Future </a:t>
            </a:r>
            <a:r>
              <a:rPr lang="en-US" sz="1100" b="1" i="1" dirty="0">
                <a:solidFill>
                  <a:schemeClr val="bg2">
                    <a:lumMod val="50000"/>
                  </a:schemeClr>
                </a:solidFill>
              </a:rPr>
              <a:t>by graduating students who are ready to learn, ready to live, and ready to lead.</a:t>
            </a:r>
          </a:p>
        </p:txBody>
      </p:sp>
    </p:spTree>
    <p:extLst>
      <p:ext uri="{BB962C8B-B14F-4D97-AF65-F5344CB8AC3E}">
        <p14:creationId xmlns:p14="http://schemas.microsoft.com/office/powerpoint/2010/main" val="977072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4">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C9970F26-56FE-6A4E-9A8A-0363CCFBCD77}"/>
              </a:ext>
            </a:extLst>
          </p:cNvPr>
          <p:cNvPicPr>
            <a:picLocks noChangeAspect="1"/>
          </p:cNvPicPr>
          <p:nvPr userDrawn="1"/>
        </p:nvPicPr>
        <p:blipFill rotWithShape="1">
          <a:blip r:embed="rId2"/>
          <a:srcRect r="20961"/>
          <a:stretch/>
        </p:blipFill>
        <p:spPr>
          <a:xfrm>
            <a:off x="5956300" y="1236379"/>
            <a:ext cx="3187701" cy="5092561"/>
          </a:xfrm>
          <a:prstGeom prst="rect">
            <a:avLst/>
          </a:prstGeom>
        </p:spPr>
      </p:pic>
      <p:sp>
        <p:nvSpPr>
          <p:cNvPr id="8" name="Title 1">
            <a:extLst>
              <a:ext uri="{FF2B5EF4-FFF2-40B4-BE49-F238E27FC236}">
                <a16:creationId xmlns:a16="http://schemas.microsoft.com/office/drawing/2014/main" xmlns="" id="{AA38BD43-9EF6-9C44-88A5-EC83FE777A5B}"/>
              </a:ext>
            </a:extLst>
          </p:cNvPr>
          <p:cNvSpPr>
            <a:spLocks noGrp="1"/>
          </p:cNvSpPr>
          <p:nvPr>
            <p:ph type="title"/>
          </p:nvPr>
        </p:nvSpPr>
        <p:spPr>
          <a:xfrm>
            <a:off x="344316" y="726832"/>
            <a:ext cx="6119984" cy="1987336"/>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Text Placeholder 9">
            <a:extLst>
              <a:ext uri="{FF2B5EF4-FFF2-40B4-BE49-F238E27FC236}">
                <a16:creationId xmlns:a16="http://schemas.microsoft.com/office/drawing/2014/main" xmlns="" id="{24248480-3C36-FA4E-B4B3-A757688E9687}"/>
              </a:ext>
            </a:extLst>
          </p:cNvPr>
          <p:cNvSpPr>
            <a:spLocks noGrp="1"/>
          </p:cNvSpPr>
          <p:nvPr>
            <p:ph type="body" sz="quarter" idx="13" hasCustomPrompt="1"/>
          </p:nvPr>
        </p:nvSpPr>
        <p:spPr>
          <a:xfrm>
            <a:off x="344316" y="2841946"/>
            <a:ext cx="6119984"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pic>
        <p:nvPicPr>
          <p:cNvPr id="17" name="Picture 16">
            <a:extLst>
              <a:ext uri="{FF2B5EF4-FFF2-40B4-BE49-F238E27FC236}">
                <a16:creationId xmlns:a16="http://schemas.microsoft.com/office/drawing/2014/main" xmlns="" id="{F382055D-B3C4-A94C-BD21-36B1B585D125}"/>
              </a:ext>
            </a:extLst>
          </p:cNvPr>
          <p:cNvPicPr>
            <a:picLocks noChangeAspect="1"/>
          </p:cNvPicPr>
          <p:nvPr userDrawn="1"/>
        </p:nvPicPr>
        <p:blipFill>
          <a:blip r:embed="rId3"/>
          <a:stretch>
            <a:fillRect/>
          </a:stretch>
        </p:blipFill>
        <p:spPr>
          <a:xfrm>
            <a:off x="316606" y="5919343"/>
            <a:ext cx="1303757" cy="714443"/>
          </a:xfrm>
          <a:prstGeom prst="rect">
            <a:avLst/>
          </a:prstGeom>
        </p:spPr>
      </p:pic>
      <p:grpSp>
        <p:nvGrpSpPr>
          <p:cNvPr id="18" name="Group 17">
            <a:extLst>
              <a:ext uri="{FF2B5EF4-FFF2-40B4-BE49-F238E27FC236}">
                <a16:creationId xmlns:a16="http://schemas.microsoft.com/office/drawing/2014/main" xmlns="" id="{4825A828-5FDB-244F-84D5-F4560E19A62F}"/>
              </a:ext>
            </a:extLst>
          </p:cNvPr>
          <p:cNvGrpSpPr/>
          <p:nvPr userDrawn="1"/>
        </p:nvGrpSpPr>
        <p:grpSpPr>
          <a:xfrm>
            <a:off x="1828114" y="6306081"/>
            <a:ext cx="7315886" cy="45719"/>
            <a:chOff x="667641" y="6313581"/>
            <a:chExt cx="7276741" cy="45719"/>
          </a:xfrm>
        </p:grpSpPr>
        <p:sp>
          <p:nvSpPr>
            <p:cNvPr id="19" name="Rectangle 18">
              <a:extLst>
                <a:ext uri="{FF2B5EF4-FFF2-40B4-BE49-F238E27FC236}">
                  <a16:creationId xmlns:a16="http://schemas.microsoft.com/office/drawing/2014/main" xmlns=""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xmlns=""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xmlns=""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xmlns="" id="{AE349129-BD40-B545-8AF5-31B3765D9801}"/>
              </a:ext>
            </a:extLst>
          </p:cNvPr>
          <p:cNvSpPr txBox="1"/>
          <p:nvPr userDrawn="1"/>
        </p:nvSpPr>
        <p:spPr>
          <a:xfrm>
            <a:off x="1732284" y="6354188"/>
            <a:ext cx="8555100" cy="261610"/>
          </a:xfrm>
          <a:prstGeom prst="rect">
            <a:avLst/>
          </a:prstGeom>
          <a:noFill/>
        </p:spPr>
        <p:txBody>
          <a:bodyPr wrap="square" rtlCol="0">
            <a:spAutoFit/>
          </a:bodyPr>
          <a:lstStyle/>
          <a:p>
            <a:r>
              <a:rPr lang="en-US" sz="1050" dirty="0">
                <a:solidFill>
                  <a:srgbClr val="3DB8CF"/>
                </a:solidFill>
                <a:latin typeface="Arial Black" panose="020B0A04020102020204" pitchFamily="34" charset="0"/>
              </a:rPr>
              <a:t>Educating Georgia's Future </a:t>
            </a:r>
            <a:r>
              <a:rPr lang="en-US" sz="1100" b="1" i="1" dirty="0">
                <a:solidFill>
                  <a:schemeClr val="bg2">
                    <a:lumMod val="50000"/>
                  </a:schemeClr>
                </a:solidFill>
              </a:rPr>
              <a:t>by graduating students who are ready to learn, ready to live, and ready to lead.</a:t>
            </a:r>
          </a:p>
        </p:txBody>
      </p:sp>
    </p:spTree>
    <p:extLst>
      <p:ext uri="{BB962C8B-B14F-4D97-AF65-F5344CB8AC3E}">
        <p14:creationId xmlns:p14="http://schemas.microsoft.com/office/powerpoint/2010/main" val="1654560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5">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xmlns="" id="{D12C5B11-206E-A94B-9F51-FB5C3DAE1C3B}"/>
              </a:ext>
            </a:extLst>
          </p:cNvPr>
          <p:cNvPicPr>
            <a:picLocks noChangeAspect="1"/>
          </p:cNvPicPr>
          <p:nvPr userDrawn="1"/>
        </p:nvPicPr>
        <p:blipFill rotWithShape="1">
          <a:blip r:embed="rId2"/>
          <a:srcRect l="634" b="13764"/>
          <a:stretch/>
        </p:blipFill>
        <p:spPr>
          <a:xfrm>
            <a:off x="213993" y="2537127"/>
            <a:ext cx="4472307" cy="3776454"/>
          </a:xfrm>
          <a:prstGeom prst="rect">
            <a:avLst/>
          </a:prstGeom>
        </p:spPr>
      </p:pic>
      <p:sp>
        <p:nvSpPr>
          <p:cNvPr id="8" name="Title 1">
            <a:extLst>
              <a:ext uri="{FF2B5EF4-FFF2-40B4-BE49-F238E27FC236}">
                <a16:creationId xmlns:a16="http://schemas.microsoft.com/office/drawing/2014/main" xmlns="" id="{AA38BD43-9EF6-9C44-88A5-EC83FE777A5B}"/>
              </a:ext>
            </a:extLst>
          </p:cNvPr>
          <p:cNvSpPr>
            <a:spLocks noGrp="1"/>
          </p:cNvSpPr>
          <p:nvPr>
            <p:ph type="title"/>
          </p:nvPr>
        </p:nvSpPr>
        <p:spPr>
          <a:xfrm>
            <a:off x="1300111" y="0"/>
            <a:ext cx="6543778" cy="1778000"/>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Text Placeholder 9">
            <a:extLst>
              <a:ext uri="{FF2B5EF4-FFF2-40B4-BE49-F238E27FC236}">
                <a16:creationId xmlns:a16="http://schemas.microsoft.com/office/drawing/2014/main" xmlns="" id="{24248480-3C36-FA4E-B4B3-A757688E9687}"/>
              </a:ext>
            </a:extLst>
          </p:cNvPr>
          <p:cNvSpPr>
            <a:spLocks noGrp="1"/>
          </p:cNvSpPr>
          <p:nvPr>
            <p:ph type="body" sz="quarter" idx="13" hasCustomPrompt="1"/>
          </p:nvPr>
        </p:nvSpPr>
        <p:spPr>
          <a:xfrm>
            <a:off x="1300111" y="1884545"/>
            <a:ext cx="6543778" cy="1300617"/>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pic>
        <p:nvPicPr>
          <p:cNvPr id="17" name="Picture 16">
            <a:extLst>
              <a:ext uri="{FF2B5EF4-FFF2-40B4-BE49-F238E27FC236}">
                <a16:creationId xmlns:a16="http://schemas.microsoft.com/office/drawing/2014/main" xmlns="" id="{F382055D-B3C4-A94C-BD21-36B1B585D125}"/>
              </a:ext>
            </a:extLst>
          </p:cNvPr>
          <p:cNvPicPr>
            <a:picLocks noChangeAspect="1"/>
          </p:cNvPicPr>
          <p:nvPr userDrawn="1"/>
        </p:nvPicPr>
        <p:blipFill>
          <a:blip r:embed="rId3"/>
          <a:stretch>
            <a:fillRect/>
          </a:stretch>
        </p:blipFill>
        <p:spPr>
          <a:xfrm>
            <a:off x="7468554" y="5919343"/>
            <a:ext cx="1303757" cy="714443"/>
          </a:xfrm>
          <a:prstGeom prst="rect">
            <a:avLst/>
          </a:prstGeom>
        </p:spPr>
      </p:pic>
      <p:grpSp>
        <p:nvGrpSpPr>
          <p:cNvPr id="18" name="Group 17">
            <a:extLst>
              <a:ext uri="{FF2B5EF4-FFF2-40B4-BE49-F238E27FC236}">
                <a16:creationId xmlns:a16="http://schemas.microsoft.com/office/drawing/2014/main" xmlns="" id="{4825A828-5FDB-244F-84D5-F4560E19A62F}"/>
              </a:ext>
            </a:extLst>
          </p:cNvPr>
          <p:cNvGrpSpPr/>
          <p:nvPr userDrawn="1"/>
        </p:nvGrpSpPr>
        <p:grpSpPr>
          <a:xfrm>
            <a:off x="0" y="6306081"/>
            <a:ext cx="7315886" cy="45719"/>
            <a:chOff x="667641" y="6313581"/>
            <a:chExt cx="7276741" cy="45719"/>
          </a:xfrm>
        </p:grpSpPr>
        <p:sp>
          <p:nvSpPr>
            <p:cNvPr id="19" name="Rectangle 18">
              <a:extLst>
                <a:ext uri="{FF2B5EF4-FFF2-40B4-BE49-F238E27FC236}">
                  <a16:creationId xmlns:a16="http://schemas.microsoft.com/office/drawing/2014/main" xmlns=""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xmlns=""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xmlns=""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xmlns="" id="{7AEF3D64-B4A9-F448-94C2-B2BAD28044CD}"/>
              </a:ext>
            </a:extLst>
          </p:cNvPr>
          <p:cNvSpPr txBox="1"/>
          <p:nvPr userDrawn="1"/>
        </p:nvSpPr>
        <p:spPr>
          <a:xfrm>
            <a:off x="435189" y="6380315"/>
            <a:ext cx="6243902" cy="307777"/>
          </a:xfrm>
          <a:prstGeom prst="rect">
            <a:avLst/>
          </a:prstGeom>
          <a:noFill/>
        </p:spPr>
        <p:txBody>
          <a:bodyPr wrap="square" rtlCol="0">
            <a:spAutoFit/>
          </a:bodyPr>
          <a:lstStyle/>
          <a:p>
            <a:r>
              <a:rPr lang="en-US" sz="1400" b="1" i="1" dirty="0">
                <a:solidFill>
                  <a:schemeClr val="bg2">
                    <a:lumMod val="50000"/>
                  </a:schemeClr>
                </a:solidFill>
              </a:rPr>
              <a:t>Offering a holistic education to </a:t>
            </a:r>
            <a:r>
              <a:rPr lang="en-US" sz="1400" dirty="0">
                <a:solidFill>
                  <a:srgbClr val="3DB8CF"/>
                </a:solidFill>
                <a:latin typeface="Arial Black" panose="020B0A04020102020204" pitchFamily="34" charset="0"/>
              </a:rPr>
              <a:t>each and every child </a:t>
            </a:r>
            <a:r>
              <a:rPr lang="en-US" sz="1400" b="1" i="1" dirty="0">
                <a:solidFill>
                  <a:schemeClr val="bg2">
                    <a:lumMod val="50000"/>
                  </a:schemeClr>
                </a:solidFill>
              </a:rPr>
              <a:t>in our state.</a:t>
            </a:r>
          </a:p>
        </p:txBody>
      </p:sp>
    </p:spTree>
    <p:extLst>
      <p:ext uri="{BB962C8B-B14F-4D97-AF65-F5344CB8AC3E}">
        <p14:creationId xmlns:p14="http://schemas.microsoft.com/office/powerpoint/2010/main" val="3257262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lai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xmlns="" id="{9F381B7D-7BB0-1C43-99EF-977C439C1EB3}"/>
              </a:ext>
            </a:extLst>
          </p:cNvPr>
          <p:cNvPicPr>
            <a:picLocks noChangeAspect="1"/>
          </p:cNvPicPr>
          <p:nvPr userDrawn="1"/>
        </p:nvPicPr>
        <p:blipFill rotWithShape="1">
          <a:blip r:embed="rId2"/>
          <a:srcRect r="4456"/>
          <a:stretch/>
        </p:blipFill>
        <p:spPr>
          <a:xfrm>
            <a:off x="0" y="0"/>
            <a:ext cx="667638" cy="6858000"/>
          </a:xfrm>
          <a:prstGeom prst="rect">
            <a:avLst/>
          </a:prstGeom>
        </p:spPr>
      </p:pic>
      <p:sp>
        <p:nvSpPr>
          <p:cNvPr id="18" name="Title 1">
            <a:extLst>
              <a:ext uri="{FF2B5EF4-FFF2-40B4-BE49-F238E27FC236}">
                <a16:creationId xmlns:a16="http://schemas.microsoft.com/office/drawing/2014/main" xmlns="" id="{21B681EA-F2F5-EC42-A472-2D4F4B1AD9B7}"/>
              </a:ext>
            </a:extLst>
          </p:cNvPr>
          <p:cNvSpPr>
            <a:spLocks noGrp="1"/>
          </p:cNvSpPr>
          <p:nvPr>
            <p:ph type="ctrTitle"/>
          </p:nvPr>
        </p:nvSpPr>
        <p:spPr>
          <a:xfrm>
            <a:off x="901467" y="1122363"/>
            <a:ext cx="7913874" cy="2387600"/>
          </a:xfrm>
        </p:spPr>
        <p:txBody>
          <a:bodyPr anchor="b">
            <a:normAutofit/>
          </a:bodyPr>
          <a:lstStyle>
            <a:lvl1pPr algn="ctr">
              <a:defRPr sz="3600"/>
            </a:lvl1pPr>
          </a:lstStyle>
          <a:p>
            <a:r>
              <a:rPr lang="en-US" dirty="0"/>
              <a:t>Click to edit Master title style</a:t>
            </a:r>
          </a:p>
        </p:txBody>
      </p:sp>
      <p:sp>
        <p:nvSpPr>
          <p:cNvPr id="19" name="Subtitle 2">
            <a:extLst>
              <a:ext uri="{FF2B5EF4-FFF2-40B4-BE49-F238E27FC236}">
                <a16:creationId xmlns:a16="http://schemas.microsoft.com/office/drawing/2014/main" xmlns="" id="{71120813-8E8A-2846-88BB-0D7E94451AE5}"/>
              </a:ext>
            </a:extLst>
          </p:cNvPr>
          <p:cNvSpPr>
            <a:spLocks noGrp="1"/>
          </p:cNvSpPr>
          <p:nvPr>
            <p:ph type="subTitle" idx="1" hasCustomPrompt="1"/>
          </p:nvPr>
        </p:nvSpPr>
        <p:spPr>
          <a:xfrm>
            <a:off x="901467" y="3602037"/>
            <a:ext cx="7913874" cy="1826077"/>
          </a:xfrm>
        </p:spPr>
        <p:txBody>
          <a:bodyPr>
            <a:normAutofit/>
          </a:bodyPr>
          <a:lstStyle>
            <a:lvl1pPr marL="0" indent="0" algn="ctr">
              <a:buNone/>
              <a:defRPr sz="2800" b="1">
                <a:solidFill>
                  <a:schemeClr val="bg2">
                    <a:lumMod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pic>
        <p:nvPicPr>
          <p:cNvPr id="20" name="Picture 19">
            <a:extLst>
              <a:ext uri="{FF2B5EF4-FFF2-40B4-BE49-F238E27FC236}">
                <a16:creationId xmlns:a16="http://schemas.microsoft.com/office/drawing/2014/main" xmlns="" id="{B15DE0A7-3C94-754A-A558-C07D050348F2}"/>
              </a:ext>
            </a:extLst>
          </p:cNvPr>
          <p:cNvPicPr>
            <a:picLocks noChangeAspect="1"/>
          </p:cNvPicPr>
          <p:nvPr userDrawn="1"/>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xmlns="" id="{6159FD8B-DA12-E54A-BD8E-BC52C8B51FC3}"/>
              </a:ext>
            </a:extLst>
          </p:cNvPr>
          <p:cNvGrpSpPr/>
          <p:nvPr userDrawn="1"/>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xmlns=""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xmlns=""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xmlns="" id="{8DA3722A-6D40-1241-BC75-3DC8893F50CF}"/>
              </a:ext>
            </a:extLst>
          </p:cNvPr>
          <p:cNvSpPr txBox="1"/>
          <p:nvPr userDrawn="1"/>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Tree>
    <p:extLst>
      <p:ext uri="{BB962C8B-B14F-4D97-AF65-F5344CB8AC3E}">
        <p14:creationId xmlns:p14="http://schemas.microsoft.com/office/powerpoint/2010/main" val="3798810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xmlns="" id="{9F381B7D-7BB0-1C43-99EF-977C439C1EB3}"/>
              </a:ext>
            </a:extLst>
          </p:cNvPr>
          <p:cNvPicPr>
            <a:picLocks noChangeAspect="1"/>
          </p:cNvPicPr>
          <p:nvPr userDrawn="1"/>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xmlns="" id="{B15DE0A7-3C94-754A-A558-C07D050348F2}"/>
              </a:ext>
            </a:extLst>
          </p:cNvPr>
          <p:cNvPicPr>
            <a:picLocks noChangeAspect="1"/>
          </p:cNvPicPr>
          <p:nvPr userDrawn="1"/>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xmlns="" id="{6159FD8B-DA12-E54A-BD8E-BC52C8B51FC3}"/>
              </a:ext>
            </a:extLst>
          </p:cNvPr>
          <p:cNvGrpSpPr/>
          <p:nvPr userDrawn="1"/>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xmlns=""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xmlns=""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xmlns="" id="{8DA3722A-6D40-1241-BC75-3DC8893F50CF}"/>
              </a:ext>
            </a:extLst>
          </p:cNvPr>
          <p:cNvSpPr txBox="1"/>
          <p:nvPr userDrawn="1"/>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Tree>
    <p:extLst>
      <p:ext uri="{BB962C8B-B14F-4D97-AF65-F5344CB8AC3E}">
        <p14:creationId xmlns:p14="http://schemas.microsoft.com/office/powerpoint/2010/main" val="3777220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9/4/2020</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8668346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8" r:id="rId16"/>
    <p:sldLayoutId id="2147483667" r:id="rId17"/>
    <p:sldLayoutId id="2147483696" r:id="rId18"/>
    <p:sldLayoutId id="2147483697" r:id="rId19"/>
  </p:sldLayoutIdLst>
  <p:txStyles>
    <p:titleStyle>
      <a:lvl1pPr algn="l" defTabSz="914400" rtl="0" eaLnBrk="1" latinLnBrk="0" hangingPunct="1">
        <a:lnSpc>
          <a:spcPct val="90000"/>
        </a:lnSpc>
        <a:spcBef>
          <a:spcPct val="0"/>
        </a:spcBef>
        <a:buNone/>
        <a:defRPr sz="3600" b="1" i="0" kern="1200">
          <a:solidFill>
            <a:srgbClr val="44883E"/>
          </a:solidFill>
          <a:latin typeface="Arial" panose="020B0604020202020204" pitchFamily="34" charset="0"/>
          <a:ea typeface="Helvetica Neue Medium" panose="02000503000000020004" pitchFamily="2" charset="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georgiainsights.com/specialeducation.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www.gadoe.org/Curriculum-Instruction-and-Assessment/Special-Education-Services/Documents/Virtual%20Learning%20Resources/ESY%20and%20COMPENSATORY%20SERVICES%207.21.20.pdf"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www2.ed.gov/about/offices/list/ocr/docs/ocr-coronavirus-fact-sheet.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s://www.georgiainsights.com/uploads/1/2/2/2/122221993/gadoe_clarification_on_idea_timelines__august_11_.pdf" TargetMode="Externa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hyperlink" Target="https://www.gadoe.org/Curriculum-Instruction-and-Assessment/Special-Education-Services/Pages/Resources-for-Distance-Remote-Learning.aspx"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s://www.gpb.org/kids-and-family"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iris.peabody.vanderbilt.edu/module/c19/"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educationmodified-4381533.hs-sites.com/at-home-learning-resources" TargetMode="External"/><Relationship Id="rId2" Type="http://schemas.openxmlformats.org/officeDocument/2006/relationships/hyperlink" Target="https://www.ncld.org/wp-content/uploads/2020/03/A-Parents-Guide-to-Virtual-Learning-4-Actions-To-Improve-your-Childs-Experience-with-Online-Learning.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hyperlink" Target="https://www.gadoe.org/Curriculum-Instruction-and-Assessment/Special-Education-Services/Documents/Parents%20Rights/Parents%20Rights%20Sample%201%20updated%20032420.pdf"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hyperlink" Target="mailto:jpollard@doe.k12.ga.us" TargetMode="Externa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hyperlink" Target="https://www2.ed.gov/policy/speced/guid/idea/memosdcltrs/qa-covid-19-03-12-2020.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georgiainsights.com/uploads/1/2/2/2/122221993/supple_fact_sheet_3.21.20_final.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gadoe.org/External-Affairs-and-Policy/communications/Documents/Special%20Education%20Restart%20Guidance%20(7-30-2020).pdf"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ABEF5960-E2FA-614A-9262-A8A11E18FAFD}"/>
              </a:ext>
            </a:extLst>
          </p:cNvPr>
          <p:cNvSpPr>
            <a:spLocks noGrp="1"/>
          </p:cNvSpPr>
          <p:nvPr>
            <p:ph type="ctrTitle"/>
          </p:nvPr>
        </p:nvSpPr>
        <p:spPr/>
        <p:txBody>
          <a:bodyPr>
            <a:normAutofit fontScale="90000"/>
          </a:bodyPr>
          <a:lstStyle/>
          <a:p>
            <a:r>
              <a:rPr lang="en-US" dirty="0"/>
              <a:t>Division for Special Education Services and Supports Guidance for the 2020-2021 School Year</a:t>
            </a:r>
          </a:p>
        </p:txBody>
      </p:sp>
      <p:sp>
        <p:nvSpPr>
          <p:cNvPr id="7" name="Subtitle 6">
            <a:extLst>
              <a:ext uri="{FF2B5EF4-FFF2-40B4-BE49-F238E27FC236}">
                <a16:creationId xmlns:a16="http://schemas.microsoft.com/office/drawing/2014/main" xmlns="" id="{0C59CF97-0D59-634D-87EA-64E41E65128A}"/>
              </a:ext>
            </a:extLst>
          </p:cNvPr>
          <p:cNvSpPr>
            <a:spLocks noGrp="1"/>
          </p:cNvSpPr>
          <p:nvPr>
            <p:ph type="subTitle" idx="1"/>
          </p:nvPr>
        </p:nvSpPr>
        <p:spPr/>
        <p:txBody>
          <a:bodyPr>
            <a:normAutofit fontScale="92500" lnSpcReduction="10000"/>
          </a:bodyPr>
          <a:lstStyle/>
          <a:p>
            <a:r>
              <a:rPr lang="en-US" dirty="0"/>
              <a:t>Georgia Parent Mentor Partnership</a:t>
            </a:r>
          </a:p>
          <a:p>
            <a:r>
              <a:rPr lang="en-US" dirty="0"/>
              <a:t>September 4, 2020</a:t>
            </a:r>
          </a:p>
          <a:p>
            <a:r>
              <a:rPr lang="en-US" sz="2600" dirty="0"/>
              <a:t>Jamila Pollard, Esq., Program Manager Senior/Legal Officer</a:t>
            </a:r>
          </a:p>
        </p:txBody>
      </p:sp>
    </p:spTree>
    <p:extLst>
      <p:ext uri="{BB962C8B-B14F-4D97-AF65-F5344CB8AC3E}">
        <p14:creationId xmlns:p14="http://schemas.microsoft.com/office/powerpoint/2010/main" val="519630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1D51CFB-C49E-437E-8B1D-D7986CC38852}"/>
              </a:ext>
            </a:extLst>
          </p:cNvPr>
          <p:cNvSpPr>
            <a:spLocks noGrp="1"/>
          </p:cNvSpPr>
          <p:nvPr>
            <p:ph type="title"/>
          </p:nvPr>
        </p:nvSpPr>
        <p:spPr/>
        <p:txBody>
          <a:bodyPr/>
          <a:lstStyle/>
          <a:p>
            <a:r>
              <a:rPr lang="en-US" dirty="0"/>
              <a:t>Overarching Information</a:t>
            </a:r>
          </a:p>
        </p:txBody>
      </p:sp>
      <p:sp>
        <p:nvSpPr>
          <p:cNvPr id="5" name="Content Placeholder 4">
            <a:extLst>
              <a:ext uri="{FF2B5EF4-FFF2-40B4-BE49-F238E27FC236}">
                <a16:creationId xmlns:a16="http://schemas.microsoft.com/office/drawing/2014/main" xmlns="" id="{D286EE3A-323C-42EA-9219-1AEA6029AE07}"/>
              </a:ext>
            </a:extLst>
          </p:cNvPr>
          <p:cNvSpPr>
            <a:spLocks noGrp="1"/>
          </p:cNvSpPr>
          <p:nvPr>
            <p:ph idx="1"/>
          </p:nvPr>
        </p:nvSpPr>
        <p:spPr>
          <a:xfrm>
            <a:off x="713984" y="1327759"/>
            <a:ext cx="8068066" cy="4695501"/>
          </a:xfrm>
        </p:spPr>
        <p:txBody>
          <a:bodyPr>
            <a:normAutofit fontScale="92500" lnSpcReduction="10000"/>
          </a:bodyPr>
          <a:lstStyle/>
          <a:p>
            <a:r>
              <a:rPr lang="en-US" dirty="0"/>
              <a:t>GaDOE remains committed to the implementation of the IDEA, as well as the </a:t>
            </a:r>
            <a:r>
              <a:rPr lang="en-US" dirty="0">
                <a:solidFill>
                  <a:srgbClr val="FF0000"/>
                </a:solidFill>
              </a:rPr>
              <a:t>elevated priorities of partnerships between home and school </a:t>
            </a:r>
            <a:r>
              <a:rPr lang="en-US" dirty="0"/>
              <a:t>and </a:t>
            </a:r>
            <a:r>
              <a:rPr lang="en-US" dirty="0">
                <a:solidFill>
                  <a:srgbClr val="FF0000"/>
                </a:solidFill>
              </a:rPr>
              <a:t>effective family engagement strategies</a:t>
            </a:r>
            <a:r>
              <a:rPr lang="en-US" dirty="0"/>
              <a:t>.</a:t>
            </a:r>
          </a:p>
          <a:p>
            <a:r>
              <a:rPr lang="en-US" dirty="0">
                <a:solidFill>
                  <a:srgbClr val="FF0000"/>
                </a:solidFill>
              </a:rPr>
              <a:t>IDEA requirements have not been waived</a:t>
            </a:r>
            <a:r>
              <a:rPr lang="en-US" dirty="0"/>
              <a:t>, and </a:t>
            </a:r>
            <a:r>
              <a:rPr lang="en-US" dirty="0">
                <a:solidFill>
                  <a:srgbClr val="FF0000"/>
                </a:solidFill>
              </a:rPr>
              <a:t>flexibility</a:t>
            </a:r>
            <a:r>
              <a:rPr lang="en-US" dirty="0"/>
              <a:t> is needed as we seek way to implement regulatory requirements that were not created for a global pandemic.</a:t>
            </a:r>
          </a:p>
          <a:p>
            <a:r>
              <a:rPr lang="en-US" dirty="0"/>
              <a:t>The </a:t>
            </a:r>
            <a:r>
              <a:rPr lang="en-US" dirty="0">
                <a:solidFill>
                  <a:srgbClr val="FF0000"/>
                </a:solidFill>
              </a:rPr>
              <a:t>importance of meaningful parent engagement </a:t>
            </a:r>
            <a:r>
              <a:rPr lang="en-US" dirty="0"/>
              <a:t>becomes even more elevated as school teams and families must charter a path together that will be in the best interest of students.</a:t>
            </a:r>
          </a:p>
        </p:txBody>
      </p:sp>
    </p:spTree>
    <p:extLst>
      <p:ext uri="{BB962C8B-B14F-4D97-AF65-F5344CB8AC3E}">
        <p14:creationId xmlns:p14="http://schemas.microsoft.com/office/powerpoint/2010/main" val="2876907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8792E042-BD0F-4A6D-8593-0A8F8DED1E8D}"/>
              </a:ext>
            </a:extLst>
          </p:cNvPr>
          <p:cNvSpPr>
            <a:spLocks noGrp="1"/>
          </p:cNvSpPr>
          <p:nvPr>
            <p:ph type="title"/>
          </p:nvPr>
        </p:nvSpPr>
        <p:spPr/>
        <p:txBody>
          <a:bodyPr/>
          <a:lstStyle/>
          <a:p>
            <a:r>
              <a:rPr lang="en-US" dirty="0"/>
              <a:t>Alternative Instructional Delivery Models</a:t>
            </a:r>
          </a:p>
        </p:txBody>
      </p:sp>
      <p:sp>
        <p:nvSpPr>
          <p:cNvPr id="5" name="Content Placeholder 4">
            <a:extLst>
              <a:ext uri="{FF2B5EF4-FFF2-40B4-BE49-F238E27FC236}">
                <a16:creationId xmlns:a16="http://schemas.microsoft.com/office/drawing/2014/main" xmlns="" id="{3B540D27-C280-4841-A5C3-27EEB4642972}"/>
              </a:ext>
            </a:extLst>
          </p:cNvPr>
          <p:cNvSpPr>
            <a:spLocks noGrp="1"/>
          </p:cNvSpPr>
          <p:nvPr>
            <p:ph idx="1"/>
          </p:nvPr>
        </p:nvSpPr>
        <p:spPr/>
        <p:txBody>
          <a:bodyPr>
            <a:normAutofit lnSpcReduction="10000"/>
          </a:bodyPr>
          <a:lstStyle/>
          <a:p>
            <a:r>
              <a:rPr lang="en-US" dirty="0"/>
              <a:t>The three instructional delivery models are:</a:t>
            </a:r>
          </a:p>
          <a:p>
            <a:pPr lvl="1"/>
            <a:r>
              <a:rPr lang="en-US" b="1" dirty="0"/>
              <a:t>Traditional (face-to-face) </a:t>
            </a:r>
            <a:r>
              <a:rPr lang="en-US" dirty="0"/>
              <a:t>– students access educational services, as much as possible, inside a brick and mortar building.</a:t>
            </a:r>
          </a:p>
          <a:p>
            <a:pPr lvl="1"/>
            <a:r>
              <a:rPr lang="en-US" b="1" dirty="0"/>
              <a:t>Hybrid</a:t>
            </a:r>
            <a:r>
              <a:rPr lang="en-US" dirty="0"/>
              <a:t> – students access educational services using a combination of distance/remote learning and traditional (face-to-face).</a:t>
            </a:r>
          </a:p>
          <a:p>
            <a:pPr lvl="1"/>
            <a:r>
              <a:rPr lang="en-US" b="1" dirty="0"/>
              <a:t>Full distance/remote </a:t>
            </a:r>
            <a:r>
              <a:rPr lang="en-US" dirty="0"/>
              <a:t>– student access educational services using distance learning strategies such as virtual instruction, digital platforms, instructional phone calls, and instructional packets.</a:t>
            </a:r>
          </a:p>
        </p:txBody>
      </p:sp>
    </p:spTree>
    <p:extLst>
      <p:ext uri="{BB962C8B-B14F-4D97-AF65-F5344CB8AC3E}">
        <p14:creationId xmlns:p14="http://schemas.microsoft.com/office/powerpoint/2010/main" val="1882585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ADCF9C-CA8B-447F-8FEC-9ACAB1D2A70E}"/>
              </a:ext>
            </a:extLst>
          </p:cNvPr>
          <p:cNvSpPr>
            <a:spLocks noGrp="1"/>
          </p:cNvSpPr>
          <p:nvPr>
            <p:ph type="title"/>
          </p:nvPr>
        </p:nvSpPr>
        <p:spPr/>
        <p:txBody>
          <a:bodyPr>
            <a:noAutofit/>
          </a:bodyPr>
          <a:lstStyle/>
          <a:p>
            <a:r>
              <a:rPr lang="en-US" sz="2800" dirty="0"/>
              <a:t>If a district is providing full distance/remote instruction for all students, can families of students with disabilities require educational services in the school building?</a:t>
            </a:r>
          </a:p>
        </p:txBody>
      </p:sp>
      <p:sp>
        <p:nvSpPr>
          <p:cNvPr id="3" name="Content Placeholder 2">
            <a:extLst>
              <a:ext uri="{FF2B5EF4-FFF2-40B4-BE49-F238E27FC236}">
                <a16:creationId xmlns:a16="http://schemas.microsoft.com/office/drawing/2014/main" xmlns="" id="{EE6E17F4-9C53-4CA3-B6DD-5A8895EE3B65}"/>
              </a:ext>
            </a:extLst>
          </p:cNvPr>
          <p:cNvSpPr>
            <a:spLocks noGrp="1"/>
          </p:cNvSpPr>
          <p:nvPr>
            <p:ph idx="1"/>
          </p:nvPr>
        </p:nvSpPr>
        <p:spPr/>
        <p:txBody>
          <a:bodyPr/>
          <a:lstStyle/>
          <a:p>
            <a:r>
              <a:rPr lang="en-US" dirty="0"/>
              <a:t>No, the state constitution provides local school boards with the management and control of public schools; the district has flexibility to develop a restart plan based on safety guidance.</a:t>
            </a:r>
          </a:p>
          <a:p>
            <a:r>
              <a:rPr lang="en-US" i="1" dirty="0">
                <a:solidFill>
                  <a:srgbClr val="FF0000"/>
                </a:solidFill>
              </a:rPr>
              <a:t>However, a student’s IEP Team makes the determination of what a student needs to receive a FAPE.</a:t>
            </a:r>
          </a:p>
        </p:txBody>
      </p:sp>
    </p:spTree>
    <p:extLst>
      <p:ext uri="{BB962C8B-B14F-4D97-AF65-F5344CB8AC3E}">
        <p14:creationId xmlns:p14="http://schemas.microsoft.com/office/powerpoint/2010/main" val="41050681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3682C6-331F-4639-BD29-8AD89CBC4A75}"/>
              </a:ext>
            </a:extLst>
          </p:cNvPr>
          <p:cNvSpPr>
            <a:spLocks noGrp="1"/>
          </p:cNvSpPr>
          <p:nvPr>
            <p:ph type="title"/>
          </p:nvPr>
        </p:nvSpPr>
        <p:spPr/>
        <p:txBody>
          <a:bodyPr>
            <a:noAutofit/>
          </a:bodyPr>
          <a:lstStyle/>
          <a:p>
            <a:r>
              <a:rPr lang="en-US" sz="2800" dirty="0"/>
              <a:t>If my district offers Alternative Instructional Delivery Models, what should families of students with disabilities consider?</a:t>
            </a:r>
          </a:p>
        </p:txBody>
      </p:sp>
      <p:sp>
        <p:nvSpPr>
          <p:cNvPr id="3" name="Content Placeholder 2">
            <a:extLst>
              <a:ext uri="{FF2B5EF4-FFF2-40B4-BE49-F238E27FC236}">
                <a16:creationId xmlns:a16="http://schemas.microsoft.com/office/drawing/2014/main" xmlns="" id="{F4ADB466-A269-40EE-944A-7A0A4923B43B}"/>
              </a:ext>
            </a:extLst>
          </p:cNvPr>
          <p:cNvSpPr>
            <a:spLocks noGrp="1"/>
          </p:cNvSpPr>
          <p:nvPr>
            <p:ph idx="1"/>
          </p:nvPr>
        </p:nvSpPr>
        <p:spPr/>
        <p:txBody>
          <a:bodyPr>
            <a:normAutofit fontScale="92500" lnSpcReduction="20000"/>
          </a:bodyPr>
          <a:lstStyle/>
          <a:p>
            <a:r>
              <a:rPr lang="en-US" dirty="0"/>
              <a:t>Families should consider the child’s learning needs and necessary supports to access educational services, such as:</a:t>
            </a:r>
          </a:p>
          <a:p>
            <a:pPr lvl="1"/>
            <a:r>
              <a:rPr lang="en-US" dirty="0"/>
              <a:t>Do we have access to stable internet connection?</a:t>
            </a:r>
          </a:p>
          <a:p>
            <a:pPr lvl="1"/>
            <a:r>
              <a:rPr lang="en-US" dirty="0"/>
              <a:t>Do we have the technology to access digital learning and/or virtual instruction?</a:t>
            </a:r>
          </a:p>
          <a:p>
            <a:pPr lvl="1"/>
            <a:r>
              <a:rPr lang="en-US" dirty="0"/>
              <a:t>Are there specific accommodations, assistive technology and/or modifications provided while receiving instruction in the traditional building that would be necessary at home?</a:t>
            </a:r>
          </a:p>
          <a:p>
            <a:pPr lvl="1"/>
            <a:r>
              <a:rPr lang="en-US" dirty="0"/>
              <a:t>Are there additional special education services and supports that should be considered?</a:t>
            </a:r>
          </a:p>
          <a:p>
            <a:pPr lvl="1"/>
            <a:r>
              <a:rPr lang="en-US" dirty="0"/>
              <a:t>Are instructional packets accessible for the learners?</a:t>
            </a:r>
          </a:p>
        </p:txBody>
      </p:sp>
    </p:spTree>
    <p:extLst>
      <p:ext uri="{BB962C8B-B14F-4D97-AF65-F5344CB8AC3E}">
        <p14:creationId xmlns:p14="http://schemas.microsoft.com/office/powerpoint/2010/main" val="29726551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B4FC79-9564-4B41-B8C1-7DDDECBBDA5D}"/>
              </a:ext>
            </a:extLst>
          </p:cNvPr>
          <p:cNvSpPr>
            <a:spLocks noGrp="1"/>
          </p:cNvSpPr>
          <p:nvPr>
            <p:ph type="title"/>
          </p:nvPr>
        </p:nvSpPr>
        <p:spPr/>
        <p:txBody>
          <a:bodyPr>
            <a:normAutofit fontScale="90000"/>
          </a:bodyPr>
          <a:lstStyle/>
          <a:p>
            <a:r>
              <a:rPr lang="en-US" dirty="0"/>
              <a:t>Can a district prioritize groups of students to return to the traditional school model?</a:t>
            </a:r>
          </a:p>
        </p:txBody>
      </p:sp>
      <p:sp>
        <p:nvSpPr>
          <p:cNvPr id="3" name="Content Placeholder 2">
            <a:extLst>
              <a:ext uri="{FF2B5EF4-FFF2-40B4-BE49-F238E27FC236}">
                <a16:creationId xmlns:a16="http://schemas.microsoft.com/office/drawing/2014/main" xmlns="" id="{2A90887C-E4B7-4D78-B92A-B9919C2BF181}"/>
              </a:ext>
            </a:extLst>
          </p:cNvPr>
          <p:cNvSpPr>
            <a:spLocks noGrp="1"/>
          </p:cNvSpPr>
          <p:nvPr>
            <p:ph idx="1"/>
          </p:nvPr>
        </p:nvSpPr>
        <p:spPr/>
        <p:txBody>
          <a:bodyPr>
            <a:normAutofit/>
          </a:bodyPr>
          <a:lstStyle/>
          <a:p>
            <a:r>
              <a:rPr lang="en-US" sz="3600" dirty="0"/>
              <a:t>Yes, the district can prioritize groups of students or individual students based on unique circumstances to reintegrate back into the traditional school building prior to the return of other students.</a:t>
            </a:r>
          </a:p>
        </p:txBody>
      </p:sp>
    </p:spTree>
    <p:extLst>
      <p:ext uri="{BB962C8B-B14F-4D97-AF65-F5344CB8AC3E}">
        <p14:creationId xmlns:p14="http://schemas.microsoft.com/office/powerpoint/2010/main" val="16013447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4D448A-3B98-4F42-A191-0A742BE094F5}"/>
              </a:ext>
            </a:extLst>
          </p:cNvPr>
          <p:cNvSpPr>
            <a:spLocks noGrp="1"/>
          </p:cNvSpPr>
          <p:nvPr>
            <p:ph type="title"/>
          </p:nvPr>
        </p:nvSpPr>
        <p:spPr>
          <a:xfrm>
            <a:off x="895350" y="114605"/>
            <a:ext cx="7886700" cy="1325563"/>
          </a:xfrm>
        </p:spPr>
        <p:txBody>
          <a:bodyPr>
            <a:noAutofit/>
          </a:bodyPr>
          <a:lstStyle/>
          <a:p>
            <a:r>
              <a:rPr lang="en-US" sz="3200" dirty="0"/>
              <a:t>Sample plans to reintegrate students to traditional school building</a:t>
            </a:r>
          </a:p>
        </p:txBody>
      </p:sp>
      <p:graphicFrame>
        <p:nvGraphicFramePr>
          <p:cNvPr id="4" name="Table 4">
            <a:extLst>
              <a:ext uri="{FF2B5EF4-FFF2-40B4-BE49-F238E27FC236}">
                <a16:creationId xmlns:a16="http://schemas.microsoft.com/office/drawing/2014/main" xmlns="" id="{057C3CC8-B591-4EB1-BBFF-12AC6F2E9BD8}"/>
              </a:ext>
            </a:extLst>
          </p:cNvPr>
          <p:cNvGraphicFramePr>
            <a:graphicFrameLocks noGrp="1"/>
          </p:cNvGraphicFramePr>
          <p:nvPr>
            <p:ph idx="1"/>
          </p:nvPr>
        </p:nvGraphicFramePr>
        <p:xfrm>
          <a:off x="895350" y="1160475"/>
          <a:ext cx="7886700" cy="5582920"/>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xmlns="" val="2241037429"/>
                    </a:ext>
                  </a:extLst>
                </a:gridCol>
                <a:gridCol w="3943350">
                  <a:extLst>
                    <a:ext uri="{9D8B030D-6E8A-4147-A177-3AD203B41FA5}">
                      <a16:colId xmlns:a16="http://schemas.microsoft.com/office/drawing/2014/main" xmlns="" val="3499438469"/>
                    </a:ext>
                  </a:extLst>
                </a:gridCol>
              </a:tblGrid>
              <a:tr h="370840">
                <a:tc>
                  <a:txBody>
                    <a:bodyPr/>
                    <a:lstStyle/>
                    <a:p>
                      <a:r>
                        <a:rPr lang="en-US" dirty="0"/>
                        <a:t>Sample Reintegration Plan</a:t>
                      </a:r>
                    </a:p>
                  </a:txBody>
                  <a:tcPr/>
                </a:tc>
                <a:tc>
                  <a:txBody>
                    <a:bodyPr/>
                    <a:lstStyle/>
                    <a:p>
                      <a:r>
                        <a:rPr lang="en-US" dirty="0"/>
                        <a:t>Examples/Benefits</a:t>
                      </a:r>
                    </a:p>
                  </a:txBody>
                  <a:tcPr/>
                </a:tc>
                <a:extLst>
                  <a:ext uri="{0D108BD9-81ED-4DB2-BD59-A6C34878D82A}">
                    <a16:rowId xmlns:a16="http://schemas.microsoft.com/office/drawing/2014/main" xmlns="" val="1830089518"/>
                  </a:ext>
                </a:extLst>
              </a:tr>
              <a:tr h="370840">
                <a:tc>
                  <a:txBody>
                    <a:bodyPr/>
                    <a:lstStyle/>
                    <a:p>
                      <a:r>
                        <a:rPr lang="en-US" dirty="0"/>
                        <a:t>Prioritize reintegrating groups and/or individual students based on unique circumstances</a:t>
                      </a:r>
                    </a:p>
                  </a:txBody>
                  <a:tcPr/>
                </a:tc>
                <a:tc>
                  <a:txBody>
                    <a:bodyPr/>
                    <a:lstStyle/>
                    <a:p>
                      <a:r>
                        <a:rPr lang="en-US" b="1" dirty="0"/>
                        <a:t>Example – Young children in grades K-2</a:t>
                      </a:r>
                    </a:p>
                    <a:p>
                      <a:r>
                        <a:rPr lang="en-US" dirty="0"/>
                        <a:t>Benefit – Young children learn best through active engagement and meaningful opportunities to connect with others</a:t>
                      </a:r>
                    </a:p>
                    <a:p>
                      <a:r>
                        <a:rPr lang="en-US" b="1" dirty="0"/>
                        <a:t>Example – Students with IEPs, 504 Plans, or SST Plans</a:t>
                      </a:r>
                    </a:p>
                    <a:p>
                      <a:r>
                        <a:rPr lang="en-US" dirty="0"/>
                        <a:t>Benefit – May benefit from structured learning services in the building</a:t>
                      </a:r>
                    </a:p>
                  </a:txBody>
                  <a:tcPr/>
                </a:tc>
                <a:extLst>
                  <a:ext uri="{0D108BD9-81ED-4DB2-BD59-A6C34878D82A}">
                    <a16:rowId xmlns:a16="http://schemas.microsoft.com/office/drawing/2014/main" xmlns="" val="1012494740"/>
                  </a:ext>
                </a:extLst>
              </a:tr>
              <a:tr h="370840">
                <a:tc>
                  <a:txBody>
                    <a:bodyPr/>
                    <a:lstStyle/>
                    <a:p>
                      <a:r>
                        <a:rPr lang="en-US" dirty="0"/>
                        <a:t>Reintegrate all students back into building by offering families the choice of an alternative instructional delivery model</a:t>
                      </a:r>
                    </a:p>
                  </a:txBody>
                  <a:tcPr/>
                </a:tc>
                <a:tc>
                  <a:txBody>
                    <a:bodyPr/>
                    <a:lstStyle/>
                    <a:p>
                      <a:r>
                        <a:rPr lang="en-US" dirty="0"/>
                        <a:t>Example - Offer families one of the three delivery models</a:t>
                      </a:r>
                    </a:p>
                    <a:p>
                      <a:r>
                        <a:rPr lang="en-US" dirty="0"/>
                        <a:t>Benefit – Families can opt to access educational services in various ways</a:t>
                      </a:r>
                    </a:p>
                  </a:txBody>
                  <a:tcPr/>
                </a:tc>
                <a:extLst>
                  <a:ext uri="{0D108BD9-81ED-4DB2-BD59-A6C34878D82A}">
                    <a16:rowId xmlns:a16="http://schemas.microsoft.com/office/drawing/2014/main" xmlns="" val="2071153501"/>
                  </a:ext>
                </a:extLst>
              </a:tr>
              <a:tr h="370840">
                <a:tc>
                  <a:txBody>
                    <a:bodyPr/>
                    <a:lstStyle/>
                    <a:p>
                      <a:r>
                        <a:rPr lang="en-US" dirty="0"/>
                        <a:t>Reintegrate students back into school building by offering families limited choice options for delivery models</a:t>
                      </a:r>
                    </a:p>
                  </a:txBody>
                  <a:tcPr/>
                </a:tc>
                <a:tc>
                  <a:txBody>
                    <a:bodyPr/>
                    <a:lstStyle/>
                    <a:p>
                      <a:r>
                        <a:rPr lang="en-US" dirty="0"/>
                        <a:t>Example – Offer families ONLY hybrid or full distance/remote</a:t>
                      </a:r>
                    </a:p>
                    <a:p>
                      <a:r>
                        <a:rPr lang="en-US" dirty="0"/>
                        <a:t>Benefit – IEP Teams can schedule related services on days when students are in the school building</a:t>
                      </a:r>
                    </a:p>
                  </a:txBody>
                  <a:tcPr/>
                </a:tc>
                <a:extLst>
                  <a:ext uri="{0D108BD9-81ED-4DB2-BD59-A6C34878D82A}">
                    <a16:rowId xmlns:a16="http://schemas.microsoft.com/office/drawing/2014/main" xmlns="" val="2702803659"/>
                  </a:ext>
                </a:extLst>
              </a:tr>
            </a:tbl>
          </a:graphicData>
        </a:graphic>
      </p:graphicFrame>
    </p:spTree>
    <p:extLst>
      <p:ext uri="{BB962C8B-B14F-4D97-AF65-F5344CB8AC3E}">
        <p14:creationId xmlns:p14="http://schemas.microsoft.com/office/powerpoint/2010/main" val="24308125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055D3B-AD7A-4C49-85AE-CCABCE901741}"/>
              </a:ext>
            </a:extLst>
          </p:cNvPr>
          <p:cNvSpPr>
            <a:spLocks noGrp="1"/>
          </p:cNvSpPr>
          <p:nvPr>
            <p:ph type="title"/>
          </p:nvPr>
        </p:nvSpPr>
        <p:spPr/>
        <p:txBody>
          <a:bodyPr/>
          <a:lstStyle/>
          <a:p>
            <a:r>
              <a:rPr lang="en-US" dirty="0"/>
              <a:t>Procedural Changes that impact the normal school year</a:t>
            </a:r>
          </a:p>
        </p:txBody>
      </p:sp>
      <p:sp>
        <p:nvSpPr>
          <p:cNvPr id="3" name="Content Placeholder 2">
            <a:extLst>
              <a:ext uri="{FF2B5EF4-FFF2-40B4-BE49-F238E27FC236}">
                <a16:creationId xmlns:a16="http://schemas.microsoft.com/office/drawing/2014/main" xmlns="" id="{F7F8ED3E-F3D5-4439-9AFC-1DECB222271E}"/>
              </a:ext>
            </a:extLst>
          </p:cNvPr>
          <p:cNvSpPr>
            <a:spLocks noGrp="1"/>
          </p:cNvSpPr>
          <p:nvPr>
            <p:ph idx="1"/>
          </p:nvPr>
        </p:nvSpPr>
        <p:spPr/>
        <p:txBody>
          <a:bodyPr>
            <a:normAutofit fontScale="77500" lnSpcReduction="20000"/>
          </a:bodyPr>
          <a:lstStyle/>
          <a:p>
            <a:r>
              <a:rPr lang="en-US" dirty="0"/>
              <a:t>Restart plans may include changes to the following:</a:t>
            </a:r>
          </a:p>
          <a:p>
            <a:pPr lvl="1"/>
            <a:r>
              <a:rPr lang="en-US" dirty="0"/>
              <a:t>Instructional Calendar – district adjusts the first and last day of school</a:t>
            </a:r>
          </a:p>
          <a:p>
            <a:pPr lvl="1"/>
            <a:r>
              <a:rPr lang="en-US" dirty="0"/>
              <a:t>Instructional Days – district changes the number of instructional days per week, such as 4 days instead of 5 days</a:t>
            </a:r>
          </a:p>
          <a:p>
            <a:pPr lvl="1"/>
            <a:r>
              <a:rPr lang="en-US" dirty="0"/>
              <a:t>Instructional Minutes – district changes the number of instructional minutes to stagger times to enter and exit the building (also could change amount of time students access virtual instruction using screen time)</a:t>
            </a:r>
          </a:p>
          <a:p>
            <a:pPr lvl="1"/>
            <a:r>
              <a:rPr lang="en-US" dirty="0"/>
              <a:t>Instructional Time in Traditional School Building – district utilizes hybrid model to limit large gatherings and crowds</a:t>
            </a:r>
          </a:p>
          <a:p>
            <a:r>
              <a:rPr lang="en-US" dirty="0"/>
              <a:t>Please note: these procedural changes may impact special education services and supports. IEP Teams may need to review IEP to determine if changes or amendments are necessary.</a:t>
            </a:r>
          </a:p>
        </p:txBody>
      </p:sp>
    </p:spTree>
    <p:extLst>
      <p:ext uri="{BB962C8B-B14F-4D97-AF65-F5344CB8AC3E}">
        <p14:creationId xmlns:p14="http://schemas.microsoft.com/office/powerpoint/2010/main" val="28034728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903D9F-9D21-4511-8A3E-E0E242473B91}"/>
              </a:ext>
            </a:extLst>
          </p:cNvPr>
          <p:cNvSpPr>
            <a:spLocks noGrp="1"/>
          </p:cNvSpPr>
          <p:nvPr>
            <p:ph type="title"/>
          </p:nvPr>
        </p:nvSpPr>
        <p:spPr/>
        <p:txBody>
          <a:bodyPr/>
          <a:lstStyle/>
          <a:p>
            <a:r>
              <a:rPr lang="en-US" dirty="0"/>
              <a:t>Test your knowledge…</a:t>
            </a:r>
          </a:p>
        </p:txBody>
      </p:sp>
      <p:sp>
        <p:nvSpPr>
          <p:cNvPr id="3" name="Content Placeholder 2">
            <a:extLst>
              <a:ext uri="{FF2B5EF4-FFF2-40B4-BE49-F238E27FC236}">
                <a16:creationId xmlns:a16="http://schemas.microsoft.com/office/drawing/2014/main" xmlns="" id="{4CE7BCD9-1DB4-4EB4-B1D6-85E08E730DC6}"/>
              </a:ext>
            </a:extLst>
          </p:cNvPr>
          <p:cNvSpPr>
            <a:spLocks noGrp="1"/>
          </p:cNvSpPr>
          <p:nvPr>
            <p:ph idx="1"/>
          </p:nvPr>
        </p:nvSpPr>
        <p:spPr/>
        <p:txBody>
          <a:bodyPr>
            <a:normAutofit/>
          </a:bodyPr>
          <a:lstStyle/>
          <a:p>
            <a:r>
              <a:rPr lang="en-US" sz="4400" dirty="0"/>
              <a:t>Name at least 1 alternative instructional delivery model that Georgia school districts may use?</a:t>
            </a:r>
          </a:p>
        </p:txBody>
      </p:sp>
    </p:spTree>
    <p:extLst>
      <p:ext uri="{BB962C8B-B14F-4D97-AF65-F5344CB8AC3E}">
        <p14:creationId xmlns:p14="http://schemas.microsoft.com/office/powerpoint/2010/main" val="24433976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84B65A-001E-49D3-83F0-3890832589BA}"/>
              </a:ext>
            </a:extLst>
          </p:cNvPr>
          <p:cNvSpPr>
            <a:spLocks noGrp="1"/>
          </p:cNvSpPr>
          <p:nvPr>
            <p:ph type="title"/>
          </p:nvPr>
        </p:nvSpPr>
        <p:spPr/>
        <p:txBody>
          <a:bodyPr>
            <a:normAutofit/>
          </a:bodyPr>
          <a:lstStyle/>
          <a:p>
            <a:r>
              <a:rPr lang="en-US" dirty="0"/>
              <a:t>Individualized Education Programs (IEPs)</a:t>
            </a:r>
          </a:p>
        </p:txBody>
      </p:sp>
      <p:sp>
        <p:nvSpPr>
          <p:cNvPr id="3" name="Content Placeholder 2">
            <a:extLst>
              <a:ext uri="{FF2B5EF4-FFF2-40B4-BE49-F238E27FC236}">
                <a16:creationId xmlns:a16="http://schemas.microsoft.com/office/drawing/2014/main" xmlns="" id="{BC1208BB-E9D5-4A25-9168-4FB86F9C7A80}"/>
              </a:ext>
            </a:extLst>
          </p:cNvPr>
          <p:cNvSpPr>
            <a:spLocks noGrp="1"/>
          </p:cNvSpPr>
          <p:nvPr>
            <p:ph idx="1"/>
          </p:nvPr>
        </p:nvSpPr>
        <p:spPr/>
        <p:txBody>
          <a:bodyPr>
            <a:normAutofit fontScale="92500"/>
          </a:bodyPr>
          <a:lstStyle/>
          <a:p>
            <a:r>
              <a:rPr lang="en-US" dirty="0"/>
              <a:t>IDEA and Georgia Rules require that IEPs are in place at the beginning of the school year. Th beginning of the school year would be the initial start of the instructional calendar for all students.</a:t>
            </a:r>
          </a:p>
          <a:p>
            <a:r>
              <a:rPr lang="en-US" dirty="0"/>
              <a:t>Students may already have current IEPs in place for the FY21 school year. In light of alternative instructional delivery models, it is necessary to consider whether IEPs can be implemented as written or if amendments and changes are necessary.</a:t>
            </a:r>
          </a:p>
        </p:txBody>
      </p:sp>
    </p:spTree>
    <p:extLst>
      <p:ext uri="{BB962C8B-B14F-4D97-AF65-F5344CB8AC3E}">
        <p14:creationId xmlns:p14="http://schemas.microsoft.com/office/powerpoint/2010/main" val="17401775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670782-1394-400D-907A-DF5856D27613}"/>
              </a:ext>
            </a:extLst>
          </p:cNvPr>
          <p:cNvSpPr>
            <a:spLocks noGrp="1"/>
          </p:cNvSpPr>
          <p:nvPr>
            <p:ph type="title"/>
          </p:nvPr>
        </p:nvSpPr>
        <p:spPr>
          <a:xfrm>
            <a:off x="1124743" y="481988"/>
            <a:ext cx="3046982" cy="1043409"/>
          </a:xfrm>
        </p:spPr>
        <p:txBody>
          <a:bodyPr>
            <a:normAutofit/>
          </a:bodyPr>
          <a:lstStyle/>
          <a:p>
            <a:r>
              <a:rPr lang="en-US" sz="3100"/>
              <a:t>Distance Learning Plans</a:t>
            </a:r>
          </a:p>
        </p:txBody>
      </p:sp>
      <p:sp>
        <p:nvSpPr>
          <p:cNvPr id="3" name="Content Placeholder 2">
            <a:extLst>
              <a:ext uri="{FF2B5EF4-FFF2-40B4-BE49-F238E27FC236}">
                <a16:creationId xmlns:a16="http://schemas.microsoft.com/office/drawing/2014/main" xmlns="" id="{E118821A-F73E-4656-AA51-269CD36FD3EF}"/>
              </a:ext>
            </a:extLst>
          </p:cNvPr>
          <p:cNvSpPr>
            <a:spLocks noGrp="1"/>
          </p:cNvSpPr>
          <p:nvPr>
            <p:ph idx="1"/>
          </p:nvPr>
        </p:nvSpPr>
        <p:spPr>
          <a:xfrm>
            <a:off x="1124743" y="1774371"/>
            <a:ext cx="3048307" cy="4300751"/>
          </a:xfrm>
        </p:spPr>
        <p:txBody>
          <a:bodyPr anchor="t">
            <a:normAutofit lnSpcReduction="10000"/>
          </a:bodyPr>
          <a:lstStyle/>
          <a:p>
            <a:r>
              <a:rPr lang="en-US" sz="2400" dirty="0"/>
              <a:t>Contingency Planning during school closures</a:t>
            </a:r>
          </a:p>
          <a:p>
            <a:r>
              <a:rPr lang="en-US" sz="2400" dirty="0"/>
              <a:t>Individualized Decisions</a:t>
            </a:r>
          </a:p>
          <a:p>
            <a:r>
              <a:rPr lang="en-US" sz="2400" dirty="0"/>
              <a:t>Parent Participation</a:t>
            </a:r>
          </a:p>
          <a:p>
            <a:r>
              <a:rPr lang="en-US" sz="2400" dirty="0"/>
              <a:t>Included with the IEP </a:t>
            </a:r>
          </a:p>
          <a:p>
            <a:r>
              <a:rPr lang="en-US" sz="2400" dirty="0"/>
              <a:t>Developed using the IEP process</a:t>
            </a:r>
          </a:p>
          <a:p>
            <a:endParaRPr lang="en-US" sz="2400" dirty="0"/>
          </a:p>
        </p:txBody>
      </p:sp>
      <p:pic>
        <p:nvPicPr>
          <p:cNvPr id="4" name="Picture 3">
            <a:hlinkClick r:id="rId3"/>
            <a:extLst>
              <a:ext uri="{FF2B5EF4-FFF2-40B4-BE49-F238E27FC236}">
                <a16:creationId xmlns:a16="http://schemas.microsoft.com/office/drawing/2014/main" xmlns="" id="{BA072645-DCDD-4733-9AFB-140C0F5560DE}"/>
              </a:ext>
            </a:extLst>
          </p:cNvPr>
          <p:cNvPicPr>
            <a:picLocks noChangeAspect="1"/>
          </p:cNvPicPr>
          <p:nvPr/>
        </p:nvPicPr>
        <p:blipFill>
          <a:blip r:embed="rId4"/>
          <a:stretch>
            <a:fillRect/>
          </a:stretch>
        </p:blipFill>
        <p:spPr>
          <a:xfrm>
            <a:off x="4528575" y="893474"/>
            <a:ext cx="4133079" cy="4778126"/>
          </a:xfrm>
          <a:prstGeom prst="rect">
            <a:avLst/>
          </a:prstGeom>
        </p:spPr>
      </p:pic>
    </p:spTree>
    <p:extLst>
      <p:ext uri="{BB962C8B-B14F-4D97-AF65-F5344CB8AC3E}">
        <p14:creationId xmlns:p14="http://schemas.microsoft.com/office/powerpoint/2010/main" val="2076844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98A210-0544-44D1-A8E6-9582F47E14A3}"/>
              </a:ext>
            </a:extLst>
          </p:cNvPr>
          <p:cNvSpPr>
            <a:spLocks noGrp="1"/>
          </p:cNvSpPr>
          <p:nvPr>
            <p:ph type="title"/>
          </p:nvPr>
        </p:nvSpPr>
        <p:spPr/>
        <p:txBody>
          <a:bodyPr/>
          <a:lstStyle/>
          <a:p>
            <a:r>
              <a:rPr lang="en-US"/>
              <a:t>Learning Targets</a:t>
            </a:r>
          </a:p>
        </p:txBody>
      </p:sp>
      <p:sp>
        <p:nvSpPr>
          <p:cNvPr id="3" name="Content Placeholder 2">
            <a:extLst>
              <a:ext uri="{FF2B5EF4-FFF2-40B4-BE49-F238E27FC236}">
                <a16:creationId xmlns:a16="http://schemas.microsoft.com/office/drawing/2014/main" xmlns="" id="{C5E98E2E-FDE7-4295-88F3-0DD1878C6B30}"/>
              </a:ext>
            </a:extLst>
          </p:cNvPr>
          <p:cNvSpPr>
            <a:spLocks noGrp="1"/>
          </p:cNvSpPr>
          <p:nvPr>
            <p:ph idx="1"/>
          </p:nvPr>
        </p:nvSpPr>
        <p:spPr>
          <a:xfrm>
            <a:off x="895350" y="1434517"/>
            <a:ext cx="7886700" cy="4588743"/>
          </a:xfrm>
        </p:spPr>
        <p:txBody>
          <a:bodyPr vert="horz" lIns="91440" tIns="45720" rIns="91440" bIns="45720" rtlCol="0" anchor="t">
            <a:normAutofit fontScale="92500"/>
          </a:bodyPr>
          <a:lstStyle/>
          <a:p>
            <a:r>
              <a:rPr lang="en-US" sz="3200" dirty="0"/>
              <a:t>I can …</a:t>
            </a:r>
          </a:p>
          <a:p>
            <a:pPr lvl="1">
              <a:buFont typeface="Courier New" panose="02070309020205020404" pitchFamily="49" charset="0"/>
              <a:buChar char="o"/>
            </a:pPr>
            <a:r>
              <a:rPr lang="en-US" sz="2800" dirty="0">
                <a:latin typeface="Arial"/>
                <a:cs typeface="Arial"/>
              </a:rPr>
              <a:t>help parents understand federal and state guidance regarding a FAPE in distance/remote learning.</a:t>
            </a:r>
          </a:p>
          <a:p>
            <a:pPr lvl="1">
              <a:buFont typeface="Courier New" panose="02070309020205020404" pitchFamily="49" charset="0"/>
              <a:buChar char="o"/>
            </a:pPr>
            <a:r>
              <a:rPr lang="en-US" sz="2800" dirty="0">
                <a:latin typeface="Arial"/>
                <a:cs typeface="Arial"/>
              </a:rPr>
              <a:t>explain the purpose and process for developing a distance learning plan.</a:t>
            </a:r>
          </a:p>
          <a:p>
            <a:pPr lvl="1">
              <a:buFont typeface="Courier New" panose="02070309020205020404" pitchFamily="49" charset="0"/>
              <a:buChar char="o"/>
            </a:pPr>
            <a:r>
              <a:rPr lang="en-US" sz="2800" dirty="0">
                <a:latin typeface="Arial"/>
                <a:cs typeface="Arial"/>
              </a:rPr>
              <a:t>explain when extended school year services and compensatory services are needed. </a:t>
            </a:r>
            <a:endParaRPr lang="en-US" sz="2800" dirty="0"/>
          </a:p>
          <a:p>
            <a:pPr lvl="1">
              <a:buFont typeface="Courier New" panose="02070309020205020404" pitchFamily="49" charset="0"/>
              <a:buChar char="o"/>
            </a:pPr>
            <a:r>
              <a:rPr lang="en-US" sz="2800" dirty="0">
                <a:latin typeface="Arial"/>
                <a:cs typeface="Arial"/>
              </a:rPr>
              <a:t>locate and share information on distance/remote learning and helpful resources.</a:t>
            </a:r>
          </a:p>
        </p:txBody>
      </p:sp>
    </p:spTree>
    <p:extLst>
      <p:ext uri="{BB962C8B-B14F-4D97-AF65-F5344CB8AC3E}">
        <p14:creationId xmlns:p14="http://schemas.microsoft.com/office/powerpoint/2010/main" val="28698514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CC92ED-BC57-4A79-9A23-02DF0C888E1C}"/>
              </a:ext>
            </a:extLst>
          </p:cNvPr>
          <p:cNvSpPr>
            <a:spLocks noGrp="1"/>
          </p:cNvSpPr>
          <p:nvPr>
            <p:ph type="title"/>
          </p:nvPr>
        </p:nvSpPr>
        <p:spPr/>
        <p:txBody>
          <a:bodyPr>
            <a:normAutofit fontScale="90000"/>
          </a:bodyPr>
          <a:lstStyle/>
          <a:p>
            <a:r>
              <a:rPr lang="en-US" dirty="0"/>
              <a:t>Are families included during the development of distance learning plans?</a:t>
            </a:r>
          </a:p>
        </p:txBody>
      </p:sp>
      <p:sp>
        <p:nvSpPr>
          <p:cNvPr id="3" name="Content Placeholder 2">
            <a:extLst>
              <a:ext uri="{FF2B5EF4-FFF2-40B4-BE49-F238E27FC236}">
                <a16:creationId xmlns:a16="http://schemas.microsoft.com/office/drawing/2014/main" xmlns="" id="{CEBCA95E-7D6E-4C4C-A831-4D1FB3DEA3CA}"/>
              </a:ext>
            </a:extLst>
          </p:cNvPr>
          <p:cNvSpPr>
            <a:spLocks noGrp="1"/>
          </p:cNvSpPr>
          <p:nvPr>
            <p:ph idx="1"/>
          </p:nvPr>
        </p:nvSpPr>
        <p:spPr/>
        <p:txBody>
          <a:bodyPr>
            <a:normAutofit/>
          </a:bodyPr>
          <a:lstStyle/>
          <a:p>
            <a:r>
              <a:rPr lang="en-US" sz="3200" dirty="0"/>
              <a:t>Yes, distance learning plans are not separate from the IEP and should be developed using the IEP process. Family engagement is critical to ensure that distance learning plans meet the needs of diverse learners.</a:t>
            </a:r>
          </a:p>
        </p:txBody>
      </p:sp>
    </p:spTree>
    <p:extLst>
      <p:ext uri="{BB962C8B-B14F-4D97-AF65-F5344CB8AC3E}">
        <p14:creationId xmlns:p14="http://schemas.microsoft.com/office/powerpoint/2010/main" val="23062575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F36B8E-4570-4450-8840-C62574F7F0FA}"/>
              </a:ext>
            </a:extLst>
          </p:cNvPr>
          <p:cNvSpPr>
            <a:spLocks noGrp="1"/>
          </p:cNvSpPr>
          <p:nvPr>
            <p:ph type="title"/>
          </p:nvPr>
        </p:nvSpPr>
        <p:spPr/>
        <p:txBody>
          <a:bodyPr>
            <a:normAutofit fontScale="90000"/>
          </a:bodyPr>
          <a:lstStyle/>
          <a:p>
            <a:r>
              <a:rPr lang="en-US" dirty="0"/>
              <a:t>Are all students with disabilities required to have distance learning plans?</a:t>
            </a:r>
          </a:p>
        </p:txBody>
      </p:sp>
      <p:sp>
        <p:nvSpPr>
          <p:cNvPr id="3" name="Content Placeholder 2">
            <a:extLst>
              <a:ext uri="{FF2B5EF4-FFF2-40B4-BE49-F238E27FC236}">
                <a16:creationId xmlns:a16="http://schemas.microsoft.com/office/drawing/2014/main" xmlns="" id="{BDA88A55-2CBD-4EC1-AB52-33D710A75218}"/>
              </a:ext>
            </a:extLst>
          </p:cNvPr>
          <p:cNvSpPr>
            <a:spLocks noGrp="1"/>
          </p:cNvSpPr>
          <p:nvPr>
            <p:ph idx="1"/>
          </p:nvPr>
        </p:nvSpPr>
        <p:spPr/>
        <p:txBody>
          <a:bodyPr/>
          <a:lstStyle/>
          <a:p>
            <a:r>
              <a:rPr lang="en-US" dirty="0"/>
              <a:t>No, IEP Teams will need to review special education and related services and ensure that IEPs can be implemented as written.</a:t>
            </a:r>
          </a:p>
          <a:p>
            <a:r>
              <a:rPr lang="en-US" dirty="0"/>
              <a:t> If amendments or changes are needed, then the IEP Team may opt to </a:t>
            </a:r>
            <a:r>
              <a:rPr lang="en-US" dirty="0">
                <a:solidFill>
                  <a:srgbClr val="00B050"/>
                </a:solidFill>
              </a:rPr>
              <a:t>document the changes in the IEP as an amendment </a:t>
            </a:r>
            <a:r>
              <a:rPr lang="en-US" b="1" u="sng" dirty="0"/>
              <a:t>or</a:t>
            </a:r>
            <a:r>
              <a:rPr lang="en-US" dirty="0"/>
              <a:t> </a:t>
            </a:r>
            <a:r>
              <a:rPr lang="en-US" dirty="0">
                <a:solidFill>
                  <a:srgbClr val="0070C0"/>
                </a:solidFill>
              </a:rPr>
              <a:t>document the changes using a distance learning plan</a:t>
            </a:r>
            <a:r>
              <a:rPr lang="en-US" dirty="0"/>
              <a:t>.</a:t>
            </a:r>
          </a:p>
        </p:txBody>
      </p:sp>
    </p:spTree>
    <p:extLst>
      <p:ext uri="{BB962C8B-B14F-4D97-AF65-F5344CB8AC3E}">
        <p14:creationId xmlns:p14="http://schemas.microsoft.com/office/powerpoint/2010/main" val="19781276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F0D74C-9B13-4683-88FD-33CCE40E91C0}"/>
              </a:ext>
            </a:extLst>
          </p:cNvPr>
          <p:cNvSpPr>
            <a:spLocks noGrp="1"/>
          </p:cNvSpPr>
          <p:nvPr>
            <p:ph type="title"/>
          </p:nvPr>
        </p:nvSpPr>
        <p:spPr/>
        <p:txBody>
          <a:bodyPr/>
          <a:lstStyle/>
          <a:p>
            <a:r>
              <a:rPr lang="en-US" dirty="0"/>
              <a:t>IEP Amendment Process</a:t>
            </a:r>
          </a:p>
        </p:txBody>
      </p:sp>
      <p:sp>
        <p:nvSpPr>
          <p:cNvPr id="3" name="Content Placeholder 2">
            <a:extLst>
              <a:ext uri="{FF2B5EF4-FFF2-40B4-BE49-F238E27FC236}">
                <a16:creationId xmlns:a16="http://schemas.microsoft.com/office/drawing/2014/main" xmlns="" id="{D706E13C-D421-4BA9-8EF5-C05BAA3E4AD7}"/>
              </a:ext>
            </a:extLst>
          </p:cNvPr>
          <p:cNvSpPr>
            <a:spLocks noGrp="1"/>
          </p:cNvSpPr>
          <p:nvPr>
            <p:ph idx="1"/>
          </p:nvPr>
        </p:nvSpPr>
        <p:spPr/>
        <p:txBody>
          <a:bodyPr>
            <a:normAutofit fontScale="92500" lnSpcReduction="20000"/>
          </a:bodyPr>
          <a:lstStyle/>
          <a:p>
            <a:r>
              <a:rPr lang="en-US" dirty="0"/>
              <a:t>IEP changes or amendments may be made either by the </a:t>
            </a:r>
            <a:r>
              <a:rPr lang="en-US" dirty="0">
                <a:solidFill>
                  <a:schemeClr val="accent6">
                    <a:lumMod val="75000"/>
                  </a:schemeClr>
                </a:solidFill>
              </a:rPr>
              <a:t>entire IEP Team at an IEP Team meeting </a:t>
            </a:r>
            <a:r>
              <a:rPr lang="en-US" b="1" u="sng" dirty="0"/>
              <a:t>or</a:t>
            </a:r>
            <a:r>
              <a:rPr lang="en-US" dirty="0"/>
              <a:t> </a:t>
            </a:r>
            <a:r>
              <a:rPr lang="en-US" dirty="0">
                <a:solidFill>
                  <a:srgbClr val="3DB8CF"/>
                </a:solidFill>
              </a:rPr>
              <a:t>by agreement between the parents and district</a:t>
            </a:r>
            <a:r>
              <a:rPr lang="en-US" dirty="0"/>
              <a:t>. 34 C.F.R. 300.324; Georgia Rule 160-4-7-.06.</a:t>
            </a:r>
          </a:p>
          <a:p>
            <a:r>
              <a:rPr lang="en-US" dirty="0"/>
              <a:t>An example of reaching agreement with parent to amend IEP without an IEP Team meeting is the special education case manager working with the parent to reach agreement regarding any amendments or changes.</a:t>
            </a:r>
          </a:p>
          <a:p>
            <a:r>
              <a:rPr lang="en-US" i="1" dirty="0">
                <a:solidFill>
                  <a:srgbClr val="FF0000"/>
                </a:solidFill>
              </a:rPr>
              <a:t>This process applies to traditional IEP amendments and distance learning plans.</a:t>
            </a:r>
          </a:p>
        </p:txBody>
      </p:sp>
    </p:spTree>
    <p:extLst>
      <p:ext uri="{BB962C8B-B14F-4D97-AF65-F5344CB8AC3E}">
        <p14:creationId xmlns:p14="http://schemas.microsoft.com/office/powerpoint/2010/main" val="23885689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FBF7E6-C42F-4F9F-98D0-49ECADADED75}"/>
              </a:ext>
            </a:extLst>
          </p:cNvPr>
          <p:cNvSpPr>
            <a:spLocks noGrp="1"/>
          </p:cNvSpPr>
          <p:nvPr>
            <p:ph type="title"/>
          </p:nvPr>
        </p:nvSpPr>
        <p:spPr/>
        <p:txBody>
          <a:bodyPr>
            <a:normAutofit fontScale="90000"/>
          </a:bodyPr>
          <a:lstStyle/>
          <a:p>
            <a:r>
              <a:rPr lang="en-US" dirty="0"/>
              <a:t>Does the IEP Team need to change or amend the IEP if there are no changes?</a:t>
            </a:r>
          </a:p>
        </p:txBody>
      </p:sp>
      <p:sp>
        <p:nvSpPr>
          <p:cNvPr id="3" name="Content Placeholder 2">
            <a:extLst>
              <a:ext uri="{FF2B5EF4-FFF2-40B4-BE49-F238E27FC236}">
                <a16:creationId xmlns:a16="http://schemas.microsoft.com/office/drawing/2014/main" xmlns="" id="{9DE94508-DA7A-4B02-9FFA-60D9870E5899}"/>
              </a:ext>
            </a:extLst>
          </p:cNvPr>
          <p:cNvSpPr>
            <a:spLocks noGrp="1"/>
          </p:cNvSpPr>
          <p:nvPr>
            <p:ph idx="1"/>
          </p:nvPr>
        </p:nvSpPr>
        <p:spPr/>
        <p:txBody>
          <a:bodyPr/>
          <a:lstStyle/>
          <a:p>
            <a:r>
              <a:rPr lang="en-US" dirty="0"/>
              <a:t>No, if the special education and related services can be provided using alternative instructional delivery models, then the IEP does not need to be changed. It is always beneficial to document updates, i.e. whether services will be provided using distance/remote instruction. These notes can be included on a distance learning plan as well.</a:t>
            </a:r>
          </a:p>
        </p:txBody>
      </p:sp>
    </p:spTree>
    <p:extLst>
      <p:ext uri="{BB962C8B-B14F-4D97-AF65-F5344CB8AC3E}">
        <p14:creationId xmlns:p14="http://schemas.microsoft.com/office/powerpoint/2010/main" val="7645071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64DF38-C090-406C-9051-E339E075FE8A}"/>
              </a:ext>
            </a:extLst>
          </p:cNvPr>
          <p:cNvSpPr>
            <a:spLocks noGrp="1"/>
          </p:cNvSpPr>
          <p:nvPr>
            <p:ph type="title"/>
          </p:nvPr>
        </p:nvSpPr>
        <p:spPr/>
        <p:txBody>
          <a:bodyPr>
            <a:normAutofit fontScale="90000"/>
          </a:bodyPr>
          <a:lstStyle/>
          <a:p>
            <a:r>
              <a:rPr lang="en-US" dirty="0"/>
              <a:t>What happens if the IEP Team determines that amendments or changes are necessary?</a:t>
            </a:r>
          </a:p>
        </p:txBody>
      </p:sp>
      <p:sp>
        <p:nvSpPr>
          <p:cNvPr id="3" name="Content Placeholder 2">
            <a:extLst>
              <a:ext uri="{FF2B5EF4-FFF2-40B4-BE49-F238E27FC236}">
                <a16:creationId xmlns:a16="http://schemas.microsoft.com/office/drawing/2014/main" xmlns="" id="{360E970E-6A7B-4B5F-B4C6-0EB94221346D}"/>
              </a:ext>
            </a:extLst>
          </p:cNvPr>
          <p:cNvSpPr>
            <a:spLocks noGrp="1"/>
          </p:cNvSpPr>
          <p:nvPr>
            <p:ph idx="1"/>
          </p:nvPr>
        </p:nvSpPr>
        <p:spPr/>
        <p:txBody>
          <a:bodyPr>
            <a:normAutofit fontScale="92500" lnSpcReduction="20000"/>
          </a:bodyPr>
          <a:lstStyle/>
          <a:p>
            <a:r>
              <a:rPr lang="en-US" dirty="0"/>
              <a:t>The IEP Team will need to document the changes using </a:t>
            </a:r>
            <a:r>
              <a:rPr lang="en-US" dirty="0">
                <a:solidFill>
                  <a:srgbClr val="FF0000"/>
                </a:solidFill>
              </a:rPr>
              <a:t>an IEP amendment </a:t>
            </a:r>
            <a:r>
              <a:rPr lang="en-US" b="1" u="sng" dirty="0"/>
              <a:t>or</a:t>
            </a:r>
            <a:r>
              <a:rPr lang="en-US" dirty="0"/>
              <a:t> </a:t>
            </a:r>
            <a:r>
              <a:rPr lang="en-US" dirty="0">
                <a:solidFill>
                  <a:schemeClr val="accent5">
                    <a:lumMod val="75000"/>
                  </a:schemeClr>
                </a:solidFill>
              </a:rPr>
              <a:t>a distance learning plan</a:t>
            </a:r>
            <a:r>
              <a:rPr lang="en-US" dirty="0"/>
              <a:t>. </a:t>
            </a:r>
          </a:p>
          <a:p>
            <a:r>
              <a:rPr lang="en-US" dirty="0"/>
              <a:t>If the </a:t>
            </a:r>
            <a:r>
              <a:rPr lang="en-US" dirty="0">
                <a:solidFill>
                  <a:srgbClr val="FF0000"/>
                </a:solidFill>
              </a:rPr>
              <a:t>amended IEP </a:t>
            </a:r>
            <a:r>
              <a:rPr lang="en-US" dirty="0"/>
              <a:t>includes only special education and related services provided using distance/remote instruction, then the IEP Team </a:t>
            </a:r>
            <a:r>
              <a:rPr lang="en-US" dirty="0">
                <a:solidFill>
                  <a:srgbClr val="FF0000"/>
                </a:solidFill>
              </a:rPr>
              <a:t>will need to again amend the IEP upon resuming services in the traditional school building model</a:t>
            </a:r>
            <a:r>
              <a:rPr lang="en-US" dirty="0"/>
              <a:t>. </a:t>
            </a:r>
          </a:p>
          <a:p>
            <a:r>
              <a:rPr lang="en-US" dirty="0"/>
              <a:t>It is beneficial to add contingency plans and maintain the IEP services that would be provided in the building.</a:t>
            </a:r>
          </a:p>
        </p:txBody>
      </p:sp>
    </p:spTree>
    <p:extLst>
      <p:ext uri="{BB962C8B-B14F-4D97-AF65-F5344CB8AC3E}">
        <p14:creationId xmlns:p14="http://schemas.microsoft.com/office/powerpoint/2010/main" val="33157216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DA629B-8063-4D07-A71B-D2A92F198CA7}"/>
              </a:ext>
            </a:extLst>
          </p:cNvPr>
          <p:cNvSpPr>
            <a:spLocks noGrp="1"/>
          </p:cNvSpPr>
          <p:nvPr>
            <p:ph type="title"/>
          </p:nvPr>
        </p:nvSpPr>
        <p:spPr/>
        <p:txBody>
          <a:bodyPr>
            <a:normAutofit fontScale="90000"/>
          </a:bodyPr>
          <a:lstStyle/>
          <a:p>
            <a:r>
              <a:rPr lang="en-US" dirty="0"/>
              <a:t>What happens if there isn’t agreement regarding the changes or amendments?</a:t>
            </a:r>
          </a:p>
        </p:txBody>
      </p:sp>
      <p:sp>
        <p:nvSpPr>
          <p:cNvPr id="3" name="Content Placeholder 2">
            <a:extLst>
              <a:ext uri="{FF2B5EF4-FFF2-40B4-BE49-F238E27FC236}">
                <a16:creationId xmlns:a16="http://schemas.microsoft.com/office/drawing/2014/main" xmlns="" id="{0707A002-6E74-4EA5-96CB-244EFAD4AAA9}"/>
              </a:ext>
            </a:extLst>
          </p:cNvPr>
          <p:cNvSpPr>
            <a:spLocks noGrp="1"/>
          </p:cNvSpPr>
          <p:nvPr>
            <p:ph idx="1"/>
          </p:nvPr>
        </p:nvSpPr>
        <p:spPr/>
        <p:txBody>
          <a:bodyPr>
            <a:normAutofit fontScale="92500" lnSpcReduction="10000"/>
          </a:bodyPr>
          <a:lstStyle/>
          <a:p>
            <a:r>
              <a:rPr lang="en-US" dirty="0"/>
              <a:t>The district will need to convene the entire IEP Team to make decisions regarding special education services. If the IEP Team does not reach agreement during the IEP Team meeting, then the district will need to determine how it is best to move forward. The district must provide prior written notice of the action to the parent and inform the parent of his/her rights.</a:t>
            </a:r>
          </a:p>
          <a:p>
            <a:r>
              <a:rPr lang="en-US" i="1" dirty="0">
                <a:solidFill>
                  <a:srgbClr val="FF0000"/>
                </a:solidFill>
              </a:rPr>
              <a:t>Parents may use the IDEA dispute resolution processes (e.g. mediation, formal complaint, due process hearing)</a:t>
            </a:r>
          </a:p>
        </p:txBody>
      </p:sp>
    </p:spTree>
    <p:extLst>
      <p:ext uri="{BB962C8B-B14F-4D97-AF65-F5344CB8AC3E}">
        <p14:creationId xmlns:p14="http://schemas.microsoft.com/office/powerpoint/2010/main" val="29240318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241F03-4BE9-4B18-A25B-ACA846D28577}"/>
              </a:ext>
            </a:extLst>
          </p:cNvPr>
          <p:cNvSpPr>
            <a:spLocks noGrp="1"/>
          </p:cNvSpPr>
          <p:nvPr>
            <p:ph type="title"/>
          </p:nvPr>
        </p:nvSpPr>
        <p:spPr/>
        <p:txBody>
          <a:bodyPr/>
          <a:lstStyle/>
          <a:p>
            <a:r>
              <a:rPr lang="en-US" dirty="0"/>
              <a:t>IEP Amendment Process</a:t>
            </a:r>
          </a:p>
        </p:txBody>
      </p:sp>
      <p:sp>
        <p:nvSpPr>
          <p:cNvPr id="3" name="Content Placeholder 2">
            <a:extLst>
              <a:ext uri="{FF2B5EF4-FFF2-40B4-BE49-F238E27FC236}">
                <a16:creationId xmlns:a16="http://schemas.microsoft.com/office/drawing/2014/main" xmlns="" id="{E15CD409-43E2-41EC-B9DA-6E0FF8F8D0F1}"/>
              </a:ext>
            </a:extLst>
          </p:cNvPr>
          <p:cNvSpPr>
            <a:spLocks noGrp="1"/>
          </p:cNvSpPr>
          <p:nvPr>
            <p:ph idx="1"/>
          </p:nvPr>
        </p:nvSpPr>
        <p:spPr/>
        <p:txBody>
          <a:bodyPr/>
          <a:lstStyle/>
          <a:p>
            <a:r>
              <a:rPr lang="en-US" dirty="0"/>
              <a:t>Distance learning plans provide clarity for educational services using an alternative instructional delivery model; however, </a:t>
            </a:r>
            <a:r>
              <a:rPr lang="en-US" b="1" dirty="0"/>
              <a:t>the IEP is in effect upon resuming normal activities in the traditional school building.</a:t>
            </a:r>
          </a:p>
        </p:txBody>
      </p:sp>
    </p:spTree>
    <p:extLst>
      <p:ext uri="{BB962C8B-B14F-4D97-AF65-F5344CB8AC3E}">
        <p14:creationId xmlns:p14="http://schemas.microsoft.com/office/powerpoint/2010/main" val="26840636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903D9F-9D21-4511-8A3E-E0E242473B91}"/>
              </a:ext>
            </a:extLst>
          </p:cNvPr>
          <p:cNvSpPr>
            <a:spLocks noGrp="1"/>
          </p:cNvSpPr>
          <p:nvPr>
            <p:ph type="title"/>
          </p:nvPr>
        </p:nvSpPr>
        <p:spPr/>
        <p:txBody>
          <a:bodyPr/>
          <a:lstStyle/>
          <a:p>
            <a:r>
              <a:rPr lang="en-US" dirty="0"/>
              <a:t>Test your knowledge…</a:t>
            </a:r>
          </a:p>
        </p:txBody>
      </p:sp>
      <p:sp>
        <p:nvSpPr>
          <p:cNvPr id="3" name="Content Placeholder 2">
            <a:extLst>
              <a:ext uri="{FF2B5EF4-FFF2-40B4-BE49-F238E27FC236}">
                <a16:creationId xmlns:a16="http://schemas.microsoft.com/office/drawing/2014/main" xmlns="" id="{4CE7BCD9-1DB4-4EB4-B1D6-85E08E730DC6}"/>
              </a:ext>
            </a:extLst>
          </p:cNvPr>
          <p:cNvSpPr>
            <a:spLocks noGrp="1"/>
          </p:cNvSpPr>
          <p:nvPr>
            <p:ph idx="1"/>
          </p:nvPr>
        </p:nvSpPr>
        <p:spPr/>
        <p:txBody>
          <a:bodyPr>
            <a:normAutofit/>
          </a:bodyPr>
          <a:lstStyle/>
          <a:p>
            <a:r>
              <a:rPr lang="en-US" sz="4400" dirty="0"/>
              <a:t>The distance learning plan is developed outside of the IEP process and parents are not involved.</a:t>
            </a:r>
          </a:p>
          <a:p>
            <a:pPr marL="0" indent="0" algn="ctr">
              <a:buNone/>
            </a:pPr>
            <a:r>
              <a:rPr lang="en-US" sz="4400" dirty="0"/>
              <a:t>TRUE OR FALSE</a:t>
            </a:r>
          </a:p>
        </p:txBody>
      </p:sp>
    </p:spTree>
    <p:extLst>
      <p:ext uri="{BB962C8B-B14F-4D97-AF65-F5344CB8AC3E}">
        <p14:creationId xmlns:p14="http://schemas.microsoft.com/office/powerpoint/2010/main" val="42156228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8C189A-7DB2-491E-B268-15EE8B0336F8}"/>
              </a:ext>
            </a:extLst>
          </p:cNvPr>
          <p:cNvSpPr>
            <a:spLocks noGrp="1"/>
          </p:cNvSpPr>
          <p:nvPr>
            <p:ph type="title"/>
          </p:nvPr>
        </p:nvSpPr>
        <p:spPr/>
        <p:txBody>
          <a:bodyPr/>
          <a:lstStyle/>
          <a:p>
            <a:r>
              <a:rPr lang="en-US" dirty="0"/>
              <a:t>Free Appropriate Public Education (FAPE)</a:t>
            </a:r>
          </a:p>
        </p:txBody>
      </p:sp>
      <p:sp>
        <p:nvSpPr>
          <p:cNvPr id="3" name="Content Placeholder 2">
            <a:extLst>
              <a:ext uri="{FF2B5EF4-FFF2-40B4-BE49-F238E27FC236}">
                <a16:creationId xmlns:a16="http://schemas.microsoft.com/office/drawing/2014/main" xmlns="" id="{1C7409CA-3D85-49F8-BE49-F1078999A57D}"/>
              </a:ext>
            </a:extLst>
          </p:cNvPr>
          <p:cNvSpPr>
            <a:spLocks noGrp="1"/>
          </p:cNvSpPr>
          <p:nvPr>
            <p:ph idx="1"/>
          </p:nvPr>
        </p:nvSpPr>
        <p:spPr/>
        <p:txBody>
          <a:bodyPr>
            <a:normAutofit fontScale="85000" lnSpcReduction="10000"/>
          </a:bodyPr>
          <a:lstStyle/>
          <a:p>
            <a:r>
              <a:rPr lang="en-US" dirty="0"/>
              <a:t>Will students with disabilities receive a FAPE during the pandemic?</a:t>
            </a:r>
          </a:p>
          <a:p>
            <a:pPr lvl="1"/>
            <a:r>
              <a:rPr lang="en-US" dirty="0"/>
              <a:t>Yes. Those services may look different during this national emergency, and schools may not be able to provide all services in the same manner they are typically provided. FAPE may include services provided through distance instruction.</a:t>
            </a:r>
          </a:p>
          <a:p>
            <a:r>
              <a:rPr lang="en-US" dirty="0"/>
              <a:t>If the special education services are different in the virtual setting, should the IEP Team automatically assume that FAPE is not being provided?</a:t>
            </a:r>
          </a:p>
          <a:p>
            <a:pPr lvl="1"/>
            <a:r>
              <a:rPr lang="en-US" dirty="0"/>
              <a:t>No. Special education and related services may look different using different instructional models; however, the IEP can still be developed to support appropriate educational services.</a:t>
            </a:r>
          </a:p>
        </p:txBody>
      </p:sp>
    </p:spTree>
    <p:extLst>
      <p:ext uri="{BB962C8B-B14F-4D97-AF65-F5344CB8AC3E}">
        <p14:creationId xmlns:p14="http://schemas.microsoft.com/office/powerpoint/2010/main" val="29654295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3F0A53-5B8F-45EA-80CB-010F5B7D4D7F}"/>
              </a:ext>
            </a:extLst>
          </p:cNvPr>
          <p:cNvSpPr>
            <a:spLocks noGrp="1"/>
          </p:cNvSpPr>
          <p:nvPr>
            <p:ph type="title"/>
          </p:nvPr>
        </p:nvSpPr>
        <p:spPr/>
        <p:txBody>
          <a:bodyPr/>
          <a:lstStyle/>
          <a:p>
            <a:r>
              <a:rPr lang="en-US" dirty="0"/>
              <a:t>Free Appropriate Public Education (FAPE)</a:t>
            </a:r>
          </a:p>
        </p:txBody>
      </p:sp>
      <p:sp>
        <p:nvSpPr>
          <p:cNvPr id="3" name="Content Placeholder 2">
            <a:extLst>
              <a:ext uri="{FF2B5EF4-FFF2-40B4-BE49-F238E27FC236}">
                <a16:creationId xmlns:a16="http://schemas.microsoft.com/office/drawing/2014/main" xmlns="" id="{0C5CDDC2-9462-4B16-8D76-1F9F8087AFDE}"/>
              </a:ext>
            </a:extLst>
          </p:cNvPr>
          <p:cNvSpPr>
            <a:spLocks noGrp="1"/>
          </p:cNvSpPr>
          <p:nvPr>
            <p:ph idx="1"/>
          </p:nvPr>
        </p:nvSpPr>
        <p:spPr/>
        <p:txBody>
          <a:bodyPr>
            <a:normAutofit fontScale="92500" lnSpcReduction="20000"/>
          </a:bodyPr>
          <a:lstStyle/>
          <a:p>
            <a:r>
              <a:rPr lang="en-US" dirty="0"/>
              <a:t>As new families and district leaders learn more about FAPE, what are some general considerations?</a:t>
            </a:r>
          </a:p>
          <a:p>
            <a:pPr lvl="1"/>
            <a:r>
              <a:rPr lang="en-US" dirty="0"/>
              <a:t>The IEP Team must consider the programming needs for an individual child to include: (a) type of service, (b) frequency of service, (c) intensity of service, (d) location of service, (e) access to service, and (f) least restrictive environment.</a:t>
            </a:r>
          </a:p>
          <a:p>
            <a:r>
              <a:rPr lang="en-US" dirty="0"/>
              <a:t>Can the IEP Team determine that an individual student with a disability will require additional services to offer FAPE during a pandemic?</a:t>
            </a:r>
          </a:p>
          <a:p>
            <a:pPr lvl="1"/>
            <a:r>
              <a:rPr lang="en-US" dirty="0"/>
              <a:t>Yes, the IEP Team may determine that different services are necessary.</a:t>
            </a:r>
          </a:p>
        </p:txBody>
      </p:sp>
    </p:spTree>
    <p:extLst>
      <p:ext uri="{BB962C8B-B14F-4D97-AF65-F5344CB8AC3E}">
        <p14:creationId xmlns:p14="http://schemas.microsoft.com/office/powerpoint/2010/main" val="1158625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70EE74F2-E7B1-43A5-9BDD-AAB0028F0D74}"/>
              </a:ext>
            </a:extLst>
          </p:cNvPr>
          <p:cNvSpPr>
            <a:spLocks noGrp="1"/>
          </p:cNvSpPr>
          <p:nvPr>
            <p:ph type="title"/>
          </p:nvPr>
        </p:nvSpPr>
        <p:spPr/>
        <p:txBody>
          <a:bodyPr/>
          <a:lstStyle/>
          <a:p>
            <a:r>
              <a:rPr lang="en-US" dirty="0"/>
              <a:t>FAPE in Distance Learning</a:t>
            </a:r>
          </a:p>
        </p:txBody>
      </p:sp>
      <p:sp>
        <p:nvSpPr>
          <p:cNvPr id="5" name="Text Placeholder 4">
            <a:extLst>
              <a:ext uri="{FF2B5EF4-FFF2-40B4-BE49-F238E27FC236}">
                <a16:creationId xmlns:a16="http://schemas.microsoft.com/office/drawing/2014/main" xmlns="" id="{DF6511E8-0CA8-49F7-BC2C-CF18B7770D93}"/>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8026248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D83AC5-BE9A-4CD4-8012-4A32B6159A11}"/>
              </a:ext>
            </a:extLst>
          </p:cNvPr>
          <p:cNvSpPr>
            <a:spLocks noGrp="1"/>
          </p:cNvSpPr>
          <p:nvPr>
            <p:ph type="title"/>
          </p:nvPr>
        </p:nvSpPr>
        <p:spPr/>
        <p:txBody>
          <a:bodyPr/>
          <a:lstStyle/>
          <a:p>
            <a:r>
              <a:rPr lang="en-US" dirty="0"/>
              <a:t>Free Appropriate Public Education (FAPE)</a:t>
            </a:r>
          </a:p>
        </p:txBody>
      </p:sp>
      <p:sp>
        <p:nvSpPr>
          <p:cNvPr id="3" name="Content Placeholder 2">
            <a:extLst>
              <a:ext uri="{FF2B5EF4-FFF2-40B4-BE49-F238E27FC236}">
                <a16:creationId xmlns:a16="http://schemas.microsoft.com/office/drawing/2014/main" xmlns="" id="{41CF6546-4F64-4C2D-857F-C56D3EF87FEF}"/>
              </a:ext>
            </a:extLst>
          </p:cNvPr>
          <p:cNvSpPr>
            <a:spLocks noGrp="1"/>
          </p:cNvSpPr>
          <p:nvPr>
            <p:ph idx="1"/>
          </p:nvPr>
        </p:nvSpPr>
        <p:spPr/>
        <p:txBody>
          <a:bodyPr>
            <a:normAutofit fontScale="92500" lnSpcReduction="20000"/>
          </a:bodyPr>
          <a:lstStyle/>
          <a:p>
            <a:r>
              <a:rPr lang="en-US" dirty="0"/>
              <a:t>If needed, can districts consider appropriate training for families to support the provision of special education services in the home setting?</a:t>
            </a:r>
          </a:p>
          <a:p>
            <a:pPr lvl="1"/>
            <a:r>
              <a:rPr lang="en-US" dirty="0"/>
              <a:t>Yes, the IEP Team will need to consider the training and supports necessary for families to facilitate the learning process at home.</a:t>
            </a:r>
          </a:p>
          <a:p>
            <a:r>
              <a:rPr lang="en-US" dirty="0"/>
              <a:t>Can IEP Teams discuss contingency plans during annual review meetings?</a:t>
            </a:r>
          </a:p>
          <a:p>
            <a:pPr lvl="1"/>
            <a:r>
              <a:rPr lang="en-US" dirty="0"/>
              <a:t>Yes, it is helpful to consider services and supports that are necessary and appropriate in the event distance learning is needed. </a:t>
            </a:r>
            <a:r>
              <a:rPr lang="en-US" dirty="0">
                <a:solidFill>
                  <a:srgbClr val="FF0000"/>
                </a:solidFill>
              </a:rPr>
              <a:t>This is considered “proactive planning.”</a:t>
            </a:r>
          </a:p>
        </p:txBody>
      </p:sp>
    </p:spTree>
    <p:extLst>
      <p:ext uri="{BB962C8B-B14F-4D97-AF65-F5344CB8AC3E}">
        <p14:creationId xmlns:p14="http://schemas.microsoft.com/office/powerpoint/2010/main" val="41225172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39EEC5-FE86-4A74-A901-158BDBA32BFF}"/>
              </a:ext>
            </a:extLst>
          </p:cNvPr>
          <p:cNvSpPr>
            <a:spLocks noGrp="1"/>
          </p:cNvSpPr>
          <p:nvPr>
            <p:ph type="title"/>
          </p:nvPr>
        </p:nvSpPr>
        <p:spPr/>
        <p:txBody>
          <a:bodyPr/>
          <a:lstStyle/>
          <a:p>
            <a:r>
              <a:rPr lang="en-US" dirty="0"/>
              <a:t>Questions from the group</a:t>
            </a:r>
          </a:p>
        </p:txBody>
      </p:sp>
      <p:sp>
        <p:nvSpPr>
          <p:cNvPr id="3" name="Content Placeholder 2">
            <a:extLst>
              <a:ext uri="{FF2B5EF4-FFF2-40B4-BE49-F238E27FC236}">
                <a16:creationId xmlns:a16="http://schemas.microsoft.com/office/drawing/2014/main" xmlns="" id="{BA7F3AFF-0081-4340-BF8A-D15678887DCA}"/>
              </a:ext>
            </a:extLst>
          </p:cNvPr>
          <p:cNvSpPr>
            <a:spLocks noGrp="1"/>
          </p:cNvSpPr>
          <p:nvPr>
            <p:ph idx="1"/>
          </p:nvPr>
        </p:nvSpPr>
        <p:spPr/>
        <p:txBody>
          <a:bodyPr>
            <a:normAutofit/>
          </a:bodyPr>
          <a:lstStyle/>
          <a:p>
            <a:r>
              <a:rPr lang="en-US" sz="3600" dirty="0"/>
              <a:t>How are BIPs being done/handled when the student is Digital Learning?</a:t>
            </a:r>
          </a:p>
        </p:txBody>
      </p:sp>
    </p:spTree>
    <p:extLst>
      <p:ext uri="{BB962C8B-B14F-4D97-AF65-F5344CB8AC3E}">
        <p14:creationId xmlns:p14="http://schemas.microsoft.com/office/powerpoint/2010/main" val="11299588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5EB2A2-65B4-471B-90BE-1BC2D47C94A6}"/>
              </a:ext>
            </a:extLst>
          </p:cNvPr>
          <p:cNvSpPr>
            <a:spLocks noGrp="1"/>
          </p:cNvSpPr>
          <p:nvPr>
            <p:ph type="title"/>
          </p:nvPr>
        </p:nvSpPr>
        <p:spPr/>
        <p:txBody>
          <a:bodyPr/>
          <a:lstStyle/>
          <a:p>
            <a:r>
              <a:rPr lang="en-US" dirty="0"/>
              <a:t>Least Restrictive Environment (LRE)</a:t>
            </a:r>
          </a:p>
        </p:txBody>
      </p:sp>
      <p:sp>
        <p:nvSpPr>
          <p:cNvPr id="3" name="Content Placeholder 2">
            <a:extLst>
              <a:ext uri="{FF2B5EF4-FFF2-40B4-BE49-F238E27FC236}">
                <a16:creationId xmlns:a16="http://schemas.microsoft.com/office/drawing/2014/main" xmlns="" id="{A5C81327-76D0-4DF2-A22E-E2E2764690E9}"/>
              </a:ext>
            </a:extLst>
          </p:cNvPr>
          <p:cNvSpPr>
            <a:spLocks noGrp="1"/>
          </p:cNvSpPr>
          <p:nvPr>
            <p:ph idx="1"/>
          </p:nvPr>
        </p:nvSpPr>
        <p:spPr/>
        <p:txBody>
          <a:bodyPr>
            <a:normAutofit fontScale="92500" lnSpcReduction="20000"/>
          </a:bodyPr>
          <a:lstStyle/>
          <a:p>
            <a:r>
              <a:rPr lang="en-US" dirty="0"/>
              <a:t>If families opt to use distance/remote learning, will the IEP Team be required to change the placement in the IEP?</a:t>
            </a:r>
          </a:p>
          <a:p>
            <a:pPr lvl="1"/>
            <a:r>
              <a:rPr lang="en-US" dirty="0"/>
              <a:t>No. Families of students with disabilities may opt to use an alternative instructional model; however, parent choice options do not replace the role of the IEP Team to make placement decisions for individual students with disabilities.</a:t>
            </a:r>
          </a:p>
          <a:p>
            <a:r>
              <a:rPr lang="en-US" dirty="0"/>
              <a:t>Can students with disabilities receive remote instruction without changing the LRE?</a:t>
            </a:r>
          </a:p>
          <a:p>
            <a:pPr lvl="1"/>
            <a:r>
              <a:rPr lang="en-US" dirty="0"/>
              <a:t>Yes. The special education services can be provided anywhere. The physical location of the special education service does not automatically change the LRE.</a:t>
            </a:r>
          </a:p>
        </p:txBody>
      </p:sp>
    </p:spTree>
    <p:extLst>
      <p:ext uri="{BB962C8B-B14F-4D97-AF65-F5344CB8AC3E}">
        <p14:creationId xmlns:p14="http://schemas.microsoft.com/office/powerpoint/2010/main" val="36614247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671781-D0C2-4635-A71E-F298C78B2504}"/>
              </a:ext>
            </a:extLst>
          </p:cNvPr>
          <p:cNvSpPr>
            <a:spLocks noGrp="1"/>
          </p:cNvSpPr>
          <p:nvPr>
            <p:ph type="title"/>
          </p:nvPr>
        </p:nvSpPr>
        <p:spPr/>
        <p:txBody>
          <a:bodyPr/>
          <a:lstStyle/>
          <a:p>
            <a:r>
              <a:rPr lang="en-US" dirty="0"/>
              <a:t>Least Restrictive Environment (LRE)</a:t>
            </a:r>
          </a:p>
        </p:txBody>
      </p:sp>
      <p:sp>
        <p:nvSpPr>
          <p:cNvPr id="3" name="Content Placeholder 2">
            <a:extLst>
              <a:ext uri="{FF2B5EF4-FFF2-40B4-BE49-F238E27FC236}">
                <a16:creationId xmlns:a16="http://schemas.microsoft.com/office/drawing/2014/main" xmlns="" id="{CB1986B6-DBA1-432C-A176-DC31C5363ADE}"/>
              </a:ext>
            </a:extLst>
          </p:cNvPr>
          <p:cNvSpPr>
            <a:spLocks noGrp="1"/>
          </p:cNvSpPr>
          <p:nvPr>
            <p:ph idx="1"/>
          </p:nvPr>
        </p:nvSpPr>
        <p:spPr/>
        <p:txBody>
          <a:bodyPr>
            <a:normAutofit fontScale="92500" lnSpcReduction="20000"/>
          </a:bodyPr>
          <a:lstStyle/>
          <a:p>
            <a:r>
              <a:rPr lang="en-US" dirty="0"/>
              <a:t>An IEP Team can change the placement of a student during this time. </a:t>
            </a:r>
          </a:p>
          <a:p>
            <a:r>
              <a:rPr lang="en-US" dirty="0"/>
              <a:t>For example, a student may demonstrate medical necessity and meet the criteria for hospital/homebound (HHB) instruction, or a Team may determine that a student should receive home-based instruction in accordance with Georgia Rule 160-4-7-.07.</a:t>
            </a:r>
          </a:p>
          <a:p>
            <a:r>
              <a:rPr lang="en-US" dirty="0"/>
              <a:t>However, there is no guarantee that HHB and homebased instruction will occur face-to-face in the home.</a:t>
            </a:r>
          </a:p>
          <a:p>
            <a:endParaRPr lang="en-US" dirty="0"/>
          </a:p>
        </p:txBody>
      </p:sp>
    </p:spTree>
    <p:extLst>
      <p:ext uri="{BB962C8B-B14F-4D97-AF65-F5344CB8AC3E}">
        <p14:creationId xmlns:p14="http://schemas.microsoft.com/office/powerpoint/2010/main" val="31515048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B48CA4-B3F3-417F-84CD-76AEC391D3FB}"/>
              </a:ext>
            </a:extLst>
          </p:cNvPr>
          <p:cNvSpPr>
            <a:spLocks noGrp="1"/>
          </p:cNvSpPr>
          <p:nvPr>
            <p:ph type="title"/>
          </p:nvPr>
        </p:nvSpPr>
        <p:spPr/>
        <p:txBody>
          <a:bodyPr/>
          <a:lstStyle/>
          <a:p>
            <a:r>
              <a:rPr lang="en-US" dirty="0"/>
              <a:t>Questions from the group</a:t>
            </a:r>
          </a:p>
        </p:txBody>
      </p:sp>
      <p:sp>
        <p:nvSpPr>
          <p:cNvPr id="3" name="Content Placeholder 2">
            <a:extLst>
              <a:ext uri="{FF2B5EF4-FFF2-40B4-BE49-F238E27FC236}">
                <a16:creationId xmlns:a16="http://schemas.microsoft.com/office/drawing/2014/main" xmlns="" id="{A528D61E-B8FE-4F41-A0F1-90E624A03849}"/>
              </a:ext>
            </a:extLst>
          </p:cNvPr>
          <p:cNvSpPr>
            <a:spLocks noGrp="1"/>
          </p:cNvSpPr>
          <p:nvPr>
            <p:ph idx="1"/>
          </p:nvPr>
        </p:nvSpPr>
        <p:spPr>
          <a:xfrm>
            <a:off x="751562" y="1415441"/>
            <a:ext cx="8030488" cy="4607819"/>
          </a:xfrm>
        </p:spPr>
        <p:txBody>
          <a:bodyPr>
            <a:normAutofit lnSpcReduction="10000"/>
          </a:bodyPr>
          <a:lstStyle/>
          <a:p>
            <a:r>
              <a:rPr lang="en-US" dirty="0"/>
              <a:t>In a newsletter I read today, it stated that while school districts are only offering virtual/remote learning, FAPE must be provided to the greatest extent possible.  It then went on to say that if face to face learning is an option in a school district and the family voluntarily chooses to continue digital/remote learning, FAPE is not necessarily a requirement and should not be the ultimate expectation. Is the information provided accurate? Can you explain this concept further?  Thank you. </a:t>
            </a:r>
          </a:p>
          <a:p>
            <a:endParaRPr lang="en-US" dirty="0"/>
          </a:p>
          <a:p>
            <a:endParaRPr lang="en-US" dirty="0"/>
          </a:p>
        </p:txBody>
      </p:sp>
    </p:spTree>
    <p:extLst>
      <p:ext uri="{BB962C8B-B14F-4D97-AF65-F5344CB8AC3E}">
        <p14:creationId xmlns:p14="http://schemas.microsoft.com/office/powerpoint/2010/main" val="31148456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AC5704-29DA-47A5-BA69-4B33D441B67A}"/>
              </a:ext>
            </a:extLst>
          </p:cNvPr>
          <p:cNvSpPr>
            <a:spLocks noGrp="1"/>
          </p:cNvSpPr>
          <p:nvPr>
            <p:ph type="title"/>
          </p:nvPr>
        </p:nvSpPr>
        <p:spPr/>
        <p:txBody>
          <a:bodyPr/>
          <a:lstStyle/>
          <a:p>
            <a:r>
              <a:rPr lang="en-US" dirty="0"/>
              <a:t>Extended School Year Services and Compensatory Services</a:t>
            </a:r>
          </a:p>
        </p:txBody>
      </p:sp>
      <p:sp>
        <p:nvSpPr>
          <p:cNvPr id="6" name="Text Placeholder 5">
            <a:extLst>
              <a:ext uri="{FF2B5EF4-FFF2-40B4-BE49-F238E27FC236}">
                <a16:creationId xmlns:a16="http://schemas.microsoft.com/office/drawing/2014/main" xmlns="" id="{31B105E7-6428-42D0-B436-9EF54571A51E}"/>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9117723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7887EB-BAF9-445D-95EB-184D2C71A984}"/>
              </a:ext>
            </a:extLst>
          </p:cNvPr>
          <p:cNvSpPr>
            <a:spLocks noGrp="1"/>
          </p:cNvSpPr>
          <p:nvPr>
            <p:ph type="title"/>
          </p:nvPr>
        </p:nvSpPr>
        <p:spPr/>
        <p:txBody>
          <a:bodyPr/>
          <a:lstStyle/>
          <a:p>
            <a:r>
              <a:rPr lang="en-US" dirty="0"/>
              <a:t>Extended School Year Services…</a:t>
            </a:r>
          </a:p>
        </p:txBody>
      </p:sp>
      <p:sp>
        <p:nvSpPr>
          <p:cNvPr id="3" name="Content Placeholder 2">
            <a:extLst>
              <a:ext uri="{FF2B5EF4-FFF2-40B4-BE49-F238E27FC236}">
                <a16:creationId xmlns:a16="http://schemas.microsoft.com/office/drawing/2014/main" xmlns="" id="{8701D782-5FE9-4B6A-9F87-B7F234BF9A5B}"/>
              </a:ext>
            </a:extLst>
          </p:cNvPr>
          <p:cNvSpPr>
            <a:spLocks noGrp="1"/>
          </p:cNvSpPr>
          <p:nvPr>
            <p:ph idx="1"/>
          </p:nvPr>
        </p:nvSpPr>
        <p:spPr/>
        <p:txBody>
          <a:bodyPr/>
          <a:lstStyle/>
          <a:p>
            <a:r>
              <a:rPr lang="en-US" dirty="0"/>
              <a:t>Are required if necessary, to provide FAPE to a student</a:t>
            </a:r>
          </a:p>
          <a:p>
            <a:r>
              <a:rPr lang="en-US" dirty="0"/>
              <a:t>Are provided at no cost to the family</a:t>
            </a:r>
          </a:p>
          <a:p>
            <a:r>
              <a:rPr lang="en-US" dirty="0"/>
              <a:t>Are provided beyond the normal school year</a:t>
            </a:r>
          </a:p>
          <a:p>
            <a:r>
              <a:rPr lang="en-US" dirty="0"/>
              <a:t>Example – IEP Team determines FAPE will require a student to receive educational services for 5 days a week as compared to the schedule to all students that is 4 days a week.</a:t>
            </a:r>
          </a:p>
        </p:txBody>
      </p:sp>
    </p:spTree>
    <p:extLst>
      <p:ext uri="{BB962C8B-B14F-4D97-AF65-F5344CB8AC3E}">
        <p14:creationId xmlns:p14="http://schemas.microsoft.com/office/powerpoint/2010/main" val="35096333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EAF055D9-4932-4975-9139-6942CEEA10B3}"/>
              </a:ext>
            </a:extLst>
          </p:cNvPr>
          <p:cNvSpPr>
            <a:spLocks noGrp="1"/>
          </p:cNvSpPr>
          <p:nvPr>
            <p:ph type="title"/>
          </p:nvPr>
        </p:nvSpPr>
        <p:spPr/>
        <p:txBody>
          <a:bodyPr/>
          <a:lstStyle/>
          <a:p>
            <a:pPr algn="ctr"/>
            <a:r>
              <a:rPr lang="en-US" dirty="0"/>
              <a:t>Compensatory Services are…</a:t>
            </a:r>
          </a:p>
        </p:txBody>
      </p:sp>
      <p:sp>
        <p:nvSpPr>
          <p:cNvPr id="5" name="Content Placeholder 4">
            <a:extLst>
              <a:ext uri="{FF2B5EF4-FFF2-40B4-BE49-F238E27FC236}">
                <a16:creationId xmlns:a16="http://schemas.microsoft.com/office/drawing/2014/main" xmlns="" id="{06F48A48-F246-4FF1-92B1-D7C56715BD8E}"/>
              </a:ext>
            </a:extLst>
          </p:cNvPr>
          <p:cNvSpPr>
            <a:spLocks noGrp="1"/>
          </p:cNvSpPr>
          <p:nvPr>
            <p:ph idx="1"/>
          </p:nvPr>
        </p:nvSpPr>
        <p:spPr/>
        <p:txBody>
          <a:bodyPr/>
          <a:lstStyle/>
          <a:p>
            <a:r>
              <a:rPr lang="en-US" dirty="0"/>
              <a:t>Educational services that are awarded to students with disabilities to make up for services that they lost because of a Local Educational Agency’s (LEA) failure to provide a Free and Appropriate Education (FAPE) under the Individuals with Disabilities Education Act (IDEA).</a:t>
            </a:r>
          </a:p>
        </p:txBody>
      </p:sp>
    </p:spTree>
    <p:extLst>
      <p:ext uri="{BB962C8B-B14F-4D97-AF65-F5344CB8AC3E}">
        <p14:creationId xmlns:p14="http://schemas.microsoft.com/office/powerpoint/2010/main" val="41181980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2B5863-4A79-495A-85FE-20C0C7D7DEB6}"/>
              </a:ext>
            </a:extLst>
          </p:cNvPr>
          <p:cNvSpPr>
            <a:spLocks noGrp="1"/>
          </p:cNvSpPr>
          <p:nvPr>
            <p:ph type="title"/>
          </p:nvPr>
        </p:nvSpPr>
        <p:spPr/>
        <p:txBody>
          <a:bodyPr/>
          <a:lstStyle/>
          <a:p>
            <a:pPr algn="ctr"/>
            <a:r>
              <a:rPr lang="en-US" dirty="0"/>
              <a:t>When Must Compensatory Services be Provided?</a:t>
            </a:r>
          </a:p>
        </p:txBody>
      </p:sp>
      <p:sp>
        <p:nvSpPr>
          <p:cNvPr id="3" name="Content Placeholder 2">
            <a:extLst>
              <a:ext uri="{FF2B5EF4-FFF2-40B4-BE49-F238E27FC236}">
                <a16:creationId xmlns:a16="http://schemas.microsoft.com/office/drawing/2014/main" xmlns="" id="{E05AAEE8-CB6A-4DED-A1C4-AEDEB5B315C2}"/>
              </a:ext>
            </a:extLst>
          </p:cNvPr>
          <p:cNvSpPr>
            <a:spLocks noGrp="1"/>
          </p:cNvSpPr>
          <p:nvPr>
            <p:ph idx="1"/>
          </p:nvPr>
        </p:nvSpPr>
        <p:spPr/>
        <p:txBody>
          <a:bodyPr>
            <a:normAutofit fontScale="92500" lnSpcReduction="10000"/>
          </a:bodyPr>
          <a:lstStyle/>
          <a:p>
            <a:r>
              <a:rPr lang="en-US" dirty="0"/>
              <a:t>Compensatory services are awarded upon a denial of FAPE. However, not every denial of FAPE requires compensatory education.</a:t>
            </a:r>
          </a:p>
          <a:p>
            <a:r>
              <a:rPr lang="en-US" dirty="0"/>
              <a:t>It is important to understand that compensatory services must not take away from or replace existing special education services.</a:t>
            </a:r>
          </a:p>
          <a:p>
            <a:r>
              <a:rPr lang="en-US" sz="2600" dirty="0">
                <a:hlinkClick r:id="rId2"/>
              </a:rPr>
              <a:t>https://www.gadoe.org/Curriculum-Instruction-and-Assessment/Special-Education-Services/Documents/Virtual%20Learning%20Resources/ESY%20and%20COMPENSATORY%20SERVICES%207.21.20.pdf</a:t>
            </a:r>
            <a:r>
              <a:rPr lang="en-US" sz="2600" dirty="0"/>
              <a:t> (ESY vs. Compensatory Services)</a:t>
            </a:r>
          </a:p>
          <a:p>
            <a:endParaRPr lang="en-US" dirty="0"/>
          </a:p>
        </p:txBody>
      </p:sp>
    </p:spTree>
    <p:extLst>
      <p:ext uri="{BB962C8B-B14F-4D97-AF65-F5344CB8AC3E}">
        <p14:creationId xmlns:p14="http://schemas.microsoft.com/office/powerpoint/2010/main" val="32851431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757E79-E79F-4B1B-A493-59BD629797F6}"/>
              </a:ext>
            </a:extLst>
          </p:cNvPr>
          <p:cNvSpPr>
            <a:spLocks noGrp="1"/>
          </p:cNvSpPr>
          <p:nvPr>
            <p:ph type="title"/>
          </p:nvPr>
        </p:nvSpPr>
        <p:spPr>
          <a:xfrm>
            <a:off x="806825" y="964504"/>
            <a:ext cx="3134620" cy="4704859"/>
          </a:xfrm>
        </p:spPr>
        <p:txBody>
          <a:bodyPr>
            <a:normAutofit/>
          </a:bodyPr>
          <a:lstStyle/>
          <a:p>
            <a:pPr algn="r"/>
            <a:r>
              <a:rPr lang="en-US" sz="2800" dirty="0"/>
              <a:t>From </a:t>
            </a:r>
            <a:r>
              <a:rPr lang="en-US" sz="2800" dirty="0">
                <a:hlinkClick r:id="rId2"/>
              </a:rPr>
              <a:t>OCR Fact Sheet: Addressing the Risk of COVID-19 in Schools while Protecting the Civil Rights of Students </a:t>
            </a:r>
            <a:r>
              <a:rPr lang="en-US" sz="2800" dirty="0"/>
              <a:t>(March 16, 2020)</a:t>
            </a:r>
          </a:p>
        </p:txBody>
      </p:sp>
      <p:sp>
        <p:nvSpPr>
          <p:cNvPr id="3" name="Content Placeholder 2">
            <a:extLst>
              <a:ext uri="{FF2B5EF4-FFF2-40B4-BE49-F238E27FC236}">
                <a16:creationId xmlns:a16="http://schemas.microsoft.com/office/drawing/2014/main" xmlns="" id="{7EF89DFD-41A2-415B-A976-580845D2332F}"/>
              </a:ext>
            </a:extLst>
          </p:cNvPr>
          <p:cNvSpPr>
            <a:spLocks noGrp="1"/>
          </p:cNvSpPr>
          <p:nvPr>
            <p:ph idx="1"/>
          </p:nvPr>
        </p:nvSpPr>
        <p:spPr>
          <a:xfrm>
            <a:off x="3941445" y="1290181"/>
            <a:ext cx="4776670" cy="4471792"/>
          </a:xfrm>
        </p:spPr>
        <p:txBody>
          <a:bodyPr anchor="ctr">
            <a:normAutofit/>
          </a:bodyPr>
          <a:lstStyle/>
          <a:p>
            <a:pPr>
              <a:lnSpc>
                <a:spcPct val="90000"/>
              </a:lnSpc>
            </a:pPr>
            <a:r>
              <a:rPr lang="en-US" sz="2400" dirty="0"/>
              <a:t>“If a student </a:t>
            </a:r>
            <a:r>
              <a:rPr lang="en-US" sz="2400" b="1" dirty="0"/>
              <a:t>does not receive services after an extended period of time</a:t>
            </a:r>
            <a:r>
              <a:rPr lang="en-US" sz="2400" dirty="0"/>
              <a:t>, the student’s IEP Team. . . must make an individualized determination whether and to what extent compensatory services are needed consistent with the respective applicable requirements, including to make up for any skills that may have been lost.”</a:t>
            </a:r>
          </a:p>
        </p:txBody>
      </p:sp>
    </p:spTree>
    <p:extLst>
      <p:ext uri="{BB962C8B-B14F-4D97-AF65-F5344CB8AC3E}">
        <p14:creationId xmlns:p14="http://schemas.microsoft.com/office/powerpoint/2010/main" val="971224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1B86C6-200B-4483-B196-34FAE0860ECF}"/>
              </a:ext>
            </a:extLst>
          </p:cNvPr>
          <p:cNvSpPr>
            <a:spLocks noGrp="1"/>
          </p:cNvSpPr>
          <p:nvPr>
            <p:ph type="title"/>
          </p:nvPr>
        </p:nvSpPr>
        <p:spPr/>
        <p:txBody>
          <a:bodyPr/>
          <a:lstStyle/>
          <a:p>
            <a:r>
              <a:rPr lang="en-US"/>
              <a:t>IDEA Definition of FAPE</a:t>
            </a:r>
          </a:p>
        </p:txBody>
      </p:sp>
      <p:sp>
        <p:nvSpPr>
          <p:cNvPr id="3" name="Content Placeholder 2">
            <a:extLst>
              <a:ext uri="{FF2B5EF4-FFF2-40B4-BE49-F238E27FC236}">
                <a16:creationId xmlns:a16="http://schemas.microsoft.com/office/drawing/2014/main" xmlns="" id="{0E219694-B06E-4DAF-B64C-E644C9B04A66}"/>
              </a:ext>
            </a:extLst>
          </p:cNvPr>
          <p:cNvSpPr>
            <a:spLocks noGrp="1"/>
          </p:cNvSpPr>
          <p:nvPr>
            <p:ph idx="1"/>
          </p:nvPr>
        </p:nvSpPr>
        <p:spPr>
          <a:xfrm>
            <a:off x="628650" y="1308683"/>
            <a:ext cx="8153400" cy="5047668"/>
          </a:xfrm>
        </p:spPr>
        <p:txBody>
          <a:bodyPr>
            <a:normAutofit fontScale="85000" lnSpcReduction="20000"/>
          </a:bodyPr>
          <a:lstStyle/>
          <a:p>
            <a:pPr marL="0" indent="0">
              <a:buNone/>
            </a:pPr>
            <a:r>
              <a:rPr lang="en-US" b="1"/>
              <a:t>§300.17   Free appropriate public education.</a:t>
            </a:r>
          </a:p>
          <a:p>
            <a:r>
              <a:rPr lang="en-US" i="1"/>
              <a:t>Free appropriate public education</a:t>
            </a:r>
            <a:r>
              <a:rPr lang="en-US"/>
              <a:t> or </a:t>
            </a:r>
            <a:r>
              <a:rPr lang="en-US" i="1"/>
              <a:t>FAPE</a:t>
            </a:r>
            <a:r>
              <a:rPr lang="en-US"/>
              <a:t> means special education and related services that—</a:t>
            </a:r>
          </a:p>
          <a:p>
            <a:pPr lvl="1"/>
            <a:r>
              <a:rPr lang="en-US"/>
              <a:t>(a) Are provided at public expense, under public supervision and direction, and without charge;</a:t>
            </a:r>
          </a:p>
          <a:p>
            <a:pPr lvl="1"/>
            <a:r>
              <a:rPr lang="en-US"/>
              <a:t>(b) Meet the standards of the SEA, including the requirements of this part;</a:t>
            </a:r>
          </a:p>
          <a:p>
            <a:pPr lvl="1"/>
            <a:r>
              <a:rPr lang="en-US"/>
              <a:t>(c) Include an appropriate preschool, elementary school, or secondary school education in the State involved; and</a:t>
            </a:r>
          </a:p>
          <a:p>
            <a:pPr lvl="1"/>
            <a:r>
              <a:rPr lang="en-US"/>
              <a:t>(d) Are provided in conformity with an individualized education program (IEP) that meets the requirements of §§300.320 through 300.324.</a:t>
            </a:r>
          </a:p>
          <a:p>
            <a:pPr lvl="2"/>
            <a:r>
              <a:rPr lang="en-US"/>
              <a:t>34 C.F.R. § 300.320 – Definition of IEP</a:t>
            </a:r>
          </a:p>
          <a:p>
            <a:pPr lvl="2"/>
            <a:r>
              <a:rPr lang="en-US"/>
              <a:t>34 C.F.R. § 300.321 – IEP Team</a:t>
            </a:r>
          </a:p>
          <a:p>
            <a:pPr lvl="2"/>
            <a:r>
              <a:rPr lang="en-US"/>
              <a:t>34 C.F.R. § 300.322 – Parent Participation</a:t>
            </a:r>
          </a:p>
          <a:p>
            <a:pPr lvl="2"/>
            <a:r>
              <a:rPr lang="en-US"/>
              <a:t>34 C.F.R. § 300.323 – When IEPs must be in effect</a:t>
            </a:r>
          </a:p>
          <a:p>
            <a:pPr lvl="2"/>
            <a:r>
              <a:rPr lang="en-US"/>
              <a:t>34 C.F.R. § 300.324 – Development, review, and revision of IEP</a:t>
            </a:r>
          </a:p>
          <a:p>
            <a:endParaRPr lang="en-US"/>
          </a:p>
        </p:txBody>
      </p:sp>
      <p:sp>
        <p:nvSpPr>
          <p:cNvPr id="4" name="Date Placeholder 3">
            <a:extLst>
              <a:ext uri="{FF2B5EF4-FFF2-40B4-BE49-F238E27FC236}">
                <a16:creationId xmlns:a16="http://schemas.microsoft.com/office/drawing/2014/main" xmlns="" id="{7499E76B-6082-4B4B-984F-2B0F783AAA2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DAE6870-AD18-448A-9B2A-0EFE6DC7B06B}" type="datetime1">
              <a:rPr lang="en-US" smtClean="0"/>
              <a:pPr/>
              <a:t>9/4/2020</a:t>
            </a:fld>
            <a:endParaRPr lang="en-US"/>
          </a:p>
        </p:txBody>
      </p:sp>
      <p:sp>
        <p:nvSpPr>
          <p:cNvPr id="5" name="Slide Number Placeholder 4">
            <a:extLst>
              <a:ext uri="{FF2B5EF4-FFF2-40B4-BE49-F238E27FC236}">
                <a16:creationId xmlns:a16="http://schemas.microsoft.com/office/drawing/2014/main" xmlns="" id="{04408D1F-04C7-4A9D-9425-3787F295B300}"/>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3E4CEF-BB1E-48C7-AE93-F39F6AA99AD7}" type="slidenum">
              <a:rPr lang="en-US" smtClean="0"/>
              <a:pPr/>
              <a:t>4</a:t>
            </a:fld>
            <a:endParaRPr lang="en-US"/>
          </a:p>
        </p:txBody>
      </p:sp>
    </p:spTree>
    <p:extLst>
      <p:ext uri="{BB962C8B-B14F-4D97-AF65-F5344CB8AC3E}">
        <p14:creationId xmlns:p14="http://schemas.microsoft.com/office/powerpoint/2010/main" val="19189603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A5C054-2E61-46F5-A53F-43219E5AFD59}"/>
              </a:ext>
            </a:extLst>
          </p:cNvPr>
          <p:cNvSpPr>
            <a:spLocks noGrp="1"/>
          </p:cNvSpPr>
          <p:nvPr>
            <p:ph type="title"/>
          </p:nvPr>
        </p:nvSpPr>
        <p:spPr>
          <a:xfrm>
            <a:off x="5894577" y="957695"/>
            <a:ext cx="2620772" cy="4930246"/>
          </a:xfrm>
        </p:spPr>
        <p:txBody>
          <a:bodyPr>
            <a:normAutofit/>
          </a:bodyPr>
          <a:lstStyle/>
          <a:p>
            <a:pPr algn="r"/>
            <a:r>
              <a:rPr lang="en-US" sz="2800">
                <a:solidFill>
                  <a:schemeClr val="accent1"/>
                </a:solidFill>
              </a:rPr>
              <a:t>From OCR/OSERS Supplemental Fact Sheet (March 21, 2020)</a:t>
            </a:r>
          </a:p>
        </p:txBody>
      </p:sp>
      <p:sp>
        <p:nvSpPr>
          <p:cNvPr id="3" name="Content Placeholder 2">
            <a:extLst>
              <a:ext uri="{FF2B5EF4-FFF2-40B4-BE49-F238E27FC236}">
                <a16:creationId xmlns:a16="http://schemas.microsoft.com/office/drawing/2014/main" xmlns="" id="{F01EC2A3-85F7-4102-BB4D-ED5491DDB64D}"/>
              </a:ext>
            </a:extLst>
          </p:cNvPr>
          <p:cNvSpPr>
            <a:spLocks noGrp="1"/>
          </p:cNvSpPr>
          <p:nvPr>
            <p:ph idx="1"/>
          </p:nvPr>
        </p:nvSpPr>
        <p:spPr>
          <a:xfrm>
            <a:off x="642949" y="963877"/>
            <a:ext cx="5407122" cy="4936428"/>
          </a:xfrm>
        </p:spPr>
        <p:txBody>
          <a:bodyPr anchor="ctr">
            <a:normAutofit/>
          </a:bodyPr>
          <a:lstStyle/>
          <a:p>
            <a:r>
              <a:rPr lang="en-US" sz="2400" dirty="0"/>
              <a:t>“Where, </a:t>
            </a:r>
            <a:r>
              <a:rPr lang="en-US" sz="2400" b="1" dirty="0"/>
              <a:t>due to the global pandemic and resulting closures of schools, there has been an inevitable delay in providing services – or even making decisions about how to provide services </a:t>
            </a:r>
            <a:r>
              <a:rPr lang="en-US" sz="2400" dirty="0"/>
              <a:t>– IEP teams [  ] must make an individualized determination whether and to what extent compensatory services may be needed when schools resume normal operations.”</a:t>
            </a:r>
          </a:p>
          <a:p>
            <a:endParaRPr lang="en-US" sz="2400" dirty="0"/>
          </a:p>
        </p:txBody>
      </p:sp>
    </p:spTree>
    <p:extLst>
      <p:ext uri="{BB962C8B-B14F-4D97-AF65-F5344CB8AC3E}">
        <p14:creationId xmlns:p14="http://schemas.microsoft.com/office/powerpoint/2010/main" val="5112244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73B2AC-5780-48F5-BB28-66C1C3155991}"/>
              </a:ext>
            </a:extLst>
          </p:cNvPr>
          <p:cNvSpPr>
            <a:spLocks noGrp="1"/>
          </p:cNvSpPr>
          <p:nvPr>
            <p:ph type="title"/>
          </p:nvPr>
        </p:nvSpPr>
        <p:spPr>
          <a:xfrm>
            <a:off x="895349" y="365126"/>
            <a:ext cx="8259745" cy="1111983"/>
          </a:xfrm>
        </p:spPr>
        <p:txBody>
          <a:bodyPr>
            <a:noAutofit/>
          </a:bodyPr>
          <a:lstStyle/>
          <a:p>
            <a:r>
              <a:rPr lang="en-US" sz="4000" dirty="0"/>
              <a:t>Compensatory Services</a:t>
            </a:r>
          </a:p>
        </p:txBody>
      </p:sp>
      <p:sp>
        <p:nvSpPr>
          <p:cNvPr id="3" name="Content Placeholder 2">
            <a:extLst>
              <a:ext uri="{FF2B5EF4-FFF2-40B4-BE49-F238E27FC236}">
                <a16:creationId xmlns:a16="http://schemas.microsoft.com/office/drawing/2014/main" xmlns="" id="{8FE1282A-5798-4B6E-AFE2-92A49EE838BB}"/>
              </a:ext>
            </a:extLst>
          </p:cNvPr>
          <p:cNvSpPr>
            <a:spLocks noGrp="1"/>
          </p:cNvSpPr>
          <p:nvPr>
            <p:ph idx="1"/>
          </p:nvPr>
        </p:nvSpPr>
        <p:spPr>
          <a:xfrm>
            <a:off x="713433" y="1748413"/>
            <a:ext cx="8259745" cy="4662436"/>
          </a:xfrm>
        </p:spPr>
        <p:txBody>
          <a:bodyPr vert="horz" lIns="91440" tIns="45720" rIns="91440" bIns="45720" rtlCol="0" anchor="t">
            <a:normAutofit/>
          </a:bodyPr>
          <a:lstStyle/>
          <a:p>
            <a:r>
              <a:rPr lang="en-US" dirty="0">
                <a:latin typeface="Arial"/>
                <a:cs typeface="Arial"/>
              </a:rPr>
              <a:t>Per OSEP’s memo, </a:t>
            </a:r>
            <a:r>
              <a:rPr lang="en-US" b="1" dirty="0">
                <a:latin typeface="Arial"/>
                <a:cs typeface="Arial"/>
              </a:rPr>
              <a:t>during instances by which the student experienced a delay in services or no services at all due to school closures</a:t>
            </a:r>
            <a:r>
              <a:rPr lang="en-US" dirty="0">
                <a:latin typeface="Arial"/>
                <a:cs typeface="Arial"/>
              </a:rPr>
              <a:t>, </a:t>
            </a:r>
            <a:r>
              <a:rPr lang="en-US" dirty="0">
                <a:solidFill>
                  <a:srgbClr val="FF0000"/>
                </a:solidFill>
                <a:latin typeface="Arial"/>
                <a:cs typeface="Arial"/>
              </a:rPr>
              <a:t>IEP Teams</a:t>
            </a:r>
            <a:r>
              <a:rPr lang="en-US" dirty="0">
                <a:latin typeface="Arial"/>
                <a:cs typeface="Arial"/>
              </a:rPr>
              <a:t> will need to review the student’s current level and consider eligibility for compensatory services.</a:t>
            </a:r>
          </a:p>
          <a:p>
            <a:r>
              <a:rPr lang="en-US" dirty="0">
                <a:latin typeface="Arial"/>
                <a:cs typeface="Arial"/>
              </a:rPr>
              <a:t>The delay or denial of services must be on the part of the district. If the district has made services available, then the district should document this attempt for planning purposes.</a:t>
            </a:r>
          </a:p>
          <a:p>
            <a:endParaRPr lang="en-US" dirty="0">
              <a:latin typeface="Arial"/>
              <a:cs typeface="Arial"/>
            </a:endParaRPr>
          </a:p>
        </p:txBody>
      </p:sp>
    </p:spTree>
    <p:extLst>
      <p:ext uri="{BB962C8B-B14F-4D97-AF65-F5344CB8AC3E}">
        <p14:creationId xmlns:p14="http://schemas.microsoft.com/office/powerpoint/2010/main" val="36254280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57F88F-91C7-4944-BB80-4E8C8034D181}"/>
              </a:ext>
            </a:extLst>
          </p:cNvPr>
          <p:cNvSpPr>
            <a:spLocks noGrp="1"/>
          </p:cNvSpPr>
          <p:nvPr>
            <p:ph type="title"/>
          </p:nvPr>
        </p:nvSpPr>
        <p:spPr/>
        <p:txBody>
          <a:bodyPr/>
          <a:lstStyle/>
          <a:p>
            <a:r>
              <a:rPr lang="en-US" dirty="0"/>
              <a:t>Compensatory Services</a:t>
            </a:r>
          </a:p>
        </p:txBody>
      </p:sp>
      <p:sp>
        <p:nvSpPr>
          <p:cNvPr id="3" name="Content Placeholder 2">
            <a:extLst>
              <a:ext uri="{FF2B5EF4-FFF2-40B4-BE49-F238E27FC236}">
                <a16:creationId xmlns:a16="http://schemas.microsoft.com/office/drawing/2014/main" xmlns="" id="{6CBB5F26-DC20-4968-AEAF-C6FC78A1E837}"/>
              </a:ext>
            </a:extLst>
          </p:cNvPr>
          <p:cNvSpPr>
            <a:spLocks noGrp="1"/>
          </p:cNvSpPr>
          <p:nvPr>
            <p:ph idx="1"/>
          </p:nvPr>
        </p:nvSpPr>
        <p:spPr>
          <a:xfrm>
            <a:off x="895350" y="1427967"/>
            <a:ext cx="7886700" cy="4885151"/>
          </a:xfrm>
        </p:spPr>
        <p:txBody>
          <a:bodyPr>
            <a:normAutofit fontScale="92500" lnSpcReduction="20000"/>
          </a:bodyPr>
          <a:lstStyle/>
          <a:p>
            <a:r>
              <a:rPr lang="en-US" dirty="0">
                <a:solidFill>
                  <a:srgbClr val="FF0000"/>
                </a:solidFill>
              </a:rPr>
              <a:t>The IEP Team </a:t>
            </a:r>
            <a:r>
              <a:rPr lang="en-US" dirty="0"/>
              <a:t>will meet and assess the </a:t>
            </a:r>
            <a:r>
              <a:rPr lang="en-US" b="1" dirty="0"/>
              <a:t>individual needs, progress, and/or loss of skills</a:t>
            </a:r>
            <a:r>
              <a:rPr lang="en-US" dirty="0"/>
              <a:t> for students who services were delayed or not provided and determine if the student is eligible for compensatory services.</a:t>
            </a:r>
          </a:p>
          <a:p>
            <a:r>
              <a:rPr lang="en-US" dirty="0"/>
              <a:t>IEP Teams are </a:t>
            </a:r>
            <a:r>
              <a:rPr lang="en-US" b="1" dirty="0"/>
              <a:t>not</a:t>
            </a:r>
            <a:r>
              <a:rPr lang="en-US" dirty="0"/>
              <a:t> required to award compensatory services based on an </a:t>
            </a:r>
            <a:r>
              <a:rPr lang="en-US" b="1" dirty="0"/>
              <a:t>hour-per-hour formula</a:t>
            </a:r>
            <a:r>
              <a:rPr lang="en-US" dirty="0"/>
              <a:t>. </a:t>
            </a:r>
          </a:p>
          <a:p>
            <a:r>
              <a:rPr lang="en-US" dirty="0"/>
              <a:t>Teams should consider the appropriate type, amount, frequency, and duration of services necessary to recoup the loss of skills and return child to place they would have been without the disruption of FAPE.</a:t>
            </a:r>
          </a:p>
        </p:txBody>
      </p:sp>
    </p:spTree>
    <p:extLst>
      <p:ext uri="{BB962C8B-B14F-4D97-AF65-F5344CB8AC3E}">
        <p14:creationId xmlns:p14="http://schemas.microsoft.com/office/powerpoint/2010/main" val="37298000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1222E2-5707-4971-B7F9-E9CBCE83EEC3}"/>
              </a:ext>
            </a:extLst>
          </p:cNvPr>
          <p:cNvSpPr>
            <a:spLocks noGrp="1"/>
          </p:cNvSpPr>
          <p:nvPr>
            <p:ph type="title"/>
          </p:nvPr>
        </p:nvSpPr>
        <p:spPr/>
        <p:txBody>
          <a:bodyPr>
            <a:normAutofit fontScale="90000"/>
          </a:bodyPr>
          <a:lstStyle/>
          <a:p>
            <a:r>
              <a:rPr lang="en-US" dirty="0"/>
              <a:t>When can families expect the review for compensatory services to take place?</a:t>
            </a:r>
          </a:p>
        </p:txBody>
      </p:sp>
      <p:sp>
        <p:nvSpPr>
          <p:cNvPr id="3" name="Content Placeholder 2">
            <a:extLst>
              <a:ext uri="{FF2B5EF4-FFF2-40B4-BE49-F238E27FC236}">
                <a16:creationId xmlns:a16="http://schemas.microsoft.com/office/drawing/2014/main" xmlns="" id="{8502CFCB-4594-438F-8154-C54B507B5865}"/>
              </a:ext>
            </a:extLst>
          </p:cNvPr>
          <p:cNvSpPr>
            <a:spLocks noGrp="1"/>
          </p:cNvSpPr>
          <p:nvPr>
            <p:ph idx="1"/>
          </p:nvPr>
        </p:nvSpPr>
        <p:spPr/>
        <p:txBody>
          <a:bodyPr>
            <a:normAutofit lnSpcReduction="10000"/>
          </a:bodyPr>
          <a:lstStyle/>
          <a:p>
            <a:r>
              <a:rPr lang="en-US" dirty="0"/>
              <a:t>Districts should convene IEP Team meetings within a reasonable time, as possible after the beginning of the school year. It may be necessary to allow appropriate time for both students and teachers to acclimate into the new school year with relevant opportunities to assess current progress, attempt to recoup and recover loss of learning and determine the most appropriate services to make the child whole.</a:t>
            </a:r>
          </a:p>
          <a:p>
            <a:endParaRPr lang="en-US" dirty="0"/>
          </a:p>
        </p:txBody>
      </p:sp>
    </p:spTree>
    <p:extLst>
      <p:ext uri="{BB962C8B-B14F-4D97-AF65-F5344CB8AC3E}">
        <p14:creationId xmlns:p14="http://schemas.microsoft.com/office/powerpoint/2010/main" val="34009581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903D9F-9D21-4511-8A3E-E0E242473B91}"/>
              </a:ext>
            </a:extLst>
          </p:cNvPr>
          <p:cNvSpPr>
            <a:spLocks noGrp="1"/>
          </p:cNvSpPr>
          <p:nvPr>
            <p:ph type="title"/>
          </p:nvPr>
        </p:nvSpPr>
        <p:spPr/>
        <p:txBody>
          <a:bodyPr/>
          <a:lstStyle/>
          <a:p>
            <a:r>
              <a:rPr lang="en-US" dirty="0"/>
              <a:t>Test your knowledge…</a:t>
            </a:r>
          </a:p>
        </p:txBody>
      </p:sp>
      <p:sp>
        <p:nvSpPr>
          <p:cNvPr id="3" name="Content Placeholder 2">
            <a:extLst>
              <a:ext uri="{FF2B5EF4-FFF2-40B4-BE49-F238E27FC236}">
                <a16:creationId xmlns:a16="http://schemas.microsoft.com/office/drawing/2014/main" xmlns="" id="{4CE7BCD9-1DB4-4EB4-B1D6-85E08E730DC6}"/>
              </a:ext>
            </a:extLst>
          </p:cNvPr>
          <p:cNvSpPr>
            <a:spLocks noGrp="1"/>
          </p:cNvSpPr>
          <p:nvPr>
            <p:ph idx="1"/>
          </p:nvPr>
        </p:nvSpPr>
        <p:spPr>
          <a:xfrm>
            <a:off x="895350" y="1493241"/>
            <a:ext cx="7886700" cy="4530020"/>
          </a:xfrm>
        </p:spPr>
        <p:txBody>
          <a:bodyPr>
            <a:normAutofit lnSpcReduction="10000"/>
          </a:bodyPr>
          <a:lstStyle/>
          <a:p>
            <a:r>
              <a:rPr lang="en-US" sz="4400" dirty="0"/>
              <a:t>Who will make the determination whether a student requires compensatory services?</a:t>
            </a:r>
          </a:p>
          <a:p>
            <a:pPr lvl="1"/>
            <a:r>
              <a:rPr lang="en-US" sz="4000" dirty="0"/>
              <a:t>A) Parent only</a:t>
            </a:r>
          </a:p>
          <a:p>
            <a:pPr lvl="1"/>
            <a:r>
              <a:rPr lang="en-US" sz="4000" dirty="0"/>
              <a:t>B) District only</a:t>
            </a:r>
          </a:p>
          <a:p>
            <a:pPr lvl="1"/>
            <a:r>
              <a:rPr lang="en-US" sz="4000" dirty="0"/>
              <a:t>C) IEP Team</a:t>
            </a:r>
          </a:p>
        </p:txBody>
      </p:sp>
    </p:spTree>
    <p:extLst>
      <p:ext uri="{BB962C8B-B14F-4D97-AF65-F5344CB8AC3E}">
        <p14:creationId xmlns:p14="http://schemas.microsoft.com/office/powerpoint/2010/main" val="41551005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942FF8-EB95-4B0B-8C3B-B152A7AB6E38}"/>
              </a:ext>
            </a:extLst>
          </p:cNvPr>
          <p:cNvSpPr>
            <a:spLocks noGrp="1"/>
          </p:cNvSpPr>
          <p:nvPr>
            <p:ph type="title"/>
          </p:nvPr>
        </p:nvSpPr>
        <p:spPr/>
        <p:txBody>
          <a:bodyPr/>
          <a:lstStyle/>
          <a:p>
            <a:r>
              <a:rPr lang="en-US" dirty="0">
                <a:hlinkClick r:id="rId2"/>
              </a:rPr>
              <a:t>GaDOE Guidance on Restart and IDEA Timelines</a:t>
            </a:r>
            <a:endParaRPr lang="en-US" dirty="0"/>
          </a:p>
        </p:txBody>
      </p:sp>
      <p:sp>
        <p:nvSpPr>
          <p:cNvPr id="3" name="Text Placeholder 2">
            <a:extLst>
              <a:ext uri="{FF2B5EF4-FFF2-40B4-BE49-F238E27FC236}">
                <a16:creationId xmlns:a16="http://schemas.microsoft.com/office/drawing/2014/main" xmlns="" id="{0ABA48A3-A876-41F2-8971-148256DDAED1}"/>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8694503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049032-BD83-438C-9B4C-96A245E0A1DD}"/>
              </a:ext>
            </a:extLst>
          </p:cNvPr>
          <p:cNvSpPr>
            <a:spLocks noGrp="1"/>
          </p:cNvSpPr>
          <p:nvPr>
            <p:ph type="title"/>
          </p:nvPr>
        </p:nvSpPr>
        <p:spPr/>
        <p:txBody>
          <a:bodyPr/>
          <a:lstStyle/>
          <a:p>
            <a:r>
              <a:rPr lang="en-US" dirty="0"/>
              <a:t>Formal Complaints</a:t>
            </a:r>
          </a:p>
        </p:txBody>
      </p:sp>
      <p:sp>
        <p:nvSpPr>
          <p:cNvPr id="3" name="Content Placeholder 2">
            <a:extLst>
              <a:ext uri="{FF2B5EF4-FFF2-40B4-BE49-F238E27FC236}">
                <a16:creationId xmlns:a16="http://schemas.microsoft.com/office/drawing/2014/main" xmlns="" id="{9FF20004-E052-4211-BE86-44291E4D797C}"/>
              </a:ext>
            </a:extLst>
          </p:cNvPr>
          <p:cNvSpPr>
            <a:spLocks noGrp="1"/>
          </p:cNvSpPr>
          <p:nvPr>
            <p:ph idx="1"/>
          </p:nvPr>
        </p:nvSpPr>
        <p:spPr/>
        <p:txBody>
          <a:bodyPr>
            <a:normAutofit fontScale="92500" lnSpcReduction="10000"/>
          </a:bodyPr>
          <a:lstStyle/>
          <a:p>
            <a:r>
              <a:rPr lang="en-US" dirty="0"/>
              <a:t>Local educational agencies (LEAs) and parents may mutually agree to extend 60-day timeline for formal complaints to engage in mediation and due to the COVID-19 pandemic.</a:t>
            </a:r>
          </a:p>
          <a:p>
            <a:r>
              <a:rPr lang="en-US" dirty="0"/>
              <a:t>State educational agencies (SEAs) may extend the 60-day timeline for formal complaints if exceptional circumstances exist with respect to a particular complaint (e.g., SEA cannot access specific information from LEA staff or a student’s educational records needed to resolve the complaint due to COVID-19 pandemic)</a:t>
            </a:r>
          </a:p>
        </p:txBody>
      </p:sp>
    </p:spTree>
    <p:extLst>
      <p:ext uri="{BB962C8B-B14F-4D97-AF65-F5344CB8AC3E}">
        <p14:creationId xmlns:p14="http://schemas.microsoft.com/office/powerpoint/2010/main" val="14361614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76EB02-1A17-489C-BAA1-62617042BC70}"/>
              </a:ext>
            </a:extLst>
          </p:cNvPr>
          <p:cNvSpPr>
            <a:spLocks noGrp="1"/>
          </p:cNvSpPr>
          <p:nvPr>
            <p:ph type="title"/>
          </p:nvPr>
        </p:nvSpPr>
        <p:spPr/>
        <p:txBody>
          <a:bodyPr/>
          <a:lstStyle/>
          <a:p>
            <a:r>
              <a:rPr lang="en-US" dirty="0"/>
              <a:t>Due Process Hearings</a:t>
            </a:r>
          </a:p>
        </p:txBody>
      </p:sp>
      <p:sp>
        <p:nvSpPr>
          <p:cNvPr id="3" name="Content Placeholder 2">
            <a:extLst>
              <a:ext uri="{FF2B5EF4-FFF2-40B4-BE49-F238E27FC236}">
                <a16:creationId xmlns:a16="http://schemas.microsoft.com/office/drawing/2014/main" xmlns="" id="{95064488-1A01-446A-9E24-DDEAAB0FE6B4}"/>
              </a:ext>
            </a:extLst>
          </p:cNvPr>
          <p:cNvSpPr>
            <a:spLocks noGrp="1"/>
          </p:cNvSpPr>
          <p:nvPr>
            <p:ph idx="1"/>
          </p:nvPr>
        </p:nvSpPr>
        <p:spPr/>
        <p:txBody>
          <a:bodyPr/>
          <a:lstStyle/>
          <a:p>
            <a:r>
              <a:rPr lang="en-US" dirty="0"/>
              <a:t>LEAs and parent may mutually agree to extend the timeline for the 30-day resolution period due to the COVID-19 pandemic.</a:t>
            </a:r>
          </a:p>
          <a:p>
            <a:r>
              <a:rPr lang="en-US" dirty="0"/>
              <a:t>IDEA already permits LEAs and parents to agree to waive the resolution meeting and use mediation instead; hold resolution meeting through alternative means; and request hearing officer to grant a specific extension of time for a hearing.</a:t>
            </a:r>
          </a:p>
        </p:txBody>
      </p:sp>
    </p:spTree>
    <p:extLst>
      <p:ext uri="{BB962C8B-B14F-4D97-AF65-F5344CB8AC3E}">
        <p14:creationId xmlns:p14="http://schemas.microsoft.com/office/powerpoint/2010/main" val="27260735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67157C-3FD5-41DD-A273-046C6CBF826E}"/>
              </a:ext>
            </a:extLst>
          </p:cNvPr>
          <p:cNvSpPr>
            <a:spLocks noGrp="1"/>
          </p:cNvSpPr>
          <p:nvPr>
            <p:ph type="title"/>
          </p:nvPr>
        </p:nvSpPr>
        <p:spPr/>
        <p:txBody>
          <a:bodyPr/>
          <a:lstStyle/>
          <a:p>
            <a:r>
              <a:rPr lang="en-US" dirty="0"/>
              <a:t>Individualized Education Programs (IEPs)</a:t>
            </a:r>
          </a:p>
        </p:txBody>
      </p:sp>
      <p:sp>
        <p:nvSpPr>
          <p:cNvPr id="3" name="Content Placeholder 2">
            <a:extLst>
              <a:ext uri="{FF2B5EF4-FFF2-40B4-BE49-F238E27FC236}">
                <a16:creationId xmlns:a16="http://schemas.microsoft.com/office/drawing/2014/main" xmlns="" id="{930852EB-8C27-43A3-B8C6-8A44131349FD}"/>
              </a:ext>
            </a:extLst>
          </p:cNvPr>
          <p:cNvSpPr>
            <a:spLocks noGrp="1"/>
          </p:cNvSpPr>
          <p:nvPr>
            <p:ph idx="1"/>
          </p:nvPr>
        </p:nvSpPr>
        <p:spPr/>
        <p:txBody>
          <a:bodyPr>
            <a:normAutofit lnSpcReduction="10000"/>
          </a:bodyPr>
          <a:lstStyle/>
          <a:p>
            <a:r>
              <a:rPr lang="en-US" dirty="0"/>
              <a:t>LEAs and parents may mutually agree to extend timeline to develop initial IEP and conduct the annual review IEP Team meeting due to the COVID-19 pandemic. </a:t>
            </a:r>
          </a:p>
          <a:p>
            <a:r>
              <a:rPr lang="en-US" dirty="0"/>
              <a:t>IDEA already permits LEAs and parents to mutually agree to use alternative means to hold IEP Team meetings and to agree not to convene an IEP Team meeting to make changes to a student’s IEP after the annual IEP Team meeting.</a:t>
            </a:r>
          </a:p>
        </p:txBody>
      </p:sp>
    </p:spTree>
    <p:extLst>
      <p:ext uri="{BB962C8B-B14F-4D97-AF65-F5344CB8AC3E}">
        <p14:creationId xmlns:p14="http://schemas.microsoft.com/office/powerpoint/2010/main" val="35697626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21E37C-3348-43F1-A35D-21BC1DC0A572}"/>
              </a:ext>
            </a:extLst>
          </p:cNvPr>
          <p:cNvSpPr>
            <a:spLocks noGrp="1"/>
          </p:cNvSpPr>
          <p:nvPr>
            <p:ph type="title"/>
          </p:nvPr>
        </p:nvSpPr>
        <p:spPr/>
        <p:txBody>
          <a:bodyPr/>
          <a:lstStyle/>
          <a:p>
            <a:r>
              <a:rPr lang="en-US" dirty="0"/>
              <a:t>Initial Evaluations</a:t>
            </a:r>
          </a:p>
        </p:txBody>
      </p:sp>
      <p:sp>
        <p:nvSpPr>
          <p:cNvPr id="3" name="Content Placeholder 2">
            <a:extLst>
              <a:ext uri="{FF2B5EF4-FFF2-40B4-BE49-F238E27FC236}">
                <a16:creationId xmlns:a16="http://schemas.microsoft.com/office/drawing/2014/main" xmlns="" id="{65A528BB-221B-46CA-A67D-691AB770B47B}"/>
              </a:ext>
            </a:extLst>
          </p:cNvPr>
          <p:cNvSpPr>
            <a:spLocks noGrp="1"/>
          </p:cNvSpPr>
          <p:nvPr>
            <p:ph idx="1"/>
          </p:nvPr>
        </p:nvSpPr>
        <p:spPr/>
        <p:txBody>
          <a:bodyPr>
            <a:normAutofit/>
          </a:bodyPr>
          <a:lstStyle/>
          <a:p>
            <a:r>
              <a:rPr lang="en-US" dirty="0"/>
              <a:t>An initial evaluation must be conducted within 60 days of receiving parental consent or within the state-established timeline.</a:t>
            </a:r>
          </a:p>
          <a:p>
            <a:r>
              <a:rPr lang="en-US" dirty="0"/>
              <a:t>LEAs and parents may mutually agree to extend the timeline to conduct the initial evaluation due to the COVID-19 pandemic.</a:t>
            </a:r>
          </a:p>
        </p:txBody>
      </p:sp>
    </p:spTree>
    <p:extLst>
      <p:ext uri="{BB962C8B-B14F-4D97-AF65-F5344CB8AC3E}">
        <p14:creationId xmlns:p14="http://schemas.microsoft.com/office/powerpoint/2010/main" val="1260840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a:t>Endrew F</a:t>
            </a:r>
            <a:r>
              <a:rPr lang="en-US"/>
              <a:t>. Standard for FAPE</a:t>
            </a:r>
          </a:p>
        </p:txBody>
      </p:sp>
      <p:sp>
        <p:nvSpPr>
          <p:cNvPr id="3" name="Content Placeholder 2"/>
          <p:cNvSpPr>
            <a:spLocks noGrp="1"/>
          </p:cNvSpPr>
          <p:nvPr>
            <p:ph idx="1"/>
          </p:nvPr>
        </p:nvSpPr>
        <p:spPr>
          <a:xfrm>
            <a:off x="723900" y="1501775"/>
            <a:ext cx="8420100" cy="4351338"/>
          </a:xfrm>
        </p:spPr>
        <p:txBody>
          <a:bodyPr>
            <a:normAutofit fontScale="92500" lnSpcReduction="10000"/>
          </a:bodyPr>
          <a:lstStyle/>
          <a:p>
            <a:r>
              <a:rPr lang="en-US" sz="3200" b="1"/>
              <a:t>For all children</a:t>
            </a:r>
            <a:r>
              <a:rPr lang="en-US" sz="3200"/>
              <a:t>, including those performing at grade level and those unable to perform at grade level, a school must offer an IEP that is “</a:t>
            </a:r>
            <a:r>
              <a:rPr lang="en-US" sz="3200" b="1"/>
              <a:t>reasonably calculated to enable a child to make progress appropriate in light of the child’s circumstances.” </a:t>
            </a:r>
          </a:p>
          <a:p>
            <a:r>
              <a:rPr lang="en-US" sz="3200" b="1"/>
              <a:t>For all children</a:t>
            </a:r>
            <a:r>
              <a:rPr lang="en-US" sz="3200"/>
              <a:t>, the educational program must be </a:t>
            </a:r>
            <a:r>
              <a:rPr lang="en-US" sz="3200" b="1"/>
              <a:t>appropriately ambitious </a:t>
            </a:r>
            <a:r>
              <a:rPr lang="en-US" sz="3200"/>
              <a:t>in light of their circumstances and every child should have the chance to meet </a:t>
            </a:r>
            <a:r>
              <a:rPr lang="en-US" sz="3200" b="1"/>
              <a:t>challenging objectives</a:t>
            </a:r>
            <a:r>
              <a:rPr lang="en-US" sz="3200"/>
              <a:t>.</a:t>
            </a:r>
          </a:p>
          <a:p>
            <a:endParaRPr lang="en-US" sz="320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DAE6870-AD18-448A-9B2A-0EFE6DC7B06B}" type="datetime1">
              <a:rPr lang="en-US" smtClean="0"/>
              <a:pPr/>
              <a:t>9/4/2020</a:t>
            </a:fld>
            <a:endParaRPr lang="en-US"/>
          </a:p>
        </p:txBody>
      </p:sp>
      <p:sp>
        <p:nvSpPr>
          <p:cNvPr id="5" name="Slide Number Placeholder 4"/>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3E4CEF-BB1E-48C7-AE93-F39F6AA99AD7}" type="slidenum">
              <a:rPr lang="en-US" smtClean="0"/>
              <a:pPr/>
              <a:t>5</a:t>
            </a:fld>
            <a:endParaRPr lang="en-US"/>
          </a:p>
        </p:txBody>
      </p:sp>
    </p:spTree>
    <p:extLst>
      <p:ext uri="{BB962C8B-B14F-4D97-AF65-F5344CB8AC3E}">
        <p14:creationId xmlns:p14="http://schemas.microsoft.com/office/powerpoint/2010/main" val="4617993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EA8E6B-B19F-4B35-A1B2-8EC3AEB17B7D}"/>
              </a:ext>
            </a:extLst>
          </p:cNvPr>
          <p:cNvSpPr>
            <a:spLocks noGrp="1"/>
          </p:cNvSpPr>
          <p:nvPr>
            <p:ph type="title"/>
          </p:nvPr>
        </p:nvSpPr>
        <p:spPr/>
        <p:txBody>
          <a:bodyPr/>
          <a:lstStyle/>
          <a:p>
            <a:r>
              <a:rPr lang="en-US" dirty="0"/>
              <a:t>Initial Evaluations</a:t>
            </a:r>
          </a:p>
        </p:txBody>
      </p:sp>
      <p:sp>
        <p:nvSpPr>
          <p:cNvPr id="3" name="Content Placeholder 2">
            <a:extLst>
              <a:ext uri="{FF2B5EF4-FFF2-40B4-BE49-F238E27FC236}">
                <a16:creationId xmlns:a16="http://schemas.microsoft.com/office/drawing/2014/main" xmlns="" id="{CC63E63E-6FD4-499C-9FCF-D05FC9029816}"/>
              </a:ext>
            </a:extLst>
          </p:cNvPr>
          <p:cNvSpPr>
            <a:spLocks noGrp="1"/>
          </p:cNvSpPr>
          <p:nvPr>
            <p:ph idx="1"/>
          </p:nvPr>
        </p:nvSpPr>
        <p:spPr>
          <a:xfrm>
            <a:off x="895350" y="1352811"/>
            <a:ext cx="7886700" cy="5140063"/>
          </a:xfrm>
        </p:spPr>
        <p:txBody>
          <a:bodyPr>
            <a:normAutofit fontScale="92500"/>
          </a:bodyPr>
          <a:lstStyle/>
          <a:p>
            <a:r>
              <a:rPr lang="en-US" dirty="0"/>
              <a:t>“Holiday periods and other circumstances when children are not in attendance for five consecutive school days shall not be counted toward the 60 calendar day timeline, including the weekend days before and after such holiday period [or other circumstance], if contiguous to the holidays [or other circumstances]…” Ga. Bd. of Educ. R. 160-4-7-.04(1)(b)(1).</a:t>
            </a:r>
          </a:p>
          <a:p>
            <a:r>
              <a:rPr lang="en-US" dirty="0"/>
              <a:t>“Other circumstances” would be considered five or more consecutive days when children are not physically in attendance due to the </a:t>
            </a:r>
            <a:r>
              <a:rPr lang="en-US" b="1" dirty="0"/>
              <a:t>COVID-19 pandemic </a:t>
            </a:r>
            <a:r>
              <a:rPr lang="en-US" dirty="0"/>
              <a:t>AND </a:t>
            </a:r>
            <a:r>
              <a:rPr lang="en-US" b="1" dirty="0"/>
              <a:t>statewide school closures.</a:t>
            </a:r>
          </a:p>
        </p:txBody>
      </p:sp>
    </p:spTree>
    <p:extLst>
      <p:ext uri="{BB962C8B-B14F-4D97-AF65-F5344CB8AC3E}">
        <p14:creationId xmlns:p14="http://schemas.microsoft.com/office/powerpoint/2010/main" val="1092028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37236A-8056-4236-971D-68983336DC8A}"/>
              </a:ext>
            </a:extLst>
          </p:cNvPr>
          <p:cNvSpPr>
            <a:spLocks noGrp="1"/>
          </p:cNvSpPr>
          <p:nvPr>
            <p:ph type="title"/>
          </p:nvPr>
        </p:nvSpPr>
        <p:spPr/>
        <p:txBody>
          <a:bodyPr/>
          <a:lstStyle/>
          <a:p>
            <a:r>
              <a:rPr lang="en-US" dirty="0"/>
              <a:t>Initial Evaluations</a:t>
            </a:r>
          </a:p>
        </p:txBody>
      </p:sp>
      <p:sp>
        <p:nvSpPr>
          <p:cNvPr id="3" name="Content Placeholder 2">
            <a:extLst>
              <a:ext uri="{FF2B5EF4-FFF2-40B4-BE49-F238E27FC236}">
                <a16:creationId xmlns:a16="http://schemas.microsoft.com/office/drawing/2014/main" xmlns="" id="{5CF1F16C-106F-4E36-895B-E1E69EF47AA5}"/>
              </a:ext>
            </a:extLst>
          </p:cNvPr>
          <p:cNvSpPr>
            <a:spLocks noGrp="1"/>
          </p:cNvSpPr>
          <p:nvPr>
            <p:ph idx="1"/>
          </p:nvPr>
        </p:nvSpPr>
        <p:spPr>
          <a:xfrm>
            <a:off x="895350" y="1490597"/>
            <a:ext cx="7886700" cy="4772417"/>
          </a:xfrm>
        </p:spPr>
        <p:txBody>
          <a:bodyPr>
            <a:normAutofit/>
          </a:bodyPr>
          <a:lstStyle/>
          <a:p>
            <a:r>
              <a:rPr lang="en-US" dirty="0"/>
              <a:t>Any summer vacation period in which the majority of an LEA’s teachers are not under contract shall not be included in the 60-day timeline for evaluation. However, an LEA is not prohibited from conducting evaluations over a summer vacation period.</a:t>
            </a:r>
          </a:p>
        </p:txBody>
      </p:sp>
    </p:spTree>
    <p:extLst>
      <p:ext uri="{BB962C8B-B14F-4D97-AF65-F5344CB8AC3E}">
        <p14:creationId xmlns:p14="http://schemas.microsoft.com/office/powerpoint/2010/main" val="42830774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5CDCAC-4E8A-498B-AC80-DEC2F61EB6D1}"/>
              </a:ext>
            </a:extLst>
          </p:cNvPr>
          <p:cNvSpPr>
            <a:spLocks noGrp="1"/>
          </p:cNvSpPr>
          <p:nvPr>
            <p:ph type="title"/>
          </p:nvPr>
        </p:nvSpPr>
        <p:spPr>
          <a:xfrm>
            <a:off x="967269" y="0"/>
            <a:ext cx="7886700" cy="1325563"/>
          </a:xfrm>
        </p:spPr>
        <p:txBody>
          <a:bodyPr/>
          <a:lstStyle/>
          <a:p>
            <a:pPr algn="ctr"/>
            <a:r>
              <a:rPr lang="en-US"/>
              <a:t>Evaluation Considerations</a:t>
            </a:r>
          </a:p>
        </p:txBody>
      </p:sp>
      <p:graphicFrame>
        <p:nvGraphicFramePr>
          <p:cNvPr id="4" name="Content Placeholder 3">
            <a:extLst>
              <a:ext uri="{FF2B5EF4-FFF2-40B4-BE49-F238E27FC236}">
                <a16:creationId xmlns:a16="http://schemas.microsoft.com/office/drawing/2014/main" xmlns="" id="{86ECDE45-6088-443B-A7C2-36DEBFB71228}"/>
              </a:ext>
            </a:extLst>
          </p:cNvPr>
          <p:cNvGraphicFramePr>
            <a:graphicFrameLocks noGrp="1"/>
          </p:cNvGraphicFramePr>
          <p:nvPr>
            <p:ph idx="1"/>
          </p:nvPr>
        </p:nvGraphicFramePr>
        <p:xfrm>
          <a:off x="969646" y="978100"/>
          <a:ext cx="7798086" cy="4590344"/>
        </p:xfrm>
        <a:graphic>
          <a:graphicData uri="http://schemas.openxmlformats.org/drawingml/2006/table">
            <a:tbl>
              <a:tblPr firstRow="1" firstCol="1" bandRow="1">
                <a:tableStyleId>{5940675A-B579-460E-94D1-54222C63F5DA}</a:tableStyleId>
              </a:tblPr>
              <a:tblGrid>
                <a:gridCol w="2852959">
                  <a:extLst>
                    <a:ext uri="{9D8B030D-6E8A-4147-A177-3AD203B41FA5}">
                      <a16:colId xmlns:a16="http://schemas.microsoft.com/office/drawing/2014/main" xmlns="" val="1502308934"/>
                    </a:ext>
                  </a:extLst>
                </a:gridCol>
                <a:gridCol w="4945127">
                  <a:extLst>
                    <a:ext uri="{9D8B030D-6E8A-4147-A177-3AD203B41FA5}">
                      <a16:colId xmlns:a16="http://schemas.microsoft.com/office/drawing/2014/main" xmlns="" val="2838007196"/>
                    </a:ext>
                  </a:extLst>
                </a:gridCol>
              </a:tblGrid>
              <a:tr h="155457">
                <a:tc>
                  <a:txBody>
                    <a:bodyPr/>
                    <a:lstStyle/>
                    <a:p>
                      <a:pPr marL="0" marR="0">
                        <a:spcBef>
                          <a:spcPts val="0"/>
                        </a:spcBef>
                        <a:spcAft>
                          <a:spcPts val="0"/>
                        </a:spcAft>
                        <a:tabLst>
                          <a:tab pos="4054475" algn="l"/>
                        </a:tabLst>
                      </a:pPr>
                      <a:r>
                        <a:rPr lang="en-US" sz="1200">
                          <a:effectLst/>
                          <a:latin typeface="Helvetica LT Std" panose="020B0504020202020204" pitchFamily="34" charset="0"/>
                        </a:rPr>
                        <a:t>Instructional Delivery Model</a:t>
                      </a:r>
                      <a:endParaRPr lang="en-US" sz="1200">
                        <a:effectLst/>
                        <a:latin typeface="Helvetica LT Std" panose="020B0504020202020204" pitchFamily="34" charset="0"/>
                        <a:ea typeface="Calibri" panose="020F0502020204030204" pitchFamily="34" charset="0"/>
                        <a:cs typeface="Times New Roman" panose="02020603050405020304" pitchFamily="18" charset="0"/>
                      </a:endParaRPr>
                    </a:p>
                  </a:txBody>
                  <a:tcPr marL="63596" marR="63596" marT="0" marB="0"/>
                </a:tc>
                <a:tc>
                  <a:txBody>
                    <a:bodyPr/>
                    <a:lstStyle/>
                    <a:p>
                      <a:pPr marL="0" marR="0">
                        <a:spcBef>
                          <a:spcPts val="0"/>
                        </a:spcBef>
                        <a:spcAft>
                          <a:spcPts val="0"/>
                        </a:spcAft>
                      </a:pPr>
                      <a:r>
                        <a:rPr lang="en-US" sz="1200">
                          <a:effectLst/>
                          <a:latin typeface="Helvetica LT Std"/>
                        </a:rPr>
                        <a:t>Evaluation Considerations </a:t>
                      </a:r>
                      <a:endParaRPr lang="en-US" sz="1200">
                        <a:effectLst/>
                        <a:latin typeface="Helvetica LT Std" panose="020B0504020202020204" pitchFamily="34" charset="0"/>
                        <a:ea typeface="Calibri" panose="020F0502020204030204" pitchFamily="34" charset="0"/>
                        <a:cs typeface="Times New Roman" panose="02020603050405020304" pitchFamily="18" charset="0"/>
                      </a:endParaRPr>
                    </a:p>
                  </a:txBody>
                  <a:tcPr marL="63596" marR="63596" marT="0" marB="0"/>
                </a:tc>
                <a:extLst>
                  <a:ext uri="{0D108BD9-81ED-4DB2-BD59-A6C34878D82A}">
                    <a16:rowId xmlns:a16="http://schemas.microsoft.com/office/drawing/2014/main" xmlns="" val="4065778190"/>
                  </a:ext>
                </a:extLst>
              </a:tr>
              <a:tr h="466372">
                <a:tc>
                  <a:txBody>
                    <a:bodyPr/>
                    <a:lstStyle/>
                    <a:p>
                      <a:pPr marL="0" marR="0">
                        <a:spcBef>
                          <a:spcPts val="0"/>
                        </a:spcBef>
                        <a:spcAft>
                          <a:spcPts val="0"/>
                        </a:spcAft>
                        <a:tabLst>
                          <a:tab pos="4054475" algn="l"/>
                        </a:tabLst>
                      </a:pPr>
                      <a:r>
                        <a:rPr lang="en-US" sz="1200">
                          <a:effectLst/>
                          <a:latin typeface="Helvetica LT Std" panose="020B0504020202020204" pitchFamily="34" charset="0"/>
                        </a:rPr>
                        <a:t>Traditional (face-to-face)</a:t>
                      </a:r>
                      <a:endParaRPr lang="en-US" sz="1200">
                        <a:effectLst/>
                        <a:latin typeface="Helvetica LT Std" panose="020B0504020202020204" pitchFamily="34" charset="0"/>
                        <a:ea typeface="Calibri" panose="020F0502020204030204" pitchFamily="34" charset="0"/>
                        <a:cs typeface="Times New Roman" panose="02020603050405020304" pitchFamily="18" charset="0"/>
                      </a:endParaRPr>
                    </a:p>
                  </a:txBody>
                  <a:tcPr marL="63596" marR="63596" marT="0" marB="0"/>
                </a:tc>
                <a:tc>
                  <a:txBody>
                    <a:bodyPr/>
                    <a:lstStyle/>
                    <a:p>
                      <a:pPr marL="0" marR="0">
                        <a:spcBef>
                          <a:spcPts val="0"/>
                        </a:spcBef>
                        <a:spcAft>
                          <a:spcPts val="0"/>
                        </a:spcAft>
                      </a:pPr>
                      <a:r>
                        <a:rPr lang="en-US" sz="1200">
                          <a:effectLst/>
                          <a:latin typeface="Helvetica LT Std"/>
                        </a:rPr>
                        <a:t>Evaluations requiring face-to-face assessments or observations should take place based on health and safety guidance. </a:t>
                      </a:r>
                      <a:r>
                        <a:rPr lang="en-US" sz="1200" b="1">
                          <a:effectLst/>
                          <a:latin typeface="Helvetica LT Std"/>
                        </a:rPr>
                        <a:t>60-day initial evaluation timeline applies. </a:t>
                      </a:r>
                      <a:r>
                        <a:rPr lang="en-US" sz="1200">
                          <a:effectLst/>
                          <a:latin typeface="Helvetica LT Std"/>
                        </a:rPr>
                        <a:t> </a:t>
                      </a:r>
                      <a:endParaRPr lang="en-US" sz="1200">
                        <a:effectLst/>
                        <a:latin typeface="Helvetica LT Std" panose="020B0504020202020204" pitchFamily="34" charset="0"/>
                        <a:ea typeface="Calibri" panose="020F0502020204030204" pitchFamily="34" charset="0"/>
                        <a:cs typeface="Times New Roman" panose="02020603050405020304" pitchFamily="18" charset="0"/>
                      </a:endParaRPr>
                    </a:p>
                  </a:txBody>
                  <a:tcPr marL="63596" marR="63596" marT="0" marB="0"/>
                </a:tc>
                <a:extLst>
                  <a:ext uri="{0D108BD9-81ED-4DB2-BD59-A6C34878D82A}">
                    <a16:rowId xmlns:a16="http://schemas.microsoft.com/office/drawing/2014/main" xmlns="" val="3143290775"/>
                  </a:ext>
                </a:extLst>
              </a:tr>
              <a:tr h="777287">
                <a:tc>
                  <a:txBody>
                    <a:bodyPr/>
                    <a:lstStyle/>
                    <a:p>
                      <a:pPr marL="0" marR="0">
                        <a:spcBef>
                          <a:spcPts val="0"/>
                        </a:spcBef>
                        <a:spcAft>
                          <a:spcPts val="0"/>
                        </a:spcAft>
                        <a:tabLst>
                          <a:tab pos="4054475" algn="l"/>
                        </a:tabLst>
                      </a:pPr>
                      <a:r>
                        <a:rPr lang="en-US" sz="1200">
                          <a:effectLst/>
                          <a:latin typeface="Helvetica LT Std" panose="020B0504020202020204" pitchFamily="34" charset="0"/>
                        </a:rPr>
                        <a:t>Hybrid (combination of distance/remote and traditional)</a:t>
                      </a:r>
                      <a:endParaRPr lang="en-US" sz="1200">
                        <a:effectLst/>
                        <a:latin typeface="Helvetica LT Std" panose="020B0504020202020204" pitchFamily="34" charset="0"/>
                        <a:ea typeface="Calibri" panose="020F0502020204030204" pitchFamily="34" charset="0"/>
                        <a:cs typeface="Times New Roman" panose="02020603050405020304" pitchFamily="18" charset="0"/>
                      </a:endParaRPr>
                    </a:p>
                  </a:txBody>
                  <a:tcPr marL="63596" marR="63596" marT="0" marB="0"/>
                </a:tc>
                <a:tc>
                  <a:txBody>
                    <a:bodyPr/>
                    <a:lstStyle/>
                    <a:p>
                      <a:pPr marL="0" marR="0">
                        <a:spcBef>
                          <a:spcPts val="0"/>
                        </a:spcBef>
                        <a:spcAft>
                          <a:spcPts val="0"/>
                        </a:spcAft>
                      </a:pPr>
                      <a:r>
                        <a:rPr lang="en-US" sz="1200">
                          <a:effectLst/>
                          <a:latin typeface="Helvetica LT Std"/>
                        </a:rPr>
                        <a:t>Evaluations requiring face-to-face assessments or observations should take place based on health and safety guidance. Districts can schedule evaluations on instructional days that students receive educational services in the traditional school building. </a:t>
                      </a:r>
                      <a:r>
                        <a:rPr lang="en-US" sz="1200" b="1">
                          <a:effectLst/>
                          <a:latin typeface="Helvetica LT Std"/>
                        </a:rPr>
                        <a:t>60-day initial evaluation timeline applies.  </a:t>
                      </a:r>
                      <a:endParaRPr lang="en-US" sz="1200" b="1">
                        <a:effectLst/>
                        <a:latin typeface="Helvetica LT Std"/>
                        <a:ea typeface="Calibri" panose="020F0502020204030204" pitchFamily="34" charset="0"/>
                        <a:cs typeface="Times New Roman"/>
                      </a:endParaRPr>
                    </a:p>
                  </a:txBody>
                  <a:tcPr marL="63596" marR="63596" marT="0" marB="0"/>
                </a:tc>
                <a:extLst>
                  <a:ext uri="{0D108BD9-81ED-4DB2-BD59-A6C34878D82A}">
                    <a16:rowId xmlns:a16="http://schemas.microsoft.com/office/drawing/2014/main" xmlns="" val="2335814875"/>
                  </a:ext>
                </a:extLst>
              </a:tr>
              <a:tr h="1088202">
                <a:tc>
                  <a:txBody>
                    <a:bodyPr/>
                    <a:lstStyle/>
                    <a:p>
                      <a:pPr marL="0" marR="0">
                        <a:spcBef>
                          <a:spcPts val="0"/>
                        </a:spcBef>
                        <a:spcAft>
                          <a:spcPts val="0"/>
                        </a:spcAft>
                        <a:tabLst>
                          <a:tab pos="4054475" algn="l"/>
                        </a:tabLst>
                      </a:pPr>
                      <a:r>
                        <a:rPr lang="en-US" sz="1200">
                          <a:effectLst/>
                          <a:latin typeface="Helvetica LT Std" panose="020B0504020202020204" pitchFamily="34" charset="0"/>
                        </a:rPr>
                        <a:t>Full distance/remote (with staff in the school building)</a:t>
                      </a:r>
                      <a:endParaRPr lang="en-US" sz="1200">
                        <a:effectLst/>
                        <a:latin typeface="Helvetica LT Std" panose="020B0504020202020204" pitchFamily="34" charset="0"/>
                        <a:ea typeface="Calibri" panose="020F0502020204030204" pitchFamily="34" charset="0"/>
                        <a:cs typeface="Times New Roman" panose="02020603050405020304" pitchFamily="18" charset="0"/>
                      </a:endParaRPr>
                    </a:p>
                  </a:txBody>
                  <a:tcPr marL="63596" marR="63596" marT="0" marB="0"/>
                </a:tc>
                <a:tc>
                  <a:txBody>
                    <a:bodyPr/>
                    <a:lstStyle/>
                    <a:p>
                      <a:pPr marL="0" marR="0">
                        <a:spcBef>
                          <a:spcPts val="0"/>
                        </a:spcBef>
                        <a:spcAft>
                          <a:spcPts val="0"/>
                        </a:spcAft>
                      </a:pPr>
                      <a:r>
                        <a:rPr lang="en-US" sz="1200">
                          <a:effectLst/>
                          <a:latin typeface="Helvetica LT Std"/>
                        </a:rPr>
                        <a:t>Evaluations requiring face-to-face assessments should take place based on health and safety guidance. Districts can schedule evaluations on instructional days when staff are in the traditional school building. Ensure that families understand when and how the evaluation will take place. Observations may take place through a virtual or digital platform, as appropriate. </a:t>
                      </a:r>
                      <a:r>
                        <a:rPr lang="en-US" sz="1200" b="1">
                          <a:effectLst/>
                          <a:latin typeface="Helvetica LT Std"/>
                        </a:rPr>
                        <a:t>60-day initial evaluation timeline applies.</a:t>
                      </a:r>
                      <a:r>
                        <a:rPr lang="en-US" sz="1200">
                          <a:effectLst/>
                          <a:latin typeface="Helvetica LT Std"/>
                        </a:rPr>
                        <a:t>  </a:t>
                      </a:r>
                      <a:endParaRPr lang="en-US" sz="1200">
                        <a:effectLst/>
                        <a:latin typeface="Helvetica LT Std" panose="020B0504020202020204" pitchFamily="34" charset="0"/>
                        <a:ea typeface="Calibri" panose="020F0502020204030204" pitchFamily="34" charset="0"/>
                        <a:cs typeface="Times New Roman" panose="02020603050405020304" pitchFamily="18" charset="0"/>
                      </a:endParaRPr>
                    </a:p>
                  </a:txBody>
                  <a:tcPr marL="63596" marR="63596" marT="0" marB="0"/>
                </a:tc>
                <a:extLst>
                  <a:ext uri="{0D108BD9-81ED-4DB2-BD59-A6C34878D82A}">
                    <a16:rowId xmlns:a16="http://schemas.microsoft.com/office/drawing/2014/main" xmlns="" val="3558117640"/>
                  </a:ext>
                </a:extLst>
              </a:tr>
              <a:tr h="932744">
                <a:tc>
                  <a:txBody>
                    <a:bodyPr/>
                    <a:lstStyle/>
                    <a:p>
                      <a:pPr marL="0" marR="0">
                        <a:spcBef>
                          <a:spcPts val="0"/>
                        </a:spcBef>
                        <a:spcAft>
                          <a:spcPts val="0"/>
                        </a:spcAft>
                        <a:tabLst>
                          <a:tab pos="4054475" algn="l"/>
                        </a:tabLst>
                      </a:pPr>
                      <a:r>
                        <a:rPr lang="en-US" sz="1200">
                          <a:effectLst/>
                          <a:latin typeface="Helvetica LT Std"/>
                        </a:rPr>
                        <a:t>Full distance/remote (with no staff or students in the school building)</a:t>
                      </a:r>
                      <a:endParaRPr lang="en-US" sz="1200">
                        <a:effectLst/>
                        <a:latin typeface="Helvetica LT Std"/>
                        <a:ea typeface="Calibri" panose="020F0502020204030204" pitchFamily="34" charset="0"/>
                        <a:cs typeface="Times New Roman" panose="02020603050405020304" pitchFamily="18" charset="0"/>
                      </a:endParaRPr>
                    </a:p>
                  </a:txBody>
                  <a:tcPr marL="63596" marR="63596" marT="0" marB="0"/>
                </a:tc>
                <a:tc>
                  <a:txBody>
                    <a:bodyPr/>
                    <a:lstStyle/>
                    <a:p>
                      <a:pPr marL="0" marR="0">
                        <a:spcBef>
                          <a:spcPts val="0"/>
                        </a:spcBef>
                        <a:spcAft>
                          <a:spcPts val="0"/>
                        </a:spcAft>
                      </a:pPr>
                      <a:r>
                        <a:rPr lang="en-US" sz="1200">
                          <a:effectLst/>
                          <a:latin typeface="Helvetica LT Std"/>
                        </a:rPr>
                        <a:t>Evaluations requiring face-to-face assessments should take place based on health and safety guidance. Districts may contract with outside providers to conduct face-to-face assessments with informed parent consent. Observations may take place through a virtual or digital platform, as appropriate. </a:t>
                      </a:r>
                      <a:r>
                        <a:rPr lang="en-US" sz="1200" b="1">
                          <a:effectLst/>
                          <a:latin typeface="Helvetica LT Std"/>
                        </a:rPr>
                        <a:t>60-day initial evaluation timeline applies</a:t>
                      </a:r>
                      <a:r>
                        <a:rPr lang="en-US" sz="1200">
                          <a:effectLst/>
                          <a:latin typeface="Helvetica LT Std"/>
                        </a:rPr>
                        <a:t>.  </a:t>
                      </a:r>
                      <a:endParaRPr lang="en-US" sz="1200">
                        <a:effectLst/>
                        <a:latin typeface="Helvetica LT Std" panose="020B0504020202020204" pitchFamily="34" charset="0"/>
                        <a:ea typeface="Calibri" panose="020F0502020204030204" pitchFamily="34" charset="0"/>
                        <a:cs typeface="Times New Roman" panose="02020603050405020304" pitchFamily="18" charset="0"/>
                      </a:endParaRPr>
                    </a:p>
                  </a:txBody>
                  <a:tcPr marL="63596" marR="63596" marT="0" marB="0"/>
                </a:tc>
                <a:extLst>
                  <a:ext uri="{0D108BD9-81ED-4DB2-BD59-A6C34878D82A}">
                    <a16:rowId xmlns:a16="http://schemas.microsoft.com/office/drawing/2014/main" xmlns="" val="2792532454"/>
                  </a:ext>
                </a:extLst>
              </a:tr>
              <a:tr h="777287">
                <a:tc>
                  <a:txBody>
                    <a:bodyPr/>
                    <a:lstStyle/>
                    <a:p>
                      <a:pPr marL="0" marR="0">
                        <a:spcBef>
                          <a:spcPts val="0"/>
                        </a:spcBef>
                        <a:spcAft>
                          <a:spcPts val="0"/>
                        </a:spcAft>
                      </a:pPr>
                      <a:r>
                        <a:rPr lang="en-US" sz="1200">
                          <a:effectLst/>
                          <a:latin typeface="Helvetica LT Std"/>
                        </a:rPr>
                        <a:t>Five or more consecutive days when children are not physically in attendance due to the COVID-19 pandemic and statewide school closures (March 2020 Guidance)</a:t>
                      </a:r>
                      <a:endParaRPr lang="en-US" sz="1200">
                        <a:effectLst/>
                        <a:latin typeface="Helvetica LT Std"/>
                        <a:ea typeface="Calibri" panose="020F0502020204030204" pitchFamily="34" charset="0"/>
                        <a:cs typeface="Times New Roman" panose="02020603050405020304" pitchFamily="18" charset="0"/>
                      </a:endParaRPr>
                    </a:p>
                  </a:txBody>
                  <a:tcPr marL="63596" marR="63596" marT="0" marB="0"/>
                </a:tc>
                <a:tc>
                  <a:txBody>
                    <a:bodyPr/>
                    <a:lstStyle/>
                    <a:p>
                      <a:pPr marL="0" marR="0">
                        <a:spcBef>
                          <a:spcPts val="0"/>
                        </a:spcBef>
                        <a:spcAft>
                          <a:spcPts val="0"/>
                        </a:spcAft>
                      </a:pPr>
                      <a:r>
                        <a:rPr lang="en-US" sz="1200" b="1">
                          <a:effectLst/>
                          <a:latin typeface="Helvetica LT Std"/>
                        </a:rPr>
                        <a:t>60-day initial evaluation timeline will not apply </a:t>
                      </a:r>
                      <a:endParaRPr lang="en-US" sz="1200">
                        <a:effectLst/>
                        <a:latin typeface="Helvetica LT Std" panose="020B0504020202020204" pitchFamily="34" charset="0"/>
                      </a:endParaRPr>
                    </a:p>
                    <a:p>
                      <a:pPr marL="0" marR="0">
                        <a:spcBef>
                          <a:spcPts val="0"/>
                        </a:spcBef>
                        <a:spcAft>
                          <a:spcPts val="0"/>
                        </a:spcAft>
                        <a:tabLst>
                          <a:tab pos="4054475" algn="l"/>
                        </a:tabLst>
                      </a:pPr>
                      <a:endParaRPr lang="en-US" sz="1200">
                        <a:effectLst/>
                        <a:latin typeface="Helvetica LT Std" panose="020B0504020202020204" pitchFamily="34" charset="0"/>
                      </a:endParaRPr>
                    </a:p>
                    <a:p>
                      <a:pPr marL="0" marR="0">
                        <a:spcBef>
                          <a:spcPts val="0"/>
                        </a:spcBef>
                        <a:spcAft>
                          <a:spcPts val="0"/>
                        </a:spcAft>
                        <a:tabLst>
                          <a:tab pos="4054475" algn="l"/>
                        </a:tabLst>
                      </a:pPr>
                      <a:endParaRPr lang="en-US" sz="1200">
                        <a:effectLst/>
                        <a:latin typeface="Helvetica LT Std" panose="020B0504020202020204" pitchFamily="34" charset="0"/>
                        <a:ea typeface="Calibri" panose="020F0502020204030204" pitchFamily="34" charset="0"/>
                        <a:cs typeface="Times New Roman" panose="02020603050405020304" pitchFamily="18" charset="0"/>
                      </a:endParaRPr>
                    </a:p>
                  </a:txBody>
                  <a:tcPr marL="63596" marR="63596" marT="0" marB="0"/>
                </a:tc>
                <a:extLst>
                  <a:ext uri="{0D108BD9-81ED-4DB2-BD59-A6C34878D82A}">
                    <a16:rowId xmlns:a16="http://schemas.microsoft.com/office/drawing/2014/main" xmlns="" val="1606526166"/>
                  </a:ext>
                </a:extLst>
              </a:tr>
            </a:tbl>
          </a:graphicData>
        </a:graphic>
      </p:graphicFrame>
      <p:sp>
        <p:nvSpPr>
          <p:cNvPr id="6" name="TextBox 5">
            <a:extLst>
              <a:ext uri="{FF2B5EF4-FFF2-40B4-BE49-F238E27FC236}">
                <a16:creationId xmlns:a16="http://schemas.microsoft.com/office/drawing/2014/main" xmlns="" id="{D9086227-3C05-41AF-9C40-320CAF907329}"/>
              </a:ext>
            </a:extLst>
          </p:cNvPr>
          <p:cNvSpPr txBox="1"/>
          <p:nvPr/>
        </p:nvSpPr>
        <p:spPr>
          <a:xfrm>
            <a:off x="969074" y="5706128"/>
            <a:ext cx="778560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Note – Districts can opt to complete evaluation assessments and observations using online strategies using any of the example scenarios.</a:t>
            </a:r>
          </a:p>
        </p:txBody>
      </p:sp>
    </p:spTree>
    <p:extLst>
      <p:ext uri="{BB962C8B-B14F-4D97-AF65-F5344CB8AC3E}">
        <p14:creationId xmlns:p14="http://schemas.microsoft.com/office/powerpoint/2010/main" val="29416231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1E274F-0A64-4CF7-9820-C38C6A1D09CC}"/>
              </a:ext>
            </a:extLst>
          </p:cNvPr>
          <p:cNvSpPr>
            <a:spLocks noGrp="1"/>
          </p:cNvSpPr>
          <p:nvPr>
            <p:ph type="title"/>
          </p:nvPr>
        </p:nvSpPr>
        <p:spPr/>
        <p:txBody>
          <a:bodyPr>
            <a:normAutofit/>
          </a:bodyPr>
          <a:lstStyle/>
          <a:p>
            <a:r>
              <a:rPr lang="en-US" dirty="0">
                <a:latin typeface="Arial"/>
                <a:cs typeface="Arial"/>
              </a:rPr>
              <a:t>Eligibility Determination</a:t>
            </a:r>
            <a:endParaRPr lang="en-US" b="0" dirty="0">
              <a:latin typeface="Arial"/>
              <a:cs typeface="Arial"/>
            </a:endParaRPr>
          </a:p>
          <a:p>
            <a:endParaRPr lang="en-US" dirty="0"/>
          </a:p>
        </p:txBody>
      </p:sp>
      <p:sp>
        <p:nvSpPr>
          <p:cNvPr id="3" name="Content Placeholder 2">
            <a:extLst>
              <a:ext uri="{FF2B5EF4-FFF2-40B4-BE49-F238E27FC236}">
                <a16:creationId xmlns:a16="http://schemas.microsoft.com/office/drawing/2014/main" xmlns="" id="{53E04243-69AD-4B60-B75D-D4947A2823C4}"/>
              </a:ext>
            </a:extLst>
          </p:cNvPr>
          <p:cNvSpPr>
            <a:spLocks noGrp="1"/>
          </p:cNvSpPr>
          <p:nvPr>
            <p:ph idx="1"/>
          </p:nvPr>
        </p:nvSpPr>
        <p:spPr>
          <a:xfrm>
            <a:off x="895350" y="1825625"/>
            <a:ext cx="7886700" cy="4537075"/>
          </a:xfrm>
        </p:spPr>
        <p:txBody>
          <a:bodyPr vert="horz" lIns="91440" tIns="45720" rIns="91440" bIns="45720" rtlCol="0" anchor="t">
            <a:normAutofit fontScale="92500" lnSpcReduction="10000"/>
          </a:bodyPr>
          <a:lstStyle/>
          <a:p>
            <a:r>
              <a:rPr lang="en-US" sz="2800">
                <a:effectLst/>
                <a:latin typeface="Helvetica LT Std" panose="020B0504020202020204" pitchFamily="34" charset="0"/>
                <a:ea typeface="Calibri" panose="020F0502020204030204" pitchFamily="34" charset="0"/>
                <a:cs typeface="Times New Roman" panose="02020603050405020304" pitchFamily="18" charset="0"/>
              </a:rPr>
              <a:t>LEAs are not required to make the eligibility determination during the 60-day initial evaluation timeline.  </a:t>
            </a:r>
            <a:r>
              <a:rPr lang="en-US" sz="2800" i="1">
                <a:effectLst/>
                <a:latin typeface="Helvetica LT Std" panose="020B0504020202020204" pitchFamily="34" charset="0"/>
                <a:ea typeface="Calibri" panose="020F0502020204030204" pitchFamily="34" charset="0"/>
                <a:cs typeface="Times New Roman" panose="02020603050405020304" pitchFamily="18" charset="0"/>
              </a:rPr>
              <a:t>See</a:t>
            </a:r>
            <a:r>
              <a:rPr lang="en-US" sz="2800">
                <a:effectLst/>
                <a:latin typeface="Helvetica LT Std" panose="020B0504020202020204" pitchFamily="34" charset="0"/>
                <a:ea typeface="Calibri" panose="020F0502020204030204" pitchFamily="34" charset="0"/>
                <a:cs typeface="Times New Roman" panose="02020603050405020304" pitchFamily="18" charset="0"/>
              </a:rPr>
              <a:t> Questions and Answers on Individualized Education Programs (IEPs), Evaluations, and Reevaluations, Question and Answer B-1, U.S. Dep’t of Educ., Office of Special Education and Rehabilitative Services (OSERS), September 2011.  </a:t>
            </a:r>
          </a:p>
          <a:p>
            <a:r>
              <a:rPr lang="en-US" sz="2800">
                <a:effectLst/>
                <a:latin typeface="Helvetica LT Std"/>
                <a:ea typeface="Calibri" panose="020F0502020204030204" pitchFamily="34" charset="0"/>
                <a:cs typeface="Times New Roman"/>
              </a:rPr>
              <a:t>However, the eligibility decision should be made within a reasonable period of time following the completion of the evaluation. See 71 Fed. Reg. 46637 (2006).</a:t>
            </a:r>
            <a:r>
              <a:rPr lang="en-US">
                <a:latin typeface="Helvetica LT Std"/>
                <a:ea typeface="Calibri" panose="020F0502020204030204" pitchFamily="34" charset="0"/>
                <a:cs typeface="Times New Roman"/>
              </a:rPr>
              <a:t>  </a:t>
            </a:r>
            <a:endParaRPr lang="en-US">
              <a:latin typeface="Helvetica LT Std"/>
              <a:cs typeface="Times New Roman"/>
            </a:endParaRPr>
          </a:p>
        </p:txBody>
      </p:sp>
    </p:spTree>
    <p:extLst>
      <p:ext uri="{BB962C8B-B14F-4D97-AF65-F5344CB8AC3E}">
        <p14:creationId xmlns:p14="http://schemas.microsoft.com/office/powerpoint/2010/main" val="31218478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1E274F-0A64-4CF7-9820-C38C6A1D09CC}"/>
              </a:ext>
            </a:extLst>
          </p:cNvPr>
          <p:cNvSpPr>
            <a:spLocks noGrp="1"/>
          </p:cNvSpPr>
          <p:nvPr>
            <p:ph type="title"/>
          </p:nvPr>
        </p:nvSpPr>
        <p:spPr/>
        <p:txBody>
          <a:bodyPr>
            <a:normAutofit/>
          </a:bodyPr>
          <a:lstStyle/>
          <a:p>
            <a:r>
              <a:rPr lang="en-US" dirty="0">
                <a:latin typeface="Arial"/>
                <a:cs typeface="Arial"/>
              </a:rPr>
              <a:t>Eligibility Determination</a:t>
            </a:r>
            <a:endParaRPr lang="en-US" b="0" dirty="0">
              <a:latin typeface="Arial"/>
              <a:cs typeface="Arial"/>
            </a:endParaRPr>
          </a:p>
          <a:p>
            <a:endParaRPr lang="en-US" dirty="0"/>
          </a:p>
        </p:txBody>
      </p:sp>
      <p:sp>
        <p:nvSpPr>
          <p:cNvPr id="3" name="Content Placeholder 2">
            <a:extLst>
              <a:ext uri="{FF2B5EF4-FFF2-40B4-BE49-F238E27FC236}">
                <a16:creationId xmlns:a16="http://schemas.microsoft.com/office/drawing/2014/main" xmlns="" id="{53E04243-69AD-4B60-B75D-D4947A2823C4}"/>
              </a:ext>
            </a:extLst>
          </p:cNvPr>
          <p:cNvSpPr>
            <a:spLocks noGrp="1"/>
          </p:cNvSpPr>
          <p:nvPr>
            <p:ph idx="1"/>
          </p:nvPr>
        </p:nvSpPr>
        <p:spPr>
          <a:xfrm>
            <a:off x="895350" y="1825625"/>
            <a:ext cx="7886700" cy="4537075"/>
          </a:xfrm>
        </p:spPr>
        <p:txBody>
          <a:bodyPr vert="horz" lIns="91440" tIns="45720" rIns="91440" bIns="45720" rtlCol="0" anchor="t">
            <a:normAutofit lnSpcReduction="10000"/>
          </a:bodyPr>
          <a:lstStyle/>
          <a:p>
            <a:r>
              <a:rPr lang="en-US">
                <a:latin typeface="Helvetica LT Std"/>
                <a:ea typeface="Calibri" panose="020F0502020204030204" pitchFamily="34" charset="0"/>
                <a:cs typeface="Times New Roman"/>
              </a:rPr>
              <a:t>As </a:t>
            </a:r>
            <a:r>
              <a:rPr lang="en-US" sz="2800">
                <a:effectLst/>
                <a:latin typeface="Helvetica LT Std"/>
                <a:ea typeface="Calibri" panose="020F0502020204030204" pitchFamily="34" charset="0"/>
                <a:cs typeface="Times New Roman"/>
              </a:rPr>
              <a:t>a matter of best practice, within 10 calendar days of the completion of the evaluation report(s), an eligibility meeting should be held.</a:t>
            </a:r>
            <a:r>
              <a:rPr lang="en-US">
                <a:latin typeface="Helvetica LT Std"/>
                <a:ea typeface="Calibri" panose="020F0502020204030204" pitchFamily="34" charset="0"/>
                <a:cs typeface="Times New Roman"/>
              </a:rPr>
              <a:t> </a:t>
            </a:r>
            <a:r>
              <a:rPr lang="en-US" sz="2800">
                <a:effectLst/>
                <a:latin typeface="Helvetica LT Std"/>
                <a:ea typeface="Calibri" panose="020F0502020204030204" pitchFamily="34" charset="0"/>
                <a:cs typeface="Times New Roman"/>
              </a:rPr>
              <a:t> </a:t>
            </a:r>
            <a:r>
              <a:rPr lang="en-US" sz="2800" err="1">
                <a:effectLst/>
                <a:latin typeface="Helvetica LT Std"/>
                <a:ea typeface="Calibri" panose="020F0502020204030204" pitchFamily="34" charset="0"/>
                <a:cs typeface="Times New Roman"/>
              </a:rPr>
              <a:t>GaDOE</a:t>
            </a:r>
            <a:r>
              <a:rPr lang="en-US" sz="2800">
                <a:effectLst/>
                <a:latin typeface="Helvetica LT Std"/>
                <a:ea typeface="Calibri" panose="020F0502020204030204" pitchFamily="34" charset="0"/>
                <a:cs typeface="Times New Roman"/>
              </a:rPr>
              <a:t> Special Education Rules Implementation Manual, Evaluation and Reevaluation chapter, page 1, August 6, 2018.</a:t>
            </a:r>
            <a:r>
              <a:rPr lang="en-US">
                <a:latin typeface="Helvetica LT Std"/>
                <a:ea typeface="Calibri" panose="020F0502020204030204" pitchFamily="34" charset="0"/>
                <a:cs typeface="Times New Roman"/>
              </a:rPr>
              <a:t>  </a:t>
            </a:r>
            <a:endParaRPr lang="en-US"/>
          </a:p>
          <a:p>
            <a:r>
              <a:rPr lang="en-US" sz="2800">
                <a:effectLst/>
                <a:latin typeface="Helvetica LT Std"/>
                <a:ea typeface="Calibri" panose="020F0502020204030204" pitchFamily="34" charset="0"/>
                <a:cs typeface="Times New Roman"/>
              </a:rPr>
              <a:t>Additionally, LEAs and parents may mutually agree to extend the timeline to conduct the eligibility determination due to the COVID-19 pandemic.</a:t>
            </a:r>
            <a:r>
              <a:rPr lang="en-US">
                <a:latin typeface="Helvetica LT Std"/>
                <a:ea typeface="Calibri" panose="020F0502020204030204" pitchFamily="34" charset="0"/>
                <a:cs typeface="Times New Roman"/>
              </a:rPr>
              <a:t> </a:t>
            </a:r>
            <a:r>
              <a:rPr lang="en-US" sz="2800">
                <a:effectLst/>
                <a:latin typeface="Helvetica LT Std"/>
                <a:ea typeface="Calibri" panose="020F0502020204030204" pitchFamily="34" charset="0"/>
                <a:cs typeface="Times New Roman"/>
              </a:rPr>
              <a:t> </a:t>
            </a:r>
            <a:r>
              <a:rPr lang="en-US" sz="2800" i="1">
                <a:effectLst/>
                <a:latin typeface="Helvetica LT Std"/>
                <a:ea typeface="Calibri" panose="020F0502020204030204" pitchFamily="34" charset="0"/>
                <a:cs typeface="Times New Roman"/>
              </a:rPr>
              <a:t>See </a:t>
            </a:r>
            <a:r>
              <a:rPr lang="en-US" sz="2800">
                <a:effectLst/>
                <a:latin typeface="Helvetica LT Std"/>
                <a:ea typeface="Calibri" panose="020F0502020204030204" pitchFamily="34" charset="0"/>
                <a:cs typeface="Times New Roman"/>
              </a:rPr>
              <a:t>USED Supplemental Fact Sheet</a:t>
            </a:r>
          </a:p>
          <a:p>
            <a:endParaRPr lang="en-US"/>
          </a:p>
        </p:txBody>
      </p:sp>
    </p:spTree>
    <p:extLst>
      <p:ext uri="{BB962C8B-B14F-4D97-AF65-F5344CB8AC3E}">
        <p14:creationId xmlns:p14="http://schemas.microsoft.com/office/powerpoint/2010/main" val="8865884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FBD7CF-D561-4C76-9336-8D10C0184722}"/>
              </a:ext>
            </a:extLst>
          </p:cNvPr>
          <p:cNvSpPr>
            <a:spLocks noGrp="1"/>
          </p:cNvSpPr>
          <p:nvPr>
            <p:ph type="title"/>
          </p:nvPr>
        </p:nvSpPr>
        <p:spPr/>
        <p:txBody>
          <a:bodyPr/>
          <a:lstStyle/>
          <a:p>
            <a:r>
              <a:rPr lang="en-US" dirty="0"/>
              <a:t>Reevaluations</a:t>
            </a:r>
          </a:p>
        </p:txBody>
      </p:sp>
      <p:sp>
        <p:nvSpPr>
          <p:cNvPr id="3" name="Content Placeholder 2">
            <a:extLst>
              <a:ext uri="{FF2B5EF4-FFF2-40B4-BE49-F238E27FC236}">
                <a16:creationId xmlns:a16="http://schemas.microsoft.com/office/drawing/2014/main" xmlns="" id="{7E4CC059-38C9-4921-949A-A87110EEDDB7}"/>
              </a:ext>
            </a:extLst>
          </p:cNvPr>
          <p:cNvSpPr>
            <a:spLocks noGrp="1"/>
          </p:cNvSpPr>
          <p:nvPr>
            <p:ph idx="1"/>
          </p:nvPr>
        </p:nvSpPr>
        <p:spPr/>
        <p:txBody>
          <a:bodyPr>
            <a:normAutofit fontScale="85000" lnSpcReduction="20000"/>
          </a:bodyPr>
          <a:lstStyle/>
          <a:p>
            <a:r>
              <a:rPr lang="en-US" dirty="0"/>
              <a:t>A reevaluation of each child with a disability must be conducted at least every three years, unless the parents and the LEAs agree that a reevaluation is unnecessary. </a:t>
            </a:r>
            <a:r>
              <a:rPr lang="en-US" dirty="0">
                <a:solidFill>
                  <a:srgbClr val="FF0000"/>
                </a:solidFill>
              </a:rPr>
              <a:t>(Step 0)</a:t>
            </a:r>
            <a:endParaRPr lang="en-US" dirty="0"/>
          </a:p>
          <a:p>
            <a:r>
              <a:rPr lang="en-US" dirty="0"/>
              <a:t>LEAs and parents may mutually agree to extend the timeline to conduct the reevaluation due to the COVID-19 pandemic.</a:t>
            </a:r>
          </a:p>
          <a:p>
            <a:r>
              <a:rPr lang="en-US" dirty="0"/>
              <a:t>A reevaluation may be conducted by the IEP Team reviewing existing evaluation data and determine that additional assessments are not needed to determine whether the child continues to be a child with a disability and to determine the child’s educational needs. </a:t>
            </a:r>
            <a:r>
              <a:rPr lang="en-US" dirty="0">
                <a:solidFill>
                  <a:srgbClr val="FF0000"/>
                </a:solidFill>
              </a:rPr>
              <a:t>(Step 1)</a:t>
            </a:r>
            <a:endParaRPr lang="en-US" dirty="0"/>
          </a:p>
        </p:txBody>
      </p:sp>
    </p:spTree>
    <p:extLst>
      <p:ext uri="{BB962C8B-B14F-4D97-AF65-F5344CB8AC3E}">
        <p14:creationId xmlns:p14="http://schemas.microsoft.com/office/powerpoint/2010/main" val="38063469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F6DB23-4C4F-4788-80F3-56B838FFECD2}"/>
              </a:ext>
            </a:extLst>
          </p:cNvPr>
          <p:cNvSpPr>
            <a:spLocks noGrp="1"/>
          </p:cNvSpPr>
          <p:nvPr>
            <p:ph type="title"/>
          </p:nvPr>
        </p:nvSpPr>
        <p:spPr/>
        <p:txBody>
          <a:bodyPr/>
          <a:lstStyle/>
          <a:p>
            <a:r>
              <a:rPr lang="en-US"/>
              <a:t>Resources for Parents and Families</a:t>
            </a:r>
          </a:p>
        </p:txBody>
      </p:sp>
      <p:sp>
        <p:nvSpPr>
          <p:cNvPr id="3" name="Text Placeholder 2">
            <a:extLst>
              <a:ext uri="{FF2B5EF4-FFF2-40B4-BE49-F238E27FC236}">
                <a16:creationId xmlns:a16="http://schemas.microsoft.com/office/drawing/2014/main" xmlns="" id="{75BF0517-19E4-4FD8-9F2D-E166ED3F607B}"/>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8478241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B959F8-1E28-405F-8EC7-A9EF3015215D}"/>
              </a:ext>
            </a:extLst>
          </p:cNvPr>
          <p:cNvSpPr>
            <a:spLocks noGrp="1"/>
          </p:cNvSpPr>
          <p:nvPr>
            <p:ph type="title"/>
          </p:nvPr>
        </p:nvSpPr>
        <p:spPr/>
        <p:txBody>
          <a:bodyPr/>
          <a:lstStyle/>
          <a:p>
            <a:pPr algn="ctr"/>
            <a:r>
              <a:rPr lang="en-US"/>
              <a:t>Resources for Parents and Families</a:t>
            </a:r>
          </a:p>
        </p:txBody>
      </p:sp>
      <p:sp>
        <p:nvSpPr>
          <p:cNvPr id="3" name="Content Placeholder 2">
            <a:extLst>
              <a:ext uri="{FF2B5EF4-FFF2-40B4-BE49-F238E27FC236}">
                <a16:creationId xmlns:a16="http://schemas.microsoft.com/office/drawing/2014/main" xmlns="" id="{2D4C1C73-CF35-4948-9411-FB82A6572536}"/>
              </a:ext>
            </a:extLst>
          </p:cNvPr>
          <p:cNvSpPr>
            <a:spLocks noGrp="1"/>
          </p:cNvSpPr>
          <p:nvPr>
            <p:ph idx="1"/>
          </p:nvPr>
        </p:nvSpPr>
        <p:spPr/>
        <p:txBody>
          <a:bodyPr>
            <a:normAutofit lnSpcReduction="10000"/>
          </a:bodyPr>
          <a:lstStyle/>
          <a:p>
            <a:pPr marL="0" indent="0">
              <a:buNone/>
            </a:pPr>
            <a:r>
              <a:rPr lang="en-US" dirty="0">
                <a:hlinkClick r:id="rId2"/>
              </a:rPr>
              <a:t>https://www.gadoe.org/Curriculum-Instruction-and-Assessment/Special-Education-Services/Pages/Resources-for-Distance-Remote-Learning.aspx</a:t>
            </a:r>
            <a:r>
              <a:rPr lang="en-US" dirty="0"/>
              <a:t> </a:t>
            </a:r>
          </a:p>
          <a:p>
            <a:pPr lvl="1"/>
            <a:r>
              <a:rPr lang="en-US" sz="2800" dirty="0"/>
              <a:t>Resources for Families During School Closures</a:t>
            </a:r>
          </a:p>
          <a:p>
            <a:pPr lvl="1"/>
            <a:r>
              <a:rPr lang="en-US" sz="2800" dirty="0"/>
              <a:t>Tips for Communicating with Parents During Virtual Learning</a:t>
            </a:r>
          </a:p>
          <a:p>
            <a:pPr lvl="1"/>
            <a:r>
              <a:rPr lang="en-US" sz="2800" dirty="0"/>
              <a:t>Tips for Parents Attending Virtual IEP Meetings</a:t>
            </a:r>
          </a:p>
          <a:p>
            <a:pPr marL="457200" lvl="1" indent="0">
              <a:buNone/>
            </a:pPr>
            <a:endParaRPr lang="en-US" dirty="0"/>
          </a:p>
        </p:txBody>
      </p:sp>
    </p:spTree>
    <p:extLst>
      <p:ext uri="{BB962C8B-B14F-4D97-AF65-F5344CB8AC3E}">
        <p14:creationId xmlns:p14="http://schemas.microsoft.com/office/powerpoint/2010/main" val="416146930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83DB92-7AD1-4007-8FC0-6BBD3C25FEB1}"/>
              </a:ext>
            </a:extLst>
          </p:cNvPr>
          <p:cNvSpPr>
            <a:spLocks noGrp="1"/>
          </p:cNvSpPr>
          <p:nvPr>
            <p:ph type="title"/>
          </p:nvPr>
        </p:nvSpPr>
        <p:spPr/>
        <p:txBody>
          <a:bodyPr/>
          <a:lstStyle/>
          <a:p>
            <a:pPr algn="ctr"/>
            <a:r>
              <a:rPr lang="en-US"/>
              <a:t>Resources Continued</a:t>
            </a:r>
          </a:p>
        </p:txBody>
      </p:sp>
      <p:sp>
        <p:nvSpPr>
          <p:cNvPr id="3" name="Content Placeholder 2">
            <a:extLst>
              <a:ext uri="{FF2B5EF4-FFF2-40B4-BE49-F238E27FC236}">
                <a16:creationId xmlns:a16="http://schemas.microsoft.com/office/drawing/2014/main" xmlns="" id="{CE3DEB84-741A-49F5-9362-7391DB3E9D29}"/>
              </a:ext>
            </a:extLst>
          </p:cNvPr>
          <p:cNvSpPr>
            <a:spLocks noGrp="1"/>
          </p:cNvSpPr>
          <p:nvPr>
            <p:ph idx="1"/>
          </p:nvPr>
        </p:nvSpPr>
        <p:spPr>
          <a:xfrm>
            <a:off x="895350" y="1490597"/>
            <a:ext cx="7886700" cy="4532663"/>
          </a:xfrm>
        </p:spPr>
        <p:txBody>
          <a:bodyPr>
            <a:normAutofit/>
          </a:bodyPr>
          <a:lstStyle/>
          <a:p>
            <a:pPr lvl="1"/>
            <a:r>
              <a:rPr lang="en-US" sz="3200" dirty="0"/>
              <a:t>Georgia Public Broadcasting Kids </a:t>
            </a:r>
            <a:r>
              <a:rPr lang="en-US" sz="3200" dirty="0">
                <a:hlinkClick r:id="rId3"/>
              </a:rPr>
              <a:t>https://www.gpb.org/kids-and-family</a:t>
            </a:r>
            <a:endParaRPr lang="en-US" sz="3200" dirty="0"/>
          </a:p>
          <a:p>
            <a:pPr lvl="1"/>
            <a:r>
              <a:rPr lang="en-US" sz="3200" dirty="0">
                <a:effectLst/>
              </a:rPr>
              <a:t>Parents: Supporting Learning During the COVID-19 Pandemic</a:t>
            </a:r>
            <a:endParaRPr lang="en-US" sz="3200" dirty="0"/>
          </a:p>
          <a:p>
            <a:pPr marL="457200" lvl="1" indent="0">
              <a:buNone/>
            </a:pPr>
            <a:r>
              <a:rPr lang="en-US" sz="3200" dirty="0">
                <a:hlinkClick r:id="rId4"/>
              </a:rPr>
              <a:t>https://iris.peabody.vanderbilt.edu/module/c19/</a:t>
            </a:r>
            <a:endParaRPr lang="en-US" sz="3200" dirty="0"/>
          </a:p>
          <a:p>
            <a:pPr marL="457200" lvl="1" indent="0">
              <a:buNone/>
            </a:pPr>
            <a:endParaRPr lang="en-US" sz="3200" dirty="0"/>
          </a:p>
          <a:p>
            <a:pPr lvl="1"/>
            <a:endParaRPr lang="en-US" sz="3200" dirty="0"/>
          </a:p>
          <a:p>
            <a:pPr lvl="1"/>
            <a:endParaRPr lang="en-US" sz="3200" dirty="0"/>
          </a:p>
        </p:txBody>
      </p:sp>
    </p:spTree>
    <p:extLst>
      <p:ext uri="{BB962C8B-B14F-4D97-AF65-F5344CB8AC3E}">
        <p14:creationId xmlns:p14="http://schemas.microsoft.com/office/powerpoint/2010/main" val="41065286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90AACE-D993-48B7-8C02-2C9964F744BD}"/>
              </a:ext>
            </a:extLst>
          </p:cNvPr>
          <p:cNvSpPr>
            <a:spLocks noGrp="1"/>
          </p:cNvSpPr>
          <p:nvPr>
            <p:ph type="title"/>
          </p:nvPr>
        </p:nvSpPr>
        <p:spPr/>
        <p:txBody>
          <a:bodyPr/>
          <a:lstStyle/>
          <a:p>
            <a:pPr algn="ctr"/>
            <a:r>
              <a:rPr lang="en-US"/>
              <a:t>Resources Continued</a:t>
            </a:r>
          </a:p>
        </p:txBody>
      </p:sp>
      <p:sp>
        <p:nvSpPr>
          <p:cNvPr id="3" name="Content Placeholder 2">
            <a:extLst>
              <a:ext uri="{FF2B5EF4-FFF2-40B4-BE49-F238E27FC236}">
                <a16:creationId xmlns:a16="http://schemas.microsoft.com/office/drawing/2014/main" xmlns="" id="{DCB92759-FAAA-411C-8870-AAFC75F6272B}"/>
              </a:ext>
            </a:extLst>
          </p:cNvPr>
          <p:cNvSpPr>
            <a:spLocks noGrp="1"/>
          </p:cNvSpPr>
          <p:nvPr>
            <p:ph idx="1"/>
          </p:nvPr>
        </p:nvSpPr>
        <p:spPr/>
        <p:txBody>
          <a:bodyPr/>
          <a:lstStyle/>
          <a:p>
            <a:pPr algn="l"/>
            <a:r>
              <a:rPr lang="en-US" sz="2400" i="0" u="none" strike="noStrike" baseline="0" dirty="0">
                <a:solidFill>
                  <a:srgbClr val="3B6DAF"/>
                </a:solidFill>
              </a:rPr>
              <a:t>A Parent’s Guide to Virtual Learning: </a:t>
            </a:r>
            <a:r>
              <a:rPr lang="en-US" sz="2400" i="0" u="none" strike="noStrike" baseline="0" dirty="0">
                <a:solidFill>
                  <a:srgbClr val="232C3F"/>
                </a:solidFill>
              </a:rPr>
              <a:t>4 Actions to Improve Your Child’s Experience With Online Learning</a:t>
            </a:r>
            <a:endParaRPr lang="en-US" sz="2400" dirty="0">
              <a:hlinkClick r:id="rId2"/>
            </a:endParaRPr>
          </a:p>
          <a:p>
            <a:pPr lvl="1"/>
            <a:r>
              <a:rPr lang="en-US" dirty="0">
                <a:hlinkClick r:id="rId2"/>
              </a:rPr>
              <a:t>https://www.ncld.org/wp-content/uploads/2020/03/A-Parents-Guide-to-Virtual-Learning-4-Actions-To-Improve-your-Childs-Experience-with-Online-Learning.pdf</a:t>
            </a:r>
            <a:endParaRPr lang="en-US" dirty="0"/>
          </a:p>
          <a:p>
            <a:r>
              <a:rPr lang="en-US" sz="2400" dirty="0">
                <a:solidFill>
                  <a:srgbClr val="0C193A"/>
                </a:solidFill>
                <a:effectLst/>
                <a:latin typeface="Lato"/>
              </a:rPr>
              <a:t>At Home Accommodations &amp; Activities for Parents</a:t>
            </a:r>
            <a:endParaRPr lang="en-US" sz="2400" dirty="0">
              <a:hlinkClick r:id="rId3"/>
            </a:endParaRPr>
          </a:p>
          <a:p>
            <a:pPr lvl="1"/>
            <a:r>
              <a:rPr lang="en-US" dirty="0">
                <a:hlinkClick r:id="rId3"/>
              </a:rPr>
              <a:t>http://educationmodified-4381533.hs-sites.com/at-home-learning-resources</a:t>
            </a:r>
            <a:endParaRPr lang="en-US" dirty="0"/>
          </a:p>
          <a:p>
            <a:endParaRPr lang="en-US" dirty="0"/>
          </a:p>
        </p:txBody>
      </p:sp>
    </p:spTree>
    <p:extLst>
      <p:ext uri="{BB962C8B-B14F-4D97-AF65-F5344CB8AC3E}">
        <p14:creationId xmlns:p14="http://schemas.microsoft.com/office/powerpoint/2010/main" val="2636179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870601-10B7-4513-82BF-81E215F2FBE0}"/>
              </a:ext>
            </a:extLst>
          </p:cNvPr>
          <p:cNvSpPr>
            <a:spLocks noGrp="1"/>
          </p:cNvSpPr>
          <p:nvPr>
            <p:ph type="title"/>
          </p:nvPr>
        </p:nvSpPr>
        <p:spPr/>
        <p:txBody>
          <a:bodyPr/>
          <a:lstStyle/>
          <a:p>
            <a:r>
              <a:rPr lang="en-US" i="1"/>
              <a:t>Endrew F</a:t>
            </a:r>
            <a:r>
              <a:rPr lang="en-US"/>
              <a:t>. Standard for FAPE</a:t>
            </a:r>
          </a:p>
        </p:txBody>
      </p:sp>
      <p:sp>
        <p:nvSpPr>
          <p:cNvPr id="3" name="Content Placeholder 2">
            <a:extLst>
              <a:ext uri="{FF2B5EF4-FFF2-40B4-BE49-F238E27FC236}">
                <a16:creationId xmlns:a16="http://schemas.microsoft.com/office/drawing/2014/main" xmlns="" id="{CE3FA22D-DA66-4923-8023-3CD2C78B0588}"/>
              </a:ext>
            </a:extLst>
          </p:cNvPr>
          <p:cNvSpPr>
            <a:spLocks noGrp="1"/>
          </p:cNvSpPr>
          <p:nvPr>
            <p:ph idx="1"/>
          </p:nvPr>
        </p:nvSpPr>
        <p:spPr/>
        <p:txBody>
          <a:bodyPr/>
          <a:lstStyle/>
          <a:p>
            <a:r>
              <a:rPr lang="en-US"/>
              <a:t>LEAs should be able to provide “a </a:t>
            </a:r>
            <a:r>
              <a:rPr lang="en-US" b="1"/>
              <a:t>cogent and responsive explanation </a:t>
            </a:r>
            <a:r>
              <a:rPr lang="en-US"/>
              <a:t>for their decisions that shows the IEP is reasonably calculated to enable the child to make progress appropriate in light of [the child’s] circumstances.”</a:t>
            </a:r>
          </a:p>
        </p:txBody>
      </p:sp>
      <p:sp>
        <p:nvSpPr>
          <p:cNvPr id="4" name="Date Placeholder 3">
            <a:extLst>
              <a:ext uri="{FF2B5EF4-FFF2-40B4-BE49-F238E27FC236}">
                <a16:creationId xmlns:a16="http://schemas.microsoft.com/office/drawing/2014/main" xmlns="" id="{4429EAC3-3771-4ADE-B0F9-2EB135E846DB}"/>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DAE6870-AD18-448A-9B2A-0EFE6DC7B06B}" type="datetime1">
              <a:rPr lang="en-US" smtClean="0"/>
              <a:pPr/>
              <a:t>9/4/2020</a:t>
            </a:fld>
            <a:endParaRPr lang="en-US"/>
          </a:p>
        </p:txBody>
      </p:sp>
      <p:sp>
        <p:nvSpPr>
          <p:cNvPr id="5" name="Slide Number Placeholder 4">
            <a:extLst>
              <a:ext uri="{FF2B5EF4-FFF2-40B4-BE49-F238E27FC236}">
                <a16:creationId xmlns:a16="http://schemas.microsoft.com/office/drawing/2014/main" xmlns="" id="{0B1F02D5-054C-4082-B402-DBD7E2850E32}"/>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3E4CEF-BB1E-48C7-AE93-F39F6AA99AD7}" type="slidenum">
              <a:rPr lang="en-US" smtClean="0"/>
              <a:pPr/>
              <a:t>6</a:t>
            </a:fld>
            <a:endParaRPr lang="en-US"/>
          </a:p>
        </p:txBody>
      </p:sp>
    </p:spTree>
    <p:extLst>
      <p:ext uri="{BB962C8B-B14F-4D97-AF65-F5344CB8AC3E}">
        <p14:creationId xmlns:p14="http://schemas.microsoft.com/office/powerpoint/2010/main" val="312526596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8AA8EA-7058-445A-8582-06863C87F9EB}"/>
              </a:ext>
            </a:extLst>
          </p:cNvPr>
          <p:cNvSpPr>
            <a:spLocks noGrp="1"/>
          </p:cNvSpPr>
          <p:nvPr>
            <p:ph type="title"/>
          </p:nvPr>
        </p:nvSpPr>
        <p:spPr/>
        <p:txBody>
          <a:bodyPr/>
          <a:lstStyle/>
          <a:p>
            <a:r>
              <a:rPr lang="en-US" dirty="0"/>
              <a:t>Questions from the group</a:t>
            </a:r>
          </a:p>
        </p:txBody>
      </p:sp>
      <p:sp>
        <p:nvSpPr>
          <p:cNvPr id="3" name="Content Placeholder 2">
            <a:extLst>
              <a:ext uri="{FF2B5EF4-FFF2-40B4-BE49-F238E27FC236}">
                <a16:creationId xmlns:a16="http://schemas.microsoft.com/office/drawing/2014/main" xmlns="" id="{B7D330C8-8583-4E11-91A0-F20D5EFDD2E5}"/>
              </a:ext>
            </a:extLst>
          </p:cNvPr>
          <p:cNvSpPr>
            <a:spLocks noGrp="1"/>
          </p:cNvSpPr>
          <p:nvPr>
            <p:ph idx="1"/>
          </p:nvPr>
        </p:nvSpPr>
        <p:spPr/>
        <p:txBody>
          <a:bodyPr>
            <a:normAutofit/>
          </a:bodyPr>
          <a:lstStyle/>
          <a:p>
            <a:r>
              <a:rPr lang="en-US" dirty="0"/>
              <a:t>Were </a:t>
            </a:r>
            <a:r>
              <a:rPr lang="en-US" dirty="0">
                <a:hlinkClick r:id="rId2"/>
              </a:rPr>
              <a:t>parental rights </a:t>
            </a:r>
            <a:r>
              <a:rPr lang="en-US" dirty="0"/>
              <a:t>updated recently?  I want to make certain we are using the correct form.</a:t>
            </a:r>
          </a:p>
          <a:p>
            <a:pPr lvl="1"/>
            <a:r>
              <a:rPr lang="en-US" dirty="0"/>
              <a:t>Page 14 under Evaluations was updated to “Have a copy of the evaluation report and documentation of eligibility provided to you at no cost and at the completion of the 60-day initial evaluation period or at the eligibility meeting, which as a matter of best practice, should occur within 10 calendar days of the completion of the initial evaluation.”</a:t>
            </a:r>
          </a:p>
          <a:p>
            <a:endParaRPr lang="en-US" dirty="0"/>
          </a:p>
        </p:txBody>
      </p:sp>
    </p:spTree>
    <p:extLst>
      <p:ext uri="{BB962C8B-B14F-4D97-AF65-F5344CB8AC3E}">
        <p14:creationId xmlns:p14="http://schemas.microsoft.com/office/powerpoint/2010/main" val="5655565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7335A7-2FBB-498D-8728-CAE985119219}"/>
              </a:ext>
            </a:extLst>
          </p:cNvPr>
          <p:cNvSpPr>
            <a:spLocks noGrp="1"/>
          </p:cNvSpPr>
          <p:nvPr>
            <p:ph type="title"/>
          </p:nvPr>
        </p:nvSpPr>
        <p:spPr/>
        <p:txBody>
          <a:bodyPr/>
          <a:lstStyle/>
          <a:p>
            <a:r>
              <a:rPr lang="en-US" dirty="0"/>
              <a:t>Questions from the group</a:t>
            </a:r>
          </a:p>
        </p:txBody>
      </p:sp>
      <p:sp>
        <p:nvSpPr>
          <p:cNvPr id="3" name="Content Placeholder 2">
            <a:extLst>
              <a:ext uri="{FF2B5EF4-FFF2-40B4-BE49-F238E27FC236}">
                <a16:creationId xmlns:a16="http://schemas.microsoft.com/office/drawing/2014/main" xmlns="" id="{C5B41998-C005-417A-A4FB-DEE19933B0EA}"/>
              </a:ext>
            </a:extLst>
          </p:cNvPr>
          <p:cNvSpPr>
            <a:spLocks noGrp="1"/>
          </p:cNvSpPr>
          <p:nvPr>
            <p:ph idx="1"/>
          </p:nvPr>
        </p:nvSpPr>
        <p:spPr/>
        <p:txBody>
          <a:bodyPr>
            <a:normAutofit/>
          </a:bodyPr>
          <a:lstStyle/>
          <a:p>
            <a:r>
              <a:rPr lang="en-US" sz="4000" dirty="0"/>
              <a:t>What are the expectations for parent trainings (virtual?)</a:t>
            </a:r>
          </a:p>
          <a:p>
            <a:endParaRPr lang="en-US" sz="4000" dirty="0"/>
          </a:p>
        </p:txBody>
      </p:sp>
    </p:spTree>
    <p:extLst>
      <p:ext uri="{BB962C8B-B14F-4D97-AF65-F5344CB8AC3E}">
        <p14:creationId xmlns:p14="http://schemas.microsoft.com/office/powerpoint/2010/main" val="309542632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57A37576-2E39-4316-AADB-0ED807E3E9E7}"/>
              </a:ext>
            </a:extLst>
          </p:cNvPr>
          <p:cNvSpPr txBox="1"/>
          <p:nvPr/>
        </p:nvSpPr>
        <p:spPr>
          <a:xfrm>
            <a:off x="287587" y="623229"/>
            <a:ext cx="4651899" cy="1015663"/>
          </a:xfrm>
          <a:prstGeom prst="rect">
            <a:avLst/>
          </a:prstGeom>
          <a:noFill/>
        </p:spPr>
        <p:txBody>
          <a:bodyPr wrap="square" rtlCol="0">
            <a:spAutoFit/>
          </a:bodyPr>
          <a:lstStyle/>
          <a:p>
            <a:r>
              <a:rPr lang="en-US" sz="2000" dirty="0"/>
              <a:t>Jamila Pollard </a:t>
            </a:r>
            <a:r>
              <a:rPr lang="en-US" sz="2000" dirty="0">
                <a:hlinkClick r:id="rId2"/>
              </a:rPr>
              <a:t>jpollard@doe.k12.ga.us</a:t>
            </a:r>
            <a:endParaRPr lang="en-US" sz="2000" dirty="0"/>
          </a:p>
          <a:p>
            <a:pPr algn="ctr"/>
            <a:r>
              <a:rPr lang="en-US" sz="2000" dirty="0"/>
              <a:t>(404) 670-2683</a:t>
            </a:r>
          </a:p>
          <a:p>
            <a:endParaRPr lang="en-US" sz="2000" dirty="0"/>
          </a:p>
        </p:txBody>
      </p:sp>
    </p:spTree>
    <p:extLst>
      <p:ext uri="{BB962C8B-B14F-4D97-AF65-F5344CB8AC3E}">
        <p14:creationId xmlns:p14="http://schemas.microsoft.com/office/powerpoint/2010/main" val="7655306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692A08-9FD9-45B9-896D-57C500ABBF66}"/>
              </a:ext>
            </a:extLst>
          </p:cNvPr>
          <p:cNvSpPr>
            <a:spLocks noGrp="1"/>
          </p:cNvSpPr>
          <p:nvPr>
            <p:ph type="title"/>
          </p:nvPr>
        </p:nvSpPr>
        <p:spPr>
          <a:xfrm>
            <a:off x="628650" y="963877"/>
            <a:ext cx="2620771" cy="4930246"/>
          </a:xfrm>
        </p:spPr>
        <p:txBody>
          <a:bodyPr>
            <a:normAutofit/>
          </a:bodyPr>
          <a:lstStyle/>
          <a:p>
            <a:pPr algn="r"/>
            <a:r>
              <a:rPr lang="en-US" sz="2800">
                <a:solidFill>
                  <a:schemeClr val="accent1"/>
                </a:solidFill>
              </a:rPr>
              <a:t>From </a:t>
            </a:r>
            <a:r>
              <a:rPr lang="en-US" sz="2800">
                <a:solidFill>
                  <a:schemeClr val="accent1"/>
                </a:solidFill>
                <a:hlinkClick r:id="rId2"/>
              </a:rPr>
              <a:t>OSERS Q/A on Providing Services to Children with Disabilities during the Coronavirus Disease 2019 Outbreak </a:t>
            </a:r>
            <a:r>
              <a:rPr lang="en-US" sz="2800">
                <a:solidFill>
                  <a:schemeClr val="accent1"/>
                </a:solidFill>
              </a:rPr>
              <a:t>(March 2020)</a:t>
            </a:r>
          </a:p>
        </p:txBody>
      </p:sp>
      <p:sp>
        <p:nvSpPr>
          <p:cNvPr id="3" name="Content Placeholder 2">
            <a:extLst>
              <a:ext uri="{FF2B5EF4-FFF2-40B4-BE49-F238E27FC236}">
                <a16:creationId xmlns:a16="http://schemas.microsoft.com/office/drawing/2014/main" xmlns="" id="{479A1E5A-85EB-4798-8DD0-49D4022108EF}"/>
              </a:ext>
            </a:extLst>
          </p:cNvPr>
          <p:cNvSpPr>
            <a:spLocks noGrp="1"/>
          </p:cNvSpPr>
          <p:nvPr>
            <p:ph idx="1"/>
          </p:nvPr>
        </p:nvSpPr>
        <p:spPr>
          <a:xfrm>
            <a:off x="3732023" y="963877"/>
            <a:ext cx="4783327" cy="4930246"/>
          </a:xfrm>
        </p:spPr>
        <p:txBody>
          <a:bodyPr anchor="ctr">
            <a:normAutofit lnSpcReduction="10000"/>
          </a:bodyPr>
          <a:lstStyle/>
          <a:p>
            <a:pPr>
              <a:lnSpc>
                <a:spcPct val="90000"/>
              </a:lnSpc>
            </a:pPr>
            <a:r>
              <a:rPr lang="en-US" sz="2100"/>
              <a:t>“If an [local educational agency (LEA)] continues to provide educational opportunities to the general student population during a school closure, the school must ensure that students with disabilities also have </a:t>
            </a:r>
            <a:r>
              <a:rPr lang="en-US" sz="2100" b="1"/>
              <a:t>equal access to the same opportunities, including the provision of [free appropriate public education (FAPE)]</a:t>
            </a:r>
            <a:r>
              <a:rPr lang="en-US" sz="2100"/>
              <a:t> [  ].  SEAs, LEAs, and schools must ensure that, </a:t>
            </a:r>
            <a:r>
              <a:rPr lang="en-US" sz="2100" b="1"/>
              <a:t>to the greatest extent possible</a:t>
            </a:r>
            <a:r>
              <a:rPr lang="en-US" sz="2100"/>
              <a:t>, each student with a disability can be provided the special education and related services identified in the student’s IEP developed under IDEA. . .”</a:t>
            </a:r>
          </a:p>
        </p:txBody>
      </p:sp>
    </p:spTree>
    <p:extLst>
      <p:ext uri="{BB962C8B-B14F-4D97-AF65-F5344CB8AC3E}">
        <p14:creationId xmlns:p14="http://schemas.microsoft.com/office/powerpoint/2010/main" val="1105890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77C65AA5-21E3-DF43-84C0-515E478B6E57}"/>
              </a:ext>
            </a:extLst>
          </p:cNvPr>
          <p:cNvSpPr>
            <a:spLocks noGrp="1"/>
          </p:cNvSpPr>
          <p:nvPr>
            <p:ph type="title"/>
          </p:nvPr>
        </p:nvSpPr>
        <p:spPr>
          <a:xfrm>
            <a:off x="628650" y="963877"/>
            <a:ext cx="2620771" cy="4930246"/>
          </a:xfrm>
        </p:spPr>
        <p:txBody>
          <a:bodyPr>
            <a:normAutofit/>
          </a:bodyPr>
          <a:lstStyle/>
          <a:p>
            <a:pPr algn="r"/>
            <a:r>
              <a:rPr lang="en-US" sz="2800">
                <a:solidFill>
                  <a:schemeClr val="accent1"/>
                </a:solidFill>
              </a:rPr>
              <a:t>From </a:t>
            </a:r>
            <a:r>
              <a:rPr lang="en-US" sz="2800">
                <a:solidFill>
                  <a:schemeClr val="accent1"/>
                </a:solidFill>
                <a:hlinkClick r:id="rId2"/>
              </a:rPr>
              <a:t>OCR/OSERS Supplemental Fact Sheet </a:t>
            </a:r>
            <a:r>
              <a:rPr lang="en-US" sz="2800">
                <a:solidFill>
                  <a:schemeClr val="accent1"/>
                </a:solidFill>
              </a:rPr>
              <a:t>(March 21, 2020)</a:t>
            </a:r>
          </a:p>
        </p:txBody>
      </p:sp>
      <p:sp>
        <p:nvSpPr>
          <p:cNvPr id="7" name="Content Placeholder 6">
            <a:extLst>
              <a:ext uri="{FF2B5EF4-FFF2-40B4-BE49-F238E27FC236}">
                <a16:creationId xmlns:a16="http://schemas.microsoft.com/office/drawing/2014/main" xmlns="" id="{1D9FA4CF-C1B8-8940-A913-9CD381A591FE}"/>
              </a:ext>
            </a:extLst>
          </p:cNvPr>
          <p:cNvSpPr>
            <a:spLocks noGrp="1"/>
          </p:cNvSpPr>
          <p:nvPr>
            <p:ph idx="1"/>
          </p:nvPr>
        </p:nvSpPr>
        <p:spPr>
          <a:xfrm>
            <a:off x="3422709" y="427839"/>
            <a:ext cx="5612234" cy="5696124"/>
          </a:xfrm>
        </p:spPr>
        <p:txBody>
          <a:bodyPr anchor="ctr">
            <a:normAutofit/>
          </a:bodyPr>
          <a:lstStyle/>
          <a:p>
            <a:pPr>
              <a:lnSpc>
                <a:spcPct val="90000"/>
              </a:lnSpc>
            </a:pPr>
            <a:r>
              <a:rPr lang="en-US" sz="2000"/>
              <a:t>“School districts </a:t>
            </a:r>
            <a:r>
              <a:rPr lang="en-US" sz="2000" b="1"/>
              <a:t>must provide a [FAPE] consistent with the need to protect the health and safety </a:t>
            </a:r>
            <a:r>
              <a:rPr lang="en-US" sz="2000"/>
              <a:t>of students with disabilities and those individuals providing education, specialized instruction, and related services to these students. . .” </a:t>
            </a:r>
          </a:p>
          <a:p>
            <a:pPr>
              <a:lnSpc>
                <a:spcPct val="90000"/>
              </a:lnSpc>
            </a:pPr>
            <a:r>
              <a:rPr lang="en-US" sz="2000"/>
              <a:t>“School districts must remember that the provision of FAPE may include, as appropriate, special education and related services provided through </a:t>
            </a:r>
            <a:r>
              <a:rPr lang="en-US" sz="2000" b="1"/>
              <a:t>distance instruction provided virtually, online, or telephonically</a:t>
            </a:r>
            <a:r>
              <a:rPr lang="en-US" sz="2000"/>
              <a:t>.” </a:t>
            </a:r>
          </a:p>
          <a:p>
            <a:pPr>
              <a:lnSpc>
                <a:spcPct val="90000"/>
              </a:lnSpc>
            </a:pPr>
            <a:r>
              <a:rPr lang="en-US" sz="2000"/>
              <a:t>“[D]</a:t>
            </a:r>
            <a:r>
              <a:rPr lang="en-US" sz="2000" err="1"/>
              <a:t>uring</a:t>
            </a:r>
            <a:r>
              <a:rPr lang="en-US" sz="2000"/>
              <a:t> this national emergency, </a:t>
            </a:r>
            <a:r>
              <a:rPr lang="en-US" sz="2000" b="1"/>
              <a:t>schools may not be able to provide all services in the same manner they are typically provided</a:t>
            </a:r>
            <a:r>
              <a:rPr lang="en-US" sz="2000"/>
              <a:t>. . . </a:t>
            </a:r>
            <a:r>
              <a:rPr lang="en-US" sz="2000" b="1"/>
              <a:t>The determination of how FAPE is to be provided may need to be different in this time </a:t>
            </a:r>
            <a:r>
              <a:rPr lang="en-US" sz="2000"/>
              <a:t>of unprecedented national emergency. . .” </a:t>
            </a:r>
          </a:p>
        </p:txBody>
      </p:sp>
    </p:spTree>
    <p:extLst>
      <p:ext uri="{BB962C8B-B14F-4D97-AF65-F5344CB8AC3E}">
        <p14:creationId xmlns:p14="http://schemas.microsoft.com/office/powerpoint/2010/main" val="1588140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56BC06-F645-4937-92F9-5E2B4F59375A}"/>
              </a:ext>
            </a:extLst>
          </p:cNvPr>
          <p:cNvSpPr>
            <a:spLocks noGrp="1"/>
          </p:cNvSpPr>
          <p:nvPr>
            <p:ph type="title"/>
          </p:nvPr>
        </p:nvSpPr>
        <p:spPr/>
        <p:txBody>
          <a:bodyPr/>
          <a:lstStyle/>
          <a:p>
            <a:r>
              <a:rPr lang="en-US" dirty="0">
                <a:hlinkClick r:id="rId2"/>
              </a:rPr>
              <a:t>GaDOE Guidance on Restart and Implementation for the IDEA</a:t>
            </a:r>
            <a:endParaRPr lang="en-US" dirty="0"/>
          </a:p>
        </p:txBody>
      </p:sp>
      <p:sp>
        <p:nvSpPr>
          <p:cNvPr id="4" name="Text Placeholder 3">
            <a:extLst>
              <a:ext uri="{FF2B5EF4-FFF2-40B4-BE49-F238E27FC236}">
                <a16:creationId xmlns:a16="http://schemas.microsoft.com/office/drawing/2014/main" xmlns="" id="{9D8D993A-4782-4B49-B826-36CC58EA1CD7}"/>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3959001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B28F94BF021B745BF0665B8E3461F70" ma:contentTypeVersion="0" ma:contentTypeDescription="Create a new document." ma:contentTypeScope="" ma:versionID="826d4acff0da6788777be0fec0dd74a8">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B5F34BB-A826-43E3-A052-D5FDE061662F}">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0F2068E6-80BC-446E-83D6-74FEB0376D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917EFDE3-FA0A-4C21-924F-B7AFC710340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4112</TotalTime>
  <Words>4341</Words>
  <Application>Microsoft Office PowerPoint</Application>
  <PresentationFormat>On-screen Show (4:3)</PresentationFormat>
  <Paragraphs>251</Paragraphs>
  <Slides>62</Slides>
  <Notes>6</Notes>
  <HiddenSlides>0</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Office Theme</vt:lpstr>
      <vt:lpstr>Division for Special Education Services and Supports Guidance for the 2020-2021 School Year</vt:lpstr>
      <vt:lpstr>Learning Targets</vt:lpstr>
      <vt:lpstr>FAPE in Distance Learning</vt:lpstr>
      <vt:lpstr>IDEA Definition of FAPE</vt:lpstr>
      <vt:lpstr>Endrew F. Standard for FAPE</vt:lpstr>
      <vt:lpstr>Endrew F. Standard for FAPE</vt:lpstr>
      <vt:lpstr>From OSERS Q/A on Providing Services to Children with Disabilities during the Coronavirus Disease 2019 Outbreak (March 2020)</vt:lpstr>
      <vt:lpstr>From OCR/OSERS Supplemental Fact Sheet (March 21, 2020)</vt:lpstr>
      <vt:lpstr>GaDOE Guidance on Restart and Implementation for the IDEA</vt:lpstr>
      <vt:lpstr>Overarching Information</vt:lpstr>
      <vt:lpstr>Alternative Instructional Delivery Models</vt:lpstr>
      <vt:lpstr>If a district is providing full distance/remote instruction for all students, can families of students with disabilities require educational services in the school building?</vt:lpstr>
      <vt:lpstr>If my district offers Alternative Instructional Delivery Models, what should families of students with disabilities consider?</vt:lpstr>
      <vt:lpstr>Can a district prioritize groups of students to return to the traditional school model?</vt:lpstr>
      <vt:lpstr>Sample plans to reintegrate students to traditional school building</vt:lpstr>
      <vt:lpstr>Procedural Changes that impact the normal school year</vt:lpstr>
      <vt:lpstr>Test your knowledge…</vt:lpstr>
      <vt:lpstr>Individualized Education Programs (IEPs)</vt:lpstr>
      <vt:lpstr>Distance Learning Plans</vt:lpstr>
      <vt:lpstr>Are families included during the development of distance learning plans?</vt:lpstr>
      <vt:lpstr>Are all students with disabilities required to have distance learning plans?</vt:lpstr>
      <vt:lpstr>IEP Amendment Process</vt:lpstr>
      <vt:lpstr>Does the IEP Team need to change or amend the IEP if there are no changes?</vt:lpstr>
      <vt:lpstr>What happens if the IEP Team determines that amendments or changes are necessary?</vt:lpstr>
      <vt:lpstr>What happens if there isn’t agreement regarding the changes or amendments?</vt:lpstr>
      <vt:lpstr>IEP Amendment Process</vt:lpstr>
      <vt:lpstr>Test your knowledge…</vt:lpstr>
      <vt:lpstr>Free Appropriate Public Education (FAPE)</vt:lpstr>
      <vt:lpstr>Free Appropriate Public Education (FAPE)</vt:lpstr>
      <vt:lpstr>Free Appropriate Public Education (FAPE)</vt:lpstr>
      <vt:lpstr>Questions from the group</vt:lpstr>
      <vt:lpstr>Least Restrictive Environment (LRE)</vt:lpstr>
      <vt:lpstr>Least Restrictive Environment (LRE)</vt:lpstr>
      <vt:lpstr>Questions from the group</vt:lpstr>
      <vt:lpstr>Extended School Year Services and Compensatory Services</vt:lpstr>
      <vt:lpstr>Extended School Year Services…</vt:lpstr>
      <vt:lpstr>Compensatory Services are…</vt:lpstr>
      <vt:lpstr>When Must Compensatory Services be Provided?</vt:lpstr>
      <vt:lpstr>From OCR Fact Sheet: Addressing the Risk of COVID-19 in Schools while Protecting the Civil Rights of Students (March 16, 2020)</vt:lpstr>
      <vt:lpstr>From OCR/OSERS Supplemental Fact Sheet (March 21, 2020)</vt:lpstr>
      <vt:lpstr>Compensatory Services</vt:lpstr>
      <vt:lpstr>Compensatory Services</vt:lpstr>
      <vt:lpstr>When can families expect the review for compensatory services to take place?</vt:lpstr>
      <vt:lpstr>Test your knowledge…</vt:lpstr>
      <vt:lpstr>GaDOE Guidance on Restart and IDEA Timelines</vt:lpstr>
      <vt:lpstr>Formal Complaints</vt:lpstr>
      <vt:lpstr>Due Process Hearings</vt:lpstr>
      <vt:lpstr>Individualized Education Programs (IEPs)</vt:lpstr>
      <vt:lpstr>Initial Evaluations</vt:lpstr>
      <vt:lpstr>Initial Evaluations</vt:lpstr>
      <vt:lpstr>Initial Evaluations</vt:lpstr>
      <vt:lpstr>Evaluation Considerations</vt:lpstr>
      <vt:lpstr>Eligibility Determination </vt:lpstr>
      <vt:lpstr>Eligibility Determination </vt:lpstr>
      <vt:lpstr>Reevaluations</vt:lpstr>
      <vt:lpstr>Resources for Parents and Families</vt:lpstr>
      <vt:lpstr>Resources for Parents and Families</vt:lpstr>
      <vt:lpstr>Resources Continued</vt:lpstr>
      <vt:lpstr>Resources Continued</vt:lpstr>
      <vt:lpstr>Questions from the group</vt:lpstr>
      <vt:lpstr>Questions from the group</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Jane Grillo</cp:lastModifiedBy>
  <cp:revision>78</cp:revision>
  <dcterms:created xsi:type="dcterms:W3CDTF">2018-12-04T19:58:15Z</dcterms:created>
  <dcterms:modified xsi:type="dcterms:W3CDTF">2020-09-04T14:27:28Z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0x010100BB28F94BF021B745BF0665B8E3461F70</vt:lpwstr>
  </property>
</Properties>
</file>