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45"/>
  </p:notesMasterIdLst>
  <p:sldIdLst>
    <p:sldId id="256" r:id="rId5"/>
    <p:sldId id="261" r:id="rId6"/>
    <p:sldId id="257" r:id="rId7"/>
    <p:sldId id="1707" r:id="rId8"/>
    <p:sldId id="258" r:id="rId9"/>
    <p:sldId id="259" r:id="rId10"/>
    <p:sldId id="262" r:id="rId11"/>
    <p:sldId id="263" r:id="rId12"/>
    <p:sldId id="264" r:id="rId13"/>
    <p:sldId id="266" r:id="rId14"/>
    <p:sldId id="267" r:id="rId15"/>
    <p:sldId id="268" r:id="rId16"/>
    <p:sldId id="269" r:id="rId17"/>
    <p:sldId id="271" r:id="rId18"/>
    <p:sldId id="273" r:id="rId19"/>
    <p:sldId id="274" r:id="rId20"/>
    <p:sldId id="275" r:id="rId21"/>
    <p:sldId id="276" r:id="rId22"/>
    <p:sldId id="279" r:id="rId23"/>
    <p:sldId id="280" r:id="rId24"/>
    <p:sldId id="281" r:id="rId25"/>
    <p:sldId id="282" r:id="rId26"/>
    <p:sldId id="286" r:id="rId27"/>
    <p:sldId id="287" r:id="rId28"/>
    <p:sldId id="289" r:id="rId29"/>
    <p:sldId id="290" r:id="rId30"/>
    <p:sldId id="292" r:id="rId31"/>
    <p:sldId id="291" r:id="rId32"/>
    <p:sldId id="293" r:id="rId33"/>
    <p:sldId id="294" r:id="rId34"/>
    <p:sldId id="295" r:id="rId35"/>
    <p:sldId id="296" r:id="rId36"/>
    <p:sldId id="297" r:id="rId37"/>
    <p:sldId id="298" r:id="rId38"/>
    <p:sldId id="306" r:id="rId39"/>
    <p:sldId id="1706" r:id="rId40"/>
    <p:sldId id="299" r:id="rId41"/>
    <p:sldId id="300" r:id="rId42"/>
    <p:sldId id="1708" r:id="rId43"/>
    <p:sldId id="302" r:id="rId4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on Jones" initials="S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9BD5"/>
    <a:srgbClr val="EF89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311CDB-70F6-4C07-B123-1EAE1FC8E350}" v="10" dt="2020-08-18T19:32:37.2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snapToGrid="0" snapToObjects="1">
      <p:cViewPr>
        <p:scale>
          <a:sx n="50" d="100"/>
          <a:sy n="50" d="100"/>
        </p:scale>
        <p:origin x="-80" y="-64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59" d="100"/>
          <a:sy n="59" d="100"/>
        </p:scale>
        <p:origin x="190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D1E52009-2EDE-4B07-ABA8-DFCE29F79260}" type="datetimeFigureOut">
              <a:rPr lang="en-US" smtClean="0"/>
              <a:t>8/20/2020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D8EC8A53-D750-42DA-BE47-6A56DCC7E22A}" type="slidenum">
              <a:rPr lang="en-US" smtClean="0"/>
              <a:t>‹#›</a:t>
            </a:fld>
            <a:endParaRPr lang="en-US"/>
          </a:p>
        </p:txBody>
      </p:sp>
    </p:spTree>
    <p:extLst>
      <p:ext uri="{BB962C8B-B14F-4D97-AF65-F5344CB8AC3E}">
        <p14:creationId xmlns:p14="http://schemas.microsoft.com/office/powerpoint/2010/main" val="1706747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xmlns=""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xmlns=""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xmlns=""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xmlns="" id="{03FBB346-413A-8B4B-97B5-CD16A6E0D223}"/>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54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xmlns="" id="{D71145EA-2137-994B-BBB4-AEF651F0ED7D}"/>
              </a:ext>
            </a:extLst>
          </p:cNvPr>
          <p:cNvSpPr>
            <a:spLocks noGrp="1"/>
          </p:cNvSpPr>
          <p:nvPr>
            <p:ph type="title"/>
          </p:nvPr>
        </p:nvSpPr>
        <p:spPr>
          <a:xfrm>
            <a:off x="869950" y="365126"/>
            <a:ext cx="7886700" cy="1325563"/>
          </a:xfrm>
        </p:spPr>
        <p:txBody>
          <a:bodyPr anchor="ctr"/>
          <a:lstStyle/>
          <a:p>
            <a:r>
              <a:rPr lang="en-US" dirty="0"/>
              <a:t>Click to edit Master title style</a:t>
            </a:r>
          </a:p>
        </p:txBody>
      </p:sp>
      <p:sp>
        <p:nvSpPr>
          <p:cNvPr id="11" name="Content Placeholder 2">
            <a:extLst>
              <a:ext uri="{FF2B5EF4-FFF2-40B4-BE49-F238E27FC236}">
                <a16:creationId xmlns:a16="http://schemas.microsoft.com/office/drawing/2014/main" xmlns="" id="{BA273F2C-B56E-1448-A968-1AE943C717F8}"/>
              </a:ext>
            </a:extLst>
          </p:cNvPr>
          <p:cNvSpPr>
            <a:spLocks noGrp="1"/>
          </p:cNvSpPr>
          <p:nvPr>
            <p:ph sz="half" idx="1"/>
          </p:nvPr>
        </p:nvSpPr>
        <p:spPr>
          <a:xfrm>
            <a:off x="8699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xmlns="" id="{7E7C3349-83FE-1F4E-9A67-A833CAD4AC40}"/>
              </a:ext>
            </a:extLst>
          </p:cNvPr>
          <p:cNvSpPr>
            <a:spLocks noGrp="1"/>
          </p:cNvSpPr>
          <p:nvPr>
            <p:ph sz="half" idx="2"/>
          </p:nvPr>
        </p:nvSpPr>
        <p:spPr>
          <a:xfrm>
            <a:off x="48704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xmlns="" id="{075A8D13-8CF4-FE44-A790-A9300D530843}"/>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0483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xmlns="" id="{0B1D425C-28A2-F246-9D2C-6FF1CABE9B77}"/>
              </a:ext>
            </a:extLst>
          </p:cNvPr>
          <p:cNvSpPr>
            <a:spLocks noGrp="1"/>
          </p:cNvSpPr>
          <p:nvPr>
            <p:ph type="title"/>
          </p:nvPr>
        </p:nvSpPr>
        <p:spPr>
          <a:xfrm>
            <a:off x="852441" y="365126"/>
            <a:ext cx="7886700" cy="1325563"/>
          </a:xfrm>
        </p:spPr>
        <p:txBody>
          <a:bodyPr anchor="ctr"/>
          <a:lstStyle/>
          <a:p>
            <a:r>
              <a:rPr lang="en-US" dirty="0"/>
              <a:t>Click to edit Master title style</a:t>
            </a:r>
          </a:p>
        </p:txBody>
      </p:sp>
      <p:sp>
        <p:nvSpPr>
          <p:cNvPr id="14" name="Text Placeholder 2">
            <a:extLst>
              <a:ext uri="{FF2B5EF4-FFF2-40B4-BE49-F238E27FC236}">
                <a16:creationId xmlns:a16="http://schemas.microsoft.com/office/drawing/2014/main" xmlns=""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xmlns="" id="{5DA051F1-16CB-594F-896E-279C2F338A02}"/>
              </a:ext>
            </a:extLst>
          </p:cNvPr>
          <p:cNvSpPr>
            <a:spLocks noGrp="1"/>
          </p:cNvSpPr>
          <p:nvPr>
            <p:ph sz="half" idx="2"/>
          </p:nvPr>
        </p:nvSpPr>
        <p:spPr>
          <a:xfrm>
            <a:off x="8524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xmlns=""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xmlns="" id="{968E3110-1878-B24C-B8C9-BD0E1DE699CC}"/>
              </a:ext>
            </a:extLst>
          </p:cNvPr>
          <p:cNvSpPr>
            <a:spLocks noGrp="1"/>
          </p:cNvSpPr>
          <p:nvPr>
            <p:ph sz="quarter" idx="4"/>
          </p:nvPr>
        </p:nvSpPr>
        <p:spPr>
          <a:xfrm>
            <a:off x="48517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Box 26">
            <a:extLst>
              <a:ext uri="{FF2B5EF4-FFF2-40B4-BE49-F238E27FC236}">
                <a16:creationId xmlns:a16="http://schemas.microsoft.com/office/drawing/2014/main" xmlns="" id="{87701CF6-4F20-2743-BA3D-948D067386A2}"/>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072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xmlns="" id="{0B1D425C-28A2-F246-9D2C-6FF1CABE9B77}"/>
              </a:ext>
            </a:extLst>
          </p:cNvPr>
          <p:cNvSpPr>
            <a:spLocks noGrp="1"/>
          </p:cNvSpPr>
          <p:nvPr>
            <p:ph type="title"/>
          </p:nvPr>
        </p:nvSpPr>
        <p:spPr>
          <a:xfrm>
            <a:off x="852441" y="365126"/>
            <a:ext cx="7886700" cy="1325563"/>
          </a:xfrm>
        </p:spPr>
        <p:txBody>
          <a:bodyPr anchor="ctr"/>
          <a:lstStyle/>
          <a:p>
            <a:r>
              <a:rPr lang="en-US" dirty="0"/>
              <a:t>Click to edit Master title style</a:t>
            </a:r>
          </a:p>
        </p:txBody>
      </p:sp>
      <p:sp>
        <p:nvSpPr>
          <p:cNvPr id="12" name="TextBox 11">
            <a:extLst>
              <a:ext uri="{FF2B5EF4-FFF2-40B4-BE49-F238E27FC236}">
                <a16:creationId xmlns:a16="http://schemas.microsoft.com/office/drawing/2014/main" xmlns="" id="{7E868BD0-137B-A94C-A7F1-23CD1DB065EA}"/>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7173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xmlns=""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dirty="0"/>
              <a:t>Click to edit Master title style</a:t>
            </a:r>
          </a:p>
        </p:txBody>
      </p:sp>
      <p:sp>
        <p:nvSpPr>
          <p:cNvPr id="16" name="Content Placeholder 2">
            <a:extLst>
              <a:ext uri="{FF2B5EF4-FFF2-40B4-BE49-F238E27FC236}">
                <a16:creationId xmlns:a16="http://schemas.microsoft.com/office/drawing/2014/main" xmlns=""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xmlns=""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TextBox 13">
            <a:extLst>
              <a:ext uri="{FF2B5EF4-FFF2-40B4-BE49-F238E27FC236}">
                <a16:creationId xmlns:a16="http://schemas.microsoft.com/office/drawing/2014/main" xmlns="" id="{58CEE46F-F5FE-074B-9A69-523A4FAA0325}"/>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216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xmlns=""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dirty="0"/>
              <a:t>Click to edit Master title style</a:t>
            </a:r>
          </a:p>
        </p:txBody>
      </p:sp>
      <p:sp>
        <p:nvSpPr>
          <p:cNvPr id="14" name="Picture Placeholder 2">
            <a:extLst>
              <a:ext uri="{FF2B5EF4-FFF2-40B4-BE49-F238E27FC236}">
                <a16:creationId xmlns:a16="http://schemas.microsoft.com/office/drawing/2014/main" xmlns=""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xmlns=""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TextBox 15">
            <a:extLst>
              <a:ext uri="{FF2B5EF4-FFF2-40B4-BE49-F238E27FC236}">
                <a16:creationId xmlns:a16="http://schemas.microsoft.com/office/drawing/2014/main" xmlns="" id="{8D93A169-2A2C-7C48-BA0C-F013C613A7F7}"/>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9676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xmlns="" id="{533C7E1F-5681-4D44-9301-B3D9F3F69B79}"/>
              </a:ext>
            </a:extLst>
          </p:cNvPr>
          <p:cNvSpPr>
            <a:spLocks noGrp="1"/>
          </p:cNvSpPr>
          <p:nvPr>
            <p:ph type="title"/>
          </p:nvPr>
        </p:nvSpPr>
        <p:spPr>
          <a:xfrm>
            <a:off x="844550" y="365126"/>
            <a:ext cx="7886700" cy="1325563"/>
          </a:xfrm>
        </p:spPr>
        <p:txBody>
          <a:bodyPr anchor="ctr"/>
          <a:lstStyle/>
          <a:p>
            <a:r>
              <a:rPr lang="en-US" dirty="0"/>
              <a:t>Click to edit Master title style</a:t>
            </a:r>
          </a:p>
        </p:txBody>
      </p:sp>
      <p:sp>
        <p:nvSpPr>
          <p:cNvPr id="27" name="Vertical Text Placeholder 2">
            <a:extLst>
              <a:ext uri="{FF2B5EF4-FFF2-40B4-BE49-F238E27FC236}">
                <a16:creationId xmlns:a16="http://schemas.microsoft.com/office/drawing/2014/main" xmlns="" id="{2C382DC9-1021-B345-AEB1-6804033EBC91}"/>
              </a:ext>
            </a:extLst>
          </p:cNvPr>
          <p:cNvSpPr>
            <a:spLocks noGrp="1"/>
          </p:cNvSpPr>
          <p:nvPr>
            <p:ph type="body" orient="vert" idx="1"/>
          </p:nvPr>
        </p:nvSpPr>
        <p:spPr>
          <a:xfrm>
            <a:off x="844550" y="1825625"/>
            <a:ext cx="7886700" cy="40937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xmlns="" id="{47B90068-B03F-724C-96BF-AF8FA4C98CD1}"/>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8715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xmlns="" id="{B04BA713-2669-AC4A-BD2F-89DB64E615DE}"/>
              </a:ext>
            </a:extLst>
          </p:cNvPr>
          <p:cNvSpPr>
            <a:spLocks noGrp="1"/>
          </p:cNvSpPr>
          <p:nvPr>
            <p:ph type="title" orient="vert"/>
          </p:nvPr>
        </p:nvSpPr>
        <p:spPr>
          <a:xfrm>
            <a:off x="6734175" y="288925"/>
            <a:ext cx="1971675" cy="5811838"/>
          </a:xfrm>
        </p:spPr>
        <p:txBody>
          <a:bodyPr vert="eaVert"/>
          <a:lstStyle/>
          <a:p>
            <a:r>
              <a:rPr lang="en-US" dirty="0"/>
              <a:t>Click to edit Master title style</a:t>
            </a:r>
          </a:p>
        </p:txBody>
      </p:sp>
      <p:sp>
        <p:nvSpPr>
          <p:cNvPr id="13" name="Vertical Text Placeholder 2">
            <a:extLst>
              <a:ext uri="{FF2B5EF4-FFF2-40B4-BE49-F238E27FC236}">
                <a16:creationId xmlns:a16="http://schemas.microsoft.com/office/drawing/2014/main" xmlns="" id="{F6267AEC-654B-0447-B66B-919ABFA9011E}"/>
              </a:ext>
            </a:extLst>
          </p:cNvPr>
          <p:cNvSpPr>
            <a:spLocks noGrp="1"/>
          </p:cNvSpPr>
          <p:nvPr>
            <p:ph type="body" orient="vert" idx="1"/>
          </p:nvPr>
        </p:nvSpPr>
        <p:spPr>
          <a:xfrm>
            <a:off x="819150" y="2889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xmlns="" id="{3FDFD6B7-9C5B-B54E-971C-D3A8353E5012}"/>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7029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0452308-E201-CE44-A275-57BDEC443B8C}"/>
              </a:ext>
            </a:extLst>
          </p:cNvPr>
          <p:cNvPicPr>
            <a:picLocks noChangeAspect="1"/>
          </p:cNvPicPr>
          <p:nvPr userDrawn="1"/>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xmlns="" id="{16014B7D-9BAD-464F-A2A6-2BAA8F556D93}"/>
              </a:ext>
            </a:extLst>
          </p:cNvPr>
          <p:cNvSpPr txBox="1"/>
          <p:nvPr userDrawn="1"/>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xmlns="" id="{E32DE396-28AF-274A-901E-75484B2FB745}"/>
              </a:ext>
            </a:extLst>
          </p:cNvPr>
          <p:cNvSpPr txBox="1"/>
          <p:nvPr userDrawn="1"/>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xmlns="" id="{49A2BD35-1C57-AC4F-9009-98E82D1603DB}"/>
              </a:ext>
            </a:extLst>
          </p:cNvPr>
          <p:cNvPicPr>
            <a:picLocks noChangeAspect="1"/>
          </p:cNvPicPr>
          <p:nvPr userDrawn="1"/>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xmlns="" id="{517B9F69-B309-884D-9A4E-D6AD0142F244}"/>
              </a:ext>
            </a:extLst>
          </p:cNvPr>
          <p:cNvGrpSpPr/>
          <p:nvPr userDrawn="1"/>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xmlns=""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xmlns=""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xmlns=""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2524230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3E1A602B-DFBD-884B-9FE7-E714CE763214}"/>
              </a:ext>
            </a:extLst>
          </p:cNvPr>
          <p:cNvPicPr>
            <a:picLocks noChangeAspect="1"/>
          </p:cNvPicPr>
          <p:nvPr userDrawn="1"/>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xmlns="" id="{49A2BD35-1C57-AC4F-9009-98E82D1603DB}"/>
              </a:ext>
            </a:extLst>
          </p:cNvPr>
          <p:cNvPicPr>
            <a:picLocks noChangeAspect="1"/>
          </p:cNvPicPr>
          <p:nvPr userDrawn="1"/>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xmlns="" id="{517B9F69-B309-884D-9A4E-D6AD0142F244}"/>
              </a:ext>
            </a:extLst>
          </p:cNvPr>
          <p:cNvGrpSpPr/>
          <p:nvPr userDrawn="1"/>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xmlns=""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xmlns=""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xmlns=""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xmlns="" id="{478CFFA2-5DC0-0641-A4FC-09095DE1B02F}"/>
              </a:ext>
            </a:extLst>
          </p:cNvPr>
          <p:cNvSpPr txBox="1"/>
          <p:nvPr userDrawn="1"/>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617608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49A2BD35-1C57-AC4F-9009-98E82D1603DB}"/>
              </a:ext>
            </a:extLst>
          </p:cNvPr>
          <p:cNvPicPr>
            <a:picLocks noChangeAspect="1"/>
          </p:cNvPicPr>
          <p:nvPr userDrawn="1"/>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xmlns="" id="{517B9F69-B309-884D-9A4E-D6AD0142F244}"/>
              </a:ext>
            </a:extLst>
          </p:cNvPr>
          <p:cNvGrpSpPr/>
          <p:nvPr userDrawn="1"/>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xmlns=""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xmlns=""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xmlns=""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xmlns="" id="{635847DE-6313-664A-86A5-1E114CC90FF8}"/>
              </a:ext>
            </a:extLst>
          </p:cNvPr>
          <p:cNvSpPr txBox="1"/>
          <p:nvPr userDrawn="1"/>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xmlns="" id="{96C1CAB2-25CA-0B41-9D45-E0DE935F9D5E}"/>
              </a:ext>
            </a:extLst>
          </p:cNvPr>
          <p:cNvPicPr>
            <a:picLocks noChangeAspect="1"/>
          </p:cNvPicPr>
          <p:nvPr userDrawn="1"/>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86492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dirty="0"/>
              <a:t>Click to edit Master title style</a:t>
            </a:r>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xmlns=""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xmlns=""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xmlns=""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xmlns="" id="{16F9DF7F-73DC-9F45-87C0-008434323A44}"/>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xmlns="" id="{57C0B68F-1689-214B-AE14-B1073B4BD33F}"/>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43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xmlns=""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xmlns=""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xmlns=""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xmlns="" id="{03FBB346-413A-8B4B-97B5-CD16A6E0D223}"/>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948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F24F57B-988E-DF48-95CC-12162DB82D17}"/>
              </a:ext>
            </a:extLst>
          </p:cNvPr>
          <p:cNvPicPr>
            <a:picLocks noChangeAspect="1"/>
          </p:cNvPicPr>
          <p:nvPr userDrawn="1"/>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xmlns=""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xmlns=""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xmlns=""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xmlns=""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xmlns=""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xmlns=""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extBox 14">
            <a:extLst>
              <a:ext uri="{FF2B5EF4-FFF2-40B4-BE49-F238E27FC236}">
                <a16:creationId xmlns:a16="http://schemas.microsoft.com/office/drawing/2014/main" xmlns="" id="{5202C01A-82DC-194C-ABA2-52F47B7E829F}"/>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9162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96EF8B3-6F3D-9646-BE7C-BAE01D591EE2}"/>
              </a:ext>
            </a:extLst>
          </p:cNvPr>
          <p:cNvPicPr>
            <a:picLocks noChangeAspect="1"/>
          </p:cNvPicPr>
          <p:nvPr userDrawn="1"/>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xmlns=""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xmlns=""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xmlns=""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xmlns=""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xmlns=""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xmlns=""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4" name="TextBox 13">
            <a:extLst>
              <a:ext uri="{FF2B5EF4-FFF2-40B4-BE49-F238E27FC236}">
                <a16:creationId xmlns:a16="http://schemas.microsoft.com/office/drawing/2014/main" xmlns="" id="{41CD5767-C7ED-904D-9A7C-E3647CF0BC70}"/>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489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45977ABD-0DF5-F147-AD3B-BCC6D27BB3C7}"/>
              </a:ext>
            </a:extLst>
          </p:cNvPr>
          <p:cNvPicPr>
            <a:picLocks noChangeAspect="1"/>
          </p:cNvPicPr>
          <p:nvPr userDrawn="1"/>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xmlns=""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xmlns=""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xmlns=""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xmlns=""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xmlns=""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xmlns="" id="{56B40844-53CE-184C-92E1-6D245A9F7C37}"/>
              </a:ext>
            </a:extLst>
          </p:cNvPr>
          <p:cNvSpPr txBox="1"/>
          <p:nvPr userDrawn="1"/>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708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C9970F26-56FE-6A4E-9A8A-0363CCFBCD77}"/>
              </a:ext>
            </a:extLst>
          </p:cNvPr>
          <p:cNvPicPr>
            <a:picLocks noChangeAspect="1"/>
          </p:cNvPicPr>
          <p:nvPr userDrawn="1"/>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xmlns=""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xmlns=""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xmlns=""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xmlns=""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xmlns=""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xmlns="" id="{E9E7D86C-F160-6E4B-A848-3ADF852D12C9}"/>
              </a:ext>
            </a:extLst>
          </p:cNvPr>
          <p:cNvSpPr txBox="1"/>
          <p:nvPr userDrawn="1"/>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60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D12C5B11-206E-A94B-9F51-FB5C3DAE1C3B}"/>
              </a:ext>
            </a:extLst>
          </p:cNvPr>
          <p:cNvPicPr>
            <a:picLocks noChangeAspect="1"/>
          </p:cNvPicPr>
          <p:nvPr userDrawn="1"/>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xmlns=""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xmlns=""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xmlns=""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xmlns=""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xmlns=""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7AEF3D64-B4A9-F448-94C2-B2BAD28044CD}"/>
              </a:ext>
            </a:extLst>
          </p:cNvPr>
          <p:cNvSpPr txBox="1"/>
          <p:nvPr userDrawn="1"/>
        </p:nvSpPr>
        <p:spPr>
          <a:xfrm>
            <a:off x="664472" y="6351739"/>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
        <p:nvSpPr>
          <p:cNvPr id="15" name="TextBox 14">
            <a:extLst>
              <a:ext uri="{FF2B5EF4-FFF2-40B4-BE49-F238E27FC236}">
                <a16:creationId xmlns:a16="http://schemas.microsoft.com/office/drawing/2014/main" xmlns="" id="{51C810C3-C9FF-0D40-A303-BCEFE197F8AE}"/>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46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xmlns=""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dirty="0"/>
              <a:t>Click to edit Master title style</a:t>
            </a:r>
          </a:p>
        </p:txBody>
      </p:sp>
      <p:sp>
        <p:nvSpPr>
          <p:cNvPr id="19" name="Subtitle 2">
            <a:extLst>
              <a:ext uri="{FF2B5EF4-FFF2-40B4-BE49-F238E27FC236}">
                <a16:creationId xmlns:a16="http://schemas.microsoft.com/office/drawing/2014/main" xmlns=""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xmlns=""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xmlns="" id="{16335C2F-4DC0-BD47-85DE-833972DEE160}"/>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538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1" name="TextBox 10">
            <a:extLst>
              <a:ext uri="{FF2B5EF4-FFF2-40B4-BE49-F238E27FC236}">
                <a16:creationId xmlns:a16="http://schemas.microsoft.com/office/drawing/2014/main" xmlns="" id="{885A6D3C-BA49-7C43-904D-DF8DA9A6AE0E}"/>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298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8/20/2020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8554361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72" r:id="rId20"/>
  </p:sldLayoutIdLst>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mailto:aladd@doe.k12.ga.us" TargetMode="External"/><Relationship Id="rId2" Type="http://schemas.openxmlformats.org/officeDocument/2006/relationships/hyperlink" Target="mailto:sjones@doe.k12.ga.us"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mailto:parentmentors_georgia@yahoogroups.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parentmentors.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ado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p2pga.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adoe.org/Curriculum-Instruction-and-Assessment/Special-Education-Services/Pages/default.asp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adreworks.org/"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mailto:jgrillo343@yahoo.com" TargetMode="External"/><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ABEF5960-E2FA-614A-9262-A8A11E18FAFD}"/>
              </a:ext>
            </a:extLst>
          </p:cNvPr>
          <p:cNvSpPr>
            <a:spLocks noGrp="1"/>
          </p:cNvSpPr>
          <p:nvPr>
            <p:ph type="ctrTitle"/>
          </p:nvPr>
        </p:nvSpPr>
        <p:spPr/>
        <p:txBody>
          <a:bodyPr/>
          <a:lstStyle/>
          <a:p>
            <a:r>
              <a:rPr lang="en-US" dirty="0"/>
              <a:t> </a:t>
            </a:r>
          </a:p>
        </p:txBody>
      </p:sp>
      <p:sp>
        <p:nvSpPr>
          <p:cNvPr id="7" name="Subtitle 6">
            <a:extLst>
              <a:ext uri="{FF2B5EF4-FFF2-40B4-BE49-F238E27FC236}">
                <a16:creationId xmlns:a16="http://schemas.microsoft.com/office/drawing/2014/main" xmlns="" id="{0C59CF97-0D59-634D-87EA-64E41E65128A}"/>
              </a:ext>
            </a:extLst>
          </p:cNvPr>
          <p:cNvSpPr>
            <a:spLocks noGrp="1"/>
          </p:cNvSpPr>
          <p:nvPr>
            <p:ph type="subTitle" idx="1"/>
          </p:nvPr>
        </p:nvSpPr>
        <p:spPr>
          <a:xfrm>
            <a:off x="901467" y="2593704"/>
            <a:ext cx="7913874" cy="2387600"/>
          </a:xfrm>
        </p:spPr>
        <p:txBody>
          <a:bodyPr>
            <a:normAutofit fontScale="77500" lnSpcReduction="20000"/>
          </a:bodyPr>
          <a:lstStyle/>
          <a:p>
            <a:r>
              <a:rPr lang="en-US" sz="2400" dirty="0">
                <a:solidFill>
                  <a:schemeClr val="accent6">
                    <a:lumMod val="75000"/>
                  </a:schemeClr>
                </a:solidFill>
              </a:rPr>
              <a:t>The Georgia Parent Mentor Partnership (GPMP)</a:t>
            </a:r>
          </a:p>
          <a:p>
            <a:endParaRPr lang="en-US" sz="2400" dirty="0">
              <a:solidFill>
                <a:schemeClr val="accent1"/>
              </a:solidFill>
            </a:endParaRPr>
          </a:p>
          <a:p>
            <a:r>
              <a:rPr lang="en-US" sz="4700" dirty="0">
                <a:solidFill>
                  <a:schemeClr val="accent1"/>
                </a:solidFill>
              </a:rPr>
              <a:t>New Mentor</a:t>
            </a:r>
          </a:p>
          <a:p>
            <a:r>
              <a:rPr lang="en-US" sz="4700" dirty="0">
                <a:solidFill>
                  <a:schemeClr val="accent1"/>
                </a:solidFill>
              </a:rPr>
              <a:t> Training</a:t>
            </a:r>
            <a:r>
              <a:rPr lang="en-US" sz="3800" dirty="0">
                <a:solidFill>
                  <a:schemeClr val="accent1"/>
                </a:solidFill>
              </a:rPr>
              <a:t> </a:t>
            </a:r>
          </a:p>
          <a:p>
            <a:endParaRPr lang="en-US" dirty="0">
              <a:solidFill>
                <a:schemeClr val="accent1"/>
              </a:solidFill>
            </a:endParaRPr>
          </a:p>
          <a:p>
            <a:r>
              <a:rPr lang="en-US" sz="1800" dirty="0">
                <a:solidFill>
                  <a:schemeClr val="accent6">
                    <a:lumMod val="75000"/>
                  </a:schemeClr>
                </a:solidFill>
              </a:rPr>
              <a:t>A Training Tool for New Parent Mentors &amp; Administrators</a:t>
            </a:r>
          </a:p>
        </p:txBody>
      </p:sp>
      <p:pic>
        <p:nvPicPr>
          <p:cNvPr id="8" name="Picture 7">
            <a:extLst>
              <a:ext uri="{FF2B5EF4-FFF2-40B4-BE49-F238E27FC236}">
                <a16:creationId xmlns:a16="http://schemas.microsoft.com/office/drawing/2014/main" xmlns="" id="{D1670E63-FBCA-4B56-9469-DF6AD7BF998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314995" y="605790"/>
            <a:ext cx="2159725" cy="937260"/>
          </a:xfrm>
          <a:prstGeom prst="rect">
            <a:avLst/>
          </a:prstGeom>
        </p:spPr>
      </p:pic>
    </p:spTree>
    <p:extLst>
      <p:ext uri="{BB962C8B-B14F-4D97-AF65-F5344CB8AC3E}">
        <p14:creationId xmlns:p14="http://schemas.microsoft.com/office/powerpoint/2010/main" val="2469752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3A1E28-E2E0-48EE-9BEC-308DF8BF4067}"/>
              </a:ext>
            </a:extLst>
          </p:cNvPr>
          <p:cNvSpPr>
            <a:spLocks noGrp="1"/>
          </p:cNvSpPr>
          <p:nvPr>
            <p:ph type="title"/>
          </p:nvPr>
        </p:nvSpPr>
        <p:spPr/>
        <p:txBody>
          <a:bodyPr/>
          <a:lstStyle/>
          <a:p>
            <a:r>
              <a:rPr lang="en-US" dirty="0"/>
              <a:t>Next Steps</a:t>
            </a:r>
          </a:p>
        </p:txBody>
      </p:sp>
      <p:sp>
        <p:nvSpPr>
          <p:cNvPr id="3" name="Vertical Text Placeholder 2">
            <a:extLst>
              <a:ext uri="{FF2B5EF4-FFF2-40B4-BE49-F238E27FC236}">
                <a16:creationId xmlns:a16="http://schemas.microsoft.com/office/drawing/2014/main" xmlns="" id="{EB211278-EC16-4E89-9E4A-23D66A9E5787}"/>
              </a:ext>
            </a:extLst>
          </p:cNvPr>
          <p:cNvSpPr>
            <a:spLocks noGrp="1"/>
          </p:cNvSpPr>
          <p:nvPr>
            <p:ph type="body" orient="vert" idx="1"/>
          </p:nvPr>
        </p:nvSpPr>
        <p:spPr/>
        <p:txBody>
          <a:bodyPr vert="horz"/>
          <a:lstStyle/>
          <a:p>
            <a:pPr marL="0" indent="0">
              <a:buNone/>
            </a:pPr>
            <a:r>
              <a:rPr lang="en-US" b="1" dirty="0"/>
              <a:t>Discuss professional protocols with your Special Education Director</a:t>
            </a:r>
            <a:r>
              <a:rPr lang="en-US" dirty="0"/>
              <a:t>.</a:t>
            </a:r>
          </a:p>
          <a:p>
            <a:r>
              <a:rPr lang="en-US" dirty="0"/>
              <a:t>How are media contacts to be managed.</a:t>
            </a:r>
          </a:p>
          <a:p>
            <a:r>
              <a:rPr lang="en-US" dirty="0"/>
              <a:t>Who needs to approve letters, brochures, or other materials before they are distributed.</a:t>
            </a:r>
          </a:p>
          <a:p>
            <a:r>
              <a:rPr lang="en-US" dirty="0"/>
              <a:t>Who approves travel requests, how is time documented, the dress code, managing schedule changes, reporting deadlines, travel and expense reports, call-in procedures etc.</a:t>
            </a:r>
          </a:p>
          <a:p>
            <a:endParaRPr lang="en-US" dirty="0"/>
          </a:p>
        </p:txBody>
      </p:sp>
      <p:pic>
        <p:nvPicPr>
          <p:cNvPr id="4" name="Picture 3">
            <a:extLst>
              <a:ext uri="{FF2B5EF4-FFF2-40B4-BE49-F238E27FC236}">
                <a16:creationId xmlns:a16="http://schemas.microsoft.com/office/drawing/2014/main" xmlns="" id="{FBB855B7-93DD-4662-80AE-760E3A8FC82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400799" y="605790"/>
            <a:ext cx="1764665" cy="937260"/>
          </a:xfrm>
          <a:prstGeom prst="rect">
            <a:avLst/>
          </a:prstGeom>
        </p:spPr>
      </p:pic>
    </p:spTree>
    <p:extLst>
      <p:ext uri="{BB962C8B-B14F-4D97-AF65-F5344CB8AC3E}">
        <p14:creationId xmlns:p14="http://schemas.microsoft.com/office/powerpoint/2010/main" val="899217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FA17E4-772B-4270-AA37-33918A729335}"/>
              </a:ext>
            </a:extLst>
          </p:cNvPr>
          <p:cNvSpPr>
            <a:spLocks noGrp="1"/>
          </p:cNvSpPr>
          <p:nvPr>
            <p:ph type="title"/>
          </p:nvPr>
        </p:nvSpPr>
        <p:spPr/>
        <p:txBody>
          <a:bodyPr/>
          <a:lstStyle/>
          <a:p>
            <a:r>
              <a:rPr lang="en-US" dirty="0"/>
              <a:t>Mandatory Trainings</a:t>
            </a:r>
          </a:p>
        </p:txBody>
      </p:sp>
      <p:sp>
        <p:nvSpPr>
          <p:cNvPr id="3" name="Vertical Text Placeholder 2">
            <a:extLst>
              <a:ext uri="{FF2B5EF4-FFF2-40B4-BE49-F238E27FC236}">
                <a16:creationId xmlns:a16="http://schemas.microsoft.com/office/drawing/2014/main" xmlns="" id="{D7CC8921-7462-4B29-BEAB-2F47637FD49C}"/>
              </a:ext>
            </a:extLst>
          </p:cNvPr>
          <p:cNvSpPr>
            <a:spLocks noGrp="1"/>
          </p:cNvSpPr>
          <p:nvPr>
            <p:ph type="body" orient="vert" idx="1"/>
          </p:nvPr>
        </p:nvSpPr>
        <p:spPr/>
        <p:txBody>
          <a:bodyPr vert="horz">
            <a:normAutofit fontScale="92500" lnSpcReduction="10000"/>
          </a:bodyPr>
          <a:lstStyle/>
          <a:p>
            <a:r>
              <a:rPr lang="en-US" b="1" dirty="0"/>
              <a:t>Orientation</a:t>
            </a:r>
          </a:p>
          <a:p>
            <a:r>
              <a:rPr lang="en-US" b="1" dirty="0"/>
              <a:t>Annual </a:t>
            </a:r>
            <a:r>
              <a:rPr lang="en-US" b="1" dirty="0" err="1"/>
              <a:t>GaPMP</a:t>
            </a:r>
            <a:r>
              <a:rPr lang="en-US" b="1" dirty="0"/>
              <a:t> Kick-Off Conference (Virtual for FY 21.) September 16 – 17, 2020.</a:t>
            </a:r>
          </a:p>
          <a:p>
            <a:r>
              <a:rPr lang="en-US" b="1" dirty="0"/>
              <a:t>Four Regional Meetings: scheduled throughout the school </a:t>
            </a:r>
            <a:r>
              <a:rPr lang="en-US" sz="2200" b="1" dirty="0"/>
              <a:t>year-Your Region Rep will inform you about when and where</a:t>
            </a:r>
          </a:p>
          <a:p>
            <a:r>
              <a:rPr lang="en-US" b="1" dirty="0"/>
              <a:t>Parent Mentor Online Training and Webinars</a:t>
            </a:r>
          </a:p>
          <a:p>
            <a:endParaRPr lang="en-US" b="1" dirty="0"/>
          </a:p>
          <a:p>
            <a:pPr>
              <a:buFont typeface="Wingdings" panose="05000000000000000000" pitchFamily="2" charset="2"/>
              <a:buChar char="v"/>
            </a:pPr>
            <a:r>
              <a:rPr lang="en-US" sz="1600" b="1" dirty="0"/>
              <a:t>Administrators have an open invitation to attend all Mentor trainings and meetings.  Directors are strongly encouraged to attend Annual </a:t>
            </a:r>
            <a:r>
              <a:rPr lang="en-US" sz="1600" b="1" dirty="0" err="1"/>
              <a:t>GaPMP</a:t>
            </a:r>
            <a:r>
              <a:rPr lang="en-US" sz="1600" b="1" dirty="0"/>
              <a:t> Kick-Off Conference which will be virtual for FY21.</a:t>
            </a:r>
          </a:p>
        </p:txBody>
      </p:sp>
      <p:pic>
        <p:nvPicPr>
          <p:cNvPr id="4" name="Picture 3">
            <a:extLst>
              <a:ext uri="{FF2B5EF4-FFF2-40B4-BE49-F238E27FC236}">
                <a16:creationId xmlns:a16="http://schemas.microsoft.com/office/drawing/2014/main" xmlns="" id="{37E85FBF-F5D9-406E-9BD9-5273D2CB0F7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400799" y="605790"/>
            <a:ext cx="1764665" cy="937260"/>
          </a:xfrm>
          <a:prstGeom prst="rect">
            <a:avLst/>
          </a:prstGeom>
        </p:spPr>
      </p:pic>
    </p:spTree>
    <p:extLst>
      <p:ext uri="{BB962C8B-B14F-4D97-AF65-F5344CB8AC3E}">
        <p14:creationId xmlns:p14="http://schemas.microsoft.com/office/powerpoint/2010/main" val="2256911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463E52-6599-45EF-9FB1-7A74D33DF512}"/>
              </a:ext>
            </a:extLst>
          </p:cNvPr>
          <p:cNvSpPr>
            <a:spLocks noGrp="1"/>
          </p:cNvSpPr>
          <p:nvPr>
            <p:ph type="title"/>
          </p:nvPr>
        </p:nvSpPr>
        <p:spPr/>
        <p:txBody>
          <a:bodyPr/>
          <a:lstStyle/>
          <a:p>
            <a:r>
              <a:rPr lang="en-US" dirty="0"/>
              <a:t>Introducing Yourself</a:t>
            </a:r>
          </a:p>
        </p:txBody>
      </p:sp>
      <p:sp>
        <p:nvSpPr>
          <p:cNvPr id="3" name="Content Placeholder 2">
            <a:extLst>
              <a:ext uri="{FF2B5EF4-FFF2-40B4-BE49-F238E27FC236}">
                <a16:creationId xmlns:a16="http://schemas.microsoft.com/office/drawing/2014/main" xmlns="" id="{46B79830-E9A5-458F-800E-9C994FDD6099}"/>
              </a:ext>
            </a:extLst>
          </p:cNvPr>
          <p:cNvSpPr>
            <a:spLocks noGrp="1"/>
          </p:cNvSpPr>
          <p:nvPr>
            <p:ph idx="1"/>
          </p:nvPr>
        </p:nvSpPr>
        <p:spPr/>
        <p:txBody>
          <a:bodyPr>
            <a:normAutofit fontScale="92500" lnSpcReduction="20000"/>
          </a:bodyPr>
          <a:lstStyle/>
          <a:p>
            <a:pPr marL="0" indent="0">
              <a:buNone/>
            </a:pPr>
            <a:r>
              <a:rPr lang="en-US" b="1" dirty="0"/>
              <a:t>Send in your completed Rookie Contact Form so you can be part of:   Jane will discuss</a:t>
            </a:r>
          </a:p>
          <a:p>
            <a:pPr marL="0" indent="0">
              <a:buNone/>
            </a:pPr>
            <a:r>
              <a:rPr lang="en-US" b="1" dirty="0" err="1"/>
              <a:t>GaPMP</a:t>
            </a:r>
            <a:r>
              <a:rPr lang="en-US" b="1" dirty="0"/>
              <a:t> </a:t>
            </a:r>
            <a:r>
              <a:rPr lang="en-US" b="1" dirty="0" err="1"/>
              <a:t>listserve</a:t>
            </a:r>
            <a:r>
              <a:rPr lang="en-US" b="1" dirty="0"/>
              <a:t>  </a:t>
            </a:r>
            <a:r>
              <a:rPr lang="en-US" dirty="0"/>
              <a:t>If you are having difficulties, contact </a:t>
            </a:r>
            <a:r>
              <a:rPr lang="en-US" dirty="0">
                <a:hlinkClick r:id="rId2"/>
              </a:rPr>
              <a:t>sjones@doe.k12.ga.us</a:t>
            </a:r>
            <a:r>
              <a:rPr lang="en-US" u="sng" dirty="0">
                <a:hlinkClick r:id="rId3"/>
              </a:rPr>
              <a:t> </a:t>
            </a:r>
            <a:r>
              <a:rPr lang="en-US" dirty="0"/>
              <a:t>and ask that you be added to our </a:t>
            </a:r>
            <a:r>
              <a:rPr lang="en-US" dirty="0" err="1"/>
              <a:t>listserve</a:t>
            </a:r>
            <a:r>
              <a:rPr lang="en-US" dirty="0"/>
              <a:t>, </a:t>
            </a:r>
            <a:r>
              <a:rPr lang="en-US" u="sng" dirty="0">
                <a:hlinkClick r:id="rId4"/>
              </a:rPr>
              <a:t>parentmentors_georgia@yahoogroups.com</a:t>
            </a:r>
            <a:r>
              <a:rPr lang="en-US" dirty="0"/>
              <a:t>.</a:t>
            </a:r>
          </a:p>
          <a:p>
            <a:pPr marL="0" indent="0">
              <a:buNone/>
            </a:pPr>
            <a:r>
              <a:rPr lang="en-US" dirty="0"/>
              <a:t>The </a:t>
            </a:r>
            <a:r>
              <a:rPr lang="en-US" dirty="0" err="1"/>
              <a:t>listserve</a:t>
            </a:r>
            <a:r>
              <a:rPr lang="en-US" dirty="0"/>
              <a:t> is a professional communication tool. </a:t>
            </a:r>
            <a:r>
              <a:rPr lang="en-US" b="1" dirty="0"/>
              <a:t>Parent to Parent of Georgia (GaP2P) </a:t>
            </a:r>
            <a:r>
              <a:rPr lang="en-US" dirty="0"/>
              <a:t>leadership are also on our </a:t>
            </a:r>
            <a:r>
              <a:rPr lang="en-US" dirty="0" err="1"/>
              <a:t>listserve</a:t>
            </a:r>
            <a:r>
              <a:rPr lang="en-US" dirty="0"/>
              <a:t> to share information. We collaborate with GaP2P,our State’s Parent Information Training Center (PTI)</a:t>
            </a:r>
          </a:p>
          <a:p>
            <a:endParaRPr lang="en-US" dirty="0"/>
          </a:p>
        </p:txBody>
      </p:sp>
      <p:pic>
        <p:nvPicPr>
          <p:cNvPr id="4" name="Picture 3">
            <a:extLst>
              <a:ext uri="{FF2B5EF4-FFF2-40B4-BE49-F238E27FC236}">
                <a16:creationId xmlns:a16="http://schemas.microsoft.com/office/drawing/2014/main" xmlns="" id="{CB68EC58-795C-4FEE-A0BD-56A130282B2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437813" y="422752"/>
            <a:ext cx="2235925" cy="890270"/>
          </a:xfrm>
          <a:prstGeom prst="rect">
            <a:avLst/>
          </a:prstGeom>
        </p:spPr>
      </p:pic>
    </p:spTree>
    <p:extLst>
      <p:ext uri="{BB962C8B-B14F-4D97-AF65-F5344CB8AC3E}">
        <p14:creationId xmlns:p14="http://schemas.microsoft.com/office/powerpoint/2010/main" val="1878123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1C7E5B-8571-4E48-B49D-B30DB64511F2}"/>
              </a:ext>
            </a:extLst>
          </p:cNvPr>
          <p:cNvSpPr>
            <a:spLocks noGrp="1"/>
          </p:cNvSpPr>
          <p:nvPr>
            <p:ph type="title"/>
          </p:nvPr>
        </p:nvSpPr>
        <p:spPr/>
        <p:txBody>
          <a:bodyPr/>
          <a:lstStyle/>
          <a:p>
            <a:r>
              <a:rPr lang="en-US" dirty="0"/>
              <a:t>Introducing Yourself</a:t>
            </a:r>
          </a:p>
        </p:txBody>
      </p:sp>
      <p:sp>
        <p:nvSpPr>
          <p:cNvPr id="3" name="Content Placeholder 2">
            <a:extLst>
              <a:ext uri="{FF2B5EF4-FFF2-40B4-BE49-F238E27FC236}">
                <a16:creationId xmlns:a16="http://schemas.microsoft.com/office/drawing/2014/main" xmlns="" id="{617E7CA6-F0A8-4C89-99EA-E7498E2B738C}"/>
              </a:ext>
            </a:extLst>
          </p:cNvPr>
          <p:cNvSpPr>
            <a:spLocks noGrp="1"/>
          </p:cNvSpPr>
          <p:nvPr>
            <p:ph idx="1"/>
          </p:nvPr>
        </p:nvSpPr>
        <p:spPr>
          <a:xfrm>
            <a:off x="895350" y="1590675"/>
            <a:ext cx="7886700" cy="4489735"/>
          </a:xfrm>
        </p:spPr>
        <p:txBody>
          <a:bodyPr>
            <a:normAutofit fontScale="85000" lnSpcReduction="20000"/>
          </a:bodyPr>
          <a:lstStyle/>
          <a:p>
            <a:pPr>
              <a:buFont typeface="Wingdings" panose="05000000000000000000" pitchFamily="2" charset="2"/>
              <a:buChar char="Ø"/>
            </a:pPr>
            <a:r>
              <a:rPr lang="en-US" b="1" dirty="0"/>
              <a:t>Link </a:t>
            </a:r>
            <a:r>
              <a:rPr lang="en-US" u="sng" dirty="0">
                <a:hlinkClick r:id="rId2"/>
              </a:rPr>
              <a:t>www.parentmentors.org</a:t>
            </a:r>
            <a:r>
              <a:rPr lang="en-US" b="1" dirty="0"/>
              <a:t>, the official web site, to your school district’s special education page.</a:t>
            </a:r>
          </a:p>
          <a:p>
            <a:pPr marL="0" indent="0">
              <a:buNone/>
            </a:pPr>
            <a:endParaRPr lang="en-US" b="1" dirty="0"/>
          </a:p>
          <a:p>
            <a:pPr>
              <a:buFont typeface="Wingdings" panose="05000000000000000000" pitchFamily="2" charset="2"/>
              <a:buChar char="Ø"/>
            </a:pPr>
            <a:r>
              <a:rPr lang="en-US" b="1" dirty="0"/>
              <a:t>Does the District have a Facebook Page and what are the protocols for</a:t>
            </a:r>
            <a:r>
              <a:rPr lang="en-US" dirty="0"/>
              <a:t> </a:t>
            </a:r>
            <a:r>
              <a:rPr lang="en-US" b="1" dirty="0"/>
              <a:t>friending parents and staff?</a:t>
            </a:r>
          </a:p>
          <a:p>
            <a:pPr>
              <a:buFont typeface="Wingdings" panose="05000000000000000000" pitchFamily="2" charset="2"/>
              <a:buChar char="Ø"/>
            </a:pPr>
            <a:endParaRPr lang="en-US" b="1" dirty="0"/>
          </a:p>
          <a:p>
            <a:pPr>
              <a:buFont typeface="Wingdings" panose="05000000000000000000" pitchFamily="2" charset="2"/>
              <a:buChar char="Ø"/>
            </a:pPr>
            <a:r>
              <a:rPr lang="en-US" b="1" i="1" dirty="0">
                <a:solidFill>
                  <a:schemeClr val="accent1">
                    <a:lumMod val="75000"/>
                  </a:schemeClr>
                </a:solidFill>
              </a:rPr>
              <a:t>How has COVID-19 changed the way your District communicates with families?</a:t>
            </a:r>
          </a:p>
          <a:p>
            <a:pPr marL="0" indent="0">
              <a:buNone/>
            </a:pPr>
            <a:endParaRPr lang="en-US" b="1" dirty="0">
              <a:solidFill>
                <a:schemeClr val="accent1">
                  <a:lumMod val="75000"/>
                </a:schemeClr>
              </a:solidFill>
            </a:endParaRPr>
          </a:p>
          <a:p>
            <a:pPr>
              <a:buFont typeface="Wingdings" panose="05000000000000000000" pitchFamily="2" charset="2"/>
              <a:buChar char="Ø"/>
            </a:pPr>
            <a:r>
              <a:rPr lang="en-US" b="1" dirty="0"/>
              <a:t>Work with the district to promote the Parent Mentor on the district’s special education page, along with contact information and office hours.</a:t>
            </a:r>
          </a:p>
          <a:p>
            <a:pPr marL="0" indent="0">
              <a:buNone/>
            </a:pPr>
            <a:endParaRPr lang="en-US" dirty="0"/>
          </a:p>
          <a:p>
            <a:endParaRPr lang="en-US" b="1" dirty="0"/>
          </a:p>
          <a:p>
            <a:endParaRPr lang="en-US" dirty="0"/>
          </a:p>
        </p:txBody>
      </p:sp>
      <p:pic>
        <p:nvPicPr>
          <p:cNvPr id="4" name="Picture 3">
            <a:extLst>
              <a:ext uri="{FF2B5EF4-FFF2-40B4-BE49-F238E27FC236}">
                <a16:creationId xmlns:a16="http://schemas.microsoft.com/office/drawing/2014/main" xmlns="" id="{B002B527-8470-4AC9-97FC-8304B949344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437813" y="422752"/>
            <a:ext cx="2235925" cy="890270"/>
          </a:xfrm>
          <a:prstGeom prst="rect">
            <a:avLst/>
          </a:prstGeom>
        </p:spPr>
      </p:pic>
    </p:spTree>
    <p:extLst>
      <p:ext uri="{BB962C8B-B14F-4D97-AF65-F5344CB8AC3E}">
        <p14:creationId xmlns:p14="http://schemas.microsoft.com/office/powerpoint/2010/main" val="577732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FE2DA3-2FEA-4002-8D20-D89C67864218}"/>
              </a:ext>
            </a:extLst>
          </p:cNvPr>
          <p:cNvSpPr>
            <a:spLocks noGrp="1"/>
          </p:cNvSpPr>
          <p:nvPr>
            <p:ph type="title"/>
          </p:nvPr>
        </p:nvSpPr>
        <p:spPr/>
        <p:txBody>
          <a:bodyPr/>
          <a:lstStyle/>
          <a:p>
            <a:r>
              <a:rPr lang="en-US" dirty="0">
                <a:solidFill>
                  <a:schemeClr val="accent6">
                    <a:lumMod val="75000"/>
                  </a:schemeClr>
                </a:solidFill>
              </a:rPr>
              <a:t>Being a Professional</a:t>
            </a:r>
          </a:p>
        </p:txBody>
      </p:sp>
      <p:sp>
        <p:nvSpPr>
          <p:cNvPr id="3" name="Content Placeholder 2">
            <a:extLst>
              <a:ext uri="{FF2B5EF4-FFF2-40B4-BE49-F238E27FC236}">
                <a16:creationId xmlns:a16="http://schemas.microsoft.com/office/drawing/2014/main" xmlns="" id="{A6A4DF9B-2450-4D91-ABFF-1F3503D04D4A}"/>
              </a:ext>
            </a:extLst>
          </p:cNvPr>
          <p:cNvSpPr>
            <a:spLocks noGrp="1"/>
          </p:cNvSpPr>
          <p:nvPr>
            <p:ph idx="1"/>
          </p:nvPr>
        </p:nvSpPr>
        <p:spPr>
          <a:xfrm>
            <a:off x="895350" y="1690689"/>
            <a:ext cx="7886700" cy="4332571"/>
          </a:xfrm>
        </p:spPr>
        <p:txBody>
          <a:bodyPr>
            <a:normAutofit/>
          </a:bodyPr>
          <a:lstStyle/>
          <a:p>
            <a:pPr>
              <a:buFont typeface="Wingdings" panose="05000000000000000000" pitchFamily="2" charset="2"/>
              <a:buChar char="Ø"/>
            </a:pPr>
            <a:r>
              <a:rPr lang="en-US" sz="2600" b="1" dirty="0"/>
              <a:t>ALWAYS re-read texts, Facebook posts, emails and other correspondence.  Make sure you spell check and read for continuity and clarity. </a:t>
            </a:r>
            <a:r>
              <a:rPr lang="en-US" sz="2600" b="1" i="1" dirty="0"/>
              <a:t>It’s hard to take it back once it goes out there. </a:t>
            </a:r>
            <a:r>
              <a:rPr lang="en-US" sz="2600" b="1" i="1" u="sng" dirty="0"/>
              <a:t>Don’t share confidential information!!!</a:t>
            </a:r>
          </a:p>
          <a:p>
            <a:pPr>
              <a:buFont typeface="Wingdings" panose="05000000000000000000" pitchFamily="2" charset="2"/>
              <a:buChar char="Ø"/>
            </a:pPr>
            <a:r>
              <a:rPr lang="en-US" b="1" dirty="0"/>
              <a:t>Parent Mentors are trained professionals working with families in their District. </a:t>
            </a:r>
            <a:r>
              <a:rPr lang="en-US" b="1" i="1" u="sng" dirty="0"/>
              <a:t>Confidentiality and trust are key. </a:t>
            </a:r>
          </a:p>
          <a:p>
            <a:pPr>
              <a:buFont typeface="Wingdings" panose="05000000000000000000" pitchFamily="2" charset="2"/>
              <a:buChar char="Ø"/>
            </a:pPr>
            <a:r>
              <a:rPr lang="en-US" b="1" dirty="0"/>
              <a:t>You will also need to earn the trust of staff.</a:t>
            </a:r>
          </a:p>
        </p:txBody>
      </p:sp>
      <p:pic>
        <p:nvPicPr>
          <p:cNvPr id="4" name="Picture 3">
            <a:extLst>
              <a:ext uri="{FF2B5EF4-FFF2-40B4-BE49-F238E27FC236}">
                <a16:creationId xmlns:a16="http://schemas.microsoft.com/office/drawing/2014/main" xmlns="" id="{B068D758-D7CE-48EC-B9B1-A63D9A9E2B8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207034" y="502920"/>
            <a:ext cx="2186305" cy="897890"/>
          </a:xfrm>
          <a:prstGeom prst="rect">
            <a:avLst/>
          </a:prstGeom>
        </p:spPr>
      </p:pic>
    </p:spTree>
    <p:extLst>
      <p:ext uri="{BB962C8B-B14F-4D97-AF65-F5344CB8AC3E}">
        <p14:creationId xmlns:p14="http://schemas.microsoft.com/office/powerpoint/2010/main" val="1177238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42B185-EA2E-4327-B66F-902C05DDDF12}"/>
              </a:ext>
            </a:extLst>
          </p:cNvPr>
          <p:cNvSpPr>
            <a:spLocks noGrp="1"/>
          </p:cNvSpPr>
          <p:nvPr>
            <p:ph type="title"/>
          </p:nvPr>
        </p:nvSpPr>
        <p:spPr/>
        <p:txBody>
          <a:bodyPr/>
          <a:lstStyle/>
          <a:p>
            <a:r>
              <a:rPr lang="en-US" dirty="0">
                <a:solidFill>
                  <a:schemeClr val="accent6">
                    <a:lumMod val="75000"/>
                  </a:schemeClr>
                </a:solidFill>
              </a:rPr>
              <a:t>Where We Live and Work</a:t>
            </a:r>
          </a:p>
        </p:txBody>
      </p:sp>
      <p:sp>
        <p:nvSpPr>
          <p:cNvPr id="3" name="Content Placeholder 2">
            <a:extLst>
              <a:ext uri="{FF2B5EF4-FFF2-40B4-BE49-F238E27FC236}">
                <a16:creationId xmlns:a16="http://schemas.microsoft.com/office/drawing/2014/main" xmlns="" id="{13199A4E-A394-4D32-B7B4-DD383742233C}"/>
              </a:ext>
            </a:extLst>
          </p:cNvPr>
          <p:cNvSpPr>
            <a:spLocks noGrp="1"/>
          </p:cNvSpPr>
          <p:nvPr>
            <p:ph idx="1"/>
          </p:nvPr>
        </p:nvSpPr>
        <p:spPr>
          <a:xfrm>
            <a:off x="895350" y="1400811"/>
            <a:ext cx="7886700" cy="4622450"/>
          </a:xfrm>
        </p:spPr>
        <p:txBody>
          <a:bodyPr>
            <a:normAutofit fontScale="77500" lnSpcReduction="20000"/>
          </a:bodyPr>
          <a:lstStyle/>
          <a:p>
            <a:r>
              <a:rPr lang="en-US" sz="2300" dirty="0">
                <a:solidFill>
                  <a:schemeClr val="accent5"/>
                </a:solidFill>
              </a:rPr>
              <a:t>The </a:t>
            </a:r>
            <a:r>
              <a:rPr lang="en-US" sz="2300" dirty="0" err="1">
                <a:solidFill>
                  <a:schemeClr val="accent5"/>
                </a:solidFill>
              </a:rPr>
              <a:t>GaPMP</a:t>
            </a:r>
            <a:r>
              <a:rPr lang="en-US" sz="2300" dirty="0">
                <a:solidFill>
                  <a:schemeClr val="accent5"/>
                </a:solidFill>
              </a:rPr>
              <a:t> consists of six regions served by a regional representative who will help Mentors with mandatory accountability reporting and quarterly contacts</a:t>
            </a:r>
            <a:r>
              <a:rPr lang="en-US" sz="1900" dirty="0">
                <a:solidFill>
                  <a:schemeClr val="accent5"/>
                </a:solidFill>
              </a:rPr>
              <a:t>.</a:t>
            </a:r>
          </a:p>
          <a:p>
            <a:pPr marL="0" indent="0">
              <a:buNone/>
            </a:pPr>
            <a:endParaRPr lang="en-US" sz="1900" dirty="0"/>
          </a:p>
          <a:p>
            <a:pPr marL="457200" lvl="1" indent="0" algn="just">
              <a:buNone/>
            </a:pPr>
            <a:r>
              <a:rPr lang="en-US" dirty="0"/>
              <a:t>		</a:t>
            </a:r>
            <a:r>
              <a:rPr lang="en-US" sz="3100" b="1" dirty="0"/>
              <a:t>The Region Reps Are:</a:t>
            </a:r>
          </a:p>
          <a:p>
            <a:pPr marL="457200" lvl="1" indent="0">
              <a:buNone/>
            </a:pPr>
            <a:endParaRPr lang="en-US" sz="2600" dirty="0"/>
          </a:p>
          <a:p>
            <a:pPr algn="just"/>
            <a:r>
              <a:rPr lang="en-US" sz="2600" b="1" dirty="0"/>
              <a:t>Northeast:	Bonnie Morrison, Walton County</a:t>
            </a:r>
            <a:endParaRPr lang="en-US" sz="2600" dirty="0"/>
          </a:p>
          <a:p>
            <a:pPr algn="just"/>
            <a:r>
              <a:rPr lang="en-US" sz="2600" b="1" dirty="0"/>
              <a:t>Northwest:	Michal Jones, Walker County</a:t>
            </a:r>
          </a:p>
          <a:p>
            <a:pPr marL="1828800" lvl="4" indent="0" algn="just">
              <a:buNone/>
            </a:pPr>
            <a:r>
              <a:rPr lang="en-US" sz="2600" b="1" dirty="0"/>
              <a:t>Tracy Reynolds, Polk County </a:t>
            </a:r>
          </a:p>
          <a:p>
            <a:pPr algn="just"/>
            <a:r>
              <a:rPr lang="en-US" sz="2600" b="1" dirty="0"/>
              <a:t>Metro:	Antoinette Nichols, Cobb County</a:t>
            </a:r>
          </a:p>
          <a:p>
            <a:pPr algn="just"/>
            <a:r>
              <a:rPr lang="en-US" sz="2600" b="1" dirty="0"/>
              <a:t>Middle:	Jennifer Minter, State Schools</a:t>
            </a:r>
          </a:p>
          <a:p>
            <a:pPr marL="1828800" lvl="4" indent="0" algn="just">
              <a:buNone/>
            </a:pPr>
            <a:r>
              <a:rPr lang="en-US" sz="2600" b="1" dirty="0"/>
              <a:t>Yolanda Leduc, Henry County</a:t>
            </a:r>
          </a:p>
          <a:p>
            <a:pPr algn="just"/>
            <a:r>
              <a:rPr lang="en-US" sz="2600" b="1" dirty="0"/>
              <a:t>Southeast:	Amanda Locke, Evans County</a:t>
            </a:r>
            <a:endParaRPr lang="en-US" sz="2600" dirty="0"/>
          </a:p>
          <a:p>
            <a:pPr algn="just"/>
            <a:r>
              <a:rPr lang="en-US" sz="2600" b="1" dirty="0"/>
              <a:t>Southwest:	Rebecca Best, Grady County</a:t>
            </a:r>
          </a:p>
          <a:p>
            <a:endParaRPr lang="en-US" dirty="0"/>
          </a:p>
        </p:txBody>
      </p:sp>
      <p:pic>
        <p:nvPicPr>
          <p:cNvPr id="4" name="Picture 3">
            <a:extLst>
              <a:ext uri="{FF2B5EF4-FFF2-40B4-BE49-F238E27FC236}">
                <a16:creationId xmlns:a16="http://schemas.microsoft.com/office/drawing/2014/main" xmlns="" id="{B4563FAF-8091-4851-B830-8D5A8D4C90D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714308" y="502920"/>
            <a:ext cx="2067741" cy="897890"/>
          </a:xfrm>
          <a:prstGeom prst="rect">
            <a:avLst/>
          </a:prstGeom>
        </p:spPr>
      </p:pic>
      <p:sp>
        <p:nvSpPr>
          <p:cNvPr id="5" name="Rectangle 4">
            <a:extLst>
              <a:ext uri="{FF2B5EF4-FFF2-40B4-BE49-F238E27FC236}">
                <a16:creationId xmlns:a16="http://schemas.microsoft.com/office/drawing/2014/main" xmlns="" id="{1120CEAF-B81E-4E6D-AF96-0C4FA4C4BEC2}"/>
              </a:ext>
            </a:extLst>
          </p:cNvPr>
          <p:cNvSpPr/>
          <p:nvPr/>
        </p:nvSpPr>
        <p:spPr>
          <a:xfrm>
            <a:off x="2666999" y="2298701"/>
            <a:ext cx="3590925" cy="682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The Region Reps Are:</a:t>
            </a:r>
          </a:p>
        </p:txBody>
      </p:sp>
    </p:spTree>
    <p:extLst>
      <p:ext uri="{BB962C8B-B14F-4D97-AF65-F5344CB8AC3E}">
        <p14:creationId xmlns:p14="http://schemas.microsoft.com/office/powerpoint/2010/main" val="706267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594127-293D-4152-AF68-62C52CCF9344}"/>
              </a:ext>
            </a:extLst>
          </p:cNvPr>
          <p:cNvSpPr>
            <a:spLocks noGrp="1"/>
          </p:cNvSpPr>
          <p:nvPr>
            <p:ph type="title"/>
          </p:nvPr>
        </p:nvSpPr>
        <p:spPr/>
        <p:txBody>
          <a:bodyPr/>
          <a:lstStyle/>
          <a:p>
            <a:r>
              <a:rPr lang="en-US" dirty="0"/>
              <a:t>Helpful Hints</a:t>
            </a:r>
          </a:p>
        </p:txBody>
      </p:sp>
      <p:sp>
        <p:nvSpPr>
          <p:cNvPr id="3" name="Content Placeholder 2">
            <a:extLst>
              <a:ext uri="{FF2B5EF4-FFF2-40B4-BE49-F238E27FC236}">
                <a16:creationId xmlns:a16="http://schemas.microsoft.com/office/drawing/2014/main" xmlns="" id="{DCBD3663-0AED-4243-8ADD-003A217068B5}"/>
              </a:ext>
            </a:extLst>
          </p:cNvPr>
          <p:cNvSpPr>
            <a:spLocks noGrp="1"/>
          </p:cNvSpPr>
          <p:nvPr>
            <p:ph idx="1"/>
          </p:nvPr>
        </p:nvSpPr>
        <p:spPr>
          <a:xfrm>
            <a:off x="895350" y="1538605"/>
            <a:ext cx="7886700" cy="4484656"/>
          </a:xfrm>
        </p:spPr>
        <p:txBody>
          <a:bodyPr>
            <a:normAutofit fontScale="55000" lnSpcReduction="20000"/>
          </a:bodyPr>
          <a:lstStyle/>
          <a:p>
            <a:pPr>
              <a:buFont typeface="Wingdings" panose="05000000000000000000" pitchFamily="2" charset="2"/>
              <a:buChar char="Ø"/>
            </a:pPr>
            <a:r>
              <a:rPr lang="en-US" sz="4200" b="1" i="1" dirty="0"/>
              <a:t>Find your own “mentor” within your department</a:t>
            </a:r>
            <a:r>
              <a:rPr lang="en-US" b="1" dirty="0"/>
              <a:t>, </a:t>
            </a:r>
            <a:r>
              <a:rPr lang="en-US" dirty="0"/>
              <a:t>someone who can introduce you to key people in the district.</a:t>
            </a:r>
          </a:p>
          <a:p>
            <a:endParaRPr lang="en-US" dirty="0"/>
          </a:p>
          <a:p>
            <a:pPr>
              <a:buFont typeface="Wingdings" panose="05000000000000000000" pitchFamily="2" charset="2"/>
              <a:buChar char="Ø"/>
            </a:pPr>
            <a:r>
              <a:rPr lang="en-US" sz="4200" b="1" i="1" dirty="0"/>
              <a:t>Focus on building the important relationships and partnerships</a:t>
            </a:r>
            <a:r>
              <a:rPr lang="en-US" i="1" dirty="0"/>
              <a:t>, </a:t>
            </a:r>
            <a:r>
              <a:rPr lang="en-US" dirty="0"/>
              <a:t>beginning with everyone in your department and moving out into the schools, the district, and the community. </a:t>
            </a:r>
          </a:p>
          <a:p>
            <a:endParaRPr lang="en-US" dirty="0"/>
          </a:p>
          <a:p>
            <a:pPr>
              <a:buFont typeface="Wingdings" panose="05000000000000000000" pitchFamily="2" charset="2"/>
              <a:buChar char="Ø"/>
            </a:pPr>
            <a:r>
              <a:rPr lang="en-US" sz="4200" b="1" i="1" dirty="0"/>
              <a:t>Confidentiality safeguards </a:t>
            </a:r>
            <a:r>
              <a:rPr lang="en-US" dirty="0"/>
              <a:t>are important to remember. </a:t>
            </a:r>
          </a:p>
          <a:p>
            <a:pPr marL="0" indent="0">
              <a:buNone/>
            </a:pPr>
            <a:endParaRPr lang="en-US" dirty="0"/>
          </a:p>
          <a:p>
            <a:pPr>
              <a:buFont typeface="Wingdings" panose="05000000000000000000" pitchFamily="2" charset="2"/>
              <a:buChar char="Ø"/>
            </a:pPr>
            <a:r>
              <a:rPr lang="en-US" sz="4200" b="1" i="1" dirty="0"/>
              <a:t>Boundary setting is critical</a:t>
            </a:r>
            <a:r>
              <a:rPr lang="en-US" dirty="0"/>
              <a:t>. As a professional and a school district employee, you must also stay within the boundaries of your job. You can give advice and suggestions as a parent to other parents, but you are not a counselor, teacher, lawyer, or psychologist. </a:t>
            </a:r>
          </a:p>
          <a:p>
            <a:endParaRPr lang="en-US" dirty="0"/>
          </a:p>
        </p:txBody>
      </p:sp>
      <p:pic>
        <p:nvPicPr>
          <p:cNvPr id="4" name="Picture 3">
            <a:extLst>
              <a:ext uri="{FF2B5EF4-FFF2-40B4-BE49-F238E27FC236}">
                <a16:creationId xmlns:a16="http://schemas.microsoft.com/office/drawing/2014/main" xmlns="" id="{8067BA8C-09A4-4B79-8848-A29DD1F336F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714308" y="502920"/>
            <a:ext cx="2067741" cy="897890"/>
          </a:xfrm>
          <a:prstGeom prst="rect">
            <a:avLst/>
          </a:prstGeom>
        </p:spPr>
      </p:pic>
    </p:spTree>
    <p:extLst>
      <p:ext uri="{BB962C8B-B14F-4D97-AF65-F5344CB8AC3E}">
        <p14:creationId xmlns:p14="http://schemas.microsoft.com/office/powerpoint/2010/main" val="3996304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59C128-BD21-4CD9-8341-BB7110FA252E}"/>
              </a:ext>
            </a:extLst>
          </p:cNvPr>
          <p:cNvSpPr>
            <a:spLocks noGrp="1"/>
          </p:cNvSpPr>
          <p:nvPr>
            <p:ph type="title"/>
          </p:nvPr>
        </p:nvSpPr>
        <p:spPr/>
        <p:txBody>
          <a:bodyPr/>
          <a:lstStyle/>
          <a:p>
            <a:r>
              <a:rPr lang="en-US" dirty="0"/>
              <a:t>Helpful Hints</a:t>
            </a:r>
          </a:p>
        </p:txBody>
      </p:sp>
      <p:sp>
        <p:nvSpPr>
          <p:cNvPr id="3" name="Content Placeholder 2">
            <a:extLst>
              <a:ext uri="{FF2B5EF4-FFF2-40B4-BE49-F238E27FC236}">
                <a16:creationId xmlns:a16="http://schemas.microsoft.com/office/drawing/2014/main" xmlns="" id="{2631E784-9C78-49B2-A76A-3DE2F48B592D}"/>
              </a:ext>
            </a:extLst>
          </p:cNvPr>
          <p:cNvSpPr>
            <a:spLocks noGrp="1"/>
          </p:cNvSpPr>
          <p:nvPr>
            <p:ph idx="1"/>
          </p:nvPr>
        </p:nvSpPr>
        <p:spPr>
          <a:xfrm>
            <a:off x="895350" y="1611087"/>
            <a:ext cx="7886700" cy="4412174"/>
          </a:xfrm>
        </p:spPr>
        <p:txBody>
          <a:bodyPr>
            <a:normAutofit fontScale="47500" lnSpcReduction="20000"/>
          </a:bodyPr>
          <a:lstStyle/>
          <a:p>
            <a:pPr marL="0" indent="0">
              <a:buNone/>
            </a:pPr>
            <a:r>
              <a:rPr lang="en-US" sz="5100" b="1" i="1" dirty="0"/>
              <a:t>Respect co-workers by ensuring that you:</a:t>
            </a:r>
          </a:p>
          <a:p>
            <a:r>
              <a:rPr lang="en-US" sz="3300" dirty="0"/>
              <a:t>Are prepared for meetings with talking points and questions</a:t>
            </a:r>
          </a:p>
          <a:p>
            <a:r>
              <a:rPr lang="en-US" sz="3300" dirty="0"/>
              <a:t>Arrive on time for meetings and be sure your meetings begin and end on time</a:t>
            </a:r>
          </a:p>
          <a:p>
            <a:r>
              <a:rPr lang="en-US" sz="3300" dirty="0"/>
              <a:t>Wear district name tag</a:t>
            </a:r>
          </a:p>
          <a:p>
            <a:r>
              <a:rPr lang="en-US" sz="3300" dirty="0"/>
              <a:t>Dress appropriately</a:t>
            </a:r>
          </a:p>
          <a:p>
            <a:r>
              <a:rPr lang="en-US" sz="3300" dirty="0"/>
              <a:t>Communicate in an open and responsive manner</a:t>
            </a:r>
          </a:p>
          <a:p>
            <a:r>
              <a:rPr lang="en-US" sz="3300" dirty="0"/>
              <a:t>Respect different perspectives and learn from them</a:t>
            </a:r>
          </a:p>
          <a:p>
            <a:r>
              <a:rPr lang="en-US" sz="3300" dirty="0"/>
              <a:t>Honor each other’s expertise and experience</a:t>
            </a:r>
          </a:p>
          <a:p>
            <a:r>
              <a:rPr lang="en-US" sz="3300" dirty="0"/>
              <a:t>Maintain accountability at the local and state level</a:t>
            </a:r>
          </a:p>
          <a:p>
            <a:pPr marL="0" indent="0">
              <a:buNone/>
            </a:pPr>
            <a:endParaRPr lang="en-US" sz="3300" dirty="0"/>
          </a:p>
          <a:p>
            <a:pPr marL="0" indent="0">
              <a:buNone/>
            </a:pPr>
            <a:r>
              <a:rPr lang="en-US" b="1" dirty="0">
                <a:solidFill>
                  <a:srgbClr val="FF0000"/>
                </a:solidFill>
              </a:rPr>
              <a:t>Reporting possible or suspected child abuse: </a:t>
            </a:r>
            <a:r>
              <a:rPr lang="en-US" dirty="0">
                <a:solidFill>
                  <a:srgbClr val="FF0000"/>
                </a:solidFill>
              </a:rPr>
              <a:t>Find out what your school district’s procedures are for reporting suspected child abuse.  By state law you are a mandated reporter: http://oca.georgia.gov/mandated-reporter</a:t>
            </a:r>
          </a:p>
          <a:p>
            <a:pPr marL="0" indent="0">
              <a:buNone/>
            </a:pPr>
            <a:r>
              <a:rPr lang="en-US" dirty="0"/>
              <a:t> </a:t>
            </a:r>
          </a:p>
          <a:p>
            <a:pPr marL="0" indent="0">
              <a:buNone/>
            </a:pPr>
            <a:endParaRPr lang="en-US" sz="2600" dirty="0"/>
          </a:p>
          <a:p>
            <a:endParaRPr lang="en-US" dirty="0"/>
          </a:p>
        </p:txBody>
      </p:sp>
      <p:pic>
        <p:nvPicPr>
          <p:cNvPr id="4" name="Picture 3">
            <a:extLst>
              <a:ext uri="{FF2B5EF4-FFF2-40B4-BE49-F238E27FC236}">
                <a16:creationId xmlns:a16="http://schemas.microsoft.com/office/drawing/2014/main" xmlns="" id="{8A1336C9-8D4F-43E2-BCC3-1B312F801C0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714308" y="502920"/>
            <a:ext cx="2067741" cy="897890"/>
          </a:xfrm>
          <a:prstGeom prst="rect">
            <a:avLst/>
          </a:prstGeom>
        </p:spPr>
      </p:pic>
    </p:spTree>
    <p:extLst>
      <p:ext uri="{BB962C8B-B14F-4D97-AF65-F5344CB8AC3E}">
        <p14:creationId xmlns:p14="http://schemas.microsoft.com/office/powerpoint/2010/main" val="1877300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D9C6B3-C924-477E-BEEF-1A837B45860F}"/>
              </a:ext>
            </a:extLst>
          </p:cNvPr>
          <p:cNvSpPr>
            <a:spLocks noGrp="1"/>
          </p:cNvSpPr>
          <p:nvPr>
            <p:ph type="title"/>
          </p:nvPr>
        </p:nvSpPr>
        <p:spPr/>
        <p:txBody>
          <a:bodyPr/>
          <a:lstStyle/>
          <a:p>
            <a:r>
              <a:rPr lang="en-US" dirty="0"/>
              <a:t>Taking On Your New Role</a:t>
            </a:r>
          </a:p>
        </p:txBody>
      </p:sp>
      <p:sp>
        <p:nvSpPr>
          <p:cNvPr id="3" name="Content Placeholder 2">
            <a:extLst>
              <a:ext uri="{FF2B5EF4-FFF2-40B4-BE49-F238E27FC236}">
                <a16:creationId xmlns:a16="http://schemas.microsoft.com/office/drawing/2014/main" xmlns="" id="{A0DBE237-B42A-4897-B29E-1BB54EEE1573}"/>
              </a:ext>
            </a:extLst>
          </p:cNvPr>
          <p:cNvSpPr>
            <a:spLocks noGrp="1"/>
          </p:cNvSpPr>
          <p:nvPr>
            <p:ph idx="1"/>
          </p:nvPr>
        </p:nvSpPr>
        <p:spPr>
          <a:xfrm>
            <a:off x="895350" y="1485901"/>
            <a:ext cx="7886700" cy="4537360"/>
          </a:xfrm>
        </p:spPr>
        <p:txBody>
          <a:bodyPr>
            <a:normAutofit fontScale="62500" lnSpcReduction="20000"/>
          </a:bodyPr>
          <a:lstStyle/>
          <a:p>
            <a:pPr marL="0" indent="0">
              <a:buNone/>
            </a:pPr>
            <a:r>
              <a:rPr lang="en-US" sz="3600" b="1" dirty="0"/>
              <a:t>Special Education Family Handbook/Manual</a:t>
            </a:r>
          </a:p>
          <a:p>
            <a:pPr marL="0" indent="0">
              <a:buNone/>
            </a:pPr>
            <a:r>
              <a:rPr lang="en-US" dirty="0"/>
              <a:t>Your District may offer a special education manual to families. It explains how the Individuals with Disabilities Education Act (IDEA) and the State Board of Education Rules for special education are followed in your District.   As a Rookie Parent Mentor, you should be very familiar with everything in this handbook/manual.</a:t>
            </a:r>
          </a:p>
          <a:p>
            <a:pPr marL="0" indent="0">
              <a:buNone/>
            </a:pPr>
            <a:r>
              <a:rPr lang="en-US" dirty="0"/>
              <a:t> </a:t>
            </a:r>
          </a:p>
          <a:p>
            <a:pPr marL="0" indent="0">
              <a:buNone/>
            </a:pPr>
            <a:r>
              <a:rPr lang="en-US" sz="3600" b="1" dirty="0" err="1"/>
              <a:t>GaDOE</a:t>
            </a:r>
            <a:r>
              <a:rPr lang="en-US" sz="3600" b="1" dirty="0"/>
              <a:t> Website</a:t>
            </a:r>
            <a:endParaRPr lang="en-US" sz="3600" dirty="0"/>
          </a:p>
          <a:p>
            <a:pPr marL="0" indent="0">
              <a:buNone/>
            </a:pPr>
            <a:r>
              <a:rPr lang="en-US" dirty="0"/>
              <a:t>If your district does not have a handbook, then you may want to go to the </a:t>
            </a:r>
            <a:r>
              <a:rPr lang="en-US" b="1" dirty="0" err="1"/>
              <a:t>GaDOE</a:t>
            </a:r>
            <a:r>
              <a:rPr lang="en-US" b="1" dirty="0"/>
              <a:t> website </a:t>
            </a:r>
            <a:r>
              <a:rPr lang="en-US" dirty="0"/>
              <a:t>to obtain generic information. Go to </a:t>
            </a:r>
            <a:r>
              <a:rPr lang="en-US" u="sng" dirty="0">
                <a:hlinkClick r:id="rId2"/>
              </a:rPr>
              <a:t>www.gadoe.org</a:t>
            </a:r>
            <a:endParaRPr lang="en-US" dirty="0"/>
          </a:p>
          <a:p>
            <a:pPr marL="0" indent="0">
              <a:buNone/>
            </a:pPr>
            <a:r>
              <a:rPr lang="en-US" dirty="0"/>
              <a:t> </a:t>
            </a:r>
          </a:p>
          <a:p>
            <a:pPr marL="0" indent="0">
              <a:buNone/>
            </a:pPr>
            <a:r>
              <a:rPr lang="en-US" sz="3200" i="1" dirty="0"/>
              <a:t>Hint: The </a:t>
            </a:r>
            <a:r>
              <a:rPr lang="en-US" sz="3200" i="1" dirty="0" err="1"/>
              <a:t>GaPMP</a:t>
            </a:r>
            <a:r>
              <a:rPr lang="en-US" sz="3200" i="1" dirty="0"/>
              <a:t> website offers access to information about your region on the </a:t>
            </a:r>
            <a:r>
              <a:rPr lang="en-US" sz="4400" b="1" i="1" dirty="0">
                <a:highlight>
                  <a:srgbClr val="00FFFF"/>
                </a:highlight>
              </a:rPr>
              <a:t>Learning Curve.</a:t>
            </a:r>
            <a:endParaRPr lang="en-US" sz="4400" b="1" dirty="0">
              <a:highlight>
                <a:srgbClr val="00FFFF"/>
              </a:highlight>
            </a:endParaRPr>
          </a:p>
          <a:p>
            <a:endParaRPr lang="en-US" dirty="0"/>
          </a:p>
        </p:txBody>
      </p:sp>
      <p:pic>
        <p:nvPicPr>
          <p:cNvPr id="4" name="Picture 3">
            <a:extLst>
              <a:ext uri="{FF2B5EF4-FFF2-40B4-BE49-F238E27FC236}">
                <a16:creationId xmlns:a16="http://schemas.microsoft.com/office/drawing/2014/main" xmlns="" id="{303F52E6-3865-48C4-B273-7C4BAC175E8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801632" y="422752"/>
            <a:ext cx="2154477" cy="890270"/>
          </a:xfrm>
          <a:prstGeom prst="rect">
            <a:avLst/>
          </a:prstGeom>
        </p:spPr>
      </p:pic>
    </p:spTree>
    <p:extLst>
      <p:ext uri="{BB962C8B-B14F-4D97-AF65-F5344CB8AC3E}">
        <p14:creationId xmlns:p14="http://schemas.microsoft.com/office/powerpoint/2010/main" val="959386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548790-987E-4E13-BBF0-CA8D59CEA6F7}"/>
              </a:ext>
            </a:extLst>
          </p:cNvPr>
          <p:cNvSpPr>
            <a:spLocks noGrp="1"/>
          </p:cNvSpPr>
          <p:nvPr>
            <p:ph type="title"/>
          </p:nvPr>
        </p:nvSpPr>
        <p:spPr/>
        <p:txBody>
          <a:bodyPr/>
          <a:lstStyle/>
          <a:p>
            <a:r>
              <a:rPr lang="en-US" dirty="0">
                <a:solidFill>
                  <a:schemeClr val="accent6">
                    <a:lumMod val="75000"/>
                  </a:schemeClr>
                </a:solidFill>
              </a:rPr>
              <a:t>Taking On Your New Role</a:t>
            </a:r>
          </a:p>
        </p:txBody>
      </p:sp>
      <p:sp>
        <p:nvSpPr>
          <p:cNvPr id="3" name="Content Placeholder 2">
            <a:extLst>
              <a:ext uri="{FF2B5EF4-FFF2-40B4-BE49-F238E27FC236}">
                <a16:creationId xmlns:a16="http://schemas.microsoft.com/office/drawing/2014/main" xmlns="" id="{1F4577CA-0650-42A1-9DD5-4DC2DB667CAD}"/>
              </a:ext>
            </a:extLst>
          </p:cNvPr>
          <p:cNvSpPr>
            <a:spLocks noGrp="1"/>
          </p:cNvSpPr>
          <p:nvPr>
            <p:ph idx="1"/>
          </p:nvPr>
        </p:nvSpPr>
        <p:spPr>
          <a:xfrm>
            <a:off x="895350" y="1346097"/>
            <a:ext cx="7886700" cy="4677164"/>
          </a:xfrm>
        </p:spPr>
        <p:txBody>
          <a:bodyPr>
            <a:normAutofit fontScale="47500" lnSpcReduction="20000"/>
          </a:bodyPr>
          <a:lstStyle/>
          <a:p>
            <a:endParaRPr lang="en-US" sz="4200" b="1" u="sng" dirty="0"/>
          </a:p>
          <a:p>
            <a:pPr>
              <a:buFont typeface="Wingdings" panose="05000000000000000000" pitchFamily="2" charset="2"/>
              <a:buChar char="Ø"/>
            </a:pPr>
            <a:r>
              <a:rPr lang="en-US" sz="3800" b="1" u="sng" dirty="0"/>
              <a:t>The Implementation Manual </a:t>
            </a:r>
            <a:r>
              <a:rPr lang="en-US" sz="3800" dirty="0"/>
              <a:t>explains the State special education rules in parent friendly terms and also provides Districts guidance on how to implement them. It can be found on the </a:t>
            </a:r>
            <a:r>
              <a:rPr lang="en-US" sz="3800" dirty="0" err="1"/>
              <a:t>GaDOE</a:t>
            </a:r>
            <a:r>
              <a:rPr lang="en-US" sz="3800" dirty="0"/>
              <a:t> Website.</a:t>
            </a:r>
          </a:p>
          <a:p>
            <a:endParaRPr lang="en-US" sz="3800" dirty="0"/>
          </a:p>
          <a:p>
            <a:pPr marL="0" indent="0">
              <a:buNone/>
            </a:pPr>
            <a:endParaRPr lang="en-US" sz="3800" dirty="0"/>
          </a:p>
          <a:p>
            <a:pPr>
              <a:buFont typeface="Wingdings" panose="05000000000000000000" pitchFamily="2" charset="2"/>
              <a:buChar char="Ø"/>
            </a:pPr>
            <a:r>
              <a:rPr lang="en-US" sz="3800" b="1" dirty="0"/>
              <a:t>The </a:t>
            </a:r>
            <a:r>
              <a:rPr lang="en-US" sz="3800" b="1" dirty="0" err="1"/>
              <a:t>GaDOE</a:t>
            </a:r>
            <a:r>
              <a:rPr lang="en-US" sz="3800" b="1" dirty="0"/>
              <a:t> website (www.gadoe.k12.ga.us) </a:t>
            </a:r>
            <a:r>
              <a:rPr lang="en-US" sz="3800" dirty="0"/>
              <a:t> also includes a wealth of information about education in general and about special education, including eligibility, services, IEPs, assessment, Parents’ Rights, discipline, rules, resources, training etc. </a:t>
            </a:r>
          </a:p>
          <a:p>
            <a:pPr marL="0" indent="0">
              <a:buNone/>
            </a:pPr>
            <a:r>
              <a:rPr lang="en-US" sz="3800" dirty="0"/>
              <a:t>	</a:t>
            </a:r>
          </a:p>
          <a:p>
            <a:pPr>
              <a:buFont typeface="Wingdings" panose="05000000000000000000" pitchFamily="2" charset="2"/>
              <a:buChar char="Ø"/>
            </a:pPr>
            <a:r>
              <a:rPr lang="en-US" sz="3800" b="1" u="sng" dirty="0"/>
              <a:t>Consolidated Application/ Local Improvement Plan (CLIP):  </a:t>
            </a:r>
            <a:r>
              <a:rPr lang="en-US" sz="3800" dirty="0"/>
              <a:t>Your school district also has an annual plan called the Consolidated Application that includes a special education plan for meeting statewide Performance Goals and Indicators.  A key part of the role of the Parent Mentor is to assist the school district in engaging parents in their student’s education</a:t>
            </a:r>
          </a:p>
        </p:txBody>
      </p:sp>
      <p:pic>
        <p:nvPicPr>
          <p:cNvPr id="4" name="Picture 3">
            <a:extLst>
              <a:ext uri="{FF2B5EF4-FFF2-40B4-BE49-F238E27FC236}">
                <a16:creationId xmlns:a16="http://schemas.microsoft.com/office/drawing/2014/main" xmlns="" id="{CE2775FC-C163-4C4E-B1E1-D8305631B41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58628" y="455826"/>
            <a:ext cx="2286000" cy="890270"/>
          </a:xfrm>
          <a:prstGeom prst="rect">
            <a:avLst/>
          </a:prstGeom>
        </p:spPr>
      </p:pic>
    </p:spTree>
    <p:extLst>
      <p:ext uri="{BB962C8B-B14F-4D97-AF65-F5344CB8AC3E}">
        <p14:creationId xmlns:p14="http://schemas.microsoft.com/office/powerpoint/2010/main" val="3931172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Getting Started</a:t>
            </a:r>
          </a:p>
        </p:txBody>
      </p:sp>
      <p:sp>
        <p:nvSpPr>
          <p:cNvPr id="3" name="Content Placeholder 2"/>
          <p:cNvSpPr>
            <a:spLocks noGrp="1"/>
          </p:cNvSpPr>
          <p:nvPr>
            <p:ph idx="1"/>
          </p:nvPr>
        </p:nvSpPr>
        <p:spPr>
          <a:xfrm>
            <a:off x="895350" y="1825625"/>
            <a:ext cx="7886700" cy="4383586"/>
          </a:xfrm>
        </p:spPr>
        <p:txBody>
          <a:bodyPr>
            <a:normAutofit fontScale="25000" lnSpcReduction="20000"/>
          </a:bodyPr>
          <a:lstStyle/>
          <a:p>
            <a:endParaRPr lang="en-US" dirty="0"/>
          </a:p>
          <a:p>
            <a:pPr marL="0" indent="0">
              <a:buNone/>
            </a:pPr>
            <a:r>
              <a:rPr lang="en-US" sz="9600" b="1" dirty="0"/>
              <a:t>Anne Ladd, Family Engagement Specialist</a:t>
            </a:r>
            <a:endParaRPr lang="en-US" sz="9600" dirty="0"/>
          </a:p>
          <a:p>
            <a:pPr marL="0" indent="0">
              <a:buNone/>
            </a:pPr>
            <a:r>
              <a:rPr lang="en-US" sz="9600" dirty="0"/>
              <a:t>404-657-7328</a:t>
            </a:r>
          </a:p>
          <a:p>
            <a:pPr marL="0" indent="0">
              <a:buNone/>
            </a:pPr>
            <a:r>
              <a:rPr lang="en-US" sz="9600" dirty="0"/>
              <a:t>aladd@doe.k12.ga.us</a:t>
            </a:r>
          </a:p>
          <a:p>
            <a:pPr marL="0" indent="0">
              <a:buNone/>
            </a:pPr>
            <a:r>
              <a:rPr lang="en-US" dirty="0"/>
              <a:t/>
            </a:r>
            <a:br>
              <a:rPr lang="en-US" dirty="0"/>
            </a:br>
            <a:r>
              <a:rPr lang="en-US" dirty="0"/>
              <a:t> </a:t>
            </a:r>
          </a:p>
          <a:p>
            <a:pPr marL="0" indent="0">
              <a:buNone/>
            </a:pPr>
            <a:r>
              <a:rPr lang="en-US" dirty="0"/>
              <a:t> </a:t>
            </a:r>
          </a:p>
          <a:p>
            <a:pPr marL="0" indent="0">
              <a:buNone/>
            </a:pPr>
            <a:r>
              <a:rPr lang="en-US" dirty="0"/>
              <a:t> </a:t>
            </a:r>
            <a:endParaRPr lang="en-US" sz="2400" dirty="0"/>
          </a:p>
          <a:p>
            <a:pPr marL="0" indent="0">
              <a:buNone/>
            </a:pPr>
            <a:r>
              <a:rPr lang="en-US" sz="9600" b="1" dirty="0"/>
              <a:t>Sharon Jones, Family Engagement </a:t>
            </a:r>
          </a:p>
          <a:p>
            <a:pPr marL="0" indent="0">
              <a:buNone/>
            </a:pPr>
            <a:r>
              <a:rPr lang="en-US" sz="9600" b="1" dirty="0"/>
              <a:t>Specialist</a:t>
            </a:r>
          </a:p>
          <a:p>
            <a:pPr marL="0" indent="0">
              <a:buNone/>
            </a:pPr>
            <a:r>
              <a:rPr lang="en-US" sz="9600" dirty="0"/>
              <a:t>404-844-8741</a:t>
            </a:r>
          </a:p>
          <a:p>
            <a:pPr marL="0" indent="0">
              <a:buNone/>
            </a:pPr>
            <a:r>
              <a:rPr lang="en-US" sz="9600" dirty="0"/>
              <a:t>sjones@doe.k12.ga.us</a:t>
            </a:r>
          </a:p>
          <a:p>
            <a:pPr marL="0" indent="0">
              <a:buNone/>
            </a:pPr>
            <a:r>
              <a:rPr lang="en-US" sz="7200" dirty="0"/>
              <a:t/>
            </a:r>
            <a:br>
              <a:rPr lang="en-US" sz="7200" dirty="0"/>
            </a:br>
            <a:endParaRPr lang="en-US" sz="7200"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endParaRPr lang="en-US" dirty="0"/>
          </a:p>
          <a:p>
            <a:pPr marL="0" indent="0">
              <a:buNone/>
            </a:pP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6446" y="365126"/>
            <a:ext cx="2057506" cy="838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1125312"/>
            <a:ext cx="1619250" cy="2303688"/>
          </a:xfrm>
          <a:prstGeom prst="rect">
            <a:avLst/>
          </a:prstGeom>
        </p:spPr>
      </p:pic>
      <p:pic>
        <p:nvPicPr>
          <p:cNvPr id="7" name="Picture 6" descr="A person posing for a picture&#10;&#10;Description automatically generated">
            <a:extLst>
              <a:ext uri="{FF2B5EF4-FFF2-40B4-BE49-F238E27FC236}">
                <a16:creationId xmlns:a16="http://schemas.microsoft.com/office/drawing/2014/main" xmlns="" id="{589784B3-06E9-4A81-8214-5C3A94FECA45}"/>
              </a:ext>
            </a:extLst>
          </p:cNvPr>
          <p:cNvPicPr>
            <a:picLocks noChangeAspect="1"/>
          </p:cNvPicPr>
          <p:nvPr/>
        </p:nvPicPr>
        <p:blipFill>
          <a:blip r:embed="rId4"/>
          <a:stretch>
            <a:fillRect/>
          </a:stretch>
        </p:blipFill>
        <p:spPr>
          <a:xfrm>
            <a:off x="7162800" y="3466011"/>
            <a:ext cx="1619250" cy="2586446"/>
          </a:xfrm>
          <a:prstGeom prst="rect">
            <a:avLst/>
          </a:prstGeom>
        </p:spPr>
      </p:pic>
    </p:spTree>
    <p:extLst>
      <p:ext uri="{BB962C8B-B14F-4D97-AF65-F5344CB8AC3E}">
        <p14:creationId xmlns:p14="http://schemas.microsoft.com/office/powerpoint/2010/main" val="1648145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3E8915-91E8-48D6-B689-60E89F095831}"/>
              </a:ext>
            </a:extLst>
          </p:cNvPr>
          <p:cNvSpPr>
            <a:spLocks noGrp="1"/>
          </p:cNvSpPr>
          <p:nvPr>
            <p:ph type="title"/>
          </p:nvPr>
        </p:nvSpPr>
        <p:spPr>
          <a:xfrm>
            <a:off x="895350" y="365127"/>
            <a:ext cx="7886700" cy="1107916"/>
          </a:xfrm>
        </p:spPr>
        <p:txBody>
          <a:bodyPr/>
          <a:lstStyle/>
          <a:p>
            <a:r>
              <a:rPr lang="en-US" dirty="0">
                <a:solidFill>
                  <a:schemeClr val="accent6">
                    <a:lumMod val="75000"/>
                  </a:schemeClr>
                </a:solidFill>
              </a:rPr>
              <a:t>Taking On Your New Role</a:t>
            </a:r>
          </a:p>
        </p:txBody>
      </p:sp>
      <p:sp>
        <p:nvSpPr>
          <p:cNvPr id="3" name="Content Placeholder 2">
            <a:extLst>
              <a:ext uri="{FF2B5EF4-FFF2-40B4-BE49-F238E27FC236}">
                <a16:creationId xmlns:a16="http://schemas.microsoft.com/office/drawing/2014/main" xmlns="" id="{97782CBB-A796-442C-86A3-C572AFA4131A}"/>
              </a:ext>
            </a:extLst>
          </p:cNvPr>
          <p:cNvSpPr>
            <a:spLocks noGrp="1"/>
          </p:cNvSpPr>
          <p:nvPr>
            <p:ph idx="1"/>
          </p:nvPr>
        </p:nvSpPr>
        <p:spPr>
          <a:xfrm>
            <a:off x="771395" y="1720457"/>
            <a:ext cx="8010655" cy="4772417"/>
          </a:xfrm>
        </p:spPr>
        <p:txBody>
          <a:bodyPr>
            <a:normAutofit fontScale="32500" lnSpcReduction="20000"/>
          </a:bodyPr>
          <a:lstStyle/>
          <a:p>
            <a:pPr>
              <a:buFont typeface="Wingdings" panose="05000000000000000000" pitchFamily="2" charset="2"/>
              <a:buChar char="Ø"/>
            </a:pPr>
            <a:r>
              <a:rPr lang="en-US" sz="8000" b="1" u="sng" dirty="0"/>
              <a:t>The Parent Survey</a:t>
            </a:r>
          </a:p>
          <a:p>
            <a:pPr marL="0" indent="0">
              <a:buNone/>
            </a:pPr>
            <a:r>
              <a:rPr lang="en-US" sz="4800" dirty="0"/>
              <a:t>The Georgia Department of Education distributes an </a:t>
            </a:r>
            <a:r>
              <a:rPr lang="en-US" sz="4800" b="1" i="1" dirty="0"/>
              <a:t>online</a:t>
            </a:r>
            <a:r>
              <a:rPr lang="en-US" sz="4800" dirty="0"/>
              <a:t> Parent Survey annually to parents in order to raise success rates for students with disabilities. The </a:t>
            </a:r>
            <a:r>
              <a:rPr lang="en-US" sz="4800" dirty="0" err="1"/>
              <a:t>GaDOE</a:t>
            </a:r>
            <a:r>
              <a:rPr lang="en-US" sz="4800" dirty="0"/>
              <a:t> asks parents to answer the survey to help assist local schools find ways to better partner with families.  All Parent Mentors are asked to assist with informing parents about the surveys. Surveys are available in English and Spanish. </a:t>
            </a:r>
          </a:p>
          <a:p>
            <a:pPr marL="0" indent="0">
              <a:buNone/>
            </a:pPr>
            <a:r>
              <a:rPr lang="en-US" sz="4800" i="1" dirty="0"/>
              <a:t>	*Tips on how to assist your district with survey collection and survey data are on the </a:t>
            </a:r>
            <a:r>
              <a:rPr lang="en-US" sz="4800" i="1" dirty="0" err="1"/>
              <a:t>GaPMP</a:t>
            </a:r>
            <a:r>
              <a:rPr lang="en-US" sz="4800" i="1" dirty="0"/>
              <a:t> website </a:t>
            </a:r>
            <a:r>
              <a:rPr lang="en-US" sz="5600" b="1" i="1" dirty="0">
                <a:highlight>
                  <a:srgbClr val="00FFFF"/>
                </a:highlight>
              </a:rPr>
              <a:t>Learning Curve</a:t>
            </a:r>
            <a:r>
              <a:rPr lang="en-US" sz="4800" i="1" dirty="0"/>
              <a:t>. </a:t>
            </a:r>
            <a:endParaRPr lang="en-US" sz="4800" dirty="0"/>
          </a:p>
          <a:p>
            <a:pPr>
              <a:buFont typeface="Wingdings" panose="05000000000000000000" pitchFamily="2" charset="2"/>
              <a:buChar char="Ø"/>
            </a:pPr>
            <a:r>
              <a:rPr lang="en-US" sz="4800" dirty="0"/>
              <a:t> </a:t>
            </a:r>
            <a:r>
              <a:rPr lang="en-US" sz="8000" b="1" u="sng" dirty="0"/>
              <a:t>The PTA Family Engagement Standards</a:t>
            </a:r>
          </a:p>
          <a:p>
            <a:pPr marL="0" indent="0">
              <a:buNone/>
            </a:pPr>
            <a:r>
              <a:rPr lang="en-US" sz="4800" dirty="0"/>
              <a:t>The  PTA  Standards  are  a  list  the  six  types  of  involvement  for  successful partnerships with families.  There are standards for </a:t>
            </a:r>
            <a:r>
              <a:rPr lang="en-US" sz="8000" b="1" dirty="0">
                <a:highlight>
                  <a:srgbClr val="FFFF00"/>
                </a:highlight>
              </a:rPr>
              <a:t>Welcoming, Communicating, Supporting  all  Students  Speaking  up  for  Each  Child,  Sharing  Power,  and Collaborating with the Community; </a:t>
            </a:r>
            <a:r>
              <a:rPr lang="en-US" sz="4800" dirty="0"/>
              <a:t>they are the bedrock upon which you build your </a:t>
            </a:r>
            <a:r>
              <a:rPr lang="en-US" sz="5600" b="1" dirty="0"/>
              <a:t>Family Engagement Initiatives and Activities. </a:t>
            </a:r>
          </a:p>
          <a:p>
            <a:endParaRPr lang="en-US" dirty="0"/>
          </a:p>
        </p:txBody>
      </p:sp>
      <p:pic>
        <p:nvPicPr>
          <p:cNvPr id="4" name="Picture 3">
            <a:extLst>
              <a:ext uri="{FF2B5EF4-FFF2-40B4-BE49-F238E27FC236}">
                <a16:creationId xmlns:a16="http://schemas.microsoft.com/office/drawing/2014/main" xmlns="" id="{DF893B39-D4C6-47C9-9903-977930F0F0D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496050" y="582772"/>
            <a:ext cx="2286000" cy="890270"/>
          </a:xfrm>
          <a:prstGeom prst="rect">
            <a:avLst/>
          </a:prstGeom>
        </p:spPr>
      </p:pic>
    </p:spTree>
    <p:extLst>
      <p:ext uri="{BB962C8B-B14F-4D97-AF65-F5344CB8AC3E}">
        <p14:creationId xmlns:p14="http://schemas.microsoft.com/office/powerpoint/2010/main" val="1120409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43531-AF72-44B0-B5BE-1DC73D20D149}"/>
              </a:ext>
            </a:extLst>
          </p:cNvPr>
          <p:cNvSpPr>
            <a:spLocks noGrp="1"/>
          </p:cNvSpPr>
          <p:nvPr>
            <p:ph type="title"/>
          </p:nvPr>
        </p:nvSpPr>
        <p:spPr/>
        <p:txBody>
          <a:bodyPr/>
          <a:lstStyle/>
          <a:p>
            <a:r>
              <a:rPr lang="en-US" dirty="0">
                <a:solidFill>
                  <a:schemeClr val="accent6">
                    <a:lumMod val="75000"/>
                  </a:schemeClr>
                </a:solidFill>
              </a:rPr>
              <a:t>Taking On Your New Role</a:t>
            </a:r>
          </a:p>
        </p:txBody>
      </p:sp>
      <p:sp>
        <p:nvSpPr>
          <p:cNvPr id="3" name="Content Placeholder 2">
            <a:extLst>
              <a:ext uri="{FF2B5EF4-FFF2-40B4-BE49-F238E27FC236}">
                <a16:creationId xmlns:a16="http://schemas.microsoft.com/office/drawing/2014/main" xmlns="" id="{EC561A3F-694D-48C3-B8BC-A14B99FCFF3A}"/>
              </a:ext>
            </a:extLst>
          </p:cNvPr>
          <p:cNvSpPr>
            <a:spLocks noGrp="1"/>
          </p:cNvSpPr>
          <p:nvPr>
            <p:ph idx="1"/>
          </p:nvPr>
        </p:nvSpPr>
        <p:spPr>
          <a:xfrm>
            <a:off x="895350" y="1473043"/>
            <a:ext cx="7886700" cy="4550218"/>
          </a:xfrm>
        </p:spPr>
        <p:txBody>
          <a:bodyPr>
            <a:normAutofit/>
          </a:bodyPr>
          <a:lstStyle/>
          <a:p>
            <a:pPr marL="0" indent="0">
              <a:buNone/>
            </a:pPr>
            <a:endParaRPr lang="en-US" sz="1400" dirty="0"/>
          </a:p>
          <a:p>
            <a:pPr>
              <a:buFont typeface="Wingdings" panose="05000000000000000000" pitchFamily="2" charset="2"/>
              <a:buChar char="Ø"/>
            </a:pPr>
            <a:r>
              <a:rPr lang="en-US" sz="1400" dirty="0"/>
              <a:t>Introductions at Central Office Staff meetings and Coordinator, Lead Teacher meetings.</a:t>
            </a:r>
          </a:p>
          <a:p>
            <a:pPr>
              <a:buFont typeface="Wingdings" panose="05000000000000000000" pitchFamily="2" charset="2"/>
              <a:buChar char="Ø"/>
            </a:pPr>
            <a:r>
              <a:rPr lang="en-US" sz="1400" dirty="0"/>
              <a:t>Find opportunities to tell your individual story to central office staff so colleagues can understand the challenges a parent faces and feels raising a child with a disability.</a:t>
            </a:r>
          </a:p>
          <a:p>
            <a:pPr>
              <a:buFont typeface="Wingdings" panose="05000000000000000000" pitchFamily="2" charset="2"/>
              <a:buChar char="Ø"/>
            </a:pPr>
            <a:r>
              <a:rPr lang="en-US" sz="1400" dirty="0"/>
              <a:t>Your local Special Education Director can send a letter of introduction to school administrators, counselors, teachers, therapists, psychologists, school district partners, etc., describing your role and providing your contact information.</a:t>
            </a:r>
          </a:p>
          <a:p>
            <a:pPr>
              <a:buFont typeface="Wingdings" panose="05000000000000000000" pitchFamily="2" charset="2"/>
              <a:buChar char="Ø"/>
            </a:pPr>
            <a:r>
              <a:rPr lang="en-US" sz="1400" dirty="0"/>
              <a:t>Create or customize an existing Parent Mentor Brochure with your information.</a:t>
            </a:r>
          </a:p>
          <a:p>
            <a:pPr>
              <a:buFont typeface="Wingdings" panose="05000000000000000000" pitchFamily="2" charset="2"/>
              <a:buChar char="Ø"/>
            </a:pPr>
            <a:r>
              <a:rPr lang="en-US" sz="1400" dirty="0"/>
              <a:t>With your Director’s approval, you may want some printed for distribution. (Check the Parent Mentor</a:t>
            </a:r>
            <a:r>
              <a:rPr lang="en-US" sz="2000" b="1" dirty="0"/>
              <a:t> </a:t>
            </a:r>
            <a:r>
              <a:rPr lang="en-US" sz="2000" b="1" i="1" dirty="0">
                <a:highlight>
                  <a:srgbClr val="00FFFF"/>
                </a:highlight>
              </a:rPr>
              <a:t>Learning Curve</a:t>
            </a:r>
            <a:r>
              <a:rPr lang="en-US" sz="1400" b="1" i="1" dirty="0">
                <a:highlight>
                  <a:srgbClr val="00FFFF"/>
                </a:highlight>
              </a:rPr>
              <a:t> </a:t>
            </a:r>
            <a:r>
              <a:rPr lang="en-US" sz="1400" dirty="0"/>
              <a:t>online for samples of existing introductory brochures).</a:t>
            </a:r>
          </a:p>
          <a:p>
            <a:pPr>
              <a:buFont typeface="Wingdings" panose="05000000000000000000" pitchFamily="2" charset="2"/>
              <a:buChar char="Ø"/>
            </a:pPr>
            <a:r>
              <a:rPr lang="en-US" sz="1400" dirty="0"/>
              <a:t>Meet with principals, counselors, and social workers in each school. Plan visits based on your district’s goals and priorities. </a:t>
            </a:r>
          </a:p>
          <a:p>
            <a:pPr>
              <a:buFont typeface="Wingdings" panose="05000000000000000000" pitchFamily="2" charset="2"/>
              <a:buChar char="Ø"/>
            </a:pPr>
            <a:r>
              <a:rPr lang="en-US" sz="1400" dirty="0"/>
              <a:t>Attend family and community meetings and listen. Make sure you introduce yourself at the meetings.</a:t>
            </a:r>
          </a:p>
        </p:txBody>
      </p:sp>
      <p:pic>
        <p:nvPicPr>
          <p:cNvPr id="4" name="Picture 3">
            <a:extLst>
              <a:ext uri="{FF2B5EF4-FFF2-40B4-BE49-F238E27FC236}">
                <a16:creationId xmlns:a16="http://schemas.microsoft.com/office/drawing/2014/main" xmlns="" id="{7215DD41-2379-4E43-AE20-A4204AD3C71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64378" y="582772"/>
            <a:ext cx="2286000" cy="890270"/>
          </a:xfrm>
          <a:prstGeom prst="rect">
            <a:avLst/>
          </a:prstGeom>
        </p:spPr>
      </p:pic>
    </p:spTree>
    <p:extLst>
      <p:ext uri="{BB962C8B-B14F-4D97-AF65-F5344CB8AC3E}">
        <p14:creationId xmlns:p14="http://schemas.microsoft.com/office/powerpoint/2010/main" val="1850867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20ABFB-798F-4B5F-BF13-7ADEC4348989}"/>
              </a:ext>
            </a:extLst>
          </p:cNvPr>
          <p:cNvSpPr>
            <a:spLocks noGrp="1"/>
          </p:cNvSpPr>
          <p:nvPr>
            <p:ph type="title"/>
          </p:nvPr>
        </p:nvSpPr>
        <p:spPr/>
        <p:txBody>
          <a:bodyPr/>
          <a:lstStyle/>
          <a:p>
            <a:r>
              <a:rPr lang="en-US" dirty="0">
                <a:solidFill>
                  <a:schemeClr val="accent6">
                    <a:lumMod val="75000"/>
                  </a:schemeClr>
                </a:solidFill>
              </a:rPr>
              <a:t>Taking On Your New Role</a:t>
            </a:r>
          </a:p>
        </p:txBody>
      </p:sp>
      <p:sp>
        <p:nvSpPr>
          <p:cNvPr id="3" name="Content Placeholder 2">
            <a:extLst>
              <a:ext uri="{FF2B5EF4-FFF2-40B4-BE49-F238E27FC236}">
                <a16:creationId xmlns:a16="http://schemas.microsoft.com/office/drawing/2014/main" xmlns="" id="{B7D48A71-2525-49F4-A4B6-E99409227F19}"/>
              </a:ext>
            </a:extLst>
          </p:cNvPr>
          <p:cNvSpPr>
            <a:spLocks noGrp="1"/>
          </p:cNvSpPr>
          <p:nvPr>
            <p:ph idx="1"/>
          </p:nvPr>
        </p:nvSpPr>
        <p:spPr>
          <a:xfrm>
            <a:off x="895350" y="1574227"/>
            <a:ext cx="7886700" cy="4455098"/>
          </a:xfrm>
        </p:spPr>
        <p:txBody>
          <a:bodyPr>
            <a:normAutofit fontScale="40000" lnSpcReduction="20000"/>
          </a:bodyPr>
          <a:lstStyle/>
          <a:p>
            <a:pPr>
              <a:buFont typeface="Wingdings" panose="05000000000000000000" pitchFamily="2" charset="2"/>
              <a:buChar char="Ø"/>
            </a:pPr>
            <a:r>
              <a:rPr lang="en-US" sz="3200" dirty="0"/>
              <a:t>Meet with individual school PTA/PTO. Their newsletters are a great way to introduce yourself.</a:t>
            </a:r>
          </a:p>
          <a:p>
            <a:pPr marL="0" indent="0">
              <a:buNone/>
            </a:pPr>
            <a:endParaRPr lang="en-US" sz="3200" dirty="0"/>
          </a:p>
          <a:p>
            <a:pPr>
              <a:buFont typeface="Wingdings" panose="05000000000000000000" pitchFamily="2" charset="2"/>
              <a:buChar char="Ø"/>
            </a:pPr>
            <a:r>
              <a:rPr lang="en-US" sz="3200" dirty="0"/>
              <a:t>Call the GA P2P representative for your area and introduce yourself.</a:t>
            </a:r>
          </a:p>
          <a:p>
            <a:pPr marL="0" indent="0">
              <a:buNone/>
            </a:pPr>
            <a:endParaRPr lang="en-US" sz="3200" dirty="0"/>
          </a:p>
          <a:p>
            <a:pPr>
              <a:buFont typeface="Wingdings" panose="05000000000000000000" pitchFamily="2" charset="2"/>
              <a:buChar char="Ø"/>
            </a:pPr>
            <a:r>
              <a:rPr lang="en-US" sz="3200" dirty="0"/>
              <a:t>Build relationships and partnerships with leaders to work towards including ALL parents in their activities – especially Title I and English Language Learners programs.</a:t>
            </a:r>
          </a:p>
          <a:p>
            <a:pPr marL="0" indent="0">
              <a:buNone/>
            </a:pPr>
            <a:endParaRPr lang="en-US" sz="3200" dirty="0"/>
          </a:p>
          <a:p>
            <a:pPr>
              <a:buFont typeface="Wingdings" panose="05000000000000000000" pitchFamily="2" charset="2"/>
              <a:buChar char="Ø"/>
            </a:pPr>
            <a:r>
              <a:rPr lang="en-US" sz="3200" dirty="0"/>
              <a:t>Provide information about the Parent Mentor program to local newspapers, with prior approval from your Director and district Media Coordinator/Public Relations Director. Learn the approval protocol for any flyer, news item etc. and never distribute any information without first obtaining approval according to the local policy. You need to know what to do if a member of the media contacts you. You may need to refer the call to the Media Coordinator/Public Relations Director before responding to any requests for information or interviews.</a:t>
            </a:r>
          </a:p>
          <a:p>
            <a:pPr marL="0" indent="0">
              <a:buNone/>
            </a:pPr>
            <a:endParaRPr lang="en-US" sz="3200" dirty="0"/>
          </a:p>
          <a:p>
            <a:pPr>
              <a:buFont typeface="Wingdings" panose="05000000000000000000" pitchFamily="2" charset="2"/>
              <a:buChar char="Ø"/>
            </a:pPr>
            <a:r>
              <a:rPr lang="en-US" sz="3200" dirty="0"/>
              <a:t>You may want to send an introduction letter to families with a student who has an IEP and/or send a letter to every teacher. By now you know you need prior approval .</a:t>
            </a:r>
          </a:p>
          <a:p>
            <a:pPr marL="0" indent="0">
              <a:buNone/>
            </a:pPr>
            <a:endParaRPr lang="en-US" sz="3200" dirty="0"/>
          </a:p>
          <a:p>
            <a:pPr>
              <a:buFont typeface="Wingdings" panose="05000000000000000000" pitchFamily="2" charset="2"/>
              <a:buChar char="Ø"/>
            </a:pPr>
            <a:r>
              <a:rPr lang="en-US" sz="3200" dirty="0"/>
              <a:t>Distribute your contact information to intake staff, social workers, psychologists, counselors and diagnosticians to be given to parents at the time of referral or evaluation.</a:t>
            </a:r>
          </a:p>
          <a:p>
            <a:endParaRPr lang="en-US" dirty="0"/>
          </a:p>
        </p:txBody>
      </p:sp>
      <p:pic>
        <p:nvPicPr>
          <p:cNvPr id="4" name="Picture 3">
            <a:extLst>
              <a:ext uri="{FF2B5EF4-FFF2-40B4-BE49-F238E27FC236}">
                <a16:creationId xmlns:a16="http://schemas.microsoft.com/office/drawing/2014/main" xmlns="" id="{65457FD0-ED0D-48D7-A98E-9A1EC9D2B99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5652" y="524541"/>
            <a:ext cx="2518347" cy="890270"/>
          </a:xfrm>
          <a:prstGeom prst="rect">
            <a:avLst/>
          </a:prstGeom>
        </p:spPr>
      </p:pic>
    </p:spTree>
    <p:extLst>
      <p:ext uri="{BB962C8B-B14F-4D97-AF65-F5344CB8AC3E}">
        <p14:creationId xmlns:p14="http://schemas.microsoft.com/office/powerpoint/2010/main" val="3295171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9B46E0-9FB2-4103-8842-C18D579CE651}"/>
              </a:ext>
            </a:extLst>
          </p:cNvPr>
          <p:cNvSpPr>
            <a:spLocks noGrp="1"/>
          </p:cNvSpPr>
          <p:nvPr>
            <p:ph type="title"/>
          </p:nvPr>
        </p:nvSpPr>
        <p:spPr/>
        <p:txBody>
          <a:bodyPr/>
          <a:lstStyle/>
          <a:p>
            <a:r>
              <a:rPr lang="en-US" dirty="0"/>
              <a:t>Taking On Your New Role</a:t>
            </a:r>
          </a:p>
        </p:txBody>
      </p:sp>
      <p:sp>
        <p:nvSpPr>
          <p:cNvPr id="3" name="Content Placeholder 2">
            <a:extLst>
              <a:ext uri="{FF2B5EF4-FFF2-40B4-BE49-F238E27FC236}">
                <a16:creationId xmlns:a16="http://schemas.microsoft.com/office/drawing/2014/main" xmlns="" id="{1546A295-F5FB-4A0D-AEC9-08F48C628FC3}"/>
              </a:ext>
            </a:extLst>
          </p:cNvPr>
          <p:cNvSpPr>
            <a:spLocks noGrp="1"/>
          </p:cNvSpPr>
          <p:nvPr>
            <p:ph idx="1"/>
          </p:nvPr>
        </p:nvSpPr>
        <p:spPr>
          <a:xfrm>
            <a:off x="895350" y="1295401"/>
            <a:ext cx="7886700" cy="4886324"/>
          </a:xfrm>
        </p:spPr>
        <p:txBody>
          <a:bodyPr>
            <a:normAutofit fontScale="32500" lnSpcReduction="20000"/>
          </a:bodyPr>
          <a:lstStyle/>
          <a:p>
            <a:pPr marL="0" indent="0">
              <a:buNone/>
            </a:pPr>
            <a:endParaRPr lang="en-US" sz="7200" b="1" i="1" u="sng" dirty="0"/>
          </a:p>
          <a:p>
            <a:pPr marL="0" indent="0">
              <a:buNone/>
            </a:pPr>
            <a:r>
              <a:rPr lang="en-US" sz="7200" b="1" i="1" u="sng" dirty="0" err="1"/>
              <a:t>Partrtnerships</a:t>
            </a:r>
            <a:r>
              <a:rPr lang="en-US" sz="7200" b="1" i="1" u="sng" dirty="0"/>
              <a:t> Inside the School District</a:t>
            </a:r>
          </a:p>
          <a:p>
            <a:endParaRPr lang="en-US" dirty="0">
              <a:solidFill>
                <a:schemeClr val="tx2">
                  <a:lumMod val="60000"/>
                  <a:lumOff val="40000"/>
                </a:schemeClr>
              </a:solidFill>
            </a:endParaRPr>
          </a:p>
          <a:p>
            <a:pPr>
              <a:buFont typeface="Wingdings" panose="05000000000000000000" pitchFamily="2" charset="2"/>
              <a:buChar char="Ø"/>
            </a:pPr>
            <a:r>
              <a:rPr lang="en-US" sz="4800" dirty="0"/>
              <a:t>Career -Technical and Agriculture Education (CTAE)</a:t>
            </a:r>
          </a:p>
          <a:p>
            <a:pPr>
              <a:buFont typeface="Wingdings" panose="05000000000000000000" pitchFamily="2" charset="2"/>
              <a:buChar char="Ø"/>
            </a:pPr>
            <a:r>
              <a:rPr lang="en-US" sz="4800" dirty="0"/>
              <a:t>Communities In Schools – connecting community resources with schools</a:t>
            </a:r>
          </a:p>
          <a:p>
            <a:pPr>
              <a:buFont typeface="Wingdings" panose="05000000000000000000" pitchFamily="2" charset="2"/>
              <a:buChar char="Ø"/>
            </a:pPr>
            <a:r>
              <a:rPr lang="en-US" sz="4800" dirty="0"/>
              <a:t>English to Speakers of Other Languages (ESOL) program</a:t>
            </a:r>
          </a:p>
          <a:p>
            <a:pPr>
              <a:buFont typeface="Wingdings" panose="05000000000000000000" pitchFamily="2" charset="2"/>
              <a:buChar char="Ø"/>
            </a:pPr>
            <a:r>
              <a:rPr lang="en-US" sz="4800" dirty="0"/>
              <a:t>High School Graduation Coaches</a:t>
            </a:r>
          </a:p>
          <a:p>
            <a:pPr>
              <a:buFont typeface="Wingdings" panose="05000000000000000000" pitchFamily="2" charset="2"/>
              <a:buChar char="Ø"/>
            </a:pPr>
            <a:r>
              <a:rPr lang="en-US" sz="4800" dirty="0"/>
              <a:t>Media Specialists</a:t>
            </a:r>
          </a:p>
          <a:p>
            <a:pPr>
              <a:buFont typeface="Wingdings" panose="05000000000000000000" pitchFamily="2" charset="2"/>
              <a:buChar char="Ø"/>
            </a:pPr>
            <a:r>
              <a:rPr lang="en-US" sz="4800" dirty="0"/>
              <a:t>PTA/PTO</a:t>
            </a:r>
          </a:p>
          <a:p>
            <a:pPr>
              <a:buFont typeface="Wingdings" panose="05000000000000000000" pitchFamily="2" charset="2"/>
              <a:buChar char="Ø"/>
            </a:pPr>
            <a:r>
              <a:rPr lang="en-US" sz="4800" dirty="0"/>
              <a:t>Parent - Teacher Resource Centers (Often funded by Title I)</a:t>
            </a:r>
          </a:p>
          <a:p>
            <a:pPr>
              <a:buFont typeface="Wingdings" panose="05000000000000000000" pitchFamily="2" charset="2"/>
              <a:buChar char="Ø"/>
            </a:pPr>
            <a:r>
              <a:rPr lang="en-US" sz="4800" dirty="0"/>
              <a:t>School Improvement</a:t>
            </a:r>
          </a:p>
          <a:p>
            <a:pPr>
              <a:buFont typeface="Wingdings" panose="05000000000000000000" pitchFamily="2" charset="2"/>
              <a:buChar char="Ø"/>
            </a:pPr>
            <a:r>
              <a:rPr lang="en-US" sz="4800" dirty="0"/>
              <a:t>Title I Parent Involvement Program</a:t>
            </a:r>
          </a:p>
          <a:p>
            <a:pPr>
              <a:buFont typeface="Wingdings" panose="05000000000000000000" pitchFamily="2" charset="2"/>
              <a:buChar char="Ø"/>
            </a:pPr>
            <a:r>
              <a:rPr lang="en-US" sz="4800" dirty="0"/>
              <a:t>Title I Parent Involvement Unit offers excellent resources to Parent Mentors and also extends invitations to its regional meetings.</a:t>
            </a:r>
          </a:p>
          <a:p>
            <a:pPr marL="0" indent="0">
              <a:buNone/>
            </a:pPr>
            <a:r>
              <a:rPr lang="en-US" sz="4800" dirty="0"/>
              <a:t> </a:t>
            </a:r>
          </a:p>
          <a:p>
            <a:pPr marL="0" indent="0">
              <a:buNone/>
            </a:pPr>
            <a:endParaRPr lang="en-US" dirty="0"/>
          </a:p>
        </p:txBody>
      </p:sp>
      <p:pic>
        <p:nvPicPr>
          <p:cNvPr id="4" name="Picture 3">
            <a:extLst>
              <a:ext uri="{FF2B5EF4-FFF2-40B4-BE49-F238E27FC236}">
                <a16:creationId xmlns:a16="http://schemas.microsoft.com/office/drawing/2014/main" xmlns="" id="{7F4B0AB3-6535-4EA1-8F80-6B854EFD926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58628" y="455826"/>
            <a:ext cx="2286000" cy="890270"/>
          </a:xfrm>
          <a:prstGeom prst="rect">
            <a:avLst/>
          </a:prstGeom>
        </p:spPr>
      </p:pic>
    </p:spTree>
    <p:extLst>
      <p:ext uri="{BB962C8B-B14F-4D97-AF65-F5344CB8AC3E}">
        <p14:creationId xmlns:p14="http://schemas.microsoft.com/office/powerpoint/2010/main" val="515932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42BC6B-D067-41FC-A806-9D4279B20D38}"/>
              </a:ext>
            </a:extLst>
          </p:cNvPr>
          <p:cNvSpPr>
            <a:spLocks noGrp="1"/>
          </p:cNvSpPr>
          <p:nvPr>
            <p:ph type="title"/>
          </p:nvPr>
        </p:nvSpPr>
        <p:spPr/>
        <p:txBody>
          <a:bodyPr/>
          <a:lstStyle/>
          <a:p>
            <a:r>
              <a:rPr lang="en-US" dirty="0"/>
              <a:t>Taking On Your New Role</a:t>
            </a:r>
          </a:p>
        </p:txBody>
      </p:sp>
      <p:sp>
        <p:nvSpPr>
          <p:cNvPr id="3" name="Content Placeholder 2">
            <a:extLst>
              <a:ext uri="{FF2B5EF4-FFF2-40B4-BE49-F238E27FC236}">
                <a16:creationId xmlns:a16="http://schemas.microsoft.com/office/drawing/2014/main" xmlns="" id="{47547EAE-C38E-4FF8-BEC6-21C586A8B5AE}"/>
              </a:ext>
            </a:extLst>
          </p:cNvPr>
          <p:cNvSpPr>
            <a:spLocks noGrp="1"/>
          </p:cNvSpPr>
          <p:nvPr>
            <p:ph idx="1"/>
          </p:nvPr>
        </p:nvSpPr>
        <p:spPr>
          <a:xfrm>
            <a:off x="895350" y="1352551"/>
            <a:ext cx="7886700" cy="4670710"/>
          </a:xfrm>
        </p:spPr>
        <p:txBody>
          <a:bodyPr>
            <a:normAutofit fontScale="25000" lnSpcReduction="20000"/>
          </a:bodyPr>
          <a:lstStyle/>
          <a:p>
            <a:pPr marL="0" indent="0">
              <a:buNone/>
            </a:pPr>
            <a:r>
              <a:rPr lang="en-US" sz="6400" b="1" i="1" u="sng" dirty="0"/>
              <a:t>Partnerships with Other Agencies within the Community</a:t>
            </a:r>
          </a:p>
          <a:p>
            <a:pPr marL="0" indent="0">
              <a:buNone/>
            </a:pPr>
            <a:r>
              <a:rPr lang="en-US" sz="6400" b="1" dirty="0">
                <a:solidFill>
                  <a:srgbClr val="0070C0"/>
                </a:solidFill>
              </a:rPr>
              <a:t>Parent to Parent of Georgia (GaP2P) </a:t>
            </a:r>
            <a:r>
              <a:rPr lang="en-US" sz="4800" dirty="0"/>
              <a:t>– Georgia’s federally funded Parent Information and Training Center. This is a key partner and a great source of information for parents. Please spend some time on their  website to familiarize yourself with GaP2P and the services and resources available. Begin by traveling on their </a:t>
            </a:r>
            <a:r>
              <a:rPr lang="en-US" sz="4800" b="1" dirty="0">
                <a:solidFill>
                  <a:srgbClr val="0070C0"/>
                </a:solidFill>
              </a:rPr>
              <a:t>Road Map to Services and Supports.</a:t>
            </a:r>
          </a:p>
          <a:p>
            <a:pPr marL="0" indent="0">
              <a:buNone/>
            </a:pPr>
            <a:r>
              <a:rPr lang="en-US" sz="4800" b="1" dirty="0">
                <a:solidFill>
                  <a:srgbClr val="0070C0"/>
                </a:solidFill>
                <a:hlinkClick r:id="rId2"/>
              </a:rPr>
              <a:t>www.p2pga.org</a:t>
            </a:r>
            <a:r>
              <a:rPr lang="en-US" sz="4800" b="1" dirty="0">
                <a:solidFill>
                  <a:srgbClr val="0070C0"/>
                </a:solidFill>
              </a:rPr>
              <a:t>                      1-800-229-2038</a:t>
            </a:r>
          </a:p>
          <a:p>
            <a:pPr marL="0" indent="0">
              <a:buNone/>
            </a:pPr>
            <a:endParaRPr lang="en-US" sz="3700" dirty="0"/>
          </a:p>
          <a:p>
            <a:pPr marL="0" indent="0">
              <a:buNone/>
            </a:pPr>
            <a:r>
              <a:rPr lang="en-US" sz="6400" b="1" i="1" u="sng" dirty="0"/>
              <a:t>Parent Support Agencies: Sharing information and resources to create better outcomes for children</a:t>
            </a:r>
          </a:p>
          <a:p>
            <a:pPr>
              <a:buFont typeface="Wingdings" panose="05000000000000000000" pitchFamily="2" charset="2"/>
              <a:buChar char="Ø"/>
            </a:pPr>
            <a:r>
              <a:rPr lang="en-US" sz="4800" dirty="0"/>
              <a:t>Bright from the Start - Georgia Department of Early Care and Learning, Childcare</a:t>
            </a:r>
          </a:p>
          <a:p>
            <a:pPr>
              <a:buFont typeface="Wingdings" panose="05000000000000000000" pitchFamily="2" charset="2"/>
              <a:buChar char="Ø"/>
            </a:pPr>
            <a:r>
              <a:rPr lang="en-US" sz="4800" dirty="0"/>
              <a:t>Inclusion and Pre-K Coordinators</a:t>
            </a:r>
          </a:p>
          <a:p>
            <a:pPr>
              <a:buFont typeface="Wingdings" panose="05000000000000000000" pitchFamily="2" charset="2"/>
              <a:buChar char="Ø"/>
            </a:pPr>
            <a:r>
              <a:rPr lang="en-US" sz="4800" dirty="0"/>
              <a:t>Babies Can't Wait, Georgia Department of Education, Division for Special Education Services and Supports and Title I Parent Outreach</a:t>
            </a:r>
          </a:p>
          <a:p>
            <a:pPr>
              <a:buFont typeface="Wingdings" panose="05000000000000000000" pitchFamily="2" charset="2"/>
              <a:buChar char="Ø"/>
            </a:pPr>
            <a:r>
              <a:rPr lang="en-US" sz="4800" dirty="0"/>
              <a:t>Georgia Council on Developmental Disabilities (GCDD)</a:t>
            </a:r>
          </a:p>
          <a:p>
            <a:pPr>
              <a:buFont typeface="Wingdings" panose="05000000000000000000" pitchFamily="2" charset="2"/>
              <a:buChar char="Ø"/>
            </a:pPr>
            <a:r>
              <a:rPr lang="en-US" sz="4800" dirty="0"/>
              <a:t>Georgia Department or Behavioral Health &amp; Developmental Disabilities (DBHDD)</a:t>
            </a:r>
          </a:p>
          <a:p>
            <a:pPr>
              <a:buFont typeface="Wingdings" panose="05000000000000000000" pitchFamily="2" charset="2"/>
              <a:buChar char="Ø"/>
            </a:pPr>
            <a:r>
              <a:rPr lang="en-US" sz="4800" dirty="0"/>
              <a:t>Georgia Family Connection Partnership</a:t>
            </a:r>
          </a:p>
          <a:p>
            <a:pPr>
              <a:buFont typeface="Wingdings" panose="05000000000000000000" pitchFamily="2" charset="2"/>
              <a:buChar char="Ø"/>
            </a:pPr>
            <a:r>
              <a:rPr lang="en-US" sz="4800" dirty="0"/>
              <a:t>Institute on Human Development and Disability (IHDD)</a:t>
            </a:r>
          </a:p>
          <a:p>
            <a:pPr>
              <a:buFont typeface="Wingdings" panose="05000000000000000000" pitchFamily="2" charset="2"/>
              <a:buChar char="Ø"/>
            </a:pPr>
            <a:r>
              <a:rPr lang="en-US" sz="4800" dirty="0"/>
              <a:t>Leadership Institute on Developmental Disabilities, Georgia State University</a:t>
            </a:r>
          </a:p>
          <a:p>
            <a:pPr>
              <a:buFont typeface="Wingdings" panose="05000000000000000000" pitchFamily="2" charset="2"/>
              <a:buChar char="Ø"/>
            </a:pPr>
            <a:r>
              <a:rPr lang="en-US" sz="4800" dirty="0"/>
              <a:t>Statewide PTA</a:t>
            </a:r>
          </a:p>
          <a:p>
            <a:pPr>
              <a:buFont typeface="Wingdings" panose="05000000000000000000" pitchFamily="2" charset="2"/>
              <a:buChar char="Ø"/>
            </a:pPr>
            <a:endParaRPr lang="en-US" dirty="0"/>
          </a:p>
        </p:txBody>
      </p:sp>
      <p:pic>
        <p:nvPicPr>
          <p:cNvPr id="4" name="Picture 3">
            <a:extLst>
              <a:ext uri="{FF2B5EF4-FFF2-40B4-BE49-F238E27FC236}">
                <a16:creationId xmlns:a16="http://schemas.microsoft.com/office/drawing/2014/main" xmlns="" id="{A228BF2E-377E-4CA5-B501-BFE609C6CDE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8628" y="455826"/>
            <a:ext cx="2286000" cy="890270"/>
          </a:xfrm>
          <a:prstGeom prst="rect">
            <a:avLst/>
          </a:prstGeom>
        </p:spPr>
      </p:pic>
    </p:spTree>
    <p:extLst>
      <p:ext uri="{BB962C8B-B14F-4D97-AF65-F5344CB8AC3E}">
        <p14:creationId xmlns:p14="http://schemas.microsoft.com/office/powerpoint/2010/main" val="2280526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646971-FAF5-493B-8C23-2F1265FF5539}"/>
              </a:ext>
            </a:extLst>
          </p:cNvPr>
          <p:cNvSpPr>
            <a:spLocks noGrp="1"/>
          </p:cNvSpPr>
          <p:nvPr>
            <p:ph type="title"/>
          </p:nvPr>
        </p:nvSpPr>
        <p:spPr/>
        <p:txBody>
          <a:bodyPr/>
          <a:lstStyle/>
          <a:p>
            <a:r>
              <a:rPr lang="en-US" dirty="0"/>
              <a:t>Parent Mentor Accountability</a:t>
            </a:r>
          </a:p>
        </p:txBody>
      </p:sp>
      <p:sp>
        <p:nvSpPr>
          <p:cNvPr id="3" name="Content Placeholder 2">
            <a:extLst>
              <a:ext uri="{FF2B5EF4-FFF2-40B4-BE49-F238E27FC236}">
                <a16:creationId xmlns:a16="http://schemas.microsoft.com/office/drawing/2014/main" xmlns="" id="{43DA69D0-BC69-4BCC-A269-8166DE95729C}"/>
              </a:ext>
            </a:extLst>
          </p:cNvPr>
          <p:cNvSpPr>
            <a:spLocks noGrp="1"/>
          </p:cNvSpPr>
          <p:nvPr>
            <p:ph idx="1"/>
          </p:nvPr>
        </p:nvSpPr>
        <p:spPr>
          <a:xfrm>
            <a:off x="973727" y="1466851"/>
            <a:ext cx="7886700" cy="4556410"/>
          </a:xfrm>
        </p:spPr>
        <p:txBody>
          <a:bodyPr>
            <a:normAutofit fontScale="25000" lnSpcReduction="20000"/>
          </a:bodyPr>
          <a:lstStyle/>
          <a:p>
            <a:pPr marL="0" indent="0">
              <a:buNone/>
            </a:pPr>
            <a:r>
              <a:rPr lang="en-US" sz="7200" b="1" i="1" dirty="0"/>
              <a:t>Each District and Parent Mentor are accountable for:</a:t>
            </a:r>
          </a:p>
          <a:p>
            <a:pPr marL="0" indent="0">
              <a:buNone/>
            </a:pPr>
            <a:endParaRPr lang="en-US" sz="7200" b="1" i="1" dirty="0"/>
          </a:p>
          <a:p>
            <a:pPr lvl="0">
              <a:buFont typeface="Wingdings" panose="05000000000000000000" pitchFamily="2" charset="2"/>
              <a:buChar char="§"/>
            </a:pPr>
            <a:r>
              <a:rPr lang="en-US" sz="4800" b="1" dirty="0">
                <a:solidFill>
                  <a:srgbClr val="0070C0"/>
                </a:solidFill>
              </a:rPr>
              <a:t> </a:t>
            </a:r>
            <a:r>
              <a:rPr lang="en-US" sz="5600" b="1" i="1" dirty="0">
                <a:solidFill>
                  <a:srgbClr val="0070C0"/>
                </a:solidFill>
              </a:rPr>
              <a:t>Identifying a Target Group and determining how progress data will be collected: </a:t>
            </a:r>
            <a:r>
              <a:rPr lang="en-US" sz="5600" i="1" dirty="0">
                <a:solidFill>
                  <a:srgbClr val="0070C0"/>
                </a:solidFill>
              </a:rPr>
              <a:t>You will want to review these with your director.  It is best to start with a small number of parents (10 i</a:t>
            </a:r>
            <a:r>
              <a:rPr lang="en-US" sz="4800" dirty="0">
                <a:solidFill>
                  <a:srgbClr val="0070C0"/>
                </a:solidFill>
              </a:rPr>
              <a:t>s </a:t>
            </a:r>
            <a:r>
              <a:rPr lang="en-US" sz="4800" i="1" dirty="0">
                <a:solidFill>
                  <a:srgbClr val="0070C0"/>
                </a:solidFill>
              </a:rPr>
              <a:t>good)</a:t>
            </a:r>
            <a:r>
              <a:rPr lang="en-US" sz="4800" dirty="0">
                <a:solidFill>
                  <a:srgbClr val="0070C0"/>
                </a:solidFill>
              </a:rPr>
              <a:t> and then determine a </a:t>
            </a:r>
            <a:r>
              <a:rPr lang="en-US" sz="4800" b="1" dirty="0">
                <a:solidFill>
                  <a:srgbClr val="0070C0"/>
                </a:solidFill>
              </a:rPr>
              <a:t>Vital Behavior </a:t>
            </a:r>
            <a:r>
              <a:rPr lang="en-US" sz="4800" dirty="0">
                <a:solidFill>
                  <a:srgbClr val="0070C0"/>
                </a:solidFill>
              </a:rPr>
              <a:t>that you will be training on and working with your parents to track progress. Vital Behaviors are identified on the Evidence to Practice Guides on the </a:t>
            </a:r>
            <a:r>
              <a:rPr lang="en-US" sz="4800" b="1" i="1" dirty="0">
                <a:highlight>
                  <a:srgbClr val="00FFFF"/>
                </a:highlight>
              </a:rPr>
              <a:t>Learning Curve</a:t>
            </a:r>
            <a:r>
              <a:rPr lang="en-US" sz="4800" i="1" dirty="0">
                <a:solidFill>
                  <a:srgbClr val="0070C0"/>
                </a:solidFill>
              </a:rPr>
              <a:t>. </a:t>
            </a:r>
          </a:p>
          <a:p>
            <a:pPr marL="0" lvl="0" indent="0">
              <a:buNone/>
            </a:pPr>
            <a:endParaRPr lang="en-US" sz="4800" dirty="0">
              <a:solidFill>
                <a:srgbClr val="0070C0"/>
              </a:solidFill>
            </a:endParaRPr>
          </a:p>
          <a:p>
            <a:r>
              <a:rPr lang="en-US" sz="5600" b="1" i="1" dirty="0">
                <a:solidFill>
                  <a:srgbClr val="0070C0"/>
                </a:solidFill>
              </a:rPr>
              <a:t>FY Pre and Post  Surveys:  </a:t>
            </a:r>
            <a:r>
              <a:rPr lang="en-US" sz="4800" dirty="0">
                <a:solidFill>
                  <a:srgbClr val="0070C0"/>
                </a:solidFill>
              </a:rPr>
              <a:t>Reporting survey results. These are accessed on the </a:t>
            </a:r>
            <a:r>
              <a:rPr lang="en-US" sz="4800" b="1" i="1" dirty="0">
                <a:highlight>
                  <a:srgbClr val="00FFFF"/>
                </a:highlight>
              </a:rPr>
              <a:t>Learning Curve </a:t>
            </a:r>
            <a:r>
              <a:rPr lang="en-US" sz="4800" dirty="0">
                <a:solidFill>
                  <a:srgbClr val="0070C0"/>
                </a:solidFill>
              </a:rPr>
              <a:t>as well.</a:t>
            </a:r>
          </a:p>
          <a:p>
            <a:pPr marL="0" indent="0">
              <a:buNone/>
            </a:pPr>
            <a:endParaRPr lang="en-US" sz="4800" dirty="0">
              <a:solidFill>
                <a:srgbClr val="0070C0"/>
              </a:solidFill>
            </a:endParaRPr>
          </a:p>
          <a:p>
            <a:r>
              <a:rPr lang="en-US" sz="5600" b="1" i="1" dirty="0">
                <a:solidFill>
                  <a:srgbClr val="0070C0"/>
                </a:solidFill>
              </a:rPr>
              <a:t>Quarterly Contact Tracking:  </a:t>
            </a:r>
            <a:r>
              <a:rPr lang="en-US" sz="4800" dirty="0">
                <a:solidFill>
                  <a:srgbClr val="0070C0"/>
                </a:solidFill>
              </a:rPr>
              <a:t>Parent Mentors report their collaborative contacts related to family, school, and community engagement work each quarter. These are due on Oct. 15, Jan. 15, April 15 and May 30 or before you leave for the summer. </a:t>
            </a:r>
          </a:p>
          <a:p>
            <a:pPr marL="0" indent="0">
              <a:buNone/>
            </a:pPr>
            <a:endParaRPr lang="en-US" sz="4800" dirty="0">
              <a:solidFill>
                <a:srgbClr val="0070C0"/>
              </a:solidFill>
            </a:endParaRPr>
          </a:p>
          <a:p>
            <a:r>
              <a:rPr lang="en-US" sz="5600" b="1" i="1" dirty="0">
                <a:solidFill>
                  <a:srgbClr val="0070C0"/>
                </a:solidFill>
              </a:rPr>
              <a:t>Progress Reporting:  </a:t>
            </a:r>
            <a:r>
              <a:rPr lang="en-US" sz="4800" dirty="0">
                <a:solidFill>
                  <a:srgbClr val="0070C0"/>
                </a:solidFill>
              </a:rPr>
              <a:t>Parent Mentors report using  links on the </a:t>
            </a:r>
            <a:r>
              <a:rPr lang="en-US" sz="4800" b="1" i="1" dirty="0">
                <a:highlight>
                  <a:srgbClr val="00FFFF"/>
                </a:highlight>
              </a:rPr>
              <a:t>Learning Curve</a:t>
            </a:r>
            <a:r>
              <a:rPr lang="en-US" sz="4800" b="1" i="1" dirty="0">
                <a:solidFill>
                  <a:srgbClr val="0070C0"/>
                </a:solidFill>
              </a:rPr>
              <a:t>. </a:t>
            </a:r>
            <a:r>
              <a:rPr lang="en-US" sz="4800" dirty="0">
                <a:solidFill>
                  <a:srgbClr val="0070C0"/>
                </a:solidFill>
              </a:rPr>
              <a:t>This information is about your progress on Learning Targets, Vital Behaviors and trainings with parents. These are due on Oct. 15, Jan. 15, April 15. </a:t>
            </a:r>
          </a:p>
          <a:p>
            <a:pPr marL="0" indent="0">
              <a:buNone/>
            </a:pPr>
            <a:r>
              <a:rPr lang="en-US" sz="4800" b="1" dirty="0">
                <a:solidFill>
                  <a:srgbClr val="0070C0"/>
                </a:solidFill>
              </a:rPr>
              <a:t> </a:t>
            </a:r>
          </a:p>
          <a:p>
            <a:pPr marL="0" indent="0">
              <a:buNone/>
            </a:pPr>
            <a:r>
              <a:rPr lang="en-US" sz="4800" b="1" i="1" dirty="0"/>
              <a:t>**All of these forms are available on the website in the </a:t>
            </a:r>
            <a:r>
              <a:rPr lang="en-US" sz="4800" b="1" i="1" dirty="0">
                <a:highlight>
                  <a:srgbClr val="00FFFF"/>
                </a:highlight>
              </a:rPr>
              <a:t>Learning Curve </a:t>
            </a:r>
            <a:r>
              <a:rPr lang="en-US" sz="4800" b="1" i="1" dirty="0"/>
              <a:t>under the Accountability tab.</a:t>
            </a:r>
          </a:p>
          <a:p>
            <a:endParaRPr lang="en-US" dirty="0"/>
          </a:p>
        </p:txBody>
      </p:sp>
      <p:pic>
        <p:nvPicPr>
          <p:cNvPr id="4" name="Picture 3">
            <a:extLst>
              <a:ext uri="{FF2B5EF4-FFF2-40B4-BE49-F238E27FC236}">
                <a16:creationId xmlns:a16="http://schemas.microsoft.com/office/drawing/2014/main" xmlns="" id="{45525D11-7288-493D-9CC4-441AA055939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419702" y="455826"/>
            <a:ext cx="1724298" cy="890270"/>
          </a:xfrm>
          <a:prstGeom prst="rect">
            <a:avLst/>
          </a:prstGeom>
        </p:spPr>
      </p:pic>
    </p:spTree>
    <p:extLst>
      <p:ext uri="{BB962C8B-B14F-4D97-AF65-F5344CB8AC3E}">
        <p14:creationId xmlns:p14="http://schemas.microsoft.com/office/powerpoint/2010/main" val="644432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1238D6-A108-404F-BBE1-C25344FB0F4F}"/>
              </a:ext>
            </a:extLst>
          </p:cNvPr>
          <p:cNvSpPr>
            <a:spLocks noGrp="1"/>
          </p:cNvSpPr>
          <p:nvPr>
            <p:ph type="title"/>
          </p:nvPr>
        </p:nvSpPr>
        <p:spPr/>
        <p:txBody>
          <a:bodyPr/>
          <a:lstStyle/>
          <a:p>
            <a:r>
              <a:rPr lang="en-US" dirty="0"/>
              <a:t>Collaboration and Tools	</a:t>
            </a:r>
          </a:p>
        </p:txBody>
      </p:sp>
      <p:sp>
        <p:nvSpPr>
          <p:cNvPr id="3" name="Content Placeholder 2">
            <a:extLst>
              <a:ext uri="{FF2B5EF4-FFF2-40B4-BE49-F238E27FC236}">
                <a16:creationId xmlns:a16="http://schemas.microsoft.com/office/drawing/2014/main" xmlns="" id="{DE264C3B-8E1E-431E-AE26-4FF4CC300AF5}"/>
              </a:ext>
            </a:extLst>
          </p:cNvPr>
          <p:cNvSpPr>
            <a:spLocks noGrp="1"/>
          </p:cNvSpPr>
          <p:nvPr>
            <p:ph idx="1"/>
          </p:nvPr>
        </p:nvSpPr>
        <p:spPr/>
        <p:txBody>
          <a:bodyPr>
            <a:normAutofit fontScale="77500" lnSpcReduction="20000"/>
          </a:bodyPr>
          <a:lstStyle/>
          <a:p>
            <a:pPr marL="0" indent="0">
              <a:buNone/>
            </a:pPr>
            <a:r>
              <a:rPr lang="en-US" b="1" dirty="0"/>
              <a:t> </a:t>
            </a:r>
          </a:p>
          <a:p>
            <a:pPr>
              <a:buFont typeface="Wingdings" panose="05000000000000000000" pitchFamily="2" charset="2"/>
              <a:buChar char="Ø"/>
            </a:pPr>
            <a:r>
              <a:rPr lang="en-US" b="1" dirty="0"/>
              <a:t>Parent Mentors are required to attend professional development opportunities once a quarter in their regions and once a year at the </a:t>
            </a:r>
            <a:r>
              <a:rPr lang="en-US" b="1" dirty="0" err="1"/>
              <a:t>GaPMP</a:t>
            </a:r>
            <a:r>
              <a:rPr lang="en-US" b="1" dirty="0"/>
              <a:t> Kickoff Conference in the fall. </a:t>
            </a:r>
          </a:p>
          <a:p>
            <a:pPr>
              <a:buFont typeface="Wingdings" panose="05000000000000000000" pitchFamily="2" charset="2"/>
              <a:buChar char="Ø"/>
            </a:pPr>
            <a:r>
              <a:rPr lang="en-US" b="1" dirty="0"/>
              <a:t>Other opportunities to collaborate together may include online learning opportunities, webinars, and/or other system or state related conferences you may attend as part of your local school system.</a:t>
            </a:r>
          </a:p>
          <a:p>
            <a:pPr>
              <a:buFont typeface="Wingdings" panose="05000000000000000000" pitchFamily="2" charset="2"/>
              <a:buChar char="Ø"/>
            </a:pPr>
            <a:r>
              <a:rPr lang="en-US" b="1" dirty="0"/>
              <a:t>Regional Reps and the </a:t>
            </a:r>
            <a:r>
              <a:rPr lang="en-US" b="1" dirty="0" err="1"/>
              <a:t>Listserve</a:t>
            </a:r>
            <a:r>
              <a:rPr lang="en-US" b="1" dirty="0"/>
              <a:t> are ongoing resources available to assist in your successful family engagement related work and reporting.</a:t>
            </a:r>
            <a:endParaRPr lang="en-US" dirty="0"/>
          </a:p>
          <a:p>
            <a:endParaRPr lang="en-US" dirty="0"/>
          </a:p>
        </p:txBody>
      </p:sp>
      <p:pic>
        <p:nvPicPr>
          <p:cNvPr id="4" name="Picture 3">
            <a:extLst>
              <a:ext uri="{FF2B5EF4-FFF2-40B4-BE49-F238E27FC236}">
                <a16:creationId xmlns:a16="http://schemas.microsoft.com/office/drawing/2014/main" xmlns="" id="{3704CAF2-9F61-4E40-A632-00607C48736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496050" y="456303"/>
            <a:ext cx="2286000" cy="890270"/>
          </a:xfrm>
          <a:prstGeom prst="rect">
            <a:avLst/>
          </a:prstGeom>
        </p:spPr>
      </p:pic>
    </p:spTree>
    <p:extLst>
      <p:ext uri="{BB962C8B-B14F-4D97-AF65-F5344CB8AC3E}">
        <p14:creationId xmlns:p14="http://schemas.microsoft.com/office/powerpoint/2010/main" val="2033101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39341F-FEE9-4E5D-B1C0-510E2C4BF315}"/>
              </a:ext>
            </a:extLst>
          </p:cNvPr>
          <p:cNvSpPr>
            <a:spLocks noGrp="1"/>
          </p:cNvSpPr>
          <p:nvPr>
            <p:ph type="title"/>
          </p:nvPr>
        </p:nvSpPr>
        <p:spPr/>
        <p:txBody>
          <a:bodyPr/>
          <a:lstStyle/>
          <a:p>
            <a:r>
              <a:rPr lang="en-US" dirty="0"/>
              <a:t>Collaboration and Tools</a:t>
            </a:r>
          </a:p>
        </p:txBody>
      </p:sp>
      <p:sp>
        <p:nvSpPr>
          <p:cNvPr id="3" name="Content Placeholder 2">
            <a:extLst>
              <a:ext uri="{FF2B5EF4-FFF2-40B4-BE49-F238E27FC236}">
                <a16:creationId xmlns:a16="http://schemas.microsoft.com/office/drawing/2014/main" xmlns="" id="{A1403A16-6497-4331-B15E-8D2B49DFEC78}"/>
              </a:ext>
            </a:extLst>
          </p:cNvPr>
          <p:cNvSpPr>
            <a:spLocks noGrp="1"/>
          </p:cNvSpPr>
          <p:nvPr>
            <p:ph idx="1"/>
          </p:nvPr>
        </p:nvSpPr>
        <p:spPr>
          <a:xfrm>
            <a:off x="895350" y="1872343"/>
            <a:ext cx="7886700" cy="4150917"/>
          </a:xfrm>
        </p:spPr>
        <p:txBody>
          <a:bodyPr/>
          <a:lstStyle/>
          <a:p>
            <a:pPr>
              <a:buFont typeface="Wingdings" panose="05000000000000000000" pitchFamily="2" charset="2"/>
              <a:buChar char="Ø"/>
            </a:pPr>
            <a:r>
              <a:rPr lang="en-US" dirty="0"/>
              <a:t>Evidence to Practice Guides:</a:t>
            </a:r>
          </a:p>
          <a:p>
            <a:pPr marL="0" indent="0">
              <a:buNone/>
            </a:pPr>
            <a:r>
              <a:rPr lang="en-US" sz="1400" dirty="0"/>
              <a:t>	The guides utilize family and community engagement research related to Parent 	Mentor initiatives. Data results will be demonstrated using goals and vital behaviors to 	reach positive outcomes related to improving graduation rates.</a:t>
            </a:r>
          </a:p>
          <a:p>
            <a:pPr>
              <a:buFont typeface="Wingdings" panose="05000000000000000000" pitchFamily="2" charset="2"/>
              <a:buChar char="Ø"/>
            </a:pPr>
            <a:r>
              <a:rPr lang="en-US" dirty="0"/>
              <a:t>Parent Survey:</a:t>
            </a:r>
          </a:p>
          <a:p>
            <a:pPr marL="0" indent="0">
              <a:buNone/>
            </a:pPr>
            <a:r>
              <a:rPr lang="en-US" sz="1400" dirty="0"/>
              <a:t>	Data collection tool for end of year evaluation of target group. This will assist in 	validating the family engagement work during FY__.</a:t>
            </a:r>
          </a:p>
          <a:p>
            <a:pPr>
              <a:buFont typeface="Wingdings" panose="05000000000000000000" pitchFamily="2" charset="2"/>
              <a:buChar char="Ø"/>
            </a:pPr>
            <a:r>
              <a:rPr lang="en-US" dirty="0"/>
              <a:t>Pre and Post Surveys:</a:t>
            </a:r>
          </a:p>
          <a:p>
            <a:pPr marL="0" indent="0">
              <a:buNone/>
            </a:pPr>
            <a:r>
              <a:rPr lang="en-US" sz="1400" dirty="0"/>
              <a:t>	Data collection tool for target group, administered prior to targeted activities and at the 	end of year, to assist in identifying impact of family engagement work during FY</a:t>
            </a:r>
          </a:p>
          <a:p>
            <a:pPr marL="457200" lvl="1" indent="0">
              <a:buNone/>
            </a:pPr>
            <a:endParaRPr lang="en-US" dirty="0"/>
          </a:p>
        </p:txBody>
      </p:sp>
      <p:pic>
        <p:nvPicPr>
          <p:cNvPr id="5" name="Picture 4">
            <a:extLst>
              <a:ext uri="{FF2B5EF4-FFF2-40B4-BE49-F238E27FC236}">
                <a16:creationId xmlns:a16="http://schemas.microsoft.com/office/drawing/2014/main" xmlns="" id="{56E7F7C8-1433-4192-A3F3-A34962457A8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496050" y="456303"/>
            <a:ext cx="2286000" cy="890270"/>
          </a:xfrm>
          <a:prstGeom prst="rect">
            <a:avLst/>
          </a:prstGeom>
        </p:spPr>
      </p:pic>
    </p:spTree>
    <p:extLst>
      <p:ext uri="{BB962C8B-B14F-4D97-AF65-F5344CB8AC3E}">
        <p14:creationId xmlns:p14="http://schemas.microsoft.com/office/powerpoint/2010/main" val="1306552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30EC30-6D3C-4F22-84DB-17AEC9E26A61}"/>
              </a:ext>
            </a:extLst>
          </p:cNvPr>
          <p:cNvSpPr>
            <a:spLocks noGrp="1"/>
          </p:cNvSpPr>
          <p:nvPr>
            <p:ph type="title"/>
          </p:nvPr>
        </p:nvSpPr>
        <p:spPr/>
        <p:txBody>
          <a:bodyPr/>
          <a:lstStyle/>
          <a:p>
            <a:r>
              <a:rPr lang="en-US" dirty="0"/>
              <a:t>Collaboration and Tools</a:t>
            </a:r>
          </a:p>
        </p:txBody>
      </p:sp>
      <p:pic>
        <p:nvPicPr>
          <p:cNvPr id="4" name="Content Placeholder 3" descr="E2P Graduation.jpg">
            <a:extLst>
              <a:ext uri="{FF2B5EF4-FFF2-40B4-BE49-F238E27FC236}">
                <a16:creationId xmlns:a16="http://schemas.microsoft.com/office/drawing/2014/main" xmlns="" id="{081203A6-6499-446A-B6D8-DEB77CA264D6}"/>
              </a:ext>
            </a:extLst>
          </p:cNvPr>
          <p:cNvPicPr>
            <a:picLocks noGrp="1" noChangeAspect="1"/>
          </p:cNvPicPr>
          <p:nvPr>
            <p:ph idx="1"/>
          </p:nvPr>
        </p:nvPicPr>
        <p:blipFill>
          <a:blip r:embed="rId2" cstate="print"/>
          <a:stretch>
            <a:fillRect/>
          </a:stretch>
        </p:blipFill>
        <p:spPr>
          <a:xfrm>
            <a:off x="1062446" y="1201783"/>
            <a:ext cx="7719603" cy="4998720"/>
          </a:xfrm>
          <a:prstGeom prst="rect">
            <a:avLst/>
          </a:prstGeom>
        </p:spPr>
      </p:pic>
      <p:pic>
        <p:nvPicPr>
          <p:cNvPr id="5" name="Picture 4">
            <a:extLst>
              <a:ext uri="{FF2B5EF4-FFF2-40B4-BE49-F238E27FC236}">
                <a16:creationId xmlns:a16="http://schemas.microsoft.com/office/drawing/2014/main" xmlns="" id="{0A1610D2-32C8-4977-BB43-23F43D8C66F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496050" y="456303"/>
            <a:ext cx="2286000" cy="890270"/>
          </a:xfrm>
          <a:prstGeom prst="rect">
            <a:avLst/>
          </a:prstGeom>
        </p:spPr>
      </p:pic>
    </p:spTree>
    <p:extLst>
      <p:ext uri="{BB962C8B-B14F-4D97-AF65-F5344CB8AC3E}">
        <p14:creationId xmlns:p14="http://schemas.microsoft.com/office/powerpoint/2010/main" val="777635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D55088-6A24-4D00-B602-1EDC41864795}"/>
              </a:ext>
            </a:extLst>
          </p:cNvPr>
          <p:cNvSpPr>
            <a:spLocks noGrp="1"/>
          </p:cNvSpPr>
          <p:nvPr>
            <p:ph type="title"/>
          </p:nvPr>
        </p:nvSpPr>
        <p:spPr/>
        <p:txBody>
          <a:bodyPr/>
          <a:lstStyle/>
          <a:p>
            <a:r>
              <a:rPr lang="en-US" dirty="0"/>
              <a:t>Online and Ongoing Support</a:t>
            </a:r>
          </a:p>
        </p:txBody>
      </p:sp>
      <p:sp>
        <p:nvSpPr>
          <p:cNvPr id="3" name="Content Placeholder 2">
            <a:extLst>
              <a:ext uri="{FF2B5EF4-FFF2-40B4-BE49-F238E27FC236}">
                <a16:creationId xmlns:a16="http://schemas.microsoft.com/office/drawing/2014/main" xmlns="" id="{CF315DCE-11B9-4AC5-B6D8-E8E354890F8C}"/>
              </a:ext>
            </a:extLst>
          </p:cNvPr>
          <p:cNvSpPr>
            <a:spLocks noGrp="1"/>
          </p:cNvSpPr>
          <p:nvPr>
            <p:ph idx="1"/>
          </p:nvPr>
        </p:nvSpPr>
        <p:spPr>
          <a:xfrm>
            <a:off x="895350" y="1781865"/>
            <a:ext cx="7886700" cy="4241395"/>
          </a:xfrm>
        </p:spPr>
        <p:txBody>
          <a:bodyPr>
            <a:normAutofit/>
          </a:bodyPr>
          <a:lstStyle/>
          <a:p>
            <a:pPr lvl="0">
              <a:buFont typeface="Wingdings" panose="05000000000000000000" pitchFamily="2" charset="2"/>
              <a:buChar char="Ø"/>
            </a:pPr>
            <a:r>
              <a:rPr lang="en-US" sz="2400" b="1" dirty="0"/>
              <a:t>Connect with seasoned mentors to help you.</a:t>
            </a:r>
          </a:p>
          <a:p>
            <a:pPr marL="0" lvl="0" indent="0">
              <a:buNone/>
            </a:pPr>
            <a:endParaRPr lang="en-US" sz="2400" b="1" dirty="0"/>
          </a:p>
          <a:p>
            <a:pPr lvl="0">
              <a:buFont typeface="Wingdings" panose="05000000000000000000" pitchFamily="2" charset="2"/>
              <a:buChar char="Ø"/>
            </a:pPr>
            <a:r>
              <a:rPr lang="en-US" sz="2400" b="1" dirty="0"/>
              <a:t>Attend regional meetings and trainings for professional development and reporting support.</a:t>
            </a:r>
          </a:p>
          <a:p>
            <a:pPr marL="0" lvl="0" indent="0">
              <a:buNone/>
            </a:pPr>
            <a:endParaRPr lang="en-US" sz="2400" b="1" dirty="0"/>
          </a:p>
          <a:p>
            <a:pPr lvl="0">
              <a:buFont typeface="Wingdings" panose="05000000000000000000" pitchFamily="2" charset="2"/>
              <a:buChar char="Ø"/>
            </a:pPr>
            <a:r>
              <a:rPr lang="en-US" sz="2400" b="1" dirty="0"/>
              <a:t>All tools mentors need for fulfilling their contract requirements can be found on the </a:t>
            </a:r>
            <a:r>
              <a:rPr lang="en-US" sz="2400" b="1" dirty="0">
                <a:highlight>
                  <a:srgbClr val="00FFFF"/>
                </a:highlight>
              </a:rPr>
              <a:t>Learning Curve</a:t>
            </a:r>
            <a:r>
              <a:rPr lang="en-US" sz="2400" b="1" dirty="0"/>
              <a:t> under the Quarterly Reporting tab.</a:t>
            </a:r>
          </a:p>
          <a:p>
            <a:pPr marL="0" lvl="0" indent="0">
              <a:buNone/>
            </a:pPr>
            <a:endParaRPr lang="en-US" sz="2400" b="1" dirty="0"/>
          </a:p>
          <a:p>
            <a:pPr lvl="0">
              <a:buFont typeface="Wingdings" panose="05000000000000000000" pitchFamily="2" charset="2"/>
              <a:buChar char="Ø"/>
            </a:pPr>
            <a:endParaRPr lang="en-US" sz="2400" b="1" dirty="0"/>
          </a:p>
          <a:p>
            <a:pPr lvl="0">
              <a:buFont typeface="Wingdings" panose="05000000000000000000" pitchFamily="2" charset="2"/>
              <a:buChar char="Ø"/>
            </a:pPr>
            <a:endParaRPr lang="en-US" sz="2400" dirty="0"/>
          </a:p>
        </p:txBody>
      </p:sp>
      <p:pic>
        <p:nvPicPr>
          <p:cNvPr id="4" name="Picture 3">
            <a:extLst>
              <a:ext uri="{FF2B5EF4-FFF2-40B4-BE49-F238E27FC236}">
                <a16:creationId xmlns:a16="http://schemas.microsoft.com/office/drawing/2014/main" xmlns="" id="{D82891DA-3D97-457A-B748-89FB0EB961D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271656" y="456303"/>
            <a:ext cx="1872344" cy="890270"/>
          </a:xfrm>
          <a:prstGeom prst="rect">
            <a:avLst/>
          </a:prstGeom>
        </p:spPr>
      </p:pic>
    </p:spTree>
    <p:extLst>
      <p:ext uri="{BB962C8B-B14F-4D97-AF65-F5344CB8AC3E}">
        <p14:creationId xmlns:p14="http://schemas.microsoft.com/office/powerpoint/2010/main" val="3328990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xmlns="" id="{883E531E-5BB9-1645-BA50-F7A96E68F87B}"/>
              </a:ext>
            </a:extLst>
          </p:cNvPr>
          <p:cNvSpPr>
            <a:spLocks noGrp="1"/>
          </p:cNvSpPr>
          <p:nvPr>
            <p:ph type="title"/>
          </p:nvPr>
        </p:nvSpPr>
        <p:spPr>
          <a:xfrm>
            <a:off x="895350" y="365126"/>
            <a:ext cx="5339987" cy="1325563"/>
          </a:xfrm>
        </p:spPr>
        <p:txBody>
          <a:bodyPr>
            <a:normAutofit/>
          </a:bodyPr>
          <a:lstStyle/>
          <a:p>
            <a:r>
              <a:rPr lang="en-US" sz="1800" dirty="0"/>
              <a:t>GPMP Led by the Georgia Department of Education, (</a:t>
            </a:r>
            <a:r>
              <a:rPr lang="en-US" sz="1800" dirty="0" err="1"/>
              <a:t>GaDOE</a:t>
            </a:r>
            <a:r>
              <a:rPr lang="en-US" sz="1800" dirty="0"/>
              <a:t>) Division for Special Education Services and Supports</a:t>
            </a:r>
          </a:p>
        </p:txBody>
      </p:sp>
      <p:sp>
        <p:nvSpPr>
          <p:cNvPr id="17" name="Content Placeholder 16">
            <a:extLst>
              <a:ext uri="{FF2B5EF4-FFF2-40B4-BE49-F238E27FC236}">
                <a16:creationId xmlns:a16="http://schemas.microsoft.com/office/drawing/2014/main" xmlns="" id="{5E643816-5B11-A641-8D43-B488ECB4EDED}"/>
              </a:ext>
            </a:extLst>
          </p:cNvPr>
          <p:cNvSpPr>
            <a:spLocks noGrp="1"/>
          </p:cNvSpPr>
          <p:nvPr>
            <p:ph idx="1"/>
          </p:nvPr>
        </p:nvSpPr>
        <p:spPr>
          <a:xfrm>
            <a:off x="895350" y="2002971"/>
            <a:ext cx="7886700" cy="4020289"/>
          </a:xfrm>
        </p:spPr>
        <p:txBody>
          <a:bodyPr>
            <a:normAutofit lnSpcReduction="10000"/>
          </a:bodyPr>
          <a:lstStyle/>
          <a:p>
            <a:pPr>
              <a:buFont typeface="Wingdings" panose="05000000000000000000" pitchFamily="2" charset="2"/>
              <a:buChar char="Ø"/>
            </a:pPr>
            <a:r>
              <a:rPr lang="en-US" dirty="0"/>
              <a:t>Mission:  </a:t>
            </a:r>
            <a:r>
              <a:rPr lang="en-US" sz="2000" dirty="0"/>
              <a:t>To Build Effective Family, School and Community Partnerships that Lead to Greater Achievement for All Students, Especially those with Disabilities.</a:t>
            </a:r>
          </a:p>
          <a:p>
            <a:pPr marL="0" indent="0">
              <a:buNone/>
            </a:pPr>
            <a:endParaRPr lang="en-US" sz="2000" dirty="0"/>
          </a:p>
          <a:p>
            <a:pPr>
              <a:buFont typeface="Wingdings" panose="05000000000000000000" pitchFamily="2" charset="2"/>
              <a:buChar char="Ø"/>
            </a:pPr>
            <a:r>
              <a:rPr lang="en-US" dirty="0"/>
              <a:t>Objective:</a:t>
            </a:r>
            <a:r>
              <a:rPr lang="en-US" sz="3200" dirty="0"/>
              <a:t> </a:t>
            </a:r>
            <a:r>
              <a:rPr lang="en-US" sz="2000" dirty="0"/>
              <a:t>To Impact Student Achievement through Family Engagement Strategies</a:t>
            </a:r>
          </a:p>
          <a:p>
            <a:pPr marL="0" indent="0">
              <a:buNone/>
            </a:pPr>
            <a:endParaRPr lang="en-US" sz="2000" dirty="0"/>
          </a:p>
          <a:p>
            <a:pPr>
              <a:buFont typeface="Wingdings" panose="05000000000000000000" pitchFamily="2" charset="2"/>
              <a:buChar char="Ø"/>
            </a:pPr>
            <a:r>
              <a:rPr lang="en-US" dirty="0"/>
              <a:t>Vision:</a:t>
            </a:r>
            <a:r>
              <a:rPr lang="en-US" sz="3200" dirty="0"/>
              <a:t> </a:t>
            </a:r>
            <a:r>
              <a:rPr lang="en-US" sz="2000" dirty="0"/>
              <a:t>Parent Mentors and special education administrators will lead the way in Georgia to bridge the gap between home, school and community partnerships. </a:t>
            </a:r>
          </a:p>
          <a:p>
            <a:endParaRPr lang="en-US" sz="2400" dirty="0"/>
          </a:p>
          <a:p>
            <a:pPr marL="0" indent="0">
              <a:buNone/>
            </a:pPr>
            <a:endParaRPr lang="en-US" sz="2400" dirty="0">
              <a:solidFill>
                <a:schemeClr val="accent5"/>
              </a:solidFill>
            </a:endParaRPr>
          </a:p>
        </p:txBody>
      </p:sp>
      <p:pic>
        <p:nvPicPr>
          <p:cNvPr id="4" name="Picture 3">
            <a:extLst>
              <a:ext uri="{FF2B5EF4-FFF2-40B4-BE49-F238E27FC236}">
                <a16:creationId xmlns:a16="http://schemas.microsoft.com/office/drawing/2014/main" xmlns="" id="{AEDFA02C-ADE7-4C5D-BF8F-C7604F6E258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400799" y="605790"/>
            <a:ext cx="1764665" cy="937260"/>
          </a:xfrm>
          <a:prstGeom prst="rect">
            <a:avLst/>
          </a:prstGeom>
        </p:spPr>
      </p:pic>
    </p:spTree>
    <p:extLst>
      <p:ext uri="{BB962C8B-B14F-4D97-AF65-F5344CB8AC3E}">
        <p14:creationId xmlns:p14="http://schemas.microsoft.com/office/powerpoint/2010/main" val="2824286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AC1C8DA-4DC2-4F3D-867B-CC21EA761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209007"/>
            <a:ext cx="8412480" cy="5738947"/>
          </a:xfrm>
          <a:prstGeom prst="rect">
            <a:avLst/>
          </a:prstGeom>
        </p:spPr>
      </p:pic>
    </p:spTree>
    <p:extLst>
      <p:ext uri="{BB962C8B-B14F-4D97-AF65-F5344CB8AC3E}">
        <p14:creationId xmlns:p14="http://schemas.microsoft.com/office/powerpoint/2010/main" val="2226643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A437FA-A24B-49C8-BEC6-DFC0C50363B1}"/>
              </a:ext>
            </a:extLst>
          </p:cNvPr>
          <p:cNvSpPr>
            <a:spLocks noGrp="1"/>
          </p:cNvSpPr>
          <p:nvPr>
            <p:ph type="title"/>
          </p:nvPr>
        </p:nvSpPr>
        <p:spPr/>
        <p:txBody>
          <a:bodyPr/>
          <a:lstStyle/>
          <a:p>
            <a:r>
              <a:rPr lang="en-US" dirty="0"/>
              <a:t>Parent Concerns</a:t>
            </a:r>
          </a:p>
        </p:txBody>
      </p:sp>
      <p:sp>
        <p:nvSpPr>
          <p:cNvPr id="3" name="Content Placeholder 2">
            <a:extLst>
              <a:ext uri="{FF2B5EF4-FFF2-40B4-BE49-F238E27FC236}">
                <a16:creationId xmlns:a16="http://schemas.microsoft.com/office/drawing/2014/main" xmlns="" id="{37DCA8D3-C073-4D21-A63A-9F0F2ADBA1FC}"/>
              </a:ext>
            </a:extLst>
          </p:cNvPr>
          <p:cNvSpPr>
            <a:spLocks noGrp="1"/>
          </p:cNvSpPr>
          <p:nvPr>
            <p:ph idx="1"/>
          </p:nvPr>
        </p:nvSpPr>
        <p:spPr>
          <a:xfrm>
            <a:off x="895350" y="1437751"/>
            <a:ext cx="7886700" cy="4585510"/>
          </a:xfrm>
        </p:spPr>
        <p:txBody>
          <a:bodyPr>
            <a:normAutofit fontScale="77500" lnSpcReduction="20000"/>
          </a:bodyPr>
          <a:lstStyle/>
          <a:p>
            <a:pPr marL="0" indent="0">
              <a:buNone/>
            </a:pPr>
            <a:r>
              <a:rPr lang="en-US" sz="4400" b="1" i="1" dirty="0"/>
              <a:t>General Hints</a:t>
            </a:r>
            <a:endParaRPr lang="en-US" sz="4400" i="1" dirty="0"/>
          </a:p>
          <a:p>
            <a:pPr>
              <a:buFont typeface="Wingdings" panose="05000000000000000000" pitchFamily="2" charset="2"/>
              <a:buChar char="Ø"/>
            </a:pPr>
            <a:r>
              <a:rPr lang="en-US" dirty="0"/>
              <a:t>Listening and communication skills are vital.</a:t>
            </a:r>
          </a:p>
          <a:p>
            <a:pPr marL="0" indent="0">
              <a:buNone/>
            </a:pPr>
            <a:endParaRPr lang="en-US" dirty="0"/>
          </a:p>
          <a:p>
            <a:pPr>
              <a:buFont typeface="Wingdings" panose="05000000000000000000" pitchFamily="2" charset="2"/>
              <a:buChar char="Ø"/>
            </a:pPr>
            <a:r>
              <a:rPr lang="en-US" dirty="0"/>
              <a:t>Collect all available background information.</a:t>
            </a:r>
          </a:p>
          <a:p>
            <a:pPr marL="0" indent="0">
              <a:buNone/>
            </a:pPr>
            <a:endParaRPr lang="en-US" dirty="0"/>
          </a:p>
          <a:p>
            <a:pPr>
              <a:buFont typeface="Wingdings" panose="05000000000000000000" pitchFamily="2" charset="2"/>
              <a:buChar char="Ø"/>
            </a:pPr>
            <a:r>
              <a:rPr lang="en-US" dirty="0"/>
              <a:t>If required, with guidance from the Director or supervisor, you can act as a liaison to assist in resolving the concern or dispute.</a:t>
            </a:r>
          </a:p>
          <a:p>
            <a:pPr marL="0" indent="0">
              <a:buNone/>
            </a:pPr>
            <a:endParaRPr lang="en-US" dirty="0"/>
          </a:p>
          <a:p>
            <a:pPr>
              <a:buFont typeface="Wingdings" panose="05000000000000000000" pitchFamily="2" charset="2"/>
              <a:buChar char="Ø"/>
            </a:pPr>
            <a:r>
              <a:rPr lang="en-US" dirty="0"/>
              <a:t>Ensure that the parent/guardian has a copy of the </a:t>
            </a:r>
            <a:r>
              <a:rPr lang="en-US" dirty="0" err="1"/>
              <a:t>GaDOE</a:t>
            </a:r>
            <a:r>
              <a:rPr lang="en-US" dirty="0"/>
              <a:t> Dispute Resolution Sheet. This can be found on the </a:t>
            </a:r>
            <a:r>
              <a:rPr lang="en-US" dirty="0" err="1"/>
              <a:t>GaDOE</a:t>
            </a:r>
            <a:r>
              <a:rPr lang="en-US" dirty="0"/>
              <a:t> website.</a:t>
            </a:r>
          </a:p>
          <a:p>
            <a:pPr marL="0" indent="0">
              <a:buNone/>
            </a:pPr>
            <a:endParaRPr lang="en-US" dirty="0"/>
          </a:p>
          <a:p>
            <a:endParaRPr lang="en-US" dirty="0"/>
          </a:p>
        </p:txBody>
      </p:sp>
      <p:pic>
        <p:nvPicPr>
          <p:cNvPr id="4" name="Picture 3">
            <a:extLst>
              <a:ext uri="{FF2B5EF4-FFF2-40B4-BE49-F238E27FC236}">
                <a16:creationId xmlns:a16="http://schemas.microsoft.com/office/drawing/2014/main" xmlns="" id="{78BBA60A-E1A8-474E-9995-12246DD1380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496050" y="456303"/>
            <a:ext cx="2286000" cy="890270"/>
          </a:xfrm>
          <a:prstGeom prst="rect">
            <a:avLst/>
          </a:prstGeom>
        </p:spPr>
      </p:pic>
    </p:spTree>
    <p:extLst>
      <p:ext uri="{BB962C8B-B14F-4D97-AF65-F5344CB8AC3E}">
        <p14:creationId xmlns:p14="http://schemas.microsoft.com/office/powerpoint/2010/main" val="2567206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39BD0C-963D-4918-B8A3-A2C2392A99D4}"/>
              </a:ext>
            </a:extLst>
          </p:cNvPr>
          <p:cNvSpPr>
            <a:spLocks noGrp="1"/>
          </p:cNvSpPr>
          <p:nvPr>
            <p:ph type="title"/>
          </p:nvPr>
        </p:nvSpPr>
        <p:spPr/>
        <p:txBody>
          <a:bodyPr/>
          <a:lstStyle/>
          <a:p>
            <a:r>
              <a:rPr lang="en-US" dirty="0"/>
              <a:t>Parent Concerns</a:t>
            </a:r>
          </a:p>
        </p:txBody>
      </p:sp>
      <p:sp>
        <p:nvSpPr>
          <p:cNvPr id="3" name="Content Placeholder 2">
            <a:extLst>
              <a:ext uri="{FF2B5EF4-FFF2-40B4-BE49-F238E27FC236}">
                <a16:creationId xmlns:a16="http://schemas.microsoft.com/office/drawing/2014/main" xmlns="" id="{F2B6518B-2632-4F61-B0E8-8F738D19CB20}"/>
              </a:ext>
            </a:extLst>
          </p:cNvPr>
          <p:cNvSpPr>
            <a:spLocks noGrp="1"/>
          </p:cNvSpPr>
          <p:nvPr>
            <p:ph idx="1"/>
          </p:nvPr>
        </p:nvSpPr>
        <p:spPr>
          <a:xfrm>
            <a:off x="895350" y="1515291"/>
            <a:ext cx="7886700" cy="4507969"/>
          </a:xfrm>
        </p:spPr>
        <p:txBody>
          <a:bodyPr>
            <a:normAutofit fontScale="92500" lnSpcReduction="20000"/>
          </a:bodyPr>
          <a:lstStyle/>
          <a:p>
            <a:pPr marL="0" indent="0">
              <a:buNone/>
            </a:pPr>
            <a:r>
              <a:rPr lang="en-US" sz="2900" b="1" i="1" dirty="0"/>
              <a:t>Informal Resolution/Local</a:t>
            </a:r>
            <a:endParaRPr lang="en-US" sz="2900" i="1" dirty="0"/>
          </a:p>
          <a:p>
            <a:pPr>
              <a:buFont typeface="Wingdings" panose="05000000000000000000" pitchFamily="2" charset="2"/>
              <a:buChar char="Ø"/>
            </a:pPr>
            <a:r>
              <a:rPr lang="en-US" dirty="0"/>
              <a:t>Suggest that the parent talk with the child’s teacher(s). If necessary, request an IEP team meeting to discuss concerns. </a:t>
            </a:r>
          </a:p>
          <a:p>
            <a:pPr>
              <a:buFont typeface="Wingdings" panose="05000000000000000000" pitchFamily="2" charset="2"/>
              <a:buChar char="Ø"/>
            </a:pPr>
            <a:r>
              <a:rPr lang="en-US" dirty="0"/>
              <a:t>If the concern is still unresolved, the parent can discuss it with lead special education teacher.</a:t>
            </a:r>
          </a:p>
          <a:p>
            <a:pPr>
              <a:buFont typeface="Wingdings" panose="05000000000000000000" pitchFamily="2" charset="2"/>
              <a:buChar char="Ø"/>
            </a:pPr>
            <a:r>
              <a:rPr lang="en-US" dirty="0"/>
              <a:t>If the concern remains unresolved, the parent can discuss it with the principal.</a:t>
            </a:r>
          </a:p>
          <a:p>
            <a:pPr>
              <a:buFont typeface="Wingdings" panose="05000000000000000000" pitchFamily="2" charset="2"/>
              <a:buChar char="Ø"/>
            </a:pPr>
            <a:r>
              <a:rPr lang="en-US" dirty="0"/>
              <a:t>If it is still unresolved, the parent can discuss the concern with the special education director/supervisor.</a:t>
            </a:r>
          </a:p>
          <a:p>
            <a:pPr>
              <a:buFont typeface="Wingdings" panose="05000000000000000000" pitchFamily="2" charset="2"/>
              <a:buChar char="Ø"/>
            </a:pPr>
            <a:endParaRPr lang="en-US" dirty="0">
              <a:solidFill>
                <a:srgbClr val="FF0000"/>
              </a:solidFill>
            </a:endParaRPr>
          </a:p>
          <a:p>
            <a:pPr>
              <a:buFont typeface="Wingdings" panose="05000000000000000000" pitchFamily="2" charset="2"/>
              <a:buChar char="Ø"/>
            </a:pPr>
            <a:endParaRPr lang="en-US" dirty="0"/>
          </a:p>
        </p:txBody>
      </p:sp>
      <p:pic>
        <p:nvPicPr>
          <p:cNvPr id="4" name="Picture 3">
            <a:extLst>
              <a:ext uri="{FF2B5EF4-FFF2-40B4-BE49-F238E27FC236}">
                <a16:creationId xmlns:a16="http://schemas.microsoft.com/office/drawing/2014/main" xmlns="" id="{E32585FF-B9BF-48D9-BE91-C5A1989C544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844937" y="456303"/>
            <a:ext cx="2029097" cy="890270"/>
          </a:xfrm>
          <a:prstGeom prst="rect">
            <a:avLst/>
          </a:prstGeom>
        </p:spPr>
      </p:pic>
    </p:spTree>
    <p:extLst>
      <p:ext uri="{BB962C8B-B14F-4D97-AF65-F5344CB8AC3E}">
        <p14:creationId xmlns:p14="http://schemas.microsoft.com/office/powerpoint/2010/main" val="2791875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6FD1EC-9D05-412E-BC9C-78214E44B807}"/>
              </a:ext>
            </a:extLst>
          </p:cNvPr>
          <p:cNvSpPr>
            <a:spLocks noGrp="1"/>
          </p:cNvSpPr>
          <p:nvPr>
            <p:ph type="title"/>
          </p:nvPr>
        </p:nvSpPr>
        <p:spPr/>
        <p:txBody>
          <a:bodyPr/>
          <a:lstStyle/>
          <a:p>
            <a:r>
              <a:rPr lang="en-US" dirty="0"/>
              <a:t>Parent Concerns</a:t>
            </a:r>
          </a:p>
        </p:txBody>
      </p:sp>
      <p:sp>
        <p:nvSpPr>
          <p:cNvPr id="3" name="Content Placeholder 2">
            <a:extLst>
              <a:ext uri="{FF2B5EF4-FFF2-40B4-BE49-F238E27FC236}">
                <a16:creationId xmlns:a16="http://schemas.microsoft.com/office/drawing/2014/main" xmlns="" id="{0394E589-7A18-4A1D-8B59-D0DEB945D8B3}"/>
              </a:ext>
            </a:extLst>
          </p:cNvPr>
          <p:cNvSpPr>
            <a:spLocks noGrp="1"/>
          </p:cNvSpPr>
          <p:nvPr>
            <p:ph idx="1"/>
          </p:nvPr>
        </p:nvSpPr>
        <p:spPr/>
        <p:txBody>
          <a:bodyPr>
            <a:normAutofit fontScale="92500" lnSpcReduction="20000"/>
          </a:bodyPr>
          <a:lstStyle/>
          <a:p>
            <a:pPr marL="0" indent="0">
              <a:buNone/>
            </a:pPr>
            <a:r>
              <a:rPr lang="en-US" b="1" i="1" u="sng" dirty="0"/>
              <a:t>Formal Resolution/</a:t>
            </a:r>
            <a:r>
              <a:rPr lang="en-US" b="1" i="1" u="sng" dirty="0" err="1"/>
              <a:t>GaDOE</a:t>
            </a:r>
            <a:endParaRPr lang="en-US" i="1" u="sng" dirty="0"/>
          </a:p>
          <a:p>
            <a:pPr marL="0" indent="0">
              <a:buNone/>
            </a:pPr>
            <a:r>
              <a:rPr lang="en-US" dirty="0"/>
              <a:t>If the issues are still unresolved after every effort to correct the problem locally, parents may elect to use the formal IDEA dispute resolution options. It is always recommended to first try to resolve the problem with the teacher, school or school district.</a:t>
            </a:r>
          </a:p>
          <a:p>
            <a:pPr marL="0" indent="0">
              <a:buNone/>
            </a:pPr>
            <a:r>
              <a:rPr lang="en-US" dirty="0"/>
              <a:t> </a:t>
            </a:r>
          </a:p>
          <a:p>
            <a:pPr marL="0" indent="0">
              <a:buNone/>
            </a:pPr>
            <a:r>
              <a:rPr lang="en-US" b="1" i="1" dirty="0"/>
              <a:t>The three formal dispute resolution options are:</a:t>
            </a:r>
            <a:endParaRPr lang="en-US" i="1" dirty="0"/>
          </a:p>
          <a:p>
            <a:pPr lvl="1">
              <a:buFont typeface="Wingdings" panose="05000000000000000000" pitchFamily="2" charset="2"/>
              <a:buChar char="Ø"/>
            </a:pPr>
            <a:r>
              <a:rPr lang="en-US" dirty="0">
                <a:solidFill>
                  <a:srgbClr val="0070C0"/>
                </a:solidFill>
              </a:rPr>
              <a:t> Filing a Formal Complaint</a:t>
            </a:r>
          </a:p>
          <a:p>
            <a:pPr lvl="1">
              <a:buFont typeface="Wingdings" panose="05000000000000000000" pitchFamily="2" charset="2"/>
              <a:buChar char="Ø"/>
            </a:pPr>
            <a:r>
              <a:rPr lang="en-US" dirty="0">
                <a:solidFill>
                  <a:srgbClr val="0070C0"/>
                </a:solidFill>
              </a:rPr>
              <a:t> Requesting Mediation</a:t>
            </a:r>
          </a:p>
          <a:p>
            <a:pPr lvl="1">
              <a:buFont typeface="Wingdings" panose="05000000000000000000" pitchFamily="2" charset="2"/>
              <a:buChar char="Ø"/>
            </a:pPr>
            <a:r>
              <a:rPr lang="en-US" dirty="0">
                <a:solidFill>
                  <a:srgbClr val="0070C0"/>
                </a:solidFill>
              </a:rPr>
              <a:t> Requesting a Due Process Hearing</a:t>
            </a:r>
          </a:p>
          <a:p>
            <a:endParaRPr lang="en-US" dirty="0"/>
          </a:p>
        </p:txBody>
      </p:sp>
      <p:pic>
        <p:nvPicPr>
          <p:cNvPr id="4" name="Picture 3">
            <a:extLst>
              <a:ext uri="{FF2B5EF4-FFF2-40B4-BE49-F238E27FC236}">
                <a16:creationId xmlns:a16="http://schemas.microsoft.com/office/drawing/2014/main" xmlns="" id="{274239C1-EDA9-42A8-81A0-5C5C00E5A58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496050" y="456303"/>
            <a:ext cx="2286000" cy="890270"/>
          </a:xfrm>
          <a:prstGeom prst="rect">
            <a:avLst/>
          </a:prstGeom>
        </p:spPr>
      </p:pic>
    </p:spTree>
    <p:extLst>
      <p:ext uri="{BB962C8B-B14F-4D97-AF65-F5344CB8AC3E}">
        <p14:creationId xmlns:p14="http://schemas.microsoft.com/office/powerpoint/2010/main" val="537304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53F9EE-C2AD-4D9E-81D6-C60E17DE3B69}"/>
              </a:ext>
            </a:extLst>
          </p:cNvPr>
          <p:cNvSpPr>
            <a:spLocks noGrp="1"/>
          </p:cNvSpPr>
          <p:nvPr>
            <p:ph type="title"/>
          </p:nvPr>
        </p:nvSpPr>
        <p:spPr/>
        <p:txBody>
          <a:bodyPr/>
          <a:lstStyle/>
          <a:p>
            <a:r>
              <a:rPr lang="en-US" dirty="0"/>
              <a:t>Parent Concerns</a:t>
            </a:r>
          </a:p>
        </p:txBody>
      </p:sp>
      <p:sp>
        <p:nvSpPr>
          <p:cNvPr id="3" name="Content Placeholder 2">
            <a:extLst>
              <a:ext uri="{FF2B5EF4-FFF2-40B4-BE49-F238E27FC236}">
                <a16:creationId xmlns:a16="http://schemas.microsoft.com/office/drawing/2014/main" xmlns="" id="{9883FB88-1261-416E-973D-0611173424AC}"/>
              </a:ext>
            </a:extLst>
          </p:cNvPr>
          <p:cNvSpPr>
            <a:spLocks noGrp="1"/>
          </p:cNvSpPr>
          <p:nvPr>
            <p:ph idx="1"/>
          </p:nvPr>
        </p:nvSpPr>
        <p:spPr>
          <a:xfrm>
            <a:off x="895350" y="1346573"/>
            <a:ext cx="7886700" cy="4676687"/>
          </a:xfrm>
        </p:spPr>
        <p:txBody>
          <a:bodyPr>
            <a:normAutofit fontScale="85000" lnSpcReduction="10000"/>
          </a:bodyPr>
          <a:lstStyle/>
          <a:p>
            <a:pPr>
              <a:buFont typeface="Wingdings" panose="05000000000000000000" pitchFamily="2" charset="2"/>
              <a:buChar char="Ø"/>
            </a:pPr>
            <a:r>
              <a:rPr lang="en-US" dirty="0"/>
              <a:t>The procedure to follow for each of these Dispute Resolution options can be found on the </a:t>
            </a:r>
            <a:r>
              <a:rPr lang="en-US" dirty="0" err="1"/>
              <a:t>GaDOE</a:t>
            </a:r>
            <a:r>
              <a:rPr lang="en-US" dirty="0"/>
              <a:t> website at: </a:t>
            </a:r>
            <a:r>
              <a:rPr lang="en-US" dirty="0">
                <a:hlinkClick r:id="rId2"/>
              </a:rPr>
              <a:t>https://www.gadoe.org/Curriculum-Instruction-and-Assessment/Special-Education-Services/Pages/default.aspx</a:t>
            </a:r>
            <a:endParaRPr lang="en-US" dirty="0"/>
          </a:p>
          <a:p>
            <a:pPr marL="0" indent="0">
              <a:buNone/>
            </a:pPr>
            <a:endParaRPr lang="en-US" dirty="0"/>
          </a:p>
          <a:p>
            <a:pPr>
              <a:buFont typeface="Wingdings" panose="05000000000000000000" pitchFamily="2" charset="2"/>
              <a:buChar char="Ø"/>
            </a:pPr>
            <a:r>
              <a:rPr lang="en-US" dirty="0"/>
              <a:t>Be sure to notify your immediate supervisor and/or the special education director if a parent intends to file a complaint, request mediation or a due process hearing. </a:t>
            </a:r>
          </a:p>
          <a:p>
            <a:pPr marL="0" indent="0">
              <a:buNone/>
            </a:pPr>
            <a:endParaRPr lang="en-US" sz="1400" dirty="0"/>
          </a:p>
          <a:p>
            <a:pPr>
              <a:buFont typeface="Wingdings" panose="05000000000000000000" pitchFamily="2" charset="2"/>
              <a:buChar char="Ø"/>
            </a:pPr>
            <a:r>
              <a:rPr lang="en-US" sz="2600" dirty="0">
                <a:highlight>
                  <a:srgbClr val="FFFF00"/>
                </a:highlight>
              </a:rPr>
              <a:t>There are Parent Fact Sheets  and videos on the website that offer explanations on special education issues that are helpful.</a:t>
            </a:r>
          </a:p>
          <a:p>
            <a:pPr marL="0" indent="0">
              <a:buNone/>
            </a:pPr>
            <a:endParaRPr lang="en-US" dirty="0"/>
          </a:p>
          <a:p>
            <a:endParaRPr lang="en-US" dirty="0"/>
          </a:p>
        </p:txBody>
      </p:sp>
      <p:pic>
        <p:nvPicPr>
          <p:cNvPr id="4" name="Picture 3">
            <a:extLst>
              <a:ext uri="{FF2B5EF4-FFF2-40B4-BE49-F238E27FC236}">
                <a16:creationId xmlns:a16="http://schemas.microsoft.com/office/drawing/2014/main" xmlns="" id="{223069B8-C8A1-4AA6-90EF-1C7B1B2E268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844937" y="456303"/>
            <a:ext cx="2029097" cy="890270"/>
          </a:xfrm>
          <a:prstGeom prst="rect">
            <a:avLst/>
          </a:prstGeom>
        </p:spPr>
      </p:pic>
    </p:spTree>
    <p:extLst>
      <p:ext uri="{BB962C8B-B14F-4D97-AF65-F5344CB8AC3E}">
        <p14:creationId xmlns:p14="http://schemas.microsoft.com/office/powerpoint/2010/main" val="2592881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CB2B7F-F373-4DF7-A4A6-A1BF2B824E7F}"/>
              </a:ext>
            </a:extLst>
          </p:cNvPr>
          <p:cNvSpPr>
            <a:spLocks noGrp="1"/>
          </p:cNvSpPr>
          <p:nvPr>
            <p:ph type="title"/>
          </p:nvPr>
        </p:nvSpPr>
        <p:spPr/>
        <p:txBody>
          <a:bodyPr/>
          <a:lstStyle/>
          <a:p>
            <a:r>
              <a:rPr lang="en-US" dirty="0"/>
              <a:t>What is CADRE?</a:t>
            </a:r>
          </a:p>
        </p:txBody>
      </p:sp>
      <p:sp>
        <p:nvSpPr>
          <p:cNvPr id="3" name="Content Placeholder 2">
            <a:extLst>
              <a:ext uri="{FF2B5EF4-FFF2-40B4-BE49-F238E27FC236}">
                <a16:creationId xmlns:a16="http://schemas.microsoft.com/office/drawing/2014/main" xmlns="" id="{0D2A05C2-C810-43A2-AB9A-AFC2552C2B6E}"/>
              </a:ext>
            </a:extLst>
          </p:cNvPr>
          <p:cNvSpPr>
            <a:spLocks noGrp="1"/>
          </p:cNvSpPr>
          <p:nvPr>
            <p:ph idx="1"/>
          </p:nvPr>
        </p:nvSpPr>
        <p:spPr/>
        <p:txBody>
          <a:bodyPr/>
          <a:lstStyle/>
          <a:p>
            <a:r>
              <a:rPr lang="en-US" b="1" dirty="0"/>
              <a:t>CADRE</a:t>
            </a:r>
            <a:r>
              <a:rPr lang="en-US" dirty="0"/>
              <a:t> is the Center for Appropriate Dispute Resolution in Special Education</a:t>
            </a:r>
          </a:p>
          <a:p>
            <a:r>
              <a:rPr lang="en-US" sz="1800" dirty="0">
                <a:hlinkClick r:id="rId2"/>
              </a:rPr>
              <a:t>www.cadreworks.org</a:t>
            </a:r>
            <a:endParaRPr lang="en-US" sz="1800" dirty="0"/>
          </a:p>
          <a:p>
            <a:r>
              <a:rPr lang="en-US" sz="1800" dirty="0"/>
              <a:t>Support the prevention and resolution of disputes through partnership</a:t>
            </a:r>
          </a:p>
          <a:p>
            <a:pPr marL="0" indent="0">
              <a:buNone/>
            </a:pPr>
            <a:r>
              <a:rPr lang="en-US" sz="1800" dirty="0"/>
              <a:t>    and collaboration.</a:t>
            </a:r>
          </a:p>
          <a:p>
            <a:pPr marL="0" indent="0">
              <a:buNone/>
            </a:pPr>
            <a:endParaRPr lang="en-US" sz="1800" dirty="0"/>
          </a:p>
          <a:p>
            <a:pPr marL="0" indent="0">
              <a:buNone/>
            </a:pPr>
            <a:endParaRPr lang="en-US" sz="1800" dirty="0"/>
          </a:p>
        </p:txBody>
      </p:sp>
      <p:pic>
        <p:nvPicPr>
          <p:cNvPr id="4" name="Picture 3">
            <a:extLst>
              <a:ext uri="{FF2B5EF4-FFF2-40B4-BE49-F238E27FC236}">
                <a16:creationId xmlns:a16="http://schemas.microsoft.com/office/drawing/2014/main" xmlns="" id="{8929D0AE-333A-44B9-827C-8840613659A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8628" y="455826"/>
            <a:ext cx="2286000" cy="890270"/>
          </a:xfrm>
          <a:prstGeom prst="rect">
            <a:avLst/>
          </a:prstGeom>
        </p:spPr>
      </p:pic>
      <p:pic>
        <p:nvPicPr>
          <p:cNvPr id="6" name="Picture 2" descr="Home">
            <a:extLst>
              <a:ext uri="{FF2B5EF4-FFF2-40B4-BE49-F238E27FC236}">
                <a16:creationId xmlns:a16="http://schemas.microsoft.com/office/drawing/2014/main" xmlns="" id="{192F2444-C63C-4DA3-BA64-36B0061F2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5859" y="4704126"/>
            <a:ext cx="2219325" cy="82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752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0" descr="Picture of 5 children with their faces showing and smiling">
            <a:extLst>
              <a:ext uri="{FF2B5EF4-FFF2-40B4-BE49-F238E27FC236}">
                <a16:creationId xmlns:a16="http://schemas.microsoft.com/office/drawing/2014/main" xmlns="" id="{67D89ADE-E52A-4EB9-8992-5C62F58E7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25" y="77788"/>
            <a:ext cx="167322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descr="IEP Facilitation is a “collaborative dispute prevention and resolution process used when members of an IEP Team agree that the presence of a third party would help facilitate communication and problem solving.”&#10;IEP Facilitation can be especially useful when there is a history of difficult interactions or a meeting is expected to be particularly complex or controversial.&#10;">
            <a:extLst>
              <a:ext uri="{FF2B5EF4-FFF2-40B4-BE49-F238E27FC236}">
                <a16:creationId xmlns:a16="http://schemas.microsoft.com/office/drawing/2014/main" xmlns="" id="{1D9FA4CF-C1B8-8940-A913-9CD381A591FE}"/>
              </a:ext>
            </a:extLst>
          </p:cNvPr>
          <p:cNvSpPr>
            <a:spLocks noGrp="1"/>
          </p:cNvSpPr>
          <p:nvPr>
            <p:ph idx="1"/>
          </p:nvPr>
        </p:nvSpPr>
        <p:spPr>
          <a:xfrm>
            <a:off x="895350" y="1825625"/>
            <a:ext cx="7886700" cy="4197350"/>
          </a:xfrm>
        </p:spPr>
        <p:txBody>
          <a:bodyPr>
            <a:normAutofit/>
          </a:bodyPr>
          <a:lstStyle/>
          <a:p>
            <a:pPr>
              <a:defRPr/>
            </a:pPr>
            <a:r>
              <a:rPr lang="en-US" dirty="0"/>
              <a:t>IEP Facilitation is a “</a:t>
            </a:r>
            <a:r>
              <a:rPr lang="en-US" b="1" dirty="0">
                <a:solidFill>
                  <a:schemeClr val="accent5">
                    <a:lumMod val="75000"/>
                  </a:schemeClr>
                </a:solidFill>
              </a:rPr>
              <a:t>collaborative dispute prevention</a:t>
            </a:r>
            <a:r>
              <a:rPr lang="en-US" dirty="0">
                <a:solidFill>
                  <a:srgbClr val="FF0000"/>
                </a:solidFill>
              </a:rPr>
              <a:t> </a:t>
            </a:r>
            <a:r>
              <a:rPr lang="en-US" dirty="0"/>
              <a:t>and resolution process used when members of an IEP Team agree that the presence of a third party would help </a:t>
            </a:r>
            <a:r>
              <a:rPr lang="en-US" b="1" dirty="0">
                <a:solidFill>
                  <a:schemeClr val="accent5">
                    <a:lumMod val="75000"/>
                  </a:schemeClr>
                </a:solidFill>
              </a:rPr>
              <a:t>facilitate communication and problem solving</a:t>
            </a:r>
            <a:r>
              <a:rPr lang="en-US" dirty="0"/>
              <a:t>.”</a:t>
            </a:r>
          </a:p>
          <a:p>
            <a:pPr>
              <a:defRPr/>
            </a:pPr>
            <a:r>
              <a:rPr lang="en-US" dirty="0"/>
              <a:t>IEP Facilitation can be especially useful when there is a </a:t>
            </a:r>
            <a:r>
              <a:rPr lang="en-US" b="1" dirty="0">
                <a:solidFill>
                  <a:schemeClr val="accent5">
                    <a:lumMod val="75000"/>
                  </a:schemeClr>
                </a:solidFill>
              </a:rPr>
              <a:t>history of difficult interactions</a:t>
            </a:r>
            <a:r>
              <a:rPr lang="en-US" dirty="0">
                <a:solidFill>
                  <a:srgbClr val="FF0000"/>
                </a:solidFill>
              </a:rPr>
              <a:t> </a:t>
            </a:r>
            <a:r>
              <a:rPr lang="en-US" dirty="0"/>
              <a:t>or a meeting is expected to be particularly </a:t>
            </a:r>
            <a:r>
              <a:rPr lang="en-US" b="1" dirty="0">
                <a:solidFill>
                  <a:schemeClr val="accent5">
                    <a:lumMod val="75000"/>
                  </a:schemeClr>
                </a:solidFill>
              </a:rPr>
              <a:t>complex or controversial</a:t>
            </a:r>
            <a:r>
              <a:rPr lang="en-US" dirty="0"/>
              <a:t>.</a:t>
            </a:r>
          </a:p>
          <a:p>
            <a:pPr>
              <a:defRPr/>
            </a:pPr>
            <a:endParaRPr lang="en-US" dirty="0"/>
          </a:p>
          <a:p>
            <a:pPr>
              <a:defRPr/>
            </a:pPr>
            <a:endParaRPr lang="en-US" dirty="0"/>
          </a:p>
        </p:txBody>
      </p:sp>
      <p:sp>
        <p:nvSpPr>
          <p:cNvPr id="56324" name="Title 5">
            <a:extLst>
              <a:ext uri="{FF2B5EF4-FFF2-40B4-BE49-F238E27FC236}">
                <a16:creationId xmlns:a16="http://schemas.microsoft.com/office/drawing/2014/main" xmlns="" id="{3DC0983F-A767-4B3C-A64B-8E59D6A176F2}"/>
              </a:ext>
            </a:extLst>
          </p:cNvPr>
          <p:cNvSpPr>
            <a:spLocks noGrp="1" noChangeArrowheads="1"/>
          </p:cNvSpPr>
          <p:nvPr>
            <p:ph type="title"/>
          </p:nvPr>
        </p:nvSpPr>
        <p:spPr>
          <a:xfrm>
            <a:off x="895350" y="365125"/>
            <a:ext cx="7886700" cy="1325563"/>
          </a:xfrm>
        </p:spPr>
        <p:txBody>
          <a:bodyPr/>
          <a:lstStyle/>
          <a:p>
            <a:r>
              <a:rPr lang="en-US" altLang="en-US">
                <a:ea typeface="Helvetica Neue Medium" panose="02000503000000020004"/>
              </a:rPr>
              <a:t>What is IEP Facilitation?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822AE9-E456-4834-AE07-EA926DA92361}"/>
              </a:ext>
            </a:extLst>
          </p:cNvPr>
          <p:cNvSpPr>
            <a:spLocks noGrp="1"/>
          </p:cNvSpPr>
          <p:nvPr>
            <p:ph type="title"/>
          </p:nvPr>
        </p:nvSpPr>
        <p:spPr>
          <a:xfrm>
            <a:off x="895350" y="209550"/>
            <a:ext cx="7886700" cy="1481139"/>
          </a:xfrm>
        </p:spPr>
        <p:txBody>
          <a:bodyPr/>
          <a:lstStyle/>
          <a:p>
            <a:r>
              <a:rPr lang="en-US" dirty="0"/>
              <a:t>Leadership Council FY 21</a:t>
            </a:r>
          </a:p>
        </p:txBody>
      </p:sp>
      <p:sp>
        <p:nvSpPr>
          <p:cNvPr id="3" name="Content Placeholder 2">
            <a:extLst>
              <a:ext uri="{FF2B5EF4-FFF2-40B4-BE49-F238E27FC236}">
                <a16:creationId xmlns:a16="http://schemas.microsoft.com/office/drawing/2014/main" xmlns="" id="{02BA3353-8D61-4271-95D2-C6BE9DEAFC0B}"/>
              </a:ext>
            </a:extLst>
          </p:cNvPr>
          <p:cNvSpPr>
            <a:spLocks noGrp="1"/>
          </p:cNvSpPr>
          <p:nvPr>
            <p:ph idx="1"/>
          </p:nvPr>
        </p:nvSpPr>
        <p:spPr>
          <a:xfrm>
            <a:off x="895350" y="1346573"/>
            <a:ext cx="7886700" cy="4676688"/>
          </a:xfrm>
        </p:spPr>
        <p:txBody>
          <a:bodyPr>
            <a:normAutofit fontScale="25000" lnSpcReduction="20000"/>
          </a:bodyPr>
          <a:lstStyle/>
          <a:p>
            <a:pPr marL="0" indent="0">
              <a:buNone/>
            </a:pPr>
            <a:r>
              <a:rPr lang="en-US" sz="6400" b="1" u="sng" dirty="0">
                <a:solidFill>
                  <a:srgbClr val="0070C0"/>
                </a:solidFill>
              </a:rPr>
              <a:t>Executive Board</a:t>
            </a:r>
          </a:p>
          <a:p>
            <a:pPr marL="0" indent="0">
              <a:buNone/>
            </a:pPr>
            <a:endParaRPr lang="en-US" sz="6400" u="sng" dirty="0">
              <a:solidFill>
                <a:srgbClr val="0070C0"/>
              </a:solidFill>
            </a:endParaRPr>
          </a:p>
          <a:p>
            <a:pPr marL="0" indent="0">
              <a:buNone/>
            </a:pPr>
            <a:r>
              <a:rPr lang="en-US" sz="4800" b="1" dirty="0"/>
              <a:t>Chairperson			Missy Sullivan, Carrollton County </a:t>
            </a:r>
            <a:endParaRPr lang="en-US" sz="4800" i="1" dirty="0"/>
          </a:p>
          <a:p>
            <a:pPr marL="0" indent="0">
              <a:buNone/>
            </a:pPr>
            <a:r>
              <a:rPr lang="en-US" sz="4800" b="1" dirty="0"/>
              <a:t>Chairperson Elect 		Karen Tharpe, Appling County</a:t>
            </a:r>
            <a:endParaRPr lang="en-US" sz="4800" dirty="0"/>
          </a:p>
          <a:p>
            <a:pPr marL="0" indent="0">
              <a:buNone/>
            </a:pPr>
            <a:r>
              <a:rPr lang="en-US" sz="4800" b="1" dirty="0"/>
              <a:t>Recorder			Sirena Graves, Rockdale County</a:t>
            </a:r>
            <a:endParaRPr lang="en-US" sz="4800" i="1" dirty="0"/>
          </a:p>
          <a:p>
            <a:pPr marL="0" indent="0">
              <a:buNone/>
            </a:pPr>
            <a:r>
              <a:rPr lang="en-US" sz="4800" b="1" dirty="0"/>
              <a:t>Immediate Past Chair		Edith Abakare, Atlanta Public Schools</a:t>
            </a:r>
            <a:endParaRPr lang="en-US" sz="4800" b="1" i="1" dirty="0"/>
          </a:p>
          <a:p>
            <a:pPr marL="0" indent="0">
              <a:buNone/>
            </a:pPr>
            <a:endParaRPr lang="en-US" sz="3700" dirty="0"/>
          </a:p>
          <a:p>
            <a:pPr marL="0" indent="0">
              <a:buNone/>
            </a:pPr>
            <a:r>
              <a:rPr lang="en-US" sz="6400" b="1" u="sng" dirty="0">
                <a:solidFill>
                  <a:srgbClr val="0070C0"/>
                </a:solidFill>
              </a:rPr>
              <a:t>Region Representatives</a:t>
            </a:r>
            <a:r>
              <a:rPr lang="en-US" sz="6400" b="1" dirty="0">
                <a:solidFill>
                  <a:srgbClr val="0070C0"/>
                </a:solidFill>
              </a:rPr>
              <a:t> </a:t>
            </a:r>
          </a:p>
          <a:p>
            <a:pPr marL="0" indent="0">
              <a:buNone/>
            </a:pPr>
            <a:r>
              <a:rPr lang="en-US" sz="6400" b="1" dirty="0">
                <a:solidFill>
                  <a:srgbClr val="0070C0"/>
                </a:solidFill>
              </a:rPr>
              <a:t>      </a:t>
            </a:r>
            <a:r>
              <a:rPr lang="en-US" b="1" dirty="0"/>
              <a:t>       </a:t>
            </a:r>
            <a:endParaRPr lang="en-US" dirty="0"/>
          </a:p>
          <a:p>
            <a:pPr marL="0" indent="0">
              <a:buNone/>
            </a:pPr>
            <a:r>
              <a:rPr lang="en-US" sz="4800" b="1" dirty="0"/>
              <a:t>Northeast			Bonnie Morrison, Walton County</a:t>
            </a:r>
            <a:endParaRPr lang="en-US" sz="4800" dirty="0"/>
          </a:p>
          <a:p>
            <a:pPr marL="0" indent="0">
              <a:buNone/>
            </a:pPr>
            <a:r>
              <a:rPr lang="en-US" sz="4800" b="1" dirty="0"/>
              <a:t>Northwest			 Michal Jones, Walker County</a:t>
            </a:r>
          </a:p>
          <a:p>
            <a:pPr marL="0" indent="0">
              <a:buNone/>
            </a:pPr>
            <a:r>
              <a:rPr lang="en-US" sz="4800" b="1" dirty="0"/>
              <a:t>			Tracy Reynolds, Polk County                              </a:t>
            </a:r>
            <a:endParaRPr lang="en-US" sz="4800" dirty="0"/>
          </a:p>
          <a:p>
            <a:pPr marL="0" indent="0">
              <a:buNone/>
            </a:pPr>
            <a:r>
              <a:rPr lang="en-US" sz="4800" b="1" dirty="0"/>
              <a:t>Metro 			Antoinette Nichols, Marietta City                         </a:t>
            </a:r>
            <a:endParaRPr lang="en-US" sz="4800" dirty="0"/>
          </a:p>
          <a:p>
            <a:pPr marL="0" indent="0">
              <a:buNone/>
            </a:pPr>
            <a:r>
              <a:rPr lang="en-US" sz="4800" b="1" dirty="0"/>
              <a:t>Middle 			Jennifer Minter, State Schools</a:t>
            </a:r>
          </a:p>
          <a:p>
            <a:pPr marL="0" indent="0">
              <a:buNone/>
            </a:pPr>
            <a:r>
              <a:rPr lang="en-US" sz="4800" b="1" i="1" dirty="0"/>
              <a:t>			</a:t>
            </a:r>
            <a:r>
              <a:rPr lang="en-US" sz="4800" b="1" dirty="0"/>
              <a:t>Yolanda Leduc, Henry County</a:t>
            </a:r>
            <a:endParaRPr lang="en-US" sz="4800" dirty="0"/>
          </a:p>
          <a:p>
            <a:pPr marL="0" indent="0">
              <a:buNone/>
            </a:pPr>
            <a:r>
              <a:rPr lang="en-US" sz="4800" b="1" dirty="0"/>
              <a:t>Southeast			 Amanda Locke, Evans County</a:t>
            </a:r>
            <a:endParaRPr lang="en-US" sz="4800" dirty="0"/>
          </a:p>
          <a:p>
            <a:pPr marL="0" indent="0">
              <a:buNone/>
            </a:pPr>
            <a:r>
              <a:rPr lang="en-US" sz="4800" b="1" dirty="0"/>
              <a:t>Southwest 			Rebecca Best, Grady                       </a:t>
            </a:r>
            <a:endParaRPr lang="en-US" sz="4800" dirty="0"/>
          </a:p>
          <a:p>
            <a:pPr marL="0" indent="0">
              <a:buNone/>
            </a:pPr>
            <a:r>
              <a:rPr lang="en-US" sz="4800" b="1" dirty="0"/>
              <a:t>                            		</a:t>
            </a:r>
            <a:endParaRPr lang="en-US" sz="4800" dirty="0"/>
          </a:p>
          <a:p>
            <a:pPr marL="0" indent="0">
              <a:buNone/>
            </a:pPr>
            <a:r>
              <a:rPr lang="en-US" sz="4800" b="1" dirty="0"/>
              <a:t> </a:t>
            </a:r>
            <a:endParaRPr lang="en-US" sz="4800" dirty="0"/>
          </a:p>
        </p:txBody>
      </p:sp>
      <p:pic>
        <p:nvPicPr>
          <p:cNvPr id="4" name="Picture 3">
            <a:extLst>
              <a:ext uri="{FF2B5EF4-FFF2-40B4-BE49-F238E27FC236}">
                <a16:creationId xmlns:a16="http://schemas.microsoft.com/office/drawing/2014/main" xmlns="" id="{00FA45A6-F8E2-4E51-86ED-D16C5FADF58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810102" y="456303"/>
            <a:ext cx="1971947" cy="890270"/>
          </a:xfrm>
          <a:prstGeom prst="rect">
            <a:avLst/>
          </a:prstGeom>
        </p:spPr>
      </p:pic>
    </p:spTree>
    <p:extLst>
      <p:ext uri="{BB962C8B-B14F-4D97-AF65-F5344CB8AC3E}">
        <p14:creationId xmlns:p14="http://schemas.microsoft.com/office/powerpoint/2010/main" val="3980431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9BCD6-A433-4D97-9285-6F1017CF0CD3}"/>
              </a:ext>
            </a:extLst>
          </p:cNvPr>
          <p:cNvSpPr>
            <a:spLocks noGrp="1"/>
          </p:cNvSpPr>
          <p:nvPr>
            <p:ph type="title"/>
          </p:nvPr>
        </p:nvSpPr>
        <p:spPr>
          <a:xfrm>
            <a:off x="895350" y="0"/>
            <a:ext cx="7886700" cy="1209675"/>
          </a:xfrm>
        </p:spPr>
        <p:txBody>
          <a:bodyPr/>
          <a:lstStyle/>
          <a:p>
            <a:r>
              <a:rPr lang="en-US" dirty="0"/>
              <a:t>Participation &amp; Leadership</a:t>
            </a:r>
          </a:p>
        </p:txBody>
      </p:sp>
      <p:sp>
        <p:nvSpPr>
          <p:cNvPr id="3" name="Content Placeholder 2">
            <a:extLst>
              <a:ext uri="{FF2B5EF4-FFF2-40B4-BE49-F238E27FC236}">
                <a16:creationId xmlns:a16="http://schemas.microsoft.com/office/drawing/2014/main" xmlns="" id="{D711F8D3-8EEB-4B5D-9B3D-2B5D1768284B}"/>
              </a:ext>
            </a:extLst>
          </p:cNvPr>
          <p:cNvSpPr>
            <a:spLocks noGrp="1"/>
          </p:cNvSpPr>
          <p:nvPr>
            <p:ph idx="1"/>
          </p:nvPr>
        </p:nvSpPr>
        <p:spPr>
          <a:xfrm>
            <a:off x="895350" y="1346573"/>
            <a:ext cx="7886700" cy="4676687"/>
          </a:xfrm>
        </p:spPr>
        <p:txBody>
          <a:bodyPr>
            <a:normAutofit/>
          </a:bodyPr>
          <a:lstStyle/>
          <a:p>
            <a:r>
              <a:rPr lang="en-US" sz="1800" b="1" u="sng" dirty="0">
                <a:solidFill>
                  <a:srgbClr val="0070C0"/>
                </a:solidFill>
              </a:rPr>
              <a:t>Advisors </a:t>
            </a:r>
            <a:r>
              <a:rPr lang="en-US" sz="1800" b="1" dirty="0">
                <a:solidFill>
                  <a:srgbClr val="0070C0"/>
                </a:solidFill>
              </a:rPr>
              <a:t>	</a:t>
            </a:r>
            <a:r>
              <a:rPr lang="en-US" sz="1800" b="1" dirty="0"/>
              <a:t>		</a:t>
            </a:r>
            <a:endParaRPr lang="en-US" sz="1800" dirty="0"/>
          </a:p>
          <a:p>
            <a:pPr lvl="1">
              <a:buFont typeface="Wingdings" panose="05000000000000000000" pitchFamily="2" charset="2"/>
              <a:buChar char="Ø"/>
            </a:pPr>
            <a:r>
              <a:rPr lang="en-US" sz="1800" b="1" dirty="0"/>
              <a:t>Alecia </a:t>
            </a:r>
            <a:r>
              <a:rPr lang="en-US" sz="1800" b="1" dirty="0" err="1"/>
              <a:t>Segursky</a:t>
            </a:r>
            <a:r>
              <a:rPr lang="en-US" sz="1800" b="1" dirty="0"/>
              <a:t>, Gordon County </a:t>
            </a:r>
            <a:endParaRPr lang="en-US" sz="1800" dirty="0"/>
          </a:p>
          <a:p>
            <a:pPr lvl="1">
              <a:buFont typeface="Wingdings" panose="05000000000000000000" pitchFamily="2" charset="2"/>
              <a:buChar char="Ø"/>
            </a:pPr>
            <a:r>
              <a:rPr lang="en-US" sz="1800" b="1" dirty="0"/>
              <a:t>Charity Roberts, Pioneer RESA</a:t>
            </a:r>
          </a:p>
          <a:p>
            <a:pPr marL="457200" lvl="1" indent="0">
              <a:buNone/>
            </a:pPr>
            <a:r>
              <a:rPr lang="en-US" sz="1800" b="1" dirty="0"/>
              <a:t>  </a:t>
            </a:r>
            <a:endParaRPr lang="en-US" sz="1800" dirty="0"/>
          </a:p>
          <a:p>
            <a:r>
              <a:rPr lang="en-US" sz="1800" b="1" dirty="0">
                <a:solidFill>
                  <a:srgbClr val="0070C0"/>
                </a:solidFill>
              </a:rPr>
              <a:t>Family Engagement Specialist    </a:t>
            </a:r>
            <a:r>
              <a:rPr lang="en-US" sz="1800" b="1" dirty="0"/>
              <a:t>	</a:t>
            </a:r>
            <a:r>
              <a:rPr lang="en-US" sz="1800" dirty="0"/>
              <a:t>Anne Ladd, </a:t>
            </a:r>
            <a:r>
              <a:rPr lang="en-US" sz="1800" dirty="0" err="1"/>
              <a:t>GaDOE</a:t>
            </a:r>
            <a:endParaRPr lang="en-US" sz="1800" dirty="0"/>
          </a:p>
          <a:p>
            <a:r>
              <a:rPr lang="en-US" sz="1800" b="1" dirty="0">
                <a:solidFill>
                  <a:srgbClr val="0070C0"/>
                </a:solidFill>
              </a:rPr>
              <a:t>Family Engagement Specialist		</a:t>
            </a:r>
            <a:r>
              <a:rPr lang="en-US" sz="1800" dirty="0"/>
              <a:t>Sharon Jones, </a:t>
            </a:r>
            <a:r>
              <a:rPr lang="en-US" sz="1800" dirty="0" err="1"/>
              <a:t>GaDOE</a:t>
            </a:r>
            <a:endParaRPr lang="en-US" sz="1800" b="1" dirty="0">
              <a:solidFill>
                <a:srgbClr val="0070C0"/>
              </a:solidFill>
            </a:endParaRPr>
          </a:p>
          <a:p>
            <a:r>
              <a:rPr lang="en-US" sz="1800" b="1" dirty="0">
                <a:solidFill>
                  <a:srgbClr val="0070C0"/>
                </a:solidFill>
              </a:rPr>
              <a:t>Communications Coach</a:t>
            </a:r>
            <a:r>
              <a:rPr lang="en-US" sz="1800" b="1" dirty="0"/>
              <a:t>		</a:t>
            </a:r>
            <a:r>
              <a:rPr lang="en-US" sz="1800" dirty="0"/>
              <a:t>Jane Grillo, White County</a:t>
            </a:r>
          </a:p>
          <a:p>
            <a:r>
              <a:rPr lang="en-US" sz="1800" b="1" dirty="0">
                <a:solidFill>
                  <a:srgbClr val="0070C0"/>
                </a:solidFill>
              </a:rPr>
              <a:t>Data Coach				</a:t>
            </a:r>
            <a:r>
              <a:rPr lang="en-US" sz="1800" dirty="0"/>
              <a:t>April Lee</a:t>
            </a:r>
          </a:p>
          <a:p>
            <a:r>
              <a:rPr lang="en-US" sz="1800" b="1" dirty="0">
                <a:solidFill>
                  <a:srgbClr val="0070C0"/>
                </a:solidFill>
              </a:rPr>
              <a:t>Sunshine Committee</a:t>
            </a:r>
            <a:r>
              <a:rPr lang="en-US" sz="1800" dirty="0"/>
              <a:t>			Lori Bonds, Emanuel County</a:t>
            </a:r>
          </a:p>
          <a:p>
            <a:pPr marL="0" indent="0">
              <a:buNone/>
            </a:pPr>
            <a:r>
              <a:rPr lang="en-US" sz="1800" dirty="0"/>
              <a:t>					Amy Ambrose, Effingham Co.</a:t>
            </a:r>
          </a:p>
          <a:p>
            <a:r>
              <a:rPr lang="en-US" sz="1800" b="1" dirty="0">
                <a:solidFill>
                  <a:srgbClr val="0070C0"/>
                </a:solidFill>
              </a:rPr>
              <a:t>Phil Pickens Chair</a:t>
            </a:r>
            <a:r>
              <a:rPr lang="en-US" sz="1800" dirty="0"/>
              <a:t>			Amy McCollum, Oconee Co.</a:t>
            </a:r>
            <a:endParaRPr lang="en-US" sz="800" dirty="0"/>
          </a:p>
          <a:p>
            <a:endParaRPr lang="en-US" sz="1800" dirty="0">
              <a:solidFill>
                <a:srgbClr val="0070C0"/>
              </a:solidFill>
            </a:endParaRPr>
          </a:p>
          <a:p>
            <a:endParaRPr lang="en-US" dirty="0"/>
          </a:p>
        </p:txBody>
      </p:sp>
      <p:pic>
        <p:nvPicPr>
          <p:cNvPr id="4" name="Picture 3">
            <a:extLst>
              <a:ext uri="{FF2B5EF4-FFF2-40B4-BE49-F238E27FC236}">
                <a16:creationId xmlns:a16="http://schemas.microsoft.com/office/drawing/2014/main" xmlns="" id="{7936B3C3-1308-4C26-ABA5-BAF92EA0EC4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844937" y="456303"/>
            <a:ext cx="2029097" cy="890270"/>
          </a:xfrm>
          <a:prstGeom prst="rect">
            <a:avLst/>
          </a:prstGeom>
        </p:spPr>
      </p:pic>
    </p:spTree>
    <p:extLst>
      <p:ext uri="{BB962C8B-B14F-4D97-AF65-F5344CB8AC3E}">
        <p14:creationId xmlns:p14="http://schemas.microsoft.com/office/powerpoint/2010/main" val="359703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904912-C44B-4514-AD21-5FB000EFE147}"/>
              </a:ext>
            </a:extLst>
          </p:cNvPr>
          <p:cNvSpPr>
            <a:spLocks noGrp="1"/>
          </p:cNvSpPr>
          <p:nvPr>
            <p:ph type="title"/>
          </p:nvPr>
        </p:nvSpPr>
        <p:spPr/>
        <p:txBody>
          <a:bodyPr/>
          <a:lstStyle/>
          <a:p>
            <a:r>
              <a:rPr lang="en-US" dirty="0"/>
              <a:t>Learning Targets</a:t>
            </a:r>
          </a:p>
        </p:txBody>
      </p:sp>
      <p:sp>
        <p:nvSpPr>
          <p:cNvPr id="3" name="Content Placeholder 2">
            <a:extLst>
              <a:ext uri="{FF2B5EF4-FFF2-40B4-BE49-F238E27FC236}">
                <a16:creationId xmlns:a16="http://schemas.microsoft.com/office/drawing/2014/main" xmlns="" id="{9C092B3F-852F-406B-8305-D2D43B43DC82}"/>
              </a:ext>
            </a:extLst>
          </p:cNvPr>
          <p:cNvSpPr>
            <a:spLocks noGrp="1"/>
          </p:cNvSpPr>
          <p:nvPr>
            <p:ph idx="1"/>
          </p:nvPr>
        </p:nvSpPr>
        <p:spPr/>
        <p:txBody>
          <a:bodyPr/>
          <a:lstStyle/>
          <a:p>
            <a:pPr>
              <a:buFont typeface="Wingdings" panose="05000000000000000000" pitchFamily="2" charset="2"/>
              <a:buChar char="Ø"/>
            </a:pPr>
            <a:r>
              <a:rPr lang="en-US" dirty="0"/>
              <a:t>I can identify 2 people who can help me with questions about my work.</a:t>
            </a:r>
          </a:p>
          <a:p>
            <a:endParaRPr lang="en-US" dirty="0"/>
          </a:p>
          <a:p>
            <a:pPr>
              <a:buFont typeface="Wingdings" panose="05000000000000000000" pitchFamily="2" charset="2"/>
              <a:buChar char="Ø"/>
            </a:pPr>
            <a:r>
              <a:rPr lang="en-US" dirty="0"/>
              <a:t>I can identify 2 departments within my school district to partner with for family engagement.</a:t>
            </a:r>
          </a:p>
          <a:p>
            <a:endParaRPr lang="en-US" dirty="0"/>
          </a:p>
          <a:p>
            <a:pPr>
              <a:buFont typeface="Wingdings" panose="05000000000000000000" pitchFamily="2" charset="2"/>
              <a:buChar char="Ø"/>
            </a:pPr>
            <a:r>
              <a:rPr lang="en-US" dirty="0"/>
              <a:t>I can identify 2 outside agencies that I should partner with for collaboration.</a:t>
            </a:r>
          </a:p>
        </p:txBody>
      </p:sp>
    </p:spTree>
    <p:extLst>
      <p:ext uri="{BB962C8B-B14F-4D97-AF65-F5344CB8AC3E}">
        <p14:creationId xmlns:p14="http://schemas.microsoft.com/office/powerpoint/2010/main" val="5763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712E72-2E2C-4E6D-80E2-67F0C9F38D42}"/>
              </a:ext>
            </a:extLst>
          </p:cNvPr>
          <p:cNvSpPr>
            <a:spLocks noGrp="1"/>
          </p:cNvSpPr>
          <p:nvPr>
            <p:ph type="title"/>
          </p:nvPr>
        </p:nvSpPr>
        <p:spPr/>
        <p:txBody>
          <a:bodyPr/>
          <a:lstStyle/>
          <a:p>
            <a:r>
              <a:rPr lang="en-US" dirty="0"/>
              <a:t>Learning Targets</a:t>
            </a:r>
          </a:p>
        </p:txBody>
      </p:sp>
      <p:sp>
        <p:nvSpPr>
          <p:cNvPr id="3" name="Content Placeholder 2">
            <a:extLst>
              <a:ext uri="{FF2B5EF4-FFF2-40B4-BE49-F238E27FC236}">
                <a16:creationId xmlns:a16="http://schemas.microsoft.com/office/drawing/2014/main" xmlns="" id="{9A7FF65C-973F-4106-8D4F-1003C4B890D5}"/>
              </a:ext>
            </a:extLst>
          </p:cNvPr>
          <p:cNvSpPr>
            <a:spLocks noGrp="1"/>
          </p:cNvSpPr>
          <p:nvPr>
            <p:ph idx="1"/>
          </p:nvPr>
        </p:nvSpPr>
        <p:spPr/>
        <p:txBody>
          <a:bodyPr/>
          <a:lstStyle/>
          <a:p>
            <a:pPr>
              <a:buFont typeface="Wingdings" panose="05000000000000000000" pitchFamily="2" charset="2"/>
              <a:buChar char="Ø"/>
            </a:pPr>
            <a:r>
              <a:rPr lang="en-US" dirty="0"/>
              <a:t>I can identify 2 people who can help me with questions about my work.</a:t>
            </a:r>
          </a:p>
          <a:p>
            <a:endParaRPr lang="en-US" dirty="0"/>
          </a:p>
          <a:p>
            <a:pPr>
              <a:buFont typeface="Wingdings" panose="05000000000000000000" pitchFamily="2" charset="2"/>
              <a:buChar char="Ø"/>
            </a:pPr>
            <a:r>
              <a:rPr lang="en-US" dirty="0"/>
              <a:t>I can identify 2 departments within my school district to partner with for family engagement.</a:t>
            </a:r>
          </a:p>
          <a:p>
            <a:endParaRPr lang="en-US" dirty="0"/>
          </a:p>
          <a:p>
            <a:pPr>
              <a:buFont typeface="Wingdings" panose="05000000000000000000" pitchFamily="2" charset="2"/>
              <a:buChar char="Ø"/>
            </a:pPr>
            <a:r>
              <a:rPr lang="en-US" dirty="0"/>
              <a:t>I can identify 2 outside agencies that I should partner with for collaboration.</a:t>
            </a:r>
          </a:p>
        </p:txBody>
      </p:sp>
    </p:spTree>
    <p:extLst>
      <p:ext uri="{BB962C8B-B14F-4D97-AF65-F5344CB8AC3E}">
        <p14:creationId xmlns:p14="http://schemas.microsoft.com/office/powerpoint/2010/main" val="2169928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0DC191-B064-46F0-8F73-61A27CE82BCA}"/>
              </a:ext>
            </a:extLst>
          </p:cNvPr>
          <p:cNvSpPr>
            <a:spLocks noGrp="1"/>
          </p:cNvSpPr>
          <p:nvPr>
            <p:ph type="title"/>
          </p:nvPr>
        </p:nvSpPr>
        <p:spPr/>
        <p:txBody>
          <a:bodyPr/>
          <a:lstStyle/>
          <a:p>
            <a:r>
              <a:rPr lang="en-US" dirty="0"/>
              <a:t>Congratulations!</a:t>
            </a:r>
          </a:p>
        </p:txBody>
      </p:sp>
      <p:sp>
        <p:nvSpPr>
          <p:cNvPr id="3" name="Content Placeholder 2">
            <a:extLst>
              <a:ext uri="{FF2B5EF4-FFF2-40B4-BE49-F238E27FC236}">
                <a16:creationId xmlns:a16="http://schemas.microsoft.com/office/drawing/2014/main" xmlns="" id="{1A33E850-6898-48FF-9B44-6B98C6AD9594}"/>
              </a:ext>
            </a:extLst>
          </p:cNvPr>
          <p:cNvSpPr>
            <a:spLocks noGrp="1"/>
          </p:cNvSpPr>
          <p:nvPr>
            <p:ph idx="1"/>
          </p:nvPr>
        </p:nvSpPr>
        <p:spPr/>
        <p:txBody>
          <a:bodyPr/>
          <a:lstStyle/>
          <a:p>
            <a:pPr marL="0" indent="0">
              <a:buNone/>
            </a:pPr>
            <a:endParaRPr lang="en-US" dirty="0">
              <a:solidFill>
                <a:srgbClr val="0070C0"/>
              </a:solidFill>
            </a:endParaRPr>
          </a:p>
          <a:p>
            <a:pPr marL="0" indent="0">
              <a:buNone/>
            </a:pPr>
            <a:endParaRPr lang="en-US" dirty="0"/>
          </a:p>
        </p:txBody>
      </p:sp>
      <p:graphicFrame>
        <p:nvGraphicFramePr>
          <p:cNvPr id="5" name="Table 4">
            <a:extLst>
              <a:ext uri="{FF2B5EF4-FFF2-40B4-BE49-F238E27FC236}">
                <a16:creationId xmlns:a16="http://schemas.microsoft.com/office/drawing/2014/main" xmlns="" id="{5992E000-8AB7-4C28-ADEB-15E917840EC4}"/>
              </a:ext>
            </a:extLst>
          </p:cNvPr>
          <p:cNvGraphicFramePr>
            <a:graphicFrameLocks noGrp="1"/>
          </p:cNvGraphicFramePr>
          <p:nvPr>
            <p:extLst>
              <p:ext uri="{D42A27DB-BD31-4B8C-83A1-F6EECF244321}">
                <p14:modId xmlns:p14="http://schemas.microsoft.com/office/powerpoint/2010/main" val="3860865388"/>
              </p:ext>
            </p:extLst>
          </p:nvPr>
        </p:nvGraphicFramePr>
        <p:xfrm>
          <a:off x="879566" y="1540985"/>
          <a:ext cx="8157752" cy="4354720"/>
        </p:xfrm>
        <a:graphic>
          <a:graphicData uri="http://schemas.openxmlformats.org/drawingml/2006/table">
            <a:tbl>
              <a:tblPr firstRow="1" bandRow="1">
                <a:tableStyleId>{5C22544A-7EE6-4342-B048-85BDC9FD1C3A}</a:tableStyleId>
              </a:tblPr>
              <a:tblGrid>
                <a:gridCol w="8157752">
                  <a:extLst>
                    <a:ext uri="{9D8B030D-6E8A-4147-A177-3AD203B41FA5}">
                      <a16:colId xmlns:a16="http://schemas.microsoft.com/office/drawing/2014/main" xmlns="" val="1306191298"/>
                    </a:ext>
                  </a:extLst>
                </a:gridCol>
              </a:tblGrid>
              <a:tr h="544340">
                <a:tc>
                  <a:txBody>
                    <a:bodyPr/>
                    <a:lstStyle/>
                    <a:p>
                      <a:r>
                        <a:rPr lang="en-US" dirty="0">
                          <a:latin typeface="Arial" panose="020B0604020202020204" pitchFamily="34" charset="0"/>
                          <a:cs typeface="Arial" panose="020B0604020202020204" pitchFamily="34" charset="0"/>
                        </a:rPr>
                        <a:t>Notes and Questions</a:t>
                      </a:r>
                    </a:p>
                  </a:txBody>
                  <a:tcPr/>
                </a:tc>
                <a:extLst>
                  <a:ext uri="{0D108BD9-81ED-4DB2-BD59-A6C34878D82A}">
                    <a16:rowId xmlns:a16="http://schemas.microsoft.com/office/drawing/2014/main" xmlns="" val="3679631242"/>
                  </a:ext>
                </a:extLst>
              </a:tr>
              <a:tr h="544340">
                <a:tc>
                  <a:txBody>
                    <a:bodyPr/>
                    <a:lstStyle/>
                    <a:p>
                      <a:endParaRPr lang="en-US"/>
                    </a:p>
                  </a:txBody>
                  <a:tcPr/>
                </a:tc>
                <a:extLst>
                  <a:ext uri="{0D108BD9-81ED-4DB2-BD59-A6C34878D82A}">
                    <a16:rowId xmlns:a16="http://schemas.microsoft.com/office/drawing/2014/main" xmlns="" val="1687915846"/>
                  </a:ext>
                </a:extLst>
              </a:tr>
              <a:tr h="544340">
                <a:tc>
                  <a:txBody>
                    <a:bodyPr/>
                    <a:lstStyle/>
                    <a:p>
                      <a:endParaRPr lang="en-US"/>
                    </a:p>
                  </a:txBody>
                  <a:tcPr/>
                </a:tc>
                <a:extLst>
                  <a:ext uri="{0D108BD9-81ED-4DB2-BD59-A6C34878D82A}">
                    <a16:rowId xmlns:a16="http://schemas.microsoft.com/office/drawing/2014/main" xmlns="" val="2297266474"/>
                  </a:ext>
                </a:extLst>
              </a:tr>
              <a:tr h="544340">
                <a:tc>
                  <a:txBody>
                    <a:bodyPr/>
                    <a:lstStyle/>
                    <a:p>
                      <a:endParaRPr lang="en-US"/>
                    </a:p>
                  </a:txBody>
                  <a:tcPr/>
                </a:tc>
                <a:extLst>
                  <a:ext uri="{0D108BD9-81ED-4DB2-BD59-A6C34878D82A}">
                    <a16:rowId xmlns:a16="http://schemas.microsoft.com/office/drawing/2014/main" xmlns="" val="3849759232"/>
                  </a:ext>
                </a:extLst>
              </a:tr>
              <a:tr h="544340">
                <a:tc>
                  <a:txBody>
                    <a:bodyPr/>
                    <a:lstStyle/>
                    <a:p>
                      <a:endParaRPr lang="en-US"/>
                    </a:p>
                  </a:txBody>
                  <a:tcPr/>
                </a:tc>
                <a:extLst>
                  <a:ext uri="{0D108BD9-81ED-4DB2-BD59-A6C34878D82A}">
                    <a16:rowId xmlns:a16="http://schemas.microsoft.com/office/drawing/2014/main" xmlns="" val="2152051928"/>
                  </a:ext>
                </a:extLst>
              </a:tr>
              <a:tr h="544340">
                <a:tc>
                  <a:txBody>
                    <a:bodyPr/>
                    <a:lstStyle/>
                    <a:p>
                      <a:endParaRPr lang="en-US"/>
                    </a:p>
                  </a:txBody>
                  <a:tcPr/>
                </a:tc>
                <a:extLst>
                  <a:ext uri="{0D108BD9-81ED-4DB2-BD59-A6C34878D82A}">
                    <a16:rowId xmlns:a16="http://schemas.microsoft.com/office/drawing/2014/main" xmlns="" val="1939945012"/>
                  </a:ext>
                </a:extLst>
              </a:tr>
              <a:tr h="544340">
                <a:tc>
                  <a:txBody>
                    <a:bodyPr/>
                    <a:lstStyle/>
                    <a:p>
                      <a:endParaRPr lang="en-US"/>
                    </a:p>
                  </a:txBody>
                  <a:tcPr/>
                </a:tc>
                <a:extLst>
                  <a:ext uri="{0D108BD9-81ED-4DB2-BD59-A6C34878D82A}">
                    <a16:rowId xmlns:a16="http://schemas.microsoft.com/office/drawing/2014/main" xmlns="" val="2976275108"/>
                  </a:ext>
                </a:extLst>
              </a:tr>
              <a:tr h="544340">
                <a:tc>
                  <a:txBody>
                    <a:bodyPr/>
                    <a:lstStyle/>
                    <a:p>
                      <a:endParaRPr lang="en-US" dirty="0"/>
                    </a:p>
                  </a:txBody>
                  <a:tcPr/>
                </a:tc>
                <a:extLst>
                  <a:ext uri="{0D108BD9-81ED-4DB2-BD59-A6C34878D82A}">
                    <a16:rowId xmlns:a16="http://schemas.microsoft.com/office/drawing/2014/main" xmlns="" val="657937368"/>
                  </a:ext>
                </a:extLst>
              </a:tr>
            </a:tbl>
          </a:graphicData>
        </a:graphic>
      </p:graphicFrame>
      <p:pic>
        <p:nvPicPr>
          <p:cNvPr id="6" name="Picture 5">
            <a:extLst>
              <a:ext uri="{FF2B5EF4-FFF2-40B4-BE49-F238E27FC236}">
                <a16:creationId xmlns:a16="http://schemas.microsoft.com/office/drawing/2014/main" xmlns="" id="{B973ADFA-7BEC-4838-AB4C-31FF0265FF2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7223" y="515779"/>
            <a:ext cx="2029097" cy="890270"/>
          </a:xfrm>
          <a:prstGeom prst="rect">
            <a:avLst/>
          </a:prstGeom>
        </p:spPr>
      </p:pic>
    </p:spTree>
    <p:extLst>
      <p:ext uri="{BB962C8B-B14F-4D97-AF65-F5344CB8AC3E}">
        <p14:creationId xmlns:p14="http://schemas.microsoft.com/office/powerpoint/2010/main" val="2161734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B07B98-D19D-4F8F-865D-7BD163D165C1}"/>
              </a:ext>
            </a:extLst>
          </p:cNvPr>
          <p:cNvSpPr>
            <a:spLocks noGrp="1"/>
          </p:cNvSpPr>
          <p:nvPr>
            <p:ph type="title"/>
          </p:nvPr>
        </p:nvSpPr>
        <p:spPr/>
        <p:txBody>
          <a:bodyPr/>
          <a:lstStyle/>
          <a:p>
            <a:r>
              <a:rPr lang="en-US" dirty="0">
                <a:solidFill>
                  <a:schemeClr val="accent6"/>
                </a:solidFill>
              </a:rPr>
              <a:t>  Our Story</a:t>
            </a:r>
          </a:p>
        </p:txBody>
      </p:sp>
      <p:sp>
        <p:nvSpPr>
          <p:cNvPr id="3" name="Vertical Text Placeholder 2">
            <a:extLst>
              <a:ext uri="{FF2B5EF4-FFF2-40B4-BE49-F238E27FC236}">
                <a16:creationId xmlns:a16="http://schemas.microsoft.com/office/drawing/2014/main" xmlns="" id="{25BF0E7C-0FA5-4CEB-81E6-C8161FEEA9FE}"/>
              </a:ext>
            </a:extLst>
          </p:cNvPr>
          <p:cNvSpPr>
            <a:spLocks noGrp="1"/>
          </p:cNvSpPr>
          <p:nvPr>
            <p:ph type="body" orient="vert" idx="1"/>
          </p:nvPr>
        </p:nvSpPr>
        <p:spPr>
          <a:xfrm>
            <a:off x="844550" y="1857375"/>
            <a:ext cx="7886700" cy="4061968"/>
          </a:xfrm>
        </p:spPr>
        <p:txBody>
          <a:bodyPr vert="horz">
            <a:normAutofit fontScale="70000" lnSpcReduction="20000"/>
          </a:bodyPr>
          <a:lstStyle/>
          <a:p>
            <a:pPr>
              <a:buFont typeface="Wingdings" panose="05000000000000000000" pitchFamily="2" charset="2"/>
              <a:buChar char="Ø"/>
            </a:pPr>
            <a:r>
              <a:rPr lang="en-US" dirty="0"/>
              <a:t>The </a:t>
            </a:r>
            <a:r>
              <a:rPr lang="en-US" dirty="0" err="1"/>
              <a:t>GaPMP</a:t>
            </a:r>
            <a:r>
              <a:rPr lang="en-US" dirty="0"/>
              <a:t> is supported by the Division for Special Education Services and Supports (DSESS). The parent leaders, moms and dads of children with disabilities, are hired by local school districts, state schools and the Department of Juvenile Justice to work with families, school teams, teachers, and the community.</a:t>
            </a:r>
          </a:p>
          <a:p>
            <a:endParaRPr lang="en-US" dirty="0"/>
          </a:p>
          <a:p>
            <a:pPr>
              <a:buFont typeface="Wingdings" panose="05000000000000000000" pitchFamily="2" charset="2"/>
              <a:buChar char="Ø"/>
            </a:pPr>
            <a:r>
              <a:rPr lang="en-US" b="1" i="1" dirty="0"/>
              <a:t>The goal is to build a bridge of communication between home and school that leads to more successful outcomes for students.</a:t>
            </a:r>
            <a:r>
              <a:rPr lang="en-US" b="1" dirty="0"/>
              <a:t> </a:t>
            </a:r>
            <a:r>
              <a:rPr lang="en-US" dirty="0"/>
              <a:t>Parent Mentors partner with families to increase their engagement in education and address individual concerns.</a:t>
            </a:r>
          </a:p>
          <a:p>
            <a:endParaRPr lang="en-US" dirty="0"/>
          </a:p>
          <a:p>
            <a:pPr>
              <a:buFont typeface="Wingdings" panose="05000000000000000000" pitchFamily="2" charset="2"/>
              <a:buChar char="Ø"/>
            </a:pPr>
            <a:r>
              <a:rPr lang="en-US" dirty="0"/>
              <a:t> Although the Partnership is under the leadership of the DSESS, the Parent Mentor agenda is locally driven.</a:t>
            </a:r>
          </a:p>
          <a:p>
            <a:endParaRPr lang="en-US" dirty="0"/>
          </a:p>
        </p:txBody>
      </p:sp>
      <p:pic>
        <p:nvPicPr>
          <p:cNvPr id="4" name="Picture 3">
            <a:extLst>
              <a:ext uri="{FF2B5EF4-FFF2-40B4-BE49-F238E27FC236}">
                <a16:creationId xmlns:a16="http://schemas.microsoft.com/office/drawing/2014/main" xmlns="" id="{34823F03-6061-4CCD-A233-D82FC18FE09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400799" y="605790"/>
            <a:ext cx="1764665" cy="937260"/>
          </a:xfrm>
          <a:prstGeom prst="rect">
            <a:avLst/>
          </a:prstGeom>
        </p:spPr>
      </p:pic>
    </p:spTree>
    <p:extLst>
      <p:ext uri="{BB962C8B-B14F-4D97-AF65-F5344CB8AC3E}">
        <p14:creationId xmlns:p14="http://schemas.microsoft.com/office/powerpoint/2010/main" val="2897140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9B399CC-79CD-46C9-A49D-3F9211AFE15C}"/>
              </a:ext>
            </a:extLst>
          </p:cNvPr>
          <p:cNvSpPr>
            <a:spLocks noGrp="1"/>
          </p:cNvSpPr>
          <p:nvPr>
            <p:ph type="title"/>
          </p:nvPr>
        </p:nvSpPr>
        <p:spPr/>
        <p:txBody>
          <a:bodyPr/>
          <a:lstStyle/>
          <a:p>
            <a:r>
              <a:rPr lang="en-US" dirty="0"/>
              <a:t>What do we do?</a:t>
            </a:r>
          </a:p>
        </p:txBody>
      </p:sp>
      <p:sp>
        <p:nvSpPr>
          <p:cNvPr id="6" name="Content Placeholder 5">
            <a:extLst>
              <a:ext uri="{FF2B5EF4-FFF2-40B4-BE49-F238E27FC236}">
                <a16:creationId xmlns:a16="http://schemas.microsoft.com/office/drawing/2014/main" xmlns="" id="{EE467924-CC16-4285-B2BC-BE4ACA873AD8}"/>
              </a:ext>
            </a:extLst>
          </p:cNvPr>
          <p:cNvSpPr>
            <a:spLocks noGrp="1"/>
          </p:cNvSpPr>
          <p:nvPr>
            <p:ph idx="1"/>
          </p:nvPr>
        </p:nvSpPr>
        <p:spPr/>
        <p:txBody>
          <a:bodyPr>
            <a:normAutofit/>
          </a:bodyPr>
          <a:lstStyle/>
          <a:p>
            <a:pPr marL="0" indent="0">
              <a:buNone/>
            </a:pPr>
            <a:r>
              <a:rPr lang="en-US" sz="2000" b="1" dirty="0">
                <a:solidFill>
                  <a:srgbClr val="0070C0"/>
                </a:solidFill>
              </a:rPr>
              <a:t>Mentors do many things such as:</a:t>
            </a:r>
          </a:p>
          <a:p>
            <a:r>
              <a:rPr lang="en-US" sz="1600" dirty="0">
                <a:solidFill>
                  <a:srgbClr val="0070C0"/>
                </a:solidFill>
              </a:rPr>
              <a:t>Build connections for families in the community</a:t>
            </a:r>
          </a:p>
          <a:p>
            <a:r>
              <a:rPr lang="en-US" sz="1600" dirty="0">
                <a:solidFill>
                  <a:srgbClr val="0070C0"/>
                </a:solidFill>
              </a:rPr>
              <a:t>Concentrate on transition needs for students with disabilities</a:t>
            </a:r>
          </a:p>
          <a:p>
            <a:r>
              <a:rPr lang="en-US" sz="1600" dirty="0">
                <a:solidFill>
                  <a:srgbClr val="0070C0"/>
                </a:solidFill>
              </a:rPr>
              <a:t>Head tasks involving special education issues</a:t>
            </a:r>
          </a:p>
          <a:p>
            <a:r>
              <a:rPr lang="en-US" sz="1600" dirty="0">
                <a:solidFill>
                  <a:srgbClr val="0070C0"/>
                </a:solidFill>
              </a:rPr>
              <a:t>Provide training sessions for parents and educators</a:t>
            </a:r>
          </a:p>
          <a:p>
            <a:r>
              <a:rPr lang="en-US" sz="1600" dirty="0">
                <a:solidFill>
                  <a:srgbClr val="0070C0"/>
                </a:solidFill>
              </a:rPr>
              <a:t>Serve on community boards and stakeholder’s groups</a:t>
            </a:r>
          </a:p>
          <a:p>
            <a:r>
              <a:rPr lang="en-US" sz="1600" dirty="0">
                <a:solidFill>
                  <a:srgbClr val="0070C0"/>
                </a:solidFill>
              </a:rPr>
              <a:t>Create family engagement activities in schools</a:t>
            </a:r>
          </a:p>
          <a:p>
            <a:r>
              <a:rPr lang="en-US" sz="1600" dirty="0">
                <a:solidFill>
                  <a:srgbClr val="0070C0"/>
                </a:solidFill>
              </a:rPr>
              <a:t>Collaborate with district personnel such as educators and Title I facilitators</a:t>
            </a:r>
          </a:p>
          <a:p>
            <a:r>
              <a:rPr lang="en-US" sz="1600" dirty="0">
                <a:solidFill>
                  <a:srgbClr val="0070C0"/>
                </a:solidFill>
              </a:rPr>
              <a:t>Listen to the concerns of families of students with disabilities</a:t>
            </a:r>
          </a:p>
          <a:p>
            <a:r>
              <a:rPr lang="en-US" sz="1600" dirty="0">
                <a:solidFill>
                  <a:srgbClr val="0070C0"/>
                </a:solidFill>
              </a:rPr>
              <a:t>Provide resources to help families navigate supports for their children</a:t>
            </a:r>
          </a:p>
          <a:p>
            <a:endParaRPr lang="en-US" sz="1600" dirty="0">
              <a:solidFill>
                <a:srgbClr val="0070C0"/>
              </a:solidFill>
            </a:endParaRPr>
          </a:p>
        </p:txBody>
      </p:sp>
      <p:pic>
        <p:nvPicPr>
          <p:cNvPr id="5" name="Picture 4">
            <a:extLst>
              <a:ext uri="{FF2B5EF4-FFF2-40B4-BE49-F238E27FC236}">
                <a16:creationId xmlns:a16="http://schemas.microsoft.com/office/drawing/2014/main" xmlns="" id="{B59CD866-91AD-4131-8744-AE5E2C716B2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400799" y="605790"/>
            <a:ext cx="1764665" cy="937260"/>
          </a:xfrm>
          <a:prstGeom prst="rect">
            <a:avLst/>
          </a:prstGeom>
        </p:spPr>
      </p:pic>
    </p:spTree>
    <p:extLst>
      <p:ext uri="{BB962C8B-B14F-4D97-AF65-F5344CB8AC3E}">
        <p14:creationId xmlns:p14="http://schemas.microsoft.com/office/powerpoint/2010/main" val="3961383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079875C-0793-4681-8776-6AB83A4B75DE}"/>
              </a:ext>
            </a:extLst>
          </p:cNvPr>
          <p:cNvSpPr/>
          <p:nvPr/>
        </p:nvSpPr>
        <p:spPr>
          <a:xfrm>
            <a:off x="1804578" y="912019"/>
            <a:ext cx="5377543" cy="4555093"/>
          </a:xfrm>
          <a:prstGeom prst="rect">
            <a:avLst/>
          </a:prstGeom>
        </p:spPr>
        <p:txBody>
          <a:bodyPr wrap="square">
            <a:spAutoFit/>
          </a:bodyPr>
          <a:lstStyle/>
          <a:p>
            <a:r>
              <a:rPr lang="en-US" sz="2800" b="1" u="heavy" dirty="0">
                <a:solidFill>
                  <a:schemeClr val="accent6"/>
                </a:solidFill>
              </a:rPr>
              <a:t>Other Names to Know:</a:t>
            </a:r>
          </a:p>
          <a:p>
            <a:endParaRPr lang="en-US" sz="2800" dirty="0">
              <a:solidFill>
                <a:schemeClr val="accent6"/>
              </a:solidFill>
            </a:endParaRPr>
          </a:p>
          <a:p>
            <a:r>
              <a:rPr lang="en-US" sz="2000" b="1" dirty="0"/>
              <a:t>Richard Woods</a:t>
            </a:r>
            <a:endParaRPr lang="en-US" sz="2000" dirty="0"/>
          </a:p>
          <a:p>
            <a:r>
              <a:rPr lang="en-US" sz="2000" i="1" dirty="0">
                <a:solidFill>
                  <a:schemeClr val="accent5">
                    <a:lumMod val="75000"/>
                  </a:schemeClr>
                </a:solidFill>
              </a:rPr>
              <a:t>State Superintendent of Schools</a:t>
            </a:r>
          </a:p>
          <a:p>
            <a:endParaRPr lang="en-US" i="1" dirty="0"/>
          </a:p>
          <a:p>
            <a:r>
              <a:rPr lang="en-US" sz="2000" b="1" dirty="0" err="1"/>
              <a:t>Zelphine</a:t>
            </a:r>
            <a:r>
              <a:rPr lang="en-US" sz="2000" b="1" dirty="0"/>
              <a:t> Smith-Dixon</a:t>
            </a:r>
            <a:endParaRPr lang="en-US" sz="2000" dirty="0"/>
          </a:p>
          <a:p>
            <a:r>
              <a:rPr lang="en-US" sz="2000" i="1" dirty="0">
                <a:solidFill>
                  <a:schemeClr val="accent5">
                    <a:lumMod val="75000"/>
                  </a:schemeClr>
                </a:solidFill>
              </a:rPr>
              <a:t>Director, Division for Special Education Services and Supports</a:t>
            </a:r>
          </a:p>
          <a:p>
            <a:endParaRPr lang="en-US" i="1" dirty="0"/>
          </a:p>
          <a:p>
            <a:r>
              <a:rPr lang="en-US" sz="2000" b="1" dirty="0"/>
              <a:t>Jamila Pollard</a:t>
            </a:r>
            <a:endParaRPr lang="en-US" sz="2000" dirty="0"/>
          </a:p>
          <a:p>
            <a:r>
              <a:rPr lang="en-US" sz="2000" i="1" dirty="0">
                <a:solidFill>
                  <a:schemeClr val="accent5">
                    <a:lumMod val="75000"/>
                  </a:schemeClr>
                </a:solidFill>
              </a:rPr>
              <a:t>Program Manager Senior</a:t>
            </a:r>
          </a:p>
          <a:p>
            <a:endParaRPr lang="en-US" sz="2000" i="1" dirty="0">
              <a:solidFill>
                <a:schemeClr val="accent5">
                  <a:lumMod val="75000"/>
                </a:schemeClr>
              </a:solidFill>
            </a:endParaRPr>
          </a:p>
          <a:p>
            <a:r>
              <a:rPr lang="en-US" sz="2000" b="1" dirty="0"/>
              <a:t>Scott Smith</a:t>
            </a:r>
          </a:p>
          <a:p>
            <a:r>
              <a:rPr lang="en-US" sz="2000" i="1" dirty="0">
                <a:solidFill>
                  <a:schemeClr val="accent5">
                    <a:lumMod val="75000"/>
                  </a:schemeClr>
                </a:solidFill>
              </a:rPr>
              <a:t>Program Manager</a:t>
            </a:r>
            <a:endParaRPr lang="en-US" sz="2000" dirty="0"/>
          </a:p>
        </p:txBody>
      </p:sp>
    </p:spTree>
    <p:extLst>
      <p:ext uri="{BB962C8B-B14F-4D97-AF65-F5344CB8AC3E}">
        <p14:creationId xmlns:p14="http://schemas.microsoft.com/office/powerpoint/2010/main" val="2120751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7614FDA-B17F-477C-AB73-575FC886B59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400799" y="605790"/>
            <a:ext cx="1764665" cy="937260"/>
          </a:xfrm>
          <a:prstGeom prst="rect">
            <a:avLst/>
          </a:prstGeom>
        </p:spPr>
      </p:pic>
      <p:sp>
        <p:nvSpPr>
          <p:cNvPr id="3" name="Title 2">
            <a:extLst>
              <a:ext uri="{FF2B5EF4-FFF2-40B4-BE49-F238E27FC236}">
                <a16:creationId xmlns:a16="http://schemas.microsoft.com/office/drawing/2014/main" xmlns="" id="{00A7DFA7-1D98-4541-8903-FACD9990846E}"/>
              </a:ext>
            </a:extLst>
          </p:cNvPr>
          <p:cNvSpPr>
            <a:spLocks noGrp="1"/>
          </p:cNvSpPr>
          <p:nvPr>
            <p:ph type="title"/>
          </p:nvPr>
        </p:nvSpPr>
        <p:spPr/>
        <p:txBody>
          <a:bodyPr/>
          <a:lstStyle/>
          <a:p>
            <a:r>
              <a:rPr lang="en-US" dirty="0"/>
              <a:t>Next Steps</a:t>
            </a:r>
          </a:p>
        </p:txBody>
      </p:sp>
      <p:sp>
        <p:nvSpPr>
          <p:cNvPr id="4" name="Vertical Text Placeholder 3">
            <a:extLst>
              <a:ext uri="{FF2B5EF4-FFF2-40B4-BE49-F238E27FC236}">
                <a16:creationId xmlns:a16="http://schemas.microsoft.com/office/drawing/2014/main" xmlns="" id="{261005EF-CF60-4AC4-8BA5-A44E2A41F052}"/>
              </a:ext>
            </a:extLst>
          </p:cNvPr>
          <p:cNvSpPr>
            <a:spLocks noGrp="1"/>
          </p:cNvSpPr>
          <p:nvPr>
            <p:ph type="body" orient="vert" idx="1"/>
          </p:nvPr>
        </p:nvSpPr>
        <p:spPr>
          <a:xfrm>
            <a:off x="844550" y="1690689"/>
            <a:ext cx="7886700" cy="4228654"/>
          </a:xfrm>
        </p:spPr>
        <p:txBody>
          <a:bodyPr vert="horz">
            <a:normAutofit fontScale="70000" lnSpcReduction="20000"/>
          </a:bodyPr>
          <a:lstStyle/>
          <a:p>
            <a:r>
              <a:rPr lang="en-US" b="1" dirty="0"/>
              <a:t>Send all your contact information </a:t>
            </a:r>
            <a:r>
              <a:rPr lang="en-US" dirty="0"/>
              <a:t>(name, title, email address, mailing address, office phone number) to </a:t>
            </a:r>
            <a:r>
              <a:rPr lang="en-US" u="sng" dirty="0">
                <a:hlinkClick r:id="rId3"/>
              </a:rPr>
              <a:t>jgrillo343@yahoo.com</a:t>
            </a:r>
            <a:r>
              <a:rPr lang="en-US" dirty="0"/>
              <a:t> . That is the first step to getting Mentor access to the password protected section of the </a:t>
            </a:r>
            <a:r>
              <a:rPr lang="en-US" b="1" i="1" dirty="0"/>
              <a:t>www.parentmentors.org </a:t>
            </a:r>
            <a:r>
              <a:rPr lang="en-US" dirty="0"/>
              <a:t>website called the </a:t>
            </a:r>
            <a:r>
              <a:rPr lang="en-US" sz="4000" b="1" i="1" dirty="0">
                <a:highlight>
                  <a:srgbClr val="00FFFF"/>
                </a:highlight>
              </a:rPr>
              <a:t>Learning Curve </a:t>
            </a:r>
            <a:r>
              <a:rPr lang="en-US" sz="3200" b="1" i="1" dirty="0"/>
              <a:t>(Resource for Parent Mentor with tools and ideas for your new role)</a:t>
            </a:r>
            <a:r>
              <a:rPr lang="en-US" sz="3200" dirty="0"/>
              <a:t>.</a:t>
            </a:r>
          </a:p>
          <a:p>
            <a:pPr marL="0" indent="0">
              <a:buNone/>
            </a:pPr>
            <a:endParaRPr lang="en-US" dirty="0"/>
          </a:p>
          <a:p>
            <a:r>
              <a:rPr lang="en-US" dirty="0"/>
              <a:t>If you sent in your contact information, you will have received a link to create your password. Your username will always be your name. IE: Jane Grillo .</a:t>
            </a:r>
          </a:p>
          <a:p>
            <a:pPr marL="0" indent="0">
              <a:buNone/>
            </a:pPr>
            <a:endParaRPr lang="en-US" dirty="0"/>
          </a:p>
          <a:p>
            <a:r>
              <a:rPr lang="en-US" dirty="0"/>
              <a:t>You will also be asked to provide us with your office phone number, email address and a photo for the “Find A Mentor” page.  That photo will also be included in your region’s Yearbook page. </a:t>
            </a:r>
          </a:p>
          <a:p>
            <a:pPr marL="0" indent="0">
              <a:buNone/>
            </a:pPr>
            <a:r>
              <a:rPr lang="en-US" dirty="0"/>
              <a:t> </a:t>
            </a:r>
          </a:p>
          <a:p>
            <a:endParaRPr lang="en-US" dirty="0"/>
          </a:p>
        </p:txBody>
      </p:sp>
    </p:spTree>
    <p:extLst>
      <p:ext uri="{BB962C8B-B14F-4D97-AF65-F5344CB8AC3E}">
        <p14:creationId xmlns:p14="http://schemas.microsoft.com/office/powerpoint/2010/main" val="103869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9A3A0-2C7B-44CD-8C95-663D2426715D}"/>
              </a:ext>
            </a:extLst>
          </p:cNvPr>
          <p:cNvSpPr>
            <a:spLocks noGrp="1"/>
          </p:cNvSpPr>
          <p:nvPr>
            <p:ph type="title"/>
          </p:nvPr>
        </p:nvSpPr>
        <p:spPr/>
        <p:txBody>
          <a:bodyPr/>
          <a:lstStyle/>
          <a:p>
            <a:r>
              <a:rPr lang="en-US" dirty="0"/>
              <a:t>Next Steps</a:t>
            </a:r>
          </a:p>
        </p:txBody>
      </p:sp>
      <p:sp>
        <p:nvSpPr>
          <p:cNvPr id="3" name="Vertical Text Placeholder 2">
            <a:extLst>
              <a:ext uri="{FF2B5EF4-FFF2-40B4-BE49-F238E27FC236}">
                <a16:creationId xmlns:a16="http://schemas.microsoft.com/office/drawing/2014/main" xmlns="" id="{23DA849C-EC8D-443C-B7FE-7A1CE47B437D}"/>
              </a:ext>
            </a:extLst>
          </p:cNvPr>
          <p:cNvSpPr>
            <a:spLocks noGrp="1"/>
          </p:cNvSpPr>
          <p:nvPr>
            <p:ph type="body" orient="vert" idx="1"/>
          </p:nvPr>
        </p:nvSpPr>
        <p:spPr/>
        <p:txBody>
          <a:bodyPr vert="horz">
            <a:normAutofit fontScale="92500" lnSpcReduction="20000"/>
          </a:bodyPr>
          <a:lstStyle/>
          <a:p>
            <a:pPr marL="0" indent="0">
              <a:buNone/>
            </a:pPr>
            <a:r>
              <a:rPr lang="en-US" b="1" dirty="0"/>
              <a:t>Locate office space, set up the office, telephone, computer, email etc.</a:t>
            </a:r>
          </a:p>
          <a:p>
            <a:pPr marL="0" indent="0">
              <a:buNone/>
            </a:pPr>
            <a:r>
              <a:rPr lang="en-US" sz="2400" dirty="0"/>
              <a:t>It is generally expected that there will be office space in the district for the Parent Mentor; it is helpful if it is near other staff who may be working with families. It is best if parents can call a private voicemail message box so parents may call you directly. </a:t>
            </a:r>
          </a:p>
          <a:p>
            <a:pPr marL="0" indent="0">
              <a:buNone/>
            </a:pPr>
            <a:endParaRPr lang="en-US" sz="2400" dirty="0"/>
          </a:p>
          <a:p>
            <a:pPr marL="0" indent="0">
              <a:buNone/>
            </a:pPr>
            <a:r>
              <a:rPr lang="en-US" sz="3000" b="1" dirty="0"/>
              <a:t>FY21 and COVID-19</a:t>
            </a:r>
            <a:endParaRPr lang="en-US" sz="3000" dirty="0"/>
          </a:p>
          <a:p>
            <a:pPr marL="0" indent="0">
              <a:buNone/>
            </a:pPr>
            <a:r>
              <a:rPr lang="en-US" b="1" dirty="0"/>
              <a:t>Work with your Special Education Director/Supervisor for expectations and protocols during COVID-19.</a:t>
            </a:r>
          </a:p>
        </p:txBody>
      </p:sp>
      <p:pic>
        <p:nvPicPr>
          <p:cNvPr id="4" name="Picture 3">
            <a:extLst>
              <a:ext uri="{FF2B5EF4-FFF2-40B4-BE49-F238E27FC236}">
                <a16:creationId xmlns:a16="http://schemas.microsoft.com/office/drawing/2014/main" xmlns="" id="{1D75A19B-B3E4-4E3D-B6EB-F910289E7A9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400799" y="605790"/>
            <a:ext cx="1764665" cy="937260"/>
          </a:xfrm>
          <a:prstGeom prst="rect">
            <a:avLst/>
          </a:prstGeom>
        </p:spPr>
      </p:pic>
    </p:spTree>
    <p:extLst>
      <p:ext uri="{BB962C8B-B14F-4D97-AF65-F5344CB8AC3E}">
        <p14:creationId xmlns:p14="http://schemas.microsoft.com/office/powerpoint/2010/main" val="80289107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6C6D9C080BFB43B98B80E949403453" ma:contentTypeVersion="4" ma:contentTypeDescription="Create a new document." ma:contentTypeScope="" ma:versionID="9751e95cd7339e248e5129561850044f">
  <xsd:schema xmlns:xsd="http://www.w3.org/2001/XMLSchema" xmlns:xs="http://www.w3.org/2001/XMLSchema" xmlns:p="http://schemas.microsoft.com/office/2006/metadata/properties" xmlns:ns3="93247738-8f4a-45b5-aec9-9b410361d731" targetNamespace="http://schemas.microsoft.com/office/2006/metadata/properties" ma:root="true" ma:fieldsID="4b7adc0a76b453aeb5ff20347adaf742" ns3:_="">
    <xsd:import namespace="93247738-8f4a-45b5-aec9-9b410361d73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247738-8f4a-45b5-aec9-9b410361d7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452ACC-DE88-46CD-970B-53920CD2D147}">
  <ds:schemaRefs>
    <ds:schemaRef ds:uri="http://schemas.microsoft.com/sharepoint/v3/contenttype/forms"/>
  </ds:schemaRefs>
</ds:datastoreItem>
</file>

<file path=customXml/itemProps2.xml><?xml version="1.0" encoding="utf-8"?>
<ds:datastoreItem xmlns:ds="http://schemas.openxmlformats.org/officeDocument/2006/customXml" ds:itemID="{C187D893-FC9D-4683-9C15-45377E30DE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247738-8f4a-45b5-aec9-9b410361d7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255FFB-99D1-40E8-8077-1D516A3953EE}">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93247738-8f4a-45b5-aec9-9b410361d73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8642</TotalTime>
  <Words>2801</Words>
  <Application>Microsoft Office PowerPoint</Application>
  <PresentationFormat>On-screen Show (4:3)</PresentationFormat>
  <Paragraphs>329</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1_Office Theme</vt:lpstr>
      <vt:lpstr> </vt:lpstr>
      <vt:lpstr>Getting Started</vt:lpstr>
      <vt:lpstr>GPMP Led by the Georgia Department of Education, (GaDOE) Division for Special Education Services and Supports</vt:lpstr>
      <vt:lpstr>Learning Targets</vt:lpstr>
      <vt:lpstr>  Our Story</vt:lpstr>
      <vt:lpstr>What do we do?</vt:lpstr>
      <vt:lpstr>PowerPoint Presentation</vt:lpstr>
      <vt:lpstr>Next Steps</vt:lpstr>
      <vt:lpstr>Next Steps</vt:lpstr>
      <vt:lpstr>Next Steps</vt:lpstr>
      <vt:lpstr>Mandatory Trainings</vt:lpstr>
      <vt:lpstr>Introducing Yourself</vt:lpstr>
      <vt:lpstr>Introducing Yourself</vt:lpstr>
      <vt:lpstr>Being a Professional</vt:lpstr>
      <vt:lpstr>Where We Live and Work</vt:lpstr>
      <vt:lpstr>Helpful Hints</vt:lpstr>
      <vt:lpstr>Helpful Hints</vt:lpstr>
      <vt:lpstr>Taking On Your New Role</vt:lpstr>
      <vt:lpstr>Taking On Your New Role</vt:lpstr>
      <vt:lpstr>Taking On Your New Role</vt:lpstr>
      <vt:lpstr>Taking On Your New Role</vt:lpstr>
      <vt:lpstr>Taking On Your New Role</vt:lpstr>
      <vt:lpstr>Taking On Your New Role</vt:lpstr>
      <vt:lpstr>Taking On Your New Role</vt:lpstr>
      <vt:lpstr>Parent Mentor Accountability</vt:lpstr>
      <vt:lpstr>Collaboration and Tools </vt:lpstr>
      <vt:lpstr>Collaboration and Tools</vt:lpstr>
      <vt:lpstr>Collaboration and Tools</vt:lpstr>
      <vt:lpstr>Online and Ongoing Support</vt:lpstr>
      <vt:lpstr>PowerPoint Presentation</vt:lpstr>
      <vt:lpstr>Parent Concerns</vt:lpstr>
      <vt:lpstr>Parent Concerns</vt:lpstr>
      <vt:lpstr>Parent Concerns</vt:lpstr>
      <vt:lpstr>Parent Concerns</vt:lpstr>
      <vt:lpstr>What is CADRE?</vt:lpstr>
      <vt:lpstr>What is IEP Facilitation?   </vt:lpstr>
      <vt:lpstr>Leadership Council FY 21</vt:lpstr>
      <vt:lpstr>Participation &amp; Leadership</vt:lpstr>
      <vt:lpstr>Learning Targets</vt:lpstr>
      <vt:lpstr>Congratulations!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Jason Clay</dc:creator>
  <cp:lastModifiedBy>Jane Grillo</cp:lastModifiedBy>
  <cp:revision>137</cp:revision>
  <cp:lastPrinted>2019-08-13T12:06:22Z</cp:lastPrinted>
  <dcterms:created xsi:type="dcterms:W3CDTF">2019-04-12T17:52:43Z</dcterms:created>
  <dcterms:modified xsi:type="dcterms:W3CDTF">2020-08-20T12:01:57Z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0x010100206C6D9C080BFB43B98B80E949403453</vt:lpwstr>
  </property>
</Properties>
</file>