
<file path=[Content_Types].xml><?xml version="1.0" encoding="utf-8"?>
<Types xmlns="http://schemas.openxmlformats.org/package/2006/content-types">
  <Default Extension="PNG" ContentType="image/png"/>
  <Default Extension="dib"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4" r:id="rId3"/>
    <p:sldId id="265" r:id="rId4"/>
    <p:sldId id="273" r:id="rId5"/>
    <p:sldId id="286" r:id="rId6"/>
    <p:sldId id="268" r:id="rId7"/>
    <p:sldId id="258" r:id="rId8"/>
    <p:sldId id="272" r:id="rId9"/>
    <p:sldId id="261" r:id="rId10"/>
    <p:sldId id="284" r:id="rId11"/>
    <p:sldId id="275" r:id="rId12"/>
    <p:sldId id="281" r:id="rId13"/>
    <p:sldId id="282" r:id="rId14"/>
    <p:sldId id="283" r:id="rId15"/>
    <p:sldId id="270" r:id="rId16"/>
    <p:sldId id="271" r:id="rId17"/>
    <p:sldId id="285" r:id="rId18"/>
    <p:sldId id="266" r:id="rId19"/>
    <p:sldId id="276" r:id="rId20"/>
    <p:sldId id="277" r:id="rId21"/>
    <p:sldId id="278" r:id="rId22"/>
    <p:sldId id="262" r:id="rId23"/>
    <p:sldId id="263" r:id="rId24"/>
    <p:sldId id="269"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44"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95CAA-A6FD-402B-98A1-0E684795A1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098479-E081-4225-8D0A-9510002C9EE5}">
      <dgm:prSet phldrT="[Text]"/>
      <dgm:spPr/>
      <dgm:t>
        <a:bodyPr/>
        <a:lstStyle/>
        <a:p>
          <a:r>
            <a:rPr lang="en-US" dirty="0" smtClean="0"/>
            <a:t>Rookie Resources Tab on the Learning Curve</a:t>
          </a:r>
          <a:endParaRPr lang="en-US" dirty="0"/>
        </a:p>
      </dgm:t>
    </dgm:pt>
    <dgm:pt modelId="{AFA992B3-1635-4AF9-AFE2-9BC752C2648A}" type="parTrans" cxnId="{DD6495F2-63B7-4B84-9482-1318E509432B}">
      <dgm:prSet/>
      <dgm:spPr/>
      <dgm:t>
        <a:bodyPr/>
        <a:lstStyle/>
        <a:p>
          <a:endParaRPr lang="en-US"/>
        </a:p>
      </dgm:t>
    </dgm:pt>
    <dgm:pt modelId="{3DDC8C75-23C4-4EC1-9545-527F4EC2D2C9}" type="sibTrans" cxnId="{DD6495F2-63B7-4B84-9482-1318E509432B}">
      <dgm:prSet/>
      <dgm:spPr/>
      <dgm:t>
        <a:bodyPr/>
        <a:lstStyle/>
        <a:p>
          <a:endParaRPr lang="en-US"/>
        </a:p>
      </dgm:t>
    </dgm:pt>
    <dgm:pt modelId="{8F4B08E5-1335-465A-B938-7E4D70E41E5F}" type="pres">
      <dgm:prSet presAssocID="{39695CAA-A6FD-402B-98A1-0E684795A13A}" presName="linear" presStyleCnt="0">
        <dgm:presLayoutVars>
          <dgm:animLvl val="lvl"/>
          <dgm:resizeHandles val="exact"/>
        </dgm:presLayoutVars>
      </dgm:prSet>
      <dgm:spPr/>
      <dgm:t>
        <a:bodyPr/>
        <a:lstStyle/>
        <a:p>
          <a:endParaRPr lang="en-US"/>
        </a:p>
      </dgm:t>
    </dgm:pt>
    <dgm:pt modelId="{9099D38C-7575-43CD-806D-8377BB8CD2C7}" type="pres">
      <dgm:prSet presAssocID="{C2098479-E081-4225-8D0A-9510002C9EE5}" presName="parentText" presStyleLbl="node1" presStyleIdx="0" presStyleCnt="1" custScaleY="23576" custLinFactNeighborX="-3750" custLinFactNeighborY="48642">
        <dgm:presLayoutVars>
          <dgm:chMax val="0"/>
          <dgm:bulletEnabled val="1"/>
        </dgm:presLayoutVars>
      </dgm:prSet>
      <dgm:spPr/>
      <dgm:t>
        <a:bodyPr/>
        <a:lstStyle/>
        <a:p>
          <a:endParaRPr lang="en-US"/>
        </a:p>
      </dgm:t>
    </dgm:pt>
  </dgm:ptLst>
  <dgm:cxnLst>
    <dgm:cxn modelId="{7AE0D4B2-A45E-4931-95E7-DA5D2B75BEC0}" type="presOf" srcId="{C2098479-E081-4225-8D0A-9510002C9EE5}" destId="{9099D38C-7575-43CD-806D-8377BB8CD2C7}" srcOrd="0" destOrd="0" presId="urn:microsoft.com/office/officeart/2005/8/layout/vList2"/>
    <dgm:cxn modelId="{6A41B22F-DF06-41C7-B073-F92C1D91CFB3}" type="presOf" srcId="{39695CAA-A6FD-402B-98A1-0E684795A13A}" destId="{8F4B08E5-1335-465A-B938-7E4D70E41E5F}" srcOrd="0" destOrd="0" presId="urn:microsoft.com/office/officeart/2005/8/layout/vList2"/>
    <dgm:cxn modelId="{DD6495F2-63B7-4B84-9482-1318E509432B}" srcId="{39695CAA-A6FD-402B-98A1-0E684795A13A}" destId="{C2098479-E081-4225-8D0A-9510002C9EE5}" srcOrd="0" destOrd="0" parTransId="{AFA992B3-1635-4AF9-AFE2-9BC752C2648A}" sibTransId="{3DDC8C75-23C4-4EC1-9545-527F4EC2D2C9}"/>
    <dgm:cxn modelId="{1DD5BA7A-C2B0-4CDC-97EB-EA23EF9B0CD6}" type="presParOf" srcId="{8F4B08E5-1335-465A-B938-7E4D70E41E5F}" destId="{9099D38C-7575-43CD-806D-8377BB8CD2C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9D38C-7575-43CD-806D-8377BB8CD2C7}">
      <dsp:nvSpPr>
        <dsp:cNvPr id="0" name=""/>
        <dsp:cNvSpPr/>
      </dsp:nvSpPr>
      <dsp:spPr>
        <a:xfrm>
          <a:off x="0" y="1049875"/>
          <a:ext cx="7543800" cy="829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Rookie Resources Tab on the Learning Curve</a:t>
          </a:r>
          <a:endParaRPr lang="en-US" sz="3100" kern="1200" dirty="0"/>
        </a:p>
      </dsp:txBody>
      <dsp:txXfrm>
        <a:off x="40504" y="1090379"/>
        <a:ext cx="7462792" cy="748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210E2-DD3A-417B-A1AD-211A545CFCE9}" type="datetimeFigureOut">
              <a:rPr lang="en-US" smtClean="0"/>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5BCC9-8427-488A-B9A0-8997436A59CC}" type="slidenum">
              <a:rPr lang="en-US" smtClean="0"/>
              <a:t>‹#›</a:t>
            </a:fld>
            <a:endParaRPr lang="en-US"/>
          </a:p>
        </p:txBody>
      </p:sp>
    </p:spTree>
    <p:extLst>
      <p:ext uri="{BB962C8B-B14F-4D97-AF65-F5344CB8AC3E}">
        <p14:creationId xmlns:p14="http://schemas.microsoft.com/office/powerpoint/2010/main" val="4978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5BCC9-8427-488A-B9A0-8997436A59CC}" type="slidenum">
              <a:rPr lang="en-US" smtClean="0"/>
              <a:t>15</a:t>
            </a:fld>
            <a:endParaRPr lang="en-US"/>
          </a:p>
        </p:txBody>
      </p:sp>
    </p:spTree>
    <p:extLst>
      <p:ext uri="{BB962C8B-B14F-4D97-AF65-F5344CB8AC3E}">
        <p14:creationId xmlns:p14="http://schemas.microsoft.com/office/powerpoint/2010/main" val="12780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9916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21171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413506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78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AEF9A-97E6-486F-B0F3-E3DFE0AB7F27}"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76095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AEF9A-97E6-486F-B0F3-E3DFE0AB7F2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36022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AEF9A-97E6-486F-B0F3-E3DFE0AB7F27}"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24681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AEF9A-97E6-486F-B0F3-E3DFE0AB7F27}" type="datetimeFigureOut">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414475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AEF9A-97E6-486F-B0F3-E3DFE0AB7F27}" type="datetimeFigureOut">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2414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AEF9A-97E6-486F-B0F3-E3DFE0AB7F2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41700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AEF9A-97E6-486F-B0F3-E3DFE0AB7F27}"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78712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AEF9A-97E6-486F-B0F3-E3DFE0AB7F27}" type="datetimeFigureOut">
              <a:rPr lang="en-US" smtClean="0"/>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48460-CFFD-4E8B-865F-B219003ECB6A}" type="slidenum">
              <a:rPr lang="en-US" smtClean="0"/>
              <a:t>‹#›</a:t>
            </a:fld>
            <a:endParaRPr lang="en-US"/>
          </a:p>
        </p:txBody>
      </p:sp>
    </p:spTree>
    <p:extLst>
      <p:ext uri="{BB962C8B-B14F-4D97-AF65-F5344CB8AC3E}">
        <p14:creationId xmlns:p14="http://schemas.microsoft.com/office/powerpoint/2010/main" val="163388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parentmentors.org/learning-curve/region-meetings-and-inf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dib"/><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jgrillo343@yaho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ladd@doe.k12.ga.us" TargetMode="External"/><Relationship Id="rId2" Type="http://schemas.openxmlformats.org/officeDocument/2006/relationships/hyperlink" Target="mailto:sjones@doe.k12.ga.u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jgrillo343@yahoo.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info@parentmentors.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solidFill>
                  <a:schemeClr val="accent6">
                    <a:lumMod val="75000"/>
                  </a:schemeClr>
                </a:solidFill>
                <a:effectLst>
                  <a:outerShdw blurRad="38100" dist="38100" dir="2700000" algn="tl">
                    <a:srgbClr val="000000">
                      <a:alpha val="43137"/>
                    </a:srgbClr>
                  </a:outerShdw>
                </a:effectLst>
              </a:rPr>
              <a:t>Mentoring Matters</a:t>
            </a:r>
            <a:br>
              <a:rPr lang="en-US" i="1" dirty="0" smtClean="0">
                <a:solidFill>
                  <a:schemeClr val="accent6">
                    <a:lumMod val="75000"/>
                  </a:schemeClr>
                </a:solidFill>
                <a:effectLst>
                  <a:outerShdw blurRad="38100" dist="38100" dir="2700000" algn="tl">
                    <a:srgbClr val="000000">
                      <a:alpha val="43137"/>
                    </a:srgbClr>
                  </a:outerShdw>
                </a:effectLst>
              </a:rPr>
            </a:br>
            <a:r>
              <a:rPr lang="en-US" dirty="0" smtClean="0"/>
              <a:t>www.parentmentors.org</a:t>
            </a:r>
            <a:endParaRPr lang="en-US" dirty="0"/>
          </a:p>
        </p:txBody>
      </p:sp>
      <p:sp>
        <p:nvSpPr>
          <p:cNvPr id="3" name="Subtitle 2"/>
          <p:cNvSpPr>
            <a:spLocks noGrp="1"/>
          </p:cNvSpPr>
          <p:nvPr>
            <p:ph type="subTitle" idx="1"/>
          </p:nvPr>
        </p:nvSpPr>
        <p:spPr/>
        <p:txBody>
          <a:bodyPr>
            <a:normAutofit/>
          </a:bodyPr>
          <a:lstStyle/>
          <a:p>
            <a:r>
              <a:rPr lang="en-US" sz="6000" dirty="0" smtClean="0">
                <a:solidFill>
                  <a:schemeClr val="accent6">
                    <a:lumMod val="75000"/>
                  </a:schemeClr>
                </a:solidFill>
              </a:rPr>
              <a:t>How to Get Started</a:t>
            </a:r>
            <a:endParaRPr lang="en-US" sz="6000" dirty="0">
              <a:solidFill>
                <a:schemeClr val="accent6">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685800"/>
            <a:ext cx="4572000" cy="1333500"/>
          </a:xfrm>
          <a:prstGeom prst="rect">
            <a:avLst/>
          </a:prstGeom>
        </p:spPr>
      </p:pic>
    </p:spTree>
    <p:extLst>
      <p:ext uri="{BB962C8B-B14F-4D97-AF65-F5344CB8AC3E}">
        <p14:creationId xmlns:p14="http://schemas.microsoft.com/office/powerpoint/2010/main" val="2304459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and Post Surveys</a:t>
            </a:r>
            <a:endParaRPr lang="en-US" dirty="0"/>
          </a:p>
        </p:txBody>
      </p:sp>
      <p:sp>
        <p:nvSpPr>
          <p:cNvPr id="3" name="Content Placeholder 2"/>
          <p:cNvSpPr>
            <a:spLocks noGrp="1"/>
          </p:cNvSpPr>
          <p:nvPr>
            <p:ph idx="1"/>
          </p:nvPr>
        </p:nvSpPr>
        <p:spPr>
          <a:xfrm>
            <a:off x="457200" y="1600200"/>
            <a:ext cx="2819400" cy="4525963"/>
          </a:xfrm>
        </p:spPr>
        <p:txBody>
          <a:bodyPr>
            <a:normAutofit fontScale="92500" lnSpcReduction="20000"/>
          </a:bodyPr>
          <a:lstStyle/>
          <a:p>
            <a:r>
              <a:rPr lang="en-US" dirty="0" smtClean="0"/>
              <a:t>This is a great way to introduce yourself to families and, discover what family engagement work needs to be done in your district.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76400"/>
            <a:ext cx="4648200" cy="3171945"/>
          </a:xfrm>
          <a:prstGeom prst="rect">
            <a:avLst/>
          </a:prstGeom>
        </p:spPr>
      </p:pic>
    </p:spTree>
    <p:extLst>
      <p:ext uri="{BB962C8B-B14F-4D97-AF65-F5344CB8AC3E}">
        <p14:creationId xmlns:p14="http://schemas.microsoft.com/office/powerpoint/2010/main" val="206704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Progress Reporting for Rookies</a:t>
            </a:r>
            <a:endParaRPr lang="en-US" dirty="0">
              <a:solidFill>
                <a:schemeClr val="accent3">
                  <a:lumMod val="75000"/>
                </a:schemeClr>
              </a:solidFill>
            </a:endParaRPr>
          </a:p>
        </p:txBody>
      </p:sp>
      <p:sp>
        <p:nvSpPr>
          <p:cNvPr id="3" name="Content Placeholder 2"/>
          <p:cNvSpPr>
            <a:spLocks noGrp="1"/>
          </p:cNvSpPr>
          <p:nvPr>
            <p:ph idx="1"/>
          </p:nvPr>
        </p:nvSpPr>
        <p:spPr>
          <a:xfrm>
            <a:off x="457200" y="1600201"/>
            <a:ext cx="8229600" cy="838200"/>
          </a:xfrm>
        </p:spPr>
        <p:txBody>
          <a:bodyPr>
            <a:normAutofit/>
          </a:bodyPr>
          <a:lstStyle/>
          <a:p>
            <a:r>
              <a:rPr lang="en-US" sz="4400" dirty="0" smtClean="0">
                <a:solidFill>
                  <a:schemeClr val="accent4">
                    <a:lumMod val="75000"/>
                  </a:schemeClr>
                </a:solidFill>
              </a:rPr>
              <a:t>Use the checklist</a:t>
            </a:r>
            <a:endParaRPr lang="en-US" sz="4400" dirty="0">
              <a:solidFill>
                <a:schemeClr val="accent4">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50493"/>
            <a:ext cx="8686800" cy="3557011"/>
          </a:xfrm>
          <a:prstGeom prst="rect">
            <a:avLst/>
          </a:prstGeom>
        </p:spPr>
      </p:pic>
      <p:sp>
        <p:nvSpPr>
          <p:cNvPr id="5" name="TextBox 4"/>
          <p:cNvSpPr txBox="1"/>
          <p:nvPr/>
        </p:nvSpPr>
        <p:spPr>
          <a:xfrm>
            <a:off x="7239000" y="2133600"/>
            <a:ext cx="1524000" cy="1754326"/>
          </a:xfrm>
          <a:prstGeom prst="rect">
            <a:avLst/>
          </a:prstGeom>
          <a:solidFill>
            <a:schemeClr val="accent5">
              <a:lumMod val="60000"/>
              <a:lumOff val="40000"/>
            </a:schemeClr>
          </a:solidFill>
        </p:spPr>
        <p:txBody>
          <a:bodyPr wrap="square" rtlCol="0">
            <a:spAutoFit/>
          </a:bodyPr>
          <a:lstStyle/>
          <a:p>
            <a:r>
              <a:rPr lang="en-US" dirty="0" smtClean="0"/>
              <a:t>You don’t need to have all the answers. </a:t>
            </a:r>
          </a:p>
          <a:p>
            <a:r>
              <a:rPr lang="en-US" dirty="0" smtClean="0"/>
              <a:t>This is a learning year. </a:t>
            </a:r>
            <a:endParaRPr lang="en-US" dirty="0"/>
          </a:p>
        </p:txBody>
      </p:sp>
    </p:spTree>
    <p:extLst>
      <p:ext uri="{BB962C8B-B14F-4D97-AF65-F5344CB8AC3E}">
        <p14:creationId xmlns:p14="http://schemas.microsoft.com/office/powerpoint/2010/main" val="970222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Quarterly Contact 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8229600" cy="1880338"/>
          </a:xfrm>
        </p:spPr>
      </p:pic>
      <p:sp>
        <p:nvSpPr>
          <p:cNvPr id="5" name="Up Arrow 4"/>
          <p:cNvSpPr/>
          <p:nvPr/>
        </p:nvSpPr>
        <p:spPr>
          <a:xfrm>
            <a:off x="7467600" y="3352800"/>
            <a:ext cx="1219200"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828800"/>
            <a:ext cx="5918457" cy="2521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810000"/>
            <a:ext cx="4026114" cy="2813175"/>
          </a:xfrm>
          <a:prstGeom prst="rect">
            <a:avLst/>
          </a:prstGeom>
        </p:spPr>
      </p:pic>
    </p:spTree>
    <p:extLst>
      <p:ext uri="{BB962C8B-B14F-4D97-AF65-F5344CB8AC3E}">
        <p14:creationId xmlns:p14="http://schemas.microsoft.com/office/powerpoint/2010/main" val="20347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Evidence to Practice and what </a:t>
            </a:r>
            <a:r>
              <a:rPr lang="en-US" dirty="0" err="1" smtClean="0">
                <a:solidFill>
                  <a:schemeClr val="tx2">
                    <a:lumMod val="60000"/>
                    <a:lumOff val="40000"/>
                  </a:schemeClr>
                </a:solidFill>
              </a:rPr>
              <a:t>what</a:t>
            </a:r>
            <a:r>
              <a:rPr lang="en-US" dirty="0" smtClean="0">
                <a:solidFill>
                  <a:schemeClr val="tx2">
                    <a:lumMod val="60000"/>
                    <a:lumOff val="40000"/>
                  </a:schemeClr>
                </a:solidFill>
              </a:rPr>
              <a:t>?</a:t>
            </a:r>
            <a:endParaRPr lang="en-US" dirty="0">
              <a:solidFill>
                <a:schemeClr val="tx2">
                  <a:lumMod val="60000"/>
                  <a:lumOff val="4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229600" cy="1343500"/>
          </a:xfrm>
        </p:spPr>
      </p:pic>
      <p:sp>
        <p:nvSpPr>
          <p:cNvPr id="5" name="Up Arrow 4"/>
          <p:cNvSpPr/>
          <p:nvPr/>
        </p:nvSpPr>
        <p:spPr>
          <a:xfrm>
            <a:off x="7467600" y="2819400"/>
            <a:ext cx="9906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92" y="2057400"/>
            <a:ext cx="4769708" cy="2667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219832"/>
            <a:ext cx="5943600" cy="1998856"/>
          </a:xfrm>
          <a:prstGeom prst="rect">
            <a:avLst/>
          </a:prstGeom>
        </p:spPr>
      </p:pic>
      <p:sp>
        <p:nvSpPr>
          <p:cNvPr id="9" name="Oval 8"/>
          <p:cNvSpPr/>
          <p:nvPr/>
        </p:nvSpPr>
        <p:spPr>
          <a:xfrm>
            <a:off x="76200" y="4953000"/>
            <a:ext cx="2743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Other </a:t>
            </a:r>
            <a:r>
              <a:rPr lang="en-US" dirty="0" smtClean="0"/>
              <a:t>tools: </a:t>
            </a:r>
          </a:p>
          <a:p>
            <a:r>
              <a:rPr lang="en-US" dirty="0" smtClean="0"/>
              <a:t>Best </a:t>
            </a:r>
            <a:r>
              <a:rPr lang="en-US" dirty="0"/>
              <a:t>Practice Summaries</a:t>
            </a:r>
          </a:p>
          <a:p>
            <a:r>
              <a:rPr lang="en-US" dirty="0"/>
              <a:t>Target Group tips</a:t>
            </a:r>
          </a:p>
        </p:txBody>
      </p:sp>
    </p:spTree>
    <p:extLst>
      <p:ext uri="{BB962C8B-B14F-4D97-AF65-F5344CB8AC3E}">
        <p14:creationId xmlns:p14="http://schemas.microsoft.com/office/powerpoint/2010/main" val="284040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solidFill>
                  <a:schemeClr val="accent6">
                    <a:lumMod val="75000"/>
                  </a:schemeClr>
                </a:solidFill>
              </a:rPr>
              <a:t>Region Reps   ARE YOUR FRIENDS</a:t>
            </a:r>
            <a:br>
              <a:rPr lang="en-US" dirty="0">
                <a:solidFill>
                  <a:schemeClr val="accent6">
                    <a:lumMod val="75000"/>
                  </a:schemeClr>
                </a:solidFill>
              </a:rPr>
            </a:br>
            <a:endParaRPr lang="en-US" dirty="0"/>
          </a:p>
        </p:txBody>
      </p:sp>
      <p:sp>
        <p:nvSpPr>
          <p:cNvPr id="3" name="Content Placeholder 2"/>
          <p:cNvSpPr>
            <a:spLocks noGrp="1"/>
          </p:cNvSpPr>
          <p:nvPr>
            <p:ph idx="1"/>
          </p:nvPr>
        </p:nvSpPr>
        <p:spPr>
          <a:xfrm>
            <a:off x="533400" y="990600"/>
            <a:ext cx="8229600" cy="4525963"/>
          </a:xfrm>
        </p:spPr>
        <p:txBody>
          <a:bodyPr>
            <a:normAutofit fontScale="70000" lnSpcReduction="20000"/>
          </a:bodyPr>
          <a:lstStyle/>
          <a:p>
            <a:pPr fontAlgn="base"/>
            <a:r>
              <a:rPr lang="en-US" b="1" dirty="0" smtClean="0"/>
              <a:t>Northeast </a:t>
            </a:r>
            <a:r>
              <a:rPr lang="en-US" b="1" dirty="0"/>
              <a:t> </a:t>
            </a:r>
            <a:r>
              <a:rPr lang="en-US" b="1" dirty="0" smtClean="0"/>
              <a:t>Region </a:t>
            </a:r>
            <a:r>
              <a:rPr lang="en-US" b="1" dirty="0"/>
              <a:t>Rep </a:t>
            </a:r>
            <a:r>
              <a:rPr lang="en-US" b="1" dirty="0" smtClean="0"/>
              <a:t> </a:t>
            </a:r>
            <a:r>
              <a:rPr lang="en-US" b="1" dirty="0" smtClean="0">
                <a:solidFill>
                  <a:schemeClr val="accent6">
                    <a:lumMod val="75000"/>
                  </a:schemeClr>
                </a:solidFill>
              </a:rPr>
              <a:t>Bonnie Morris  - </a:t>
            </a:r>
            <a:r>
              <a:rPr lang="en-US" dirty="0" smtClean="0">
                <a:solidFill>
                  <a:schemeClr val="accent6">
                    <a:lumMod val="75000"/>
                  </a:schemeClr>
                </a:solidFill>
              </a:rPr>
              <a:t>Walton County</a:t>
            </a:r>
            <a:endParaRPr lang="en-US" dirty="0">
              <a:solidFill>
                <a:schemeClr val="accent6">
                  <a:lumMod val="75000"/>
                </a:schemeClr>
              </a:solidFill>
            </a:endParaRPr>
          </a:p>
          <a:p>
            <a:pPr marL="0" indent="0" fontAlgn="base">
              <a:buNone/>
            </a:pPr>
            <a:r>
              <a:rPr lang="en-US" dirty="0"/>
              <a:t> </a:t>
            </a:r>
          </a:p>
          <a:p>
            <a:pPr fontAlgn="base"/>
            <a:r>
              <a:rPr lang="en-US" b="1" dirty="0" smtClean="0"/>
              <a:t>Northwest</a:t>
            </a:r>
            <a:r>
              <a:rPr lang="en-US" dirty="0"/>
              <a:t> </a:t>
            </a:r>
            <a:r>
              <a:rPr lang="en-US" b="1" dirty="0" smtClean="0"/>
              <a:t>Region Reps </a:t>
            </a:r>
            <a:r>
              <a:rPr lang="en-US" b="1" dirty="0"/>
              <a:t> </a:t>
            </a:r>
            <a:r>
              <a:rPr lang="en-US" b="1" dirty="0" smtClean="0">
                <a:solidFill>
                  <a:schemeClr val="accent6">
                    <a:lumMod val="75000"/>
                  </a:schemeClr>
                </a:solidFill>
              </a:rPr>
              <a:t>Michal</a:t>
            </a:r>
            <a:r>
              <a:rPr lang="en-US" dirty="0" smtClean="0">
                <a:solidFill>
                  <a:schemeClr val="accent6">
                    <a:lumMod val="75000"/>
                  </a:schemeClr>
                </a:solidFill>
              </a:rPr>
              <a:t> </a:t>
            </a:r>
            <a:r>
              <a:rPr lang="en-US" b="1" dirty="0" smtClean="0">
                <a:solidFill>
                  <a:schemeClr val="accent6">
                    <a:lumMod val="75000"/>
                  </a:schemeClr>
                </a:solidFill>
              </a:rPr>
              <a:t>Jones</a:t>
            </a:r>
            <a:r>
              <a:rPr lang="en-US" dirty="0" smtClean="0">
                <a:solidFill>
                  <a:schemeClr val="accent6">
                    <a:lumMod val="75000"/>
                  </a:schemeClr>
                </a:solidFill>
              </a:rPr>
              <a:t> - Walker County &amp;  </a:t>
            </a:r>
            <a:r>
              <a:rPr lang="en-US" b="1" dirty="0" smtClean="0">
                <a:solidFill>
                  <a:schemeClr val="accent6">
                    <a:lumMod val="75000"/>
                  </a:schemeClr>
                </a:solidFill>
              </a:rPr>
              <a:t>Tracy Reynolds</a:t>
            </a:r>
            <a:r>
              <a:rPr lang="en-US" dirty="0" smtClean="0">
                <a:solidFill>
                  <a:schemeClr val="accent6">
                    <a:lumMod val="75000"/>
                  </a:schemeClr>
                </a:solidFill>
              </a:rPr>
              <a:t> Polk County</a:t>
            </a:r>
          </a:p>
          <a:p>
            <a:pPr marL="0" indent="0" fontAlgn="base">
              <a:buNone/>
            </a:pPr>
            <a:endParaRPr lang="en-US" dirty="0"/>
          </a:p>
          <a:p>
            <a:pPr fontAlgn="base"/>
            <a:r>
              <a:rPr lang="en-US" b="1" dirty="0" smtClean="0"/>
              <a:t>Metro</a:t>
            </a:r>
            <a:r>
              <a:rPr lang="en-US" dirty="0"/>
              <a:t> </a:t>
            </a:r>
            <a:r>
              <a:rPr lang="en-US" b="1" dirty="0" smtClean="0"/>
              <a:t>Region </a:t>
            </a:r>
            <a:r>
              <a:rPr lang="en-US" b="1" dirty="0"/>
              <a:t>Rep  </a:t>
            </a:r>
            <a:r>
              <a:rPr lang="en-US" b="1" dirty="0" smtClean="0">
                <a:solidFill>
                  <a:schemeClr val="accent6">
                    <a:lumMod val="75000"/>
                  </a:schemeClr>
                </a:solidFill>
              </a:rPr>
              <a:t>Antoinette Nichols - </a:t>
            </a:r>
            <a:r>
              <a:rPr lang="en-US" dirty="0" smtClean="0">
                <a:solidFill>
                  <a:schemeClr val="accent6">
                    <a:lumMod val="75000"/>
                  </a:schemeClr>
                </a:solidFill>
              </a:rPr>
              <a:t>Cobb County</a:t>
            </a:r>
            <a:endParaRPr lang="en-US" dirty="0">
              <a:solidFill>
                <a:schemeClr val="accent6">
                  <a:lumMod val="75000"/>
                </a:schemeClr>
              </a:solidFill>
            </a:endParaRPr>
          </a:p>
          <a:p>
            <a:pPr fontAlgn="base"/>
            <a:endParaRPr lang="en-US" b="1" dirty="0" smtClean="0"/>
          </a:p>
          <a:p>
            <a:pPr fontAlgn="base"/>
            <a:r>
              <a:rPr lang="en-US" b="1" dirty="0" smtClean="0"/>
              <a:t>Middle</a:t>
            </a:r>
            <a:r>
              <a:rPr lang="en-US" dirty="0"/>
              <a:t> </a:t>
            </a:r>
            <a:r>
              <a:rPr lang="en-US" b="1" dirty="0" smtClean="0"/>
              <a:t>Region Reps </a:t>
            </a:r>
            <a:r>
              <a:rPr lang="en-US" b="1" dirty="0"/>
              <a:t> </a:t>
            </a:r>
            <a:r>
              <a:rPr lang="en-US" b="1" dirty="0" smtClean="0">
                <a:solidFill>
                  <a:schemeClr val="accent6">
                    <a:lumMod val="75000"/>
                  </a:schemeClr>
                </a:solidFill>
              </a:rPr>
              <a:t>Jennifer Minter</a:t>
            </a:r>
            <a:r>
              <a:rPr lang="en-US" dirty="0" smtClean="0">
                <a:solidFill>
                  <a:schemeClr val="accent6">
                    <a:lumMod val="75000"/>
                  </a:schemeClr>
                </a:solidFill>
              </a:rPr>
              <a:t>  - Ga Academy for the Blind   &amp; </a:t>
            </a:r>
            <a:r>
              <a:rPr lang="en-US" b="1" dirty="0" smtClean="0">
                <a:solidFill>
                  <a:schemeClr val="accent6">
                    <a:lumMod val="75000"/>
                  </a:schemeClr>
                </a:solidFill>
              </a:rPr>
              <a:t>Yolanda </a:t>
            </a:r>
            <a:r>
              <a:rPr lang="en-US" b="1" dirty="0" err="1" smtClean="0">
                <a:solidFill>
                  <a:schemeClr val="accent6">
                    <a:lumMod val="75000"/>
                  </a:schemeClr>
                </a:solidFill>
              </a:rPr>
              <a:t>Laduc</a:t>
            </a:r>
            <a:r>
              <a:rPr lang="en-US" b="1" dirty="0" smtClean="0">
                <a:solidFill>
                  <a:schemeClr val="accent6">
                    <a:lumMod val="75000"/>
                  </a:schemeClr>
                </a:solidFill>
              </a:rPr>
              <a:t> </a:t>
            </a:r>
            <a:r>
              <a:rPr lang="en-US" dirty="0" smtClean="0">
                <a:solidFill>
                  <a:schemeClr val="accent6">
                    <a:lumMod val="75000"/>
                  </a:schemeClr>
                </a:solidFill>
              </a:rPr>
              <a:t>– Henry County</a:t>
            </a:r>
            <a:endParaRPr lang="en-US" dirty="0">
              <a:solidFill>
                <a:schemeClr val="accent6">
                  <a:lumMod val="75000"/>
                </a:schemeClr>
              </a:solidFill>
            </a:endParaRPr>
          </a:p>
          <a:p>
            <a:pPr fontAlgn="base"/>
            <a:endParaRPr lang="en-US" b="1" dirty="0" smtClean="0"/>
          </a:p>
          <a:p>
            <a:pPr fontAlgn="base"/>
            <a:r>
              <a:rPr lang="en-US" b="1" dirty="0" smtClean="0"/>
              <a:t>Southeast</a:t>
            </a:r>
            <a:r>
              <a:rPr lang="en-US" dirty="0"/>
              <a:t> </a:t>
            </a:r>
            <a:r>
              <a:rPr lang="en-US" b="1" dirty="0" smtClean="0"/>
              <a:t>Region </a:t>
            </a:r>
            <a:r>
              <a:rPr lang="en-US" b="1" dirty="0"/>
              <a:t>Rep </a:t>
            </a:r>
            <a:r>
              <a:rPr lang="en-US" dirty="0" smtClean="0"/>
              <a:t> </a:t>
            </a:r>
            <a:r>
              <a:rPr lang="en-US" b="1" dirty="0" smtClean="0">
                <a:solidFill>
                  <a:schemeClr val="accent6">
                    <a:lumMod val="75000"/>
                  </a:schemeClr>
                </a:solidFill>
              </a:rPr>
              <a:t>Amanda Locke</a:t>
            </a:r>
            <a:r>
              <a:rPr lang="en-US" dirty="0" smtClean="0">
                <a:solidFill>
                  <a:schemeClr val="accent6">
                    <a:lumMod val="75000"/>
                  </a:schemeClr>
                </a:solidFill>
              </a:rPr>
              <a:t>  - Evans County</a:t>
            </a:r>
          </a:p>
          <a:p>
            <a:pPr marL="0" indent="0" fontAlgn="base">
              <a:buNone/>
            </a:pPr>
            <a:endParaRPr lang="en-US" dirty="0"/>
          </a:p>
          <a:p>
            <a:pPr fontAlgn="base"/>
            <a:r>
              <a:rPr lang="en-US" b="1" dirty="0" smtClean="0"/>
              <a:t>Southwest Region Rep </a:t>
            </a:r>
            <a:r>
              <a:rPr lang="en-US" b="1" dirty="0"/>
              <a:t> </a:t>
            </a:r>
            <a:r>
              <a:rPr lang="en-US" b="1" dirty="0" smtClean="0">
                <a:solidFill>
                  <a:schemeClr val="accent6">
                    <a:lumMod val="75000"/>
                  </a:schemeClr>
                </a:solidFill>
              </a:rPr>
              <a:t>Rebecca Best - </a:t>
            </a:r>
            <a:r>
              <a:rPr lang="en-US" dirty="0" smtClean="0">
                <a:solidFill>
                  <a:schemeClr val="accent6">
                    <a:lumMod val="75000"/>
                  </a:schemeClr>
                </a:solidFill>
              </a:rPr>
              <a:t>Grady County</a:t>
            </a:r>
          </a:p>
          <a:p>
            <a:pPr fontAlgn="base"/>
            <a:endParaRPr lang="en-US" dirty="0">
              <a:solidFill>
                <a:schemeClr val="accent6">
                  <a:lumMod val="75000"/>
                </a:schemeClr>
              </a:solidFill>
            </a:endParaRPr>
          </a:p>
          <a:p>
            <a:pPr marL="0" indent="0" fontAlgn="base">
              <a:buNone/>
            </a:pPr>
            <a:endParaRPr lang="en-US" dirty="0">
              <a:solidFill>
                <a:schemeClr val="accent6">
                  <a:lumMod val="75000"/>
                </a:schemeClr>
              </a:solidFill>
            </a:endParaRPr>
          </a:p>
          <a:p>
            <a:endParaRPr lang="en-US" dirty="0"/>
          </a:p>
        </p:txBody>
      </p:sp>
      <p:sp>
        <p:nvSpPr>
          <p:cNvPr id="5" name="TextBox 4"/>
          <p:cNvSpPr txBox="1"/>
          <p:nvPr/>
        </p:nvSpPr>
        <p:spPr>
          <a:xfrm>
            <a:off x="533400" y="5791200"/>
            <a:ext cx="8229600" cy="646331"/>
          </a:xfrm>
          <a:prstGeom prst="rect">
            <a:avLst/>
          </a:prstGeom>
          <a:noFill/>
        </p:spPr>
        <p:txBody>
          <a:bodyPr wrap="square" rtlCol="0">
            <a:spAutoFit/>
          </a:bodyPr>
          <a:lstStyle/>
          <a:p>
            <a:r>
              <a:rPr lang="en-US" dirty="0" smtClean="0"/>
              <a:t>To find a region map and other info go to the Learning Curve:  </a:t>
            </a:r>
            <a:r>
              <a:rPr lang="en-US" dirty="0">
                <a:hlinkClick r:id="rId2"/>
              </a:rPr>
              <a:t>http://parentmentors.org/learning-curve/region-meetings-and-info/</a:t>
            </a:r>
            <a:r>
              <a:rPr lang="en-US" dirty="0" smtClean="0"/>
              <a:t> </a:t>
            </a:r>
            <a:endParaRPr lang="en-US" dirty="0"/>
          </a:p>
        </p:txBody>
      </p:sp>
    </p:spTree>
    <p:extLst>
      <p:ext uri="{BB962C8B-B14F-4D97-AF65-F5344CB8AC3E}">
        <p14:creationId xmlns:p14="http://schemas.microsoft.com/office/powerpoint/2010/main" val="146650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your program</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3">
                    <a:lumMod val="75000"/>
                  </a:schemeClr>
                </a:solidFill>
              </a:rPr>
              <a:t>Job 1 – Let people get to know you and get to know people in your district</a:t>
            </a:r>
          </a:p>
          <a:p>
            <a:r>
              <a:rPr lang="en-US" dirty="0" smtClean="0"/>
              <a:t>Review other </a:t>
            </a:r>
            <a:r>
              <a:rPr lang="en-US" dirty="0" err="1" smtClean="0"/>
              <a:t>GaPMP</a:t>
            </a:r>
            <a:r>
              <a:rPr lang="en-US" dirty="0" smtClean="0"/>
              <a:t> district websites… this will help you develop your own way to introduce yourself and the </a:t>
            </a:r>
            <a:r>
              <a:rPr lang="en-US" dirty="0" err="1" smtClean="0"/>
              <a:t>GaPMP</a:t>
            </a:r>
            <a:r>
              <a:rPr lang="en-US" dirty="0" smtClean="0"/>
              <a:t> and… you can help your supervisor see what other districts have done to promote and support their parent mentor. </a:t>
            </a:r>
          </a:p>
        </p:txBody>
      </p:sp>
    </p:spTree>
    <p:extLst>
      <p:ext uri="{BB962C8B-B14F-4D97-AF65-F5344CB8AC3E}">
        <p14:creationId xmlns:p14="http://schemas.microsoft.com/office/powerpoint/2010/main" val="376614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Yourself</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solidFill>
                  <a:schemeClr val="accent6">
                    <a:lumMod val="75000"/>
                  </a:schemeClr>
                </a:solidFill>
              </a:rPr>
              <a:t>Make sure everything you create or host is approved and vetted  </a:t>
            </a:r>
          </a:p>
          <a:p>
            <a:r>
              <a:rPr lang="en-US" dirty="0" smtClean="0">
                <a:solidFill>
                  <a:schemeClr val="accent5">
                    <a:lumMod val="75000"/>
                  </a:schemeClr>
                </a:solidFill>
              </a:rPr>
              <a:t>Social media – clarify what the expectations are</a:t>
            </a:r>
          </a:p>
          <a:p>
            <a:r>
              <a:rPr lang="en-US" dirty="0" smtClean="0">
                <a:solidFill>
                  <a:schemeClr val="accent3">
                    <a:lumMod val="75000"/>
                  </a:schemeClr>
                </a:solidFill>
              </a:rPr>
              <a:t>Host a virtual meeting for Staff and for Families </a:t>
            </a:r>
            <a:r>
              <a:rPr lang="en-US" sz="2100" dirty="0" smtClean="0">
                <a:solidFill>
                  <a:schemeClr val="accent3">
                    <a:lumMod val="75000"/>
                  </a:schemeClr>
                </a:solidFill>
              </a:rPr>
              <a:t>*It’s a good idea to invite supervisors to these events in the beginning so they can see what you are working on and how you work to support the district and families. </a:t>
            </a:r>
          </a:p>
          <a:p>
            <a:r>
              <a:rPr lang="en-US" dirty="0" smtClean="0">
                <a:solidFill>
                  <a:schemeClr val="accent1">
                    <a:lumMod val="75000"/>
                  </a:schemeClr>
                </a:solidFill>
              </a:rPr>
              <a:t>Ask to be invited </a:t>
            </a:r>
          </a:p>
          <a:p>
            <a:pPr lvl="1"/>
            <a:r>
              <a:rPr lang="en-US" dirty="0" smtClean="0">
                <a:solidFill>
                  <a:schemeClr val="accent1">
                    <a:lumMod val="75000"/>
                  </a:schemeClr>
                </a:solidFill>
              </a:rPr>
              <a:t>Community organizations</a:t>
            </a:r>
          </a:p>
          <a:p>
            <a:pPr lvl="1"/>
            <a:r>
              <a:rPr lang="en-US" dirty="0" err="1" smtClean="0">
                <a:solidFill>
                  <a:schemeClr val="accent1">
                    <a:lumMod val="75000"/>
                  </a:schemeClr>
                </a:solidFill>
              </a:rPr>
              <a:t>Dept</a:t>
            </a:r>
            <a:r>
              <a:rPr lang="en-US" dirty="0" smtClean="0">
                <a:solidFill>
                  <a:schemeClr val="accent1">
                    <a:lumMod val="75000"/>
                  </a:schemeClr>
                </a:solidFill>
              </a:rPr>
              <a:t> meetings</a:t>
            </a:r>
          </a:p>
          <a:p>
            <a:pPr lvl="1"/>
            <a:r>
              <a:rPr lang="en-US" dirty="0" smtClean="0">
                <a:solidFill>
                  <a:schemeClr val="accent1">
                    <a:lumMod val="75000"/>
                  </a:schemeClr>
                </a:solidFill>
              </a:rPr>
              <a:t>School events</a:t>
            </a:r>
          </a:p>
        </p:txBody>
      </p:sp>
    </p:spTree>
    <p:extLst>
      <p:ext uri="{BB962C8B-B14F-4D97-AF65-F5344CB8AC3E}">
        <p14:creationId xmlns:p14="http://schemas.microsoft.com/office/powerpoint/2010/main" val="2604353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a:t>
            </a:r>
            <a:r>
              <a:rPr lang="en-US" dirty="0" err="1" smtClean="0"/>
              <a:t>ductions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solidFill>
                  <a:schemeClr val="accent6">
                    <a:lumMod val="75000"/>
                  </a:schemeClr>
                </a:solidFill>
              </a:rPr>
              <a:t>You are a parent, but you work for the district… sometimes it is hard for people to understand what you do. </a:t>
            </a:r>
          </a:p>
          <a:p>
            <a:pPr marL="0" indent="0" algn="ctr">
              <a:buNone/>
            </a:pPr>
            <a:r>
              <a:rPr lang="en-US" sz="7700" b="1" dirty="0">
                <a:solidFill>
                  <a:schemeClr val="accent4">
                    <a:lumMod val="75000"/>
                  </a:schemeClr>
                </a:solidFill>
              </a:rPr>
              <a:t>PRACTICE</a:t>
            </a:r>
          </a:p>
          <a:p>
            <a:pPr marL="0" indent="0">
              <a:buNone/>
            </a:pPr>
            <a:r>
              <a:rPr lang="en-US" dirty="0" smtClean="0"/>
              <a:t>You need to be comfortable and natural when introducing yourself  </a:t>
            </a:r>
            <a:r>
              <a:rPr lang="en-US" dirty="0"/>
              <a:t>	</a:t>
            </a:r>
            <a:endParaRPr lang="en-US" dirty="0" smtClean="0"/>
          </a:p>
          <a:p>
            <a:pPr marL="0" indent="0">
              <a:buNone/>
            </a:pPr>
            <a:endParaRPr lang="en-US" dirty="0" smtClean="0"/>
          </a:p>
          <a:p>
            <a:pPr marL="0" indent="0">
              <a:buNone/>
            </a:pPr>
            <a:endParaRPr lang="en-US" dirty="0" smtClean="0"/>
          </a:p>
          <a:p>
            <a:pPr marL="0" indent="0">
              <a:buNone/>
            </a:pPr>
            <a:r>
              <a:rPr lang="en-US" dirty="0"/>
              <a:t>	</a:t>
            </a:r>
            <a:r>
              <a:rPr lang="en-US" sz="4100" dirty="0" smtClean="0">
                <a:solidFill>
                  <a:schemeClr val="accent2">
                    <a:lumMod val="75000"/>
                  </a:schemeClr>
                </a:solidFill>
              </a:rPr>
              <a:t>1.</a:t>
            </a:r>
            <a:r>
              <a:rPr lang="en-US" sz="4100" dirty="0" smtClean="0"/>
              <a:t> </a:t>
            </a:r>
            <a:r>
              <a:rPr lang="en-US" sz="4100" dirty="0"/>
              <a:t>	</a:t>
            </a:r>
            <a:r>
              <a:rPr lang="en-US" sz="4100" dirty="0" smtClean="0"/>
              <a:t>  	</a:t>
            </a:r>
            <a:r>
              <a:rPr lang="en-US" sz="4100" dirty="0" smtClean="0">
                <a:solidFill>
                  <a:schemeClr val="accent2">
                    <a:lumMod val="75000"/>
                  </a:schemeClr>
                </a:solidFill>
              </a:rPr>
              <a:t>2.</a:t>
            </a:r>
            <a:r>
              <a:rPr lang="en-US" sz="4100" dirty="0" smtClean="0"/>
              <a:t> </a:t>
            </a:r>
            <a:r>
              <a:rPr lang="en-US" sz="4100" dirty="0"/>
              <a:t>	</a:t>
            </a:r>
            <a:r>
              <a:rPr lang="en-US" sz="4100" dirty="0" smtClean="0"/>
              <a:t>	</a:t>
            </a:r>
            <a:r>
              <a:rPr lang="en-US" sz="4100" dirty="0" smtClean="0">
                <a:solidFill>
                  <a:schemeClr val="accent2">
                    <a:lumMod val="75000"/>
                  </a:schemeClr>
                </a:solidFill>
              </a:rPr>
              <a:t>3.</a:t>
            </a:r>
            <a:r>
              <a:rPr lang="en-US" sz="4100" dirty="0" smtClean="0"/>
              <a:t> </a:t>
            </a:r>
            <a:r>
              <a:rPr lang="en-US" sz="4100" dirty="0"/>
              <a:t>	</a:t>
            </a:r>
            <a:r>
              <a:rPr lang="en-US" sz="4100" dirty="0" smtClean="0"/>
              <a:t>	</a:t>
            </a:r>
            <a:r>
              <a:rPr lang="en-US" sz="4100" dirty="0" smtClean="0">
                <a:solidFill>
                  <a:schemeClr val="accent2">
                    <a:lumMod val="75000"/>
                  </a:schemeClr>
                </a:solidFill>
              </a:rPr>
              <a:t>4.</a:t>
            </a:r>
            <a:r>
              <a:rPr lang="en-US" sz="4100" dirty="0" smtClean="0"/>
              <a:t> </a:t>
            </a:r>
          </a:p>
          <a:p>
            <a:pPr marL="0" indent="0">
              <a:buNone/>
            </a:pPr>
            <a:r>
              <a:rPr lang="en-US" sz="4100" dirty="0" smtClean="0"/>
              <a:t>* When possible, find a connection between yourself and the group or person you are speaking with. Some examples might be, My child went or goes to that elementary school… or  your children are on the same rec league team, or… your child’s eligibility for services… </a:t>
            </a:r>
            <a:endParaRPr lang="en-US" sz="4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076" y="3200400"/>
            <a:ext cx="1219200" cy="9940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188006"/>
            <a:ext cx="1295400" cy="10064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230515"/>
            <a:ext cx="1219200" cy="9282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230515"/>
            <a:ext cx="1143000" cy="928234"/>
          </a:xfrm>
          <a:prstGeom prst="rect">
            <a:avLst/>
          </a:prstGeom>
        </p:spPr>
      </p:pic>
    </p:spTree>
    <p:extLst>
      <p:ext uri="{BB962C8B-B14F-4D97-AF65-F5344CB8AC3E}">
        <p14:creationId xmlns:p14="http://schemas.microsoft.com/office/powerpoint/2010/main" val="303489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Releases</a:t>
            </a:r>
            <a:endParaRPr lang="en-US" dirty="0"/>
          </a:p>
        </p:txBody>
      </p:sp>
      <p:sp>
        <p:nvSpPr>
          <p:cNvPr id="3" name="Content Placeholder 2"/>
          <p:cNvSpPr>
            <a:spLocks noGrp="1"/>
          </p:cNvSpPr>
          <p:nvPr>
            <p:ph idx="1"/>
          </p:nvPr>
        </p:nvSpPr>
        <p:spPr>
          <a:xfrm>
            <a:off x="304800" y="1676400"/>
            <a:ext cx="4572000" cy="4525963"/>
          </a:xfrm>
        </p:spPr>
        <p:txBody>
          <a:bodyPr>
            <a:normAutofit fontScale="92500"/>
          </a:bodyPr>
          <a:lstStyle/>
          <a:p>
            <a:r>
              <a:rPr lang="en-US" dirty="0" smtClean="0"/>
              <a:t>Need one for you</a:t>
            </a:r>
          </a:p>
          <a:p>
            <a:r>
              <a:rPr lang="en-US" dirty="0" smtClean="0"/>
              <a:t>Download off the Learning Curve every time you submit a photo or written content relating to individuals in your district.  Email to info@parentmentors.org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752600"/>
            <a:ext cx="3010055" cy="3784795"/>
          </a:xfrm>
          <a:prstGeom prst="rect">
            <a:avLst/>
          </a:prstGeom>
        </p:spPr>
      </p:pic>
    </p:spTree>
    <p:extLst>
      <p:ext uri="{BB962C8B-B14F-4D97-AF65-F5344CB8AC3E}">
        <p14:creationId xmlns:p14="http://schemas.microsoft.com/office/powerpoint/2010/main" val="130269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and Professionalism</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a:t>This is from the White County Schools Ethics Compliance Module </a:t>
            </a:r>
            <a:r>
              <a:rPr lang="en-US" dirty="0" smtClean="0"/>
              <a:t>training. All district employees </a:t>
            </a:r>
            <a:r>
              <a:rPr lang="en-US" dirty="0"/>
              <a:t>must </a:t>
            </a:r>
            <a:r>
              <a:rPr lang="en-US" dirty="0" smtClean="0"/>
              <a:t>complete this every </a:t>
            </a:r>
            <a:r>
              <a:rPr lang="en-US" dirty="0"/>
              <a:t>year.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581400"/>
            <a:ext cx="8806249" cy="2736093"/>
          </a:xfrm>
          <a:prstGeom prst="rect">
            <a:avLst/>
          </a:prstGeom>
        </p:spPr>
      </p:pic>
    </p:spTree>
    <p:extLst>
      <p:ext uri="{BB962C8B-B14F-4D97-AF65-F5344CB8AC3E}">
        <p14:creationId xmlns:p14="http://schemas.microsoft.com/office/powerpoint/2010/main" val="970820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en-US" dirty="0"/>
              <a:t> </a:t>
            </a:r>
            <a:r>
              <a:rPr lang="en-US" b="1" dirty="0"/>
              <a:t> </a:t>
            </a:r>
            <a:r>
              <a:rPr lang="en-US" sz="4000" b="1" dirty="0">
                <a:solidFill>
                  <a:schemeClr val="accent5">
                    <a:lumMod val="75000"/>
                  </a:schemeClr>
                </a:solidFill>
              </a:rPr>
              <a:t>The goal is to build a bridge of communication between home and school that leads to more successful outcomes for students.</a:t>
            </a:r>
          </a:p>
          <a:p>
            <a:pPr marL="0" indent="0">
              <a:buNone/>
            </a:pPr>
            <a:endParaRPr lang="en-US" dirty="0">
              <a:solidFill>
                <a:schemeClr val="accent5">
                  <a:lumMod val="75000"/>
                </a:schemeClr>
              </a:solidFill>
            </a:endParaRPr>
          </a:p>
          <a:p>
            <a:pPr marL="0" indent="0">
              <a:buNone/>
            </a:pPr>
            <a:r>
              <a:rPr lang="en-US" dirty="0"/>
              <a:t>The </a:t>
            </a:r>
            <a:r>
              <a:rPr lang="en-US" dirty="0" err="1"/>
              <a:t>GaPMP</a:t>
            </a:r>
            <a:r>
              <a:rPr lang="en-US" dirty="0"/>
              <a:t> is currently supported by the Ga DOE Division for Special Education Services and Supports (DSESS). </a:t>
            </a:r>
          </a:p>
          <a:p>
            <a:pPr marL="0" indent="0">
              <a:buNone/>
            </a:pPr>
            <a:endParaRPr lang="en-US" dirty="0"/>
          </a:p>
          <a:p>
            <a:pPr marL="0" indent="0">
              <a:buNone/>
            </a:pPr>
            <a:r>
              <a:rPr lang="en-US" dirty="0"/>
              <a:t>Local School Districts hire the parent leaders, moms and dads of children with disabilities, to work with families, school teams, teachers, and the community. </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4800"/>
            <a:ext cx="4572000" cy="1371600"/>
          </a:xfrm>
          <a:prstGeom prst="rect">
            <a:avLst/>
          </a:prstGeom>
        </p:spPr>
      </p:pic>
    </p:spTree>
    <p:extLst>
      <p:ext uri="{BB962C8B-B14F-4D97-AF65-F5344CB8AC3E}">
        <p14:creationId xmlns:p14="http://schemas.microsoft.com/office/powerpoint/2010/main" val="545480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09271"/>
            <a:ext cx="8229600" cy="2507821"/>
          </a:xfrm>
        </p:spPr>
      </p:pic>
    </p:spTree>
    <p:extLst>
      <p:ext uri="{BB962C8B-B14F-4D97-AF65-F5344CB8AC3E}">
        <p14:creationId xmlns:p14="http://schemas.microsoft.com/office/powerpoint/2010/main" val="13870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7239000" cy="3277589"/>
          </a:xfrm>
          <a:prstGeom prst="rect">
            <a:avLst/>
          </a:prstGeom>
        </p:spPr>
      </p:pic>
    </p:spTree>
    <p:extLst>
      <p:ext uri="{BB962C8B-B14F-4D97-AF65-F5344CB8AC3E}">
        <p14:creationId xmlns:p14="http://schemas.microsoft.com/office/powerpoint/2010/main" val="358336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More Info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8005567" cy="3581400"/>
          </a:xfrm>
        </p:spPr>
      </p:pic>
      <p:graphicFrame>
        <p:nvGraphicFramePr>
          <p:cNvPr id="5" name="Diagram 4"/>
          <p:cNvGraphicFramePr/>
          <p:nvPr>
            <p:extLst>
              <p:ext uri="{D42A27DB-BD31-4B8C-83A1-F6EECF244321}">
                <p14:modId xmlns:p14="http://schemas.microsoft.com/office/powerpoint/2010/main" val="20848386"/>
              </p:ext>
            </p:extLst>
          </p:nvPr>
        </p:nvGraphicFramePr>
        <p:xfrm>
          <a:off x="1143000" y="4648200"/>
          <a:ext cx="75438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159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Learning Tools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9014"/>
            <a:ext cx="8229600" cy="3948335"/>
          </a:xfrm>
        </p:spPr>
      </p:pic>
    </p:spTree>
    <p:extLst>
      <p:ext uri="{BB962C8B-B14F-4D97-AF65-F5344CB8AC3E}">
        <p14:creationId xmlns:p14="http://schemas.microsoft.com/office/powerpoint/2010/main" val="3929311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4000" dirty="0" smtClean="0">
                <a:solidFill>
                  <a:schemeClr val="accent6">
                    <a:lumMod val="75000"/>
                  </a:schemeClr>
                </a:solidFill>
              </a:rPr>
              <a:t>I have a Find A Mentor page</a:t>
            </a:r>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solidFill>
                  <a:schemeClr val="accent5">
                    <a:lumMod val="75000"/>
                  </a:schemeClr>
                </a:solidFill>
              </a:rPr>
              <a:t>I know who my Region Rep is </a:t>
            </a:r>
          </a:p>
          <a:p>
            <a:pPr marL="0" indent="0">
              <a:buNone/>
            </a:pPr>
            <a:endParaRPr lang="en-US" sz="4000" dirty="0" smtClean="0"/>
          </a:p>
          <a:p>
            <a:pPr>
              <a:buFont typeface="Wingdings" panose="05000000000000000000" pitchFamily="2" charset="2"/>
              <a:buChar char="ü"/>
            </a:pPr>
            <a:r>
              <a:rPr lang="en-US" sz="4000" dirty="0" smtClean="0">
                <a:solidFill>
                  <a:schemeClr val="accent1">
                    <a:lumMod val="50000"/>
                  </a:schemeClr>
                </a:solidFill>
              </a:rPr>
              <a:t>I have access, or requested access to Learning Curve</a:t>
            </a:r>
          </a:p>
        </p:txBody>
      </p:sp>
    </p:spTree>
    <p:extLst>
      <p:ext uri="{BB962C8B-B14F-4D97-AF65-F5344CB8AC3E}">
        <p14:creationId xmlns:p14="http://schemas.microsoft.com/office/powerpoint/2010/main" val="583458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00"/>
            <a:ext cx="3175163" cy="45658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914400"/>
            <a:ext cx="5080261" cy="3384724"/>
          </a:xfrm>
        </p:spPr>
      </p:pic>
      <p:sp>
        <p:nvSpPr>
          <p:cNvPr id="2" name="Title 1"/>
          <p:cNvSpPr>
            <a:spLocks noGrp="1"/>
          </p:cNvSpPr>
          <p:nvPr>
            <p:ph type="title"/>
          </p:nvPr>
        </p:nvSpPr>
        <p:spPr/>
        <p:txBody>
          <a:bodyPr/>
          <a:lstStyle/>
          <a:p>
            <a:r>
              <a:rPr lang="en-US" dirty="0" smtClean="0"/>
              <a:t>Still have questions?</a:t>
            </a:r>
            <a:endParaRPr lang="en-US" dirty="0"/>
          </a:p>
        </p:txBody>
      </p:sp>
      <p:sp>
        <p:nvSpPr>
          <p:cNvPr id="6" name="TextBox 5"/>
          <p:cNvSpPr txBox="1"/>
          <p:nvPr/>
        </p:nvSpPr>
        <p:spPr>
          <a:xfrm>
            <a:off x="2667000" y="4191000"/>
            <a:ext cx="6096000" cy="1323439"/>
          </a:xfrm>
          <a:prstGeom prst="rect">
            <a:avLst/>
          </a:prstGeom>
          <a:noFill/>
        </p:spPr>
        <p:txBody>
          <a:bodyPr wrap="square" rtlCol="0">
            <a:spAutoFit/>
          </a:bodyPr>
          <a:lstStyle/>
          <a:p>
            <a:r>
              <a:rPr lang="en-US" sz="2000" dirty="0" smtClean="0"/>
              <a:t>Jane </a:t>
            </a:r>
            <a:r>
              <a:rPr lang="en-US" sz="2000" dirty="0" err="1" smtClean="0"/>
              <a:t>Grillo’s</a:t>
            </a:r>
            <a:r>
              <a:rPr lang="en-US" sz="2000" dirty="0" smtClean="0"/>
              <a:t> contact info:</a:t>
            </a:r>
          </a:p>
          <a:p>
            <a:r>
              <a:rPr lang="en-US" sz="2000" dirty="0" smtClean="0"/>
              <a:t>Email:     </a:t>
            </a:r>
            <a:r>
              <a:rPr lang="en-US" sz="2000" dirty="0" smtClean="0">
                <a:hlinkClick r:id="rId4"/>
              </a:rPr>
              <a:t>jgrillo343@yahoo.com</a:t>
            </a:r>
            <a:r>
              <a:rPr lang="en-US" sz="2000" dirty="0" smtClean="0"/>
              <a:t>  </a:t>
            </a:r>
          </a:p>
          <a:p>
            <a:r>
              <a:rPr lang="en-US" sz="2000" dirty="0" smtClean="0"/>
              <a:t>Office:   706-865-2315 </a:t>
            </a:r>
            <a:r>
              <a:rPr lang="en-US" sz="2000" dirty="0" err="1" smtClean="0"/>
              <a:t>ext</a:t>
            </a:r>
            <a:r>
              <a:rPr lang="en-US" sz="2000" dirty="0" smtClean="0"/>
              <a:t> 1410</a:t>
            </a:r>
          </a:p>
          <a:p>
            <a:r>
              <a:rPr lang="en-US" sz="2000" dirty="0" smtClean="0"/>
              <a:t>Best Contact: (cell)  706-201-0483</a:t>
            </a:r>
            <a:endParaRPr lang="en-US" sz="2000" dirty="0"/>
          </a:p>
        </p:txBody>
      </p:sp>
    </p:spTree>
    <p:extLst>
      <p:ext uri="{BB962C8B-B14F-4D97-AF65-F5344CB8AC3E}">
        <p14:creationId xmlns:p14="http://schemas.microsoft.com/office/powerpoint/2010/main" val="517462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To Do List</a:t>
            </a:r>
            <a:endParaRPr lang="en-US" dirty="0"/>
          </a:p>
        </p:txBody>
      </p:sp>
      <p:sp>
        <p:nvSpPr>
          <p:cNvPr id="3" name="Content Placeholder 2"/>
          <p:cNvSpPr>
            <a:spLocks noGrp="1"/>
          </p:cNvSpPr>
          <p:nvPr>
            <p:ph idx="1"/>
          </p:nvPr>
        </p:nvSpPr>
        <p:spPr/>
        <p:txBody>
          <a:bodyPr/>
          <a:lstStyle/>
          <a:p>
            <a:r>
              <a:rPr lang="en-US" dirty="0" smtClean="0"/>
              <a:t>Intro to website</a:t>
            </a:r>
          </a:p>
          <a:p>
            <a:r>
              <a:rPr lang="en-US" dirty="0" smtClean="0"/>
              <a:t>Find a Mentor pages</a:t>
            </a:r>
          </a:p>
          <a:p>
            <a:r>
              <a:rPr lang="en-US" dirty="0" smtClean="0"/>
              <a:t>The Learning Curve </a:t>
            </a:r>
          </a:p>
          <a:p>
            <a:r>
              <a:rPr lang="en-US" dirty="0" smtClean="0"/>
              <a:t>Finding Your Region Rep</a:t>
            </a:r>
          </a:p>
          <a:p>
            <a:r>
              <a:rPr lang="en-US" dirty="0" smtClean="0"/>
              <a:t>Reporting Tools </a:t>
            </a:r>
          </a:p>
          <a:p>
            <a:r>
              <a:rPr lang="en-US" dirty="0" smtClean="0"/>
              <a:t>Rookie </a:t>
            </a:r>
            <a:r>
              <a:rPr lang="en-US" dirty="0"/>
              <a:t>Training </a:t>
            </a:r>
            <a:r>
              <a:rPr lang="en-US" dirty="0" smtClean="0"/>
              <a:t>Guide</a:t>
            </a:r>
          </a:p>
          <a:p>
            <a:r>
              <a:rPr lang="en-US" dirty="0" smtClean="0"/>
              <a:t>Parent Mentor 101/online training tools</a:t>
            </a:r>
          </a:p>
          <a:p>
            <a:pPr marL="0" indent="0">
              <a:buNone/>
            </a:pPr>
            <a:endParaRPr lang="en-US" dirty="0" smtClean="0"/>
          </a:p>
          <a:p>
            <a:endParaRPr lang="en-US" dirty="0"/>
          </a:p>
        </p:txBody>
      </p:sp>
    </p:spTree>
    <p:extLst>
      <p:ext uri="{BB962C8B-B14F-4D97-AF65-F5344CB8AC3E}">
        <p14:creationId xmlns:p14="http://schemas.microsoft.com/office/powerpoint/2010/main" val="3879199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0999"/>
          </a:xfrm>
        </p:spPr>
        <p:txBody>
          <a:bodyPr/>
          <a:lstStyle/>
          <a:p>
            <a:r>
              <a:rPr lang="en-US" dirty="0" smtClean="0"/>
              <a:t>“I need help for my special needs child”</a:t>
            </a:r>
          </a:p>
          <a:p>
            <a:r>
              <a:rPr lang="en-US" dirty="0" smtClean="0"/>
              <a:t>“Is there a parent mentor in my school district?”</a:t>
            </a:r>
          </a:p>
          <a:p>
            <a:r>
              <a:rPr lang="en-US" dirty="0" smtClean="0"/>
              <a:t>“What does a parent a mentor do?”</a:t>
            </a:r>
          </a:p>
          <a:p>
            <a:pPr marL="0" indent="0">
              <a:buNone/>
            </a:pPr>
            <a:endParaRPr lang="en-US" dirty="0" smtClean="0"/>
          </a:p>
          <a:p>
            <a:pPr marL="0" indent="0">
              <a:buNone/>
            </a:pPr>
            <a:r>
              <a:rPr lang="en-US" sz="5400" dirty="0" smtClean="0">
                <a:solidFill>
                  <a:schemeClr val="accent6">
                    <a:lumMod val="75000"/>
                  </a:schemeClr>
                </a:solidFill>
              </a:rPr>
              <a:t>parentmentors.org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685800"/>
            <a:ext cx="990631" cy="2057400"/>
          </a:xfrm>
          <a:prstGeom prst="rect">
            <a:avLst/>
          </a:prstGeom>
        </p:spPr>
      </p:pic>
    </p:spTree>
    <p:extLst>
      <p:ext uri="{BB962C8B-B14F-4D97-AF65-F5344CB8AC3E}">
        <p14:creationId xmlns:p14="http://schemas.microsoft.com/office/powerpoint/2010/main" val="114663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Learning Targets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4400" dirty="0" smtClean="0">
                <a:solidFill>
                  <a:schemeClr val="accent6">
                    <a:lumMod val="75000"/>
                  </a:schemeClr>
                </a:solidFill>
              </a:rPr>
              <a:t>1.</a:t>
            </a:r>
            <a:r>
              <a:rPr lang="en-US" dirty="0" smtClean="0">
                <a:solidFill>
                  <a:schemeClr val="accent6">
                    <a:lumMod val="75000"/>
                  </a:schemeClr>
                </a:solidFill>
              </a:rPr>
              <a:t> After this session I will be able to share My Find a Mentor page with on the </a:t>
            </a:r>
            <a:r>
              <a:rPr lang="en-US" dirty="0" err="1" smtClean="0">
                <a:solidFill>
                  <a:schemeClr val="accent6">
                    <a:lumMod val="75000"/>
                  </a:schemeClr>
                </a:solidFill>
              </a:rPr>
              <a:t>GaPMP</a:t>
            </a:r>
            <a:r>
              <a:rPr lang="en-US" dirty="0" smtClean="0">
                <a:solidFill>
                  <a:schemeClr val="accent6">
                    <a:lumMod val="75000"/>
                  </a:schemeClr>
                </a:solidFill>
              </a:rPr>
              <a:t> website with families and staff in my district.</a:t>
            </a:r>
          </a:p>
          <a:p>
            <a:pPr marL="0" indent="0">
              <a:buNone/>
            </a:pPr>
            <a:r>
              <a:rPr lang="en-US" sz="4400" dirty="0" smtClean="0">
                <a:solidFill>
                  <a:schemeClr val="accent5">
                    <a:lumMod val="75000"/>
                  </a:schemeClr>
                </a:solidFill>
              </a:rPr>
              <a:t>2.</a:t>
            </a:r>
            <a:r>
              <a:rPr lang="en-US" dirty="0" smtClean="0">
                <a:solidFill>
                  <a:schemeClr val="accent5">
                    <a:lumMod val="75000"/>
                  </a:schemeClr>
                </a:solidFill>
              </a:rPr>
              <a:t> After this session I will know what region I am in and who my region rep is. </a:t>
            </a:r>
          </a:p>
          <a:p>
            <a:pPr marL="0" indent="0">
              <a:buNone/>
            </a:pPr>
            <a:r>
              <a:rPr lang="en-US" sz="4800" dirty="0" smtClean="0">
                <a:solidFill>
                  <a:schemeClr val="accent1">
                    <a:lumMod val="75000"/>
                  </a:schemeClr>
                </a:solidFill>
              </a:rPr>
              <a:t>3.</a:t>
            </a:r>
            <a:r>
              <a:rPr lang="en-US" dirty="0" smtClean="0">
                <a:solidFill>
                  <a:schemeClr val="accent1">
                    <a:lumMod val="75000"/>
                  </a:schemeClr>
                </a:solidFill>
              </a:rPr>
              <a:t> After this session I will be able to log or have started the process for getting a user name and password for the Learning Curve on the </a:t>
            </a:r>
            <a:r>
              <a:rPr lang="en-US" dirty="0" err="1" smtClean="0">
                <a:solidFill>
                  <a:schemeClr val="accent1">
                    <a:lumMod val="75000"/>
                  </a:schemeClr>
                </a:solidFill>
              </a:rPr>
              <a:t>GaPMP</a:t>
            </a:r>
            <a:r>
              <a:rPr lang="en-US" dirty="0" smtClean="0">
                <a:solidFill>
                  <a:schemeClr val="accent1">
                    <a:lumMod val="75000"/>
                  </a:schemeClr>
                </a:solidFill>
              </a:rPr>
              <a:t> website.  </a:t>
            </a:r>
          </a:p>
          <a:p>
            <a:endParaRPr lang="en-US" dirty="0">
              <a:solidFill>
                <a:schemeClr val="accent1">
                  <a:lumMod val="75000"/>
                </a:schemeClr>
              </a:solidFill>
            </a:endParaRPr>
          </a:p>
        </p:txBody>
      </p:sp>
    </p:spTree>
    <p:extLst>
      <p:ext uri="{BB962C8B-B14F-4D97-AF65-F5344CB8AC3E}">
        <p14:creationId xmlns:p14="http://schemas.microsoft.com/office/powerpoint/2010/main" val="180832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Your Program on the Map</a:t>
            </a:r>
            <a:endParaRPr lang="en-US" dirty="0"/>
          </a:p>
        </p:txBody>
      </p:sp>
      <p:sp>
        <p:nvSpPr>
          <p:cNvPr id="5" name="TextBox 4"/>
          <p:cNvSpPr txBox="1"/>
          <p:nvPr/>
        </p:nvSpPr>
        <p:spPr>
          <a:xfrm>
            <a:off x="228600" y="1295400"/>
            <a:ext cx="2286000" cy="5632311"/>
          </a:xfrm>
          <a:prstGeom prst="rect">
            <a:avLst/>
          </a:prstGeom>
          <a:noFill/>
        </p:spPr>
        <p:txBody>
          <a:bodyPr wrap="square" rtlCol="0">
            <a:spAutoFit/>
          </a:bodyPr>
          <a:lstStyle/>
          <a:p>
            <a:r>
              <a:rPr lang="en-US" dirty="0" smtClean="0"/>
              <a:t>Contact Anne Ladd to be put on the </a:t>
            </a:r>
            <a:r>
              <a:rPr lang="en-US" dirty="0" smtClean="0"/>
              <a:t>listserv</a:t>
            </a:r>
          </a:p>
          <a:p>
            <a:endParaRPr lang="en-US" dirty="0" smtClean="0"/>
          </a:p>
          <a:p>
            <a:r>
              <a:rPr lang="en-US" dirty="0" smtClean="0">
                <a:hlinkClick r:id="rId2"/>
              </a:rPr>
              <a:t>sjones@doe.k12.ga.us</a:t>
            </a:r>
            <a:endParaRPr lang="en-US" dirty="0" smtClean="0"/>
          </a:p>
          <a:p>
            <a:endParaRPr lang="en-US" dirty="0" smtClean="0"/>
          </a:p>
          <a:p>
            <a:r>
              <a:rPr lang="en-US" dirty="0">
                <a:hlinkClick r:id="rId3"/>
              </a:rPr>
              <a:t>aladd@doe.k12.ga.us</a:t>
            </a:r>
            <a:endParaRPr lang="en-US" dirty="0" smtClean="0"/>
          </a:p>
          <a:p>
            <a:endParaRPr lang="en-US" dirty="0"/>
          </a:p>
          <a:p>
            <a:r>
              <a:rPr lang="en-US" dirty="0" smtClean="0"/>
              <a:t>Get your name and contact on your “Find a Mentor” page by sending it to Jane </a:t>
            </a:r>
            <a:r>
              <a:rPr lang="en-US" dirty="0" err="1" smtClean="0"/>
              <a:t>Grillo</a:t>
            </a:r>
            <a:r>
              <a:rPr lang="en-US" dirty="0" smtClean="0"/>
              <a:t>: </a:t>
            </a:r>
          </a:p>
          <a:p>
            <a:r>
              <a:rPr lang="en-US" dirty="0" smtClean="0">
                <a:solidFill>
                  <a:prstClr val="black"/>
                </a:solidFill>
                <a:hlinkClick r:id="rId4"/>
              </a:rPr>
              <a:t>jgrillo343@yahoo.com</a:t>
            </a:r>
            <a:endParaRPr lang="en-US" dirty="0" smtClean="0">
              <a:solidFill>
                <a:prstClr val="black"/>
              </a:solidFill>
            </a:endParaRPr>
          </a:p>
          <a:p>
            <a:endParaRPr lang="en-US" dirty="0" smtClean="0"/>
          </a:p>
          <a:p>
            <a:r>
              <a:rPr lang="en-US" dirty="0" smtClean="0"/>
              <a:t>*Also… don’t forget to include District Director name and contact </a:t>
            </a:r>
            <a:r>
              <a:rPr lang="en-US" dirty="0" smtClean="0"/>
              <a:t>info</a:t>
            </a:r>
          </a:p>
          <a:p>
            <a:endParaRPr lang="en-US" dirty="0"/>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5168947"/>
            <a:ext cx="5486400" cy="1346297"/>
          </a:xfrm>
          <a:prstGeom prst="rect">
            <a:avLst/>
          </a:prstGeom>
        </p:spPr>
      </p:pic>
      <p:pic>
        <p:nvPicPr>
          <p:cNvPr id="7" name="Content Placeholder 6"/>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048000" y="1295400"/>
            <a:ext cx="5867400" cy="2916976"/>
          </a:xfrm>
        </p:spPr>
      </p:pic>
      <p:sp>
        <p:nvSpPr>
          <p:cNvPr id="8" name="Up Arrow 7"/>
          <p:cNvSpPr/>
          <p:nvPr/>
        </p:nvSpPr>
        <p:spPr>
          <a:xfrm>
            <a:off x="3581400" y="3352800"/>
            <a:ext cx="7620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59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4107592" cy="1020762"/>
          </a:xfrm>
        </p:spPr>
        <p:txBody>
          <a:bodyPr>
            <a:normAutofit fontScale="90000"/>
          </a:bodyPr>
          <a:lstStyle/>
          <a:p>
            <a:r>
              <a:rPr lang="en-US" dirty="0" smtClean="0"/>
              <a:t>The </a:t>
            </a:r>
            <a:br>
              <a:rPr lang="en-US" dirty="0" smtClean="0"/>
            </a:br>
            <a:r>
              <a:rPr lang="en-US" dirty="0" smtClean="0"/>
              <a:t>Learning </a:t>
            </a:r>
            <a:br>
              <a:rPr lang="en-US" dirty="0" smtClean="0"/>
            </a:br>
            <a:r>
              <a:rPr lang="en-US" dirty="0" smtClean="0"/>
              <a:t>Curve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762000"/>
            <a:ext cx="5257799" cy="2553057"/>
          </a:xfrm>
        </p:spPr>
      </p:pic>
      <p:sp>
        <p:nvSpPr>
          <p:cNvPr id="6" name="Rectangle 5"/>
          <p:cNvSpPr/>
          <p:nvPr/>
        </p:nvSpPr>
        <p:spPr>
          <a:xfrm>
            <a:off x="488092" y="3505200"/>
            <a:ext cx="8153400" cy="2677656"/>
          </a:xfrm>
          <a:prstGeom prst="rect">
            <a:avLst/>
          </a:prstGeom>
        </p:spPr>
        <p:txBody>
          <a:bodyPr wrap="square">
            <a:spAutoFit/>
          </a:bodyPr>
          <a:lstStyle/>
          <a:p>
            <a:pPr lvl="0"/>
            <a:r>
              <a:rPr lang="en-US" sz="2800" dirty="0" smtClean="0">
                <a:solidFill>
                  <a:prstClr val="black"/>
                </a:solidFill>
              </a:rPr>
              <a:t>Send </a:t>
            </a:r>
            <a:r>
              <a:rPr lang="en-US" sz="2800" dirty="0">
                <a:solidFill>
                  <a:prstClr val="black"/>
                </a:solidFill>
              </a:rPr>
              <a:t>an email to </a:t>
            </a:r>
            <a:r>
              <a:rPr lang="en-US" sz="2800" dirty="0">
                <a:solidFill>
                  <a:prstClr val="black"/>
                </a:solidFill>
                <a:hlinkClick r:id="rId3"/>
              </a:rPr>
              <a:t>info@parentmentors.org</a:t>
            </a:r>
            <a:r>
              <a:rPr lang="en-US" sz="2800" dirty="0">
                <a:solidFill>
                  <a:prstClr val="black"/>
                </a:solidFill>
              </a:rPr>
              <a:t> to request a link to set your password. </a:t>
            </a:r>
          </a:p>
          <a:p>
            <a:pPr lvl="0"/>
            <a:endParaRPr lang="en-US" sz="2800" dirty="0">
              <a:solidFill>
                <a:prstClr val="black"/>
              </a:solidFill>
            </a:endParaRPr>
          </a:p>
          <a:p>
            <a:pPr lvl="0"/>
            <a:r>
              <a:rPr lang="en-US" sz="2800" dirty="0">
                <a:solidFill>
                  <a:prstClr val="black"/>
                </a:solidFill>
              </a:rPr>
              <a:t>Your user name will be your name</a:t>
            </a:r>
          </a:p>
          <a:p>
            <a:pPr lvl="0"/>
            <a:r>
              <a:rPr lang="en-US" sz="2800" dirty="0">
                <a:solidFill>
                  <a:prstClr val="black"/>
                </a:solidFill>
              </a:rPr>
              <a:t>Your password will be your own (there is a quick link in case you forget it)</a:t>
            </a:r>
          </a:p>
        </p:txBody>
      </p:sp>
    </p:spTree>
    <p:extLst>
      <p:ext uri="{BB962C8B-B14F-4D97-AF65-F5344CB8AC3E}">
        <p14:creationId xmlns:p14="http://schemas.microsoft.com/office/powerpoint/2010/main" val="352357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Learning Curve Top 3</a:t>
            </a:r>
            <a:endParaRPr lang="en-US" dirty="0"/>
          </a:p>
        </p:txBody>
      </p:sp>
      <p:sp>
        <p:nvSpPr>
          <p:cNvPr id="4" name="Content Placeholder 3"/>
          <p:cNvSpPr>
            <a:spLocks noGrp="1"/>
          </p:cNvSpPr>
          <p:nvPr>
            <p:ph idx="1"/>
          </p:nvPr>
        </p:nvSpPr>
        <p:spPr>
          <a:xfrm>
            <a:off x="457200" y="1371600"/>
            <a:ext cx="8229600" cy="4754563"/>
          </a:xfrm>
        </p:spPr>
        <p:txBody>
          <a:bodyPr>
            <a:noAutofit/>
          </a:bodyPr>
          <a:lstStyle/>
          <a:p>
            <a:pPr marL="514350" indent="-514350">
              <a:buAutoNum type="arabicPeriod"/>
            </a:pPr>
            <a:r>
              <a:rPr lang="en-US" sz="4000" dirty="0" smtClean="0">
                <a:solidFill>
                  <a:schemeClr val="accent5">
                    <a:lumMod val="75000"/>
                  </a:schemeClr>
                </a:solidFill>
              </a:rPr>
              <a:t>Reporting </a:t>
            </a:r>
          </a:p>
          <a:p>
            <a:pPr marL="742950" indent="-742950">
              <a:buFont typeface="+mj-lt"/>
              <a:buAutoNum type="arabicPeriod"/>
            </a:pPr>
            <a:endParaRPr lang="en-US" sz="4000" dirty="0">
              <a:solidFill>
                <a:schemeClr val="accent5">
                  <a:lumMod val="75000"/>
                </a:schemeClr>
              </a:solidFill>
            </a:endParaRPr>
          </a:p>
          <a:p>
            <a:pPr marL="514350" indent="-514350">
              <a:buAutoNum type="arabicPeriod"/>
            </a:pPr>
            <a:r>
              <a:rPr lang="en-US" sz="4000" dirty="0" err="1" smtClean="0">
                <a:solidFill>
                  <a:schemeClr val="accent6">
                    <a:lumMod val="75000"/>
                  </a:schemeClr>
                </a:solidFill>
              </a:rPr>
              <a:t>The“Toolkit</a:t>
            </a:r>
            <a:r>
              <a:rPr lang="en-US" sz="4000" dirty="0" smtClean="0">
                <a:solidFill>
                  <a:schemeClr val="accent6">
                    <a:lumMod val="75000"/>
                  </a:schemeClr>
                </a:solidFill>
              </a:rPr>
              <a:t>” which contains all the tools you need to do your reporting.</a:t>
            </a:r>
          </a:p>
          <a:p>
            <a:pPr marL="514350" indent="-514350">
              <a:buAutoNum type="arabicPeriod"/>
            </a:pPr>
            <a:endParaRPr lang="en-US" sz="4000" dirty="0">
              <a:solidFill>
                <a:schemeClr val="accent6">
                  <a:lumMod val="75000"/>
                </a:schemeClr>
              </a:solidFill>
            </a:endParaRPr>
          </a:p>
          <a:p>
            <a:pPr marL="514350" indent="-514350">
              <a:buAutoNum type="arabicPeriod"/>
            </a:pPr>
            <a:r>
              <a:rPr lang="en-US" sz="4000" dirty="0" smtClean="0">
                <a:solidFill>
                  <a:schemeClr val="accent1">
                    <a:lumMod val="75000"/>
                  </a:schemeClr>
                </a:solidFill>
              </a:rPr>
              <a:t>Webinars, Parent </a:t>
            </a:r>
            <a:r>
              <a:rPr lang="en-US" sz="4000" dirty="0">
                <a:solidFill>
                  <a:schemeClr val="accent1">
                    <a:lumMod val="75000"/>
                  </a:schemeClr>
                </a:solidFill>
              </a:rPr>
              <a:t>Mentor </a:t>
            </a:r>
            <a:r>
              <a:rPr lang="en-US" sz="4000" dirty="0" smtClean="0">
                <a:solidFill>
                  <a:schemeClr val="accent1">
                    <a:lumMod val="75000"/>
                  </a:schemeClr>
                </a:solidFill>
              </a:rPr>
              <a:t>Training Guide and Learning Modules</a:t>
            </a:r>
            <a:endParaRPr lang="en-US" sz="4000" dirty="0">
              <a:solidFill>
                <a:schemeClr val="accent1">
                  <a:lumMod val="75000"/>
                </a:schemeClr>
              </a:solidFill>
            </a:endParaRPr>
          </a:p>
        </p:txBody>
      </p:sp>
    </p:spTree>
    <p:extLst>
      <p:ext uri="{BB962C8B-B14F-4D97-AF65-F5344CB8AC3E}">
        <p14:creationId xmlns:p14="http://schemas.microsoft.com/office/powerpoint/2010/main" val="418075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Tiny Reports Overview</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marL="0" indent="0">
              <a:buNone/>
            </a:pPr>
            <a:r>
              <a:rPr lang="en-US" sz="9600" dirty="0" smtClean="0">
                <a:solidFill>
                  <a:schemeClr val="accent6">
                    <a:lumMod val="75000"/>
                  </a:schemeClr>
                </a:solidFill>
              </a:rPr>
              <a:t>3</a:t>
            </a:r>
            <a:r>
              <a:rPr lang="en-US" sz="4400" dirty="0" smtClean="0"/>
              <a:t> </a:t>
            </a:r>
            <a:r>
              <a:rPr lang="en-US" sz="2800" dirty="0" smtClean="0"/>
              <a:t>reports</a:t>
            </a:r>
          </a:p>
          <a:p>
            <a:pPr marL="0" indent="0">
              <a:buNone/>
            </a:pPr>
            <a:r>
              <a:rPr lang="en-US" sz="2800" b="1" dirty="0" smtClean="0">
                <a:solidFill>
                  <a:schemeClr val="accent1">
                    <a:lumMod val="75000"/>
                  </a:schemeClr>
                </a:solidFill>
              </a:rPr>
              <a:t>Pre and Post Surveys </a:t>
            </a:r>
            <a:r>
              <a:rPr lang="en-US" sz="2800" dirty="0" smtClean="0"/>
              <a:t>are completed at the beginning and the end of the year</a:t>
            </a:r>
          </a:p>
          <a:p>
            <a:pPr marL="0" indent="0">
              <a:buNone/>
            </a:pPr>
            <a:r>
              <a:rPr lang="en-US" b="1" dirty="0" smtClean="0">
                <a:solidFill>
                  <a:schemeClr val="accent3">
                    <a:lumMod val="75000"/>
                  </a:schemeClr>
                </a:solidFill>
              </a:rPr>
              <a:t>Progress Reporting</a:t>
            </a:r>
            <a:r>
              <a:rPr lang="en-US" dirty="0" smtClean="0">
                <a:solidFill>
                  <a:schemeClr val="accent3">
                    <a:lumMod val="75000"/>
                  </a:schemeClr>
                </a:solidFill>
              </a:rPr>
              <a:t> </a:t>
            </a:r>
            <a:r>
              <a:rPr lang="en-US" dirty="0" smtClean="0"/>
              <a:t>(this is about your plan) Submitted Oct. 15, Jan. 15, April 15</a:t>
            </a:r>
          </a:p>
          <a:p>
            <a:pPr marL="0" indent="0">
              <a:buNone/>
            </a:pPr>
            <a:r>
              <a:rPr lang="en-US" b="1" dirty="0" smtClean="0">
                <a:solidFill>
                  <a:schemeClr val="accent5">
                    <a:lumMod val="75000"/>
                  </a:schemeClr>
                </a:solidFill>
              </a:rPr>
              <a:t>Quarterly Contacts </a:t>
            </a:r>
            <a:r>
              <a:rPr lang="en-US" dirty="0" smtClean="0"/>
              <a:t>(this is who you connected with) Submitted </a:t>
            </a:r>
            <a:r>
              <a:rPr lang="en-US" dirty="0"/>
              <a:t>on Oct. 15, Jan. 15, April 15 and May </a:t>
            </a:r>
            <a:r>
              <a:rPr lang="en-US" dirty="0" smtClean="0"/>
              <a:t>30</a:t>
            </a: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dirty="0" smtClean="0"/>
              <a:t>wo </a:t>
            </a:r>
            <a:r>
              <a:rPr lang="en-US" dirty="0"/>
              <a:t>are submitted on Oct. 15, Jan. 15, April 15 and May </a:t>
            </a:r>
            <a:r>
              <a:rPr lang="en-US" dirty="0" smtClean="0"/>
              <a:t>30</a:t>
            </a:r>
            <a:r>
              <a:rPr lang="en-US" baseline="30000" dirty="0" smtClean="0"/>
              <a:t>t</a:t>
            </a:r>
            <a:endParaRPr lang="en-US" dirty="0" smtClean="0"/>
          </a:p>
        </p:txBody>
      </p:sp>
    </p:spTree>
    <p:extLst>
      <p:ext uri="{BB962C8B-B14F-4D97-AF65-F5344CB8AC3E}">
        <p14:creationId xmlns:p14="http://schemas.microsoft.com/office/powerpoint/2010/main" val="1283560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742</Words>
  <Application>Microsoft Office PowerPoint</Application>
  <PresentationFormat>On-screen Show (4:3)</PresentationFormat>
  <Paragraphs>135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Mentoring Matters www.parentmentors.org</vt:lpstr>
      <vt:lpstr>PowerPoint Presentation</vt:lpstr>
      <vt:lpstr>Our To Do List</vt:lpstr>
      <vt:lpstr>PowerPoint Presentation</vt:lpstr>
      <vt:lpstr>3 Learning Targets</vt:lpstr>
      <vt:lpstr>Putting Your Program on the Map</vt:lpstr>
      <vt:lpstr>The  Learning  Curve</vt:lpstr>
      <vt:lpstr>The Learning Curve Top 3</vt:lpstr>
      <vt:lpstr>A Tiny Reports Overview</vt:lpstr>
      <vt:lpstr>Pre and Post Surveys</vt:lpstr>
      <vt:lpstr>Progress Reporting for Rookies</vt:lpstr>
      <vt:lpstr>Quarterly Contact Resources</vt:lpstr>
      <vt:lpstr>Evidence to Practice and what what?</vt:lpstr>
      <vt:lpstr>Region Reps   ARE YOUR FRIENDS </vt:lpstr>
      <vt:lpstr>Promoting your program</vt:lpstr>
      <vt:lpstr>Introducing Yourself</vt:lpstr>
      <vt:lpstr>Mentor-ductions</vt:lpstr>
      <vt:lpstr>Media Releases</vt:lpstr>
      <vt:lpstr>Accountability and Professionalism</vt:lpstr>
      <vt:lpstr>More about this…</vt:lpstr>
      <vt:lpstr>And this…</vt:lpstr>
      <vt:lpstr>I Need More Info</vt:lpstr>
      <vt:lpstr>More Learning Tools</vt:lpstr>
      <vt:lpstr>Checklist</vt:lpstr>
      <vt:lpstr>Still have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Jane’s section of Orientation</dc:title>
  <dc:creator>Jane Grillo</dc:creator>
  <cp:lastModifiedBy>Jane Grillo</cp:lastModifiedBy>
  <cp:revision>53</cp:revision>
  <dcterms:created xsi:type="dcterms:W3CDTF">2016-08-10T18:28:20Z</dcterms:created>
  <dcterms:modified xsi:type="dcterms:W3CDTF">2020-08-13T19:59:09Z</dcterms:modified>
</cp:coreProperties>
</file>