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5" r:id="rId1"/>
  </p:sldMasterIdLst>
  <p:notesMasterIdLst>
    <p:notesMasterId r:id="rId42"/>
  </p:notesMasterIdLst>
  <p:sldIdLst>
    <p:sldId id="266" r:id="rId2"/>
    <p:sldId id="275" r:id="rId3"/>
    <p:sldId id="267" r:id="rId4"/>
    <p:sldId id="270" r:id="rId5"/>
    <p:sldId id="276" r:id="rId6"/>
    <p:sldId id="271" r:id="rId7"/>
    <p:sldId id="272" r:id="rId8"/>
    <p:sldId id="273" r:id="rId9"/>
    <p:sldId id="304" r:id="rId10"/>
    <p:sldId id="305" r:id="rId11"/>
    <p:sldId id="292" r:id="rId12"/>
    <p:sldId id="307" r:id="rId13"/>
    <p:sldId id="306" r:id="rId14"/>
    <p:sldId id="309" r:id="rId15"/>
    <p:sldId id="308" r:id="rId16"/>
    <p:sldId id="310" r:id="rId17"/>
    <p:sldId id="274" r:id="rId18"/>
    <p:sldId id="278" r:id="rId19"/>
    <p:sldId id="281" r:id="rId20"/>
    <p:sldId id="282" r:id="rId21"/>
    <p:sldId id="283" r:id="rId22"/>
    <p:sldId id="285" r:id="rId23"/>
    <p:sldId id="286" r:id="rId24"/>
    <p:sldId id="287" r:id="rId25"/>
    <p:sldId id="293" r:id="rId26"/>
    <p:sldId id="294" r:id="rId27"/>
    <p:sldId id="295" r:id="rId28"/>
    <p:sldId id="296" r:id="rId29"/>
    <p:sldId id="297" r:id="rId30"/>
    <p:sldId id="311" r:id="rId31"/>
    <p:sldId id="269" r:id="rId32"/>
    <p:sldId id="290" r:id="rId33"/>
    <p:sldId id="299" r:id="rId34"/>
    <p:sldId id="312" r:id="rId35"/>
    <p:sldId id="303" r:id="rId36"/>
    <p:sldId id="280" r:id="rId37"/>
    <p:sldId id="313" r:id="rId38"/>
    <p:sldId id="314" r:id="rId39"/>
    <p:sldId id="300" r:id="rId40"/>
    <p:sldId id="284" r:id="rId41"/>
  </p:sldIdLst>
  <p:sldSz cx="12192000" cy="6858000"/>
  <p:notesSz cx="7010400" cy="92964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16" autoAdjust="0"/>
  </p:normalViewPr>
  <p:slideViewPr>
    <p:cSldViewPr snapToGrid="0">
      <p:cViewPr>
        <p:scale>
          <a:sx n="60" d="100"/>
          <a:sy n="60" d="100"/>
        </p:scale>
        <p:origin x="826" y="4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10.10.2.9\VOL1\home\amccollum\Parent%20Survey\Survey%202019\Chart.survey.2009-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Parent Survey: Special Education</a:t>
            </a:r>
          </a:p>
          <a:p>
            <a:pPr>
              <a:defRPr/>
            </a:pPr>
            <a:r>
              <a:rPr lang="en-US" dirty="0"/>
              <a:t>Oconee Survey</a:t>
            </a:r>
            <a:r>
              <a:rPr lang="en-US" baseline="0" dirty="0"/>
              <a:t> Responses</a:t>
            </a:r>
            <a:endParaRPr lang="en-US" dirty="0"/>
          </a:p>
        </c:rich>
      </c:tx>
      <c:overlay val="0"/>
    </c:title>
    <c:autoTitleDeleted val="0"/>
    <c:plotArea>
      <c:layout/>
      <c:barChart>
        <c:barDir val="col"/>
        <c:grouping val="clustered"/>
        <c:varyColors val="0"/>
        <c:ser>
          <c:idx val="1"/>
          <c:order val="0"/>
          <c:tx>
            <c:strRef>
              <c:f>Sheet1!$B$1</c:f>
              <c:strCache>
                <c:ptCount val="1"/>
                <c:pt idx="0">
                  <c:v>Oconee</c:v>
                </c:pt>
              </c:strCache>
            </c:strRef>
          </c:tx>
          <c:spPr>
            <a:solidFill>
              <a:srgbClr val="00B0F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2017</c:v>
                </c:pt>
                <c:pt idx="1">
                  <c:v>2018</c:v>
                </c:pt>
                <c:pt idx="2">
                  <c:v>2019</c:v>
                </c:pt>
              </c:numCache>
            </c:numRef>
          </c:cat>
          <c:val>
            <c:numRef>
              <c:f>Sheet1!$B$2:$B$4</c:f>
              <c:numCache>
                <c:formatCode>General</c:formatCode>
                <c:ptCount val="3"/>
                <c:pt idx="0">
                  <c:v>252</c:v>
                </c:pt>
                <c:pt idx="1">
                  <c:v>371</c:v>
                </c:pt>
                <c:pt idx="2">
                  <c:v>409</c:v>
                </c:pt>
              </c:numCache>
            </c:numRef>
          </c:val>
          <c:extLst>
            <c:ext xmlns:c16="http://schemas.microsoft.com/office/drawing/2014/chart" uri="{C3380CC4-5D6E-409C-BE32-E72D297353CC}">
              <c16:uniqueId val="{00000000-EB74-454E-B1D4-11E6A4FA59EB}"/>
            </c:ext>
          </c:extLst>
        </c:ser>
        <c:dLbls>
          <c:dLblPos val="outEnd"/>
          <c:showLegendKey val="0"/>
          <c:showVal val="1"/>
          <c:showCatName val="0"/>
          <c:showSerName val="0"/>
          <c:showPercent val="0"/>
          <c:showBubbleSize val="0"/>
        </c:dLbls>
        <c:gapWidth val="150"/>
        <c:axId val="151106112"/>
        <c:axId val="151106504"/>
      </c:barChart>
      <c:catAx>
        <c:axId val="151106112"/>
        <c:scaling>
          <c:orientation val="minMax"/>
        </c:scaling>
        <c:delete val="0"/>
        <c:axPos val="b"/>
        <c:numFmt formatCode="General" sourceLinked="1"/>
        <c:majorTickMark val="out"/>
        <c:minorTickMark val="none"/>
        <c:tickLblPos val="nextTo"/>
        <c:crossAx val="151106504"/>
        <c:crosses val="autoZero"/>
        <c:auto val="1"/>
        <c:lblAlgn val="ctr"/>
        <c:lblOffset val="100"/>
        <c:noMultiLvlLbl val="0"/>
      </c:catAx>
      <c:valAx>
        <c:axId val="151106504"/>
        <c:scaling>
          <c:orientation val="minMax"/>
        </c:scaling>
        <c:delete val="0"/>
        <c:axPos val="l"/>
        <c:majorGridlines/>
        <c:numFmt formatCode="General" sourceLinked="1"/>
        <c:majorTickMark val="out"/>
        <c:minorTickMark val="none"/>
        <c:tickLblPos val="nextTo"/>
        <c:crossAx val="1511061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Parent Survey: Special Education </a:t>
            </a:r>
          </a:p>
        </c:rich>
      </c:tx>
      <c:overlay val="0"/>
    </c:title>
    <c:autoTitleDeleted val="0"/>
    <c:plotArea>
      <c:layout/>
      <c:barChart>
        <c:barDir val="col"/>
        <c:grouping val="clustered"/>
        <c:varyColors val="0"/>
        <c:ser>
          <c:idx val="1"/>
          <c:order val="0"/>
          <c:tx>
            <c:strRef>
              <c:f>Sheet1!$B$1</c:f>
              <c:strCache>
                <c:ptCount val="1"/>
                <c:pt idx="0">
                  <c:v>Georgia</c:v>
                </c:pt>
              </c:strCache>
            </c:strRef>
          </c:tx>
          <c:spPr>
            <a:solidFill>
              <a:srgbClr val="FF0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30</c:v>
                </c:pt>
                <c:pt idx="1">
                  <c:v>36</c:v>
                </c:pt>
                <c:pt idx="2">
                  <c:v>39</c:v>
                </c:pt>
                <c:pt idx="3">
                  <c:v>39</c:v>
                </c:pt>
                <c:pt idx="4">
                  <c:v>40</c:v>
                </c:pt>
                <c:pt idx="5">
                  <c:v>44</c:v>
                </c:pt>
                <c:pt idx="6">
                  <c:v>46</c:v>
                </c:pt>
                <c:pt idx="7">
                  <c:v>49</c:v>
                </c:pt>
                <c:pt idx="8">
                  <c:v>69</c:v>
                </c:pt>
                <c:pt idx="9">
                  <c:v>71</c:v>
                </c:pt>
              </c:numCache>
            </c:numRef>
          </c:val>
          <c:extLst>
            <c:ext xmlns:c16="http://schemas.microsoft.com/office/drawing/2014/chart" uri="{C3380CC4-5D6E-409C-BE32-E72D297353CC}">
              <c16:uniqueId val="{00000000-F5B2-42F1-9E2B-8486394AB7C8}"/>
            </c:ext>
          </c:extLst>
        </c:ser>
        <c:ser>
          <c:idx val="2"/>
          <c:order val="1"/>
          <c:tx>
            <c:strRef>
              <c:f>Sheet1!$C$1</c:f>
              <c:strCache>
                <c:ptCount val="1"/>
                <c:pt idx="0">
                  <c:v>Oconee</c:v>
                </c:pt>
              </c:strCache>
            </c:strRef>
          </c:tx>
          <c:spPr>
            <a:solidFill>
              <a:srgbClr val="0070C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a:solidFill>
                  <a:srgbClr val="92D050"/>
                </a:solidFill>
              </a:ln>
            </c:spPr>
            <c:trendlineType val="linear"/>
            <c:dispRSqr val="0"/>
            <c:dispEq val="0"/>
          </c:trendline>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42</c:v>
                </c:pt>
                <c:pt idx="1">
                  <c:v>61</c:v>
                </c:pt>
                <c:pt idx="2">
                  <c:v>57</c:v>
                </c:pt>
                <c:pt idx="3">
                  <c:v>68</c:v>
                </c:pt>
                <c:pt idx="4">
                  <c:v>68</c:v>
                </c:pt>
                <c:pt idx="5">
                  <c:v>54</c:v>
                </c:pt>
                <c:pt idx="6">
                  <c:v>73</c:v>
                </c:pt>
                <c:pt idx="7">
                  <c:v>67</c:v>
                </c:pt>
                <c:pt idx="8">
                  <c:v>79</c:v>
                </c:pt>
                <c:pt idx="9">
                  <c:v>83</c:v>
                </c:pt>
                <c:pt idx="10">
                  <c:v>87</c:v>
                </c:pt>
              </c:numCache>
            </c:numRef>
          </c:val>
          <c:extLst>
            <c:ext xmlns:c16="http://schemas.microsoft.com/office/drawing/2014/chart" uri="{C3380CC4-5D6E-409C-BE32-E72D297353CC}">
              <c16:uniqueId val="{00000001-F5B2-42F1-9E2B-8486394AB7C8}"/>
            </c:ext>
          </c:extLst>
        </c:ser>
        <c:dLbls>
          <c:dLblPos val="outEnd"/>
          <c:showLegendKey val="0"/>
          <c:showVal val="1"/>
          <c:showCatName val="0"/>
          <c:showSerName val="0"/>
          <c:showPercent val="0"/>
          <c:showBubbleSize val="0"/>
        </c:dLbls>
        <c:gapWidth val="150"/>
        <c:axId val="151106112"/>
        <c:axId val="151106504"/>
      </c:barChart>
      <c:catAx>
        <c:axId val="151106112"/>
        <c:scaling>
          <c:orientation val="minMax"/>
        </c:scaling>
        <c:delete val="0"/>
        <c:axPos val="b"/>
        <c:numFmt formatCode="General" sourceLinked="1"/>
        <c:majorTickMark val="out"/>
        <c:minorTickMark val="none"/>
        <c:tickLblPos val="nextTo"/>
        <c:crossAx val="151106504"/>
        <c:crosses val="autoZero"/>
        <c:auto val="1"/>
        <c:lblAlgn val="ctr"/>
        <c:lblOffset val="100"/>
        <c:noMultiLvlLbl val="0"/>
      </c:catAx>
      <c:valAx>
        <c:axId val="151106504"/>
        <c:scaling>
          <c:orientation val="minMax"/>
        </c:scaling>
        <c:delete val="0"/>
        <c:axPos val="l"/>
        <c:majorGridlines/>
        <c:numFmt formatCode="General" sourceLinked="1"/>
        <c:majorTickMark val="out"/>
        <c:minorTickMark val="none"/>
        <c:tickLblPos val="nextTo"/>
        <c:crossAx val="151106112"/>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2E7044-5B15-FA4C-9782-C6B151F1EB7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AA53036-4AE1-7E49-97D2-94AA00F6E751}"/>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E51AFBC-6736-F84E-B01E-5F0EB7AD03D0}" type="datetimeFigureOut">
              <a:rPr lang="en-US"/>
              <a:pPr>
                <a:defRPr/>
              </a:pPr>
              <a:t>9/12/2019</a:t>
            </a:fld>
            <a:endParaRPr lang="en-US"/>
          </a:p>
        </p:txBody>
      </p:sp>
      <p:sp>
        <p:nvSpPr>
          <p:cNvPr id="4" name="Slide Image Placeholder 3">
            <a:extLst>
              <a:ext uri="{FF2B5EF4-FFF2-40B4-BE49-F238E27FC236}">
                <a16:creationId xmlns:a16="http://schemas.microsoft.com/office/drawing/2014/main" id="{55C5920D-E95B-1B46-A8F5-40BB1238926E}"/>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011DE339-DD0D-2F48-A65E-308B602EA978}"/>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D9DED5C-BFE0-1546-AA70-83FF5B685270}"/>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B0BEBCA-E264-5B4B-A376-4233BDA63C33}"/>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1CC06776-B046-B547-9777-FBDFF889AF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baseline="0" dirty="0"/>
              <a:t>Will begin discussing at the December meeting</a:t>
            </a:r>
          </a:p>
          <a:p>
            <a:pPr marL="171450" indent="-171450" eaLnBrk="1" hangingPunct="1">
              <a:spcBef>
                <a:spcPct val="0"/>
              </a:spcBef>
              <a:buFont typeface="Arial" panose="020B0604020202020204" pitchFamily="34" charset="0"/>
              <a:buChar char="•"/>
            </a:pPr>
            <a:r>
              <a:rPr lang="en-US" altLang="en-US" baseline="0" dirty="0"/>
              <a:t>Last year’s goal was a 5% increase</a:t>
            </a:r>
            <a:endParaRPr lang="en-US" altLang="en-US" dirty="0"/>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366017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protocol</a:t>
            </a:r>
            <a:r>
              <a:rPr lang="en-US" baseline="0" dirty="0"/>
              <a:t> is given to department chairs at each school, to share with staff.</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11</a:t>
            </a:fld>
            <a:endParaRPr lang="en-US"/>
          </a:p>
        </p:txBody>
      </p:sp>
    </p:spTree>
    <p:extLst>
      <p:ext uri="{BB962C8B-B14F-4D97-AF65-F5344CB8AC3E}">
        <p14:creationId xmlns:p14="http://schemas.microsoft.com/office/powerpoint/2010/main" val="233474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53415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223788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2248964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Attending a</a:t>
            </a:r>
            <a:r>
              <a:rPr lang="en-US" altLang="en-US" baseline="0" dirty="0"/>
              <a:t> </a:t>
            </a:r>
            <a:r>
              <a:rPr lang="en-US" altLang="en-US" baseline="0" dirty="0" err="1"/>
              <a:t>sp</a:t>
            </a:r>
            <a:r>
              <a:rPr lang="en-US" altLang="en-US" baseline="0" dirty="0"/>
              <a:t> </a:t>
            </a:r>
            <a:r>
              <a:rPr lang="en-US" altLang="en-US" baseline="0" dirty="0" err="1"/>
              <a:t>ed</a:t>
            </a:r>
            <a:r>
              <a:rPr lang="en-US" altLang="en-US" baseline="0" dirty="0"/>
              <a:t> department meeting at each school helps to keep the survey fresh in their minds.</a:t>
            </a:r>
            <a:endParaRPr lang="en-US" altLang="en-US" dirty="0"/>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91998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 sent updates once every two weeks while the survey window</a:t>
            </a:r>
            <a:r>
              <a:rPr lang="en-US" altLang="en-US" baseline="0" dirty="0"/>
              <a:t> was open (Jan – May).</a:t>
            </a:r>
            <a:endParaRPr lang="en-US" altLang="en-US" dirty="0"/>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28086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a:t>
            </a:r>
            <a:r>
              <a:rPr lang="en-US" baseline="0" dirty="0"/>
              <a:t> i</a:t>
            </a:r>
            <a:r>
              <a:rPr lang="en-US" dirty="0"/>
              <a:t>nstead of a trifold brochure, which is</a:t>
            </a:r>
            <a:r>
              <a:rPr lang="en-US" baseline="0" dirty="0"/>
              <a:t> less useful to send electronically (per teacher feedback), I made a colorful flyer.</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17</a:t>
            </a:fld>
            <a:endParaRPr lang="en-US"/>
          </a:p>
        </p:txBody>
      </p:sp>
    </p:spTree>
    <p:extLst>
      <p:ext uri="{BB962C8B-B14F-4D97-AF65-F5344CB8AC3E}">
        <p14:creationId xmlns:p14="http://schemas.microsoft.com/office/powerpoint/2010/main" val="298345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used this parent prep</a:t>
            </a:r>
            <a:r>
              <a:rPr lang="en-US" baseline="0" dirty="0"/>
              <a:t> flyer for a number of years now, adapted from one on the Learning Curve.</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18</a:t>
            </a:fld>
            <a:endParaRPr lang="en-US"/>
          </a:p>
        </p:txBody>
      </p:sp>
    </p:spTree>
    <p:extLst>
      <p:ext uri="{BB962C8B-B14F-4D97-AF65-F5344CB8AC3E}">
        <p14:creationId xmlns:p14="http://schemas.microsoft.com/office/powerpoint/2010/main" val="404741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district</a:t>
            </a:r>
            <a:r>
              <a:rPr lang="en-US" baseline="0" dirty="0"/>
              <a:t> </a:t>
            </a:r>
            <a:r>
              <a:rPr lang="en-US" dirty="0"/>
              <a:t>department chair meeting in January, sped department</a:t>
            </a:r>
            <a:r>
              <a:rPr lang="en-US" baseline="0" dirty="0"/>
              <a:t> heads for each school received a packet with the parent survey protocol, the prep guide, and these teacher tips, as well as discussing the goal for returns for their schools (to inspire a little competitiveness!), and ideas for incentives.</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19</a:t>
            </a:fld>
            <a:endParaRPr lang="en-US"/>
          </a:p>
        </p:txBody>
      </p:sp>
    </p:spTree>
    <p:extLst>
      <p:ext uri="{BB962C8B-B14F-4D97-AF65-F5344CB8AC3E}">
        <p14:creationId xmlns:p14="http://schemas.microsoft.com/office/powerpoint/2010/main" val="59562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a:t>
            </a:fld>
            <a:endParaRPr lang="en-US"/>
          </a:p>
        </p:txBody>
      </p:sp>
    </p:spTree>
    <p:extLst>
      <p:ext uri="{BB962C8B-B14F-4D97-AF65-F5344CB8AC3E}">
        <p14:creationId xmlns:p14="http://schemas.microsoft.com/office/powerpoint/2010/main" val="51114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tips listed for each survey question</a:t>
            </a:r>
            <a:r>
              <a:rPr lang="en-US" baseline="0" dirty="0"/>
              <a:t> (again, adapted from tips that are on the Parent Mentor’s Learning Curve).</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20</a:t>
            </a:fld>
            <a:endParaRPr lang="en-US"/>
          </a:p>
        </p:txBody>
      </p:sp>
    </p:spTree>
    <p:extLst>
      <p:ext uri="{BB962C8B-B14F-4D97-AF65-F5344CB8AC3E}">
        <p14:creationId xmlns:p14="http://schemas.microsoft.com/office/powerpoint/2010/main" val="2473132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21</a:t>
            </a:fld>
            <a:endParaRPr lang="en-US"/>
          </a:p>
        </p:txBody>
      </p:sp>
    </p:spTree>
    <p:extLst>
      <p:ext uri="{BB962C8B-B14F-4D97-AF65-F5344CB8AC3E}">
        <p14:creationId xmlns:p14="http://schemas.microsoft.com/office/powerpoint/2010/main" val="909311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22</a:t>
            </a:fld>
            <a:endParaRPr lang="en-US"/>
          </a:p>
        </p:txBody>
      </p:sp>
    </p:spTree>
    <p:extLst>
      <p:ext uri="{BB962C8B-B14F-4D97-AF65-F5344CB8AC3E}">
        <p14:creationId xmlns:p14="http://schemas.microsoft.com/office/powerpoint/2010/main" val="9382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23</a:t>
            </a:fld>
            <a:endParaRPr lang="en-US"/>
          </a:p>
        </p:txBody>
      </p:sp>
    </p:spTree>
    <p:extLst>
      <p:ext uri="{BB962C8B-B14F-4D97-AF65-F5344CB8AC3E}">
        <p14:creationId xmlns:p14="http://schemas.microsoft.com/office/powerpoint/2010/main" val="2548631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24</a:t>
            </a:fld>
            <a:endParaRPr lang="en-US"/>
          </a:p>
        </p:txBody>
      </p:sp>
    </p:spTree>
    <p:extLst>
      <p:ext uri="{BB962C8B-B14F-4D97-AF65-F5344CB8AC3E}">
        <p14:creationId xmlns:p14="http://schemas.microsoft.com/office/powerpoint/2010/main" val="2497931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25</a:t>
            </a:fld>
            <a:endParaRPr lang="en-US"/>
          </a:p>
        </p:txBody>
      </p:sp>
    </p:spTree>
    <p:extLst>
      <p:ext uri="{BB962C8B-B14F-4D97-AF65-F5344CB8AC3E}">
        <p14:creationId xmlns:p14="http://schemas.microsoft.com/office/powerpoint/2010/main" val="203074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26</a:t>
            </a:fld>
            <a:endParaRPr lang="en-US"/>
          </a:p>
        </p:txBody>
      </p:sp>
    </p:spTree>
    <p:extLst>
      <p:ext uri="{BB962C8B-B14F-4D97-AF65-F5344CB8AC3E}">
        <p14:creationId xmlns:p14="http://schemas.microsoft.com/office/powerpoint/2010/main" val="410029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do research</a:t>
            </a:r>
            <a:r>
              <a:rPr lang="en-US" baseline="0" dirty="0"/>
              <a:t> too, but asking families for direct input involves them in the process!</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27</a:t>
            </a:fld>
            <a:endParaRPr lang="en-US"/>
          </a:p>
        </p:txBody>
      </p:sp>
    </p:spTree>
    <p:extLst>
      <p:ext uri="{BB962C8B-B14F-4D97-AF65-F5344CB8AC3E}">
        <p14:creationId xmlns:p14="http://schemas.microsoft.com/office/powerpoint/2010/main" val="3817247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28</a:t>
            </a:fld>
            <a:endParaRPr lang="en-US"/>
          </a:p>
        </p:txBody>
      </p:sp>
    </p:spTree>
    <p:extLst>
      <p:ext uri="{BB962C8B-B14F-4D97-AF65-F5344CB8AC3E}">
        <p14:creationId xmlns:p14="http://schemas.microsoft.com/office/powerpoint/2010/main" val="351512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Oconee we have a Parent Connections webpage (which has links to support groups), a Parent Handbook for Special Education, a parent workshop calendar, and links to other resources such as Parent to Parent. </a:t>
            </a:r>
          </a:p>
          <a:p>
            <a:pPr defTabSz="931774">
              <a:defRPr/>
            </a:pPr>
            <a:r>
              <a:rPr lang="en-US" dirty="0"/>
              <a:t>Also, since it is part of the IEP document, you have the opportunity to mention transition no matter the student’s age.  Remind parents that in 8</a:t>
            </a:r>
            <a:r>
              <a:rPr lang="en-US" baseline="30000" dirty="0"/>
              <a:t>th</a:t>
            </a:r>
            <a:r>
              <a:rPr lang="en-US" dirty="0"/>
              <a:t> grade or at age 16, a transition plan will become part of the IEP process. If the student is younger, address this at the IEP meeting when completing the transition plan page of the IEP: for example, say </a:t>
            </a:r>
            <a:r>
              <a:rPr lang="en-US" b="0" i="0" dirty="0"/>
              <a:t>“your child will begin planning for transition in 8</a:t>
            </a:r>
            <a:r>
              <a:rPr lang="en-US" b="0" i="0" baseline="30000" dirty="0"/>
              <a:t>th</a:t>
            </a:r>
            <a:r>
              <a:rPr lang="en-US" b="0" i="0" dirty="0"/>
              <a:t> grade or at age 16; a</a:t>
            </a:r>
            <a:r>
              <a:rPr lang="en-US" b="0" i="0" baseline="0" dirty="0"/>
              <a:t> good resource for learning more about that process is (Parent Mentor, P2P, websites)”.</a:t>
            </a:r>
            <a:endParaRPr lang="en-US" b="0" i="0" dirty="0"/>
          </a:p>
          <a:p>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29</a:t>
            </a:fld>
            <a:endParaRPr lang="en-US"/>
          </a:p>
        </p:txBody>
      </p:sp>
    </p:spTree>
    <p:extLst>
      <p:ext uri="{BB962C8B-B14F-4D97-AF65-F5344CB8AC3E}">
        <p14:creationId xmlns:p14="http://schemas.microsoft.com/office/powerpoint/2010/main" val="24375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a challenging…</a:t>
            </a:r>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30</a:t>
            </a:fld>
            <a:endParaRPr lang="en-US"/>
          </a:p>
        </p:txBody>
      </p:sp>
    </p:spTree>
    <p:extLst>
      <p:ext uri="{BB962C8B-B14F-4D97-AF65-F5344CB8AC3E}">
        <p14:creationId xmlns:p14="http://schemas.microsoft.com/office/powerpoint/2010/main" val="2949971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Incentives are most</a:t>
            </a:r>
            <a:r>
              <a:rPr lang="en-US" baseline="0" dirty="0"/>
              <a:t> effective when they’re tailored to the population of students…maybe an ice cream won’t be as effective as athletic passes for high school students, for example.</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31</a:t>
            </a:fld>
            <a:endParaRPr lang="en-US"/>
          </a:p>
        </p:txBody>
      </p:sp>
    </p:spTree>
    <p:extLst>
      <p:ext uri="{BB962C8B-B14F-4D97-AF65-F5344CB8AC3E}">
        <p14:creationId xmlns:p14="http://schemas.microsoft.com/office/powerpoint/2010/main" val="1734734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were brainstorming ideas, one incentive that was</a:t>
            </a:r>
            <a:r>
              <a:rPr lang="en-US" baseline="0" dirty="0"/>
              <a:t> suggested (because I saw it on a list of incentives!) was a Homework Pass – but our teachers shot that one down, because so many students have an issue with turning in homework – it seemed counter-intuitive to allow them to not do homework as a prize!</a:t>
            </a:r>
          </a:p>
          <a:p>
            <a:r>
              <a:rPr lang="en-US" baseline="0" dirty="0"/>
              <a:t>We also had teachers from one school who objected to giving (or denying) a prize to students for something that the PARENT had to do…so they came up with piggybacking on a STEM Night, and had one of the highest rates of completion!</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32</a:t>
            </a:fld>
            <a:endParaRPr lang="en-US"/>
          </a:p>
        </p:txBody>
      </p:sp>
    </p:spTree>
    <p:extLst>
      <p:ext uri="{BB962C8B-B14F-4D97-AF65-F5344CB8AC3E}">
        <p14:creationId xmlns:p14="http://schemas.microsoft.com/office/powerpoint/2010/main" val="920219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33</a:t>
            </a:fld>
            <a:endParaRPr lang="en-US"/>
          </a:p>
        </p:txBody>
      </p:sp>
    </p:spTree>
    <p:extLst>
      <p:ext uri="{BB962C8B-B14F-4D97-AF65-F5344CB8AC3E}">
        <p14:creationId xmlns:p14="http://schemas.microsoft.com/office/powerpoint/2010/main" val="1080764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haven’t received our official</a:t>
            </a:r>
            <a:r>
              <a:rPr lang="en-US" baseline="0" dirty="0"/>
              <a:t> results from DOE yet, but we know the return numbers from the portal.</a:t>
            </a:r>
          </a:p>
          <a:p>
            <a:r>
              <a:rPr lang="en-US" dirty="0"/>
              <a:t>In 2017 we had 252 responses</a:t>
            </a:r>
          </a:p>
          <a:p>
            <a:r>
              <a:rPr lang="en-US" dirty="0"/>
              <a:t>In 2018 we had 372 responses (47% </a:t>
            </a:r>
            <a:r>
              <a:rPr lang="en-US" dirty="0" err="1"/>
              <a:t>incr</a:t>
            </a:r>
            <a:r>
              <a:rPr lang="en-US" dirty="0"/>
              <a:t>),</a:t>
            </a:r>
          </a:p>
          <a:p>
            <a:r>
              <a:rPr lang="en-US" dirty="0"/>
              <a:t>In</a:t>
            </a:r>
            <a:r>
              <a:rPr lang="en-US" baseline="0" dirty="0"/>
              <a:t> 2019 we had 409 responses (10% </a:t>
            </a:r>
            <a:r>
              <a:rPr lang="en-US" baseline="0" dirty="0" err="1"/>
              <a:t>incr</a:t>
            </a:r>
            <a:r>
              <a:rPr lang="en-US" baseline="0" dirty="0"/>
              <a:t>)</a:t>
            </a:r>
          </a:p>
          <a:p>
            <a:r>
              <a:rPr lang="en-US" baseline="0" dirty="0"/>
              <a:t>The percentage of the total caseload has increased each year as well (from 27% in 2017 to 41% in 2019).</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34</a:t>
            </a:fld>
            <a:endParaRPr lang="en-US"/>
          </a:p>
        </p:txBody>
      </p:sp>
    </p:spTree>
    <p:extLst>
      <p:ext uri="{BB962C8B-B14F-4D97-AF65-F5344CB8AC3E}">
        <p14:creationId xmlns:p14="http://schemas.microsoft.com/office/powerpoint/2010/main" val="549058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a:t>
            </a:r>
            <a:r>
              <a:rPr lang="en-US" baseline="0" dirty="0"/>
              <a:t> from the survey dashboard:</a:t>
            </a:r>
          </a:p>
          <a:p>
            <a:r>
              <a:rPr lang="en-US" dirty="0"/>
              <a:t>Explain numbers…</a:t>
            </a:r>
          </a:p>
          <a:p>
            <a:r>
              <a:rPr lang="en-US" dirty="0"/>
              <a:t>Also rank the questions – top 5, bottom 5</a:t>
            </a:r>
          </a:p>
          <a:p>
            <a:r>
              <a:rPr lang="en-US" dirty="0"/>
              <a:t>Separated</a:t>
            </a:r>
            <a:r>
              <a:rPr lang="en-US" baseline="0" dirty="0"/>
              <a:t> out by individual school, gives them great information on communication, parent perceptions, creating a welcoming environment, and more!</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35</a:t>
            </a:fld>
            <a:endParaRPr lang="en-US"/>
          </a:p>
        </p:txBody>
      </p:sp>
    </p:spTree>
    <p:extLst>
      <p:ext uri="{BB962C8B-B14F-4D97-AF65-F5344CB8AC3E}">
        <p14:creationId xmlns:p14="http://schemas.microsoft.com/office/powerpoint/2010/main" val="3904164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feel good about the concomitant increase in positive responses; it’s important to survey as high a percentage</a:t>
            </a:r>
            <a:r>
              <a:rPr lang="en-US" baseline="0" dirty="0"/>
              <a:t> of the total caseload as possible, because statistical accuracy, but for positive responses to go up as well is nice! </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36</a:t>
            </a:fld>
            <a:endParaRPr lang="en-US"/>
          </a:p>
        </p:txBody>
      </p:sp>
    </p:spTree>
    <p:extLst>
      <p:ext uri="{BB962C8B-B14F-4D97-AF65-F5344CB8AC3E}">
        <p14:creationId xmlns:p14="http://schemas.microsoft.com/office/powerpoint/2010/main" val="75468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10: The school provides information on agencies that can</a:t>
            </a:r>
            <a:r>
              <a:rPr lang="en-US" baseline="0" dirty="0"/>
              <a:t> assist my child in grade level transitions and/or transition to post-school settings.</a:t>
            </a:r>
          </a:p>
          <a:p>
            <a:r>
              <a:rPr lang="en-US" dirty="0"/>
              <a:t>While question 10 is still the lowest ranked question, we still had an 80% positive response,</a:t>
            </a:r>
            <a:r>
              <a:rPr lang="en-US" baseline="0" dirty="0"/>
              <a:t> and after using this tool we did have a 2% increase from last year.</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37</a:t>
            </a:fld>
            <a:endParaRPr lang="en-US"/>
          </a:p>
        </p:txBody>
      </p:sp>
    </p:spTree>
    <p:extLst>
      <p:ext uri="{BB962C8B-B14F-4D97-AF65-F5344CB8AC3E}">
        <p14:creationId xmlns:p14="http://schemas.microsoft.com/office/powerpoint/2010/main" val="3481815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tool we are using to address Question 10 is the transition fact sheets developed</a:t>
            </a:r>
            <a:r>
              <a:rPr lang="en-US" baseline="0" dirty="0"/>
              <a:t> by GaDOE and P2P; these are on the Learning Curve too, and can be provided to parents </a:t>
            </a:r>
            <a:r>
              <a:rPr lang="en-US" i="1" baseline="0" dirty="0"/>
              <a:t>using the survey vocabulary</a:t>
            </a:r>
            <a:r>
              <a:rPr lang="en-US" baseline="0" dirty="0"/>
              <a:t>: “Here’s some information to help you plan for the transition to middle school…”</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38</a:t>
            </a:fld>
            <a:endParaRPr lang="en-US"/>
          </a:p>
        </p:txBody>
      </p:sp>
    </p:spTree>
    <p:extLst>
      <p:ext uri="{BB962C8B-B14F-4D97-AF65-F5344CB8AC3E}">
        <p14:creationId xmlns:p14="http://schemas.microsoft.com/office/powerpoint/2010/main" val="1217070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to increase parent participation:  personal contact, offer surveys at IEP meetings, piggybacking on other</a:t>
            </a:r>
            <a:r>
              <a:rPr lang="en-US" baseline="0" dirty="0"/>
              <a:t> school functions, incentives, IEP prep tool</a:t>
            </a:r>
          </a:p>
          <a:p>
            <a:r>
              <a:rPr lang="en-US" baseline="0" dirty="0"/>
              <a:t>Partnering with teachers: assist by creating flyers/brochures, assist by helping with advertising, assist by working to inform administrators &amp; getting by-in</a:t>
            </a:r>
          </a:p>
          <a:p>
            <a:r>
              <a:rPr lang="en-US" baseline="0" dirty="0"/>
              <a:t>Using the data: creating a more welcoming school environment, improving home-school communication, addressing parent perceptions </a:t>
            </a:r>
            <a:endParaRPr lang="en-US" dirty="0"/>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39</a:t>
            </a:fld>
            <a:endParaRPr lang="en-US"/>
          </a:p>
        </p:txBody>
      </p:sp>
    </p:spTree>
    <p:extLst>
      <p:ext uri="{BB962C8B-B14F-4D97-AF65-F5344CB8AC3E}">
        <p14:creationId xmlns:p14="http://schemas.microsoft.com/office/powerpoint/2010/main" val="21892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reasons GaDOE mandates this survey…</a:t>
            </a:r>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4</a:t>
            </a:fld>
            <a:endParaRPr lang="en-US"/>
          </a:p>
        </p:txBody>
      </p:sp>
    </p:spTree>
    <p:extLst>
      <p:ext uri="{BB962C8B-B14F-4D97-AF65-F5344CB8AC3E}">
        <p14:creationId xmlns:p14="http://schemas.microsoft.com/office/powerpoint/2010/main" val="3458762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40</a:t>
            </a:fld>
            <a:endParaRPr lang="en-US" altLang="en-US"/>
          </a:p>
        </p:txBody>
      </p:sp>
    </p:spTree>
    <p:extLst>
      <p:ext uri="{BB962C8B-B14F-4D97-AF65-F5344CB8AC3E}">
        <p14:creationId xmlns:p14="http://schemas.microsoft.com/office/powerpoint/2010/main" val="149560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5</a:t>
            </a:fld>
            <a:endParaRPr lang="en-US" altLang="en-US"/>
          </a:p>
        </p:txBody>
      </p:sp>
    </p:spTree>
    <p:extLst>
      <p:ext uri="{BB962C8B-B14F-4D97-AF65-F5344CB8AC3E}">
        <p14:creationId xmlns:p14="http://schemas.microsoft.com/office/powerpoint/2010/main" val="302088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6</a:t>
            </a:fld>
            <a:endParaRPr lang="en-US"/>
          </a:p>
        </p:txBody>
      </p:sp>
    </p:spTree>
    <p:extLst>
      <p:ext uri="{BB962C8B-B14F-4D97-AF65-F5344CB8AC3E}">
        <p14:creationId xmlns:p14="http://schemas.microsoft.com/office/powerpoint/2010/main" val="102888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7</a:t>
            </a:fld>
            <a:endParaRPr lang="en-US"/>
          </a:p>
        </p:txBody>
      </p:sp>
    </p:spTree>
    <p:extLst>
      <p:ext uri="{BB962C8B-B14F-4D97-AF65-F5344CB8AC3E}">
        <p14:creationId xmlns:p14="http://schemas.microsoft.com/office/powerpoint/2010/main" val="388420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C06776-B046-B547-9777-FBDFF889AFA6}" type="slidenum">
              <a:rPr lang="en-US" smtClean="0"/>
              <a:pPr>
                <a:defRPr/>
              </a:pPr>
              <a:t>8</a:t>
            </a:fld>
            <a:endParaRPr lang="en-US"/>
          </a:p>
        </p:txBody>
      </p:sp>
    </p:spTree>
    <p:extLst>
      <p:ext uri="{BB962C8B-B14F-4D97-AF65-F5344CB8AC3E}">
        <p14:creationId xmlns:p14="http://schemas.microsoft.com/office/powerpoint/2010/main" val="155275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901455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126447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4952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246994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60592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1262074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3386492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3556014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232367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61777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6520E-2CCF-A84A-B040-7E326394690D}"/>
              </a:ext>
            </a:extLst>
          </p:cNvPr>
          <p:cNvSpPr/>
          <p:nvPr userDrawn="1"/>
        </p:nvSpPr>
        <p:spPr>
          <a:xfrm>
            <a:off x="0" y="0"/>
            <a:ext cx="1219200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EC5C60C-DA96-9941-8768-7A13FD301352}"/>
              </a:ext>
            </a:extLst>
          </p:cNvPr>
          <p:cNvSpPr/>
          <p:nvPr userDrawn="1"/>
        </p:nvSpPr>
        <p:spPr>
          <a:xfrm>
            <a:off x="335121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48EF677-8D00-E24F-94C5-F01E3BF9186F}"/>
              </a:ext>
            </a:extLst>
          </p:cNvPr>
          <p:cNvGrpSpPr/>
          <p:nvPr userDrawn="1"/>
        </p:nvGrpSpPr>
        <p:grpSpPr>
          <a:xfrm>
            <a:off x="5703147" y="3346450"/>
            <a:ext cx="785707" cy="192088"/>
            <a:chOff x="5696373" y="3346450"/>
            <a:chExt cx="785707" cy="192088"/>
          </a:xfrm>
        </p:grpSpPr>
        <p:sp>
          <p:nvSpPr>
            <p:cNvPr id="6" name="Oval 5">
              <a:extLst>
                <a:ext uri="{FF2B5EF4-FFF2-40B4-BE49-F238E27FC236}">
                  <a16:creationId xmlns:a16="http://schemas.microsoft.com/office/drawing/2014/main" id="{87D127DC-5439-7542-9F22-AB75514DF8A2}"/>
                </a:ext>
              </a:extLst>
            </p:cNvPr>
            <p:cNvSpPr/>
            <p:nvPr userDrawn="1"/>
          </p:nvSpPr>
          <p:spPr>
            <a:xfrm>
              <a:off x="5994135" y="3346450"/>
              <a:ext cx="19103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255F9312-4008-4345-B887-EE3FEA6CFEAE}"/>
                </a:ext>
              </a:extLst>
            </p:cNvPr>
            <p:cNvSpPr/>
            <p:nvPr userDrawn="1"/>
          </p:nvSpPr>
          <p:spPr>
            <a:xfrm>
              <a:off x="6288088" y="3346450"/>
              <a:ext cx="193992"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9CB9E724-D0EE-C746-8056-C90723D0ECBA}"/>
                </a:ext>
              </a:extLst>
            </p:cNvPr>
            <p:cNvSpPr/>
            <p:nvPr userDrawn="1"/>
          </p:nvSpPr>
          <p:spPr>
            <a:xfrm>
              <a:off x="5696373" y="3346450"/>
              <a:ext cx="19484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ctrTitle"/>
          </p:nvPr>
        </p:nvSpPr>
        <p:spPr>
          <a:xfrm>
            <a:off x="4095806" y="1675328"/>
            <a:ext cx="4000388" cy="1332242"/>
          </a:xfrm>
        </p:spPr>
        <p:txBody>
          <a:bodyPr>
            <a:noAutofit/>
          </a:bodyPr>
          <a:lstStyle>
            <a:lvl1pPr algn="ctr">
              <a:defRPr sz="4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696473" y="3862276"/>
            <a:ext cx="4763716" cy="709724"/>
          </a:xfrm>
        </p:spPr>
        <p:txBody>
          <a:bodyPr anchor="ctr">
            <a:noAutofit/>
          </a:bodyPr>
          <a:lstStyle>
            <a:lvl1pPr marL="0" indent="0" algn="ctr">
              <a:buNone/>
              <a:defRPr sz="2200" i="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634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bjectives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B21E7-06DA-EB48-ABBE-2AE4753EB39F}"/>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1A45808E-35EF-5542-BDDD-D8F68893B782}"/>
              </a:ext>
            </a:extLst>
          </p:cNvPr>
          <p:cNvSpPr/>
          <p:nvPr userDrawn="1"/>
        </p:nvSpPr>
        <p:spPr>
          <a:xfrm>
            <a:off x="5080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E795F482-83D3-9242-A0BD-90FA8A982523}"/>
              </a:ext>
            </a:extLst>
          </p:cNvPr>
          <p:cNvSpPr/>
          <p:nvPr userDrawn="1"/>
        </p:nvSpPr>
        <p:spPr>
          <a:xfrm>
            <a:off x="82677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a:extLst>
              <a:ext uri="{FF2B5EF4-FFF2-40B4-BE49-F238E27FC236}">
                <a16:creationId xmlns:a16="http://schemas.microsoft.com/office/drawing/2014/main" id="{0331901F-74D3-5B40-960F-970A3C8B14B9}"/>
              </a:ext>
            </a:extLst>
          </p:cNvPr>
          <p:cNvSpPr/>
          <p:nvPr userDrawn="1"/>
        </p:nvSpPr>
        <p:spPr>
          <a:xfrm>
            <a:off x="438785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3" name="Text Placeholder 4"/>
          <p:cNvSpPr>
            <a:spLocks noGrp="1"/>
          </p:cNvSpPr>
          <p:nvPr>
            <p:ph type="body" sz="quarter" idx="16"/>
          </p:nvPr>
        </p:nvSpPr>
        <p:spPr>
          <a:xfrm>
            <a:off x="649357" y="3564835"/>
            <a:ext cx="3021496"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9" name="Text Placeholder 4">
            <a:extLst>
              <a:ext uri="{FF2B5EF4-FFF2-40B4-BE49-F238E27FC236}">
                <a16:creationId xmlns:a16="http://schemas.microsoft.com/office/drawing/2014/main" id="{4A9ECE79-3623-1742-B02D-0EF962C69227}"/>
              </a:ext>
            </a:extLst>
          </p:cNvPr>
          <p:cNvSpPr>
            <a:spLocks noGrp="1"/>
          </p:cNvSpPr>
          <p:nvPr>
            <p:ph type="body" sz="quarter" idx="17"/>
          </p:nvPr>
        </p:nvSpPr>
        <p:spPr>
          <a:xfrm>
            <a:off x="8415131" y="3564835"/>
            <a:ext cx="3034748"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21" name="Text Placeholder 4">
            <a:extLst>
              <a:ext uri="{FF2B5EF4-FFF2-40B4-BE49-F238E27FC236}">
                <a16:creationId xmlns:a16="http://schemas.microsoft.com/office/drawing/2014/main" id="{F5159A3A-4068-1E45-96E8-79A4A1FDA763}"/>
              </a:ext>
            </a:extLst>
          </p:cNvPr>
          <p:cNvSpPr>
            <a:spLocks noGrp="1"/>
          </p:cNvSpPr>
          <p:nvPr>
            <p:ph type="body" sz="quarter" idx="18"/>
          </p:nvPr>
        </p:nvSpPr>
        <p:spPr>
          <a:xfrm>
            <a:off x="4505739" y="3564835"/>
            <a:ext cx="3048000"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26452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57612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AC31F-52A9-C448-A1DF-63E7D0E17D56}"/>
              </a:ext>
            </a:extLst>
          </p:cNvPr>
          <p:cNvSpPr/>
          <p:nvPr userDrawn="1"/>
        </p:nvSpPr>
        <p:spPr>
          <a:xfrm>
            <a:off x="398463" y="381000"/>
            <a:ext cx="114300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5633"/>
            <a:ext cx="11125200" cy="584789"/>
          </a:xfrm>
        </p:spPr>
        <p:txBody>
          <a:bodyPr>
            <a:noAutofit/>
          </a:bodyPr>
          <a:lstStyle>
            <a:lvl1pPr marL="228600" algn="l">
              <a:defRPr sz="4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 y="1635053"/>
            <a:ext cx="9547725" cy="841248"/>
          </a:xfrm>
          <a:solidFill>
            <a:schemeClr val="tx1"/>
          </a:solidFill>
          <a:ln>
            <a:noFill/>
          </a:ln>
        </p:spPr>
        <p:txBody>
          <a:bodyPr anchor="ctr">
            <a:noAutofit/>
          </a:bodyPr>
          <a:lstStyle>
            <a:lvl1pPr marL="640080" indent="0" algn="l">
              <a:buNone/>
              <a:defRPr sz="2800" i="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189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Title 1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EC5E4-83ED-514F-853E-AB724778CD15}"/>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FD9902-EDC6-AD4E-A5CD-9FBCAF7DE62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6" name="Text Placeholder 9">
            <a:extLst>
              <a:ext uri="{FF2B5EF4-FFF2-40B4-BE49-F238E27FC236}">
                <a16:creationId xmlns:a16="http://schemas.microsoft.com/office/drawing/2014/main" id="{67DDD03F-8E78-EA4B-A5F1-C9F6D3307B0C}"/>
              </a:ext>
            </a:extLst>
          </p:cNvPr>
          <p:cNvSpPr>
            <a:spLocks noGrp="1"/>
          </p:cNvSpPr>
          <p:nvPr>
            <p:ph type="body" sz="quarter" idx="10" hasCustomPrompt="1"/>
          </p:nvPr>
        </p:nvSpPr>
        <p:spPr>
          <a:xfrm>
            <a:off x="1073623" y="1874520"/>
            <a:ext cx="10008361"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7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Module Titl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F835-DAC2-214C-A864-CEAE615374F0}"/>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B3D2A36-C834-944C-B484-0557693020A6}"/>
              </a:ext>
            </a:extLst>
          </p:cNvPr>
          <p:cNvSpPr/>
          <p:nvPr userDrawn="1"/>
        </p:nvSpPr>
        <p:spPr>
          <a:xfrm>
            <a:off x="22066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8">
            <a:extLst>
              <a:ext uri="{FF2B5EF4-FFF2-40B4-BE49-F238E27FC236}">
                <a16:creationId xmlns:a16="http://schemas.microsoft.com/office/drawing/2014/main" id="{04E32299-C0AC-0E46-9874-4681EE319FE5}"/>
              </a:ext>
            </a:extLst>
          </p:cNvPr>
          <p:cNvSpPr>
            <a:spLocks/>
          </p:cNvSpPr>
          <p:nvPr userDrawn="1"/>
        </p:nvSpPr>
        <p:spPr bwMode="auto">
          <a:xfrm>
            <a:off x="6189663" y="1787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9">
            <a:extLst>
              <a:ext uri="{FF2B5EF4-FFF2-40B4-BE49-F238E27FC236}">
                <a16:creationId xmlns:a16="http://schemas.microsoft.com/office/drawing/2014/main" id="{CB86CF74-4F4C-F64E-936A-F3F3252F74D1}"/>
              </a:ext>
            </a:extLst>
          </p:cNvPr>
          <p:cNvSpPr>
            <a:spLocks/>
          </p:cNvSpPr>
          <p:nvPr userDrawn="1"/>
        </p:nvSpPr>
        <p:spPr bwMode="auto">
          <a:xfrm>
            <a:off x="6189663" y="27162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
            <a:extLst>
              <a:ext uri="{FF2B5EF4-FFF2-40B4-BE49-F238E27FC236}">
                <a16:creationId xmlns:a16="http://schemas.microsoft.com/office/drawing/2014/main" id="{B875EAA0-4721-CB4D-A35B-37CDBFED00D4}"/>
              </a:ext>
            </a:extLst>
          </p:cNvPr>
          <p:cNvSpPr>
            <a:spLocks/>
          </p:cNvSpPr>
          <p:nvPr userDrawn="1"/>
        </p:nvSpPr>
        <p:spPr bwMode="auto">
          <a:xfrm>
            <a:off x="6189663" y="36449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1">
            <a:extLst>
              <a:ext uri="{FF2B5EF4-FFF2-40B4-BE49-F238E27FC236}">
                <a16:creationId xmlns:a16="http://schemas.microsoft.com/office/drawing/2014/main" id="{82864287-1380-A64F-A391-FF65C7D04F93}"/>
              </a:ext>
            </a:extLst>
          </p:cNvPr>
          <p:cNvSpPr>
            <a:spLocks/>
          </p:cNvSpPr>
          <p:nvPr userDrawn="1"/>
        </p:nvSpPr>
        <p:spPr bwMode="auto">
          <a:xfrm>
            <a:off x="6189663" y="457358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429491" y="2452256"/>
            <a:ext cx="5084618" cy="1925780"/>
          </a:xfrm>
        </p:spPr>
        <p:txBody>
          <a:bodyPr>
            <a:noAutofit/>
          </a:bodyPr>
          <a:lstStyle>
            <a:lvl1pPr marL="0" algn="ctr">
              <a:defRPr sz="36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9" name="Text Placeholder 4"/>
          <p:cNvSpPr>
            <a:spLocks noGrp="1"/>
          </p:cNvSpPr>
          <p:nvPr>
            <p:ph type="body" sz="quarter" idx="17"/>
          </p:nvPr>
        </p:nvSpPr>
        <p:spPr>
          <a:xfrm>
            <a:off x="6969458" y="263689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0" name="Text Placeholder 4"/>
          <p:cNvSpPr>
            <a:spLocks noGrp="1"/>
          </p:cNvSpPr>
          <p:nvPr>
            <p:ph type="body" sz="quarter" idx="18"/>
          </p:nvPr>
        </p:nvSpPr>
        <p:spPr>
          <a:xfrm>
            <a:off x="6969458" y="356442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1" name="Text Placeholder 4"/>
          <p:cNvSpPr>
            <a:spLocks noGrp="1"/>
          </p:cNvSpPr>
          <p:nvPr>
            <p:ph type="body" sz="quarter" idx="16"/>
          </p:nvPr>
        </p:nvSpPr>
        <p:spPr>
          <a:xfrm>
            <a:off x="6969458" y="170935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2" name="Text Placeholder 4"/>
          <p:cNvSpPr>
            <a:spLocks noGrp="1"/>
          </p:cNvSpPr>
          <p:nvPr>
            <p:ph type="body" sz="quarter" idx="19"/>
          </p:nvPr>
        </p:nvSpPr>
        <p:spPr>
          <a:xfrm>
            <a:off x="6969458" y="449196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37468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FEB73F-1A3E-394A-AA59-620BB482D3AD}"/>
              </a:ext>
            </a:extLst>
          </p:cNvPr>
          <p:cNvSpPr/>
          <p:nvPr userDrawn="1"/>
        </p:nvSpPr>
        <p:spPr>
          <a:xfrm>
            <a:off x="398463" y="1692275"/>
            <a:ext cx="11430000" cy="47847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14A5D69-7F02-4A46-B9BB-35EF24D95F74}"/>
              </a:ext>
            </a:extLst>
          </p:cNvPr>
          <p:cNvSpPr/>
          <p:nvPr userDrawn="1"/>
        </p:nvSpPr>
        <p:spPr>
          <a:xfrm>
            <a:off x="398463" y="393700"/>
            <a:ext cx="11430000" cy="1298575"/>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7" name="Freeform 8">
            <a:extLst>
              <a:ext uri="{FF2B5EF4-FFF2-40B4-BE49-F238E27FC236}">
                <a16:creationId xmlns:a16="http://schemas.microsoft.com/office/drawing/2014/main" id="{96D10121-2170-DB42-A21F-4C57A7B80790}"/>
              </a:ext>
            </a:extLst>
          </p:cNvPr>
          <p:cNvSpPr>
            <a:spLocks/>
          </p:cNvSpPr>
          <p:nvPr userDrawn="1"/>
        </p:nvSpPr>
        <p:spPr bwMode="auto">
          <a:xfrm>
            <a:off x="1211263" y="2422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9">
            <a:extLst>
              <a:ext uri="{FF2B5EF4-FFF2-40B4-BE49-F238E27FC236}">
                <a16:creationId xmlns:a16="http://schemas.microsoft.com/office/drawing/2014/main" id="{E68D13C5-9DF3-0242-973D-78A6E9E7A421}"/>
              </a:ext>
            </a:extLst>
          </p:cNvPr>
          <p:cNvSpPr>
            <a:spLocks/>
          </p:cNvSpPr>
          <p:nvPr userDrawn="1"/>
        </p:nvSpPr>
        <p:spPr bwMode="auto">
          <a:xfrm>
            <a:off x="1211263" y="3838575"/>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
            <a:extLst>
              <a:ext uri="{FF2B5EF4-FFF2-40B4-BE49-F238E27FC236}">
                <a16:creationId xmlns:a16="http://schemas.microsoft.com/office/drawing/2014/main" id="{528EB13B-D870-8D4E-BCC8-469F47FBD02A}"/>
              </a:ext>
            </a:extLst>
          </p:cNvPr>
          <p:cNvSpPr>
            <a:spLocks/>
          </p:cNvSpPr>
          <p:nvPr userDrawn="1"/>
        </p:nvSpPr>
        <p:spPr bwMode="auto">
          <a:xfrm>
            <a:off x="1211263" y="5295900"/>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113ABE86-2528-5C4D-95C0-8EDFB1DFCD7B}"/>
              </a:ext>
            </a:extLst>
          </p:cNvPr>
          <p:cNvSpPr>
            <a:spLocks/>
          </p:cNvSpPr>
          <p:nvPr userDrawn="1"/>
        </p:nvSpPr>
        <p:spPr bwMode="auto">
          <a:xfrm>
            <a:off x="6370641" y="244475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2">
            <a:extLst>
              <a:ext uri="{FF2B5EF4-FFF2-40B4-BE49-F238E27FC236}">
                <a16:creationId xmlns:a16="http://schemas.microsoft.com/office/drawing/2014/main" id="{DAAB2BAB-3473-3441-964A-9419A3797339}"/>
              </a:ext>
            </a:extLst>
          </p:cNvPr>
          <p:cNvSpPr>
            <a:spLocks/>
          </p:cNvSpPr>
          <p:nvPr userDrawn="1"/>
        </p:nvSpPr>
        <p:spPr bwMode="auto">
          <a:xfrm>
            <a:off x="6370641" y="38608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3">
            <a:extLst>
              <a:ext uri="{FF2B5EF4-FFF2-40B4-BE49-F238E27FC236}">
                <a16:creationId xmlns:a16="http://schemas.microsoft.com/office/drawing/2014/main" id="{1B5AA16D-9E77-8A4D-B8F6-F4BB571D9169}"/>
              </a:ext>
            </a:extLst>
          </p:cNvPr>
          <p:cNvSpPr>
            <a:spLocks/>
          </p:cNvSpPr>
          <p:nvPr userDrawn="1"/>
        </p:nvSpPr>
        <p:spPr bwMode="auto">
          <a:xfrm>
            <a:off x="6370641" y="53181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Title 1">
            <a:extLst>
              <a:ext uri="{FF2B5EF4-FFF2-40B4-BE49-F238E27FC236}">
                <a16:creationId xmlns:a16="http://schemas.microsoft.com/office/drawing/2014/main" id="{88938BB2-A07B-5445-BD83-273EC0D45DAF}"/>
              </a:ext>
            </a:extLst>
          </p:cNvPr>
          <p:cNvSpPr>
            <a:spLocks noGrp="1"/>
          </p:cNvSpPr>
          <p:nvPr>
            <p:ph type="ctrTitle"/>
          </p:nvPr>
        </p:nvSpPr>
        <p:spPr>
          <a:xfrm>
            <a:off x="517728" y="753589"/>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5F794336-3DC0-D649-8BEF-CADEEBEECD34}"/>
              </a:ext>
            </a:extLst>
          </p:cNvPr>
          <p:cNvSpPr>
            <a:spLocks noGrp="1"/>
          </p:cNvSpPr>
          <p:nvPr>
            <p:ph type="body" sz="quarter" idx="16"/>
          </p:nvPr>
        </p:nvSpPr>
        <p:spPr>
          <a:xfrm>
            <a:off x="1929492"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0" name="Text Placeholder 4">
            <a:extLst>
              <a:ext uri="{FF2B5EF4-FFF2-40B4-BE49-F238E27FC236}">
                <a16:creationId xmlns:a16="http://schemas.microsoft.com/office/drawing/2014/main" id="{8A8BE200-0CAE-1A48-BBFB-8AB094DBBDC4}"/>
              </a:ext>
            </a:extLst>
          </p:cNvPr>
          <p:cNvSpPr>
            <a:spLocks noGrp="1"/>
          </p:cNvSpPr>
          <p:nvPr>
            <p:ph type="body" sz="quarter" idx="17"/>
          </p:nvPr>
        </p:nvSpPr>
        <p:spPr>
          <a:xfrm>
            <a:off x="1929492"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1" name="Text Placeholder 4">
            <a:extLst>
              <a:ext uri="{FF2B5EF4-FFF2-40B4-BE49-F238E27FC236}">
                <a16:creationId xmlns:a16="http://schemas.microsoft.com/office/drawing/2014/main" id="{51F7BEA8-2B68-A94D-84BF-46B8DC081B34}"/>
              </a:ext>
            </a:extLst>
          </p:cNvPr>
          <p:cNvSpPr>
            <a:spLocks noGrp="1"/>
          </p:cNvSpPr>
          <p:nvPr>
            <p:ph type="body" sz="quarter" idx="18"/>
          </p:nvPr>
        </p:nvSpPr>
        <p:spPr>
          <a:xfrm>
            <a:off x="1929492" y="5216909"/>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2" name="Text Placeholder 4">
            <a:extLst>
              <a:ext uri="{FF2B5EF4-FFF2-40B4-BE49-F238E27FC236}">
                <a16:creationId xmlns:a16="http://schemas.microsoft.com/office/drawing/2014/main" id="{FF78FDE7-159F-5C4F-94E0-AC1225D5EA9C}"/>
              </a:ext>
            </a:extLst>
          </p:cNvPr>
          <p:cNvSpPr>
            <a:spLocks noGrp="1"/>
          </p:cNvSpPr>
          <p:nvPr>
            <p:ph type="body" sz="quarter" idx="22"/>
          </p:nvPr>
        </p:nvSpPr>
        <p:spPr>
          <a:xfrm>
            <a:off x="7087536"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3" name="Text Placeholder 4">
            <a:extLst>
              <a:ext uri="{FF2B5EF4-FFF2-40B4-BE49-F238E27FC236}">
                <a16:creationId xmlns:a16="http://schemas.microsoft.com/office/drawing/2014/main" id="{9DAFA1B1-FE49-2445-92A8-ECFF97140230}"/>
              </a:ext>
            </a:extLst>
          </p:cNvPr>
          <p:cNvSpPr>
            <a:spLocks noGrp="1"/>
          </p:cNvSpPr>
          <p:nvPr>
            <p:ph type="body" sz="quarter" idx="23"/>
          </p:nvPr>
        </p:nvSpPr>
        <p:spPr>
          <a:xfrm>
            <a:off x="7087536"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4" name="Text Placeholder 4">
            <a:extLst>
              <a:ext uri="{FF2B5EF4-FFF2-40B4-BE49-F238E27FC236}">
                <a16:creationId xmlns:a16="http://schemas.microsoft.com/office/drawing/2014/main" id="{9C9039BA-C8BD-6A46-A9D0-BD29E1F0EAF3}"/>
              </a:ext>
            </a:extLst>
          </p:cNvPr>
          <p:cNvSpPr>
            <a:spLocks noGrp="1"/>
          </p:cNvSpPr>
          <p:nvPr>
            <p:ph type="body" sz="quarter" idx="24"/>
          </p:nvPr>
        </p:nvSpPr>
        <p:spPr>
          <a:xfrm>
            <a:off x="7087536" y="5230764"/>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20983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bjectives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497B6-986D-804C-81F3-B7BE26DCF08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CD9FD14F-866B-CE48-9941-4F2304B4C46E}"/>
              </a:ext>
            </a:extLst>
          </p:cNvPr>
          <p:cNvSpPr>
            <a:spLocks/>
          </p:cNvSpPr>
          <p:nvPr userDrawn="1"/>
        </p:nvSpPr>
        <p:spPr bwMode="auto">
          <a:xfrm>
            <a:off x="830263" y="201136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70717FAF-6EEA-0D4B-9F85-3DB240679A7A}"/>
              </a:ext>
            </a:extLst>
          </p:cNvPr>
          <p:cNvSpPr>
            <a:spLocks/>
          </p:cNvSpPr>
          <p:nvPr userDrawn="1"/>
        </p:nvSpPr>
        <p:spPr bwMode="auto">
          <a:xfrm>
            <a:off x="830263" y="47609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A5DF538-8BAA-4546-8249-1124F5FCC2EA}"/>
              </a:ext>
            </a:extLst>
          </p:cNvPr>
          <p:cNvSpPr>
            <a:spLocks/>
          </p:cNvSpPr>
          <p:nvPr userDrawn="1"/>
        </p:nvSpPr>
        <p:spPr bwMode="auto">
          <a:xfrm>
            <a:off x="830263" y="28940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3D993824-973D-7C4F-9EBA-880A7D66BFFE}"/>
              </a:ext>
            </a:extLst>
          </p:cNvPr>
          <p:cNvSpPr>
            <a:spLocks/>
          </p:cNvSpPr>
          <p:nvPr userDrawn="1"/>
        </p:nvSpPr>
        <p:spPr bwMode="auto">
          <a:xfrm>
            <a:off x="830263" y="568483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1">
            <a:extLst>
              <a:ext uri="{FF2B5EF4-FFF2-40B4-BE49-F238E27FC236}">
                <a16:creationId xmlns:a16="http://schemas.microsoft.com/office/drawing/2014/main" id="{3EC16C0A-A32A-C44A-9BE1-D13D0DD8E7BB}"/>
              </a:ext>
            </a:extLst>
          </p:cNvPr>
          <p:cNvSpPr>
            <a:spLocks/>
          </p:cNvSpPr>
          <p:nvPr userDrawn="1"/>
        </p:nvSpPr>
        <p:spPr bwMode="auto">
          <a:xfrm>
            <a:off x="830263" y="383857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39" name="Text Placeholder 4"/>
          <p:cNvSpPr>
            <a:spLocks noGrp="1"/>
          </p:cNvSpPr>
          <p:nvPr>
            <p:ph type="body" sz="quarter" idx="17"/>
          </p:nvPr>
        </p:nvSpPr>
        <p:spPr>
          <a:xfrm>
            <a:off x="1638301" y="283586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40" name="Text Placeholder 4"/>
          <p:cNvSpPr>
            <a:spLocks noGrp="1"/>
          </p:cNvSpPr>
          <p:nvPr>
            <p:ph type="body" sz="quarter" idx="18"/>
          </p:nvPr>
        </p:nvSpPr>
        <p:spPr>
          <a:xfrm>
            <a:off x="1638301" y="375939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59" name="Text Placeholder 4"/>
          <p:cNvSpPr>
            <a:spLocks noGrp="1"/>
          </p:cNvSpPr>
          <p:nvPr>
            <p:ph type="body" sz="quarter" idx="23"/>
          </p:nvPr>
        </p:nvSpPr>
        <p:spPr>
          <a:xfrm>
            <a:off x="1638301" y="5606457"/>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3" name="Text Placeholder 4"/>
          <p:cNvSpPr>
            <a:spLocks noGrp="1"/>
          </p:cNvSpPr>
          <p:nvPr>
            <p:ph type="body" sz="quarter" idx="16"/>
          </p:nvPr>
        </p:nvSpPr>
        <p:spPr>
          <a:xfrm>
            <a:off x="1638301" y="191233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58" name="Text Placeholder 4"/>
          <p:cNvSpPr>
            <a:spLocks noGrp="1"/>
          </p:cNvSpPr>
          <p:nvPr>
            <p:ph type="body" sz="quarter" idx="22"/>
          </p:nvPr>
        </p:nvSpPr>
        <p:spPr>
          <a:xfrm>
            <a:off x="1638301" y="468292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20808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age Title 2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1CB33-1443-DA46-9095-750894B820AA}"/>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BFA4A0F-E771-C44B-8EF4-6CEFA69A8636}"/>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6DBDA52E-DB09-F640-94B1-63297BC08DA1}"/>
              </a:ext>
            </a:extLst>
          </p:cNvPr>
          <p:cNvSpPr>
            <a:spLocks noGrp="1"/>
          </p:cNvSpPr>
          <p:nvPr>
            <p:ph type="body" sz="quarter" idx="10" hasCustomPrompt="1"/>
          </p:nvPr>
        </p:nvSpPr>
        <p:spPr>
          <a:xfrm>
            <a:off x="1073623" y="187452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EA88D9A0-D97F-B34B-A821-D51EEB1F017E}"/>
              </a:ext>
            </a:extLst>
          </p:cNvPr>
          <p:cNvSpPr>
            <a:spLocks noGrp="1"/>
          </p:cNvSpPr>
          <p:nvPr>
            <p:ph type="body" sz="quarter" idx="11" hasCustomPrompt="1"/>
          </p:nvPr>
        </p:nvSpPr>
        <p:spPr>
          <a:xfrm>
            <a:off x="1073623" y="405765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2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age Title 3 Slide">
    <p:bg>
      <p:bgPr>
        <a:blipFill>
          <a:blip r:embed="rId2"/>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70304-2217-994C-AAB1-D32CE625EDA7}"/>
              </a:ext>
            </a:extLst>
          </p:cNvPr>
          <p:cNvSpPr/>
          <p:nvPr userDrawn="1"/>
        </p:nvSpPr>
        <p:spPr>
          <a:xfrm>
            <a:off x="542925" y="366523"/>
            <a:ext cx="111252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E9BDE16-B340-7542-9280-7D4837E5A41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7" name="Text Placeholder 9">
            <a:extLst>
              <a:ext uri="{FF2B5EF4-FFF2-40B4-BE49-F238E27FC236}">
                <a16:creationId xmlns:a16="http://schemas.microsoft.com/office/drawing/2014/main" id="{F3504CB2-C36C-4847-80A6-049FBE75C570}"/>
              </a:ext>
            </a:extLst>
          </p:cNvPr>
          <p:cNvSpPr>
            <a:spLocks noGrp="1"/>
          </p:cNvSpPr>
          <p:nvPr>
            <p:ph type="body" sz="quarter" idx="10" hasCustomPrompt="1"/>
          </p:nvPr>
        </p:nvSpPr>
        <p:spPr>
          <a:xfrm>
            <a:off x="1073623"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4765BE69-5D34-4B4C-B9F0-4645314AC87E}"/>
              </a:ext>
            </a:extLst>
          </p:cNvPr>
          <p:cNvSpPr>
            <a:spLocks noGrp="1"/>
          </p:cNvSpPr>
          <p:nvPr>
            <p:ph type="body" sz="quarter" idx="11" hasCustomPrompt="1"/>
          </p:nvPr>
        </p:nvSpPr>
        <p:spPr>
          <a:xfrm>
            <a:off x="6226139"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age Title 4 Slide">
    <p:bg>
      <p:bgPr>
        <a:blipFill>
          <a:blip r:embed="rId2"/>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56540-5534-654B-8100-E89AC29DF686}"/>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790507" y="490967"/>
            <a:ext cx="10540101" cy="1211047"/>
          </a:xfrm>
        </p:spPr>
        <p:txBody>
          <a:bodyPr>
            <a:noAutofit/>
          </a:bodyPr>
          <a:lstStyle>
            <a:lvl1pPr marL="0" algn="ctr">
              <a:defRPr sz="5700" b="1">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4" name="Text Placeholder 9"/>
          <p:cNvSpPr>
            <a:spLocks noGrp="1"/>
          </p:cNvSpPr>
          <p:nvPr>
            <p:ph type="body" sz="quarter" idx="10"/>
          </p:nvPr>
        </p:nvSpPr>
        <p:spPr>
          <a:xfrm>
            <a:off x="1896643" y="2160676"/>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14" name="Text Placeholder 9"/>
          <p:cNvSpPr>
            <a:spLocks noGrp="1"/>
          </p:cNvSpPr>
          <p:nvPr>
            <p:ph type="body" sz="quarter" idx="22"/>
          </p:nvPr>
        </p:nvSpPr>
        <p:spPr>
          <a:xfrm>
            <a:off x="1896643" y="3557015"/>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15" name="Text Placeholder 9"/>
          <p:cNvSpPr>
            <a:spLocks noGrp="1"/>
          </p:cNvSpPr>
          <p:nvPr>
            <p:ph type="body" sz="quarter" idx="23"/>
          </p:nvPr>
        </p:nvSpPr>
        <p:spPr>
          <a:xfrm>
            <a:off x="1896643" y="4953354"/>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16" name="Freeform 7">
            <a:extLst>
              <a:ext uri="{FF2B5EF4-FFF2-40B4-BE49-F238E27FC236}">
                <a16:creationId xmlns:a16="http://schemas.microsoft.com/office/drawing/2014/main" id="{A1AD5348-F4C4-F94E-ABD5-6F64F7656FB3}"/>
              </a:ext>
            </a:extLst>
          </p:cNvPr>
          <p:cNvSpPr>
            <a:spLocks/>
          </p:cNvSpPr>
          <p:nvPr userDrawn="1"/>
        </p:nvSpPr>
        <p:spPr bwMode="auto">
          <a:xfrm>
            <a:off x="790507" y="22469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7" name="Freeform 7">
            <a:extLst>
              <a:ext uri="{FF2B5EF4-FFF2-40B4-BE49-F238E27FC236}">
                <a16:creationId xmlns:a16="http://schemas.microsoft.com/office/drawing/2014/main" id="{E0905B88-AC32-004B-897C-CF7D836D9CCF}"/>
              </a:ext>
            </a:extLst>
          </p:cNvPr>
          <p:cNvSpPr>
            <a:spLocks/>
          </p:cNvSpPr>
          <p:nvPr userDrawn="1"/>
        </p:nvSpPr>
        <p:spPr bwMode="auto">
          <a:xfrm>
            <a:off x="797132" y="5116062"/>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CFB5491F-FDF0-8A4C-802D-FADA00F43A22}"/>
              </a:ext>
            </a:extLst>
          </p:cNvPr>
          <p:cNvSpPr>
            <a:spLocks/>
          </p:cNvSpPr>
          <p:nvPr userDrawn="1"/>
        </p:nvSpPr>
        <p:spPr bwMode="auto">
          <a:xfrm>
            <a:off x="790508" y="37444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7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 Title 6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571ED9-AE3B-4846-93C5-82E9047AAD9C}"/>
              </a:ext>
            </a:extLst>
          </p:cNvPr>
          <p:cNvSpPr/>
          <p:nvPr userDrawn="1"/>
        </p:nvSpPr>
        <p:spPr>
          <a:xfrm>
            <a:off x="-1588" y="1815548"/>
            <a:ext cx="12193588" cy="504245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6" name="Text Placeholder 9"/>
          <p:cNvSpPr>
            <a:spLocks noGrp="1"/>
          </p:cNvSpPr>
          <p:nvPr>
            <p:ph type="body" sz="quarter" idx="10"/>
          </p:nvPr>
        </p:nvSpPr>
        <p:spPr>
          <a:xfrm>
            <a:off x="508001"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17" name="Text Placeholder 9"/>
          <p:cNvSpPr>
            <a:spLocks noGrp="1"/>
          </p:cNvSpPr>
          <p:nvPr>
            <p:ph type="body" sz="quarter" idx="11"/>
          </p:nvPr>
        </p:nvSpPr>
        <p:spPr>
          <a:xfrm>
            <a:off x="6298444"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16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age Title 7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E013-B41B-984B-AD43-2B7B2B37EFA3}"/>
              </a:ext>
            </a:extLst>
          </p:cNvPr>
          <p:cNvSpPr/>
          <p:nvPr userDrawn="1"/>
        </p:nvSpPr>
        <p:spPr>
          <a:xfrm>
            <a:off x="-1588" y="4744278"/>
            <a:ext cx="12193588" cy="1828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928049" y="4839032"/>
            <a:ext cx="10463284" cy="639934"/>
          </a:xfrm>
        </p:spPr>
        <p:txBody>
          <a:bodyPr>
            <a:noAutofit/>
          </a:bodyPr>
          <a:lstStyle>
            <a:lvl1pPr marL="0" algn="l">
              <a:defRPr sz="2800" b="0">
                <a:solidFill>
                  <a:srgbClr val="FFFFFF"/>
                </a:solidFill>
                <a:latin typeface="+mj-lt"/>
              </a:defRPr>
            </a:lvl1pPr>
          </a:lstStyle>
          <a:p>
            <a:r>
              <a:rPr lang="en-US"/>
              <a:t>Click to edit Master title style</a:t>
            </a:r>
            <a:endParaRPr lang="en-US" dirty="0"/>
          </a:p>
        </p:txBody>
      </p:sp>
      <p:sp>
        <p:nvSpPr>
          <p:cNvPr id="24" name="Text Placeholder 9"/>
          <p:cNvSpPr>
            <a:spLocks noGrp="1"/>
          </p:cNvSpPr>
          <p:nvPr>
            <p:ph type="body" sz="quarter" idx="10"/>
          </p:nvPr>
        </p:nvSpPr>
        <p:spPr>
          <a:xfrm>
            <a:off x="928049" y="5478966"/>
            <a:ext cx="10463284" cy="994992"/>
          </a:xfrm>
        </p:spPr>
        <p:txBody>
          <a:bodyPr spcCol="182880">
            <a:normAutofit/>
          </a:bodyPr>
          <a:lstStyle>
            <a:lvl1pPr marL="0" indent="0">
              <a:lnSpc>
                <a:spcPct val="100000"/>
              </a:lnSpc>
              <a:buFontTx/>
              <a:buNone/>
              <a:defRPr sz="1500" b="1">
                <a:solidFill>
                  <a:schemeClr val="bg1"/>
                </a:solidFill>
                <a:latin typeface="+mn-lt"/>
                <a:cs typeface="Arial" panose="020B0604020202020204" pitchFamily="34" charset="0"/>
              </a:defRPr>
            </a:lvl1pPr>
            <a:lvl2pPr marL="457200" indent="0">
              <a:lnSpc>
                <a:spcPct val="100000"/>
              </a:lnSpc>
              <a:buFontTx/>
              <a:buNone/>
              <a:defRPr sz="1500" b="1">
                <a:solidFill>
                  <a:schemeClr val="bg1"/>
                </a:solidFill>
                <a:latin typeface="+mn-lt"/>
                <a:cs typeface="Arial" panose="020B0604020202020204" pitchFamily="34" charset="0"/>
              </a:defRPr>
            </a:lvl2pPr>
            <a:lvl3pPr marL="914400" indent="0">
              <a:lnSpc>
                <a:spcPct val="100000"/>
              </a:lnSpc>
              <a:buFontTx/>
              <a:buNone/>
              <a:defRPr sz="1500" b="1">
                <a:solidFill>
                  <a:schemeClr val="bg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52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2903038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age Title 8 Slide">
    <p:bg>
      <p:bgPr>
        <a:blipFill>
          <a:blip r:embed="rId2"/>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DF5F82-5C78-6D40-AB3C-3D65963A304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B951C82-72DF-2A49-B5A3-EC29A7C9E0CD}"/>
              </a:ext>
            </a:extLst>
          </p:cNvPr>
          <p:cNvSpPr/>
          <p:nvPr userDrawn="1"/>
        </p:nvSpPr>
        <p:spPr>
          <a:xfrm>
            <a:off x="508000" y="395288"/>
            <a:ext cx="11125200" cy="149066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17" name="Title 1"/>
          <p:cNvSpPr>
            <a:spLocks noGrp="1"/>
          </p:cNvSpPr>
          <p:nvPr>
            <p:ph type="ctrTitle"/>
          </p:nvPr>
        </p:nvSpPr>
        <p:spPr>
          <a:xfrm>
            <a:off x="838958" y="498158"/>
            <a:ext cx="10463284" cy="639934"/>
          </a:xfrm>
        </p:spPr>
        <p:txBody>
          <a:bodyPr>
            <a:noAutofit/>
          </a:bodyPr>
          <a:lstStyle>
            <a:lvl1pPr marL="0" algn="l">
              <a:defRPr sz="3600" b="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18" name="Text Placeholder 9"/>
          <p:cNvSpPr>
            <a:spLocks noGrp="1"/>
          </p:cNvSpPr>
          <p:nvPr>
            <p:ph type="body" sz="quarter" idx="10" hasCustomPrompt="1"/>
          </p:nvPr>
        </p:nvSpPr>
        <p:spPr>
          <a:xfrm>
            <a:off x="838958" y="1325880"/>
            <a:ext cx="10463284" cy="560070"/>
          </a:xfrm>
        </p:spPr>
        <p:txBody>
          <a:bodyPr spcCol="182880">
            <a:normAutofit/>
          </a:bodyPr>
          <a:lstStyle>
            <a:lvl1pPr marL="0" indent="0">
              <a:lnSpc>
                <a:spcPct val="100000"/>
              </a:lnSpc>
              <a:buFontTx/>
              <a:buNone/>
              <a:defRPr sz="1500" b="1">
                <a:solidFill>
                  <a:schemeClr val="tx1"/>
                </a:solidFill>
                <a:latin typeface="+mn-lt"/>
                <a:cs typeface="Arial" panose="020B0604020202020204" pitchFamily="34" charset="0"/>
              </a:defRPr>
            </a:lvl1pPr>
            <a:lvl2pPr marL="457200" indent="0">
              <a:lnSpc>
                <a:spcPct val="100000"/>
              </a:lnSpc>
              <a:buFontTx/>
              <a:buNone/>
              <a:defRPr sz="1300" b="1">
                <a:solidFill>
                  <a:schemeClr val="tx1"/>
                </a:solidFill>
                <a:latin typeface="+mn-lt"/>
                <a:cs typeface="Arial" panose="020B0604020202020204" pitchFamily="34" charset="0"/>
              </a:defRPr>
            </a:lvl2pPr>
            <a:lvl3pPr marL="914400" indent="0">
              <a:lnSpc>
                <a:spcPct val="100000"/>
              </a:lnSpc>
              <a:buFontTx/>
              <a:buNone/>
              <a:defRPr sz="1300" b="1">
                <a:solidFill>
                  <a:schemeClr val="tx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dirty="0"/>
              <a:t>Click to edit Master text styles</a:t>
            </a:r>
          </a:p>
        </p:txBody>
      </p:sp>
      <p:sp>
        <p:nvSpPr>
          <p:cNvPr id="14" name="Text Placeholder 9">
            <a:extLst>
              <a:ext uri="{FF2B5EF4-FFF2-40B4-BE49-F238E27FC236}">
                <a16:creationId xmlns:a16="http://schemas.microsoft.com/office/drawing/2014/main" id="{09FB5047-670B-204B-9026-3840CD2AE388}"/>
              </a:ext>
            </a:extLst>
          </p:cNvPr>
          <p:cNvSpPr>
            <a:spLocks noGrp="1"/>
          </p:cNvSpPr>
          <p:nvPr>
            <p:ph type="body" sz="quarter" idx="11"/>
          </p:nvPr>
        </p:nvSpPr>
        <p:spPr>
          <a:xfrm>
            <a:off x="508000" y="2281238"/>
            <a:ext cx="11125200" cy="4344849"/>
          </a:xfrm>
        </p:spPr>
        <p:txBody>
          <a:bodyPr numCol="3"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400" b="1">
                <a:solidFill>
                  <a:schemeClr val="bg1"/>
                </a:solidFill>
                <a:latin typeface="+mn-lt"/>
                <a:cs typeface="Arial" panose="020B0604020202020204" pitchFamily="34" charset="0"/>
              </a:defRPr>
            </a:lvl4pPr>
            <a:lvl5pPr marL="1828800" indent="0">
              <a:lnSpc>
                <a:spcPct val="100000"/>
              </a:lnSpc>
              <a:buFontTx/>
              <a:buNone/>
              <a:defRPr sz="1400" b="1">
                <a:solidFill>
                  <a:schemeClr val="bg1"/>
                </a:solidFill>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95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age Title 9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B01454-0EF0-ED43-8FC4-DDF0AE387F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08000" y="383385"/>
            <a:ext cx="11190288" cy="1244600"/>
          </a:xfrm>
          <a:prstGeom prst="rect">
            <a:avLst/>
          </a:prstGeom>
        </p:spPr>
      </p:pic>
      <p:sp>
        <p:nvSpPr>
          <p:cNvPr id="12" name="Rectangle 11">
            <a:extLst>
              <a:ext uri="{FF2B5EF4-FFF2-40B4-BE49-F238E27FC236}">
                <a16:creationId xmlns:a16="http://schemas.microsoft.com/office/drawing/2014/main" id="{829EE19E-03B3-3244-A564-A13444E9B068}"/>
              </a:ext>
            </a:extLst>
          </p:cNvPr>
          <p:cNvSpPr/>
          <p:nvPr userDrawn="1"/>
        </p:nvSpPr>
        <p:spPr>
          <a:xfrm>
            <a:off x="508000" y="383385"/>
            <a:ext cx="11190288" cy="12446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84D7908-4F41-DB49-A512-6EC3A76D51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08000" y="1828422"/>
            <a:ext cx="11190288" cy="4749800"/>
          </a:xfrm>
          <a:prstGeom prst="rect">
            <a:avLst/>
          </a:prstGeom>
        </p:spPr>
      </p:pic>
      <p:sp>
        <p:nvSpPr>
          <p:cNvPr id="9" name="Rectangle 8">
            <a:extLst>
              <a:ext uri="{FF2B5EF4-FFF2-40B4-BE49-F238E27FC236}">
                <a16:creationId xmlns:a16="http://schemas.microsoft.com/office/drawing/2014/main" id="{B7F8FC67-3458-454E-BB5F-7817F383506A}"/>
              </a:ext>
            </a:extLst>
          </p:cNvPr>
          <p:cNvSpPr/>
          <p:nvPr userDrawn="1"/>
        </p:nvSpPr>
        <p:spPr>
          <a:xfrm>
            <a:off x="508000" y="1828422"/>
            <a:ext cx="11190288" cy="4749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9"/>
          <p:cNvSpPr>
            <a:spLocks noGrp="1"/>
          </p:cNvSpPr>
          <p:nvPr>
            <p:ph type="body" sz="quarter" idx="10"/>
          </p:nvPr>
        </p:nvSpPr>
        <p:spPr>
          <a:xfrm>
            <a:off x="1073625" y="2014249"/>
            <a:ext cx="4716817"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24" name="Text Placeholder 9"/>
          <p:cNvSpPr>
            <a:spLocks noGrp="1"/>
          </p:cNvSpPr>
          <p:nvPr>
            <p:ph type="body" sz="quarter" idx="11"/>
          </p:nvPr>
        </p:nvSpPr>
        <p:spPr>
          <a:xfrm>
            <a:off x="6298443" y="2014249"/>
            <a:ext cx="4874524"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age Title 10 Slide">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3F5FF-ADC8-E741-9DB1-F1231DA3E319}"/>
              </a:ext>
            </a:extLst>
          </p:cNvPr>
          <p:cNvSpPr/>
          <p:nvPr userDrawn="1"/>
        </p:nvSpPr>
        <p:spPr>
          <a:xfrm>
            <a:off x="1" y="377209"/>
            <a:ext cx="12192000" cy="138927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BACA43-6442-844D-A783-F674F6A846F3}"/>
              </a:ext>
            </a:extLst>
          </p:cNvPr>
          <p:cNvSpPr/>
          <p:nvPr userDrawn="1"/>
        </p:nvSpPr>
        <p:spPr>
          <a:xfrm>
            <a:off x="508000" y="2162175"/>
            <a:ext cx="11125200" cy="43068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86013"/>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9"/>
          <p:cNvSpPr>
            <a:spLocks noGrp="1"/>
          </p:cNvSpPr>
          <p:nvPr>
            <p:ph type="body" sz="quarter" idx="10"/>
          </p:nvPr>
        </p:nvSpPr>
        <p:spPr>
          <a:xfrm>
            <a:off x="1073625" y="2415654"/>
            <a:ext cx="4716817"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
        <p:nvSpPr>
          <p:cNvPr id="24" name="Text Placeholder 9"/>
          <p:cNvSpPr>
            <a:spLocks noGrp="1"/>
          </p:cNvSpPr>
          <p:nvPr>
            <p:ph type="body" sz="quarter" idx="11"/>
          </p:nvPr>
        </p:nvSpPr>
        <p:spPr>
          <a:xfrm>
            <a:off x="6298443" y="2415654"/>
            <a:ext cx="4874524"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75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ycle / Process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A83B2-B368-0B40-A418-5F9BD277AA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6"/>
          <a:stretch/>
        </p:blipFill>
        <p:spPr>
          <a:xfrm>
            <a:off x="0" y="1105397"/>
            <a:ext cx="12892558" cy="5752603"/>
          </a:xfrm>
          <a:prstGeom prst="rect">
            <a:avLst/>
          </a:prstGeom>
        </p:spPr>
      </p:pic>
      <p:sp>
        <p:nvSpPr>
          <p:cNvPr id="8" name="Oval 7">
            <a:extLst>
              <a:ext uri="{FF2B5EF4-FFF2-40B4-BE49-F238E27FC236}">
                <a16:creationId xmlns:a16="http://schemas.microsoft.com/office/drawing/2014/main" id="{3F211676-FA4B-9041-A1CD-960DCA3377DC}"/>
              </a:ext>
            </a:extLst>
          </p:cNvPr>
          <p:cNvSpPr/>
          <p:nvPr userDrawn="1"/>
        </p:nvSpPr>
        <p:spPr>
          <a:xfrm>
            <a:off x="4683989" y="1341347"/>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33400" y="187294"/>
            <a:ext cx="11125200" cy="899190"/>
          </a:xfrm>
        </p:spPr>
        <p:txBody>
          <a:bodyPr>
            <a:noAutofit/>
          </a:bodyPr>
          <a:lstStyle>
            <a:lvl1pPr marL="0" algn="ctr">
              <a:defRPr sz="5200" b="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13" name="Text Placeholder 4"/>
          <p:cNvSpPr>
            <a:spLocks noGrp="1"/>
          </p:cNvSpPr>
          <p:nvPr>
            <p:ph type="body" sz="quarter" idx="16"/>
          </p:nvPr>
        </p:nvSpPr>
        <p:spPr>
          <a:xfrm>
            <a:off x="4865148" y="2058296"/>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1" name="Oval 30">
            <a:extLst>
              <a:ext uri="{FF2B5EF4-FFF2-40B4-BE49-F238E27FC236}">
                <a16:creationId xmlns:a16="http://schemas.microsoft.com/office/drawing/2014/main" id="{178544B6-2101-744E-835F-174F541F2D2B}"/>
              </a:ext>
            </a:extLst>
          </p:cNvPr>
          <p:cNvSpPr/>
          <p:nvPr userDrawn="1"/>
        </p:nvSpPr>
        <p:spPr>
          <a:xfrm>
            <a:off x="6797522"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35" name="Text Placeholder 4">
            <a:extLst>
              <a:ext uri="{FF2B5EF4-FFF2-40B4-BE49-F238E27FC236}">
                <a16:creationId xmlns:a16="http://schemas.microsoft.com/office/drawing/2014/main" id="{97005381-244B-DC45-9BF9-126B17A9581F}"/>
              </a:ext>
            </a:extLst>
          </p:cNvPr>
          <p:cNvSpPr>
            <a:spLocks noGrp="1"/>
          </p:cNvSpPr>
          <p:nvPr>
            <p:ph type="body" sz="quarter" idx="17"/>
          </p:nvPr>
        </p:nvSpPr>
        <p:spPr>
          <a:xfrm>
            <a:off x="6979118"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6" name="Oval 35">
            <a:extLst>
              <a:ext uri="{FF2B5EF4-FFF2-40B4-BE49-F238E27FC236}">
                <a16:creationId xmlns:a16="http://schemas.microsoft.com/office/drawing/2014/main" id="{6357D1C3-09E4-A844-8278-E6598936708A}"/>
              </a:ext>
            </a:extLst>
          </p:cNvPr>
          <p:cNvSpPr/>
          <p:nvPr userDrawn="1"/>
        </p:nvSpPr>
        <p:spPr>
          <a:xfrm>
            <a:off x="2695658"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40" name="Text Placeholder 4">
            <a:extLst>
              <a:ext uri="{FF2B5EF4-FFF2-40B4-BE49-F238E27FC236}">
                <a16:creationId xmlns:a16="http://schemas.microsoft.com/office/drawing/2014/main" id="{C09C843D-49F7-0840-8A34-82843E1E67DB}"/>
              </a:ext>
            </a:extLst>
          </p:cNvPr>
          <p:cNvSpPr>
            <a:spLocks noGrp="1"/>
          </p:cNvSpPr>
          <p:nvPr>
            <p:ph type="body" sz="quarter" idx="18"/>
          </p:nvPr>
        </p:nvSpPr>
        <p:spPr>
          <a:xfrm>
            <a:off x="2877254"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5" name="Bent-Up Arrow 4">
            <a:extLst>
              <a:ext uri="{FF2B5EF4-FFF2-40B4-BE49-F238E27FC236}">
                <a16:creationId xmlns:a16="http://schemas.microsoft.com/office/drawing/2014/main" id="{7C42AE4F-27C7-CB45-8089-3333B75812F1}"/>
              </a:ext>
            </a:extLst>
          </p:cNvPr>
          <p:cNvSpPr/>
          <p:nvPr userDrawn="1"/>
        </p:nvSpPr>
        <p:spPr>
          <a:xfrm rot="5400000" flipH="1">
            <a:off x="3543096" y="2552325"/>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1" name="Bent-Up Arrow 40">
            <a:extLst>
              <a:ext uri="{FF2B5EF4-FFF2-40B4-BE49-F238E27FC236}">
                <a16:creationId xmlns:a16="http://schemas.microsoft.com/office/drawing/2014/main" id="{65F4C381-0E10-AB4F-AF60-5163B074CD4D}"/>
              </a:ext>
            </a:extLst>
          </p:cNvPr>
          <p:cNvSpPr/>
          <p:nvPr userDrawn="1"/>
        </p:nvSpPr>
        <p:spPr>
          <a:xfrm rot="16200000" flipH="1">
            <a:off x="5886995" y="5785776"/>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2" name="Bent-Up Arrow 41">
            <a:extLst>
              <a:ext uri="{FF2B5EF4-FFF2-40B4-BE49-F238E27FC236}">
                <a16:creationId xmlns:a16="http://schemas.microsoft.com/office/drawing/2014/main" id="{5C84F4BD-51E1-8246-8852-8BA7E226732A}"/>
              </a:ext>
            </a:extLst>
          </p:cNvPr>
          <p:cNvSpPr/>
          <p:nvPr userDrawn="1"/>
        </p:nvSpPr>
        <p:spPr>
          <a:xfrm rot="10800000" flipH="1">
            <a:off x="8122182" y="2698404"/>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3D01B5-0B7D-8E46-8321-BD7B64948062}"/>
              </a:ext>
            </a:extLst>
          </p:cNvPr>
          <p:cNvGrpSpPr/>
          <p:nvPr userDrawn="1"/>
        </p:nvGrpSpPr>
        <p:grpSpPr>
          <a:xfrm>
            <a:off x="5850778" y="3507604"/>
            <a:ext cx="480391" cy="134938"/>
            <a:chOff x="5888659" y="3441700"/>
            <a:chExt cx="480391" cy="134938"/>
          </a:xfrm>
        </p:grpSpPr>
        <p:sp>
          <p:nvSpPr>
            <p:cNvPr id="9" name="Oval 8">
              <a:extLst>
                <a:ext uri="{FF2B5EF4-FFF2-40B4-BE49-F238E27FC236}">
                  <a16:creationId xmlns:a16="http://schemas.microsoft.com/office/drawing/2014/main" id="{1BB957DD-57EF-3645-AC81-D688F5E9A952}"/>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8CBBAEA-8418-EC4D-8B49-B19FEE94429E}"/>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3DAC8E92-114B-A74E-AF32-B30E816D7201}"/>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EFA2363-C6CD-C948-B67D-C716CB9BC11B}"/>
              </a:ext>
            </a:extLst>
          </p:cNvPr>
          <p:cNvGrpSpPr/>
          <p:nvPr userDrawn="1"/>
        </p:nvGrpSpPr>
        <p:grpSpPr>
          <a:xfrm>
            <a:off x="3862447" y="5986132"/>
            <a:ext cx="480391" cy="134938"/>
            <a:chOff x="5888659" y="3441700"/>
            <a:chExt cx="480391" cy="134938"/>
          </a:xfrm>
        </p:grpSpPr>
        <p:sp>
          <p:nvSpPr>
            <p:cNvPr id="25" name="Oval 24">
              <a:extLst>
                <a:ext uri="{FF2B5EF4-FFF2-40B4-BE49-F238E27FC236}">
                  <a16:creationId xmlns:a16="http://schemas.microsoft.com/office/drawing/2014/main" id="{D6A33278-33DB-294A-9D29-8CA55703E413}"/>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6CCED25-4B9C-A846-88FF-A3DAD428E54D}"/>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0C21DF1-10B1-CF49-81EA-733CF27F45C2}"/>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3B40EC5-5E19-B34C-B4CF-C42A1AC1186A}"/>
              </a:ext>
            </a:extLst>
          </p:cNvPr>
          <p:cNvGrpSpPr/>
          <p:nvPr userDrawn="1"/>
        </p:nvGrpSpPr>
        <p:grpSpPr>
          <a:xfrm>
            <a:off x="7964311" y="5986132"/>
            <a:ext cx="480391" cy="134938"/>
            <a:chOff x="5888659" y="3441700"/>
            <a:chExt cx="480391" cy="134938"/>
          </a:xfrm>
        </p:grpSpPr>
        <p:sp>
          <p:nvSpPr>
            <p:cNvPr id="29" name="Oval 28">
              <a:extLst>
                <a:ext uri="{FF2B5EF4-FFF2-40B4-BE49-F238E27FC236}">
                  <a16:creationId xmlns:a16="http://schemas.microsoft.com/office/drawing/2014/main" id="{001502CE-1988-8047-9CD1-BFBC4457C00B}"/>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D35D92F-6265-F746-B463-BA32A94307BB}"/>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EF6CC73E-2080-3F4C-9152-0411336792C5}"/>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40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6"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856B2B-578E-5744-BC86-72C6E0CDE008}"/>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8B24191-1F6B-E34A-BF32-8BDC797C5DCF}"/>
              </a:ext>
            </a:extLst>
          </p:cNvPr>
          <p:cNvSpPr/>
          <p:nvPr userDrawn="1"/>
        </p:nvSpPr>
        <p:spPr>
          <a:xfrm>
            <a:off x="508000"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2AF578D-49C5-6541-BFD4-97DE1E3F01F6}"/>
              </a:ext>
            </a:extLst>
          </p:cNvPr>
          <p:cNvSpPr/>
          <p:nvPr userDrawn="1"/>
        </p:nvSpPr>
        <p:spPr>
          <a:xfrm>
            <a:off x="4389886"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F82F957-D9E9-B74C-A1D2-5E8B04D09658}"/>
              </a:ext>
            </a:extLst>
          </p:cNvPr>
          <p:cNvSpPr/>
          <p:nvPr userDrawn="1"/>
        </p:nvSpPr>
        <p:spPr>
          <a:xfrm>
            <a:off x="507999" y="2070195"/>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5DE6B86-7B9E-1049-9DC7-40F2A18FEBE1}"/>
              </a:ext>
            </a:extLst>
          </p:cNvPr>
          <p:cNvSpPr/>
          <p:nvPr userDrawn="1"/>
        </p:nvSpPr>
        <p:spPr>
          <a:xfrm>
            <a:off x="436626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8284D0E-9C8D-014C-BAB0-E537B337F35B}"/>
              </a:ext>
            </a:extLst>
          </p:cNvPr>
          <p:cNvSpPr/>
          <p:nvPr userDrawn="1"/>
        </p:nvSpPr>
        <p:spPr>
          <a:xfrm>
            <a:off x="819505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A533F0CE-36C5-FA4B-9BED-B9B707F8BFFD}"/>
              </a:ext>
            </a:extLst>
          </p:cNvPr>
          <p:cNvSpPr/>
          <p:nvPr userDrawn="1"/>
        </p:nvSpPr>
        <p:spPr>
          <a:xfrm>
            <a:off x="8180199" y="4411552"/>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7" name="Text Placeholder 4"/>
          <p:cNvSpPr>
            <a:spLocks noGrp="1"/>
          </p:cNvSpPr>
          <p:nvPr>
            <p:ph type="body" sz="quarter" idx="16"/>
          </p:nvPr>
        </p:nvSpPr>
        <p:spPr>
          <a:xfrm>
            <a:off x="539576" y="20727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8" name="Text Placeholder 4"/>
          <p:cNvSpPr>
            <a:spLocks noGrp="1"/>
          </p:cNvSpPr>
          <p:nvPr>
            <p:ph type="body" sz="quarter" idx="17"/>
          </p:nvPr>
        </p:nvSpPr>
        <p:spPr>
          <a:xfrm>
            <a:off x="4428245" y="2092637"/>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9" name="Text Placeholder 4"/>
          <p:cNvSpPr>
            <a:spLocks noGrp="1"/>
          </p:cNvSpPr>
          <p:nvPr>
            <p:ph type="body" sz="quarter" idx="18"/>
          </p:nvPr>
        </p:nvSpPr>
        <p:spPr>
          <a:xfrm>
            <a:off x="8256915" y="2105319"/>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20" name="Text Placeholder 4"/>
          <p:cNvSpPr>
            <a:spLocks noGrp="1"/>
          </p:cNvSpPr>
          <p:nvPr>
            <p:ph type="body" sz="quarter" idx="19"/>
          </p:nvPr>
        </p:nvSpPr>
        <p:spPr>
          <a:xfrm>
            <a:off x="539576" y="44205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21" name="Text Placeholder 4"/>
          <p:cNvSpPr>
            <a:spLocks noGrp="1"/>
          </p:cNvSpPr>
          <p:nvPr>
            <p:ph type="body" sz="quarter" idx="20"/>
          </p:nvPr>
        </p:nvSpPr>
        <p:spPr>
          <a:xfrm>
            <a:off x="4466594" y="4443031"/>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22" name="Text Placeholder 4"/>
          <p:cNvSpPr>
            <a:spLocks noGrp="1"/>
          </p:cNvSpPr>
          <p:nvPr>
            <p:ph type="body" sz="quarter" idx="21"/>
          </p:nvPr>
        </p:nvSpPr>
        <p:spPr>
          <a:xfrm>
            <a:off x="8256915" y="4398870"/>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2340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5" grpId="0" animBg="1"/>
      <p:bldP spid="27" grpId="0" animBg="1"/>
      <p:bldP spid="28" grpId="0" animBg="1"/>
      <p:bldP spid="2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DF475-C159-FF41-9E59-BB977A7DA82C}"/>
              </a:ext>
            </a:extLst>
          </p:cNvPr>
          <p:cNvSpPr/>
          <p:nvPr userDrawn="1"/>
        </p:nvSpPr>
        <p:spPr>
          <a:xfrm>
            <a:off x="263456" y="251791"/>
            <a:ext cx="11663501" cy="634779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073625" y="358446"/>
            <a:ext cx="10008359" cy="1164472"/>
          </a:xfrm>
        </p:spPr>
        <p:txBody>
          <a:bodyPr anchor="b">
            <a:noAutofit/>
          </a:bodyPr>
          <a:lstStyle>
            <a:lvl1pPr marL="0" algn="l">
              <a:defRPr sz="48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4" name="Text Placeholder 9"/>
          <p:cNvSpPr>
            <a:spLocks noGrp="1"/>
          </p:cNvSpPr>
          <p:nvPr>
            <p:ph type="body" sz="quarter" idx="10"/>
          </p:nvPr>
        </p:nvSpPr>
        <p:spPr>
          <a:xfrm>
            <a:off x="1073625" y="1665028"/>
            <a:ext cx="10008359" cy="4811973"/>
          </a:xfrm>
        </p:spPr>
        <p:txBody>
          <a:bodyPr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1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829C82-6520-C047-AE04-0A13168D6BD7}"/>
              </a:ext>
            </a:extLst>
          </p:cNvPr>
          <p:cNvSpPr/>
          <p:nvPr userDrawn="1"/>
        </p:nvSpPr>
        <p:spPr>
          <a:xfrm>
            <a:off x="6010275" y="0"/>
            <a:ext cx="6181725" cy="68849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096000" y="303854"/>
            <a:ext cx="5537200" cy="760670"/>
          </a:xfrm>
        </p:spPr>
        <p:txBody>
          <a:bodyPr anchor="t">
            <a:noAutofit/>
          </a:bodyPr>
          <a:lstStyle>
            <a:lvl1pPr marL="0" algn="ctr">
              <a:defRPr sz="3200" b="0">
                <a:solidFill>
                  <a:schemeClr val="bg1"/>
                </a:solidFill>
                <a:latin typeface="+mj-lt"/>
              </a:defRPr>
            </a:lvl1pPr>
          </a:lstStyle>
          <a:p>
            <a:r>
              <a:rPr lang="en-US"/>
              <a:t>Click to edit Master title style</a:t>
            </a:r>
            <a:endParaRPr lang="en-US" dirty="0"/>
          </a:p>
        </p:txBody>
      </p:sp>
      <p:sp>
        <p:nvSpPr>
          <p:cNvPr id="24" name="Text Placeholder 9"/>
          <p:cNvSpPr>
            <a:spLocks noGrp="1"/>
          </p:cNvSpPr>
          <p:nvPr>
            <p:ph type="body" sz="quarter" idx="10"/>
          </p:nvPr>
        </p:nvSpPr>
        <p:spPr>
          <a:xfrm>
            <a:off x="6096000" y="1269241"/>
            <a:ext cx="5537200" cy="5098576"/>
          </a:xfrm>
        </p:spPr>
        <p:txBody>
          <a:bodyPr spcCol="182880">
            <a:normAutofit/>
          </a:bodyPr>
          <a:lstStyle>
            <a:lvl1pPr marL="0" indent="0" algn="l">
              <a:lnSpc>
                <a:spcPct val="100000"/>
              </a:lnSpc>
              <a:spcAft>
                <a:spcPts val="1000"/>
              </a:spcAft>
              <a:buFontTx/>
              <a:buNone/>
              <a:defRPr sz="1600" b="1">
                <a:solidFill>
                  <a:schemeClr val="bg1"/>
                </a:solidFill>
                <a:latin typeface="+mn-lt"/>
              </a:defRPr>
            </a:lvl1pPr>
            <a:lvl2pPr marL="457200" indent="0" algn="l">
              <a:lnSpc>
                <a:spcPct val="100000"/>
              </a:lnSpc>
              <a:spcAft>
                <a:spcPts val="1000"/>
              </a:spcAft>
              <a:buFontTx/>
              <a:buNone/>
              <a:defRPr sz="1600" b="1">
                <a:solidFill>
                  <a:schemeClr val="bg1"/>
                </a:solidFill>
                <a:latin typeface="+mn-lt"/>
              </a:defRPr>
            </a:lvl2pPr>
            <a:lvl3pPr marL="914400" indent="0" algn="l">
              <a:lnSpc>
                <a:spcPct val="100000"/>
              </a:lnSpc>
              <a:spcAft>
                <a:spcPts val="1000"/>
              </a:spcAft>
              <a:buFontTx/>
              <a:buNone/>
              <a:defRPr sz="1600" b="1">
                <a:solidFill>
                  <a:schemeClr val="bg1"/>
                </a:solidFill>
                <a:latin typeface="+mn-lt"/>
              </a:defRPr>
            </a:lvl3pPr>
            <a:lvl4pPr marL="1371600" indent="0" algn="l">
              <a:lnSpc>
                <a:spcPct val="100000"/>
              </a:lnSpc>
              <a:spcAft>
                <a:spcPts val="1000"/>
              </a:spcAft>
              <a:buFontTx/>
              <a:buNone/>
              <a:defRPr sz="1600" b="1">
                <a:solidFill>
                  <a:schemeClr val="bg1"/>
                </a:solidFill>
                <a:latin typeface="+mn-lt"/>
              </a:defRPr>
            </a:lvl4pPr>
            <a:lvl5pPr marL="1828800" indent="0" algn="l">
              <a:lnSpc>
                <a:spcPct val="100000"/>
              </a:lnSpc>
              <a:spcAft>
                <a:spcPts val="1000"/>
              </a:spcAft>
              <a:buFontTx/>
              <a:buNone/>
              <a:defRPr sz="1600" b="1">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46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538F4-3F8A-5743-84C7-D216AB93D9A9}"/>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417539"/>
            <a:ext cx="11125200" cy="1017225"/>
          </a:xfrm>
          <a:solidFill>
            <a:srgbClr val="FFFFFF"/>
          </a:solidFill>
        </p:spPr>
        <p:txBody>
          <a:bodyPr>
            <a:noAutofit/>
          </a:bodyPr>
          <a:lstStyle>
            <a:lvl1pPr marL="0" algn="ctr">
              <a:defRPr sz="3300" b="0">
                <a:solidFill>
                  <a:schemeClr val="tx1"/>
                </a:solidFill>
                <a:latin typeface="+mj-lt"/>
                <a:cs typeface="Arial" panose="020B0604020202020204" pitchFamily="34" charset="0"/>
              </a:defRPr>
            </a:lvl1pPr>
          </a:lstStyle>
          <a:p>
            <a:r>
              <a:rPr lang="en-US"/>
              <a:t>Click to edit Master title style</a:t>
            </a:r>
            <a:endParaRPr lang="en-US" dirty="0"/>
          </a:p>
        </p:txBody>
      </p:sp>
      <p:sp>
        <p:nvSpPr>
          <p:cNvPr id="39" name="Text Placeholder 4"/>
          <p:cNvSpPr>
            <a:spLocks noGrp="1"/>
          </p:cNvSpPr>
          <p:nvPr>
            <p:ph type="body" sz="quarter" idx="17"/>
          </p:nvPr>
        </p:nvSpPr>
        <p:spPr>
          <a:xfrm>
            <a:off x="1364974" y="290420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40" name="Text Placeholder 4"/>
          <p:cNvSpPr>
            <a:spLocks noGrp="1"/>
          </p:cNvSpPr>
          <p:nvPr>
            <p:ph type="body" sz="quarter" idx="18"/>
          </p:nvPr>
        </p:nvSpPr>
        <p:spPr>
          <a:xfrm>
            <a:off x="1364974" y="382773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59" name="Text Placeholder 4"/>
          <p:cNvSpPr>
            <a:spLocks noGrp="1"/>
          </p:cNvSpPr>
          <p:nvPr>
            <p:ph type="body" sz="quarter" idx="23"/>
          </p:nvPr>
        </p:nvSpPr>
        <p:spPr>
          <a:xfrm>
            <a:off x="1364974" y="5674800"/>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3" name="Text Placeholder 4"/>
          <p:cNvSpPr>
            <a:spLocks noGrp="1"/>
          </p:cNvSpPr>
          <p:nvPr>
            <p:ph type="body" sz="quarter" idx="16"/>
          </p:nvPr>
        </p:nvSpPr>
        <p:spPr>
          <a:xfrm>
            <a:off x="1364974" y="1980679"/>
            <a:ext cx="10268226"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58" name="Text Placeholder 4"/>
          <p:cNvSpPr>
            <a:spLocks noGrp="1"/>
          </p:cNvSpPr>
          <p:nvPr>
            <p:ph type="body" sz="quarter" idx="22"/>
          </p:nvPr>
        </p:nvSpPr>
        <p:spPr>
          <a:xfrm>
            <a:off x="1364974" y="475126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7" name="Freeform 7">
            <a:extLst>
              <a:ext uri="{FF2B5EF4-FFF2-40B4-BE49-F238E27FC236}">
                <a16:creationId xmlns:a16="http://schemas.microsoft.com/office/drawing/2014/main" id="{CDEACDAE-C3F8-1048-A7CC-793954924CB3}"/>
              </a:ext>
            </a:extLst>
          </p:cNvPr>
          <p:cNvSpPr>
            <a:spLocks/>
          </p:cNvSpPr>
          <p:nvPr userDrawn="1"/>
        </p:nvSpPr>
        <p:spPr bwMode="auto">
          <a:xfrm>
            <a:off x="516525" y="1994268"/>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8">
            <a:extLst>
              <a:ext uri="{FF2B5EF4-FFF2-40B4-BE49-F238E27FC236}">
                <a16:creationId xmlns:a16="http://schemas.microsoft.com/office/drawing/2014/main" id="{17E29689-BB0B-8B4A-BAF0-A6D7F50E216E}"/>
              </a:ext>
            </a:extLst>
          </p:cNvPr>
          <p:cNvSpPr>
            <a:spLocks/>
          </p:cNvSpPr>
          <p:nvPr userDrawn="1"/>
        </p:nvSpPr>
        <p:spPr bwMode="auto">
          <a:xfrm>
            <a:off x="516525" y="5693561"/>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9">
            <a:extLst>
              <a:ext uri="{FF2B5EF4-FFF2-40B4-BE49-F238E27FC236}">
                <a16:creationId xmlns:a16="http://schemas.microsoft.com/office/drawing/2014/main" id="{8BB91098-2754-E349-A793-9D15048F8530}"/>
              </a:ext>
            </a:extLst>
          </p:cNvPr>
          <p:cNvSpPr>
            <a:spLocks/>
          </p:cNvSpPr>
          <p:nvPr userDrawn="1"/>
        </p:nvSpPr>
        <p:spPr bwMode="auto">
          <a:xfrm>
            <a:off x="516525" y="292297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AC4503A5-AD67-CF47-B3A5-E56FCC7E8D29}"/>
              </a:ext>
            </a:extLst>
          </p:cNvPr>
          <p:cNvSpPr>
            <a:spLocks/>
          </p:cNvSpPr>
          <p:nvPr userDrawn="1"/>
        </p:nvSpPr>
        <p:spPr bwMode="auto">
          <a:xfrm>
            <a:off x="516525" y="4788791"/>
            <a:ext cx="627476" cy="59976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9">
            <a:extLst>
              <a:ext uri="{FF2B5EF4-FFF2-40B4-BE49-F238E27FC236}">
                <a16:creationId xmlns:a16="http://schemas.microsoft.com/office/drawing/2014/main" id="{CBB3E28C-8603-1D41-B293-9DF5BFDFBCF5}"/>
              </a:ext>
            </a:extLst>
          </p:cNvPr>
          <p:cNvSpPr>
            <a:spLocks/>
          </p:cNvSpPr>
          <p:nvPr userDrawn="1"/>
        </p:nvSpPr>
        <p:spPr bwMode="auto">
          <a:xfrm>
            <a:off x="516525" y="384650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5243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440CF9C-9865-C14F-8547-FDEBF02D4683}"/>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94B338F-AE2E-9142-8F9E-6626076CFC4A}"/>
              </a:ext>
            </a:extLst>
          </p:cNvPr>
          <p:cNvSpPr/>
          <p:nvPr userDrawn="1"/>
        </p:nvSpPr>
        <p:spPr>
          <a:xfrm>
            <a:off x="625922"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358446"/>
            <a:ext cx="11125200" cy="787966"/>
          </a:xfrm>
        </p:spPr>
        <p:txBody>
          <a:bodyPr anchor="b">
            <a:noAutofit/>
          </a:bodyPr>
          <a:lstStyle>
            <a:lvl1pPr marL="0" algn="ctr">
              <a:defRPr sz="3300" b="0">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23" name="Text Placeholder 4"/>
          <p:cNvSpPr>
            <a:spLocks noGrp="1"/>
          </p:cNvSpPr>
          <p:nvPr>
            <p:ph type="body" sz="quarter" idx="20"/>
          </p:nvPr>
        </p:nvSpPr>
        <p:spPr>
          <a:xfrm>
            <a:off x="768626"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29" name="Oval 28">
            <a:extLst>
              <a:ext uri="{FF2B5EF4-FFF2-40B4-BE49-F238E27FC236}">
                <a16:creationId xmlns:a16="http://schemas.microsoft.com/office/drawing/2014/main" id="{C96F7DA9-1422-B349-80C8-F6098E551491}"/>
              </a:ext>
            </a:extLst>
          </p:cNvPr>
          <p:cNvSpPr/>
          <p:nvPr userDrawn="1"/>
        </p:nvSpPr>
        <p:spPr>
          <a:xfrm>
            <a:off x="3383980"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4">
            <a:extLst>
              <a:ext uri="{FF2B5EF4-FFF2-40B4-BE49-F238E27FC236}">
                <a16:creationId xmlns:a16="http://schemas.microsoft.com/office/drawing/2014/main" id="{29E66F15-EB17-AD4A-9BEF-22D7AE048276}"/>
              </a:ext>
            </a:extLst>
          </p:cNvPr>
          <p:cNvSpPr>
            <a:spLocks noGrp="1"/>
          </p:cNvSpPr>
          <p:nvPr>
            <p:ph type="body" sz="quarter" idx="24"/>
          </p:nvPr>
        </p:nvSpPr>
        <p:spPr>
          <a:xfrm>
            <a:off x="3526684"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2" name="Oval 31">
            <a:extLst>
              <a:ext uri="{FF2B5EF4-FFF2-40B4-BE49-F238E27FC236}">
                <a16:creationId xmlns:a16="http://schemas.microsoft.com/office/drawing/2014/main" id="{64FFDAC1-065C-3646-A1C6-0E78782241E2}"/>
              </a:ext>
            </a:extLst>
          </p:cNvPr>
          <p:cNvSpPr/>
          <p:nvPr userDrawn="1"/>
        </p:nvSpPr>
        <p:spPr>
          <a:xfrm>
            <a:off x="6142038"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Text Placeholder 4">
            <a:extLst>
              <a:ext uri="{FF2B5EF4-FFF2-40B4-BE49-F238E27FC236}">
                <a16:creationId xmlns:a16="http://schemas.microsoft.com/office/drawing/2014/main" id="{26BA6EB9-9A1E-0E4F-B17C-1039D0C8AE97}"/>
              </a:ext>
            </a:extLst>
          </p:cNvPr>
          <p:cNvSpPr>
            <a:spLocks noGrp="1"/>
          </p:cNvSpPr>
          <p:nvPr>
            <p:ph type="body" sz="quarter" idx="25"/>
          </p:nvPr>
        </p:nvSpPr>
        <p:spPr>
          <a:xfrm>
            <a:off x="6284742"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4" name="Oval 33">
            <a:extLst>
              <a:ext uri="{FF2B5EF4-FFF2-40B4-BE49-F238E27FC236}">
                <a16:creationId xmlns:a16="http://schemas.microsoft.com/office/drawing/2014/main" id="{08EFBF7C-6968-4148-B375-E409AE0A88DC}"/>
              </a:ext>
            </a:extLst>
          </p:cNvPr>
          <p:cNvSpPr/>
          <p:nvPr userDrawn="1"/>
        </p:nvSpPr>
        <p:spPr>
          <a:xfrm>
            <a:off x="8900096"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xt Placeholder 4">
            <a:extLst>
              <a:ext uri="{FF2B5EF4-FFF2-40B4-BE49-F238E27FC236}">
                <a16:creationId xmlns:a16="http://schemas.microsoft.com/office/drawing/2014/main" id="{738E026D-A054-7147-91B8-23B56B534678}"/>
              </a:ext>
            </a:extLst>
          </p:cNvPr>
          <p:cNvSpPr>
            <a:spLocks noGrp="1"/>
          </p:cNvSpPr>
          <p:nvPr>
            <p:ph type="body" sz="quarter" idx="26"/>
          </p:nvPr>
        </p:nvSpPr>
        <p:spPr>
          <a:xfrm>
            <a:off x="9042800"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6" name="Oval 35">
            <a:extLst>
              <a:ext uri="{FF2B5EF4-FFF2-40B4-BE49-F238E27FC236}">
                <a16:creationId xmlns:a16="http://schemas.microsoft.com/office/drawing/2014/main" id="{736A21DA-E9DA-8C45-801A-A9A90826C338}"/>
              </a:ext>
            </a:extLst>
          </p:cNvPr>
          <p:cNvSpPr/>
          <p:nvPr userDrawn="1"/>
        </p:nvSpPr>
        <p:spPr>
          <a:xfrm>
            <a:off x="508000"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 Placeholder 4">
            <a:extLst>
              <a:ext uri="{FF2B5EF4-FFF2-40B4-BE49-F238E27FC236}">
                <a16:creationId xmlns:a16="http://schemas.microsoft.com/office/drawing/2014/main" id="{B7455404-DA79-C54C-8A77-FBCAC682E79C}"/>
              </a:ext>
            </a:extLst>
          </p:cNvPr>
          <p:cNvSpPr>
            <a:spLocks noGrp="1"/>
          </p:cNvSpPr>
          <p:nvPr>
            <p:ph type="body" sz="quarter" idx="27"/>
          </p:nvPr>
        </p:nvSpPr>
        <p:spPr>
          <a:xfrm>
            <a:off x="650704"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38" name="Oval 37">
            <a:extLst>
              <a:ext uri="{FF2B5EF4-FFF2-40B4-BE49-F238E27FC236}">
                <a16:creationId xmlns:a16="http://schemas.microsoft.com/office/drawing/2014/main" id="{63068BB9-E420-D745-8DC9-69A11E13608E}"/>
              </a:ext>
            </a:extLst>
          </p:cNvPr>
          <p:cNvSpPr/>
          <p:nvPr userDrawn="1"/>
        </p:nvSpPr>
        <p:spPr>
          <a:xfrm>
            <a:off x="3266058"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ext Placeholder 4">
            <a:extLst>
              <a:ext uri="{FF2B5EF4-FFF2-40B4-BE49-F238E27FC236}">
                <a16:creationId xmlns:a16="http://schemas.microsoft.com/office/drawing/2014/main" id="{8875DCA5-9C96-ED49-B522-6FF06A33AAF2}"/>
              </a:ext>
            </a:extLst>
          </p:cNvPr>
          <p:cNvSpPr>
            <a:spLocks noGrp="1"/>
          </p:cNvSpPr>
          <p:nvPr>
            <p:ph type="body" sz="quarter" idx="28"/>
          </p:nvPr>
        </p:nvSpPr>
        <p:spPr>
          <a:xfrm>
            <a:off x="3408762"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40" name="Oval 39">
            <a:extLst>
              <a:ext uri="{FF2B5EF4-FFF2-40B4-BE49-F238E27FC236}">
                <a16:creationId xmlns:a16="http://schemas.microsoft.com/office/drawing/2014/main" id="{BB2DD266-D8D8-4141-8755-CE9D044B5253}"/>
              </a:ext>
            </a:extLst>
          </p:cNvPr>
          <p:cNvSpPr/>
          <p:nvPr userDrawn="1"/>
        </p:nvSpPr>
        <p:spPr>
          <a:xfrm>
            <a:off x="6024116"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xt Placeholder 4">
            <a:extLst>
              <a:ext uri="{FF2B5EF4-FFF2-40B4-BE49-F238E27FC236}">
                <a16:creationId xmlns:a16="http://schemas.microsoft.com/office/drawing/2014/main" id="{FD698468-EBF3-1C44-B0D1-3C24AE49087D}"/>
              </a:ext>
            </a:extLst>
          </p:cNvPr>
          <p:cNvSpPr>
            <a:spLocks noGrp="1"/>
          </p:cNvSpPr>
          <p:nvPr>
            <p:ph type="body" sz="quarter" idx="29"/>
          </p:nvPr>
        </p:nvSpPr>
        <p:spPr>
          <a:xfrm>
            <a:off x="6166820"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42" name="Oval 41">
            <a:extLst>
              <a:ext uri="{FF2B5EF4-FFF2-40B4-BE49-F238E27FC236}">
                <a16:creationId xmlns:a16="http://schemas.microsoft.com/office/drawing/2014/main" id="{4DCEE813-0741-CC41-958D-6ADED6ED43E4}"/>
              </a:ext>
            </a:extLst>
          </p:cNvPr>
          <p:cNvSpPr/>
          <p:nvPr userDrawn="1"/>
        </p:nvSpPr>
        <p:spPr>
          <a:xfrm>
            <a:off x="8782174"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Text Placeholder 4">
            <a:extLst>
              <a:ext uri="{FF2B5EF4-FFF2-40B4-BE49-F238E27FC236}">
                <a16:creationId xmlns:a16="http://schemas.microsoft.com/office/drawing/2014/main" id="{04E1351F-777F-3E48-809F-22D7CF35997F}"/>
              </a:ext>
            </a:extLst>
          </p:cNvPr>
          <p:cNvSpPr>
            <a:spLocks noGrp="1"/>
          </p:cNvSpPr>
          <p:nvPr>
            <p:ph type="body" sz="quarter" idx="30"/>
          </p:nvPr>
        </p:nvSpPr>
        <p:spPr>
          <a:xfrm>
            <a:off x="8924878"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Tree>
    <p:extLst>
      <p:ext uri="{BB962C8B-B14F-4D97-AF65-F5344CB8AC3E}">
        <p14:creationId xmlns:p14="http://schemas.microsoft.com/office/powerpoint/2010/main" val="2863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9" grpId="0" animBg="1"/>
      <p:bldP spid="32" grpId="0" animBg="1"/>
      <p:bldP spid="34" grpId="0" animBg="1"/>
      <p:bldP spid="36" grpId="0" animBg="1"/>
      <p:bldP spid="38" grpId="0" animBg="1"/>
      <p:bldP spid="40" grpId="0" animBg="1"/>
      <p:bldP spid="4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Pla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187E1-9D4E-3847-8318-1DF406E4E7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0363" y="351693"/>
            <a:ext cx="11471275" cy="6154616"/>
          </a:xfrm>
          <a:prstGeom prst="rect">
            <a:avLst/>
          </a:prstGeom>
        </p:spPr>
      </p:pic>
      <p:sp>
        <p:nvSpPr>
          <p:cNvPr id="16" name="Rectangle 15">
            <a:extLst>
              <a:ext uri="{FF2B5EF4-FFF2-40B4-BE49-F238E27FC236}">
                <a16:creationId xmlns:a16="http://schemas.microsoft.com/office/drawing/2014/main" id="{095AD243-15AB-0A40-A83C-ACFE191B75C2}"/>
              </a:ext>
            </a:extLst>
          </p:cNvPr>
          <p:cNvSpPr/>
          <p:nvPr userDrawn="1"/>
        </p:nvSpPr>
        <p:spPr>
          <a:xfrm>
            <a:off x="360363" y="351692"/>
            <a:ext cx="11471275" cy="6154616"/>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p:cNvSpPr>
            <a:spLocks noGrp="1"/>
          </p:cNvSpPr>
          <p:nvPr>
            <p:ph type="ctrTitle"/>
          </p:nvPr>
        </p:nvSpPr>
        <p:spPr>
          <a:xfrm>
            <a:off x="360363" y="2476559"/>
            <a:ext cx="11471275" cy="1767882"/>
          </a:xfrm>
        </p:spPr>
        <p:txBody>
          <a:bodyPr>
            <a:noAutofit/>
          </a:bodyPr>
          <a:lstStyle>
            <a:lvl1pPr marL="0" algn="ctr">
              <a:defRPr sz="6600" b="1">
                <a:solidFill>
                  <a:schemeClr val="bg1"/>
                </a:solidFill>
                <a:latin typeface="+mj-lt"/>
                <a:cs typeface="Arial" panose="020B0604020202020204" pitchFamily="34" charset="0"/>
              </a:defRPr>
            </a:lvl1pPr>
          </a:lstStyle>
          <a:p>
            <a:r>
              <a:rPr lang="en-US"/>
              <a:t>Click to edit Master title style</a:t>
            </a:r>
            <a:endParaRPr lang="en-US" dirty="0"/>
          </a:p>
        </p:txBody>
      </p:sp>
      <p:sp>
        <p:nvSpPr>
          <p:cNvPr id="12" name="Text Placeholder 4"/>
          <p:cNvSpPr>
            <a:spLocks noGrp="1"/>
          </p:cNvSpPr>
          <p:nvPr>
            <p:ph type="body" sz="quarter" idx="16"/>
          </p:nvPr>
        </p:nvSpPr>
        <p:spPr>
          <a:xfrm>
            <a:off x="360363" y="816939"/>
            <a:ext cx="11471275" cy="637287"/>
          </a:xfrm>
        </p:spPr>
        <p:txBody>
          <a:bodyPr anchor="ctr">
            <a:noAutofit/>
          </a:bodyPr>
          <a:lstStyle>
            <a:lvl1pPr marL="182880" indent="0" algn="ctr">
              <a:spcBef>
                <a:spcPts val="0"/>
              </a:spcBef>
              <a:buFontTx/>
              <a:buNone/>
              <a:defRPr sz="32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a:t>Edit Master text styles</a:t>
            </a:r>
          </a:p>
        </p:txBody>
      </p:sp>
      <p:sp>
        <p:nvSpPr>
          <p:cNvPr id="13" name="Freeform 9">
            <a:extLst>
              <a:ext uri="{FF2B5EF4-FFF2-40B4-BE49-F238E27FC236}">
                <a16:creationId xmlns:a16="http://schemas.microsoft.com/office/drawing/2014/main" id="{C1ED0E79-26C1-B248-89EC-66F36D8A0D3C}"/>
              </a:ext>
            </a:extLst>
          </p:cNvPr>
          <p:cNvSpPr>
            <a:spLocks/>
          </p:cNvSpPr>
          <p:nvPr userDrawn="1"/>
        </p:nvSpPr>
        <p:spPr bwMode="auto">
          <a:xfrm>
            <a:off x="5501395"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4" name="Freeform 9">
            <a:extLst>
              <a:ext uri="{FF2B5EF4-FFF2-40B4-BE49-F238E27FC236}">
                <a16:creationId xmlns:a16="http://schemas.microsoft.com/office/drawing/2014/main" id="{0D1DB5DC-3ECA-FA44-905E-15ACAF4B8ECF}"/>
              </a:ext>
            </a:extLst>
          </p:cNvPr>
          <p:cNvSpPr>
            <a:spLocks/>
          </p:cNvSpPr>
          <p:nvPr userDrawn="1"/>
        </p:nvSpPr>
        <p:spPr bwMode="auto">
          <a:xfrm>
            <a:off x="6912751"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5" name="Freeform 9">
            <a:extLst>
              <a:ext uri="{FF2B5EF4-FFF2-40B4-BE49-F238E27FC236}">
                <a16:creationId xmlns:a16="http://schemas.microsoft.com/office/drawing/2014/main" id="{CD1D295F-F7ED-D447-BC31-6D586338FD4C}"/>
              </a:ext>
            </a:extLst>
          </p:cNvPr>
          <p:cNvSpPr>
            <a:spLocks/>
          </p:cNvSpPr>
          <p:nvPr userDrawn="1"/>
        </p:nvSpPr>
        <p:spPr bwMode="auto">
          <a:xfrm>
            <a:off x="4090039" y="4831308"/>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24421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30909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165654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182024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202437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55052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43458A7-00DB-2F4D-A10D-863E6495F149}" type="datetimeFigureOut">
              <a:rPr lang="en-US" smtClean="0"/>
              <a:pPr>
                <a:defRPr/>
              </a:pPr>
              <a:t>9/12/2019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251270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4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4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C43458A7-00DB-2F4D-A10D-863E6495F149}" type="datetimeFigureOut">
              <a:rPr lang="en-US" smtClean="0"/>
              <a:pPr>
                <a:defRPr/>
              </a:pPr>
              <a:t>9/12/2019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defRPr/>
            </a:pPr>
            <a:fld id="{484B6B05-D73D-1A49-8C93-5682AA188607}" type="slidenum">
              <a:rPr lang="en-US" smtClean="0"/>
              <a:pPr>
                <a:defRPr/>
              </a:pPr>
              <a:t>‹#›</a:t>
            </a:fld>
            <a:endParaRPr lang="en-US"/>
          </a:p>
        </p:txBody>
      </p:sp>
    </p:spTree>
    <p:extLst>
      <p:ext uri="{BB962C8B-B14F-4D97-AF65-F5344CB8AC3E}">
        <p14:creationId xmlns:p14="http://schemas.microsoft.com/office/powerpoint/2010/main" val="3321808697"/>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23" r:id="rId23"/>
    <p:sldLayoutId id="2147483924" r:id="rId24"/>
    <p:sldLayoutId id="2147483929" r:id="rId25"/>
    <p:sldLayoutId id="2147483930" r:id="rId26"/>
    <p:sldLayoutId id="2147483931"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hyperlink" Target="mailto:skorngold@oconeeschools.org" TargetMode="External"/><Relationship Id="rId4" Type="http://schemas.openxmlformats.org/officeDocument/2006/relationships/hyperlink" Target="mailto:amccollum@oconeeschools.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4" y="1182029"/>
            <a:ext cx="4983163" cy="2137230"/>
          </a:xfrm>
        </p:spPr>
        <p:txBody>
          <a:bodyPr anchor="ctr"/>
          <a:lstStyle/>
          <a:p>
            <a:pPr eaLnBrk="1" hangingPunct="1"/>
            <a:r>
              <a:rPr lang="en-US" altLang="en-US" sz="5400" b="1" dirty="0">
                <a:latin typeface="Tempus Sans ITC" panose="04020404030D07020202" pitchFamily="82" charset="0"/>
              </a:rPr>
              <a:t>Sharing</a:t>
            </a:r>
            <a:br>
              <a:rPr lang="en-US" altLang="en-US" sz="5400" b="1" dirty="0">
                <a:latin typeface="Tempus Sans ITC" panose="04020404030D07020202" pitchFamily="82" charset="0"/>
              </a:rPr>
            </a:br>
            <a:r>
              <a:rPr lang="en-US" altLang="en-US" sz="5400" b="1" dirty="0">
                <a:latin typeface="Tempus Sans ITC" panose="04020404030D07020202" pitchFamily="82" charset="0"/>
              </a:rPr>
              <a:t>The Vision</a:t>
            </a:r>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680134" y="3678290"/>
            <a:ext cx="4983163" cy="860256"/>
          </a:xfrm>
        </p:spPr>
        <p:txBody>
          <a:bodyPr/>
          <a:lstStyle/>
          <a:p>
            <a:pPr eaLnBrk="1" hangingPunct="1"/>
            <a:r>
              <a:rPr lang="en-US" altLang="en-US" sz="2800" b="1" dirty="0">
                <a:ea typeface="Glegoo" pitchFamily="2" charset="0"/>
                <a:cs typeface="Glegoo" pitchFamily="2" charset="0"/>
              </a:rPr>
              <a:t>Teamwork to Improve Parent Survey Results</a:t>
            </a:r>
          </a:p>
        </p:txBody>
      </p:sp>
      <p:sp>
        <p:nvSpPr>
          <p:cNvPr id="4" name="Subtitle 3">
            <a:extLst>
              <a:ext uri="{FF2B5EF4-FFF2-40B4-BE49-F238E27FC236}">
                <a16:creationId xmlns:a16="http://schemas.microsoft.com/office/drawing/2014/main" id="{53C3E4A7-412A-9C43-80F1-77487C4A7563}"/>
              </a:ext>
            </a:extLst>
          </p:cNvPr>
          <p:cNvSpPr txBox="1">
            <a:spLocks noChangeArrowheads="1"/>
          </p:cNvSpPr>
          <p:nvPr/>
        </p:nvSpPr>
        <p:spPr>
          <a:xfrm>
            <a:off x="3680134" y="4897577"/>
            <a:ext cx="4983163" cy="673796"/>
          </a:xfrm>
          <a:prstGeom prst="rect">
            <a:avLst/>
          </a:prstGeom>
        </p:spPr>
        <p:txBody>
          <a:bodyPr vert="horz" lIns="91440" tIns="45720" rIns="91440" bIns="45720" rtlCol="0" anchor="ctr">
            <a:noAutofit/>
          </a:bodyPr>
          <a:lstStyle>
            <a:lvl1pPr marL="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2200" b="0" i="1" kern="1200">
                <a:solidFill>
                  <a:schemeClr val="bg1"/>
                </a:solidFill>
                <a:latin typeface="+mn-lt"/>
                <a:ea typeface="+mj-ea"/>
                <a:cs typeface="Arial" panose="020B0604020202020204" pitchFamily="34" charset="0"/>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a:solidFill>
                  <a:schemeClr val="tx1"/>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9pPr>
          </a:lstStyle>
          <a:p>
            <a:r>
              <a:rPr lang="en-US" altLang="en-US" sz="1600" b="1" i="0" dirty="0">
                <a:ea typeface="Glegoo" pitchFamily="2" charset="0"/>
                <a:cs typeface="Glegoo" pitchFamily="2" charset="0"/>
              </a:rPr>
              <a:t>Amy McCollum &amp; Suzanne Korngold        Oconee County Schools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accent5">
              <a:lumMod val="20000"/>
              <a:lumOff val="80000"/>
            </a:schemeClr>
          </a:solidFill>
        </p:spPr>
        <p:txBody>
          <a:bodyPr/>
          <a:lstStyle/>
          <a:p>
            <a:pPr marL="639763" eaLnBrk="1" hangingPunct="1"/>
            <a:r>
              <a:rPr lang="en-US" altLang="en-US" dirty="0">
                <a:ea typeface="Glegoo" pitchFamily="2" charset="0"/>
                <a:cs typeface="Glegoo" pitchFamily="2" charset="0"/>
              </a:rPr>
              <a:t> </a:t>
            </a:r>
            <a:r>
              <a:rPr lang="en-US" altLang="en-US" sz="3200" b="1" dirty="0">
                <a:ea typeface="Glegoo" pitchFamily="2" charset="0"/>
                <a:cs typeface="Glegoo" pitchFamily="2" charset="0"/>
              </a:rPr>
              <a:t>Here’s Our Process!</a:t>
            </a:r>
          </a:p>
        </p:txBody>
      </p:sp>
      <p:sp>
        <p:nvSpPr>
          <p:cNvPr id="2" name="Rectangle 1"/>
          <p:cNvSpPr/>
          <p:nvPr/>
        </p:nvSpPr>
        <p:spPr>
          <a:xfrm>
            <a:off x="981306" y="2811462"/>
            <a:ext cx="9969191" cy="2800767"/>
          </a:xfrm>
          <a:prstGeom prst="rect">
            <a:avLst/>
          </a:prstGeom>
        </p:spPr>
        <p:txBody>
          <a:bodyPr wrap="square">
            <a:spAutoFit/>
          </a:bodyPr>
          <a:lstStyle/>
          <a:p>
            <a:pPr marL="342900" indent="-342900">
              <a:buFont typeface="Arial" panose="020B0604020202020204" pitchFamily="34" charset="0"/>
              <a:buChar char="•"/>
            </a:pPr>
            <a:r>
              <a:rPr lang="en-US" sz="2800" dirty="0"/>
              <a:t>Meet with special education department chairs and review the plan</a:t>
            </a:r>
          </a:p>
          <a:p>
            <a:pPr marL="800100" lvl="1" indent="-342900">
              <a:buFont typeface="Arial" panose="020B0604020202020204" pitchFamily="34" charset="0"/>
              <a:buChar char="•"/>
            </a:pPr>
            <a:r>
              <a:rPr lang="en-US" sz="2400" dirty="0"/>
              <a:t>Each school had a goal to reach for </a:t>
            </a:r>
          </a:p>
          <a:p>
            <a:pPr marL="800100" lvl="1" indent="-342900">
              <a:buFont typeface="Arial" panose="020B0604020202020204" pitchFamily="34" charset="0"/>
              <a:buChar char="•"/>
            </a:pPr>
            <a:r>
              <a:rPr lang="en-US" sz="2400" dirty="0"/>
              <a:t>Schools follow the guidelines we’ve developed, tailoring it to their school’s population</a:t>
            </a:r>
          </a:p>
          <a:p>
            <a:pPr marL="800100" lvl="1" indent="-342900">
              <a:buFont typeface="Arial" panose="020B0604020202020204" pitchFamily="34" charset="0"/>
              <a:buChar char="•"/>
            </a:pPr>
            <a:r>
              <a:rPr lang="en-US" sz="2400" dirty="0"/>
              <a:t>Teachers receive monthly updates on results – allows them to address issues </a:t>
            </a:r>
          </a:p>
        </p:txBody>
      </p:sp>
    </p:spTree>
    <p:extLst>
      <p:ext uri="{BB962C8B-B14F-4D97-AF65-F5344CB8AC3E}">
        <p14:creationId xmlns:p14="http://schemas.microsoft.com/office/powerpoint/2010/main" val="241659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329" y="705947"/>
            <a:ext cx="4222200" cy="54044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917" y="705947"/>
            <a:ext cx="4405946" cy="5404416"/>
          </a:xfrm>
          <a:prstGeom prst="rect">
            <a:avLst/>
          </a:prstGeom>
        </p:spPr>
      </p:pic>
    </p:spTree>
    <p:extLst>
      <p:ext uri="{BB962C8B-B14F-4D97-AF65-F5344CB8AC3E}">
        <p14:creationId xmlns:p14="http://schemas.microsoft.com/office/powerpoint/2010/main" val="17730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tx1"/>
          </a:solidFill>
        </p:spPr>
        <p:txBody>
          <a:bodyPr/>
          <a:lstStyle/>
          <a:p>
            <a:pPr marL="639763" eaLnBrk="1" hangingPunct="1"/>
            <a:r>
              <a:rPr lang="en-US" altLang="en-US" b="1" dirty="0">
                <a:ea typeface="Glegoo" pitchFamily="2" charset="0"/>
                <a:cs typeface="Glegoo" pitchFamily="2" charset="0"/>
              </a:rPr>
              <a:t> </a:t>
            </a:r>
            <a:r>
              <a:rPr lang="en-US" altLang="en-US" sz="3200" b="1" dirty="0">
                <a:ea typeface="Glegoo" pitchFamily="2" charset="0"/>
                <a:cs typeface="Glegoo" pitchFamily="2" charset="0"/>
              </a:rPr>
              <a:t>Here’s Our Process!</a:t>
            </a:r>
          </a:p>
        </p:txBody>
      </p:sp>
      <p:sp>
        <p:nvSpPr>
          <p:cNvPr id="2" name="Rectangle 1"/>
          <p:cNvSpPr/>
          <p:nvPr/>
        </p:nvSpPr>
        <p:spPr>
          <a:xfrm>
            <a:off x="981306" y="2811462"/>
            <a:ext cx="9969191" cy="2923877"/>
          </a:xfrm>
          <a:prstGeom prst="rect">
            <a:avLst/>
          </a:prstGeom>
        </p:spPr>
        <p:txBody>
          <a:bodyPr wrap="square">
            <a:spAutoFit/>
          </a:bodyPr>
          <a:lstStyle/>
          <a:p>
            <a:pPr marL="342900" indent="-342900">
              <a:buFont typeface="Arial" panose="020B0604020202020204" pitchFamily="34" charset="0"/>
              <a:buChar char="•"/>
            </a:pPr>
            <a:r>
              <a:rPr lang="en-US" sz="2800" dirty="0"/>
              <a:t>Parents of students whose IEP meetings are held while the survey window is open (January – May) will be asked to complete it </a:t>
            </a:r>
            <a:r>
              <a:rPr lang="en-US" sz="2800" i="1" dirty="0"/>
              <a:t>at their student’s annual IEP meeting</a:t>
            </a:r>
            <a:r>
              <a:rPr lang="en-US" sz="2800" dirty="0"/>
              <a:t> – personal contact is a priority!</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A survey brochure will be provided to parents with the Notice of Meeting for the IEP, along with an IEP Prep Guide</a:t>
            </a:r>
          </a:p>
        </p:txBody>
      </p:sp>
    </p:spTree>
    <p:extLst>
      <p:ext uri="{BB962C8B-B14F-4D97-AF65-F5344CB8AC3E}">
        <p14:creationId xmlns:p14="http://schemas.microsoft.com/office/powerpoint/2010/main" val="1697372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tx1"/>
          </a:solidFill>
        </p:spPr>
        <p:txBody>
          <a:bodyPr/>
          <a:lstStyle/>
          <a:p>
            <a:pPr marL="639763" eaLnBrk="1" hangingPunct="1"/>
            <a:r>
              <a:rPr lang="en-US" altLang="en-US" b="1" dirty="0">
                <a:ea typeface="Glegoo" pitchFamily="2" charset="0"/>
                <a:cs typeface="Glegoo" pitchFamily="2" charset="0"/>
              </a:rPr>
              <a:t> </a:t>
            </a:r>
            <a:r>
              <a:rPr lang="en-US" altLang="en-US" sz="3200" b="1" dirty="0">
                <a:ea typeface="Glegoo" pitchFamily="2" charset="0"/>
                <a:cs typeface="Glegoo" pitchFamily="2" charset="0"/>
              </a:rPr>
              <a:t>Here’s Our Process!</a:t>
            </a:r>
          </a:p>
        </p:txBody>
      </p:sp>
      <p:sp>
        <p:nvSpPr>
          <p:cNvPr id="2" name="Rectangle 1"/>
          <p:cNvSpPr/>
          <p:nvPr/>
        </p:nvSpPr>
        <p:spPr>
          <a:xfrm>
            <a:off x="1248936" y="2811462"/>
            <a:ext cx="9969191" cy="3108543"/>
          </a:xfrm>
          <a:prstGeom prst="rect">
            <a:avLst/>
          </a:prstGeom>
        </p:spPr>
        <p:txBody>
          <a:bodyPr wrap="square">
            <a:spAutoFit/>
          </a:bodyPr>
          <a:lstStyle/>
          <a:p>
            <a:pPr marL="342900" indent="-342900">
              <a:buFont typeface="Arial" panose="020B0604020202020204" pitchFamily="34" charset="0"/>
              <a:buChar char="•"/>
            </a:pPr>
            <a:r>
              <a:rPr lang="en-US" sz="2800" dirty="0"/>
              <a:t>Teachers use the ideas provided on the “Survey Tip Sheet” to promote parent involvement, and help parents to be familiar with the wording of the survey – </a:t>
            </a:r>
            <a:r>
              <a:rPr lang="en-US" sz="2800" i="1" dirty="0"/>
              <a:t>use the vocabulary</a:t>
            </a:r>
            <a:r>
              <a:rPr lang="en-US" sz="2800" dirty="0"/>
              <a:t>!</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Put “complete Parent Survey” on the IEP meeting agenda!</a:t>
            </a:r>
          </a:p>
        </p:txBody>
      </p:sp>
    </p:spTree>
    <p:extLst>
      <p:ext uri="{BB962C8B-B14F-4D97-AF65-F5344CB8AC3E}">
        <p14:creationId xmlns:p14="http://schemas.microsoft.com/office/powerpoint/2010/main" val="94775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tx1"/>
          </a:solidFill>
        </p:spPr>
        <p:txBody>
          <a:bodyPr/>
          <a:lstStyle/>
          <a:p>
            <a:pPr marL="639763" eaLnBrk="1" hangingPunct="1"/>
            <a:r>
              <a:rPr lang="en-US" altLang="en-US" dirty="0">
                <a:ea typeface="Glegoo" pitchFamily="2" charset="0"/>
                <a:cs typeface="Glegoo" pitchFamily="2" charset="0"/>
              </a:rPr>
              <a:t> </a:t>
            </a:r>
            <a:r>
              <a:rPr lang="en-US" altLang="en-US" sz="3200" b="1" dirty="0">
                <a:ea typeface="Glegoo" pitchFamily="2" charset="0"/>
                <a:cs typeface="Glegoo" pitchFamily="2" charset="0"/>
              </a:rPr>
              <a:t>Here’s Our Process!</a:t>
            </a:r>
          </a:p>
        </p:txBody>
      </p:sp>
      <p:sp>
        <p:nvSpPr>
          <p:cNvPr id="2" name="Rectangle 1"/>
          <p:cNvSpPr/>
          <p:nvPr/>
        </p:nvSpPr>
        <p:spPr>
          <a:xfrm>
            <a:off x="970155" y="3224057"/>
            <a:ext cx="9969191" cy="954107"/>
          </a:xfrm>
          <a:prstGeom prst="rect">
            <a:avLst/>
          </a:prstGeom>
        </p:spPr>
        <p:txBody>
          <a:bodyPr wrap="square">
            <a:spAutoFit/>
          </a:bodyPr>
          <a:lstStyle/>
          <a:p>
            <a:pPr marL="342900" indent="-342900">
              <a:buFont typeface="Arial" panose="020B0604020202020204" pitchFamily="34" charset="0"/>
              <a:buChar char="•"/>
            </a:pPr>
            <a:r>
              <a:rPr lang="en-US" sz="2800" dirty="0"/>
              <a:t>Teachers will have a laptop available, with the survey link pulled up &amp; ready to go, at the IEP meeting</a:t>
            </a:r>
          </a:p>
        </p:txBody>
      </p:sp>
    </p:spTree>
    <p:extLst>
      <p:ext uri="{BB962C8B-B14F-4D97-AF65-F5344CB8AC3E}">
        <p14:creationId xmlns:p14="http://schemas.microsoft.com/office/powerpoint/2010/main" val="282234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tx1"/>
          </a:solidFill>
        </p:spPr>
        <p:txBody>
          <a:bodyPr/>
          <a:lstStyle/>
          <a:p>
            <a:pPr marL="639763" eaLnBrk="1" hangingPunct="1"/>
            <a:r>
              <a:rPr lang="en-US" altLang="en-US" dirty="0">
                <a:ea typeface="Glegoo" pitchFamily="2" charset="0"/>
                <a:cs typeface="Glegoo" pitchFamily="2" charset="0"/>
              </a:rPr>
              <a:t> </a:t>
            </a:r>
            <a:r>
              <a:rPr lang="en-US" altLang="en-US" sz="3200" b="1" dirty="0">
                <a:ea typeface="Glegoo" pitchFamily="2" charset="0"/>
                <a:cs typeface="Glegoo" pitchFamily="2" charset="0"/>
              </a:rPr>
              <a:t>The Parent Mentor will…</a:t>
            </a:r>
          </a:p>
        </p:txBody>
      </p:sp>
      <p:sp>
        <p:nvSpPr>
          <p:cNvPr id="2" name="Rectangle 1"/>
          <p:cNvSpPr/>
          <p:nvPr/>
        </p:nvSpPr>
        <p:spPr>
          <a:xfrm>
            <a:off x="1182028" y="2989881"/>
            <a:ext cx="9969191" cy="2246769"/>
          </a:xfrm>
          <a:prstGeom prst="rect">
            <a:avLst/>
          </a:prstGeom>
        </p:spPr>
        <p:txBody>
          <a:bodyPr wrap="square">
            <a:spAutoFit/>
          </a:bodyPr>
          <a:lstStyle/>
          <a:p>
            <a:pPr marL="800100" lvl="1" indent="-342900">
              <a:buFont typeface="Arial" panose="020B0604020202020204" pitchFamily="34" charset="0"/>
              <a:buChar char="•"/>
            </a:pPr>
            <a:r>
              <a:rPr lang="en-US" sz="2800" dirty="0"/>
              <a:t>create a Parent Survey brochure</a:t>
            </a:r>
          </a:p>
          <a:p>
            <a:pPr marL="800100" lvl="1" indent="-342900">
              <a:buFont typeface="Arial" panose="020B0604020202020204" pitchFamily="34" charset="0"/>
              <a:buChar char="•"/>
            </a:pPr>
            <a:r>
              <a:rPr lang="en-US" sz="2800" dirty="0"/>
              <a:t>create the IEP Parent Prep Guide tool </a:t>
            </a:r>
          </a:p>
          <a:p>
            <a:pPr marL="800100" lvl="1" indent="-342900">
              <a:buFont typeface="Arial" panose="020B0604020202020204" pitchFamily="34" charset="0"/>
              <a:buChar char="•"/>
            </a:pPr>
            <a:r>
              <a:rPr lang="en-US" sz="2800" dirty="0"/>
              <a:t>meet with each school’s special education department to talk with teachers about the survey protocol, &amp; brainstorm incentive ideas</a:t>
            </a:r>
          </a:p>
        </p:txBody>
      </p:sp>
    </p:spTree>
    <p:extLst>
      <p:ext uri="{BB962C8B-B14F-4D97-AF65-F5344CB8AC3E}">
        <p14:creationId xmlns:p14="http://schemas.microsoft.com/office/powerpoint/2010/main" val="219636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tx1"/>
          </a:solidFill>
        </p:spPr>
        <p:txBody>
          <a:bodyPr/>
          <a:lstStyle/>
          <a:p>
            <a:pPr marL="639763" eaLnBrk="1" hangingPunct="1"/>
            <a:r>
              <a:rPr lang="en-US" altLang="en-US" dirty="0">
                <a:ea typeface="Glegoo" pitchFamily="2" charset="0"/>
                <a:cs typeface="Glegoo" pitchFamily="2" charset="0"/>
              </a:rPr>
              <a:t> </a:t>
            </a:r>
            <a:r>
              <a:rPr lang="en-US" altLang="en-US" sz="3200" b="1" dirty="0">
                <a:ea typeface="Glegoo" pitchFamily="2" charset="0"/>
                <a:cs typeface="Glegoo" pitchFamily="2" charset="0"/>
              </a:rPr>
              <a:t>The Parent Mentor will…</a:t>
            </a:r>
          </a:p>
        </p:txBody>
      </p:sp>
      <p:sp>
        <p:nvSpPr>
          <p:cNvPr id="2" name="Rectangle 1"/>
          <p:cNvSpPr/>
          <p:nvPr/>
        </p:nvSpPr>
        <p:spPr>
          <a:xfrm>
            <a:off x="947852" y="3012183"/>
            <a:ext cx="9969191" cy="2246769"/>
          </a:xfrm>
          <a:prstGeom prst="rect">
            <a:avLst/>
          </a:prstGeom>
        </p:spPr>
        <p:txBody>
          <a:bodyPr wrap="square">
            <a:spAutoFit/>
          </a:bodyPr>
          <a:lstStyle/>
          <a:p>
            <a:pPr marL="800100" lvl="1" indent="-342900">
              <a:buFont typeface="Arial" panose="020B0604020202020204" pitchFamily="34" charset="0"/>
              <a:buChar char="•"/>
            </a:pPr>
            <a:r>
              <a:rPr lang="en-US" sz="2800" dirty="0"/>
              <a:t>send updates on survey numbers to each department chair (which Director pulls from the survey dashboard)</a:t>
            </a:r>
          </a:p>
          <a:p>
            <a:pPr marL="800100" lvl="1" indent="-342900">
              <a:buFont typeface="Arial" panose="020B0604020202020204" pitchFamily="34" charset="0"/>
              <a:buChar char="•"/>
            </a:pPr>
            <a:r>
              <a:rPr lang="en-US" sz="2800" dirty="0"/>
              <a:t>send email reminders to parents</a:t>
            </a:r>
          </a:p>
          <a:p>
            <a:pPr marL="800100" lvl="1" indent="-342900">
              <a:buFont typeface="Arial" panose="020B0604020202020204" pitchFamily="34" charset="0"/>
              <a:buChar char="•"/>
            </a:pPr>
            <a:r>
              <a:rPr lang="en-US" sz="2800" dirty="0"/>
              <a:t>provide year-end data summary for each school</a:t>
            </a:r>
          </a:p>
        </p:txBody>
      </p:sp>
    </p:spTree>
    <p:extLst>
      <p:ext uri="{BB962C8B-B14F-4D97-AF65-F5344CB8AC3E}">
        <p14:creationId xmlns:p14="http://schemas.microsoft.com/office/powerpoint/2010/main" val="337065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192" y="496861"/>
            <a:ext cx="4417563" cy="57849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004" y="496861"/>
            <a:ext cx="4414167" cy="5788541"/>
          </a:xfrm>
          <a:prstGeom prst="rect">
            <a:avLst/>
          </a:prstGeom>
        </p:spPr>
      </p:pic>
    </p:spTree>
    <p:extLst>
      <p:ext uri="{BB962C8B-B14F-4D97-AF65-F5344CB8AC3E}">
        <p14:creationId xmlns:p14="http://schemas.microsoft.com/office/powerpoint/2010/main" val="1259995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885" y="536197"/>
            <a:ext cx="4452218" cy="5878578"/>
          </a:xfrm>
          <a:prstGeom prst="rect">
            <a:avLst/>
          </a:prstGeom>
        </p:spPr>
      </p:pic>
      <p:sp>
        <p:nvSpPr>
          <p:cNvPr id="3" name="TextBox 2"/>
          <p:cNvSpPr txBox="1"/>
          <p:nvPr/>
        </p:nvSpPr>
        <p:spPr>
          <a:xfrm>
            <a:off x="1272290" y="1622830"/>
            <a:ext cx="3700630" cy="3416320"/>
          </a:xfrm>
          <a:prstGeom prst="rect">
            <a:avLst/>
          </a:prstGeom>
          <a:noFill/>
        </p:spPr>
        <p:txBody>
          <a:bodyPr wrap="square" rtlCol="0">
            <a:spAutoFit/>
          </a:bodyPr>
          <a:lstStyle/>
          <a:p>
            <a:r>
              <a:rPr lang="en-US" sz="2400" b="1" dirty="0"/>
              <a:t>Prep guide for parents to use to prepare for an upcoming IEP meeting:</a:t>
            </a:r>
          </a:p>
          <a:p>
            <a:r>
              <a:rPr lang="en-US" sz="2400" b="1" dirty="0"/>
              <a:t> </a:t>
            </a:r>
          </a:p>
          <a:p>
            <a:pPr marL="342900" indent="-342900">
              <a:buFont typeface="Arial" panose="020B0604020202020204" pitchFamily="34" charset="0"/>
              <a:buChar char="•"/>
            </a:pPr>
            <a:r>
              <a:rPr lang="en-US" sz="2400" b="1" dirty="0"/>
              <a:t>A tool to give them some structure to contribute to the “Parental Concerns” section of the IEP!</a:t>
            </a:r>
          </a:p>
        </p:txBody>
      </p:sp>
    </p:spTree>
    <p:extLst>
      <p:ext uri="{BB962C8B-B14F-4D97-AF65-F5344CB8AC3E}">
        <p14:creationId xmlns:p14="http://schemas.microsoft.com/office/powerpoint/2010/main" val="103609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222" y="488243"/>
            <a:ext cx="4426128" cy="5806754"/>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740" y="488243"/>
            <a:ext cx="4451029" cy="5806754"/>
          </a:xfrm>
          <a:prstGeom prst="rect">
            <a:avLst/>
          </a:prstGeom>
          <a:ln>
            <a:solidFill>
              <a:schemeClr val="tx1"/>
            </a:solidFill>
          </a:ln>
        </p:spPr>
      </p:pic>
    </p:spTree>
    <p:extLst>
      <p:ext uri="{BB962C8B-B14F-4D97-AF65-F5344CB8AC3E}">
        <p14:creationId xmlns:p14="http://schemas.microsoft.com/office/powerpoint/2010/main" val="173895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059" y="689433"/>
            <a:ext cx="11125200" cy="927494"/>
          </a:xfrm>
        </p:spPr>
        <p:txBody>
          <a:bodyPr/>
          <a:lstStyle/>
          <a:p>
            <a:r>
              <a:rPr lang="en-US" b="1" dirty="0">
                <a:solidFill>
                  <a:schemeClr val="tx1"/>
                </a:solidFill>
              </a:rPr>
              <a:t>Learning Targets</a:t>
            </a:r>
          </a:p>
        </p:txBody>
      </p:sp>
      <p:sp>
        <p:nvSpPr>
          <p:cNvPr id="3" name="Text Placeholder 2"/>
          <p:cNvSpPr>
            <a:spLocks noGrp="1"/>
          </p:cNvSpPr>
          <p:nvPr>
            <p:ph type="body" sz="quarter" idx="16"/>
          </p:nvPr>
        </p:nvSpPr>
        <p:spPr>
          <a:xfrm>
            <a:off x="8506763" y="3378755"/>
            <a:ext cx="3021496" cy="1742739"/>
          </a:xfrm>
        </p:spPr>
        <p:txBody>
          <a:bodyPr/>
          <a:lstStyle/>
          <a:p>
            <a:r>
              <a:rPr lang="en-US" dirty="0"/>
              <a:t>I can describe one way that information from the Parent Survey can be used in my district.</a:t>
            </a:r>
          </a:p>
        </p:txBody>
      </p:sp>
      <p:sp>
        <p:nvSpPr>
          <p:cNvPr id="4" name="Text Placeholder 3"/>
          <p:cNvSpPr>
            <a:spLocks noGrp="1"/>
          </p:cNvSpPr>
          <p:nvPr>
            <p:ph type="body" sz="quarter" idx="17"/>
          </p:nvPr>
        </p:nvSpPr>
        <p:spPr>
          <a:xfrm>
            <a:off x="4553226" y="3177041"/>
            <a:ext cx="3034748" cy="2278399"/>
          </a:xfrm>
        </p:spPr>
        <p:txBody>
          <a:bodyPr/>
          <a:lstStyle/>
          <a:p>
            <a:r>
              <a:rPr lang="en-US" dirty="0"/>
              <a:t>I can identify one strategy for partnering with teachers to improve parent survey participation.</a:t>
            </a:r>
          </a:p>
          <a:p>
            <a:endParaRPr lang="en-US" dirty="0"/>
          </a:p>
        </p:txBody>
      </p:sp>
      <p:sp>
        <p:nvSpPr>
          <p:cNvPr id="5" name="Text Placeholder 4"/>
          <p:cNvSpPr>
            <a:spLocks noGrp="1"/>
          </p:cNvSpPr>
          <p:nvPr>
            <p:ph type="body" sz="quarter" idx="18"/>
          </p:nvPr>
        </p:nvSpPr>
        <p:spPr>
          <a:xfrm>
            <a:off x="688278" y="3510985"/>
            <a:ext cx="3048000" cy="1610509"/>
          </a:xfrm>
        </p:spPr>
        <p:txBody>
          <a:bodyPr/>
          <a:lstStyle/>
          <a:p>
            <a:r>
              <a:rPr lang="en-US" dirty="0"/>
              <a:t>I can name two tools for increasing parent participation in the Parent Survey.</a:t>
            </a:r>
          </a:p>
          <a:p>
            <a:endParaRPr lang="en-US" dirty="0"/>
          </a:p>
        </p:txBody>
      </p:sp>
    </p:spTree>
    <p:extLst>
      <p:ext uri="{BB962C8B-B14F-4D97-AF65-F5344CB8AC3E}">
        <p14:creationId xmlns:p14="http://schemas.microsoft.com/office/powerpoint/2010/main" val="557436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613" y="2133012"/>
            <a:ext cx="5084618" cy="2878313"/>
          </a:xfrm>
        </p:spPr>
        <p:txBody>
          <a:bodyPr/>
          <a:lstStyle/>
          <a:p>
            <a:r>
              <a:rPr lang="en-US" sz="2800" b="1" i="1" dirty="0"/>
              <a:t>I am considered an equal partner with teachers and other professionals when planning and making decisions about my child’s program.</a:t>
            </a:r>
            <a:br>
              <a:rPr lang="en-US" dirty="0"/>
            </a:br>
            <a:endParaRPr lang="en-US" dirty="0"/>
          </a:p>
        </p:txBody>
      </p:sp>
      <p:sp>
        <p:nvSpPr>
          <p:cNvPr id="3" name="Text Placeholder 2"/>
          <p:cNvSpPr>
            <a:spLocks noGrp="1"/>
          </p:cNvSpPr>
          <p:nvPr>
            <p:ph type="body" sz="quarter" idx="17"/>
          </p:nvPr>
        </p:nvSpPr>
        <p:spPr/>
        <p:txBody>
          <a:bodyPr/>
          <a:lstStyle/>
          <a:p>
            <a:r>
              <a:rPr lang="en-US" b="1" dirty="0">
                <a:solidFill>
                  <a:schemeClr val="tx1"/>
                </a:solidFill>
              </a:rPr>
              <a:t>Be intentional about asking for input from parents for the IEP.</a:t>
            </a:r>
          </a:p>
        </p:txBody>
      </p:sp>
      <p:sp>
        <p:nvSpPr>
          <p:cNvPr id="4" name="Text Placeholder 3"/>
          <p:cNvSpPr>
            <a:spLocks noGrp="1"/>
          </p:cNvSpPr>
          <p:nvPr>
            <p:ph type="body" sz="quarter" idx="18"/>
          </p:nvPr>
        </p:nvSpPr>
        <p:spPr>
          <a:xfrm>
            <a:off x="6969457" y="3720542"/>
            <a:ext cx="4663741" cy="1642276"/>
          </a:xfrm>
        </p:spPr>
        <p:txBody>
          <a:bodyPr/>
          <a:lstStyle/>
          <a:p>
            <a:r>
              <a:rPr lang="en-US" b="1" dirty="0">
                <a:solidFill>
                  <a:schemeClr val="tx1"/>
                </a:solidFill>
              </a:rPr>
              <a:t>Use the language of the survey: “Because you are an equal partner, it’s important that we have your input written into the IEP.”</a:t>
            </a:r>
          </a:p>
        </p:txBody>
      </p:sp>
      <p:sp>
        <p:nvSpPr>
          <p:cNvPr id="5" name="Text Placeholder 4"/>
          <p:cNvSpPr>
            <a:spLocks noGrp="1"/>
          </p:cNvSpPr>
          <p:nvPr>
            <p:ph type="body" sz="quarter" idx="16"/>
          </p:nvPr>
        </p:nvSpPr>
        <p:spPr/>
        <p:txBody>
          <a:bodyPr/>
          <a:lstStyle/>
          <a:p>
            <a:r>
              <a:rPr lang="en-US" b="1" dirty="0">
                <a:solidFill>
                  <a:schemeClr val="tx1"/>
                </a:solidFill>
              </a:rPr>
              <a:t>Be welcoming!</a:t>
            </a:r>
          </a:p>
        </p:txBody>
      </p:sp>
    </p:spTree>
    <p:extLst>
      <p:ext uri="{BB962C8B-B14F-4D97-AF65-F5344CB8AC3E}">
        <p14:creationId xmlns:p14="http://schemas.microsoft.com/office/powerpoint/2010/main" val="257685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764" y="1938788"/>
            <a:ext cx="5084618" cy="3412109"/>
          </a:xfrm>
        </p:spPr>
        <p:txBody>
          <a:bodyPr/>
          <a:lstStyle/>
          <a:p>
            <a:r>
              <a:rPr lang="en-US" sz="2800" b="1" i="1" dirty="0"/>
              <a:t>Teachers ensure that I have fully understood the Procedural Safeguards (federal rules that protect the rights of parents) and my options if I disagree with a decision by the school.</a:t>
            </a:r>
            <a:br>
              <a:rPr lang="en-US" dirty="0"/>
            </a:br>
            <a:endParaRPr lang="en-US" dirty="0"/>
          </a:p>
        </p:txBody>
      </p:sp>
      <p:sp>
        <p:nvSpPr>
          <p:cNvPr id="3" name="Text Placeholder 2"/>
          <p:cNvSpPr>
            <a:spLocks noGrp="1"/>
          </p:cNvSpPr>
          <p:nvPr>
            <p:ph type="body" sz="quarter" idx="17"/>
          </p:nvPr>
        </p:nvSpPr>
        <p:spPr>
          <a:xfrm>
            <a:off x="7055518" y="3455272"/>
            <a:ext cx="4663741" cy="1418534"/>
          </a:xfrm>
        </p:spPr>
        <p:txBody>
          <a:bodyPr/>
          <a:lstStyle/>
          <a:p>
            <a:r>
              <a:rPr lang="en-US" dirty="0">
                <a:solidFill>
                  <a:schemeClr val="tx1"/>
                </a:solidFill>
              </a:rPr>
              <a:t>Explain that the Parents Rights document outlines the laws that protect their rights – and what to do if they disagree.</a:t>
            </a:r>
          </a:p>
        </p:txBody>
      </p:sp>
      <p:sp>
        <p:nvSpPr>
          <p:cNvPr id="5" name="Text Placeholder 4"/>
          <p:cNvSpPr>
            <a:spLocks noGrp="1"/>
          </p:cNvSpPr>
          <p:nvPr>
            <p:ph type="body" sz="quarter" idx="16"/>
          </p:nvPr>
        </p:nvSpPr>
        <p:spPr>
          <a:xfrm>
            <a:off x="7055518" y="2027998"/>
            <a:ext cx="4663741" cy="637287"/>
          </a:xfrm>
        </p:spPr>
        <p:txBody>
          <a:bodyPr/>
          <a:lstStyle/>
          <a:p>
            <a:r>
              <a:rPr lang="en-US" dirty="0">
                <a:solidFill>
                  <a:schemeClr val="tx1"/>
                </a:solidFill>
              </a:rPr>
              <a:t>Provide a copy of the Parents Rights at the IEP meeting.</a:t>
            </a:r>
          </a:p>
        </p:txBody>
      </p:sp>
    </p:spTree>
    <p:extLst>
      <p:ext uri="{BB962C8B-B14F-4D97-AF65-F5344CB8AC3E}">
        <p14:creationId xmlns:p14="http://schemas.microsoft.com/office/powerpoint/2010/main" val="543027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008" y="2575899"/>
            <a:ext cx="5084618" cy="2174521"/>
          </a:xfrm>
        </p:spPr>
        <p:txBody>
          <a:bodyPr/>
          <a:lstStyle/>
          <a:p>
            <a:r>
              <a:rPr lang="en-US" sz="2800" b="1" i="1" dirty="0"/>
              <a:t>My child’s evaluation report and other written information are written in terms I understand.</a:t>
            </a:r>
            <a:br>
              <a:rPr lang="en-US" dirty="0"/>
            </a:br>
            <a:endParaRPr lang="en-US" dirty="0"/>
          </a:p>
        </p:txBody>
      </p:sp>
      <p:sp>
        <p:nvSpPr>
          <p:cNvPr id="3" name="Text Placeholder 2"/>
          <p:cNvSpPr>
            <a:spLocks noGrp="1"/>
          </p:cNvSpPr>
          <p:nvPr>
            <p:ph type="body" sz="quarter" idx="17"/>
          </p:nvPr>
        </p:nvSpPr>
        <p:spPr>
          <a:xfrm>
            <a:off x="7055517" y="3572687"/>
            <a:ext cx="4663741" cy="1418534"/>
          </a:xfrm>
        </p:spPr>
        <p:txBody>
          <a:bodyPr/>
          <a:lstStyle/>
          <a:p>
            <a:r>
              <a:rPr lang="en-US" dirty="0">
                <a:solidFill>
                  <a:schemeClr val="tx1"/>
                </a:solidFill>
              </a:rPr>
              <a:t>Avoid “education speak” – use plain language to describe testing procedures, grading, reporting, etc.</a:t>
            </a:r>
          </a:p>
        </p:txBody>
      </p:sp>
      <p:sp>
        <p:nvSpPr>
          <p:cNvPr id="5" name="Text Placeholder 4"/>
          <p:cNvSpPr>
            <a:spLocks noGrp="1"/>
          </p:cNvSpPr>
          <p:nvPr>
            <p:ph type="body" sz="quarter" idx="16"/>
          </p:nvPr>
        </p:nvSpPr>
        <p:spPr>
          <a:xfrm>
            <a:off x="7055518" y="1772614"/>
            <a:ext cx="4663741" cy="637287"/>
          </a:xfrm>
        </p:spPr>
        <p:txBody>
          <a:bodyPr/>
          <a:lstStyle/>
          <a:p>
            <a:r>
              <a:rPr lang="en-US" dirty="0">
                <a:solidFill>
                  <a:schemeClr val="tx1"/>
                </a:solidFill>
              </a:rPr>
              <a:t>Explain terms and codes</a:t>
            </a:r>
          </a:p>
        </p:txBody>
      </p:sp>
      <p:sp>
        <p:nvSpPr>
          <p:cNvPr id="6" name="Text Placeholder 4"/>
          <p:cNvSpPr>
            <a:spLocks noGrp="1"/>
          </p:cNvSpPr>
          <p:nvPr>
            <p:ph type="body" sz="quarter" idx="4294967295"/>
          </p:nvPr>
        </p:nvSpPr>
        <p:spPr>
          <a:xfrm>
            <a:off x="7527925" y="2600325"/>
            <a:ext cx="4664075" cy="636588"/>
          </a:xfrm>
        </p:spPr>
        <p:txBody>
          <a:bodyPr/>
          <a:lstStyle/>
          <a:p>
            <a:r>
              <a:rPr lang="en-US" dirty="0"/>
              <a:t>Define acronyms!</a:t>
            </a:r>
          </a:p>
        </p:txBody>
      </p:sp>
    </p:spTree>
    <p:extLst>
      <p:ext uri="{BB962C8B-B14F-4D97-AF65-F5344CB8AC3E}">
        <p14:creationId xmlns:p14="http://schemas.microsoft.com/office/powerpoint/2010/main" val="333520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159" y="2314161"/>
            <a:ext cx="5084618" cy="2339215"/>
          </a:xfrm>
        </p:spPr>
        <p:txBody>
          <a:bodyPr/>
          <a:lstStyle/>
          <a:p>
            <a:r>
              <a:rPr lang="en-US" sz="2800" b="1" i="1" dirty="0"/>
              <a:t>At the IEP meeting, we discussed accommodations and modifications that my child would need.</a:t>
            </a:r>
            <a:br>
              <a:rPr lang="en-US" dirty="0"/>
            </a:br>
            <a:endParaRPr lang="en-US" dirty="0"/>
          </a:p>
        </p:txBody>
      </p:sp>
      <p:sp>
        <p:nvSpPr>
          <p:cNvPr id="3" name="Text Placeholder 2"/>
          <p:cNvSpPr>
            <a:spLocks noGrp="1"/>
          </p:cNvSpPr>
          <p:nvPr>
            <p:ph type="body" sz="quarter" idx="17"/>
          </p:nvPr>
        </p:nvSpPr>
        <p:spPr>
          <a:xfrm>
            <a:off x="7055516" y="4465833"/>
            <a:ext cx="4663741" cy="1418534"/>
          </a:xfrm>
        </p:spPr>
        <p:txBody>
          <a:bodyPr/>
          <a:lstStyle/>
          <a:p>
            <a:r>
              <a:rPr lang="en-US" dirty="0">
                <a:solidFill>
                  <a:schemeClr val="tx1"/>
                </a:solidFill>
              </a:rPr>
              <a:t>Explain the difference between accommodations and modifications if necessary.</a:t>
            </a:r>
          </a:p>
        </p:txBody>
      </p:sp>
      <p:sp>
        <p:nvSpPr>
          <p:cNvPr id="5" name="Text Placeholder 4"/>
          <p:cNvSpPr>
            <a:spLocks noGrp="1"/>
          </p:cNvSpPr>
          <p:nvPr>
            <p:ph type="body" sz="quarter" idx="16"/>
          </p:nvPr>
        </p:nvSpPr>
        <p:spPr>
          <a:xfrm>
            <a:off x="7055516" y="1581374"/>
            <a:ext cx="4663741" cy="1118983"/>
          </a:xfrm>
        </p:spPr>
        <p:txBody>
          <a:bodyPr/>
          <a:lstStyle/>
          <a:p>
            <a:r>
              <a:rPr lang="en-US" dirty="0">
                <a:solidFill>
                  <a:schemeClr val="tx1"/>
                </a:solidFill>
              </a:rPr>
              <a:t>At the IEP meeting, be specific in pointing out the accommodations page.</a:t>
            </a:r>
          </a:p>
        </p:txBody>
      </p:sp>
      <p:sp>
        <p:nvSpPr>
          <p:cNvPr id="6" name="Text Placeholder 4"/>
          <p:cNvSpPr>
            <a:spLocks noGrp="1"/>
          </p:cNvSpPr>
          <p:nvPr>
            <p:ph type="body" sz="quarter" idx="4294967295"/>
          </p:nvPr>
        </p:nvSpPr>
        <p:spPr>
          <a:xfrm>
            <a:off x="7527925" y="2600325"/>
            <a:ext cx="4664075" cy="1766888"/>
          </a:xfrm>
        </p:spPr>
        <p:txBody>
          <a:bodyPr/>
          <a:lstStyle/>
          <a:p>
            <a:endParaRPr lang="en-US" dirty="0"/>
          </a:p>
          <a:p>
            <a:r>
              <a:rPr lang="en-US" dirty="0"/>
              <a:t>Use the language from the survey; explain that these supports are what the child needs to be successful.</a:t>
            </a:r>
          </a:p>
        </p:txBody>
      </p:sp>
    </p:spTree>
    <p:extLst>
      <p:ext uri="{BB962C8B-B14F-4D97-AF65-F5344CB8AC3E}">
        <p14:creationId xmlns:p14="http://schemas.microsoft.com/office/powerpoint/2010/main" val="225180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189" y="2452556"/>
            <a:ext cx="5084618" cy="2056186"/>
          </a:xfrm>
        </p:spPr>
        <p:txBody>
          <a:bodyPr/>
          <a:lstStyle/>
          <a:p>
            <a:r>
              <a:rPr lang="en-US" sz="2800" b="1" i="1" dirty="0"/>
              <a:t>The school communicates regularly with me regarding my child’s progress on IEP goals.</a:t>
            </a:r>
            <a:endParaRPr lang="en-US" b="1" i="1" dirty="0"/>
          </a:p>
        </p:txBody>
      </p:sp>
      <p:sp>
        <p:nvSpPr>
          <p:cNvPr id="5" name="Text Placeholder 4"/>
          <p:cNvSpPr>
            <a:spLocks noGrp="1"/>
          </p:cNvSpPr>
          <p:nvPr>
            <p:ph type="body" sz="quarter" idx="16"/>
          </p:nvPr>
        </p:nvSpPr>
        <p:spPr>
          <a:xfrm>
            <a:off x="6969457" y="1955494"/>
            <a:ext cx="4663741" cy="637287"/>
          </a:xfrm>
        </p:spPr>
        <p:txBody>
          <a:bodyPr/>
          <a:lstStyle/>
          <a:p>
            <a:r>
              <a:rPr lang="en-US" dirty="0">
                <a:solidFill>
                  <a:schemeClr val="tx1"/>
                </a:solidFill>
              </a:rPr>
              <a:t>Make sure progress reports are sent home regularly</a:t>
            </a:r>
          </a:p>
        </p:txBody>
      </p:sp>
      <p:sp>
        <p:nvSpPr>
          <p:cNvPr id="6" name="Text Placeholder 4"/>
          <p:cNvSpPr>
            <a:spLocks noGrp="1"/>
          </p:cNvSpPr>
          <p:nvPr>
            <p:ph type="body" sz="quarter" idx="4294967295"/>
          </p:nvPr>
        </p:nvSpPr>
        <p:spPr>
          <a:xfrm>
            <a:off x="7237993" y="3139572"/>
            <a:ext cx="4664075" cy="1506537"/>
          </a:xfrm>
        </p:spPr>
        <p:txBody>
          <a:bodyPr/>
          <a:lstStyle/>
          <a:p>
            <a:r>
              <a:rPr lang="en-US" dirty="0"/>
              <a:t>It is recommended that you communicate with your student’s families on a regular basis, not just at grading periods.</a:t>
            </a:r>
          </a:p>
        </p:txBody>
      </p:sp>
    </p:spTree>
    <p:extLst>
      <p:ext uri="{BB962C8B-B14F-4D97-AF65-F5344CB8AC3E}">
        <p14:creationId xmlns:p14="http://schemas.microsoft.com/office/powerpoint/2010/main" val="173961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887" y="2794596"/>
            <a:ext cx="5084618" cy="1364810"/>
          </a:xfrm>
        </p:spPr>
        <p:txBody>
          <a:bodyPr/>
          <a:lstStyle/>
          <a:p>
            <a:r>
              <a:rPr lang="en-US" sz="2800" b="1" i="1" dirty="0"/>
              <a:t>Teachers are available to speak with me.</a:t>
            </a:r>
            <a:endParaRPr lang="en-US" b="1" i="1" dirty="0"/>
          </a:p>
        </p:txBody>
      </p:sp>
      <p:sp>
        <p:nvSpPr>
          <p:cNvPr id="5" name="Text Placeholder 4"/>
          <p:cNvSpPr>
            <a:spLocks noGrp="1"/>
          </p:cNvSpPr>
          <p:nvPr>
            <p:ph type="body" sz="quarter" idx="16"/>
          </p:nvPr>
        </p:nvSpPr>
        <p:spPr>
          <a:xfrm>
            <a:off x="6969457" y="1552997"/>
            <a:ext cx="4663741" cy="1732169"/>
          </a:xfrm>
        </p:spPr>
        <p:txBody>
          <a:bodyPr/>
          <a:lstStyle/>
          <a:p>
            <a:r>
              <a:rPr lang="en-US" dirty="0">
                <a:solidFill>
                  <a:schemeClr val="tx1"/>
                </a:solidFill>
              </a:rPr>
              <a:t>Make sure parents on your caseload are aware of all the ways they can talk with you (email, phone, text, meeting before or after school)</a:t>
            </a:r>
          </a:p>
        </p:txBody>
      </p:sp>
      <p:sp>
        <p:nvSpPr>
          <p:cNvPr id="6" name="Text Placeholder 4"/>
          <p:cNvSpPr>
            <a:spLocks noGrp="1"/>
          </p:cNvSpPr>
          <p:nvPr>
            <p:ph type="body" sz="quarter" idx="4294967295"/>
          </p:nvPr>
        </p:nvSpPr>
        <p:spPr>
          <a:xfrm>
            <a:off x="7271447" y="3807406"/>
            <a:ext cx="4664075" cy="1504950"/>
          </a:xfrm>
        </p:spPr>
        <p:txBody>
          <a:bodyPr>
            <a:normAutofit lnSpcReduction="10000"/>
          </a:bodyPr>
          <a:lstStyle/>
          <a:p>
            <a:r>
              <a:rPr lang="en-US" dirty="0"/>
              <a:t>Communicate with parents often, and </a:t>
            </a:r>
            <a:r>
              <a:rPr lang="en-US" i="1" dirty="0"/>
              <a:t>share positive stories </a:t>
            </a:r>
            <a:r>
              <a:rPr lang="en-US" dirty="0"/>
              <a:t>– don’t let the only time they hear from you be when there’s a problem!</a:t>
            </a:r>
          </a:p>
        </p:txBody>
      </p:sp>
    </p:spTree>
    <p:extLst>
      <p:ext uri="{BB962C8B-B14F-4D97-AF65-F5344CB8AC3E}">
        <p14:creationId xmlns:p14="http://schemas.microsoft.com/office/powerpoint/2010/main" val="204778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584" y="2419081"/>
            <a:ext cx="5084618" cy="2061026"/>
          </a:xfrm>
        </p:spPr>
        <p:txBody>
          <a:bodyPr/>
          <a:lstStyle/>
          <a:p>
            <a:r>
              <a:rPr lang="en-US" sz="2800" b="1" i="1" dirty="0"/>
              <a:t>The school offers parents a variety of ways to communicate with teachers.</a:t>
            </a:r>
            <a:endParaRPr lang="en-US" b="1" i="1" dirty="0"/>
          </a:p>
        </p:txBody>
      </p:sp>
      <p:sp>
        <p:nvSpPr>
          <p:cNvPr id="5" name="Text Placeholder 4"/>
          <p:cNvSpPr>
            <a:spLocks noGrp="1"/>
          </p:cNvSpPr>
          <p:nvPr>
            <p:ph type="body" sz="quarter" idx="16"/>
          </p:nvPr>
        </p:nvSpPr>
        <p:spPr>
          <a:xfrm>
            <a:off x="6969457" y="1552997"/>
            <a:ext cx="4663741" cy="1732169"/>
          </a:xfrm>
        </p:spPr>
        <p:txBody>
          <a:bodyPr/>
          <a:lstStyle/>
          <a:p>
            <a:r>
              <a:rPr lang="en-US" dirty="0">
                <a:solidFill>
                  <a:schemeClr val="tx1"/>
                </a:solidFill>
              </a:rPr>
              <a:t>Make sure parents on your caseload are aware of all the ways they can talk with you (email, phone, text, meeting before or after school)</a:t>
            </a:r>
          </a:p>
        </p:txBody>
      </p:sp>
      <p:sp>
        <p:nvSpPr>
          <p:cNvPr id="6" name="Text Placeholder 4"/>
          <p:cNvSpPr>
            <a:spLocks noGrp="1"/>
          </p:cNvSpPr>
          <p:nvPr>
            <p:ph type="body" sz="quarter" idx="4294967295"/>
          </p:nvPr>
        </p:nvSpPr>
        <p:spPr>
          <a:xfrm>
            <a:off x="7249144" y="3727632"/>
            <a:ext cx="4664075" cy="1781070"/>
          </a:xfrm>
        </p:spPr>
        <p:txBody>
          <a:bodyPr>
            <a:normAutofit/>
          </a:bodyPr>
          <a:lstStyle/>
          <a:p>
            <a:r>
              <a:rPr lang="en-US" dirty="0"/>
              <a:t>Communicate with parents often, and share </a:t>
            </a:r>
            <a:r>
              <a:rPr lang="en-US" i="1" dirty="0"/>
              <a:t>positive</a:t>
            </a:r>
            <a:r>
              <a:rPr lang="en-US" dirty="0"/>
              <a:t> stories – don’t let the only time they hear from you be when there’s a problem!</a:t>
            </a:r>
          </a:p>
        </p:txBody>
      </p:sp>
    </p:spTree>
    <p:extLst>
      <p:ext uri="{BB962C8B-B14F-4D97-AF65-F5344CB8AC3E}">
        <p14:creationId xmlns:p14="http://schemas.microsoft.com/office/powerpoint/2010/main" val="224916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794" y="2140771"/>
            <a:ext cx="5084618" cy="2656812"/>
          </a:xfrm>
        </p:spPr>
        <p:txBody>
          <a:bodyPr/>
          <a:lstStyle/>
          <a:p>
            <a:r>
              <a:rPr lang="en-US" sz="2800" b="1" i="1" dirty="0"/>
              <a:t>Teachers respect my cultural heritage and show sensitivity to the needs of students with disabilities and their families.</a:t>
            </a:r>
            <a:endParaRPr lang="en-US" b="1" i="1" dirty="0"/>
          </a:p>
        </p:txBody>
      </p:sp>
      <p:sp>
        <p:nvSpPr>
          <p:cNvPr id="5" name="Text Placeholder 4"/>
          <p:cNvSpPr>
            <a:spLocks noGrp="1"/>
          </p:cNvSpPr>
          <p:nvPr>
            <p:ph type="body" sz="quarter" idx="16"/>
          </p:nvPr>
        </p:nvSpPr>
        <p:spPr>
          <a:xfrm>
            <a:off x="6779887" y="1575299"/>
            <a:ext cx="4663741" cy="1732169"/>
          </a:xfrm>
        </p:spPr>
        <p:txBody>
          <a:bodyPr/>
          <a:lstStyle/>
          <a:p>
            <a:r>
              <a:rPr lang="en-US" sz="2400" dirty="0">
                <a:solidFill>
                  <a:schemeClr val="tx1"/>
                </a:solidFill>
              </a:rPr>
              <a:t>Ask for input from families with differing cultural backgrounds, &amp; incorporate activities that highlight them. </a:t>
            </a:r>
          </a:p>
        </p:txBody>
      </p:sp>
      <p:sp>
        <p:nvSpPr>
          <p:cNvPr id="6" name="Text Placeholder 4"/>
          <p:cNvSpPr>
            <a:spLocks noGrp="1"/>
          </p:cNvSpPr>
          <p:nvPr>
            <p:ph type="body" sz="quarter" idx="4294967295"/>
          </p:nvPr>
        </p:nvSpPr>
        <p:spPr>
          <a:xfrm>
            <a:off x="6991425" y="3747958"/>
            <a:ext cx="4664075" cy="1504950"/>
          </a:xfrm>
        </p:spPr>
        <p:txBody>
          <a:bodyPr>
            <a:noAutofit/>
          </a:bodyPr>
          <a:lstStyle/>
          <a:p>
            <a:pPr marL="0" indent="0">
              <a:buNone/>
            </a:pPr>
            <a:r>
              <a:rPr lang="en-US" sz="2400" dirty="0"/>
              <a:t>Share resources and information (Parent Mentors can help!) that support the needs of families.</a:t>
            </a:r>
          </a:p>
        </p:txBody>
      </p:sp>
    </p:spTree>
    <p:extLst>
      <p:ext uri="{BB962C8B-B14F-4D97-AF65-F5344CB8AC3E}">
        <p14:creationId xmlns:p14="http://schemas.microsoft.com/office/powerpoint/2010/main" val="908776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35" y="2446248"/>
            <a:ext cx="5084618" cy="2000429"/>
          </a:xfrm>
        </p:spPr>
        <p:txBody>
          <a:bodyPr/>
          <a:lstStyle/>
          <a:p>
            <a:r>
              <a:rPr lang="en-US" sz="2800" b="1" i="1" dirty="0"/>
              <a:t>The school gives parents the help they may need to play an active role in their child’s education.</a:t>
            </a:r>
            <a:endParaRPr lang="en-US" b="1" i="1" dirty="0"/>
          </a:p>
        </p:txBody>
      </p:sp>
      <p:sp>
        <p:nvSpPr>
          <p:cNvPr id="5" name="Text Placeholder 4"/>
          <p:cNvSpPr>
            <a:spLocks noGrp="1"/>
          </p:cNvSpPr>
          <p:nvPr>
            <p:ph type="body" sz="quarter" idx="16"/>
          </p:nvPr>
        </p:nvSpPr>
        <p:spPr>
          <a:xfrm>
            <a:off x="6936005" y="992860"/>
            <a:ext cx="4663741" cy="1732169"/>
          </a:xfrm>
        </p:spPr>
        <p:txBody>
          <a:bodyPr/>
          <a:lstStyle/>
          <a:p>
            <a:r>
              <a:rPr lang="en-US" sz="2000" dirty="0">
                <a:solidFill>
                  <a:schemeClr val="tx1"/>
                </a:solidFill>
              </a:rPr>
              <a:t>Share information and resources that support families (Parent Mentor can help!)</a:t>
            </a:r>
          </a:p>
        </p:txBody>
      </p:sp>
      <p:sp>
        <p:nvSpPr>
          <p:cNvPr id="6" name="Text Placeholder 4"/>
          <p:cNvSpPr>
            <a:spLocks noGrp="1"/>
          </p:cNvSpPr>
          <p:nvPr>
            <p:ph type="body" sz="quarter" idx="4294967295"/>
          </p:nvPr>
        </p:nvSpPr>
        <p:spPr>
          <a:xfrm>
            <a:off x="7058668" y="3223439"/>
            <a:ext cx="4664075" cy="2674937"/>
          </a:xfrm>
        </p:spPr>
        <p:txBody>
          <a:bodyPr>
            <a:noAutofit/>
          </a:bodyPr>
          <a:lstStyle/>
          <a:p>
            <a:pPr marL="0" indent="0">
              <a:buNone/>
            </a:pPr>
            <a:r>
              <a:rPr lang="en-US" dirty="0"/>
              <a:t>Work with parents in scheduling IEP team meetings, to be as convenient for them as possible – and use that vocabulary! “We want to schedule this meeting to enable you to have an active role in your child’s education planning”.</a:t>
            </a:r>
          </a:p>
        </p:txBody>
      </p:sp>
    </p:spTree>
    <p:extLst>
      <p:ext uri="{BB962C8B-B14F-4D97-AF65-F5344CB8AC3E}">
        <p14:creationId xmlns:p14="http://schemas.microsoft.com/office/powerpoint/2010/main" val="135487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492" y="1991707"/>
            <a:ext cx="5084618" cy="2803317"/>
          </a:xfrm>
        </p:spPr>
        <p:txBody>
          <a:bodyPr/>
          <a:lstStyle/>
          <a:p>
            <a:r>
              <a:rPr lang="en-US" sz="2800" b="1" dirty="0"/>
              <a:t>The school provides information on agencies that can assist my child in grade level transitions and/or transitions to post school settings.</a:t>
            </a:r>
            <a:endParaRPr lang="en-US" b="1" dirty="0"/>
          </a:p>
        </p:txBody>
      </p:sp>
      <p:sp>
        <p:nvSpPr>
          <p:cNvPr id="5" name="Text Placeholder 4"/>
          <p:cNvSpPr>
            <a:spLocks noGrp="1"/>
          </p:cNvSpPr>
          <p:nvPr>
            <p:ph type="body" sz="quarter" idx="16"/>
          </p:nvPr>
        </p:nvSpPr>
        <p:spPr>
          <a:xfrm>
            <a:off x="6969457" y="1552997"/>
            <a:ext cx="4663741" cy="1732169"/>
          </a:xfrm>
        </p:spPr>
        <p:txBody>
          <a:bodyPr/>
          <a:lstStyle/>
          <a:p>
            <a:r>
              <a:rPr lang="en-US" sz="2400" dirty="0">
                <a:solidFill>
                  <a:schemeClr val="tx1"/>
                </a:solidFill>
              </a:rPr>
              <a:t>Promote the resources from the Parent Mentor throughout the school year.  </a:t>
            </a:r>
          </a:p>
          <a:p>
            <a:endParaRPr lang="en-US" dirty="0"/>
          </a:p>
        </p:txBody>
      </p:sp>
      <p:sp>
        <p:nvSpPr>
          <p:cNvPr id="6" name="Text Placeholder 4"/>
          <p:cNvSpPr>
            <a:spLocks noGrp="1"/>
          </p:cNvSpPr>
          <p:nvPr>
            <p:ph type="body" sz="quarter" idx="4294967295"/>
          </p:nvPr>
        </p:nvSpPr>
        <p:spPr>
          <a:xfrm>
            <a:off x="7271447" y="3285166"/>
            <a:ext cx="4664075" cy="1504950"/>
          </a:xfrm>
        </p:spPr>
        <p:txBody>
          <a:bodyPr>
            <a:normAutofit fontScale="92500"/>
          </a:bodyPr>
          <a:lstStyle/>
          <a:p>
            <a:r>
              <a:rPr lang="en-US" sz="2400" dirty="0"/>
              <a:t>Since there is a page of the IEP specifically for transition, use this opportunity to suggest resources to parents.</a:t>
            </a:r>
          </a:p>
        </p:txBody>
      </p:sp>
    </p:spTree>
    <p:extLst>
      <p:ext uri="{BB962C8B-B14F-4D97-AF65-F5344CB8AC3E}">
        <p14:creationId xmlns:p14="http://schemas.microsoft.com/office/powerpoint/2010/main" val="144617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accent5">
              <a:lumMod val="20000"/>
              <a:lumOff val="80000"/>
            </a:schemeClr>
          </a:solidFill>
        </p:spPr>
        <p:txBody>
          <a:bodyPr/>
          <a:lstStyle/>
          <a:p>
            <a:pPr marL="639763" eaLnBrk="1" hangingPunct="1"/>
            <a:r>
              <a:rPr lang="en-US" altLang="en-US" dirty="0">
                <a:ea typeface="Glegoo" pitchFamily="2" charset="0"/>
                <a:cs typeface="Glegoo" pitchFamily="2" charset="0"/>
              </a:rPr>
              <a:t> </a:t>
            </a:r>
            <a:r>
              <a:rPr lang="en-US" altLang="en-US" b="1" dirty="0">
                <a:ea typeface="Glegoo" pitchFamily="2" charset="0"/>
                <a:cs typeface="Glegoo" pitchFamily="2" charset="0"/>
              </a:rPr>
              <a:t>An Important Tool for Gathering Parent Input</a:t>
            </a:r>
          </a:p>
        </p:txBody>
      </p:sp>
      <p:sp>
        <p:nvSpPr>
          <p:cNvPr id="2" name="TextBox 1"/>
          <p:cNvSpPr txBox="1"/>
          <p:nvPr/>
        </p:nvSpPr>
        <p:spPr>
          <a:xfrm>
            <a:off x="1653540" y="3001383"/>
            <a:ext cx="859536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Mandated by GaDOE, Special Education Services and Supports</a:t>
            </a:r>
          </a:p>
          <a:p>
            <a:pPr marL="285750" indent="-285750">
              <a:buFont typeface="Arial" panose="020B0604020202020204" pitchFamily="34" charset="0"/>
              <a:buChar char="•"/>
            </a:pPr>
            <a:r>
              <a:rPr lang="en-US" sz="2400" dirty="0"/>
              <a:t>Survey of parents of students with disabilities throughout Georgia</a:t>
            </a:r>
          </a:p>
          <a:p>
            <a:pPr marL="285750" indent="-285750">
              <a:buFont typeface="Arial" panose="020B0604020202020204" pitchFamily="34" charset="0"/>
              <a:buChar char="•"/>
            </a:pPr>
            <a:r>
              <a:rPr lang="en-US" sz="2400" dirty="0"/>
              <a:t>Results give important information on how families are engaged in their child’s education</a:t>
            </a:r>
          </a:p>
          <a:p>
            <a:pPr marL="285750" indent="-285750">
              <a:buFont typeface="Arial" panose="020B0604020202020204" pitchFamily="34" charset="0"/>
              <a:buChar char="•"/>
            </a:pPr>
            <a:r>
              <a:rPr lang="en-US" sz="2400" dirty="0"/>
              <a:t>Results can guide decision-making in local school systems </a:t>
            </a:r>
          </a:p>
          <a:p>
            <a:pPr marL="285750" indent="-285750">
              <a:buFont typeface="Arial" panose="020B0604020202020204" pitchFamily="34" charset="0"/>
              <a:buChar cha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3623" y="936702"/>
            <a:ext cx="10008361" cy="4764851"/>
          </a:xfrm>
        </p:spPr>
        <p:txBody>
          <a:bodyPr>
            <a:normAutofit/>
          </a:bodyPr>
          <a:lstStyle/>
          <a:p>
            <a:pPr marL="342900" indent="-342900">
              <a:buFont typeface="Arial" panose="020B0604020202020204" pitchFamily="34" charset="0"/>
              <a:buChar char="•"/>
            </a:pPr>
            <a:r>
              <a:rPr lang="en-US" sz="2800" dirty="0">
                <a:solidFill>
                  <a:schemeClr val="tx1"/>
                </a:solidFill>
              </a:rPr>
              <a:t>What about parents whose student had their IEP meeting </a:t>
            </a:r>
            <a:r>
              <a:rPr lang="en-US" sz="2800" i="1" dirty="0">
                <a:solidFill>
                  <a:schemeClr val="tx1"/>
                </a:solidFill>
              </a:rPr>
              <a:t>before</a:t>
            </a:r>
            <a:r>
              <a:rPr lang="en-US" sz="2800" dirty="0">
                <a:solidFill>
                  <a:schemeClr val="tx1"/>
                </a:solidFill>
              </a:rPr>
              <a:t> January?</a:t>
            </a:r>
          </a:p>
          <a:p>
            <a:pPr marL="800100" lvl="1" indent="-342900">
              <a:buFont typeface="Arial" panose="020B0604020202020204" pitchFamily="34" charset="0"/>
              <a:buChar char="•"/>
            </a:pPr>
            <a:endParaRPr lang="en-US" dirty="0">
              <a:solidFill>
                <a:schemeClr val="tx1"/>
              </a:solidFill>
            </a:endParaRPr>
          </a:p>
          <a:p>
            <a:pPr marL="800100" lvl="1" indent="-342900">
              <a:buFont typeface="Arial" panose="020B0604020202020204" pitchFamily="34" charset="0"/>
              <a:buChar char="•"/>
            </a:pPr>
            <a:r>
              <a:rPr lang="en-US" sz="2400" dirty="0">
                <a:solidFill>
                  <a:schemeClr val="tx1"/>
                </a:solidFill>
              </a:rPr>
              <a:t>Teachers/case managers and the Parent Mentor team up to follow up with those parents, emailing them the survey link and encouraging them to participate. </a:t>
            </a:r>
          </a:p>
          <a:p>
            <a:pPr marL="800100" lvl="1" indent="-342900">
              <a:buFont typeface="Arial" panose="020B0604020202020204" pitchFamily="34" charset="0"/>
              <a:buChar char="•"/>
            </a:pPr>
            <a:r>
              <a:rPr lang="en-US" sz="2400" dirty="0">
                <a:solidFill>
                  <a:schemeClr val="tx1"/>
                </a:solidFill>
              </a:rPr>
              <a:t>One way to use an incentive in this situation is to ask the parent to print or take a screen shot of the screen at the end of the survey, and email or text it in to receive the incentive!  </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410727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3623" y="936702"/>
            <a:ext cx="10008361" cy="4764851"/>
          </a:xfrm>
        </p:spPr>
        <p:txBody>
          <a:bodyPr>
            <a:normAutofit/>
          </a:bodyPr>
          <a:lstStyle/>
          <a:p>
            <a:pPr marL="342900" indent="-342900">
              <a:buFont typeface="Arial" panose="020B0604020202020204" pitchFamily="34" charset="0"/>
              <a:buChar char="•"/>
            </a:pPr>
            <a:r>
              <a:rPr lang="en-US" sz="2800" dirty="0">
                <a:solidFill>
                  <a:schemeClr val="tx1"/>
                </a:solidFill>
              </a:rPr>
              <a:t>What about parents whose students had their IEP meeting before January?</a:t>
            </a:r>
          </a:p>
          <a:p>
            <a:pPr marL="800100" lvl="1" indent="-342900">
              <a:buFont typeface="Arial" panose="020B0604020202020204" pitchFamily="34" charset="0"/>
              <a:buChar char="•"/>
            </a:pPr>
            <a:endParaRPr lang="en-US" dirty="0">
              <a:solidFill>
                <a:schemeClr val="tx1"/>
              </a:solidFill>
            </a:endParaRPr>
          </a:p>
          <a:p>
            <a:pPr marL="800100" lvl="1" indent="-342900">
              <a:buFont typeface="Arial" panose="020B0604020202020204" pitchFamily="34" charset="0"/>
              <a:buChar char="•"/>
            </a:pPr>
            <a:r>
              <a:rPr lang="en-US" sz="2400" dirty="0">
                <a:solidFill>
                  <a:schemeClr val="tx1"/>
                </a:solidFill>
              </a:rPr>
              <a:t>Another option is to have a laptop available in the front office or the media center for parents to stop by and complete the survey (this option would benefit families with limited access to technology as well).  Be sure these students receive their incentive, too!</a:t>
            </a:r>
          </a:p>
          <a:p>
            <a:pPr marL="342900" indent="-342900">
              <a:buFont typeface="Arial" panose="020B0604020202020204" pitchFamily="34" charset="0"/>
              <a:buChar char="•"/>
            </a:pPr>
            <a:endParaRPr lang="en-US" sz="2400" dirty="0">
              <a:solidFill>
                <a:schemeClr val="tx1"/>
              </a:solidFill>
            </a:endParaRPr>
          </a:p>
          <a:p>
            <a:pPr algn="ctr"/>
            <a:r>
              <a:rPr lang="en-US" sz="2400" i="1" dirty="0">
                <a:solidFill>
                  <a:schemeClr val="tx1"/>
                </a:solidFill>
              </a:rPr>
              <a:t>Encourage schools to develop their own incentives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478738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3623" y="1344706"/>
            <a:ext cx="10008361" cy="4356847"/>
          </a:xfrm>
        </p:spPr>
        <p:txBody>
          <a:bodyPr>
            <a:normAutofit/>
          </a:bodyPr>
          <a:lstStyle/>
          <a:p>
            <a:pPr algn="ctr"/>
            <a:endParaRPr lang="en-US" sz="2400" dirty="0"/>
          </a:p>
          <a:p>
            <a:pPr algn="ctr"/>
            <a:endParaRPr lang="en-US" sz="2400" dirty="0"/>
          </a:p>
          <a:p>
            <a:pPr algn="ctr"/>
            <a:endParaRPr lang="en-US" sz="2400" dirty="0"/>
          </a:p>
          <a:p>
            <a:pPr algn="ctr"/>
            <a:r>
              <a:rPr lang="en-US" sz="3200" i="1" dirty="0">
                <a:solidFill>
                  <a:schemeClr val="tx1"/>
                </a:solidFill>
              </a:rPr>
              <a:t>Ideas for Increasing Survey Returns</a:t>
            </a:r>
          </a:p>
        </p:txBody>
      </p:sp>
      <p:sp>
        <p:nvSpPr>
          <p:cNvPr id="2" name="TextBox 1"/>
          <p:cNvSpPr txBox="1"/>
          <p:nvPr/>
        </p:nvSpPr>
        <p:spPr>
          <a:xfrm>
            <a:off x="1293541" y="1477022"/>
            <a:ext cx="2436886" cy="1200329"/>
          </a:xfrm>
          <a:prstGeom prst="rect">
            <a:avLst/>
          </a:prstGeom>
          <a:noFill/>
          <a:ln>
            <a:solidFill>
              <a:schemeClr val="tx1"/>
            </a:solidFill>
          </a:ln>
        </p:spPr>
        <p:txBody>
          <a:bodyPr wrap="none" rtlCol="0">
            <a:spAutoFit/>
          </a:bodyPr>
          <a:lstStyle/>
          <a:p>
            <a:r>
              <a:rPr lang="en-US" b="1" dirty="0">
                <a:solidFill>
                  <a:srgbClr val="FFFF00"/>
                </a:solidFill>
              </a:rPr>
              <a:t>Piggyback on other</a:t>
            </a:r>
          </a:p>
          <a:p>
            <a:r>
              <a:rPr lang="en-US" b="1" dirty="0">
                <a:solidFill>
                  <a:srgbClr val="FFFF00"/>
                </a:solidFill>
              </a:rPr>
              <a:t>events: STEM Night, </a:t>
            </a:r>
          </a:p>
          <a:p>
            <a:r>
              <a:rPr lang="en-US" b="1" dirty="0">
                <a:solidFill>
                  <a:srgbClr val="FFFF00"/>
                </a:solidFill>
              </a:rPr>
              <a:t>8</a:t>
            </a:r>
            <a:r>
              <a:rPr lang="en-US" b="1" baseline="30000" dirty="0">
                <a:solidFill>
                  <a:srgbClr val="FFFF00"/>
                </a:solidFill>
              </a:rPr>
              <a:t>th</a:t>
            </a:r>
            <a:r>
              <a:rPr lang="en-US" b="1" dirty="0">
                <a:solidFill>
                  <a:srgbClr val="FFFF00"/>
                </a:solidFill>
              </a:rPr>
              <a:t> Grade Night, PTO</a:t>
            </a:r>
          </a:p>
          <a:p>
            <a:r>
              <a:rPr lang="en-US" b="1" dirty="0">
                <a:solidFill>
                  <a:srgbClr val="FFFF00"/>
                </a:solidFill>
              </a:rPr>
              <a:t>events</a:t>
            </a:r>
          </a:p>
        </p:txBody>
      </p:sp>
      <p:sp>
        <p:nvSpPr>
          <p:cNvPr id="4" name="TextBox 3"/>
          <p:cNvSpPr txBox="1"/>
          <p:nvPr/>
        </p:nvSpPr>
        <p:spPr>
          <a:xfrm>
            <a:off x="7740305" y="1345179"/>
            <a:ext cx="3498073" cy="923330"/>
          </a:xfrm>
          <a:prstGeom prst="rect">
            <a:avLst/>
          </a:prstGeom>
          <a:noFill/>
          <a:ln>
            <a:solidFill>
              <a:schemeClr val="tx1"/>
            </a:solidFill>
          </a:ln>
        </p:spPr>
        <p:txBody>
          <a:bodyPr wrap="none" rtlCol="0">
            <a:spAutoFit/>
          </a:bodyPr>
          <a:lstStyle/>
          <a:p>
            <a:r>
              <a:rPr lang="en-US" b="1" dirty="0">
                <a:solidFill>
                  <a:srgbClr val="92D050"/>
                </a:solidFill>
              </a:rPr>
              <a:t>Offer “Tech Time” – additional</a:t>
            </a:r>
          </a:p>
          <a:p>
            <a:r>
              <a:rPr lang="en-US" b="1" dirty="0">
                <a:solidFill>
                  <a:srgbClr val="92D050"/>
                </a:solidFill>
              </a:rPr>
              <a:t>computer time for students </a:t>
            </a:r>
          </a:p>
          <a:p>
            <a:r>
              <a:rPr lang="en-US" b="1" dirty="0">
                <a:solidFill>
                  <a:srgbClr val="92D050"/>
                </a:solidFill>
              </a:rPr>
              <a:t>(no cost!)</a:t>
            </a:r>
          </a:p>
        </p:txBody>
      </p:sp>
      <p:sp>
        <p:nvSpPr>
          <p:cNvPr id="5" name="TextBox 4"/>
          <p:cNvSpPr txBox="1"/>
          <p:nvPr/>
        </p:nvSpPr>
        <p:spPr>
          <a:xfrm>
            <a:off x="4174273" y="826707"/>
            <a:ext cx="3445174" cy="923330"/>
          </a:xfrm>
          <a:prstGeom prst="rect">
            <a:avLst/>
          </a:prstGeom>
          <a:noFill/>
          <a:ln>
            <a:solidFill>
              <a:schemeClr val="tx1"/>
            </a:solidFill>
          </a:ln>
        </p:spPr>
        <p:txBody>
          <a:bodyPr wrap="none" rtlCol="0">
            <a:spAutoFit/>
          </a:bodyPr>
          <a:lstStyle/>
          <a:p>
            <a:r>
              <a:rPr lang="en-US" b="1" dirty="0">
                <a:solidFill>
                  <a:srgbClr val="00B0F0"/>
                </a:solidFill>
              </a:rPr>
              <a:t>Partner with principal or</a:t>
            </a:r>
          </a:p>
          <a:p>
            <a:r>
              <a:rPr lang="en-US" b="1" dirty="0">
                <a:solidFill>
                  <a:srgbClr val="00B0F0"/>
                </a:solidFill>
              </a:rPr>
              <a:t>PTO to offer a coupon for a </a:t>
            </a:r>
          </a:p>
          <a:p>
            <a:r>
              <a:rPr lang="en-US" b="1" dirty="0">
                <a:solidFill>
                  <a:srgbClr val="00B0F0"/>
                </a:solidFill>
              </a:rPr>
              <a:t>fruit slushie from the cafeteria</a:t>
            </a:r>
          </a:p>
        </p:txBody>
      </p:sp>
      <p:sp>
        <p:nvSpPr>
          <p:cNvPr id="6" name="TextBox 5"/>
          <p:cNvSpPr txBox="1"/>
          <p:nvPr/>
        </p:nvSpPr>
        <p:spPr>
          <a:xfrm>
            <a:off x="1299573" y="3697095"/>
            <a:ext cx="3454792" cy="1200329"/>
          </a:xfrm>
          <a:prstGeom prst="rect">
            <a:avLst/>
          </a:prstGeom>
          <a:noFill/>
          <a:ln>
            <a:solidFill>
              <a:schemeClr val="tx1"/>
            </a:solidFill>
          </a:ln>
        </p:spPr>
        <p:txBody>
          <a:bodyPr wrap="none" rtlCol="0">
            <a:spAutoFit/>
          </a:bodyPr>
          <a:lstStyle/>
          <a:p>
            <a:r>
              <a:rPr lang="en-US" b="1" dirty="0">
                <a:solidFill>
                  <a:srgbClr val="92D050"/>
                </a:solidFill>
              </a:rPr>
              <a:t>Offer “Lightning Bucks”</a:t>
            </a:r>
          </a:p>
          <a:p>
            <a:r>
              <a:rPr lang="en-US" b="1" dirty="0">
                <a:solidFill>
                  <a:srgbClr val="92D050"/>
                </a:solidFill>
              </a:rPr>
              <a:t>(PBIS incentive – ties the</a:t>
            </a:r>
          </a:p>
          <a:p>
            <a:r>
              <a:rPr lang="en-US" b="1" dirty="0">
                <a:solidFill>
                  <a:srgbClr val="92D050"/>
                </a:solidFill>
              </a:rPr>
              <a:t>survey completion to positive</a:t>
            </a:r>
          </a:p>
          <a:p>
            <a:r>
              <a:rPr lang="en-US" b="1" dirty="0">
                <a:solidFill>
                  <a:srgbClr val="92D050"/>
                </a:solidFill>
              </a:rPr>
              <a:t>behavior rewards</a:t>
            </a:r>
          </a:p>
        </p:txBody>
      </p:sp>
      <p:sp>
        <p:nvSpPr>
          <p:cNvPr id="7" name="TextBox 6"/>
          <p:cNvSpPr txBox="1"/>
          <p:nvPr/>
        </p:nvSpPr>
        <p:spPr>
          <a:xfrm>
            <a:off x="3285844" y="5177786"/>
            <a:ext cx="4054315" cy="923330"/>
          </a:xfrm>
          <a:prstGeom prst="rect">
            <a:avLst/>
          </a:prstGeom>
          <a:noFill/>
          <a:ln>
            <a:solidFill>
              <a:schemeClr val="tx1"/>
            </a:solidFill>
          </a:ln>
        </p:spPr>
        <p:txBody>
          <a:bodyPr wrap="none" rtlCol="0">
            <a:spAutoFit/>
          </a:bodyPr>
          <a:lstStyle/>
          <a:p>
            <a:r>
              <a:rPr lang="en-US" b="1" dirty="0">
                <a:solidFill>
                  <a:schemeClr val="accent6">
                    <a:lumMod val="60000"/>
                    <a:lumOff val="40000"/>
                  </a:schemeClr>
                </a:solidFill>
              </a:rPr>
              <a:t>“Braves Pass”: two passes to</a:t>
            </a:r>
          </a:p>
          <a:p>
            <a:r>
              <a:rPr lang="en-US" b="1" dirty="0">
                <a:solidFill>
                  <a:schemeClr val="accent6">
                    <a:lumMod val="60000"/>
                    <a:lumOff val="40000"/>
                  </a:schemeClr>
                </a:solidFill>
              </a:rPr>
              <a:t>school athletic events – one adult, </a:t>
            </a:r>
          </a:p>
          <a:p>
            <a:r>
              <a:rPr lang="en-US" b="1" dirty="0">
                <a:solidFill>
                  <a:schemeClr val="accent6">
                    <a:lumMod val="60000"/>
                    <a:lumOff val="40000"/>
                  </a:schemeClr>
                </a:solidFill>
              </a:rPr>
              <a:t>one student</a:t>
            </a:r>
          </a:p>
        </p:txBody>
      </p:sp>
      <p:sp>
        <p:nvSpPr>
          <p:cNvPr id="8" name="TextBox 7"/>
          <p:cNvSpPr txBox="1"/>
          <p:nvPr/>
        </p:nvSpPr>
        <p:spPr>
          <a:xfrm>
            <a:off x="8435106" y="4574259"/>
            <a:ext cx="2646878" cy="646331"/>
          </a:xfrm>
          <a:prstGeom prst="rect">
            <a:avLst/>
          </a:prstGeom>
          <a:noFill/>
          <a:ln>
            <a:solidFill>
              <a:schemeClr val="tx1"/>
            </a:solidFill>
          </a:ln>
        </p:spPr>
        <p:txBody>
          <a:bodyPr wrap="none" rtlCol="0">
            <a:spAutoFit/>
          </a:bodyPr>
          <a:lstStyle/>
          <a:p>
            <a:r>
              <a:rPr lang="en-US" b="1" dirty="0">
                <a:solidFill>
                  <a:srgbClr val="FFFF00"/>
                </a:solidFill>
              </a:rPr>
              <a:t>Personal call/contact </a:t>
            </a:r>
          </a:p>
          <a:p>
            <a:r>
              <a:rPr lang="en-US" b="1" dirty="0">
                <a:solidFill>
                  <a:srgbClr val="FFFF00"/>
                </a:solidFill>
              </a:rPr>
              <a:t>with parents</a:t>
            </a:r>
          </a:p>
        </p:txBody>
      </p:sp>
      <p:sp>
        <p:nvSpPr>
          <p:cNvPr id="9" name="TextBox 8"/>
          <p:cNvSpPr txBox="1"/>
          <p:nvPr/>
        </p:nvSpPr>
        <p:spPr>
          <a:xfrm>
            <a:off x="5386574" y="3485047"/>
            <a:ext cx="2892138" cy="1200329"/>
          </a:xfrm>
          <a:prstGeom prst="rect">
            <a:avLst/>
          </a:prstGeom>
          <a:noFill/>
          <a:ln>
            <a:solidFill>
              <a:schemeClr val="tx1"/>
            </a:solidFill>
          </a:ln>
        </p:spPr>
        <p:txBody>
          <a:bodyPr wrap="none" rtlCol="0">
            <a:spAutoFit/>
          </a:bodyPr>
          <a:lstStyle/>
          <a:p>
            <a:r>
              <a:rPr lang="en-US" b="1" dirty="0">
                <a:solidFill>
                  <a:srgbClr val="00B0F0"/>
                </a:solidFill>
              </a:rPr>
              <a:t>Partner with restaurants</a:t>
            </a:r>
          </a:p>
          <a:p>
            <a:r>
              <a:rPr lang="en-US" b="1" dirty="0">
                <a:solidFill>
                  <a:srgbClr val="00B0F0"/>
                </a:solidFill>
              </a:rPr>
              <a:t>to get coupons donated</a:t>
            </a:r>
          </a:p>
          <a:p>
            <a:r>
              <a:rPr lang="en-US" b="1" dirty="0">
                <a:solidFill>
                  <a:srgbClr val="00B0F0"/>
                </a:solidFill>
              </a:rPr>
              <a:t>(Chick-Fil-A, Zaxby’s, </a:t>
            </a:r>
          </a:p>
          <a:p>
            <a:r>
              <a:rPr lang="en-US" b="1" dirty="0">
                <a:solidFill>
                  <a:srgbClr val="00B0F0"/>
                </a:solidFill>
              </a:rPr>
              <a:t>Barbaritos)</a:t>
            </a:r>
          </a:p>
        </p:txBody>
      </p:sp>
      <p:sp>
        <p:nvSpPr>
          <p:cNvPr id="10" name="TextBox 9"/>
          <p:cNvSpPr txBox="1"/>
          <p:nvPr/>
        </p:nvSpPr>
        <p:spPr>
          <a:xfrm>
            <a:off x="4372821" y="1992436"/>
            <a:ext cx="3098925" cy="646331"/>
          </a:xfrm>
          <a:prstGeom prst="rect">
            <a:avLst/>
          </a:prstGeom>
          <a:noFill/>
          <a:ln>
            <a:solidFill>
              <a:schemeClr val="tx1"/>
            </a:solidFill>
          </a:ln>
        </p:spPr>
        <p:txBody>
          <a:bodyPr wrap="none" rtlCol="0">
            <a:spAutoFit/>
          </a:bodyPr>
          <a:lstStyle/>
          <a:p>
            <a:r>
              <a:rPr lang="en-US" b="1" dirty="0">
                <a:solidFill>
                  <a:schemeClr val="accent6">
                    <a:lumMod val="60000"/>
                    <a:lumOff val="40000"/>
                  </a:schemeClr>
                </a:solidFill>
              </a:rPr>
              <a:t>“Hat Day” or other special</a:t>
            </a:r>
          </a:p>
          <a:p>
            <a:r>
              <a:rPr lang="en-US" b="1" dirty="0">
                <a:solidFill>
                  <a:schemeClr val="accent6">
                    <a:lumMod val="60000"/>
                    <a:lumOff val="40000"/>
                  </a:schemeClr>
                </a:solidFill>
              </a:rPr>
              <a:t>clothing day</a:t>
            </a:r>
          </a:p>
        </p:txBody>
      </p:sp>
    </p:spTree>
    <p:extLst>
      <p:ext uri="{BB962C8B-B14F-4D97-AF65-F5344CB8AC3E}">
        <p14:creationId xmlns:p14="http://schemas.microsoft.com/office/powerpoint/2010/main" val="38535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2865" y="1161826"/>
            <a:ext cx="10008361" cy="4356847"/>
          </a:xfrm>
        </p:spPr>
        <p:txBody>
          <a:bodyPr>
            <a:normAutofit/>
          </a:bodyPr>
          <a:lstStyle/>
          <a:p>
            <a:endParaRPr lang="en-US" sz="2400" dirty="0"/>
          </a:p>
          <a:p>
            <a:pPr algn="ctr"/>
            <a:endParaRPr lang="en-US" sz="2400" dirty="0">
              <a:solidFill>
                <a:schemeClr val="tx1"/>
              </a:solidFill>
            </a:endParaRPr>
          </a:p>
          <a:p>
            <a:pPr algn="ctr"/>
            <a:endParaRPr lang="en-US" sz="2400" dirty="0">
              <a:solidFill>
                <a:schemeClr val="tx1"/>
              </a:solidFill>
            </a:endParaRPr>
          </a:p>
          <a:p>
            <a:pPr algn="ctr"/>
            <a:r>
              <a:rPr lang="en-US" sz="4000" dirty="0">
                <a:solidFill>
                  <a:schemeClr val="tx1"/>
                </a:solidFill>
                <a:latin typeface="Tempus Sans ITC" panose="04020404030D07020202" pitchFamily="82" charset="0"/>
              </a:rPr>
              <a:t>Number-crunching time!</a:t>
            </a:r>
          </a:p>
        </p:txBody>
      </p:sp>
    </p:spTree>
    <p:extLst>
      <p:ext uri="{BB962C8B-B14F-4D97-AF65-F5344CB8AC3E}">
        <p14:creationId xmlns:p14="http://schemas.microsoft.com/office/powerpoint/2010/main" val="14282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973852143"/>
              </p:ext>
            </p:extLst>
          </p:nvPr>
        </p:nvGraphicFramePr>
        <p:xfrm>
          <a:off x="1784195" y="825190"/>
          <a:ext cx="8106937" cy="5084955"/>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3100039" y="3958682"/>
            <a:ext cx="713679" cy="591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27%</a:t>
            </a:r>
          </a:p>
        </p:txBody>
      </p:sp>
      <p:sp>
        <p:nvSpPr>
          <p:cNvPr id="5" name="Oval 4"/>
          <p:cNvSpPr/>
          <p:nvPr/>
        </p:nvSpPr>
        <p:spPr>
          <a:xfrm>
            <a:off x="5616497" y="3581399"/>
            <a:ext cx="713679" cy="591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40%</a:t>
            </a:r>
          </a:p>
        </p:txBody>
      </p:sp>
      <p:sp>
        <p:nvSpPr>
          <p:cNvPr id="6" name="Oval 5"/>
          <p:cNvSpPr/>
          <p:nvPr/>
        </p:nvSpPr>
        <p:spPr>
          <a:xfrm>
            <a:off x="8136674" y="3285892"/>
            <a:ext cx="713679" cy="5910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41%</a:t>
            </a:r>
          </a:p>
        </p:txBody>
      </p:sp>
    </p:spTree>
    <p:extLst>
      <p:ext uri="{BB962C8B-B14F-4D97-AF65-F5344CB8AC3E}">
        <p14:creationId xmlns:p14="http://schemas.microsoft.com/office/powerpoint/2010/main" val="344433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492" y="685029"/>
            <a:ext cx="9224167" cy="5569308"/>
          </a:xfrm>
          <a:prstGeom prst="rect">
            <a:avLst/>
          </a:prstGeom>
        </p:spPr>
      </p:pic>
    </p:spTree>
    <p:extLst>
      <p:ext uri="{BB962C8B-B14F-4D97-AF65-F5344CB8AC3E}">
        <p14:creationId xmlns:p14="http://schemas.microsoft.com/office/powerpoint/2010/main" val="796154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945432795"/>
              </p:ext>
            </p:extLst>
          </p:nvPr>
        </p:nvGraphicFramePr>
        <p:xfrm>
          <a:off x="1237785" y="724829"/>
          <a:ext cx="9288966" cy="52968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1619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2865" y="1161826"/>
            <a:ext cx="10008361" cy="4356847"/>
          </a:xfrm>
        </p:spPr>
        <p:txBody>
          <a:bodyPr>
            <a:normAutofit/>
          </a:bodyPr>
          <a:lstStyle/>
          <a:p>
            <a:endParaRPr lang="en-US" sz="2400" dirty="0"/>
          </a:p>
          <a:p>
            <a:pPr algn="ctr"/>
            <a:endParaRPr lang="en-US" sz="2400" dirty="0">
              <a:solidFill>
                <a:schemeClr val="tx1"/>
              </a:solidFill>
            </a:endParaRPr>
          </a:p>
          <a:p>
            <a:pPr algn="ctr"/>
            <a:endParaRPr lang="en-US" sz="2400" dirty="0">
              <a:solidFill>
                <a:schemeClr val="tx1"/>
              </a:solidFill>
            </a:endParaRPr>
          </a:p>
          <a:p>
            <a:pPr algn="ctr"/>
            <a:r>
              <a:rPr lang="en-US" sz="4000" dirty="0">
                <a:solidFill>
                  <a:schemeClr val="tx1"/>
                </a:solidFill>
                <a:latin typeface="Tempus Sans ITC" panose="04020404030D07020202" pitchFamily="82"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73" y="490654"/>
            <a:ext cx="4462013" cy="5887143"/>
          </a:xfrm>
          <a:prstGeom prst="rect">
            <a:avLst/>
          </a:prstGeom>
        </p:spPr>
      </p:pic>
      <p:sp>
        <p:nvSpPr>
          <p:cNvPr id="5" name="TextBox 4"/>
          <p:cNvSpPr txBox="1"/>
          <p:nvPr/>
        </p:nvSpPr>
        <p:spPr>
          <a:xfrm>
            <a:off x="5765180" y="1362686"/>
            <a:ext cx="5398871" cy="2554545"/>
          </a:xfrm>
          <a:prstGeom prst="rect">
            <a:avLst/>
          </a:prstGeom>
          <a:noFill/>
        </p:spPr>
        <p:txBody>
          <a:bodyPr wrap="square" rtlCol="0">
            <a:spAutoFit/>
          </a:bodyPr>
          <a:lstStyle/>
          <a:p>
            <a:r>
              <a:rPr lang="en-US" sz="2000" dirty="0"/>
              <a:t>Something new - to address the low score on question 10:</a:t>
            </a:r>
          </a:p>
          <a:p>
            <a:endParaRPr lang="en-US" sz="2000" dirty="0"/>
          </a:p>
          <a:p>
            <a:r>
              <a:rPr lang="en-US" sz="2000" dirty="0"/>
              <a:t>A “Parent </a:t>
            </a:r>
            <a:r>
              <a:rPr lang="en-US" sz="2000" b="1" dirty="0"/>
              <a:t>Resource</a:t>
            </a:r>
            <a:r>
              <a:rPr lang="en-US" sz="2000" dirty="0"/>
              <a:t> Guide” with contact info on applying for SSI, Medicaid, important websites, recreation</a:t>
            </a:r>
          </a:p>
          <a:p>
            <a:r>
              <a:rPr lang="en-US" sz="2000" dirty="0"/>
              <a:t>opportunities…with a copy of the parent</a:t>
            </a:r>
          </a:p>
          <a:p>
            <a:r>
              <a:rPr lang="en-US" sz="2000" dirty="0"/>
              <a:t>workshop schedule on the back.  </a:t>
            </a:r>
          </a:p>
        </p:txBody>
      </p:sp>
      <p:sp>
        <p:nvSpPr>
          <p:cNvPr id="6" name="TextBox 5"/>
          <p:cNvSpPr txBox="1"/>
          <p:nvPr/>
        </p:nvSpPr>
        <p:spPr>
          <a:xfrm>
            <a:off x="5765180" y="4533286"/>
            <a:ext cx="4825360" cy="369332"/>
          </a:xfrm>
          <a:prstGeom prst="rect">
            <a:avLst/>
          </a:prstGeom>
          <a:noFill/>
        </p:spPr>
        <p:txBody>
          <a:bodyPr wrap="none" rtlCol="0">
            <a:spAutoFit/>
          </a:bodyPr>
          <a:lstStyle/>
          <a:p>
            <a:r>
              <a:rPr lang="en-US" b="1" dirty="0"/>
              <a:t>(it has the word “RESOURCE” in the title!!!)</a:t>
            </a:r>
          </a:p>
        </p:txBody>
      </p:sp>
    </p:spTree>
    <p:extLst>
      <p:ext uri="{BB962C8B-B14F-4D97-AF65-F5344CB8AC3E}">
        <p14:creationId xmlns:p14="http://schemas.microsoft.com/office/powerpoint/2010/main" val="13887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2865" y="1161826"/>
            <a:ext cx="10008361" cy="4356847"/>
          </a:xfrm>
        </p:spPr>
        <p:txBody>
          <a:bodyPr>
            <a:normAutofit/>
          </a:bodyPr>
          <a:lstStyle/>
          <a:p>
            <a:endParaRPr lang="en-US" sz="2400" dirty="0"/>
          </a:p>
          <a:p>
            <a:pPr algn="ctr"/>
            <a:endParaRPr lang="en-US" sz="2400" dirty="0">
              <a:solidFill>
                <a:schemeClr val="tx1"/>
              </a:solidFill>
            </a:endParaRPr>
          </a:p>
          <a:p>
            <a:pPr algn="ctr"/>
            <a:endParaRPr lang="en-US" sz="2400" dirty="0">
              <a:solidFill>
                <a:schemeClr val="tx1"/>
              </a:solidFill>
            </a:endParaRPr>
          </a:p>
          <a:p>
            <a:pPr algn="ctr"/>
            <a:r>
              <a:rPr lang="en-US" sz="4000" dirty="0">
                <a:solidFill>
                  <a:schemeClr val="tx1"/>
                </a:solidFill>
                <a:latin typeface="Tempus Sans ITC" panose="04020404030D07020202" pitchFamily="82"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41" y="424795"/>
            <a:ext cx="4527797" cy="58756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355" y="424795"/>
            <a:ext cx="4542908" cy="58766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037" y="424795"/>
            <a:ext cx="4534025" cy="587564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395" y="424795"/>
            <a:ext cx="4493140" cy="5875644"/>
          </a:xfrm>
          <a:prstGeom prst="rect">
            <a:avLst/>
          </a:prstGeom>
        </p:spPr>
      </p:pic>
    </p:spTree>
    <p:extLst>
      <p:ext uri="{BB962C8B-B14F-4D97-AF65-F5344CB8AC3E}">
        <p14:creationId xmlns:p14="http://schemas.microsoft.com/office/powerpoint/2010/main" val="37321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tx1"/>
                </a:solidFill>
              </a:rPr>
              <a:t>Learning Targets</a:t>
            </a:r>
          </a:p>
        </p:txBody>
      </p:sp>
      <p:sp>
        <p:nvSpPr>
          <p:cNvPr id="3" name="Text Placeholder 2"/>
          <p:cNvSpPr>
            <a:spLocks noGrp="1"/>
          </p:cNvSpPr>
          <p:nvPr>
            <p:ph type="body" sz="quarter" idx="16"/>
          </p:nvPr>
        </p:nvSpPr>
        <p:spPr>
          <a:xfrm>
            <a:off x="8473309" y="3268357"/>
            <a:ext cx="3021496" cy="1742739"/>
          </a:xfrm>
        </p:spPr>
        <p:txBody>
          <a:bodyPr/>
          <a:lstStyle/>
          <a:p>
            <a:r>
              <a:rPr lang="en-US" dirty="0"/>
              <a:t>I can describe one way that information from the Parent Survey can be used in my district.</a:t>
            </a:r>
          </a:p>
        </p:txBody>
      </p:sp>
      <p:sp>
        <p:nvSpPr>
          <p:cNvPr id="4" name="Text Placeholder 3"/>
          <p:cNvSpPr>
            <a:spLocks noGrp="1"/>
          </p:cNvSpPr>
          <p:nvPr>
            <p:ph type="body" sz="quarter" idx="17"/>
          </p:nvPr>
        </p:nvSpPr>
        <p:spPr>
          <a:xfrm>
            <a:off x="4635261" y="3164831"/>
            <a:ext cx="3034748" cy="2278399"/>
          </a:xfrm>
        </p:spPr>
        <p:txBody>
          <a:bodyPr/>
          <a:lstStyle/>
          <a:p>
            <a:r>
              <a:rPr lang="en-US" dirty="0"/>
              <a:t>I can identify one strategy for partnering with teachers to improve parent survey participation.</a:t>
            </a:r>
          </a:p>
          <a:p>
            <a:endParaRPr lang="en-US" dirty="0"/>
          </a:p>
        </p:txBody>
      </p:sp>
      <p:sp>
        <p:nvSpPr>
          <p:cNvPr id="5" name="Text Placeholder 4"/>
          <p:cNvSpPr>
            <a:spLocks noGrp="1"/>
          </p:cNvSpPr>
          <p:nvPr>
            <p:ph type="body" sz="quarter" idx="18"/>
          </p:nvPr>
        </p:nvSpPr>
        <p:spPr>
          <a:xfrm>
            <a:off x="665975" y="3610287"/>
            <a:ext cx="3048000" cy="1610509"/>
          </a:xfrm>
        </p:spPr>
        <p:txBody>
          <a:bodyPr/>
          <a:lstStyle/>
          <a:p>
            <a:r>
              <a:rPr lang="en-US" dirty="0"/>
              <a:t>I can name two tools for increasing parent participation in the Parent Survey.</a:t>
            </a:r>
          </a:p>
          <a:p>
            <a:endParaRPr lang="en-US" dirty="0"/>
          </a:p>
        </p:txBody>
      </p:sp>
    </p:spTree>
    <p:extLst>
      <p:ext uri="{BB962C8B-B14F-4D97-AF65-F5344CB8AC3E}">
        <p14:creationId xmlns:p14="http://schemas.microsoft.com/office/powerpoint/2010/main" val="297888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3623" y="688490"/>
            <a:ext cx="10008361" cy="5411096"/>
          </a:xfrm>
        </p:spPr>
        <p:txBody>
          <a:bodyPr>
            <a:normAutofit/>
          </a:bodyPr>
          <a:lstStyle/>
          <a:p>
            <a:pPr algn="ctr"/>
            <a:r>
              <a:rPr lang="en-US" sz="2400" i="1" dirty="0">
                <a:solidFill>
                  <a:schemeClr val="tx1"/>
                </a:solidFill>
              </a:rPr>
              <a:t>IDEA Indicator 8: </a:t>
            </a:r>
          </a:p>
          <a:p>
            <a:pPr algn="ctr"/>
            <a:r>
              <a:rPr lang="en-US" sz="2400" i="1" dirty="0">
                <a:solidFill>
                  <a:schemeClr val="tx1"/>
                </a:solidFill>
              </a:rPr>
              <a:t>Increase the percentage of parents of children receiving special education services who report that schools encourage parent involvement to improve results for students with disabilities.</a:t>
            </a:r>
          </a:p>
          <a:p>
            <a:pPr algn="ctr"/>
            <a:endParaRPr lang="en-US" sz="2400" i="1" dirty="0">
              <a:solidFill>
                <a:schemeClr val="tx1"/>
              </a:solidFill>
            </a:endParaRPr>
          </a:p>
          <a:p>
            <a:pPr algn="ctr"/>
            <a:r>
              <a:rPr lang="en-US" sz="2400" dirty="0">
                <a:solidFill>
                  <a:schemeClr val="tx1"/>
                </a:solidFill>
              </a:rPr>
              <a:t>U.S. DOE, Office of Special Education Programs requires that this information be reported every year in GA’s State Performance Plan, Annual Performance Report (SPP/APR)</a:t>
            </a:r>
          </a:p>
          <a:p>
            <a:pPr algn="ctr"/>
            <a:endParaRPr lang="en-US" sz="2400" dirty="0">
              <a:solidFill>
                <a:schemeClr val="tx1"/>
              </a:solidFill>
            </a:endParaRPr>
          </a:p>
          <a:p>
            <a:pPr algn="ctr"/>
            <a:r>
              <a:rPr lang="en-US" sz="2400" dirty="0">
                <a:solidFill>
                  <a:schemeClr val="tx1"/>
                </a:solidFill>
              </a:rPr>
              <a:t>School district data are also </a:t>
            </a:r>
            <a:r>
              <a:rPr lang="en-US" sz="2400" i="1" dirty="0">
                <a:solidFill>
                  <a:schemeClr val="tx1"/>
                </a:solidFill>
              </a:rPr>
              <a:t>publicly available</a:t>
            </a:r>
            <a:r>
              <a:rPr lang="en-US" sz="2400" dirty="0">
                <a:solidFill>
                  <a:schemeClr val="tx1"/>
                </a:solidFill>
              </a:rPr>
              <a:t> on the GaDOE website  </a:t>
            </a:r>
          </a:p>
          <a:p>
            <a:pPr algn="ctr"/>
            <a:endParaRPr lang="en-US" sz="2400" i="1" dirty="0"/>
          </a:p>
        </p:txBody>
      </p:sp>
      <p:sp>
        <p:nvSpPr>
          <p:cNvPr id="2" name="Down Arrow 1"/>
          <p:cNvSpPr/>
          <p:nvPr/>
        </p:nvSpPr>
        <p:spPr>
          <a:xfrm>
            <a:off x="5841001" y="2345167"/>
            <a:ext cx="473604" cy="580913"/>
          </a:xfrm>
          <a:prstGeom prst="downArrow">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5841001" y="4132730"/>
            <a:ext cx="473604" cy="580913"/>
          </a:xfrm>
          <a:prstGeom prst="downArrow">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463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5" y="1506071"/>
            <a:ext cx="4983163" cy="1645920"/>
          </a:xfrm>
        </p:spPr>
        <p:txBody>
          <a:bodyPr/>
          <a:lstStyle/>
          <a:p>
            <a:pPr eaLnBrk="1" hangingPunct="1"/>
            <a:r>
              <a:rPr lang="en-US" altLang="en-US" sz="4800" b="1" dirty="0">
                <a:latin typeface="Tempus Sans ITC" panose="04020404030D07020202" pitchFamily="82" charset="0"/>
              </a:rPr>
              <a:t>Thanks for </a:t>
            </a:r>
            <a:br>
              <a:rPr lang="en-US" altLang="en-US" sz="4800" b="1" dirty="0">
                <a:latin typeface="Tempus Sans ITC" panose="04020404030D07020202" pitchFamily="82" charset="0"/>
              </a:rPr>
            </a:br>
            <a:r>
              <a:rPr lang="en-US" altLang="en-US" sz="4800" b="1" dirty="0">
                <a:latin typeface="Tempus Sans ITC" panose="04020404030D07020202" pitchFamily="82" charset="0"/>
              </a:rPr>
              <a:t>sharing the vision!</a:t>
            </a:r>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590925" y="3732904"/>
            <a:ext cx="4983163" cy="2269863"/>
          </a:xfrm>
        </p:spPr>
        <p:txBody>
          <a:bodyPr/>
          <a:lstStyle/>
          <a:p>
            <a:pPr eaLnBrk="1" hangingPunct="1"/>
            <a:r>
              <a:rPr lang="en-US" altLang="en-US" sz="1800" b="1" dirty="0">
                <a:latin typeface="Tempus Sans ITC" panose="04020404030D07020202" pitchFamily="82" charset="0"/>
                <a:ea typeface="Glegoo" pitchFamily="2" charset="0"/>
                <a:cs typeface="Glegoo" pitchFamily="2" charset="0"/>
              </a:rPr>
              <a:t>Amy McCollum</a:t>
            </a:r>
          </a:p>
          <a:p>
            <a:pPr eaLnBrk="1" hangingPunct="1"/>
            <a:r>
              <a:rPr lang="en-US" altLang="en-US" sz="1800" b="1" dirty="0">
                <a:latin typeface="Tempus Sans ITC" panose="04020404030D07020202" pitchFamily="82" charset="0"/>
                <a:ea typeface="Glegoo" pitchFamily="2" charset="0"/>
                <a:cs typeface="Glegoo" pitchFamily="2" charset="0"/>
                <a:hlinkClick r:id="rId4"/>
              </a:rPr>
              <a:t>amccollum@oconeeschools.org</a:t>
            </a:r>
            <a:endParaRPr lang="en-US" altLang="en-US" sz="1800" b="1" dirty="0">
              <a:latin typeface="Tempus Sans ITC" panose="04020404030D07020202" pitchFamily="82" charset="0"/>
              <a:ea typeface="Glegoo" pitchFamily="2" charset="0"/>
              <a:cs typeface="Glegoo" pitchFamily="2" charset="0"/>
            </a:endParaRPr>
          </a:p>
          <a:p>
            <a:pPr eaLnBrk="1" hangingPunct="1"/>
            <a:r>
              <a:rPr lang="en-US" altLang="en-US" sz="1800" b="1" dirty="0">
                <a:latin typeface="Tempus Sans ITC" panose="04020404030D07020202" pitchFamily="82" charset="0"/>
                <a:ea typeface="Glegoo" pitchFamily="2" charset="0"/>
                <a:cs typeface="Glegoo" pitchFamily="2" charset="0"/>
              </a:rPr>
              <a:t>Suzanne Korngold</a:t>
            </a:r>
          </a:p>
          <a:p>
            <a:pPr eaLnBrk="1" hangingPunct="1"/>
            <a:r>
              <a:rPr lang="en-US" altLang="en-US" sz="1800" b="1" dirty="0">
                <a:latin typeface="Tempus Sans ITC" panose="04020404030D07020202" pitchFamily="82" charset="0"/>
                <a:ea typeface="Glegoo" pitchFamily="2" charset="0"/>
                <a:cs typeface="Glegoo" pitchFamily="2" charset="0"/>
                <a:hlinkClick r:id="rId5"/>
              </a:rPr>
              <a:t>skorngold@oconeeschools.org</a:t>
            </a:r>
            <a:endParaRPr lang="en-US" altLang="en-US" sz="1800" b="1" dirty="0">
              <a:latin typeface="Tempus Sans ITC" panose="04020404030D07020202" pitchFamily="82" charset="0"/>
              <a:ea typeface="Glegoo" pitchFamily="2" charset="0"/>
              <a:cs typeface="Glegoo" pitchFamily="2" charset="0"/>
            </a:endParaRPr>
          </a:p>
          <a:p>
            <a:pPr eaLnBrk="1" hangingPunct="1"/>
            <a:endParaRPr lang="en-US" altLang="en-US" dirty="0">
              <a:ea typeface="Glegoo" pitchFamily="2" charset="0"/>
              <a:cs typeface="Glegoo" pitchFamily="2" charset="0"/>
            </a:endParaRPr>
          </a:p>
        </p:txBody>
      </p:sp>
    </p:spTree>
    <p:custDataLst>
      <p:tags r:id="rId1"/>
    </p:custDataLst>
    <p:extLst>
      <p:ext uri="{BB962C8B-B14F-4D97-AF65-F5344CB8AC3E}">
        <p14:creationId xmlns:p14="http://schemas.microsoft.com/office/powerpoint/2010/main" val="238973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80167" y="1602890"/>
            <a:ext cx="4983163" cy="1645920"/>
          </a:xfrm>
        </p:spPr>
        <p:txBody>
          <a:bodyPr/>
          <a:lstStyle/>
          <a:p>
            <a:pPr eaLnBrk="1" hangingPunct="1"/>
            <a:r>
              <a:rPr lang="en-US" altLang="en-US" b="1" dirty="0">
                <a:latin typeface="Tempus Sans ITC" panose="04020404030D07020202" pitchFamily="82" charset="0"/>
              </a:rPr>
              <a:t>In other words…</a:t>
            </a:r>
            <a:br>
              <a:rPr lang="en-US" altLang="en-US" b="1" dirty="0">
                <a:latin typeface="Tempus Sans ITC" panose="04020404030D07020202" pitchFamily="82" charset="0"/>
              </a:rPr>
            </a:br>
            <a:r>
              <a:rPr lang="en-US" altLang="en-US" b="1" dirty="0">
                <a:latin typeface="Tempus Sans ITC" panose="04020404030D07020202" pitchFamily="82" charset="0"/>
              </a:rPr>
              <a:t>this is important!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239" y="3734497"/>
            <a:ext cx="1975018" cy="1975018"/>
          </a:xfrm>
          <a:prstGeom prst="rect">
            <a:avLst/>
          </a:prstGeom>
        </p:spPr>
      </p:pic>
    </p:spTree>
    <p:custDataLst>
      <p:tags r:id="rId1"/>
    </p:custDataLst>
    <p:extLst>
      <p:ext uri="{BB962C8B-B14F-4D97-AF65-F5344CB8AC3E}">
        <p14:creationId xmlns:p14="http://schemas.microsoft.com/office/powerpoint/2010/main" val="2308706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83112" y="1247886"/>
            <a:ext cx="9598872" cy="4695714"/>
          </a:xfrm>
        </p:spPr>
        <p:txBody>
          <a:bodyPr>
            <a:normAutofit/>
          </a:bodyPr>
          <a:lstStyle/>
          <a:p>
            <a:r>
              <a:rPr lang="en-US" sz="2400" dirty="0">
                <a:solidFill>
                  <a:schemeClr val="tx1"/>
                </a:solidFill>
              </a:rPr>
              <a:t>In the past: </a:t>
            </a:r>
          </a:p>
          <a:p>
            <a:pPr marL="342900" indent="-342900">
              <a:buFont typeface="Arial" panose="020B0604020202020204" pitchFamily="34" charset="0"/>
              <a:buChar char="•"/>
            </a:pPr>
            <a:r>
              <a:rPr lang="en-US" sz="2400" dirty="0">
                <a:solidFill>
                  <a:schemeClr val="tx1"/>
                </a:solidFill>
              </a:rPr>
              <a:t>Paper surveys, mailed in to the UGA Center for Assessment</a:t>
            </a:r>
          </a:p>
          <a:p>
            <a:pPr marL="342900" indent="-342900">
              <a:buFont typeface="Arial" panose="020B0604020202020204" pitchFamily="34" charset="0"/>
              <a:buChar char="•"/>
            </a:pPr>
            <a:r>
              <a:rPr lang="en-US" sz="2400" dirty="0">
                <a:solidFill>
                  <a:schemeClr val="tx1"/>
                </a:solidFill>
              </a:rPr>
              <a:t>Systems/schools randomly selected to participate  </a:t>
            </a:r>
          </a:p>
          <a:p>
            <a:pPr marL="342900" indent="-342900">
              <a:buFont typeface="Arial" panose="020B0604020202020204" pitchFamily="34" charset="0"/>
              <a:buChar char="•"/>
            </a:pPr>
            <a:r>
              <a:rPr lang="en-US" sz="2400" dirty="0">
                <a:solidFill>
                  <a:schemeClr val="tx1"/>
                </a:solidFill>
              </a:rPr>
              <a:t>Not all parents had opportunity to give input  </a:t>
            </a:r>
          </a:p>
          <a:p>
            <a:pPr marL="342900" indent="-342900">
              <a:buFont typeface="Arial" panose="020B0604020202020204" pitchFamily="34" charset="0"/>
              <a:buChar char="•"/>
            </a:pPr>
            <a:endParaRPr lang="en-US" sz="2400" dirty="0">
              <a:solidFill>
                <a:schemeClr val="tx1"/>
              </a:solidFill>
            </a:endParaRPr>
          </a:p>
          <a:p>
            <a:r>
              <a:rPr lang="en-US" sz="2400" dirty="0">
                <a:solidFill>
                  <a:schemeClr val="tx1"/>
                </a:solidFill>
              </a:rPr>
              <a:t>Now: </a:t>
            </a:r>
          </a:p>
          <a:p>
            <a:pPr marL="342900" indent="-342900">
              <a:buFont typeface="Arial" panose="020B0604020202020204" pitchFamily="34" charset="0"/>
              <a:buChar char="•"/>
            </a:pPr>
            <a:r>
              <a:rPr lang="en-US" sz="2400" dirty="0">
                <a:solidFill>
                  <a:schemeClr val="tx1"/>
                </a:solidFill>
              </a:rPr>
              <a:t>Online (paper only as last option)</a:t>
            </a:r>
          </a:p>
          <a:p>
            <a:pPr marL="342900" indent="-342900">
              <a:buFont typeface="Arial" panose="020B0604020202020204" pitchFamily="34" charset="0"/>
              <a:buChar char="•"/>
            </a:pPr>
            <a:r>
              <a:rPr lang="en-US" sz="2400" dirty="0">
                <a:solidFill>
                  <a:schemeClr val="tx1"/>
                </a:solidFill>
              </a:rPr>
              <a:t>All districts in Georgia participate every year </a:t>
            </a:r>
          </a:p>
          <a:p>
            <a:pPr marL="342900" indent="-342900">
              <a:buFont typeface="Arial" panose="020B0604020202020204" pitchFamily="34" charset="0"/>
              <a:buChar char="•"/>
            </a:pPr>
            <a:r>
              <a:rPr lang="en-US" sz="2400" dirty="0">
                <a:solidFill>
                  <a:schemeClr val="tx1"/>
                </a:solidFill>
              </a:rPr>
              <a:t>Every parent has an opportunity to give input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16" y="4197815"/>
            <a:ext cx="1682684" cy="1745785"/>
          </a:xfrm>
          <a:prstGeom prst="rect">
            <a:avLst/>
          </a:prstGeom>
        </p:spPr>
      </p:pic>
    </p:spTree>
    <p:extLst>
      <p:ext uri="{BB962C8B-B14F-4D97-AF65-F5344CB8AC3E}">
        <p14:creationId xmlns:p14="http://schemas.microsoft.com/office/powerpoint/2010/main" val="29274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34073" y="1289343"/>
            <a:ext cx="7802748" cy="4367606"/>
          </a:xfrm>
        </p:spPr>
        <p:txBody>
          <a:bodyPr>
            <a:normAutofit lnSpcReduction="10000"/>
          </a:bodyPr>
          <a:lstStyle/>
          <a:p>
            <a:pPr marL="342900" indent="-342900">
              <a:buFont typeface="Arial" panose="020B0604020202020204" pitchFamily="34" charset="0"/>
              <a:buChar char="•"/>
            </a:pPr>
            <a:r>
              <a:rPr lang="en-US" sz="2400" i="1" dirty="0">
                <a:solidFill>
                  <a:schemeClr val="tx1"/>
                </a:solidFill>
              </a:rPr>
              <a:t>All</a:t>
            </a:r>
            <a:r>
              <a:rPr lang="en-US" sz="2400" dirty="0">
                <a:solidFill>
                  <a:schemeClr val="tx1"/>
                </a:solidFill>
              </a:rPr>
              <a:t> students who have an IEP</a:t>
            </a:r>
          </a:p>
          <a:p>
            <a:pPr marL="800100" lvl="1" indent="-342900">
              <a:buFont typeface="Arial" panose="020B0604020202020204" pitchFamily="34" charset="0"/>
              <a:buChar char="•"/>
            </a:pPr>
            <a:r>
              <a:rPr lang="en-US" sz="2400" dirty="0">
                <a:solidFill>
                  <a:schemeClr val="tx1"/>
                </a:solidFill>
              </a:rPr>
              <a:t>Including “speech only”</a:t>
            </a:r>
          </a:p>
          <a:p>
            <a:pPr marL="800100" lvl="1" indent="-342900">
              <a:buFont typeface="Arial" panose="020B0604020202020204" pitchFamily="34" charset="0"/>
              <a:buChar char="•"/>
            </a:pPr>
            <a:r>
              <a:rPr lang="en-US" sz="2400" dirty="0">
                <a:solidFill>
                  <a:schemeClr val="tx1"/>
                </a:solidFill>
              </a:rPr>
              <a:t>Including preschool</a:t>
            </a:r>
          </a:p>
          <a:p>
            <a:pPr marL="800100" lvl="1"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Ten questions</a:t>
            </a:r>
          </a:p>
          <a:p>
            <a:pPr marL="800100" lvl="1" indent="-342900">
              <a:buFont typeface="Arial" panose="020B0604020202020204" pitchFamily="34" charset="0"/>
              <a:buChar char="•"/>
            </a:pPr>
            <a:r>
              <a:rPr lang="en-US" sz="2400" dirty="0">
                <a:solidFill>
                  <a:schemeClr val="tx1"/>
                </a:solidFill>
              </a:rPr>
              <a:t>English or Spanish</a:t>
            </a:r>
          </a:p>
          <a:p>
            <a:pPr lvl="1"/>
            <a:r>
              <a:rPr lang="en-US" sz="2400" dirty="0">
                <a:solidFill>
                  <a:schemeClr val="tx1"/>
                </a:solidFill>
              </a:rPr>
              <a:t>  </a:t>
            </a:r>
          </a:p>
          <a:p>
            <a:pPr marL="342900" indent="-342900">
              <a:buFont typeface="Arial" panose="020B0604020202020204" pitchFamily="34" charset="0"/>
              <a:buChar char="•"/>
            </a:pPr>
            <a:r>
              <a:rPr lang="en-US" sz="2400" dirty="0">
                <a:solidFill>
                  <a:schemeClr val="tx1"/>
                </a:solidFill>
              </a:rPr>
              <a:t>Online survey open from January - May </a:t>
            </a:r>
          </a:p>
          <a:p>
            <a:r>
              <a:rPr lang="en-US" sz="2400" dirty="0"/>
              <a:t> </a:t>
            </a:r>
          </a:p>
        </p:txBody>
      </p:sp>
    </p:spTree>
    <p:extLst>
      <p:ext uri="{BB962C8B-B14F-4D97-AF65-F5344CB8AC3E}">
        <p14:creationId xmlns:p14="http://schemas.microsoft.com/office/powerpoint/2010/main" val="423747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04332" y="947855"/>
            <a:ext cx="6089352" cy="4839628"/>
          </a:xfrm>
        </p:spPr>
        <p:txBody>
          <a:bodyPr>
            <a:normAutofit/>
          </a:bodyPr>
          <a:lstStyle/>
          <a:p>
            <a:pPr marL="342900" indent="-342900">
              <a:buFont typeface="Arial" panose="020B0604020202020204" pitchFamily="34" charset="0"/>
              <a:buChar char="•"/>
            </a:pPr>
            <a:r>
              <a:rPr lang="en-US" sz="2400" dirty="0">
                <a:solidFill>
                  <a:schemeClr val="tx1"/>
                </a:solidFill>
              </a:rPr>
              <a:t>Responses:</a:t>
            </a:r>
          </a:p>
          <a:p>
            <a:pPr marL="800100" lvl="1" indent="-342900">
              <a:buFont typeface="Arial" panose="020B0604020202020204" pitchFamily="34" charset="0"/>
              <a:buChar char="•"/>
            </a:pPr>
            <a:r>
              <a:rPr lang="en-US" sz="2400" dirty="0">
                <a:solidFill>
                  <a:schemeClr val="tx1"/>
                </a:solidFill>
              </a:rPr>
              <a:t>Very strongly agree, Strongly agree, Agree</a:t>
            </a:r>
          </a:p>
          <a:p>
            <a:pPr marL="800100" lvl="1" indent="-342900">
              <a:buFont typeface="Arial" panose="020B0604020202020204" pitchFamily="34" charset="0"/>
              <a:buChar char="•"/>
            </a:pPr>
            <a:r>
              <a:rPr lang="en-US" sz="2400" dirty="0">
                <a:solidFill>
                  <a:schemeClr val="tx1"/>
                </a:solidFill>
              </a:rPr>
              <a:t>Disagree, Strongly disagree, Very strongly disagree </a:t>
            </a:r>
          </a:p>
          <a:p>
            <a:pPr marL="342900" indent="-342900">
              <a:buFont typeface="Arial" panose="020B0604020202020204" pitchFamily="34" charset="0"/>
              <a:buChar char="•"/>
            </a:pPr>
            <a:r>
              <a:rPr lang="en-US" sz="2400" dirty="0">
                <a:solidFill>
                  <a:schemeClr val="tx1"/>
                </a:solidFill>
              </a:rPr>
              <a:t>Questions designed to address three areas: </a:t>
            </a:r>
          </a:p>
          <a:p>
            <a:pPr marL="800100" lvl="1" indent="-342900">
              <a:buFont typeface="Arial" panose="020B0604020202020204" pitchFamily="34" charset="0"/>
              <a:buChar char="•"/>
            </a:pPr>
            <a:r>
              <a:rPr lang="en-US" sz="2400" dirty="0">
                <a:solidFill>
                  <a:schemeClr val="tx1"/>
                </a:solidFill>
              </a:rPr>
              <a:t>School </a:t>
            </a:r>
          </a:p>
          <a:p>
            <a:pPr marL="800100" lvl="1" indent="-342900">
              <a:buFont typeface="Arial" panose="020B0604020202020204" pitchFamily="34" charset="0"/>
              <a:buChar char="•"/>
            </a:pPr>
            <a:r>
              <a:rPr lang="en-US" sz="2400" dirty="0">
                <a:solidFill>
                  <a:schemeClr val="tx1"/>
                </a:solidFill>
              </a:rPr>
              <a:t>Teacher </a:t>
            </a:r>
          </a:p>
          <a:p>
            <a:pPr marL="800100" lvl="1" indent="-342900">
              <a:buFont typeface="Arial" panose="020B0604020202020204" pitchFamily="34" charset="0"/>
              <a:buChar char="•"/>
            </a:pPr>
            <a:r>
              <a:rPr lang="en-US" sz="2400" dirty="0">
                <a:solidFill>
                  <a:schemeClr val="tx1"/>
                </a:solidFill>
              </a:rPr>
              <a:t>Process </a:t>
            </a:r>
          </a:p>
          <a:p>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709" y="1818379"/>
            <a:ext cx="3749986" cy="2800770"/>
          </a:xfrm>
          <a:prstGeom prst="rect">
            <a:avLst/>
          </a:prstGeom>
        </p:spPr>
      </p:pic>
    </p:spTree>
    <p:extLst>
      <p:ext uri="{BB962C8B-B14F-4D97-AF65-F5344CB8AC3E}">
        <p14:creationId xmlns:p14="http://schemas.microsoft.com/office/powerpoint/2010/main" val="70646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a:xfrm>
            <a:off x="534988" y="715963"/>
            <a:ext cx="9713912" cy="584200"/>
          </a:xfrm>
        </p:spPr>
        <p:txBody>
          <a:bodyPr/>
          <a:lstStyle/>
          <a:p>
            <a:pPr eaLnBrk="1" hangingPunct="1"/>
            <a:r>
              <a:rPr lang="en-US" altLang="en-US" b="1" dirty="0">
                <a:solidFill>
                  <a:schemeClr val="tx1"/>
                </a:solidFill>
              </a:rPr>
              <a:t>Parent Survey – Special Education</a:t>
            </a:r>
          </a:p>
        </p:txBody>
      </p:sp>
      <p:sp>
        <p:nvSpPr>
          <p:cNvPr id="30722" name="Subtitle 2">
            <a:extLst>
              <a:ext uri="{FF2B5EF4-FFF2-40B4-BE49-F238E27FC236}">
                <a16:creationId xmlns:a16="http://schemas.microsoft.com/office/drawing/2014/main" id="{C25DC482-24F8-1548-A70F-D202525212C0}"/>
              </a:ext>
            </a:extLst>
          </p:cNvPr>
          <p:cNvSpPr>
            <a:spLocks noGrp="1" noChangeArrowheads="1"/>
          </p:cNvSpPr>
          <p:nvPr>
            <p:ph type="subTitle" idx="1"/>
          </p:nvPr>
        </p:nvSpPr>
        <p:spPr>
          <a:xfrm>
            <a:off x="0" y="1635125"/>
            <a:ext cx="8685213" cy="841375"/>
          </a:xfrm>
          <a:solidFill>
            <a:schemeClr val="accent5">
              <a:lumMod val="20000"/>
              <a:lumOff val="80000"/>
            </a:schemeClr>
          </a:solidFill>
        </p:spPr>
        <p:txBody>
          <a:bodyPr/>
          <a:lstStyle/>
          <a:p>
            <a:pPr marL="639763" eaLnBrk="1" hangingPunct="1"/>
            <a:r>
              <a:rPr lang="en-US" altLang="en-US" dirty="0">
                <a:ea typeface="Glegoo" pitchFamily="2" charset="0"/>
                <a:cs typeface="Glegoo" pitchFamily="2" charset="0"/>
              </a:rPr>
              <a:t> </a:t>
            </a:r>
            <a:r>
              <a:rPr lang="en-US" altLang="en-US" sz="3200" b="1" dirty="0">
                <a:ea typeface="Glegoo" pitchFamily="2" charset="0"/>
                <a:cs typeface="Glegoo" pitchFamily="2" charset="0"/>
              </a:rPr>
              <a:t>Here’s Our Process!</a:t>
            </a:r>
          </a:p>
        </p:txBody>
      </p:sp>
      <p:sp>
        <p:nvSpPr>
          <p:cNvPr id="3" name="Rectangle 2"/>
          <p:cNvSpPr/>
          <p:nvPr/>
        </p:nvSpPr>
        <p:spPr>
          <a:xfrm>
            <a:off x="1215482" y="2811462"/>
            <a:ext cx="9500839" cy="3170099"/>
          </a:xfrm>
          <a:prstGeom prst="rect">
            <a:avLst/>
          </a:prstGeom>
        </p:spPr>
        <p:txBody>
          <a:bodyPr wrap="square">
            <a:spAutoFit/>
          </a:bodyPr>
          <a:lstStyle/>
          <a:p>
            <a:pPr marL="342900" indent="-342900">
              <a:buFont typeface="Arial" panose="020B0604020202020204" pitchFamily="34" charset="0"/>
              <a:buChar char="•"/>
            </a:pPr>
            <a:r>
              <a:rPr lang="en-US" sz="2800" dirty="0"/>
              <a:t>Share information about the survey with school board, school leadership</a:t>
            </a:r>
          </a:p>
          <a:p>
            <a:pPr marL="800100" lvl="1" indent="-342900">
              <a:buFont typeface="Arial" panose="020B0604020202020204" pitchFamily="34" charset="0"/>
              <a:buChar char="•"/>
            </a:pPr>
            <a:r>
              <a:rPr lang="en-US" sz="2400" dirty="0"/>
              <a:t>Encourage buy-in and support at the district level from the start</a:t>
            </a:r>
          </a:p>
          <a:p>
            <a:pPr marL="800100" lvl="1" indent="-342900">
              <a:buFont typeface="Arial" panose="020B0604020202020204" pitchFamily="34" charset="0"/>
              <a:buChar char="•"/>
            </a:pPr>
            <a:r>
              <a:rPr lang="en-US" sz="2400" dirty="0"/>
              <a:t>Share the importance of reaching all families of students with IEPs</a:t>
            </a:r>
          </a:p>
          <a:p>
            <a:pPr marL="800100" lvl="1" indent="-342900">
              <a:buFont typeface="Arial" panose="020B0604020202020204" pitchFamily="34" charset="0"/>
              <a:buChar char="•"/>
            </a:pPr>
            <a:r>
              <a:rPr lang="en-US" sz="2400" dirty="0"/>
              <a:t>Encourage each school to develop their own incentives to improve their survey returns</a:t>
            </a:r>
          </a:p>
        </p:txBody>
      </p:sp>
    </p:spTree>
    <p:extLst>
      <p:ext uri="{BB962C8B-B14F-4D97-AF65-F5344CB8AC3E}">
        <p14:creationId xmlns:p14="http://schemas.microsoft.com/office/powerpoint/2010/main" val="2091602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M1m2EZ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DNZthG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M1m2EY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zWbYR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zWbYR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DNZthG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zWbYRj+zTKhuAAAAcwAAABwAAAB1bml2ZXJzYWwvbG9jYWxfc2V0dGluZ3MueG1sDco9DoMwDEDhnVNYnsrQHzYGAgNSxy7QA1jBQpEcGyVpVW7fbO9J3zD9osCXUw6mDrvbA4HV2xZ0d/hen9ceIRfSjcSUHaohTGMziHmShUupMMMhdHJaOdYo/KJY5RLqMcz2SZnh4u04W7yPzR9QSwMEFAACAAgAg4CPRc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zWbYRtOZkxsdCAAAYx4AACkAAAB1bml2ZXJzYWwvc2tpbl9jdXN0b21pemF0aW9uX3NldHRpbmdzLnhtbK1ZbW/bOBL+3l9B+LDALnCIX+S3LFwf9EInQh3ZaylJe4eFQUtMLEQSfRLtNgt/uF+zP2x/yQ4pKZYcx5Hai5qiGs48MxzOPCTVUfLkR/o24Sz0/yDcZ5FNOfejx2T8AaGRywIWz2OaUJ40D5J7P/LYVzN6YEIG0oSTyCOxp4vRZNxCE/mDhgN1aAzhrat1O2jQxR08RAbu6TB2qRiXig5jRqetj5pHECluTF0a8dOoo2Zp9LWBGSU05mbk0W9jpaxdHCrP4Comng96ybjfFc8+97o3uuJB3XZv0MP7jqooSh/pPaNttPaDweVAbSPc6vZayl4bdpSOgtq9Xvuyv28POj0F3iaXfUDp4ss+6g663Y6x7+AOWCNV1YyOvh8ol+22Ct7w8FLfTybaoNVC7XZb6Rr7Xl+ZaC0E2gpgqMpQJFAxFE3p71VNbQ8VNNEn2qS7xwbu6z007OB+q7XvaprSah2Se5hdMV0HaeXp5Ol8B/DkEpwcFbXVPFFcI3cbx6Ds0HATEE5RREL6sWH78EqRzrZxQtHPLts8/9LIKlRWc66fB1aWpkIQC7TxKbBRUw7lejKyYmsU5cj3PjZWW85ZdOGyiEO4FxGLQxI0xv9IqyebWxVLtqNxHbsH4tKDu4H8qWqW+YKKhueckcvCDYmep+yRXayI+/QYs23kVQpz/byhceBHT6Dduhzo+KyjwE+4yWlYig8PxVPdbAOMlVARXh+Lp5JlQFY0yD225E8Nu4PL9zNyZLrzE59LU7UtnnOmG/JIywswVMVz3iYCL+VVG4jnfSNOv3FQVwQBdM6qB+SZxmUnKWGetWKb7aZuPW1i9iiSXbZ7f6Ff7AIG/BM9ighb4qlkJCYoHFZapSxtcv7GkWL2eswloxC8wOIWySUTSci5ttRnN3PV+rKczq5mS828aoz1tCuRaMsPP3f6w2/tXh+oKzOsCGXfqNNpGQxJsF6rGpblLGbTJQDi6dLCn53GWPxd23R260xNCzfG2T9qA8wX+K4xFn9XMb1dLLDlLO2paeClaS+tmSPzMsUONhrjL2yL1mRHEWdo59OviK8pAn72Y4qSwPfkgOBsP9rSCv6M2Y1qWssFtp2FqTvmzGqMbRbHz/+UyGTL11A9a5Igz0/IKqCedAs1IscFv4B3eURD8IevfdBkIfGjiyreF+q9aV0tndlsai+xZeSSxhhHHjJiIjzVB1qoNl4ARkxgK/8+86WsPomA1CCoDXJtXl1P4dcRgVz7j+sAfvl3RDPHsCRzGlUwhMLBC6g6276fLQyRQ3CICNqQJPnKYq9UNMWlq4BtWvoMSlN3CviOgMmxYeH9yIXSoS6vgHeDbVu9wktt9hlqHHpzVtNo9gla8lNNoy/Yhh7CdgUzS70zr1TREaIN8wbJe9Alot6DZ0RcF+xENnc+2yYgERmGNpHdmNR2ZOPfbmEdTXV6otlTTMizXMFHf0chitirVFVAQDo2RF39dmv+ezlRzSk2llBoxux+6Uh+FP4IEEnEOCJBwMQ0wDXxdiRyKVpRl2yhHZ5BzfM9qSaWXwbz363/ByI8I6GfMv6yDPz5p4v60ZVY73WQIRybwRkcVjb8Pe+FGXxnIKLg34yiSgLqh2CnrayZ0Bmaz2oZYWB0QV1AwkEtQ9OagLt5ygtAHOKyUwvAmmUYFkM/AHMHmSsFcgcZrQdxjzXbdGDTvqcrcYytYCyXO1210ystLhsBhbvey2qv6AODdgko2aUbInCgXP4qq1zYcksU5ZjOFAK3APMx3VcBNfBDcRivBnt7g/NUpLRSms892wae7OHAf5LUAnnehvT1fv4Qs1BKA5LkdZ2S279+MJB0iovU77zeRmRjdaFfL3XV0rE4H4quCqrbQY2KyKaOvZyqmkCAYg0Jd9dArA/i2F4dKz3fGXiiAl6WXpuS2F3/9b8/q8McxZNKUSb9tS4OtKBgLfyC9x+LcZr8XgHHUbWyqXypaJgdj3PT6qdlx4Qy+b8cQEm6GYQsFF8sKrmGQsyWUXUcVb++gVq1ZWmybexW2r+LIDfq4hPQjzy5NcY3JH4C+nIYC+oCycyL2uS1YzhcWLY88CNa0/yH9wMxececL1XDkDc56NHAd5/STdCD42j21QYFcKWrgadfqxZw5BEk9XxeH1NuMTkdASWk7wdC2J3ccV4Eh/sx3L/Zlpeu2xGPWTAXHypef5kDBfFdBcp4zGNxQcvfihrJmn3N1i7TKkqONecQwlycy8YPJEgy5YPwWH0hescr6maSY8U7FgA76+l0ivrlgWMzXdfkl7yixYvsVexwas6GDhMtCI/1LfqNv9IvCI/1bbFnzeCY/jqm46Giaf55RSNxUV5YvAzoxOqBEo0kT2Uh5m9lHRHCVHxnSwozyQRlzZB5dCw3X8cPadbQQlaMuPlGyKPo5RhxI2xWz3Z2LTkaOBRw83wFj7jPA/p2ect5QBMWcy3fP9RK4yj9HnycjFSK+POGfmzABYC4a8H1SQNlGB8bIp3pN/e37DY5owlCK1jKaM6bhpLRJaHXchkJHq/niqX9ft5o1HyVp1Hz3AqNMti3FzDahisaY6gBH3guW6GysKi+zj9t3MmT4ZHdG6NFAL4G7AjuKnknFASlwpIHq7xb0pfieLgNuB/QHQ0ynYKgkJzz8x8l0B3ni1vlU/rAi+WdSWp3QUZ2h1osk2BB/qaVvBmViL88UrPpOFklcvYn2CrffwrOTmxJOVGLei9yNONHy9484Qt030r/qFncaYGkXv3H2bEMTAHvzf9H/htQSwMEFAACAAgAzWbYRlVrhjhHCQAAJBYAABcAAAB1bml2ZXJzYWwvdW5pdmVyc2FsLnBuZ+2Yf1RSaRrHb1Mz1rRWM+5sO2Y5zW51miY9TYMalU5mlk2KmqYRSEkzBkpYDGkY2I6T/ZKYyWYt1NiyMEVhGfwFBNZmchxHyfhxUUIsGn+AyJhcUFDYi3Paztn/9uy//nHPPc99Pu/zvPd53/f73HMvJibs9n838F0AAPzj9sQkA8D8FQDwVsnCd+AnRT/fLYZv8yjJu6MBfnfQCGwsyNoRvwMAhKzF00fehu1FuXsOUgBgySPfNU9BvncUAD4Qx8XsSMnPsBpkrEOp4Pnn0+C1a0/OhdyOTvnh2PfHkhMTE+/s2BuwKOmLwI+wT9/+1/lB+oE7j6Vb0Js916dOl1BII8lB7iBFlv4HBylYua0F3V4eTuYzPFNDPA7DNVI5pOTMBwAMT38LeZuWudLb1i5o9SDH/gAA/xSYL62yZZo0vDSTb+rna+X5y1eQjfKV4bAVcYDaXoRsJkreA4CBdM2HSxmTz8+PxwLAWXxq1rbrx2GkZaNwHgDEXPAHgI+ic+AH72XCqS4sg4vyxXc62P64Da7MstVh8KCFc+gcOofOoXPoHDqHzqFz6Bw6h86h/we6lOG2Nm+APdK1/2OoC1WZJsgCpqFubhPT7MM9mt3B9G+gh37BuWfZIraU/YjdSbgyD+jWSP5UoUV6P4AmO8twjNNP2HVN9XSad0Tu3WAeXwfe8VO0d5aFCiKnf3s0/vBkC7uTrSLw4XFdl5eHhrzqGkSXaoTxivu1pJATGzHKkUhF4b0ivGncpDDNf5mPqFZh5gMVpbQi+1UlcWpUpGw3ZWjCVPKyf9zUSxkB0wO632raDbwtlYOBwABGTQhbGhwZBH5WdhTp0DQo19QMTYagapARYVy/x9Z4ij+QG2K+7yH4UwhcPC7ejWHT+NX4qGJdRMBsniJkWSG6FXN7ZDJNFVn2tdEmGN2ZU3HRN9+xQ5XJlA6jSscePIywUi6av6kdmVy6Jqy77XMQAJzWq63Ltt+YddWYFe4ESu5C4Ym1XPE7QAsKxYlcCW4sy2Gf902pwDHaG7HULSnTTdpVKIHc47LkyV1mHo8V5ZnENYMQ7sz441a+hU7UP3WjzI6+1lCBU+VySJ45nVNDHJy0y+XskBg3zcYOtVlsB8oHM+G0HWZEbnnw+YKnusmXpSg+Y+rXMh4hZZ/9FIIxPa4otB5a7ApsxIoJamtjIS7DVg1ZqWKbras83OtCNR4XeeiBsi7h70GbpzY168O/6nRxxxxME21CrMU3HnhGjbrbD4y573VaIu+O8Y5Lj6/MLyWEHFBFStX4GjxGYFHoyCU22n7poCCEbAwSuOst2f7SMRH1F0yD/kyh6Y6w5zLkEq1tWCLx1AlD7NnqMIscEYdoCtCAIMcCzZCx4UJ6AZZPop1xGvJMYSqj7elscW91azjaDW7Jcfu3BdgCkmJiSJnXjxIEZM+k492L9rWK6YYPQ8JvDOIRVtGXLCpWgtU7kJRAasG5dCa1C/M8qWrIxBViNwSbdTZyxadhTaVCl0NPNhq0X6HxUkNNZlW7I47jEGfPboI+p7Ewip+6JAmP7Uw9WgdCfdnY1tQ/36dBZgO0chFC6+6tDb+YXccJVMsRn0RoSU5EVwexL6tsFfUM3XCKJFUiRc4aE39gWNcXm6q0xVPySmikfZSTpaWP26lJiU2hLYH6jt7I1XpLs1OP0p1yW+Gl8M4wHjouU9x3nMZmvDudtakLATyoMTxGcdja3TOEndh+/gy6dZ7B0hwYXi9yGTyIT5E5XBXPsen35FT7JjLYpKcOUWmrCtzWoL/fNErTq/jmRtgf39buDRF4GUacLBEkaelmZeqMYph0BTGbI95ybafm3q4T9cK9u2NkAbhmZx9PmyTz9B1XOTczqQaQU2x3bqdtkm9vJOJUFXVc+qmaJAWaVX9FEHlxGJElSLU4CGrIQqce1qRHrT9YP7HVwFihqnj28qiw50cxY91tyBk25v68Vs5irLZfpvYN8WdPIlGF/DURZHpOUgQy5B+J6j6eXCC8+b4aBANzGhnEnh+SCx3rU1Q0yn+SsqQs6ZUJiS6dJcoxqjNQnFo9qEd7t4Jv8qEYTGidv/o7aHH94gaFBMt5oUbt+bIt1itTNCix5T6VUI+9aD4Hpkf16viKpmxBhpK0XIs4tfG6u9KDPuss1+s5um8uEBJmN/awaRhhPVUvsSFF0XdjBRzQxmu4acRS8u69XtHYkVd1SX44yS/a5WmtA8T3C6SBjVZaoaVpJpMkQ8meuCP3erfCu7pfPvBl6zKinSpT0gpJ/lX4fbM1MJ6Z6Go5sCVGUMbV/9zgMG/e2xTFNHPdBMu6v1JP9339+t17FELGZ0mm73XDor/RrAerxrKlS+Ifx8rCuFvEHXH4qhR6fQAG/8lPVy6sgt56xlDJ1XfAGH5w9Y+XLkkYPHwVWdAJLdD8CkWazz1x26mgIeu9FcCDu/mwsLdk9KYx0cHxzT+uD9OKDtPmZVRpmXoq6JC7A5iBMu1W7efBPAIHS6xjiQv3ZjNJOXUKHbHy4MR+ShIt/pkCa3kpt129wKTF75sQdnbgi3pnD+1zuHl4K/oZJeiX/Q3DnP7hjY35fMvWaPMrqnaGOG4AUeSE4Ew2C9bEEKilaSIpq0cNzRRD/PDG7ATzK0e8S86B1MKbRn1xGg+Mlq3lTul2vRbjTuy0nOm9PSs/ZWO9oiwT5o1Sq0rXodqpnWvKB4/4dHFVFGNb9yN5W/uN677ll28/M5mLkWJqCUt8g2sZLrWwGoV4rdbkUJz8vsYZ7snmbkmHO0Tt8tCMkjdqHuFH7fY0MMQxqnEBlx7So6pGKUxR1143kMvIvEL0Iwx7ROdrIINNRlX6yqAVNpXiWHUyBek7blvEVpsxIs89XTwqnfS3DI3qjNUnKuGOR6/p2y/ppC0A9ojtNvKoaK30ZWPu9mYoCKWg1/n87quJ6BdxbwN7akL9cS/QuUZE713+Ocv1sReLnx/yU8TW+J0cCa6qjO46MktJGhoHbmX/5JyZXHoixdfrRz/+ry+AFw9trd7IftiVW2cu8SuE20T+XwDggbB286rpGafRxIRditru/Fyo9bkKHjHAT8Gp85evQHimJ5QndsLR6Klp9sl1YcRpCMSl+X6L5r0FAC0J1Biozcvi8bzzZ/TWiKKJXffgSEDcroQYfvThb/8NUEsDBBQAAgAIAM1m2EZqfcGNSwAAAGoAAAAbAAAAdW5pdmVyc2FsL3VuaXZlcnNhbC5wbmcueG1ss7GvyM1RKEstKs7Mz7NVMtQzULK34+WyKShKLctMLVeoAIoBBSFASaESyDVCcMszU0oybJXMzZGUZKRmpmeU2CqZmlvABfWBRgIAUEsBAgAAFAACAAgAzWbYRlp/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
  <p:tag name="ISPRING_ULTRA_SCORM_COURSE_ID" val="FFB65A0F-99F2-4AB4-B984-25A3494E0190"/>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RESENTATION_TITLE" val="Business 05"/>
  <p:tag name="ARTICULATE_SLIDE_COUNT" val="26"/>
  <p:tag name="ISPRING_SCORM_ENDPOINT" val="&lt;endpoint&gt;&lt;enable&gt;0&lt;/enable&gt;&lt;lrs&gt;http://&lt;/lrs&gt;&lt;auth&gt;0&lt;/auth&gt;&lt;login&gt;&lt;/login&gt;&lt;password&gt;&lt;/password&gt;&lt;key&gt;&lt;/key&gt;&lt;name&gt;&lt;/name&gt;&lt;email&gt;&lt;/email&gt;&lt;/endpoint&gt;&#10;"/>
  <p:tag name="ARTICULATE_PROJECT_OPEN" val="0"/>
  <p:tag name="ISPRING_RESOURCE_PATHS_HASH_PRESENTER" val="cb70f085bf509c4f9262f4c046274447532afc8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2594</Words>
  <Application>Microsoft Office PowerPoint</Application>
  <PresentationFormat>Widescreen</PresentationFormat>
  <Paragraphs>261</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Cantarell</vt:lpstr>
      <vt:lpstr>Century Gothic</vt:lpstr>
      <vt:lpstr>Tempus Sans ITC</vt:lpstr>
      <vt:lpstr>Wingdings 3</vt:lpstr>
      <vt:lpstr>Ion</vt:lpstr>
      <vt:lpstr>Sharing The Vision</vt:lpstr>
      <vt:lpstr>Learning Targets</vt:lpstr>
      <vt:lpstr>Parent Survey – Special Education</vt:lpstr>
      <vt:lpstr>PowerPoint Presentation</vt:lpstr>
      <vt:lpstr>In other words… this is important!</vt:lpstr>
      <vt:lpstr>PowerPoint Presentation</vt:lpstr>
      <vt:lpstr>PowerPoint Presentation</vt:lpstr>
      <vt:lpstr>PowerPoint Presentation</vt:lpstr>
      <vt:lpstr>Parent Survey – Special Education</vt:lpstr>
      <vt:lpstr>Parent Survey – Special Education</vt:lpstr>
      <vt:lpstr>PowerPoint Presentation</vt:lpstr>
      <vt:lpstr>Parent Survey – Special Education</vt:lpstr>
      <vt:lpstr>Parent Survey – Special Education</vt:lpstr>
      <vt:lpstr>Parent Survey – Special Education</vt:lpstr>
      <vt:lpstr>Parent Survey – Special Education</vt:lpstr>
      <vt:lpstr>Parent Survey – Special Education</vt:lpstr>
      <vt:lpstr>PowerPoint Presentation</vt:lpstr>
      <vt:lpstr>PowerPoint Presentation</vt:lpstr>
      <vt:lpstr>PowerPoint Presentation</vt:lpstr>
      <vt:lpstr>I am considered an equal partner with teachers and other professionals when planning and making decisions about my child’s program. </vt:lpstr>
      <vt:lpstr>Teachers ensure that I have fully understood the Procedural Safeguards (federal rules that protect the rights of parents) and my options if I disagree with a decision by the school. </vt:lpstr>
      <vt:lpstr>My child’s evaluation report and other written information are written in terms I understand. </vt:lpstr>
      <vt:lpstr>At the IEP meeting, we discussed accommodations and modifications that my child would need. </vt:lpstr>
      <vt:lpstr>The school communicates regularly with me regarding my child’s progress on IEP goals.</vt:lpstr>
      <vt:lpstr>Teachers are available to speak with me.</vt:lpstr>
      <vt:lpstr>The school offers parents a variety of ways to communicate with teachers.</vt:lpstr>
      <vt:lpstr>Teachers respect my cultural heritage and show sensitivity to the needs of students with disabilities and their families.</vt:lpstr>
      <vt:lpstr>The school gives parents the help they may need to play an active role in their child’s education.</vt:lpstr>
      <vt:lpstr>The school provides information on agencies that can assist my child in grade level transitions and/or transitions to post school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Targets</vt:lpstr>
      <vt:lpstr>Thanks for  sharing the 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2018-08-27T15:59:15Z</dcterms:created>
  <dcterms:modified xsi:type="dcterms:W3CDTF">2019-09-12T12:43:09Z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2018-08-10T18:04:48.7892668Z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