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358" r:id="rId3"/>
    <p:sldId id="360" r:id="rId4"/>
    <p:sldId id="359" r:id="rId5"/>
    <p:sldId id="361" r:id="rId6"/>
    <p:sldId id="28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D6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760" y="-4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209" cy="457664"/>
          </a:xfrm>
          <a:prstGeom prst="rect">
            <a:avLst/>
          </a:prstGeom>
        </p:spPr>
        <p:txBody>
          <a:bodyPr vert="horz" lIns="88717" tIns="44359" rIns="88717" bIns="443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7" tIns="44359" rIns="88717" bIns="44359" rtlCol="0"/>
          <a:lstStyle>
            <a:lvl1pPr algn="r">
              <a:defRPr sz="1200"/>
            </a:lvl1pPr>
          </a:lstStyle>
          <a:p>
            <a:fld id="{CAB2FB67-C0F9-4960-9A6F-D1B6CA5559EF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6336"/>
            <a:ext cx="2972209" cy="457664"/>
          </a:xfrm>
          <a:prstGeom prst="rect">
            <a:avLst/>
          </a:prstGeom>
        </p:spPr>
        <p:txBody>
          <a:bodyPr vert="horz" lIns="88717" tIns="44359" rIns="88717" bIns="443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6"/>
            <a:ext cx="2972209" cy="457664"/>
          </a:xfrm>
          <a:prstGeom prst="rect">
            <a:avLst/>
          </a:prstGeom>
        </p:spPr>
        <p:txBody>
          <a:bodyPr vert="horz" lIns="88717" tIns="44359" rIns="88717" bIns="44359" rtlCol="0" anchor="b"/>
          <a:lstStyle>
            <a:lvl1pPr algn="r">
              <a:defRPr sz="1200"/>
            </a:lvl1pPr>
          </a:lstStyle>
          <a:p>
            <a:fld id="{A7203007-3355-4C92-9EC4-E4527D69E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3" tIns="45711" rIns="91423" bIns="45711" rtlCol="0"/>
          <a:lstStyle>
            <a:lvl1pPr algn="r">
              <a:defRPr sz="1200"/>
            </a:lvl1pPr>
          </a:lstStyle>
          <a:p>
            <a:fld id="{D8AB1433-BF8B-45C5-81D6-089F21EECCF9}" type="datetimeFigureOut">
              <a:rPr lang="en-US" smtClean="0"/>
              <a:pPr/>
              <a:t>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1" rIns="91423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3" tIns="45711" rIns="91423" bIns="4571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3" tIns="45711" rIns="91423" bIns="45711" rtlCol="0" anchor="b"/>
          <a:lstStyle>
            <a:lvl1pPr algn="r">
              <a:defRPr sz="1200"/>
            </a:lvl1pPr>
          </a:lstStyle>
          <a:p>
            <a:fld id="{E6530340-F5C0-43BA-9CC1-D63E860F35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36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doe.org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gadoe.org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4E1784F-24CF-40F5-8E66-5A671CE0558F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1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FD5ACBA-BC96-4E48-BAD5-E7E116EC4687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7055141" y="1019660"/>
            <a:ext cx="2078037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0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194362-26A2-411B-A63E-F202E3AFF173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2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7206143" y="1019660"/>
            <a:ext cx="1927035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04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5B3B41-2E1F-40FB-8308-AA0E18F0B9DC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4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3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3CB0378-FFD4-4CBB-858D-32EE1C82268A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105475" y="1019660"/>
            <a:ext cx="2027703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2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629077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DE48FE1-C959-4842-929B-B952E86448B4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20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06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6A82E43-F334-4B83-9151-C0C24AE8A2BC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91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26400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0D42744-81F0-410B-A1C2-96529C47C04D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10258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442"/>
            <a:ext cx="1978056" cy="1052325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 userDrawn="1"/>
        </p:nvSpPr>
        <p:spPr>
          <a:xfrm>
            <a:off x="3157025" y="213626"/>
            <a:ext cx="58786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b="1" dirty="0" smtClean="0">
                <a:solidFill>
                  <a:schemeClr val="bg1"/>
                </a:solidFill>
              </a:rPr>
              <a:t>Richard</a:t>
            </a:r>
            <a:r>
              <a:rPr lang="en-US" sz="1400" b="1" baseline="0" dirty="0" smtClean="0">
                <a:solidFill>
                  <a:schemeClr val="bg1"/>
                </a:solidFill>
              </a:rPr>
              <a:t> Woods, Georgia’s School Superintendent</a:t>
            </a:r>
          </a:p>
          <a:p>
            <a:pPr algn="r"/>
            <a:r>
              <a:rPr lang="en-US" sz="1200" b="1" i="1" u="none" baseline="0" dirty="0" smtClean="0">
                <a:solidFill>
                  <a:schemeClr val="bg1"/>
                </a:solidFill>
              </a:rPr>
              <a:t>“Educating Georgia’s Future”</a:t>
            </a:r>
          </a:p>
          <a:p>
            <a:pPr algn="r"/>
            <a:r>
              <a:rPr lang="en-US" sz="1200" b="1" baseline="0" dirty="0" smtClean="0">
                <a:solidFill>
                  <a:schemeClr val="bg1"/>
                </a:solidFill>
                <a:hlinkClick r:id="rId3"/>
              </a:rPr>
              <a:t>gadoe.org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 flipV="1">
            <a:off x="1" y="1042277"/>
            <a:ext cx="9144000" cy="45719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068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664163"/>
            <a:ext cx="4629150" cy="41968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5BC54F9-6F4B-41F9-912C-6E88152A8FF5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63530" y="1019660"/>
            <a:ext cx="2069648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7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801091"/>
            <a:ext cx="4629150" cy="405996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3A17E0-28EC-493A-A2BA-E1070EBF6E76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7080308" y="1019660"/>
            <a:ext cx="2052870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4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gadoe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19105" y="1434648"/>
            <a:ext cx="8856454" cy="453756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314359"/>
            <a:ext cx="9144000" cy="4754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983" y="334016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F81D28A-6477-4EA0-9A4C-03300D2262A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3E4CEF-BB1E-48C7-AE93-F39F6AA99AD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flipV="1">
            <a:off x="-16415" y="6236140"/>
            <a:ext cx="9160416" cy="51907"/>
          </a:xfrm>
          <a:prstGeom prst="rect">
            <a:avLst/>
          </a:prstGeom>
          <a:solidFill>
            <a:srgbClr val="EC0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613"/>
          <a:stretch/>
        </p:blipFill>
        <p:spPr>
          <a:xfrm>
            <a:off x="6920613" y="50571"/>
            <a:ext cx="2212566" cy="946227"/>
          </a:xfrm>
          <a:prstGeom prst="rect">
            <a:avLst/>
          </a:prstGeom>
        </p:spPr>
      </p:pic>
      <p:sp>
        <p:nvSpPr>
          <p:cNvPr id="13" name="Date Placeholder 3"/>
          <p:cNvSpPr txBox="1">
            <a:spLocks/>
          </p:cNvSpPr>
          <p:nvPr/>
        </p:nvSpPr>
        <p:spPr>
          <a:xfrm>
            <a:off x="7172587" y="1019660"/>
            <a:ext cx="1960591" cy="6445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Richard</a:t>
            </a:r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Woods, 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Georgia’s School Superintendent</a:t>
            </a:r>
          </a:p>
          <a:p>
            <a:pPr algn="r"/>
            <a:r>
              <a:rPr lang="en-US" sz="1000" b="1" i="1" u="none" baseline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“Educating Georgia’s Future”</a:t>
            </a:r>
          </a:p>
          <a:p>
            <a:pPr algn="r"/>
            <a:r>
              <a:rPr lang="en-US" sz="10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15"/>
              </a:rPr>
              <a:t>gadoe.org</a:t>
            </a:r>
            <a:endParaRPr lang="en-US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9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Rounded MT Bold" panose="020F07040305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criss@pulaski.k12.ga.u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104364" y="2556769"/>
            <a:ext cx="6858000" cy="2701031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USING THE LEADING BY CONVENING FRAMEWORK FOR ENGAGEMENT TO EVALUATE FAMILY ENGAGEMENT PRACTICES IN FY17 PLAN AND REPORTS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94CCCB8-5C83-404E-A3A7-8BF440FEC32E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2" descr="K:\Parent-Mentors-Logo_final-01-300x9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065" y="5399606"/>
            <a:ext cx="1888720" cy="635627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24623"/>
          </a:xfrm>
        </p:spPr>
        <p:txBody>
          <a:bodyPr/>
          <a:lstStyle/>
          <a:p>
            <a:r>
              <a:rPr lang="en-US" dirty="0" err="1" smtClean="0"/>
              <a:t>GaPMP</a:t>
            </a:r>
            <a:r>
              <a:rPr lang="en-US" dirty="0" smtClean="0"/>
              <a:t> FY17 Toolkit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1"/>
            <a:ext cx="7886700" cy="4057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000" b="1" dirty="0" smtClean="0"/>
              <a:t>GOAL</a:t>
            </a:r>
            <a:r>
              <a:rPr lang="en-US" sz="5000" b="1" dirty="0"/>
              <a:t> </a:t>
            </a:r>
            <a:r>
              <a:rPr lang="en-US" sz="5000" b="1" dirty="0" smtClean="0"/>
              <a:t>FOR FY17 REPORTING EVALUATION FEEDBACK:</a:t>
            </a:r>
          </a:p>
          <a:p>
            <a:pPr marL="0" indent="0" algn="ctr">
              <a:buNone/>
            </a:pPr>
            <a:r>
              <a:rPr lang="en-US" sz="3600" b="1" dirty="0" smtClean="0"/>
              <a:t>TO IDENTIFY LEADING BY CONVENING FAMILY ENGAGEMENT PRACTICE EXAMPLES WITHIN THE PARENT MENTORS’ 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7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REVIEWING POWERPOINT: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PARENT MENTORS WILL GAIN KNOWLEDGE THAT CAN BE APPLIED WITHIN THE WORK THAT THEY REPORT ON IN FY18.  </a:t>
            </a:r>
            <a:endParaRPr lang="en-US" sz="40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845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000" b="1" dirty="0" smtClean="0"/>
              <a:t>I CAN NAME THE DEPTH OF INTERACTION ELEMENTS.</a:t>
            </a:r>
          </a:p>
          <a:p>
            <a:pPr marL="0" indent="0" algn="ctr">
              <a:buNone/>
            </a:pPr>
            <a:endParaRPr lang="en-US" sz="5000" b="1" dirty="0"/>
          </a:p>
          <a:p>
            <a:pPr marL="0" indent="0" algn="ctr">
              <a:buNone/>
            </a:pPr>
            <a:r>
              <a:rPr lang="en-US" sz="5000" b="1" dirty="0" smtClean="0"/>
              <a:t>I CAN LIST THE DEPTH OF INTERACTION ELEMENTS.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01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DAE6870-AD18-448A-9B2A-0EFE6DC7B06B}" type="datetime1">
              <a:rPr lang="en-US" smtClean="0"/>
              <a:pPr/>
              <a:t>1/11/2018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3E4CEF-BB1E-48C7-AE93-F39F6AA99AD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194" name="Picture 2" descr="http://slideplayer.com/slide/2617774/9/images/2/The+IDEA+Partners+have+used+the+work+of+Etienne+Wenger+on+social+learning+and+communities+of+practice+;and+Heifetz+and+Linsky+on+Technical+and+Adaptive+Change+to+describe+deep+interaction+that+change+the+way+people+behave.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9" t="11703" r="3168" b="15984"/>
          <a:stretch/>
        </p:blipFill>
        <p:spPr bwMode="auto">
          <a:xfrm>
            <a:off x="628651" y="1524000"/>
            <a:ext cx="7747934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769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:\Pictures for Mary Jane\GAPMP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6286292"/>
            <a:ext cx="1600200" cy="571708"/>
          </a:xfrm>
          <a:prstGeom prst="rect">
            <a:avLst/>
          </a:prstGeom>
          <a:noFill/>
        </p:spPr>
      </p:pic>
      <p:pic>
        <p:nvPicPr>
          <p:cNvPr id="19" name="Picture 2" descr="K:\Parent-Mentors-Logo_final-01-300x9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2902" y="5676900"/>
            <a:ext cx="1583367" cy="532864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>
          <a:xfrm>
            <a:off x="316354" y="188053"/>
            <a:ext cx="63166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Rounded MT Bold" panose="020F0704030504030204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6354" y="6387480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94CCCB8-5C83-404E-A3A7-8BF440FEC32E}" type="datetime1">
              <a:rPr lang="en-US">
                <a:solidFill>
                  <a:schemeClr val="bg1"/>
                </a:solidFill>
              </a:rPr>
              <a:pPr/>
              <a:t>1/11/2018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88506" y="6400801"/>
            <a:ext cx="799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6354" y="495300"/>
            <a:ext cx="84466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Depth of Interaction </a:t>
            </a:r>
            <a:endParaRPr lang="en-US" sz="3600" b="1" dirty="0" smtClean="0"/>
          </a:p>
          <a:p>
            <a:r>
              <a:rPr lang="en-US" sz="3000" b="1" dirty="0" smtClean="0"/>
              <a:t>Informing </a:t>
            </a:r>
            <a:r>
              <a:rPr lang="en-US" sz="3000" dirty="0"/>
              <a:t>– Sharing or disseminating </a:t>
            </a:r>
            <a:endParaRPr lang="en-US" sz="3000" dirty="0" smtClean="0"/>
          </a:p>
          <a:p>
            <a:r>
              <a:rPr lang="en-US" sz="3000" dirty="0" smtClean="0"/>
              <a:t>information </a:t>
            </a:r>
            <a:r>
              <a:rPr lang="en-US" sz="3000" dirty="0"/>
              <a:t>with others who care about the issue. </a:t>
            </a:r>
          </a:p>
          <a:p>
            <a:r>
              <a:rPr lang="en-US" sz="3000" b="1" dirty="0" smtClean="0"/>
              <a:t>Networking</a:t>
            </a:r>
            <a:r>
              <a:rPr lang="en-US" sz="3000" dirty="0" smtClean="0"/>
              <a:t> </a:t>
            </a:r>
            <a:r>
              <a:rPr lang="en-US" sz="3000" dirty="0"/>
              <a:t>– Asking others what they think about this issue and listening to what they say.  </a:t>
            </a:r>
            <a:r>
              <a:rPr lang="en-US" sz="3000" b="1" dirty="0"/>
              <a:t>Collaborating</a:t>
            </a:r>
            <a:r>
              <a:rPr lang="en-US" sz="3000" dirty="0"/>
              <a:t> – Engaging people in trying to do something of value and working together around the </a:t>
            </a:r>
            <a:r>
              <a:rPr lang="en-US" sz="3000" dirty="0" smtClean="0"/>
              <a:t>issue.</a:t>
            </a:r>
          </a:p>
          <a:p>
            <a:r>
              <a:rPr lang="en-US" sz="3000" b="1" dirty="0" smtClean="0"/>
              <a:t>Transforming</a:t>
            </a:r>
            <a:r>
              <a:rPr lang="en-US" sz="3000" dirty="0" smtClean="0"/>
              <a:t> </a:t>
            </a:r>
            <a:r>
              <a:rPr lang="en-US" sz="3000" dirty="0"/>
              <a:t>– Doing things The Partnership Way (leading by convening, cross-stakeholder engagement, shared leadership, consensus building).</a:t>
            </a:r>
          </a:p>
        </p:txBody>
      </p:sp>
    </p:spTree>
    <p:extLst>
      <p:ext uri="{BB962C8B-B14F-4D97-AF65-F5344CB8AC3E}">
        <p14:creationId xmlns:p14="http://schemas.microsoft.com/office/powerpoint/2010/main" val="321901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387366"/>
            <a:ext cx="8077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THANK YOU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CYNTHIA CRISS</a:t>
            </a:r>
          </a:p>
          <a:p>
            <a:pPr algn="ctr"/>
            <a:r>
              <a:rPr lang="en-US" sz="3200" dirty="0" err="1" smtClean="0"/>
              <a:t>GaPMP</a:t>
            </a:r>
            <a:r>
              <a:rPr lang="en-US" sz="3200" dirty="0" smtClean="0"/>
              <a:t> DATA COACH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>
                <a:hlinkClick r:id="rId2"/>
              </a:rPr>
              <a:t>ccriss@pulaski.k12.ga.us</a:t>
            </a:r>
            <a:endParaRPr lang="en-US" sz="3200" dirty="0" smtClean="0"/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478 783-7487 office</a:t>
            </a:r>
          </a:p>
          <a:p>
            <a:pPr algn="ctr"/>
            <a:r>
              <a:rPr lang="en-US" sz="3200" dirty="0" smtClean="0"/>
              <a:t>229 313-2538 personal cell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DOE-PowerPoint-White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GaDOE-PowerPoint-WhiteTemplate</Template>
  <TotalTime>4566</TotalTime>
  <Words>187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GaDOE-PowerPoint-WhiteTemplate</vt:lpstr>
      <vt:lpstr>GaPMP FY17 Toolkit</vt:lpstr>
      <vt:lpstr>PowerPoint Presentation</vt:lpstr>
      <vt:lpstr>AFTER REVIEWING POWERPOINT:</vt:lpstr>
      <vt:lpstr>LEARNING TARGETS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It Together with Learning Targets  Three Parent Mentor Scenarios as Examples</dc:title>
  <dc:creator>April Lee</dc:creator>
  <cp:lastModifiedBy>Jane Grillo</cp:lastModifiedBy>
  <cp:revision>184</cp:revision>
  <cp:lastPrinted>2017-10-31T06:41:55Z</cp:lastPrinted>
  <dcterms:created xsi:type="dcterms:W3CDTF">2016-11-28T17:27:32Z</dcterms:created>
  <dcterms:modified xsi:type="dcterms:W3CDTF">2018-01-11T18:48:08Z</dcterms:modified>
</cp:coreProperties>
</file>