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9" r:id="rId12"/>
    <p:sldId id="270" r:id="rId13"/>
    <p:sldId id="282" r:id="rId14"/>
    <p:sldId id="281" r:id="rId15"/>
    <p:sldId id="271" r:id="rId16"/>
    <p:sldId id="272" r:id="rId17"/>
    <p:sldId id="273" r:id="rId18"/>
    <p:sldId id="274" r:id="rId19"/>
    <p:sldId id="275" r:id="rId20"/>
    <p:sldId id="276" r:id="rId21"/>
    <p:sldId id="277" r:id="rId22"/>
    <p:sldId id="278" r:id="rId23"/>
    <p:sldId id="279" r:id="rId24"/>
    <p:sldId id="280"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8/16/2019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sjones@doe.k12.ga.us" TargetMode="External"/><Relationship Id="rId5" Type="http://schemas.openxmlformats.org/officeDocument/2006/relationships/hyperlink" Target="mailto:aladd@doe.k12.ga.u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jgrillo343@yahoo.com"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67765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endParaRPr lang="en-US" dirty="0" smtClean="0"/>
          </a:p>
          <a:p>
            <a:r>
              <a:rPr lang="en-US" dirty="0" smtClean="0"/>
              <a:t>The Region Reps are: </a:t>
            </a:r>
            <a:r>
              <a:rPr lang="en-US" sz="1600" dirty="0"/>
              <a:t/>
            </a:r>
            <a:br>
              <a:rPr lang="en-US" sz="1600" dirty="0"/>
            </a:br>
            <a:r>
              <a:rPr lang="en-US" sz="1600" b="1" dirty="0" smtClean="0"/>
              <a:t>Northeast</a:t>
            </a:r>
            <a:r>
              <a:rPr lang="en-US" sz="1600" dirty="0"/>
              <a:t> </a:t>
            </a:r>
            <a:r>
              <a:rPr lang="en-US" sz="1600" dirty="0" smtClean="0"/>
              <a:t>–Scott Crain,</a:t>
            </a:r>
            <a:r>
              <a:rPr lang="en-US" sz="1600" dirty="0"/>
              <a:t> </a:t>
            </a:r>
            <a:r>
              <a:rPr lang="en-US" sz="1600" i="1" dirty="0" smtClean="0"/>
              <a:t>Hall County</a:t>
            </a:r>
            <a:endParaRPr lang="en-US" sz="1600" dirty="0"/>
          </a:p>
          <a:p>
            <a:r>
              <a:rPr lang="en-US" sz="1600" b="1" dirty="0"/>
              <a:t>Northwest </a:t>
            </a:r>
            <a:r>
              <a:rPr lang="en-US" sz="1600" dirty="0"/>
              <a:t>- </a:t>
            </a:r>
            <a:r>
              <a:rPr lang="en-US" sz="1600" dirty="0" smtClean="0"/>
              <a:t>Missy Sullivan, </a:t>
            </a:r>
            <a:r>
              <a:rPr lang="en-US" sz="1600" i="1" dirty="0"/>
              <a:t> </a:t>
            </a:r>
            <a:r>
              <a:rPr lang="en-US" sz="1600" i="1" dirty="0" smtClean="0"/>
              <a:t>Carrollton City</a:t>
            </a:r>
            <a:endParaRPr lang="en-US" sz="1600" dirty="0"/>
          </a:p>
          <a:p>
            <a:r>
              <a:rPr lang="en-US" sz="1600" b="1" dirty="0"/>
              <a:t>Metro </a:t>
            </a:r>
            <a:r>
              <a:rPr lang="en-US" sz="1600" dirty="0"/>
              <a:t>– </a:t>
            </a:r>
            <a:r>
              <a:rPr lang="en-US" sz="1600" dirty="0" smtClean="0"/>
              <a:t>Antoinette Nichols,</a:t>
            </a:r>
            <a:r>
              <a:rPr lang="en-US" sz="1600" dirty="0"/>
              <a:t> </a:t>
            </a:r>
            <a:r>
              <a:rPr lang="en-US" sz="1600" i="1" dirty="0" smtClean="0"/>
              <a:t>Cobb County</a:t>
            </a:r>
            <a:endParaRPr lang="en-US" sz="1600" dirty="0"/>
          </a:p>
          <a:p>
            <a:r>
              <a:rPr lang="en-US" sz="1600" b="1" dirty="0"/>
              <a:t>Middle </a:t>
            </a:r>
            <a:r>
              <a:rPr lang="en-US" sz="1600" dirty="0" smtClean="0"/>
              <a:t>–Kathy Simmons, </a:t>
            </a:r>
            <a:r>
              <a:rPr lang="en-US" sz="1600" i="1" dirty="0" smtClean="0"/>
              <a:t>Dodge County</a:t>
            </a:r>
            <a:endParaRPr lang="en-US" sz="1600" i="1" dirty="0"/>
          </a:p>
          <a:p>
            <a:r>
              <a:rPr lang="en-US" sz="1600" b="1" dirty="0"/>
              <a:t>Southeast </a:t>
            </a:r>
            <a:r>
              <a:rPr lang="en-US" sz="1600" dirty="0"/>
              <a:t>- Karen </a:t>
            </a:r>
            <a:r>
              <a:rPr lang="en-US" sz="1600" dirty="0" err="1"/>
              <a:t>Tharpe</a:t>
            </a:r>
            <a:r>
              <a:rPr lang="en-US" sz="1600" dirty="0"/>
              <a:t>, </a:t>
            </a:r>
            <a:r>
              <a:rPr lang="en-US" sz="1600" i="1" dirty="0" smtClean="0"/>
              <a:t>Appling County</a:t>
            </a:r>
            <a:endParaRPr lang="en-US" sz="1600" dirty="0"/>
          </a:p>
          <a:p>
            <a:r>
              <a:rPr lang="en-US" sz="1600" b="1" dirty="0"/>
              <a:t>Southwest</a:t>
            </a:r>
            <a:r>
              <a:rPr lang="en-US" sz="1600" dirty="0"/>
              <a:t>-  </a:t>
            </a:r>
            <a:r>
              <a:rPr lang="en-US" sz="1600" dirty="0" smtClean="0"/>
              <a:t>Rebecca Best, Grady County</a:t>
            </a: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43000"/>
            <a:ext cx="4216617" cy="5334274"/>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Where Do You Fit In?</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smtClean="0"/>
              <a:t>This graphic shows all the considerations for educating students. Your role may move on this wheel, but it is important to see how Family Engagement and your work fits in. </a:t>
            </a:r>
            <a:endParaRPr lang="en-US" dirty="0"/>
          </a:p>
        </p:txBody>
      </p:sp>
    </p:spTree>
    <p:extLst>
      <p:ext uri="{BB962C8B-B14F-4D97-AF65-F5344CB8AC3E}">
        <p14:creationId xmlns:p14="http://schemas.microsoft.com/office/powerpoint/2010/main" val="91410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t>
            </a:r>
            <a:r>
              <a:rPr lang="en-US" dirty="0" smtClean="0"/>
              <a:t>an online </a:t>
            </a:r>
            <a:r>
              <a:rPr lang="en-US" dirty="0"/>
              <a:t>Parent Survey annually to </a:t>
            </a:r>
            <a:r>
              <a:rPr lang="en-US" dirty="0" smtClean="0"/>
              <a:t>parents in </a:t>
            </a:r>
            <a:r>
              <a:rPr lang="en-US" dirty="0"/>
              <a:t>order to raise success rates for students with disabilities. The </a:t>
            </a:r>
            <a:r>
              <a:rPr lang="en-US" dirty="0" err="1"/>
              <a:t>GaDOE</a:t>
            </a:r>
            <a:r>
              <a:rPr lang="en-US" dirty="0"/>
              <a:t> asks parents to answer </a:t>
            </a:r>
            <a:r>
              <a:rPr lang="en-US" dirty="0" smtClean="0"/>
              <a:t>the survey </a:t>
            </a:r>
            <a:r>
              <a:rPr lang="en-US" dirty="0"/>
              <a:t>to help </a:t>
            </a:r>
            <a:r>
              <a:rPr lang="en-US" dirty="0" smtClean="0"/>
              <a:t>assist local </a:t>
            </a:r>
            <a:r>
              <a:rPr lang="en-US" dirty="0"/>
              <a:t>schools find ways </a:t>
            </a:r>
            <a:r>
              <a:rPr lang="en-US" dirty="0" smtClean="0"/>
              <a:t>find ways to </a:t>
            </a:r>
            <a:r>
              <a:rPr lang="en-US" dirty="0"/>
              <a:t>better partner with families. </a:t>
            </a:r>
            <a:r>
              <a:rPr lang="en-US" dirty="0" smtClean="0"/>
              <a:t> All </a:t>
            </a:r>
            <a:r>
              <a:rPr lang="en-US" dirty="0"/>
              <a:t>Parent Mentors are asked to assist with </a:t>
            </a:r>
            <a:r>
              <a:rPr lang="en-US" dirty="0" smtClean="0"/>
              <a:t>informing parents about the </a:t>
            </a:r>
            <a:r>
              <a:rPr lang="en-US" dirty="0"/>
              <a:t>surveys and facilitating the return of as many surveys </a:t>
            </a:r>
            <a:r>
              <a:rPr lang="en-US" dirty="0" smtClean="0"/>
              <a:t>as possible</a:t>
            </a:r>
            <a:r>
              <a:rPr lang="en-US" dirty="0"/>
              <a:t>. </a:t>
            </a:r>
            <a:r>
              <a:rPr lang="en-US" dirty="0" smtClean="0"/>
              <a:t>Parent Mentors view collecting such input as part of their Family Engagement process. Surveys are available in English and Spanish. </a:t>
            </a:r>
            <a:endParaRPr lang="en-US" dirty="0"/>
          </a:p>
          <a:p>
            <a:pPr marL="0" indent="0">
              <a:buNone/>
            </a:pPr>
            <a:r>
              <a:rPr lang="en-US" i="1" dirty="0"/>
              <a:t>Hint: Tips on how to assist your district with survey collection </a:t>
            </a:r>
            <a:r>
              <a:rPr lang="en-US" i="1" dirty="0" smtClean="0"/>
              <a:t>and </a:t>
            </a:r>
            <a:r>
              <a:rPr lang="en-US" i="1" dirty="0"/>
              <a:t>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a:t>
            </a:r>
            <a:r>
              <a:rPr lang="en-US" dirty="0" smtClean="0"/>
              <a:t>Parent Mentor</a:t>
            </a:r>
            <a:r>
              <a:rPr lang="en-US" dirty="0"/>
              <a:t>,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 letter of introduction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smtClean="0"/>
              <a:t>Create </a:t>
            </a:r>
            <a:r>
              <a:rPr lang="en-US" sz="4800" dirty="0"/>
              <a:t>or customize an existing Parent Mentor Brochure with your information.</a:t>
            </a:r>
          </a:p>
          <a:p>
            <a:pPr marL="742950" indent="-742950">
              <a:buFont typeface="+mj-lt"/>
              <a:buAutoNum type="arabicPeriod"/>
            </a:pPr>
            <a:r>
              <a:rPr lang="en-US" sz="4800" dirty="0"/>
              <a:t>With your Director’s approval, get a sufficient quantity printed for distribution. (Check the Parent Mentor “Learning Curve” online for samples of existing introductory brochures).</a:t>
            </a:r>
          </a:p>
          <a:p>
            <a:pPr marL="742950" indent="-742950">
              <a:buFont typeface="+mj-lt"/>
              <a:buAutoNum type="arabicPeriod"/>
            </a:pPr>
            <a:r>
              <a:rPr lang="en-US" sz="4800" dirty="0" smtClean="0"/>
              <a:t>Meet </a:t>
            </a:r>
            <a:r>
              <a:rPr lang="en-US" sz="4800" dirty="0"/>
              <a:t>with principals, counselors, and social workers in each school. Plan visits based on your district’s goals and priorities. </a:t>
            </a:r>
            <a:endParaRPr lang="en-US" sz="4800" dirty="0" smtClean="0"/>
          </a:p>
          <a:p>
            <a:pPr marL="742950" indent="-742950">
              <a:buFont typeface="+mj-lt"/>
              <a:buAutoNum type="arabicPeriod"/>
            </a:pPr>
            <a:r>
              <a:rPr lang="en-US" sz="4800" dirty="0" smtClean="0"/>
              <a:t>Attend </a:t>
            </a:r>
            <a:r>
              <a:rPr lang="en-US" sz="4800" dirty="0"/>
              <a:t>family and </a:t>
            </a:r>
            <a:r>
              <a:rPr lang="en-US" sz="4800" dirty="0" smtClean="0"/>
              <a:t>community meetings </a:t>
            </a:r>
            <a:r>
              <a:rPr lang="en-US" sz="4800" dirty="0"/>
              <a:t>and listen. Make sure you introduce yourself at the meetings.</a:t>
            </a:r>
          </a:p>
          <a:p>
            <a:pPr marL="742950" indent="-742950">
              <a:buFont typeface="+mj-lt"/>
              <a:buAutoNum type="arabicPeriod"/>
            </a:pPr>
            <a:r>
              <a:rPr lang="en-US" sz="4800" dirty="0" smtClean="0"/>
              <a:t>Meet </a:t>
            </a:r>
            <a:r>
              <a:rPr lang="en-US" sz="4800" dirty="0"/>
              <a:t>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4800" dirty="0" smtClean="0"/>
              <a:t>Build </a:t>
            </a:r>
            <a:r>
              <a:rPr lang="en-US" sz="4800" dirty="0"/>
              <a:t>relationships and partnerships with leaders to work towards including ALL parents in their activities – especially Title I and English Language Learners programs.</a:t>
            </a:r>
          </a:p>
          <a:p>
            <a:pPr marL="742950" indent="-742950">
              <a:buFont typeface="+mj-lt"/>
              <a:buAutoNum type="arabicPeriod"/>
            </a:pPr>
            <a:r>
              <a:rPr lang="en-US" sz="4800" dirty="0" smtClean="0"/>
              <a:t>Provide </a:t>
            </a:r>
            <a:r>
              <a:rPr lang="en-US" sz="4800" dirty="0"/>
              <a:t>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a:t>
            </a:r>
            <a:r>
              <a:rPr lang="en-US" sz="4800" dirty="0" smtClean="0"/>
              <a:t>local policy</a:t>
            </a:r>
            <a:r>
              <a:rPr lang="en-US" sz="4800" dirty="0"/>
              <a:t>.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4800" dirty="0" smtClean="0"/>
              <a:t>PTA/PTO </a:t>
            </a:r>
            <a:r>
              <a:rPr lang="en-US" sz="4800" dirty="0"/>
              <a:t>newsletters, again with prior approval as required by your school district.</a:t>
            </a:r>
          </a:p>
          <a:p>
            <a:pPr marL="742950" indent="-742950">
              <a:buFont typeface="+mj-lt"/>
              <a:buAutoNum type="arabicPeriod"/>
            </a:pPr>
            <a:r>
              <a:rPr lang="en-US" sz="4800" dirty="0" smtClean="0"/>
              <a:t>Mail </a:t>
            </a:r>
            <a:r>
              <a:rPr lang="en-US" sz="4800" dirty="0"/>
              <a:t>an introduction letter to every family with a student who has an </a:t>
            </a:r>
            <a:r>
              <a:rPr lang="en-US" sz="4800" dirty="0" smtClean="0"/>
              <a:t>IEP and/or </a:t>
            </a:r>
            <a:r>
              <a:rPr lang="en-US" sz="4800" dirty="0"/>
              <a:t>send a letter to every teacher. By now you know you need prior approval to send the introductory letter.</a:t>
            </a:r>
          </a:p>
          <a:p>
            <a:pPr marL="742950" indent="-742950">
              <a:buFont typeface="+mj-lt"/>
              <a:buAutoNum type="arabicPeriod"/>
            </a:pPr>
            <a:r>
              <a:rPr lang="en-US" sz="4800" dirty="0" smtClean="0"/>
              <a:t>Decide </a:t>
            </a:r>
            <a:r>
              <a:rPr lang="en-US" sz="4800" dirty="0"/>
              <a:t>with your director what services you are able to provide the first six months. Don’t promise services you are not yet ready to provide.</a:t>
            </a:r>
          </a:p>
          <a:p>
            <a:pPr marL="742950" indent="-742950">
              <a:buFont typeface="+mj-lt"/>
              <a:buAutoNum type="arabicPeriod"/>
            </a:pPr>
            <a:r>
              <a:rPr lang="en-US" sz="4800" dirty="0" smtClean="0"/>
              <a:t>Distribute </a:t>
            </a:r>
            <a:r>
              <a:rPr lang="en-US" sz="4800" dirty="0"/>
              <a:t>your contact information to intake staff, social workers, psychologists, counselors and diagnosticians to be given to parents at the time of referral or evaluation</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a:t>
            </a:r>
            <a:r>
              <a:rPr lang="en-US" b="1" dirty="0" smtClean="0"/>
              <a:t>Parent Mentors and their administrative supervisor work together </a:t>
            </a:r>
            <a:r>
              <a:rPr lang="en-US" dirty="0" smtClean="0"/>
              <a:t>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Progress Reporting - </a:t>
            </a:r>
            <a:r>
              <a:rPr lang="en-US" dirty="0"/>
              <a:t>Parent Mentors report </a:t>
            </a:r>
            <a:r>
              <a:rPr lang="en-US" dirty="0" smtClean="0"/>
              <a:t>using Google Docs links on the Learning Curve. This information is about your progress on Learning Targets, Vital Behaviors and trainings with parents. </a:t>
            </a:r>
            <a:r>
              <a:rPr lang="en-US" dirty="0"/>
              <a:t>These are due on Oct. 15, Jan. 15, </a:t>
            </a:r>
            <a:r>
              <a:rPr lang="en-US" dirty="0" smtClean="0"/>
              <a:t>and  April 15.</a:t>
            </a: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Reporting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343400" y="2643981"/>
            <a:ext cx="4800600" cy="38989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a:t>Data Reporting Tool– </a:t>
            </a:r>
            <a:r>
              <a:rPr lang="en-US" sz="6400" dirty="0"/>
              <a:t>Shortened version of reporting form to record Parent Mentor related work.</a:t>
            </a:r>
          </a:p>
          <a:p>
            <a:r>
              <a:rPr lang="en-US" sz="800" dirty="0"/>
              <a:t> </a:t>
            </a:r>
          </a:p>
          <a:p>
            <a:endParaRPr lang="en-US" sz="800" dirty="0"/>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a:t>Annual Statewide Parent Survey– </a:t>
            </a:r>
            <a:r>
              <a:rPr lang="en-US" sz="6400" dirty="0"/>
              <a:t>Data collection tool for end of the year evaluation of your target group. Will assist in validating the family engagement work during FY__.</a:t>
            </a:r>
          </a:p>
          <a:p>
            <a:endParaRPr lang="en-US" dirty="0"/>
          </a:p>
          <a:p>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Quarterly Reporting tab.  </a:t>
            </a:r>
            <a:endParaRPr lang="en-US" sz="1600" b="1" dirty="0"/>
          </a:p>
          <a:p>
            <a:r>
              <a:rPr lang="en-US" sz="1600" b="1" dirty="0" smtClean="0"/>
              <a:t>We will send you link and then you will have your own user name and password.</a:t>
            </a:r>
            <a:endParaRPr lang="en-US" sz="1600"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971800"/>
            <a:ext cx="8305799" cy="358140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7924800" cy="4754563"/>
          </a:xfrm>
          <a:solidFill>
            <a:schemeClr val="accent1">
              <a:lumMod val="40000"/>
              <a:lumOff val="60000"/>
            </a:schemeClr>
          </a:solidFill>
        </p:spPr>
        <p:txBody>
          <a:bodyPr>
            <a:normAutofit fontScale="325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endParaRPr lang="en-US" sz="4000" b="1" u="sng" dirty="0"/>
          </a:p>
          <a:p>
            <a:endParaRPr lang="en-US" sz="4000" b="1" u="sng" dirty="0" smtClean="0"/>
          </a:p>
          <a:p>
            <a:pPr marL="0" indent="0">
              <a:buNone/>
            </a:pPr>
            <a:r>
              <a:rPr lang="en-US" sz="4400" b="1" u="sng" dirty="0" smtClean="0"/>
              <a:t>Executive </a:t>
            </a:r>
            <a:r>
              <a:rPr lang="en-US" sz="4400" b="1" u="sng" dirty="0"/>
              <a:t>Board</a:t>
            </a:r>
            <a:endParaRPr lang="en-US" sz="4400" dirty="0"/>
          </a:p>
          <a:p>
            <a:pPr marL="400050" lvl="1" indent="0">
              <a:buNone/>
            </a:pPr>
            <a:r>
              <a:rPr lang="en-US" sz="4400" dirty="0" smtClean="0"/>
              <a:t>•</a:t>
            </a:r>
            <a:r>
              <a:rPr lang="en-US" sz="4400" dirty="0"/>
              <a:t>       </a:t>
            </a:r>
            <a:r>
              <a:rPr lang="en-US" sz="4400" b="1" dirty="0"/>
              <a:t>Chairperson</a:t>
            </a:r>
            <a:r>
              <a:rPr lang="en-US" sz="4400" dirty="0"/>
              <a:t> –</a:t>
            </a:r>
            <a:r>
              <a:rPr lang="en-US" sz="4400" b="1" dirty="0"/>
              <a:t> </a:t>
            </a:r>
            <a:r>
              <a:rPr lang="en-US" sz="4400" dirty="0" smtClean="0"/>
              <a:t>Edith </a:t>
            </a:r>
            <a:r>
              <a:rPr lang="en-US" sz="4400" dirty="0" err="1" smtClean="0"/>
              <a:t>Abakare</a:t>
            </a:r>
            <a:r>
              <a:rPr lang="en-US" sz="4400" dirty="0" smtClean="0"/>
              <a:t>,</a:t>
            </a:r>
            <a:r>
              <a:rPr lang="en-US" sz="4400" dirty="0"/>
              <a:t> </a:t>
            </a:r>
            <a:r>
              <a:rPr lang="en-US" sz="4400" i="1" dirty="0"/>
              <a:t> Atlanta Public Schools </a:t>
            </a:r>
            <a:endParaRPr lang="en-US" sz="4400" i="1" dirty="0" smtClean="0"/>
          </a:p>
          <a:p>
            <a:pPr marL="400050" lvl="1" indent="0">
              <a:buNone/>
            </a:pPr>
            <a:r>
              <a:rPr lang="en-US" sz="4400" dirty="0" smtClean="0"/>
              <a:t>•</a:t>
            </a:r>
            <a:r>
              <a:rPr lang="en-US" sz="4400" dirty="0"/>
              <a:t>       </a:t>
            </a:r>
            <a:r>
              <a:rPr lang="en-US" sz="4400" b="1" dirty="0"/>
              <a:t>Chairperson Elect </a:t>
            </a:r>
            <a:r>
              <a:rPr lang="en-US" sz="4400" dirty="0"/>
              <a:t>– </a:t>
            </a:r>
            <a:r>
              <a:rPr lang="en-US" sz="4400" dirty="0" smtClean="0"/>
              <a:t>Kim Chester,  </a:t>
            </a:r>
            <a:r>
              <a:rPr lang="en-US" sz="4400" i="1" dirty="0" smtClean="0"/>
              <a:t>Bartow County Schools</a:t>
            </a:r>
            <a:r>
              <a:rPr lang="en-US" sz="4400" i="1" dirty="0"/>
              <a:t>   </a:t>
            </a:r>
            <a:r>
              <a:rPr lang="en-US" sz="4400" dirty="0"/>
              <a:t>                        </a:t>
            </a:r>
          </a:p>
          <a:p>
            <a:pPr marL="400050" lvl="1" indent="0">
              <a:buNone/>
            </a:pPr>
            <a:r>
              <a:rPr lang="en-US" sz="4400" smtClean="0"/>
              <a:t> </a:t>
            </a:r>
            <a:r>
              <a:rPr lang="en-US" sz="4400" dirty="0"/>
              <a:t> </a:t>
            </a:r>
          </a:p>
          <a:p>
            <a:pPr marL="0" lvl="0" indent="0">
              <a:buNone/>
            </a:pPr>
            <a:r>
              <a:rPr lang="en-US" sz="4400" dirty="0"/>
              <a:t>                                    		</a:t>
            </a:r>
          </a:p>
          <a:p>
            <a:pPr marL="0" indent="0">
              <a:buNone/>
            </a:pPr>
            <a:r>
              <a:rPr lang="en-US" sz="4400" b="1" dirty="0"/>
              <a:t> </a:t>
            </a:r>
            <a:endParaRPr lang="en-US" sz="4400" dirty="0"/>
          </a:p>
          <a:p>
            <a:pPr marL="0" indent="0">
              <a:buNone/>
            </a:pPr>
            <a:r>
              <a:rPr lang="en-US" sz="4400" b="1" u="sng" dirty="0"/>
              <a:t>Advisors </a:t>
            </a:r>
            <a:r>
              <a:rPr lang="en-US" sz="4400" b="1" dirty="0"/>
              <a:t>			</a:t>
            </a:r>
            <a:endParaRPr lang="en-US" sz="4400" b="1" dirty="0" smtClean="0"/>
          </a:p>
          <a:p>
            <a:pPr lvl="1">
              <a:buFont typeface="Arial" panose="020B0604020202020204" pitchFamily="34" charset="0"/>
              <a:buChar char="•"/>
            </a:pPr>
            <a:r>
              <a:rPr lang="en-US" sz="4400" dirty="0" smtClean="0"/>
              <a:t>Alecia </a:t>
            </a:r>
            <a:r>
              <a:rPr lang="en-US" sz="4400" dirty="0" err="1" smtClean="0"/>
              <a:t>Segursky</a:t>
            </a:r>
            <a:r>
              <a:rPr lang="en-US" sz="4400" dirty="0" smtClean="0"/>
              <a:t>, </a:t>
            </a:r>
            <a:r>
              <a:rPr lang="en-US" sz="4400" i="1" dirty="0" smtClean="0"/>
              <a:t>Gordon </a:t>
            </a:r>
            <a:endParaRPr lang="en-US" sz="4400" i="1" dirty="0"/>
          </a:p>
          <a:p>
            <a:pPr lvl="1">
              <a:buFont typeface="Arial" panose="020B0604020202020204" pitchFamily="34" charset="0"/>
              <a:buChar char="•"/>
            </a:pPr>
            <a:r>
              <a:rPr lang="en-US" sz="4400" dirty="0"/>
              <a:t>Charity Roberts, </a:t>
            </a:r>
            <a:r>
              <a:rPr lang="en-US" sz="4400" i="1" dirty="0"/>
              <a:t>Coastal GLRS</a:t>
            </a:r>
            <a:endParaRPr lang="en-US" sz="4400" dirty="0"/>
          </a:p>
          <a:p>
            <a:pPr lvl="1">
              <a:buFont typeface="Arial" panose="020B0604020202020204" pitchFamily="34" charset="0"/>
              <a:buChar char="•"/>
            </a:pPr>
            <a:r>
              <a:rPr lang="en-US" sz="4400" dirty="0" err="1"/>
              <a:t>Loranda</a:t>
            </a:r>
            <a:r>
              <a:rPr lang="en-US" sz="4400" dirty="0"/>
              <a:t> Holmes, </a:t>
            </a:r>
            <a:r>
              <a:rPr lang="en-US" sz="4400" i="1" dirty="0"/>
              <a:t>Marion</a:t>
            </a:r>
            <a:r>
              <a:rPr lang="en-US" sz="4400" dirty="0"/>
              <a:t> </a:t>
            </a:r>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4209882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a decade of working together to increase achievement for all students, especially those with disabilities. </a:t>
            </a:r>
          </a:p>
          <a:p>
            <a:pPr marL="0" indent="0">
              <a:buNone/>
            </a:pPr>
            <a:r>
              <a:rPr lang="en-US" sz="4800" dirty="0"/>
              <a:t>The Partnership, started in </a:t>
            </a:r>
            <a:r>
              <a:rPr lang="en-US" sz="4800" dirty="0" smtClean="0"/>
              <a:t>early 2002 by </a:t>
            </a:r>
            <a:r>
              <a:rPr lang="en-US" sz="4800" dirty="0"/>
              <a:t>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Most importantly, the mentors listen to both parents and educators, and use their unique knowledge of both worlds to overcome obstacles in communication. The DSESS Family Engagement Specialist coordinates the Partnership statewide by leading trainings, communication and statewide collaboration efforts with other agencies. </a:t>
            </a:r>
          </a:p>
          <a:p>
            <a:pPr marL="0" indent="0">
              <a:buNone/>
            </a:pPr>
            <a:r>
              <a:rPr lang="en-US" sz="4800" dirty="0"/>
              <a:t> </a:t>
            </a:r>
          </a:p>
          <a:p>
            <a:pPr marL="0" indent="0">
              <a:buNone/>
            </a:pPr>
            <a:r>
              <a:rPr lang="en-US" sz="4800" dirty="0" smtClean="0"/>
              <a:t>In 2015, Parent Mentors began implementing evidence based practices to support their district’s  improvement plans to increase the number of students with disabilities who graduate from high school with a general education diploma.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a:xfrm>
            <a:off x="457200" y="4267200"/>
            <a:ext cx="8229599" cy="1858963"/>
          </a:xfrm>
        </p:spPr>
        <p:txBody>
          <a:bodyPr>
            <a:normAutofit fontScale="25000" lnSpcReduction="20000"/>
          </a:bodyPr>
          <a:lstStyle/>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smtClean="0"/>
              <a:t>Zelphine</a:t>
            </a:r>
            <a:r>
              <a:rPr lang="en-US" sz="7200" b="1" dirty="0"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Jamila Pollard</a:t>
            </a:r>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1752600"/>
            <a:ext cx="939378" cy="12192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629400" y="209550"/>
            <a:ext cx="2095500" cy="1009650"/>
          </a:xfrm>
          <a:prstGeom prst="rect">
            <a:avLst/>
          </a:prstGeom>
        </p:spPr>
      </p:pic>
      <p:sp>
        <p:nvSpPr>
          <p:cNvPr id="8" name="TextBox 7"/>
          <p:cNvSpPr txBox="1"/>
          <p:nvPr/>
        </p:nvSpPr>
        <p:spPr>
          <a:xfrm>
            <a:off x="1600200" y="1676400"/>
            <a:ext cx="5943600" cy="3139321"/>
          </a:xfrm>
          <a:prstGeom prst="rect">
            <a:avLst/>
          </a:prstGeom>
          <a:noFill/>
        </p:spPr>
        <p:txBody>
          <a:bodyPr wrap="square" rtlCol="0">
            <a:spAutoFit/>
          </a:bodyPr>
          <a:lstStyle/>
          <a:p>
            <a:endParaRPr lang="en-US" b="1" dirty="0" smtClean="0"/>
          </a:p>
          <a:p>
            <a:r>
              <a:rPr lang="en-US" b="1" dirty="0" smtClean="0"/>
              <a:t>Anne Ladd</a:t>
            </a:r>
            <a:r>
              <a:rPr lang="en-US" b="1" dirty="0"/>
              <a:t>, Family Engagement Specialist Office</a:t>
            </a:r>
            <a:endParaRPr lang="en-US" dirty="0"/>
          </a:p>
          <a:p>
            <a:r>
              <a:rPr lang="en-US" dirty="0"/>
              <a:t>404-657-7328</a:t>
            </a:r>
          </a:p>
          <a:p>
            <a:r>
              <a:rPr lang="en-US" dirty="0" smtClean="0">
                <a:hlinkClick r:id="rId5"/>
              </a:rPr>
              <a:t>aladd@doe.k12.ga.us</a:t>
            </a:r>
            <a:endParaRPr lang="en-US" dirty="0" smtClean="0"/>
          </a:p>
          <a:p>
            <a:endParaRPr lang="en-US" dirty="0"/>
          </a:p>
          <a:p>
            <a:endParaRPr lang="en-US" dirty="0"/>
          </a:p>
          <a:p>
            <a:r>
              <a:rPr lang="en-US" b="1" dirty="0"/>
              <a:t>Sharon Jones, Family Engagement Specialist Office</a:t>
            </a:r>
          </a:p>
          <a:p>
            <a:r>
              <a:rPr lang="en-US" dirty="0" smtClean="0"/>
              <a:t>404-844-8741</a:t>
            </a:r>
          </a:p>
          <a:p>
            <a:r>
              <a:rPr lang="en-US" dirty="0" smtClean="0">
                <a:hlinkClick r:id="rId6"/>
              </a:rPr>
              <a:t>sjones@doe.k12.ga.us</a:t>
            </a:r>
            <a:endParaRPr lang="en-US" dirty="0" smtClean="0"/>
          </a:p>
          <a:p>
            <a:endParaRPr lang="en-US" dirty="0"/>
          </a:p>
          <a:p>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107561"/>
            <a:ext cx="939379" cy="1219199"/>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endParaRPr lang="en-US" sz="5900" dirty="0"/>
          </a:p>
          <a:p>
            <a:r>
              <a:rPr lang="en-US" sz="5900" b="1" dirty="0" smtClean="0"/>
              <a:t>Annual </a:t>
            </a:r>
            <a:r>
              <a:rPr lang="en-US" sz="5900" b="1" dirty="0" err="1"/>
              <a:t>GaPMP</a:t>
            </a:r>
            <a:r>
              <a:rPr lang="en-US" sz="5900" b="1" dirty="0"/>
              <a:t> Kick-Off </a:t>
            </a:r>
            <a:r>
              <a:rPr lang="en-US" sz="5900" b="1" dirty="0" smtClean="0"/>
              <a:t>Conference Sept. 11-13, 2019</a:t>
            </a:r>
          </a:p>
          <a:p>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smtClean="0">
                <a:hlinkClick r:id="rId6"/>
              </a:rPr>
              <a:t>jgrillo343@yahoo.com</a:t>
            </a:r>
            <a:endParaRPr lang="en-US" u="sng" dirty="0" smtClean="0"/>
          </a:p>
          <a:p>
            <a:pPr marL="0" indent="0">
              <a:buNone/>
            </a:pPr>
            <a:r>
              <a:rPr lang="en-US" dirty="0" smtClean="0"/>
              <a:t> </a:t>
            </a:r>
            <a:r>
              <a:rPr lang="en-US" dirty="0"/>
              <a:t>to 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This will allow you to keep track of your progress on learning modules!</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 </a:t>
            </a:r>
            <a:r>
              <a:rPr lang="en-US" b="1" dirty="0" smtClean="0">
                <a:solidFill>
                  <a:schemeClr val="accent1">
                    <a:lumMod val="75000"/>
                  </a:schemeClr>
                </a:solidFill>
              </a:rPr>
              <a:t>Does the </a:t>
            </a:r>
          </a:p>
          <a:p>
            <a:pPr marL="0" indent="0">
              <a:buNone/>
            </a:pPr>
            <a:r>
              <a:rPr lang="en-US" b="1" dirty="0" smtClean="0">
                <a:solidFill>
                  <a:schemeClr val="accent1">
                    <a:lumMod val="75000"/>
                  </a:schemeClr>
                </a:solidFill>
              </a:rPr>
              <a:t>District have a Facebook Page and what are the protocols for</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b="1" dirty="0" smtClean="0">
                <a:solidFill>
                  <a:schemeClr val="accent1">
                    <a:lumMod val="75000"/>
                  </a:schemeClr>
                </a:solidFill>
              </a:rPr>
              <a:t>friending parents and staff?</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a:t>
            </a:r>
            <a:r>
              <a:rPr lang="en-US" b="1" dirty="0" smtClean="0"/>
              <a:t>district’s </a:t>
            </a:r>
            <a:r>
              <a:rPr lang="en-US" b="1" dirty="0"/>
              <a:t>special education page, </a:t>
            </a:r>
            <a:endParaRPr lang="en-US" b="1" dirty="0" smtClean="0"/>
          </a:p>
          <a:p>
            <a:pPr marL="0" indent="0">
              <a:buNone/>
            </a:pPr>
            <a:r>
              <a:rPr lang="en-US" b="1" dirty="0" smtClean="0"/>
              <a:t>along </a:t>
            </a:r>
            <a:r>
              <a:rPr lang="en-US" b="1" dirty="0"/>
              <a:t>with </a:t>
            </a:r>
            <a:r>
              <a:rPr lang="en-US" dirty="0"/>
              <a:t>contact</a:t>
            </a:r>
            <a:r>
              <a:rPr lang="en-US" b="1" dirty="0"/>
              <a:t> information and office hours.</a:t>
            </a:r>
            <a:endParaRPr lang="en-US" dirty="0"/>
          </a:p>
          <a:p>
            <a:pPr marL="0" indent="0">
              <a:buNone/>
            </a:pPr>
            <a:r>
              <a:rPr lang="en-US" b="1" dirty="0"/>
              <a:t>Order business cards </a:t>
            </a:r>
            <a:r>
              <a:rPr lang="en-US" dirty="0"/>
              <a:t>with your name, title, and contact information.</a:t>
            </a:r>
          </a:p>
          <a:p>
            <a:pPr marL="0" indent="0">
              <a:buNone/>
            </a:pPr>
            <a:r>
              <a:rPr lang="en-US" dirty="0"/>
              <a:t> </a:t>
            </a: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334000" y="38100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2301</Words>
  <Application>Microsoft Office PowerPoint</Application>
  <PresentationFormat>On-screen Show (4:3)</PresentationFormat>
  <Paragraphs>316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Helpful Hints</vt:lpstr>
      <vt:lpstr>Taking On Your New Role</vt:lpstr>
      <vt:lpstr>Taking On Your New Role</vt:lpstr>
      <vt:lpstr>PowerPoint Presentation</vt:lpstr>
      <vt:lpstr>Taking On Your New Role</vt:lpstr>
      <vt:lpstr>Taking On Your New Role</vt:lpstr>
      <vt:lpstr>Taking On Your New Role</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78</cp:revision>
  <dcterms:created xsi:type="dcterms:W3CDTF">2015-08-04T14:47:52Z</dcterms:created>
  <dcterms:modified xsi:type="dcterms:W3CDTF">2019-08-16T19:37:00Z</dcterms:modified>
</cp:coreProperties>
</file>