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358" r:id="rId3"/>
    <p:sldId id="360" r:id="rId4"/>
    <p:sldId id="359" r:id="rId5"/>
    <p:sldId id="287" r:id="rId6"/>
    <p:sldId id="311" r:id="rId7"/>
    <p:sldId id="353" r:id="rId8"/>
    <p:sldId id="354" r:id="rId9"/>
    <p:sldId id="355" r:id="rId10"/>
    <p:sldId id="357" r:id="rId11"/>
    <p:sldId id="352" r:id="rId12"/>
    <p:sldId id="29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D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1760" y="-4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209" cy="457664"/>
          </a:xfrm>
          <a:prstGeom prst="rect">
            <a:avLst/>
          </a:prstGeom>
        </p:spPr>
        <p:txBody>
          <a:bodyPr vert="horz" lIns="88717" tIns="44359" rIns="88717" bIns="44359" rtlCol="0"/>
          <a:lstStyle>
            <a:lvl1pPr algn="l">
              <a:defRPr sz="1200"/>
            </a:lvl1pPr>
          </a:lstStyle>
          <a:p>
            <a:endParaRPr lang="en-US"/>
          </a:p>
        </p:txBody>
      </p:sp>
      <p:sp>
        <p:nvSpPr>
          <p:cNvPr id="3" name="Date Placeholder 2"/>
          <p:cNvSpPr>
            <a:spLocks noGrp="1"/>
          </p:cNvSpPr>
          <p:nvPr>
            <p:ph type="dt" sz="quarter" idx="1"/>
          </p:nvPr>
        </p:nvSpPr>
        <p:spPr>
          <a:xfrm>
            <a:off x="3884259" y="0"/>
            <a:ext cx="2972209" cy="457664"/>
          </a:xfrm>
          <a:prstGeom prst="rect">
            <a:avLst/>
          </a:prstGeom>
        </p:spPr>
        <p:txBody>
          <a:bodyPr vert="horz" lIns="88717" tIns="44359" rIns="88717" bIns="44359" rtlCol="0"/>
          <a:lstStyle>
            <a:lvl1pPr algn="r">
              <a:defRPr sz="1200"/>
            </a:lvl1pPr>
          </a:lstStyle>
          <a:p>
            <a:fld id="{CAB2FB67-C0F9-4960-9A6F-D1B6CA5559EF}" type="datetimeFigureOut">
              <a:rPr lang="en-US" smtClean="0"/>
              <a:pPr/>
              <a:t>1/11/2018</a:t>
            </a:fld>
            <a:endParaRPr lang="en-US"/>
          </a:p>
        </p:txBody>
      </p:sp>
      <p:sp>
        <p:nvSpPr>
          <p:cNvPr id="4" name="Footer Placeholder 3"/>
          <p:cNvSpPr>
            <a:spLocks noGrp="1"/>
          </p:cNvSpPr>
          <p:nvPr>
            <p:ph type="ftr" sz="quarter" idx="2"/>
          </p:nvPr>
        </p:nvSpPr>
        <p:spPr>
          <a:xfrm>
            <a:off x="0" y="8686336"/>
            <a:ext cx="2972209" cy="457664"/>
          </a:xfrm>
          <a:prstGeom prst="rect">
            <a:avLst/>
          </a:prstGeom>
        </p:spPr>
        <p:txBody>
          <a:bodyPr vert="horz" lIns="88717" tIns="44359" rIns="88717" bIns="44359" rtlCol="0" anchor="b"/>
          <a:lstStyle>
            <a:lvl1pPr algn="l">
              <a:defRPr sz="1200"/>
            </a:lvl1pPr>
          </a:lstStyle>
          <a:p>
            <a:endParaRPr lang="en-US"/>
          </a:p>
        </p:txBody>
      </p:sp>
      <p:sp>
        <p:nvSpPr>
          <p:cNvPr id="5" name="Slide Number Placeholder 4"/>
          <p:cNvSpPr>
            <a:spLocks noGrp="1"/>
          </p:cNvSpPr>
          <p:nvPr>
            <p:ph type="sldNum" sz="quarter" idx="3"/>
          </p:nvPr>
        </p:nvSpPr>
        <p:spPr>
          <a:xfrm>
            <a:off x="3884259" y="8686336"/>
            <a:ext cx="2972209" cy="457664"/>
          </a:xfrm>
          <a:prstGeom prst="rect">
            <a:avLst/>
          </a:prstGeom>
        </p:spPr>
        <p:txBody>
          <a:bodyPr vert="horz" lIns="88717" tIns="44359" rIns="88717" bIns="44359" rtlCol="0" anchor="b"/>
          <a:lstStyle>
            <a:lvl1pPr algn="r">
              <a:defRPr sz="1200"/>
            </a:lvl1pPr>
          </a:lstStyle>
          <a:p>
            <a:fld id="{A7203007-3355-4C92-9EC4-E4527D69EA43}" type="slidenum">
              <a:rPr lang="en-US" smtClean="0"/>
              <a:pPr/>
              <a:t>‹#›</a:t>
            </a:fld>
            <a:endParaRPr lang="en-US"/>
          </a:p>
        </p:txBody>
      </p:sp>
    </p:spTree>
    <p:extLst>
      <p:ext uri="{BB962C8B-B14F-4D97-AF65-F5344CB8AC3E}">
        <p14:creationId xmlns:p14="http://schemas.microsoft.com/office/powerpoint/2010/main" val="273422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lIns="91423" tIns="45711" rIns="91423" bIns="45711"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23" tIns="45711" rIns="91423" bIns="45711" rtlCol="0"/>
          <a:lstStyle>
            <a:lvl1pPr algn="r">
              <a:defRPr sz="1200"/>
            </a:lvl1pPr>
          </a:lstStyle>
          <a:p>
            <a:fld id="{D8AB1433-BF8B-45C5-81D6-089F21EECCF9}" type="datetimeFigureOut">
              <a:rPr lang="en-US" smtClean="0"/>
              <a:pPr/>
              <a:t>1/11/2018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3" tIns="45711" rIns="91423" bIns="45711"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3" tIns="45711" rIns="91423" bIns="457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5213"/>
            <a:ext cx="2971800" cy="457200"/>
          </a:xfrm>
          <a:prstGeom prst="rect">
            <a:avLst/>
          </a:prstGeom>
        </p:spPr>
        <p:txBody>
          <a:bodyPr vert="horz" lIns="91423" tIns="45711" rIns="91423"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3" tIns="45711" rIns="91423" bIns="45711" rtlCol="0" anchor="b"/>
          <a:lstStyle>
            <a:lvl1pPr algn="r">
              <a:defRPr sz="1200"/>
            </a:lvl1pPr>
          </a:lstStyle>
          <a:p>
            <a:fld id="{E6530340-F5C0-43BA-9CC1-D63E860F355B}" type="slidenum">
              <a:rPr lang="en-US" smtClean="0"/>
              <a:pPr/>
              <a:t>‹#›</a:t>
            </a:fld>
            <a:endParaRPr lang="en-US"/>
          </a:p>
        </p:txBody>
      </p:sp>
    </p:spTree>
    <p:extLst>
      <p:ext uri="{BB962C8B-B14F-4D97-AF65-F5344CB8AC3E}">
        <p14:creationId xmlns:p14="http://schemas.microsoft.com/office/powerpoint/2010/main" val="191223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gadoe.org/"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4E1784F-24CF-40F5-8E66-5A671CE0558F}" type="datetime1">
              <a:rPr lang="en-US" smtClean="0"/>
              <a:pPr/>
              <a:t>1/11/2018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81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0FD5ACBA-BC96-4E48-BAD5-E7E116EC4687}" type="datetime1">
              <a:rPr lang="en-US" smtClean="0"/>
              <a:pPr/>
              <a:t>1/11/2018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5" name="Date Placeholder 3"/>
          <p:cNvSpPr txBox="1">
            <a:spLocks/>
          </p:cNvSpPr>
          <p:nvPr userDrawn="1"/>
        </p:nvSpPr>
        <p:spPr>
          <a:xfrm>
            <a:off x="7055141" y="1019660"/>
            <a:ext cx="2078037"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0636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3" name="Picture 12"/>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98194362-26A2-411B-A63E-F202E3AFF173}" type="datetime1">
              <a:rPr lang="en-US" smtClean="0"/>
              <a:pPr/>
              <a:t>1/11/2018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12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4DAE6870-AD18-448A-9B2A-0EFE6DC7B06B}" type="datetime1">
              <a:rPr lang="en-US" smtClean="0"/>
              <a:pPr/>
              <a:t>1/11/2018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7" name="Date Placeholder 3"/>
          <p:cNvSpPr txBox="1">
            <a:spLocks/>
          </p:cNvSpPr>
          <p:nvPr userDrawn="1"/>
        </p:nvSpPr>
        <p:spPr>
          <a:xfrm>
            <a:off x="7206143" y="1019660"/>
            <a:ext cx="1927035"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11204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35B3B41-2E1F-40FB-8308-AA0E18F0B9DC}" type="datetime1">
              <a:rPr lang="en-US" smtClean="0"/>
              <a:pPr/>
              <a:t>1/11/2018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3CB0378-FFD4-4CBB-858D-32EE1C82268A}" type="datetime1">
              <a:rPr lang="en-US" smtClean="0"/>
              <a:pPr/>
              <a:t>1/11/2018</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105475" y="1019660"/>
            <a:ext cx="2027703"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52682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365126"/>
            <a:ext cx="629077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6DE48FE1-C959-4842-929B-B952E86448B4}" type="datetime1">
              <a:rPr lang="en-US" smtClean="0"/>
              <a:pPr/>
              <a:t>1/11/2018</a:t>
            </a:fld>
            <a:endParaRPr lang="en-US" dirty="0"/>
          </a:p>
        </p:txBody>
      </p:sp>
      <p:sp>
        <p:nvSpPr>
          <p:cNvPr id="13" name="Footer Placeholder 4"/>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5" name="Rectangle 14"/>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20"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214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Rectangle 6"/>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6A82E43-F334-4B83-9151-C0C24AE8A2BC}" type="datetime1">
              <a:rPr lang="en-US" smtClean="0"/>
              <a:pPr/>
              <a:t>1/11/2018</a:t>
            </a:fld>
            <a:endParaRPr lang="en-US" dirty="0"/>
          </a:p>
        </p:txBody>
      </p:sp>
      <p:sp>
        <p:nvSpPr>
          <p:cNvPr id="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1" name="Rectangle 10"/>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6"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8891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sp>
        <p:nvSpPr>
          <p:cNvPr id="6" name="Rectangle 5"/>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F0D42744-81F0-410B-A1C2-96529C47C04D}" type="datetime1">
              <a:rPr lang="en-US" smtClean="0"/>
              <a:pPr/>
              <a:t>1/11/2018</a:t>
            </a:fld>
            <a:endParaRPr lang="en-US" dirty="0"/>
          </a:p>
        </p:txBody>
      </p:sp>
      <p:sp>
        <p:nvSpPr>
          <p:cNvPr id="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0" name="Rectangle 9"/>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3"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3"/>
              </a:rPr>
              <a:t>gadoe.org</a:t>
            </a:r>
            <a:endParaRPr lang="en-US" sz="1200" b="1" dirty="0">
              <a:solidFill>
                <a:schemeClr val="bg1"/>
              </a:solidFill>
            </a:endParaRPr>
          </a:p>
        </p:txBody>
      </p:sp>
      <p:sp>
        <p:nvSpPr>
          <p:cNvPr id="14" name="Rectangle 13"/>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4" cstate="print"/>
          <a:stretch>
            <a:fillRect/>
          </a:stretch>
        </p:blipFill>
        <p:spPr>
          <a:xfrm>
            <a:off x="119105" y="1434648"/>
            <a:ext cx="8856454" cy="4537566"/>
          </a:xfrm>
          <a:prstGeom prst="rect">
            <a:avLst/>
          </a:prstGeom>
        </p:spPr>
      </p:pic>
    </p:spTree>
    <p:extLst>
      <p:ext uri="{BB962C8B-B14F-4D97-AF65-F5344CB8AC3E}">
        <p14:creationId xmlns:p14="http://schemas.microsoft.com/office/powerpoint/2010/main" val="79106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1664163"/>
            <a:ext cx="4629150" cy="41968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5BC54F9-6F4B-41F9-912C-6E88152A8FF5}" type="datetime1">
              <a:rPr lang="en-US" smtClean="0"/>
              <a:pPr/>
              <a:t>1/11/2018</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77671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1801091"/>
            <a:ext cx="4629150" cy="4059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83A17E0-28EC-493A-A2BA-E1070EBF6E76}" type="datetime1">
              <a:rPr lang="en-US" smtClean="0"/>
              <a:pPr/>
              <a:t>1/11/2018</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42673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adoe.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3" cstate="print"/>
          <a:stretch>
            <a:fillRect/>
          </a:stretch>
        </p:blipFill>
        <p:spPr>
          <a:xfrm>
            <a:off x="119105" y="1434648"/>
            <a:ext cx="8856454" cy="4537566"/>
          </a:xfrm>
          <a:prstGeom prst="rect">
            <a:avLst/>
          </a:prstGeom>
        </p:spPr>
      </p:pic>
      <p:sp>
        <p:nvSpPr>
          <p:cNvPr id="8" name="Rectangle 7"/>
          <p:cNvSpPr/>
          <p:nvPr/>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3983" y="334016"/>
            <a:ext cx="631663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BF81D28A-6477-4EA0-9A4C-03300D2262AB}" type="datetime1">
              <a:rPr lang="en-US" smtClean="0"/>
              <a:pPr/>
              <a:t>1/11/2018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9" name="Rectangle 8"/>
          <p:cNvSpPr/>
          <p:nvPr/>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14"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3" name="Date Placeholder 3"/>
          <p:cNvSpPr txBox="1">
            <a:spLocks/>
          </p:cNvSpPr>
          <p:nvPr/>
        </p:nvSpPr>
        <p:spPr>
          <a:xfrm>
            <a:off x="7172587" y="1019660"/>
            <a:ext cx="19605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15"/>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1499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hyperlink" Target="mailto:ccriss@pulaski.k12.ga.u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10"/>
          <p:cNvSpPr>
            <a:spLocks noGrp="1"/>
          </p:cNvSpPr>
          <p:nvPr>
            <p:ph type="subTitle" idx="1"/>
          </p:nvPr>
        </p:nvSpPr>
        <p:spPr>
          <a:xfrm>
            <a:off x="1104364" y="2556769"/>
            <a:ext cx="6858000" cy="2701031"/>
          </a:xfrm>
        </p:spPr>
        <p:txBody>
          <a:bodyPr>
            <a:normAutofit/>
          </a:bodyPr>
          <a:lstStyle/>
          <a:p>
            <a:r>
              <a:rPr lang="en-US" sz="4000" b="1" dirty="0" smtClean="0"/>
              <a:t>USING THE NATIONAL PTA STANDARDS TO EVALUATE FY17 PLAN AND REPORTS</a:t>
            </a:r>
          </a:p>
        </p:txBody>
      </p:sp>
      <p:sp>
        <p:nvSpPr>
          <p:cNvPr id="6" name="Date Placeholder 5"/>
          <p:cNvSpPr>
            <a:spLocks noGrp="1"/>
          </p:cNvSpPr>
          <p:nvPr>
            <p:ph type="dt" sz="half" idx="2"/>
          </p:nvPr>
        </p:nvSpPr>
        <p:spPr/>
        <p:txBody>
          <a:bodyPr/>
          <a:lstStyle/>
          <a:p>
            <a:fld id="{494CCCB8-5C83-404E-A3A7-8BF440FEC32E}" type="datetime1">
              <a:rPr lang="en-US" smtClean="0"/>
              <a:pPr/>
              <a:t>1/11/2018</a:t>
            </a:fld>
            <a:endParaRPr lang="en-US" dirty="0"/>
          </a:p>
        </p:txBody>
      </p:sp>
      <p:sp>
        <p:nvSpPr>
          <p:cNvPr id="7" name="Slide Number Placeholder 6"/>
          <p:cNvSpPr>
            <a:spLocks noGrp="1"/>
          </p:cNvSpPr>
          <p:nvPr>
            <p:ph type="sldNum" sz="quarter" idx="4"/>
          </p:nvPr>
        </p:nvSpPr>
        <p:spPr/>
        <p:txBody>
          <a:bodyPr/>
          <a:lstStyle/>
          <a:p>
            <a:fld id="{B63E4CEF-BB1E-48C7-AE93-F39F6AA99AD7}" type="slidenum">
              <a:rPr lang="en-US" smtClean="0"/>
              <a:pPr/>
              <a:t>1</a:t>
            </a:fld>
            <a:endParaRPr lang="en-US" dirty="0"/>
          </a:p>
        </p:txBody>
      </p:sp>
      <p:pic>
        <p:nvPicPr>
          <p:cNvPr id="8" name="Picture 2" descr="K:\Parent-Mentors-Logo_final-01-300x90.png"/>
          <p:cNvPicPr>
            <a:picLocks noChangeAspect="1" noChangeArrowheads="1"/>
          </p:cNvPicPr>
          <p:nvPr/>
        </p:nvPicPr>
        <p:blipFill>
          <a:blip r:embed="rId2" cstate="print"/>
          <a:srcRect/>
          <a:stretch>
            <a:fillRect/>
          </a:stretch>
        </p:blipFill>
        <p:spPr bwMode="auto">
          <a:xfrm>
            <a:off x="631065" y="5399606"/>
            <a:ext cx="1888720" cy="635627"/>
          </a:xfrm>
          <a:prstGeom prst="rect">
            <a:avLst/>
          </a:prstGeom>
          <a:noFill/>
        </p:spPr>
      </p:pic>
      <p:sp>
        <p:nvSpPr>
          <p:cNvPr id="9" name="Title 8"/>
          <p:cNvSpPr>
            <a:spLocks noGrp="1"/>
          </p:cNvSpPr>
          <p:nvPr>
            <p:ph type="ctrTitle"/>
          </p:nvPr>
        </p:nvSpPr>
        <p:spPr>
          <a:xfrm>
            <a:off x="685800" y="1122363"/>
            <a:ext cx="7772400" cy="1324623"/>
          </a:xfrm>
        </p:spPr>
        <p:txBody>
          <a:bodyPr/>
          <a:lstStyle/>
          <a:p>
            <a:r>
              <a:rPr lang="en-US" dirty="0" err="1" smtClean="0"/>
              <a:t>GaPMP</a:t>
            </a:r>
            <a:r>
              <a:rPr lang="en-US" dirty="0" smtClean="0"/>
              <a:t> FY17 Toolkit</a:t>
            </a:r>
            <a:endParaRPr lang="en-US" dirty="0"/>
          </a:p>
        </p:txBody>
      </p:sp>
    </p:spTree>
    <p:extLst>
      <p:ext uri="{BB962C8B-B14F-4D97-AF65-F5344CB8AC3E}">
        <p14:creationId xmlns:p14="http://schemas.microsoft.com/office/powerpoint/2010/main" val="2811443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6907550" y="5574137"/>
            <a:ext cx="1888720" cy="635627"/>
          </a:xfrm>
          <a:prstGeom prst="rect">
            <a:avLst/>
          </a:prstGeom>
          <a:noFill/>
        </p:spPr>
      </p:pic>
      <p:sp>
        <p:nvSpPr>
          <p:cNvPr id="2" name="Rectangle 1"/>
          <p:cNvSpPr/>
          <p:nvPr/>
        </p:nvSpPr>
        <p:spPr>
          <a:xfrm>
            <a:off x="435466" y="6286292"/>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p>
        </p:txBody>
      </p:sp>
      <p:sp>
        <p:nvSpPr>
          <p:cNvPr id="9" name="TextBox 8"/>
          <p:cNvSpPr txBox="1"/>
          <p:nvPr/>
        </p:nvSpPr>
        <p:spPr>
          <a:xfrm>
            <a:off x="6288506" y="6400801"/>
            <a:ext cx="799349" cy="369332"/>
          </a:xfrm>
          <a:prstGeom prst="rect">
            <a:avLst/>
          </a:prstGeom>
          <a:noFill/>
        </p:spPr>
        <p:txBody>
          <a:bodyPr wrap="square" rtlCol="0">
            <a:spAutoFit/>
          </a:bodyPr>
          <a:lstStyle/>
          <a:p>
            <a:r>
              <a:rPr lang="en-US" dirty="0" smtClean="0">
                <a:solidFill>
                  <a:schemeClr val="bg1"/>
                </a:solidFill>
              </a:rPr>
              <a:t>10</a:t>
            </a:r>
            <a:endParaRPr lang="en-US" dirty="0">
              <a:solidFill>
                <a:schemeClr val="bg1"/>
              </a:solidFill>
            </a:endParaRPr>
          </a:p>
        </p:txBody>
      </p:sp>
      <p:pic>
        <p:nvPicPr>
          <p:cNvPr id="6146" name="Picture 2" descr="Bus Stop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3931" y="1624376"/>
            <a:ext cx="3271419" cy="39497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71931" y="2905397"/>
            <a:ext cx="4572000" cy="2785378"/>
          </a:xfrm>
          <a:prstGeom prst="rect">
            <a:avLst/>
          </a:prstGeom>
        </p:spPr>
        <p:txBody>
          <a:bodyPr>
            <a:spAutoFit/>
          </a:bodyPr>
          <a:lstStyle/>
          <a:p>
            <a:r>
              <a:rPr lang="en-US" sz="2500" b="1" dirty="0">
                <a:solidFill>
                  <a:srgbClr val="444444"/>
                </a:solidFill>
                <a:latin typeface="myriad-pro"/>
              </a:rPr>
              <a:t>Families and school staff are equal partners in decisions that affect children and families and together inform, influence, and create policies, practices, and programs</a:t>
            </a:r>
            <a:endParaRPr lang="en-US" sz="2500" b="1" dirty="0"/>
          </a:p>
        </p:txBody>
      </p:sp>
      <p:sp>
        <p:nvSpPr>
          <p:cNvPr id="12" name="TextBox 11"/>
          <p:cNvSpPr txBox="1"/>
          <p:nvPr/>
        </p:nvSpPr>
        <p:spPr>
          <a:xfrm>
            <a:off x="435466" y="407216"/>
            <a:ext cx="6652389" cy="1200329"/>
          </a:xfrm>
          <a:prstGeom prst="rect">
            <a:avLst/>
          </a:prstGeom>
          <a:noFill/>
        </p:spPr>
        <p:txBody>
          <a:bodyPr wrap="square" rtlCol="0">
            <a:spAutoFit/>
          </a:bodyPr>
          <a:lstStyle/>
          <a:p>
            <a:r>
              <a:rPr lang="en-US" sz="3600" b="1" dirty="0" smtClean="0"/>
              <a:t>PTA STANDARD 5: SHARING LEADERSHIP (SHARING POWER)</a:t>
            </a:r>
            <a:endParaRPr lang="en-US" sz="3600" b="1" dirty="0"/>
          </a:p>
        </p:txBody>
      </p:sp>
      <p:sp>
        <p:nvSpPr>
          <p:cNvPr id="13" name="TextBox 12"/>
          <p:cNvSpPr txBox="1"/>
          <p:nvPr/>
        </p:nvSpPr>
        <p:spPr>
          <a:xfrm>
            <a:off x="435466" y="424047"/>
            <a:ext cx="6652389" cy="1200329"/>
          </a:xfrm>
          <a:prstGeom prst="rect">
            <a:avLst/>
          </a:prstGeom>
          <a:noFill/>
        </p:spPr>
        <p:txBody>
          <a:bodyPr wrap="square" rtlCol="0">
            <a:spAutoFit/>
          </a:bodyPr>
          <a:lstStyle/>
          <a:p>
            <a:r>
              <a:rPr lang="en-US" sz="3600" b="1" dirty="0" smtClean="0"/>
              <a:t>PTA STANDARD 5: SHARING LEADERSHIP (SHARING POWER)</a:t>
            </a:r>
            <a:endParaRPr lang="en-US" sz="3600" b="1" dirty="0"/>
          </a:p>
        </p:txBody>
      </p:sp>
    </p:spTree>
    <p:extLst>
      <p:ext uri="{BB962C8B-B14F-4D97-AF65-F5344CB8AC3E}">
        <p14:creationId xmlns:p14="http://schemas.microsoft.com/office/powerpoint/2010/main" val="510341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6907550" y="5574137"/>
            <a:ext cx="1888720" cy="635627"/>
          </a:xfrm>
          <a:prstGeom prst="rect">
            <a:avLst/>
          </a:prstGeom>
          <a:noFill/>
        </p:spPr>
      </p:pic>
      <p:sp>
        <p:nvSpPr>
          <p:cNvPr id="2" name="Rectangle 1"/>
          <p:cNvSpPr/>
          <p:nvPr/>
        </p:nvSpPr>
        <p:spPr>
          <a:xfrm>
            <a:off x="435466" y="6286292"/>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p>
        </p:txBody>
      </p:sp>
      <p:sp>
        <p:nvSpPr>
          <p:cNvPr id="9" name="TextBox 8"/>
          <p:cNvSpPr txBox="1"/>
          <p:nvPr/>
        </p:nvSpPr>
        <p:spPr>
          <a:xfrm>
            <a:off x="9044202" y="11144251"/>
            <a:ext cx="920203" cy="369332"/>
          </a:xfrm>
          <a:prstGeom prst="rect">
            <a:avLst/>
          </a:prstGeom>
          <a:noFill/>
        </p:spPr>
        <p:txBody>
          <a:bodyPr wrap="square" rtlCol="0">
            <a:spAutoFit/>
          </a:bodyPr>
          <a:lstStyle/>
          <a:p>
            <a:r>
              <a:rPr lang="en-US" dirty="0">
                <a:solidFill>
                  <a:schemeClr val="bg1"/>
                </a:solidFill>
              </a:rPr>
              <a:t>8</a:t>
            </a:r>
          </a:p>
        </p:txBody>
      </p:sp>
      <p:pic>
        <p:nvPicPr>
          <p:cNvPr id="7170" name="Picture 2" descr="Bus Stop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7850" y="3834258"/>
            <a:ext cx="3771900" cy="237550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435466" y="424047"/>
            <a:ext cx="6652389" cy="1107996"/>
          </a:xfrm>
          <a:prstGeom prst="rect">
            <a:avLst/>
          </a:prstGeom>
          <a:noFill/>
        </p:spPr>
        <p:txBody>
          <a:bodyPr wrap="square" rtlCol="0">
            <a:spAutoFit/>
          </a:bodyPr>
          <a:lstStyle/>
          <a:p>
            <a:r>
              <a:rPr lang="en-US" sz="3300" b="1" dirty="0" smtClean="0"/>
              <a:t>PTA STANDARD 6: COLLABORATING WITH FAMILIES AND COMMUNITIES</a:t>
            </a:r>
            <a:endParaRPr lang="en-US" sz="3300" b="1" dirty="0"/>
          </a:p>
        </p:txBody>
      </p:sp>
      <p:sp>
        <p:nvSpPr>
          <p:cNvPr id="4" name="Rectangle 3"/>
          <p:cNvSpPr/>
          <p:nvPr/>
        </p:nvSpPr>
        <p:spPr>
          <a:xfrm>
            <a:off x="857250" y="1818322"/>
            <a:ext cx="7258049" cy="2015936"/>
          </a:xfrm>
          <a:prstGeom prst="rect">
            <a:avLst/>
          </a:prstGeom>
        </p:spPr>
        <p:txBody>
          <a:bodyPr wrap="square">
            <a:spAutoFit/>
          </a:bodyPr>
          <a:lstStyle/>
          <a:p>
            <a:r>
              <a:rPr lang="en-US" sz="2500" b="1" dirty="0">
                <a:solidFill>
                  <a:srgbClr val="444444"/>
                </a:solidFill>
                <a:latin typeface="myriad-pro"/>
              </a:rPr>
              <a:t>Families and school staff collaborate with community members to connect students, families, and staff to expanded learning opportunities, community services, and civic participation.</a:t>
            </a:r>
            <a:endParaRPr lang="en-US" sz="2500" b="1" dirty="0"/>
          </a:p>
        </p:txBody>
      </p:sp>
      <p:sp>
        <p:nvSpPr>
          <p:cNvPr id="5" name="TextBox 4"/>
          <p:cNvSpPr txBox="1"/>
          <p:nvPr/>
        </p:nvSpPr>
        <p:spPr>
          <a:xfrm>
            <a:off x="5905500" y="6387480"/>
            <a:ext cx="742950" cy="369332"/>
          </a:xfrm>
          <a:prstGeom prst="rect">
            <a:avLst/>
          </a:prstGeom>
          <a:noFill/>
        </p:spPr>
        <p:txBody>
          <a:bodyPr wrap="square" rtlCol="0">
            <a:spAutoFit/>
          </a:bodyPr>
          <a:lstStyle/>
          <a:p>
            <a:r>
              <a:rPr lang="en-US" b="1" dirty="0" smtClean="0">
                <a:solidFill>
                  <a:schemeClr val="bg1"/>
                </a:solidFill>
              </a:rPr>
              <a:t>11</a:t>
            </a:r>
            <a:endParaRPr lang="en-US" b="1" dirty="0">
              <a:solidFill>
                <a:schemeClr val="bg1"/>
              </a:solidFill>
            </a:endParaRPr>
          </a:p>
        </p:txBody>
      </p:sp>
    </p:spTree>
    <p:extLst>
      <p:ext uri="{BB962C8B-B14F-4D97-AF65-F5344CB8AC3E}">
        <p14:creationId xmlns:p14="http://schemas.microsoft.com/office/powerpoint/2010/main" val="2817057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387366"/>
            <a:ext cx="8077200" cy="4524315"/>
          </a:xfrm>
          <a:prstGeom prst="rect">
            <a:avLst/>
          </a:prstGeom>
          <a:noFill/>
        </p:spPr>
        <p:txBody>
          <a:bodyPr wrap="square" rtlCol="0">
            <a:spAutoFit/>
          </a:bodyPr>
          <a:lstStyle/>
          <a:p>
            <a:pPr algn="ctr"/>
            <a:r>
              <a:rPr lang="en-US" sz="3200" dirty="0" smtClean="0"/>
              <a:t>THANK YOU</a:t>
            </a:r>
          </a:p>
          <a:p>
            <a:pPr algn="ctr"/>
            <a:endParaRPr lang="en-US" sz="3200" dirty="0" smtClean="0"/>
          </a:p>
          <a:p>
            <a:pPr algn="ctr"/>
            <a:r>
              <a:rPr lang="en-US" sz="3200" dirty="0" smtClean="0"/>
              <a:t>CYNTHIA CRISS</a:t>
            </a:r>
          </a:p>
          <a:p>
            <a:pPr algn="ctr"/>
            <a:r>
              <a:rPr lang="en-US" sz="3200" dirty="0" err="1" smtClean="0"/>
              <a:t>GaPMP</a:t>
            </a:r>
            <a:r>
              <a:rPr lang="en-US" sz="3200" dirty="0" smtClean="0"/>
              <a:t> DATA COACH</a:t>
            </a:r>
          </a:p>
          <a:p>
            <a:pPr algn="ctr"/>
            <a:endParaRPr lang="en-US" sz="3200" dirty="0" smtClean="0"/>
          </a:p>
          <a:p>
            <a:pPr algn="ctr"/>
            <a:r>
              <a:rPr lang="en-US" sz="3200" dirty="0" smtClean="0">
                <a:hlinkClick r:id="rId2"/>
              </a:rPr>
              <a:t>ccriss@pulaski.k12.ga.us</a:t>
            </a:r>
            <a:endParaRPr lang="en-US" sz="3200" dirty="0" smtClean="0"/>
          </a:p>
          <a:p>
            <a:pPr algn="ctr"/>
            <a:endParaRPr lang="en-US" sz="3200" dirty="0" smtClean="0"/>
          </a:p>
          <a:p>
            <a:pPr algn="ctr"/>
            <a:r>
              <a:rPr lang="en-US" sz="3200" dirty="0" smtClean="0"/>
              <a:t>478 783-7487 office</a:t>
            </a:r>
          </a:p>
          <a:p>
            <a:pPr algn="ctr"/>
            <a:r>
              <a:rPr lang="en-US" sz="3200" dirty="0" smtClean="0"/>
              <a:t>229 313-2538 personal cell</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47801"/>
            <a:ext cx="7886700" cy="4057650"/>
          </a:xfrm>
        </p:spPr>
        <p:txBody>
          <a:bodyPr>
            <a:normAutofit/>
          </a:bodyPr>
          <a:lstStyle/>
          <a:p>
            <a:pPr marL="0" indent="0" algn="ctr">
              <a:buNone/>
            </a:pPr>
            <a:r>
              <a:rPr lang="en-US" sz="5000" b="1" dirty="0" smtClean="0"/>
              <a:t>GOAL</a:t>
            </a:r>
            <a:r>
              <a:rPr lang="en-US" sz="5000" b="1" dirty="0"/>
              <a:t> </a:t>
            </a:r>
            <a:r>
              <a:rPr lang="en-US" sz="5000" b="1" dirty="0" smtClean="0"/>
              <a:t>FOR FY17 REPORTING EVALUATION FEEDBACK:</a:t>
            </a:r>
          </a:p>
          <a:p>
            <a:pPr marL="0" indent="0" algn="ctr">
              <a:buNone/>
            </a:pPr>
            <a:r>
              <a:rPr lang="en-US" sz="3600" b="1" dirty="0" smtClean="0"/>
              <a:t>TO IDENTIFY THE NATIONAL PTA STANDARDS WITHIN THE PARENT MENTORS’ WORK</a:t>
            </a:r>
          </a:p>
        </p:txBody>
      </p:sp>
      <p:sp>
        <p:nvSpPr>
          <p:cNvPr id="4" name="Date Placeholder 3"/>
          <p:cNvSpPr>
            <a:spLocks noGrp="1"/>
          </p:cNvSpPr>
          <p:nvPr>
            <p:ph type="dt" sz="half" idx="2"/>
          </p:nvPr>
        </p:nvSpPr>
        <p:spPr/>
        <p:txBody>
          <a:bodyPr/>
          <a:lstStyle/>
          <a:p>
            <a:fld id="{4DAE6870-AD18-448A-9B2A-0EFE6DC7B06B}" type="datetime1">
              <a:rPr lang="en-US" smtClean="0"/>
              <a:pPr/>
              <a:t>1/11/2018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2</a:t>
            </a:fld>
            <a:endParaRPr lang="en-US" dirty="0"/>
          </a:p>
        </p:txBody>
      </p:sp>
    </p:spTree>
    <p:extLst>
      <p:ext uri="{BB962C8B-B14F-4D97-AF65-F5344CB8AC3E}">
        <p14:creationId xmlns:p14="http://schemas.microsoft.com/office/powerpoint/2010/main" val="1869178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REVIEWING POWERPOINT:</a:t>
            </a:r>
            <a:endParaRPr lang="en-US" dirty="0"/>
          </a:p>
        </p:txBody>
      </p:sp>
      <p:sp>
        <p:nvSpPr>
          <p:cNvPr id="3" name="Content Placeholder 2"/>
          <p:cNvSpPr>
            <a:spLocks noGrp="1"/>
          </p:cNvSpPr>
          <p:nvPr>
            <p:ph idx="1"/>
          </p:nvPr>
        </p:nvSpPr>
        <p:spPr/>
        <p:txBody>
          <a:bodyPr>
            <a:normAutofit/>
          </a:bodyPr>
          <a:lstStyle/>
          <a:p>
            <a:pPr marL="0" indent="0">
              <a:buNone/>
            </a:pPr>
            <a:r>
              <a:rPr lang="en-US" sz="4000" b="1" dirty="0" smtClean="0"/>
              <a:t>PARENT MENTORS WILL GAIN KNOWLEDGE THAT CAN BE APPLIED WITHIN THE WORK THAT THEY REPORT ON IN FY18.  </a:t>
            </a:r>
            <a:endParaRPr lang="en-US" sz="4000" b="1" dirty="0"/>
          </a:p>
        </p:txBody>
      </p:sp>
      <p:sp>
        <p:nvSpPr>
          <p:cNvPr id="4" name="Date Placeholder 3"/>
          <p:cNvSpPr>
            <a:spLocks noGrp="1"/>
          </p:cNvSpPr>
          <p:nvPr>
            <p:ph type="dt" sz="half" idx="2"/>
          </p:nvPr>
        </p:nvSpPr>
        <p:spPr/>
        <p:txBody>
          <a:bodyPr/>
          <a:lstStyle/>
          <a:p>
            <a:fld id="{4DAE6870-AD18-448A-9B2A-0EFE6DC7B06B}" type="datetime1">
              <a:rPr lang="en-US" smtClean="0"/>
              <a:pPr/>
              <a:t>1/11/2018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a:t>
            </a:fld>
            <a:endParaRPr lang="en-US" dirty="0"/>
          </a:p>
        </p:txBody>
      </p:sp>
    </p:spTree>
    <p:extLst>
      <p:ext uri="{BB962C8B-B14F-4D97-AF65-F5344CB8AC3E}">
        <p14:creationId xmlns:p14="http://schemas.microsoft.com/office/powerpoint/2010/main" val="351645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TARGETS</a:t>
            </a:r>
            <a:endParaRPr lang="en-US" dirty="0"/>
          </a:p>
        </p:txBody>
      </p:sp>
      <p:sp>
        <p:nvSpPr>
          <p:cNvPr id="3" name="Content Placeholder 2"/>
          <p:cNvSpPr>
            <a:spLocks noGrp="1"/>
          </p:cNvSpPr>
          <p:nvPr>
            <p:ph idx="1"/>
          </p:nvPr>
        </p:nvSpPr>
        <p:spPr>
          <a:xfrm>
            <a:off x="628650" y="1825625"/>
            <a:ext cx="7886700" cy="3584575"/>
          </a:xfrm>
        </p:spPr>
        <p:txBody>
          <a:bodyPr>
            <a:normAutofit lnSpcReduction="10000"/>
          </a:bodyPr>
          <a:lstStyle/>
          <a:p>
            <a:pPr marL="0" indent="0" algn="ctr">
              <a:buNone/>
            </a:pPr>
            <a:r>
              <a:rPr lang="en-US" sz="5000" b="1" dirty="0" smtClean="0"/>
              <a:t>I CAN NAME THE PTA STANDARDS.</a:t>
            </a:r>
          </a:p>
          <a:p>
            <a:pPr marL="0" indent="0" algn="ctr">
              <a:buNone/>
            </a:pPr>
            <a:endParaRPr lang="en-US" sz="5000" b="1" dirty="0"/>
          </a:p>
          <a:p>
            <a:pPr marL="0" indent="0" algn="ctr">
              <a:buNone/>
            </a:pPr>
            <a:r>
              <a:rPr lang="en-US" sz="5000" b="1" dirty="0" smtClean="0"/>
              <a:t>I CAN LIST THE PTA STANDARDS.</a:t>
            </a:r>
          </a:p>
        </p:txBody>
      </p:sp>
      <p:sp>
        <p:nvSpPr>
          <p:cNvPr id="4" name="Date Placeholder 3"/>
          <p:cNvSpPr>
            <a:spLocks noGrp="1"/>
          </p:cNvSpPr>
          <p:nvPr>
            <p:ph type="dt" sz="half" idx="2"/>
          </p:nvPr>
        </p:nvSpPr>
        <p:spPr/>
        <p:txBody>
          <a:bodyPr/>
          <a:lstStyle/>
          <a:p>
            <a:fld id="{4DAE6870-AD18-448A-9B2A-0EFE6DC7B06B}" type="datetime1">
              <a:rPr lang="en-US" smtClean="0"/>
              <a:pPr/>
              <a:t>1/11/2018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4</a:t>
            </a:fld>
            <a:endParaRPr lang="en-US" dirty="0"/>
          </a:p>
        </p:txBody>
      </p:sp>
    </p:spTree>
    <p:extLst>
      <p:ext uri="{BB962C8B-B14F-4D97-AF65-F5344CB8AC3E}">
        <p14:creationId xmlns:p14="http://schemas.microsoft.com/office/powerpoint/2010/main" val="1087301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7212902" y="5676900"/>
            <a:ext cx="1583367" cy="532864"/>
          </a:xfrm>
          <a:prstGeom prst="rect">
            <a:avLst/>
          </a:prstGeom>
          <a:noFill/>
        </p:spPr>
      </p:pic>
      <p:sp>
        <p:nvSpPr>
          <p:cNvPr id="7" name="Title 3"/>
          <p:cNvSpPr txBox="1">
            <a:spLocks/>
          </p:cNvSpPr>
          <p:nvPr/>
        </p:nvSpPr>
        <p:spPr>
          <a:xfrm>
            <a:off x="316354" y="188053"/>
            <a:ext cx="6316630" cy="1325563"/>
          </a:xfrm>
          <a:prstGeom prst="rect">
            <a:avLst/>
          </a:prstGeom>
        </p:spPr>
        <p:txBody>
          <a:bodyPr vert="horz" lIns="91440" tIns="45720" rIns="91440" bIns="45720" rtlCol="0" anchor="ctr">
            <a:normAutofit fontScale="97500"/>
          </a:bodyPr>
          <a:lstStyle/>
          <a:p>
            <a:pPr lvl="0">
              <a:lnSpc>
                <a:spcPct val="90000"/>
              </a:lnSpc>
              <a:spcBef>
                <a:spcPct val="0"/>
              </a:spcBef>
            </a:pPr>
            <a:endParaRPr kumimoji="0" lang="en-US" sz="4000" b="1" i="0" u="none" strike="noStrike" kern="1200" cap="none" spc="0" normalizeH="0" baseline="0" noProof="0" dirty="0">
              <a:ln>
                <a:noFill/>
              </a:ln>
              <a:solidFill>
                <a:schemeClr val="tx1"/>
              </a:solidFill>
              <a:effectLst/>
              <a:uLnTx/>
              <a:uFillTx/>
              <a:latin typeface="Arial Rounded MT Bold" panose="020F0704030504030204" pitchFamily="34" charset="0"/>
              <a:ea typeface="+mj-ea"/>
              <a:cs typeface="+mj-cs"/>
            </a:endParaRPr>
          </a:p>
        </p:txBody>
      </p:sp>
      <p:sp>
        <p:nvSpPr>
          <p:cNvPr id="3" name="Rectangle 2"/>
          <p:cNvSpPr/>
          <p:nvPr/>
        </p:nvSpPr>
        <p:spPr>
          <a:xfrm>
            <a:off x="316354" y="6387480"/>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solidFill>
                <a:schemeClr val="bg1"/>
              </a:solidFill>
            </a:endParaRPr>
          </a:p>
        </p:txBody>
      </p:sp>
      <p:sp>
        <p:nvSpPr>
          <p:cNvPr id="9" name="TextBox 8"/>
          <p:cNvSpPr txBox="1"/>
          <p:nvPr/>
        </p:nvSpPr>
        <p:spPr>
          <a:xfrm>
            <a:off x="6288506" y="6400801"/>
            <a:ext cx="799349" cy="369332"/>
          </a:xfrm>
          <a:prstGeom prst="rect">
            <a:avLst/>
          </a:prstGeom>
          <a:noFill/>
        </p:spPr>
        <p:txBody>
          <a:bodyPr wrap="square" rtlCol="0">
            <a:spAutoFit/>
          </a:bodyPr>
          <a:lstStyle/>
          <a:p>
            <a:r>
              <a:rPr lang="en-US" dirty="0">
                <a:solidFill>
                  <a:schemeClr val="bg1"/>
                </a:solidFill>
              </a:rPr>
              <a:t>5</a:t>
            </a:r>
          </a:p>
        </p:txBody>
      </p:sp>
      <p:pic>
        <p:nvPicPr>
          <p:cNvPr id="1026" name="Picture 2" descr="https://s3.amazonaws.com/rdcms-pta/files/production/public/statereflectionslibrary/SOE/SOEMagnetsART.jpg"/>
          <p:cNvPicPr>
            <a:picLocks noChangeAspect="1" noChangeArrowheads="1"/>
          </p:cNvPicPr>
          <p:nvPr/>
        </p:nvPicPr>
        <p:blipFill rotWithShape="1">
          <a:blip r:embed="rId4">
            <a:extLst>
              <a:ext uri="{28A0092B-C50C-407E-A947-70E740481C1C}">
                <a14:useLocalDpi xmlns:a14="http://schemas.microsoft.com/office/drawing/2010/main" val="0"/>
              </a:ext>
            </a:extLst>
          </a:blip>
          <a:srcRect l="10305" t="7968" r="9731" b="4231"/>
          <a:stretch/>
        </p:blipFill>
        <p:spPr bwMode="auto">
          <a:xfrm>
            <a:off x="496555" y="900850"/>
            <a:ext cx="6819900" cy="499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016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6907550" y="5574137"/>
            <a:ext cx="1888720" cy="635627"/>
          </a:xfrm>
          <a:prstGeom prst="rect">
            <a:avLst/>
          </a:prstGeom>
          <a:noFill/>
        </p:spPr>
      </p:pic>
      <p:sp>
        <p:nvSpPr>
          <p:cNvPr id="2" name="Rectangle 1"/>
          <p:cNvSpPr/>
          <p:nvPr/>
        </p:nvSpPr>
        <p:spPr>
          <a:xfrm>
            <a:off x="435466" y="6286292"/>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p>
        </p:txBody>
      </p:sp>
      <p:sp>
        <p:nvSpPr>
          <p:cNvPr id="9" name="TextBox 8"/>
          <p:cNvSpPr txBox="1"/>
          <p:nvPr/>
        </p:nvSpPr>
        <p:spPr>
          <a:xfrm>
            <a:off x="6288506" y="6400801"/>
            <a:ext cx="799349" cy="369332"/>
          </a:xfrm>
          <a:prstGeom prst="rect">
            <a:avLst/>
          </a:prstGeom>
          <a:noFill/>
        </p:spPr>
        <p:txBody>
          <a:bodyPr wrap="square" rtlCol="0">
            <a:spAutoFit/>
          </a:bodyPr>
          <a:lstStyle/>
          <a:p>
            <a:r>
              <a:rPr lang="en-US" dirty="0">
                <a:solidFill>
                  <a:schemeClr val="bg1"/>
                </a:solidFill>
              </a:rPr>
              <a:t>6</a:t>
            </a:r>
          </a:p>
        </p:txBody>
      </p:sp>
      <p:pic>
        <p:nvPicPr>
          <p:cNvPr id="2050" name="Picture 2" descr="Bus Stop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025" y="2094398"/>
            <a:ext cx="3387725" cy="39855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14750" y="2038350"/>
            <a:ext cx="5238750" cy="2785378"/>
          </a:xfrm>
          <a:prstGeom prst="rect">
            <a:avLst/>
          </a:prstGeom>
        </p:spPr>
        <p:txBody>
          <a:bodyPr wrap="square">
            <a:spAutoFit/>
          </a:bodyPr>
          <a:lstStyle/>
          <a:p>
            <a:r>
              <a:rPr lang="en-US" sz="2500" b="1" dirty="0">
                <a:solidFill>
                  <a:srgbClr val="444444"/>
                </a:solidFill>
                <a:latin typeface="myriad-pro"/>
              </a:rPr>
              <a:t>Families are active participants in the life of the school, and feel welcomed, valued, and connected to each other, to school staff, and to what students are learning and doing in class.</a:t>
            </a:r>
            <a:endParaRPr lang="en-US" sz="2500" b="1" dirty="0"/>
          </a:p>
        </p:txBody>
      </p:sp>
      <p:sp>
        <p:nvSpPr>
          <p:cNvPr id="5" name="TextBox 4"/>
          <p:cNvSpPr txBox="1"/>
          <p:nvPr/>
        </p:nvSpPr>
        <p:spPr>
          <a:xfrm>
            <a:off x="435466" y="323850"/>
            <a:ext cx="6652389" cy="1477328"/>
          </a:xfrm>
          <a:prstGeom prst="rect">
            <a:avLst/>
          </a:prstGeom>
          <a:noFill/>
        </p:spPr>
        <p:txBody>
          <a:bodyPr wrap="square" rtlCol="0">
            <a:spAutoFit/>
          </a:bodyPr>
          <a:lstStyle/>
          <a:p>
            <a:r>
              <a:rPr lang="en-US" sz="3000" b="1" dirty="0" smtClean="0"/>
              <a:t>PTA STANDARD 1:  WELCOMING ALL FAMILIES INTO THE SCHOOL COMMUNITY</a:t>
            </a:r>
            <a:endParaRPr lang="en-US" sz="3000" b="1" dirty="0"/>
          </a:p>
        </p:txBody>
      </p:sp>
    </p:spTree>
    <p:extLst>
      <p:ext uri="{BB962C8B-B14F-4D97-AF65-F5344CB8AC3E}">
        <p14:creationId xmlns:p14="http://schemas.microsoft.com/office/powerpoint/2010/main" val="3766391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7235300" y="5641178"/>
            <a:ext cx="1527699" cy="514130"/>
          </a:xfrm>
          <a:prstGeom prst="rect">
            <a:avLst/>
          </a:prstGeom>
          <a:noFill/>
        </p:spPr>
      </p:pic>
      <p:sp>
        <p:nvSpPr>
          <p:cNvPr id="2" name="Rectangle 1"/>
          <p:cNvSpPr/>
          <p:nvPr/>
        </p:nvSpPr>
        <p:spPr>
          <a:xfrm>
            <a:off x="435466" y="6286292"/>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p>
        </p:txBody>
      </p:sp>
      <p:sp>
        <p:nvSpPr>
          <p:cNvPr id="9" name="TextBox 8"/>
          <p:cNvSpPr txBox="1"/>
          <p:nvPr/>
        </p:nvSpPr>
        <p:spPr>
          <a:xfrm>
            <a:off x="6288506" y="6400801"/>
            <a:ext cx="799349" cy="369332"/>
          </a:xfrm>
          <a:prstGeom prst="rect">
            <a:avLst/>
          </a:prstGeom>
          <a:noFill/>
        </p:spPr>
        <p:txBody>
          <a:bodyPr wrap="square" rtlCol="0">
            <a:spAutoFit/>
          </a:bodyPr>
          <a:lstStyle/>
          <a:p>
            <a:r>
              <a:rPr lang="en-US" dirty="0">
                <a:solidFill>
                  <a:schemeClr val="bg1"/>
                </a:solidFill>
              </a:rPr>
              <a:t>7</a:t>
            </a:r>
          </a:p>
        </p:txBody>
      </p:sp>
      <p:pic>
        <p:nvPicPr>
          <p:cNvPr id="3074" name="Picture 2" descr="Bus Stop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1981200"/>
            <a:ext cx="3893373" cy="264746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435466" y="323850"/>
            <a:ext cx="6652389" cy="1477328"/>
          </a:xfrm>
          <a:prstGeom prst="rect">
            <a:avLst/>
          </a:prstGeom>
          <a:noFill/>
        </p:spPr>
        <p:txBody>
          <a:bodyPr wrap="square" rtlCol="0">
            <a:spAutoFit/>
          </a:bodyPr>
          <a:lstStyle/>
          <a:p>
            <a:r>
              <a:rPr lang="en-US" sz="3000" b="1" dirty="0" smtClean="0"/>
              <a:t>PTA STANDARD 2: COMMUNICATING EFFECTIVELY WITH FAMILIES AND COMMUNITIES</a:t>
            </a:r>
            <a:endParaRPr lang="en-US" sz="3000" b="1" dirty="0"/>
          </a:p>
        </p:txBody>
      </p:sp>
      <p:sp>
        <p:nvSpPr>
          <p:cNvPr id="11" name="Rectangle 10"/>
          <p:cNvSpPr/>
          <p:nvPr/>
        </p:nvSpPr>
        <p:spPr>
          <a:xfrm>
            <a:off x="2961980" y="4628666"/>
            <a:ext cx="4942204" cy="1631216"/>
          </a:xfrm>
          <a:prstGeom prst="rect">
            <a:avLst/>
          </a:prstGeom>
        </p:spPr>
        <p:txBody>
          <a:bodyPr wrap="square">
            <a:spAutoFit/>
          </a:bodyPr>
          <a:lstStyle/>
          <a:p>
            <a:r>
              <a:rPr lang="en-US" sz="2500" b="1" dirty="0"/>
              <a:t>Families and school staff engage in regular, two-way, meaningful communication about student learning.</a:t>
            </a:r>
          </a:p>
        </p:txBody>
      </p:sp>
    </p:spTree>
    <p:extLst>
      <p:ext uri="{BB962C8B-B14F-4D97-AF65-F5344CB8AC3E}">
        <p14:creationId xmlns:p14="http://schemas.microsoft.com/office/powerpoint/2010/main" val="835187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6907550" y="5574137"/>
            <a:ext cx="1888720" cy="635627"/>
          </a:xfrm>
          <a:prstGeom prst="rect">
            <a:avLst/>
          </a:prstGeom>
          <a:noFill/>
        </p:spPr>
      </p:pic>
      <p:sp>
        <p:nvSpPr>
          <p:cNvPr id="2" name="Rectangle 1"/>
          <p:cNvSpPr/>
          <p:nvPr/>
        </p:nvSpPr>
        <p:spPr>
          <a:xfrm>
            <a:off x="435466" y="6286292"/>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p>
        </p:txBody>
      </p:sp>
      <p:sp>
        <p:nvSpPr>
          <p:cNvPr id="9" name="TextBox 8"/>
          <p:cNvSpPr txBox="1"/>
          <p:nvPr/>
        </p:nvSpPr>
        <p:spPr>
          <a:xfrm>
            <a:off x="6288506" y="6400801"/>
            <a:ext cx="799349" cy="369332"/>
          </a:xfrm>
          <a:prstGeom prst="rect">
            <a:avLst/>
          </a:prstGeom>
          <a:noFill/>
        </p:spPr>
        <p:txBody>
          <a:bodyPr wrap="square" rtlCol="0">
            <a:spAutoFit/>
          </a:bodyPr>
          <a:lstStyle/>
          <a:p>
            <a:r>
              <a:rPr lang="en-US" dirty="0">
                <a:solidFill>
                  <a:schemeClr val="bg1"/>
                </a:solidFill>
              </a:rPr>
              <a:t>8</a:t>
            </a:r>
          </a:p>
        </p:txBody>
      </p:sp>
      <p:pic>
        <p:nvPicPr>
          <p:cNvPr id="4098" name="Picture 2" descr="Bus Stop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6470" y="1936353"/>
            <a:ext cx="3388830" cy="328315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435466" y="2209606"/>
            <a:ext cx="4291004" cy="1631216"/>
          </a:xfrm>
          <a:prstGeom prst="rect">
            <a:avLst/>
          </a:prstGeom>
        </p:spPr>
        <p:txBody>
          <a:bodyPr wrap="square">
            <a:spAutoFit/>
          </a:bodyPr>
          <a:lstStyle/>
          <a:p>
            <a:r>
              <a:rPr lang="en-US" sz="2500" b="1" dirty="0"/>
              <a:t>Families and school staff engage in regular, two-way, meaningful communication about student learning.</a:t>
            </a:r>
          </a:p>
        </p:txBody>
      </p:sp>
      <p:sp>
        <p:nvSpPr>
          <p:cNvPr id="11" name="TextBox 10"/>
          <p:cNvSpPr txBox="1"/>
          <p:nvPr/>
        </p:nvSpPr>
        <p:spPr>
          <a:xfrm>
            <a:off x="435466" y="407216"/>
            <a:ext cx="6652389" cy="1200329"/>
          </a:xfrm>
          <a:prstGeom prst="rect">
            <a:avLst/>
          </a:prstGeom>
          <a:noFill/>
        </p:spPr>
        <p:txBody>
          <a:bodyPr wrap="square" rtlCol="0">
            <a:spAutoFit/>
          </a:bodyPr>
          <a:lstStyle/>
          <a:p>
            <a:r>
              <a:rPr lang="en-US" sz="3600" b="1" dirty="0" smtClean="0"/>
              <a:t>PTA STANDARD 3:  SUPPORTING STUDENT SUCCESS</a:t>
            </a:r>
            <a:endParaRPr lang="en-US" sz="3600" b="1" dirty="0"/>
          </a:p>
        </p:txBody>
      </p:sp>
    </p:spTree>
    <p:extLst>
      <p:ext uri="{BB962C8B-B14F-4D97-AF65-F5344CB8AC3E}">
        <p14:creationId xmlns:p14="http://schemas.microsoft.com/office/powerpoint/2010/main" val="3660406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Pictures for Mary Jane\GAPMP014.jpg"/>
          <p:cNvPicPr>
            <a:picLocks noChangeAspect="1" noChangeArrowheads="1"/>
          </p:cNvPicPr>
          <p:nvPr/>
        </p:nvPicPr>
        <p:blipFill>
          <a:blip r:embed="rId2" cstate="print"/>
          <a:srcRect/>
          <a:stretch>
            <a:fillRect/>
          </a:stretch>
        </p:blipFill>
        <p:spPr bwMode="auto">
          <a:xfrm>
            <a:off x="7162800" y="6286292"/>
            <a:ext cx="1600200" cy="571708"/>
          </a:xfrm>
          <a:prstGeom prst="rect">
            <a:avLst/>
          </a:prstGeom>
          <a:noFill/>
        </p:spPr>
      </p:pic>
      <p:pic>
        <p:nvPicPr>
          <p:cNvPr id="19" name="Picture 2" descr="K:\Parent-Mentors-Logo_final-01-300x90.png"/>
          <p:cNvPicPr>
            <a:picLocks noChangeAspect="1" noChangeArrowheads="1"/>
          </p:cNvPicPr>
          <p:nvPr/>
        </p:nvPicPr>
        <p:blipFill>
          <a:blip r:embed="rId3" cstate="print"/>
          <a:srcRect/>
          <a:stretch>
            <a:fillRect/>
          </a:stretch>
        </p:blipFill>
        <p:spPr bwMode="auto">
          <a:xfrm>
            <a:off x="6907550" y="5574137"/>
            <a:ext cx="1888720" cy="635627"/>
          </a:xfrm>
          <a:prstGeom prst="rect">
            <a:avLst/>
          </a:prstGeom>
          <a:noFill/>
        </p:spPr>
      </p:pic>
      <p:sp>
        <p:nvSpPr>
          <p:cNvPr id="2" name="Rectangle 1"/>
          <p:cNvSpPr/>
          <p:nvPr/>
        </p:nvSpPr>
        <p:spPr>
          <a:xfrm>
            <a:off x="435466" y="6286292"/>
            <a:ext cx="1183337" cy="369332"/>
          </a:xfrm>
          <a:prstGeom prst="rect">
            <a:avLst/>
          </a:prstGeom>
        </p:spPr>
        <p:txBody>
          <a:bodyPr wrap="none">
            <a:spAutoFit/>
          </a:bodyPr>
          <a:lstStyle/>
          <a:p>
            <a:fld id="{494CCCB8-5C83-404E-A3A7-8BF440FEC32E}" type="datetime1">
              <a:rPr lang="en-US">
                <a:solidFill>
                  <a:schemeClr val="bg1"/>
                </a:solidFill>
              </a:rPr>
              <a:pPr/>
              <a:t>1/11/2018</a:t>
            </a:fld>
            <a:endParaRPr lang="en-US" dirty="0"/>
          </a:p>
        </p:txBody>
      </p:sp>
      <p:sp>
        <p:nvSpPr>
          <p:cNvPr id="9" name="TextBox 8"/>
          <p:cNvSpPr txBox="1"/>
          <p:nvPr/>
        </p:nvSpPr>
        <p:spPr>
          <a:xfrm>
            <a:off x="6288506" y="6400801"/>
            <a:ext cx="799349" cy="369332"/>
          </a:xfrm>
          <a:prstGeom prst="rect">
            <a:avLst/>
          </a:prstGeom>
          <a:noFill/>
        </p:spPr>
        <p:txBody>
          <a:bodyPr wrap="square" rtlCol="0">
            <a:spAutoFit/>
          </a:bodyPr>
          <a:lstStyle/>
          <a:p>
            <a:r>
              <a:rPr lang="en-US" dirty="0">
                <a:solidFill>
                  <a:schemeClr val="bg1"/>
                </a:solidFill>
              </a:rPr>
              <a:t>9</a:t>
            </a:r>
          </a:p>
        </p:txBody>
      </p:sp>
      <p:pic>
        <p:nvPicPr>
          <p:cNvPr id="5122" name="Picture 2" descr="Bus Stop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74" y="3723076"/>
            <a:ext cx="3578225" cy="246817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847403" y="1767577"/>
            <a:ext cx="5886897" cy="2015936"/>
          </a:xfrm>
          <a:prstGeom prst="rect">
            <a:avLst/>
          </a:prstGeom>
        </p:spPr>
        <p:txBody>
          <a:bodyPr wrap="square">
            <a:spAutoFit/>
          </a:bodyPr>
          <a:lstStyle/>
          <a:p>
            <a:r>
              <a:rPr lang="en-US" sz="2500" b="1" dirty="0"/>
              <a:t>Families are empowered to be advocates for their own and other children, to ensure that students are treated fairly and have access to learning opportunities that will support their success.</a:t>
            </a:r>
          </a:p>
        </p:txBody>
      </p:sp>
      <p:sp>
        <p:nvSpPr>
          <p:cNvPr id="11" name="TextBox 10"/>
          <p:cNvSpPr txBox="1"/>
          <p:nvPr/>
        </p:nvSpPr>
        <p:spPr>
          <a:xfrm>
            <a:off x="435466" y="407216"/>
            <a:ext cx="6652389" cy="1477328"/>
          </a:xfrm>
          <a:prstGeom prst="rect">
            <a:avLst/>
          </a:prstGeom>
          <a:noFill/>
        </p:spPr>
        <p:txBody>
          <a:bodyPr wrap="square" rtlCol="0">
            <a:spAutoFit/>
          </a:bodyPr>
          <a:lstStyle/>
          <a:p>
            <a:r>
              <a:rPr lang="en-US" sz="3000" b="1" dirty="0" smtClean="0"/>
              <a:t>PTA STANDARD 4:  EMPOWERING FAMILIES (SPEAKING UP FOR EVERY CHILD)</a:t>
            </a:r>
            <a:endParaRPr lang="en-US" sz="3000" b="1" dirty="0"/>
          </a:p>
        </p:txBody>
      </p:sp>
    </p:spTree>
    <p:extLst>
      <p:ext uri="{BB962C8B-B14F-4D97-AF65-F5344CB8AC3E}">
        <p14:creationId xmlns:p14="http://schemas.microsoft.com/office/powerpoint/2010/main" val="311989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GaDOE-PowerPoint-White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GaDOE-PowerPoint-WhiteTemplate</Template>
  <TotalTime>4539</TotalTime>
  <Words>338</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GaDOE-PowerPoint-WhiteTemplate</vt:lpstr>
      <vt:lpstr>GaPMP FY17 Toolkit</vt:lpstr>
      <vt:lpstr>PowerPoint Presentation</vt:lpstr>
      <vt:lpstr>AFTER REVIEWING POWERPOINT:</vt:lpstr>
      <vt:lpstr>LEARNING TARGETS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Putting It Together with Learning Targets  Three Parent Mentor Scenarios as Examples</dc:title>
  <dc:creator>April Lee</dc:creator>
  <cp:lastModifiedBy>Jane Grillo</cp:lastModifiedBy>
  <cp:revision>181</cp:revision>
  <cp:lastPrinted>2017-10-31T06:41:55Z</cp:lastPrinted>
  <dcterms:created xsi:type="dcterms:W3CDTF">2016-11-28T17:27:32Z</dcterms:created>
  <dcterms:modified xsi:type="dcterms:W3CDTF">2018-01-11T18:49:32Z</dcterms:modified>
</cp:coreProperties>
</file>