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handoutMasterIdLst>
    <p:handoutMasterId r:id="rId33"/>
  </p:handoutMasterIdLst>
  <p:sldIdLst>
    <p:sldId id="256" r:id="rId2"/>
    <p:sldId id="257" r:id="rId3"/>
    <p:sldId id="298" r:id="rId4"/>
    <p:sldId id="316" r:id="rId5"/>
    <p:sldId id="335" r:id="rId6"/>
    <p:sldId id="337" r:id="rId7"/>
    <p:sldId id="328" r:id="rId8"/>
    <p:sldId id="329" r:id="rId9"/>
    <p:sldId id="330" r:id="rId10"/>
    <p:sldId id="338" r:id="rId11"/>
    <p:sldId id="339" r:id="rId12"/>
    <p:sldId id="341" r:id="rId13"/>
    <p:sldId id="342" r:id="rId14"/>
    <p:sldId id="343" r:id="rId15"/>
    <p:sldId id="344" r:id="rId16"/>
    <p:sldId id="345" r:id="rId17"/>
    <p:sldId id="346" r:id="rId18"/>
    <p:sldId id="348" r:id="rId19"/>
    <p:sldId id="318" r:id="rId20"/>
    <p:sldId id="321" r:id="rId21"/>
    <p:sldId id="350" r:id="rId22"/>
    <p:sldId id="347" r:id="rId23"/>
    <p:sldId id="325" r:id="rId24"/>
    <p:sldId id="326" r:id="rId25"/>
    <p:sldId id="327" r:id="rId26"/>
    <p:sldId id="351" r:id="rId27"/>
    <p:sldId id="332" r:id="rId28"/>
    <p:sldId id="260" r:id="rId29"/>
    <p:sldId id="282" r:id="rId30"/>
    <p:sldId id="315" r:id="rId31"/>
  </p:sldIdLst>
  <p:sldSz cx="9144000" cy="6858000" type="screen4x3"/>
  <p:notesSz cx="69469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380" autoAdjust="0"/>
  </p:normalViewPr>
  <p:slideViewPr>
    <p:cSldViewPr>
      <p:cViewPr varScale="1">
        <p:scale>
          <a:sx n="60" d="100"/>
          <a:sy n="60" d="100"/>
        </p:scale>
        <p:origin x="-1188"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0323" cy="465160"/>
          </a:xfrm>
          <a:prstGeom prst="rect">
            <a:avLst/>
          </a:prstGeom>
        </p:spPr>
        <p:txBody>
          <a:bodyPr vert="horz" lIns="92665" tIns="46333" rIns="92665" bIns="46333" rtlCol="0"/>
          <a:lstStyle>
            <a:lvl1pPr algn="l">
              <a:defRPr sz="1200"/>
            </a:lvl1pPr>
          </a:lstStyle>
          <a:p>
            <a:endParaRPr lang="en-US"/>
          </a:p>
        </p:txBody>
      </p:sp>
      <p:sp>
        <p:nvSpPr>
          <p:cNvPr id="3" name="Date Placeholder 2"/>
          <p:cNvSpPr>
            <a:spLocks noGrp="1"/>
          </p:cNvSpPr>
          <p:nvPr>
            <p:ph type="dt" sz="quarter" idx="1"/>
          </p:nvPr>
        </p:nvSpPr>
        <p:spPr>
          <a:xfrm>
            <a:off x="3934969" y="0"/>
            <a:ext cx="3010323" cy="465160"/>
          </a:xfrm>
          <a:prstGeom prst="rect">
            <a:avLst/>
          </a:prstGeom>
        </p:spPr>
        <p:txBody>
          <a:bodyPr vert="horz" lIns="92665" tIns="46333" rIns="92665" bIns="46333" rtlCol="0"/>
          <a:lstStyle>
            <a:lvl1pPr algn="r">
              <a:defRPr sz="1200"/>
            </a:lvl1pPr>
          </a:lstStyle>
          <a:p>
            <a:fld id="{0C991158-2A13-4069-AE49-BB3C52A509F6}" type="datetimeFigureOut">
              <a:rPr lang="en-US" smtClean="0"/>
              <a:pPr/>
              <a:t>6/1/2018</a:t>
            </a:fld>
            <a:endParaRPr lang="en-US"/>
          </a:p>
        </p:txBody>
      </p:sp>
      <p:sp>
        <p:nvSpPr>
          <p:cNvPr id="4" name="Footer Placeholder 3"/>
          <p:cNvSpPr>
            <a:spLocks noGrp="1"/>
          </p:cNvSpPr>
          <p:nvPr>
            <p:ph type="ftr" sz="quarter" idx="2"/>
          </p:nvPr>
        </p:nvSpPr>
        <p:spPr>
          <a:xfrm>
            <a:off x="0" y="8805841"/>
            <a:ext cx="3010323" cy="465159"/>
          </a:xfrm>
          <a:prstGeom prst="rect">
            <a:avLst/>
          </a:prstGeom>
        </p:spPr>
        <p:txBody>
          <a:bodyPr vert="horz" lIns="92665" tIns="46333" rIns="92665" bIns="46333" rtlCol="0" anchor="b"/>
          <a:lstStyle>
            <a:lvl1pPr algn="l">
              <a:defRPr sz="1200"/>
            </a:lvl1pPr>
          </a:lstStyle>
          <a:p>
            <a:endParaRPr lang="en-US"/>
          </a:p>
        </p:txBody>
      </p:sp>
      <p:sp>
        <p:nvSpPr>
          <p:cNvPr id="5" name="Slide Number Placeholder 4"/>
          <p:cNvSpPr>
            <a:spLocks noGrp="1"/>
          </p:cNvSpPr>
          <p:nvPr>
            <p:ph type="sldNum" sz="quarter" idx="3"/>
          </p:nvPr>
        </p:nvSpPr>
        <p:spPr>
          <a:xfrm>
            <a:off x="3934969" y="8805841"/>
            <a:ext cx="3010323" cy="465159"/>
          </a:xfrm>
          <a:prstGeom prst="rect">
            <a:avLst/>
          </a:prstGeom>
        </p:spPr>
        <p:txBody>
          <a:bodyPr vert="horz" lIns="92665" tIns="46333" rIns="92665" bIns="46333" rtlCol="0" anchor="b"/>
          <a:lstStyle>
            <a:lvl1pPr algn="r">
              <a:defRPr sz="1200"/>
            </a:lvl1pPr>
          </a:lstStyle>
          <a:p>
            <a:fld id="{2134B724-F51C-44FB-9DC0-7E8730A4D7D6}" type="slidenum">
              <a:rPr lang="en-US" smtClean="0"/>
              <a:pPr/>
              <a:t>‹#›</a:t>
            </a:fld>
            <a:endParaRPr lang="en-US"/>
          </a:p>
        </p:txBody>
      </p:sp>
    </p:spTree>
    <p:extLst>
      <p:ext uri="{BB962C8B-B14F-4D97-AF65-F5344CB8AC3E}">
        <p14:creationId xmlns:p14="http://schemas.microsoft.com/office/powerpoint/2010/main" val="3497316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0323" cy="463550"/>
          </a:xfrm>
          <a:prstGeom prst="rect">
            <a:avLst/>
          </a:prstGeom>
        </p:spPr>
        <p:txBody>
          <a:bodyPr vert="horz" lIns="92665" tIns="46333" rIns="92665" bIns="46333" rtlCol="0"/>
          <a:lstStyle>
            <a:lvl1pPr algn="l">
              <a:defRPr sz="1200"/>
            </a:lvl1pPr>
          </a:lstStyle>
          <a:p>
            <a:endParaRPr lang="en-US"/>
          </a:p>
        </p:txBody>
      </p:sp>
      <p:sp>
        <p:nvSpPr>
          <p:cNvPr id="3" name="Date Placeholder 2"/>
          <p:cNvSpPr>
            <a:spLocks noGrp="1"/>
          </p:cNvSpPr>
          <p:nvPr>
            <p:ph type="dt" idx="1"/>
          </p:nvPr>
        </p:nvSpPr>
        <p:spPr>
          <a:xfrm>
            <a:off x="3934969" y="0"/>
            <a:ext cx="3010323" cy="463550"/>
          </a:xfrm>
          <a:prstGeom prst="rect">
            <a:avLst/>
          </a:prstGeom>
        </p:spPr>
        <p:txBody>
          <a:bodyPr vert="horz" lIns="92665" tIns="46333" rIns="92665" bIns="46333" rtlCol="0"/>
          <a:lstStyle>
            <a:lvl1pPr algn="r">
              <a:defRPr sz="1200"/>
            </a:lvl1pPr>
          </a:lstStyle>
          <a:p>
            <a:fld id="{8C7EC4EC-DE96-463E-8F22-ED0653C579C5}" type="datetimeFigureOut">
              <a:rPr lang="en-US" smtClean="0"/>
              <a:pPr/>
              <a:t>6/1/2018</a:t>
            </a:fld>
            <a:endParaRPr lang="en-US"/>
          </a:p>
        </p:txBody>
      </p:sp>
      <p:sp>
        <p:nvSpPr>
          <p:cNvPr id="4" name="Slide Image Placeholder 3"/>
          <p:cNvSpPr>
            <a:spLocks noGrp="1" noRot="1" noChangeAspect="1"/>
          </p:cNvSpPr>
          <p:nvPr>
            <p:ph type="sldImg" idx="2"/>
          </p:nvPr>
        </p:nvSpPr>
        <p:spPr>
          <a:xfrm>
            <a:off x="1155700" y="695325"/>
            <a:ext cx="4635500" cy="3476625"/>
          </a:xfrm>
          <a:prstGeom prst="rect">
            <a:avLst/>
          </a:prstGeom>
          <a:noFill/>
          <a:ln w="12700">
            <a:solidFill>
              <a:prstClr val="black"/>
            </a:solidFill>
          </a:ln>
        </p:spPr>
        <p:txBody>
          <a:bodyPr vert="horz" lIns="92665" tIns="46333" rIns="92665" bIns="46333" rtlCol="0" anchor="ctr"/>
          <a:lstStyle/>
          <a:p>
            <a:endParaRPr lang="en-US"/>
          </a:p>
        </p:txBody>
      </p:sp>
      <p:sp>
        <p:nvSpPr>
          <p:cNvPr id="5" name="Notes Placeholder 4"/>
          <p:cNvSpPr>
            <a:spLocks noGrp="1"/>
          </p:cNvSpPr>
          <p:nvPr>
            <p:ph type="body" sz="quarter" idx="3"/>
          </p:nvPr>
        </p:nvSpPr>
        <p:spPr>
          <a:xfrm>
            <a:off x="694690" y="4403725"/>
            <a:ext cx="5557520" cy="4171950"/>
          </a:xfrm>
          <a:prstGeom prst="rect">
            <a:avLst/>
          </a:prstGeom>
        </p:spPr>
        <p:txBody>
          <a:bodyPr vert="horz" lIns="92665" tIns="46333" rIns="92665" bIns="4633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05841"/>
            <a:ext cx="3010323" cy="463550"/>
          </a:xfrm>
          <a:prstGeom prst="rect">
            <a:avLst/>
          </a:prstGeom>
        </p:spPr>
        <p:txBody>
          <a:bodyPr vert="horz" lIns="92665" tIns="46333" rIns="92665" bIns="46333" rtlCol="0" anchor="b"/>
          <a:lstStyle>
            <a:lvl1pPr algn="l">
              <a:defRPr sz="1200"/>
            </a:lvl1pPr>
          </a:lstStyle>
          <a:p>
            <a:endParaRPr lang="en-US"/>
          </a:p>
        </p:txBody>
      </p:sp>
      <p:sp>
        <p:nvSpPr>
          <p:cNvPr id="7" name="Slide Number Placeholder 6"/>
          <p:cNvSpPr>
            <a:spLocks noGrp="1"/>
          </p:cNvSpPr>
          <p:nvPr>
            <p:ph type="sldNum" sz="quarter" idx="5"/>
          </p:nvPr>
        </p:nvSpPr>
        <p:spPr>
          <a:xfrm>
            <a:off x="3934969" y="8805841"/>
            <a:ext cx="3010323" cy="463550"/>
          </a:xfrm>
          <a:prstGeom prst="rect">
            <a:avLst/>
          </a:prstGeom>
        </p:spPr>
        <p:txBody>
          <a:bodyPr vert="horz" lIns="92665" tIns="46333" rIns="92665" bIns="46333" rtlCol="0" anchor="b"/>
          <a:lstStyle>
            <a:lvl1pPr algn="r">
              <a:defRPr sz="1200"/>
            </a:lvl1pPr>
          </a:lstStyle>
          <a:p>
            <a:fld id="{46B6E8C6-5CC3-4C3D-80A1-EE2F626CB190}" type="slidenum">
              <a:rPr lang="en-US" smtClean="0"/>
              <a:pPr/>
              <a:t>‹#›</a:t>
            </a:fld>
            <a:endParaRPr lang="en-US"/>
          </a:p>
        </p:txBody>
      </p:sp>
    </p:spTree>
    <p:extLst>
      <p:ext uri="{BB962C8B-B14F-4D97-AF65-F5344CB8AC3E}">
        <p14:creationId xmlns:p14="http://schemas.microsoft.com/office/powerpoint/2010/main" val="1875013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B6E8C6-5CC3-4C3D-80A1-EE2F626CB190}"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B6E8C6-5CC3-4C3D-80A1-EE2F626CB190}" type="slidenum">
              <a:rPr lang="en-US" smtClean="0"/>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B6E8C6-5CC3-4C3D-80A1-EE2F626CB190}" type="slidenum">
              <a:rPr lang="en-US" smtClean="0"/>
              <a:pPr/>
              <a:t>25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B6E8C6-5CC3-4C3D-80A1-EE2F626CB190}" type="slidenum">
              <a:rPr lang="en-US" smtClean="0"/>
              <a:pPr/>
              <a:t>28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92E29D6-1445-4390-AE6E-4DC8B0AD6BB0}" type="datetimeFigureOut">
              <a:rPr lang="en-US" smtClean="0"/>
              <a:pPr/>
              <a:t>6/1/2018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8BE0527-5178-45FC-9D5D-A2ADF6A58D7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2E29D6-1445-4390-AE6E-4DC8B0AD6BB0}" type="datetimeFigureOut">
              <a:rPr lang="en-US" smtClean="0"/>
              <a:pPr/>
              <a:t>6/1/2018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E0527-5178-45FC-9D5D-A2ADF6A58D7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2E29D6-1445-4390-AE6E-4DC8B0AD6BB0}" type="datetimeFigureOut">
              <a:rPr lang="en-US" smtClean="0"/>
              <a:pPr/>
              <a:t>6/1/2018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E0527-5178-45FC-9D5D-A2ADF6A58D7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2E29D6-1445-4390-AE6E-4DC8B0AD6BB0}" type="datetimeFigureOut">
              <a:rPr lang="en-US" smtClean="0"/>
              <a:pPr/>
              <a:t>6/1/2018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E0527-5178-45FC-9D5D-A2ADF6A58D78}"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92E29D6-1445-4390-AE6E-4DC8B0AD6BB0}" type="datetimeFigureOut">
              <a:rPr lang="en-US" smtClean="0"/>
              <a:pPr/>
              <a:t>6/1/2018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E0527-5178-45FC-9D5D-A2ADF6A58D7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92E29D6-1445-4390-AE6E-4DC8B0AD6BB0}" type="datetimeFigureOut">
              <a:rPr lang="en-US" smtClean="0"/>
              <a:pPr/>
              <a:t>6/1/2018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BE0527-5178-45FC-9D5D-A2ADF6A58D78}"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92E29D6-1445-4390-AE6E-4DC8B0AD6BB0}" type="datetimeFigureOut">
              <a:rPr lang="en-US" smtClean="0"/>
              <a:pPr/>
              <a:t>6/1/2018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BE0527-5178-45FC-9D5D-A2ADF6A58D7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92E29D6-1445-4390-AE6E-4DC8B0AD6BB0}" type="datetimeFigureOut">
              <a:rPr lang="en-US" smtClean="0"/>
              <a:pPr/>
              <a:t>6/1/2018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BE0527-5178-45FC-9D5D-A2ADF6A58D78}"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2E29D6-1445-4390-AE6E-4DC8B0AD6BB0}" type="datetimeFigureOut">
              <a:rPr lang="en-US" smtClean="0"/>
              <a:pPr/>
              <a:t>6/1/2018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BE0527-5178-45FC-9D5D-A2ADF6A58D7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92E29D6-1445-4390-AE6E-4DC8B0AD6BB0}" type="datetimeFigureOut">
              <a:rPr lang="en-US" smtClean="0"/>
              <a:pPr/>
              <a:t>6/1/2018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BE0527-5178-45FC-9D5D-A2ADF6A58D7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92E29D6-1445-4390-AE6E-4DC8B0AD6BB0}" type="datetimeFigureOut">
              <a:rPr lang="en-US" smtClean="0"/>
              <a:pPr/>
              <a:t>6/1/2018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8BE0527-5178-45FC-9D5D-A2ADF6A58D78}"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92E29D6-1445-4390-AE6E-4DC8B0AD6BB0}" type="datetimeFigureOut">
              <a:rPr lang="en-US" smtClean="0"/>
              <a:pPr/>
              <a:t>6/1/2018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8BE0527-5178-45FC-9D5D-A2ADF6A58D7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com/imgres?imgurl=http://cazmosgang.files.wordpress.com/2008/05/clipart_website1.jpg&amp;imgrefurl=http://www.examiner.com/article/user-friendly-church-websites&amp;docid=QbLmLuW0xfaG3M&amp;tbnid=-sA9pbk8icL2mM&amp;w=335&amp;h=335&amp;ei=PYYsVLuaJ4j8yQTp5oFY&amp;ved=0CAUQxiAwAw&amp;iact=c"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freeallimages.com/october-calendar-clipar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freeallimages.com/october-calendar-clipar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docid=FT8LV-uUVlyioM&amp;tbnid=_R-IZa31HxfGmM:&amp;ved=0CAcQjRw&amp;url=http://surfingpanda.com/tag/niche-sites/&amp;ei=joksVIGtDJG0yATll4CQBg&amp;bvm=bv.76477589,d.aWw&amp;psig=AFQjCNEwyNbnViZmWwUjMjOF3aP1tc3DQw&amp;ust=1412291336208676"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mailto:ccriss@pulaski.k12.ga.u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200400"/>
            <a:ext cx="7772400" cy="2362200"/>
          </a:xfrm>
        </p:spPr>
        <p:txBody>
          <a:bodyPr>
            <a:normAutofit/>
          </a:bodyPr>
          <a:lstStyle/>
          <a:p>
            <a:pPr algn="ctr"/>
            <a:r>
              <a:rPr lang="en-US" sz="3600" dirty="0" smtClean="0"/>
              <a:t>August 17, 2017</a:t>
            </a:r>
          </a:p>
          <a:p>
            <a:pPr algn="ctr"/>
            <a:r>
              <a:rPr lang="en-US" sz="3600" dirty="0" smtClean="0"/>
              <a:t>New Parent Mentor Orientation</a:t>
            </a:r>
          </a:p>
          <a:p>
            <a:pPr algn="ctr"/>
            <a:r>
              <a:rPr lang="en-US" sz="3600" dirty="0" smtClean="0"/>
              <a:t>Quarterly Contacts Reporting</a:t>
            </a:r>
          </a:p>
          <a:p>
            <a:endParaRPr lang="en-US" dirty="0"/>
          </a:p>
        </p:txBody>
      </p:sp>
      <p:pic>
        <p:nvPicPr>
          <p:cNvPr id="4" name="Picture 2" descr="K:\Parent-Mentors-Logo_final-01-300x90.png"/>
          <p:cNvPicPr>
            <a:picLocks noChangeAspect="1" noChangeArrowheads="1"/>
          </p:cNvPicPr>
          <p:nvPr/>
        </p:nvPicPr>
        <p:blipFill>
          <a:blip r:embed="rId2" cstate="print"/>
          <a:srcRect/>
          <a:stretch>
            <a:fillRect/>
          </a:stretch>
        </p:blipFill>
        <p:spPr bwMode="auto">
          <a:xfrm>
            <a:off x="533400" y="381001"/>
            <a:ext cx="7924800" cy="2667000"/>
          </a:xfrm>
          <a:prstGeom prst="rect">
            <a:avLst/>
          </a:prstGeom>
          <a:noFill/>
        </p:spPr>
      </p:pic>
      <p:pic>
        <p:nvPicPr>
          <p:cNvPr id="1026" name="Picture 2"/>
          <p:cNvPicPr>
            <a:picLocks noChangeAspect="1" noChangeArrowheads="1"/>
          </p:cNvPicPr>
          <p:nvPr/>
        </p:nvPicPr>
        <p:blipFill>
          <a:blip r:embed="rId3" cstate="print"/>
          <a:srcRect/>
          <a:stretch>
            <a:fillRect/>
          </a:stretch>
        </p:blipFill>
        <p:spPr bwMode="auto">
          <a:xfrm>
            <a:off x="228600" y="5715000"/>
            <a:ext cx="2330450" cy="839787"/>
          </a:xfrm>
          <a:prstGeom prst="rect">
            <a:avLst/>
          </a:prstGeom>
          <a:noFill/>
          <a:ln w="9525" algn="in">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838200"/>
            <a:ext cx="7391400" cy="4708981"/>
          </a:xfrm>
          <a:prstGeom prst="rect">
            <a:avLst/>
          </a:prstGeom>
        </p:spPr>
        <p:txBody>
          <a:bodyPr wrap="square">
            <a:spAutoFit/>
          </a:bodyPr>
          <a:lstStyle/>
          <a:p>
            <a:pPr algn="ctr"/>
            <a:r>
              <a:rPr lang="en-US" sz="2500" b="1" dirty="0" smtClean="0"/>
              <a:t>NEW MENTOR WORK MONTH 1 SCENARIO</a:t>
            </a:r>
          </a:p>
          <a:p>
            <a:r>
              <a:rPr lang="en-US" sz="2500" b="1" dirty="0" smtClean="0"/>
              <a:t>Barbie is a new parent mentor and began working in the month of July 2017.    During the month, she made  phone calls to parents, received phone calls from parents, made home visits, attended IEP meetings, sent out Open House Flyers, attended Open House, set up a GAPMP Booth and distributed Parent Mentor information, brochures and business cards to 100 people, and attended a Transition Alliance Meeting that had 15 people in attendance.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838200"/>
            <a:ext cx="7391400" cy="5478423"/>
          </a:xfrm>
          <a:prstGeom prst="rect">
            <a:avLst/>
          </a:prstGeom>
        </p:spPr>
        <p:txBody>
          <a:bodyPr wrap="square">
            <a:spAutoFit/>
          </a:bodyPr>
          <a:lstStyle/>
          <a:p>
            <a:pPr algn="ctr"/>
            <a:r>
              <a:rPr lang="en-US" sz="2500" b="1" dirty="0" smtClean="0"/>
              <a:t>MONTH 1CONTACTS TRACKING SCENARIO</a:t>
            </a:r>
          </a:p>
          <a:p>
            <a:r>
              <a:rPr lang="en-US" sz="2500" b="1" dirty="0" smtClean="0"/>
              <a:t>For the month of July Barbie had the following totals:</a:t>
            </a:r>
          </a:p>
          <a:p>
            <a:r>
              <a:rPr lang="en-US" sz="2500" b="1" dirty="0" smtClean="0"/>
              <a:t>16 Calls/Emails/Texts</a:t>
            </a:r>
          </a:p>
          <a:p>
            <a:r>
              <a:rPr lang="en-US" sz="2500" b="1" dirty="0" smtClean="0"/>
              <a:t>5 Home Visits</a:t>
            </a:r>
          </a:p>
          <a:p>
            <a:r>
              <a:rPr lang="en-US" sz="2500" b="1" dirty="0" smtClean="0"/>
              <a:t>2 IEP Meetings </a:t>
            </a:r>
          </a:p>
          <a:p>
            <a:r>
              <a:rPr lang="en-US" sz="2500" b="1" dirty="0" smtClean="0"/>
              <a:t>100 Flyers</a:t>
            </a:r>
          </a:p>
          <a:p>
            <a:r>
              <a:rPr lang="en-US" sz="2500" b="1" dirty="0" smtClean="0"/>
              <a:t>2 Other Events (Open House; Transition Alliance Meeting)</a:t>
            </a:r>
          </a:p>
          <a:p>
            <a:r>
              <a:rPr lang="en-US" sz="2500" b="1" dirty="0" smtClean="0"/>
              <a:t>115 People in attendance total (Open House – 100; Transition Alliance Meeting – 15)</a:t>
            </a:r>
          </a:p>
          <a:p>
            <a:endParaRPr lang="en-US" sz="2500" b="1" dirty="0" smtClean="0"/>
          </a:p>
          <a:p>
            <a:endParaRPr lang="en-US" sz="2500" b="1" dirty="0" smtClean="0"/>
          </a:p>
          <a:p>
            <a:endParaRPr lang="en-US" sz="25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304800"/>
            <a:ext cx="7391400" cy="4985980"/>
          </a:xfrm>
          <a:prstGeom prst="rect">
            <a:avLst/>
          </a:prstGeom>
        </p:spPr>
        <p:txBody>
          <a:bodyPr wrap="square">
            <a:spAutoFit/>
          </a:bodyPr>
          <a:lstStyle/>
          <a:p>
            <a:pPr algn="ctr"/>
            <a:r>
              <a:rPr lang="en-US" sz="2500" b="1" dirty="0" smtClean="0"/>
              <a:t>NEW MENTOR WORK MONTH 2 SCENARIO</a:t>
            </a:r>
          </a:p>
          <a:p>
            <a:pPr algn="ctr"/>
            <a:endParaRPr lang="en-US" b="1" dirty="0" smtClean="0"/>
          </a:p>
          <a:p>
            <a:r>
              <a:rPr lang="en-US" sz="2500" b="1" dirty="0" smtClean="0"/>
              <a:t>During the month of August 2017, Barbie  made  phone calls to parents, received phone calls from parents, made home visits, attended IEP meetings, met with parents, attended a Family Connections Quarterly meeting along with her Special Education Director, 2 Teachers and 3 School Administrators, met with the GAPMP Data Coach and received data coaching and training and attended GAPMP New Mentor Orientation that had 20 people in attendance.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304800"/>
            <a:ext cx="7391400" cy="7171194"/>
          </a:xfrm>
          <a:prstGeom prst="rect">
            <a:avLst/>
          </a:prstGeom>
        </p:spPr>
        <p:txBody>
          <a:bodyPr wrap="square">
            <a:spAutoFit/>
          </a:bodyPr>
          <a:lstStyle/>
          <a:p>
            <a:pPr algn="ctr"/>
            <a:r>
              <a:rPr lang="en-US" sz="3000" b="1" dirty="0" smtClean="0"/>
              <a:t>MONTH 2 Contracts Tracking Scenario</a:t>
            </a:r>
          </a:p>
          <a:p>
            <a:r>
              <a:rPr lang="en-US" sz="2300" b="1" dirty="0" smtClean="0"/>
              <a:t>For the month of August, Barbie had the following totals:</a:t>
            </a:r>
          </a:p>
          <a:p>
            <a:r>
              <a:rPr lang="en-US" sz="2300" b="1" dirty="0" smtClean="0"/>
              <a:t>25 Calls/Emails/Texts</a:t>
            </a:r>
          </a:p>
          <a:p>
            <a:r>
              <a:rPr lang="en-US" sz="2300" b="1" dirty="0" smtClean="0"/>
              <a:t>2 Home Visits</a:t>
            </a:r>
          </a:p>
          <a:p>
            <a:r>
              <a:rPr lang="en-US" sz="2300" b="1" dirty="0" smtClean="0"/>
              <a:t>2 IEP Meetings </a:t>
            </a:r>
          </a:p>
          <a:p>
            <a:r>
              <a:rPr lang="en-US" sz="2300" b="1" dirty="0" smtClean="0"/>
              <a:t>6 Parent Meetings</a:t>
            </a:r>
          </a:p>
          <a:p>
            <a:r>
              <a:rPr lang="en-US" sz="2300" b="1" dirty="0" smtClean="0"/>
              <a:t>1 Teacher/Administrator Training (Family Connections Quarterly Meeting)</a:t>
            </a:r>
          </a:p>
          <a:p>
            <a:r>
              <a:rPr lang="en-US" sz="2300" b="1" dirty="0" smtClean="0"/>
              <a:t>5 Teachers/Administrators Trained (Parent Mentor Presentation)</a:t>
            </a:r>
          </a:p>
          <a:p>
            <a:r>
              <a:rPr lang="en-US" sz="2300" b="1" dirty="0" smtClean="0"/>
              <a:t>2 Other Events (Data Coaching and Training; New Mentor Orientation)</a:t>
            </a:r>
          </a:p>
          <a:p>
            <a:r>
              <a:rPr lang="en-US" sz="2300" b="1" dirty="0" smtClean="0"/>
              <a:t>22 People in attendance total (Data Coaching and Training - 2; New Mentor Orientation – 20)</a:t>
            </a:r>
          </a:p>
          <a:p>
            <a:endParaRPr lang="en-US" sz="3000" b="1" dirty="0" smtClean="0"/>
          </a:p>
          <a:p>
            <a:endParaRPr lang="en-US" sz="3000" b="1" dirty="0" smtClean="0"/>
          </a:p>
          <a:p>
            <a:endParaRPr lang="en-US" sz="3000" b="1" dirty="0" smtClean="0"/>
          </a:p>
          <a:p>
            <a:pPr algn="ctr"/>
            <a:endParaRPr lang="en-US"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b="1" dirty="0" smtClean="0"/>
              <a:t>During the month of September 2017, Barbie  made  phone calls to parents, received phone calls from parents, made home visits, sent out 85 Buddy Ball Flyers, met with parents, hosted and presented a Medicaid Waiver Application Parent Training to 5 parents, hosted a Katie Beckett Denials P2P Webinar Training via computer that 5 parents attended and attended the GAPMP Annual Kickoff Conference that had  500 people in attendance.  </a:t>
            </a:r>
          </a:p>
          <a:p>
            <a:endParaRPr lang="en-US" dirty="0"/>
          </a:p>
        </p:txBody>
      </p:sp>
      <p:sp>
        <p:nvSpPr>
          <p:cNvPr id="3" name="Title 2"/>
          <p:cNvSpPr>
            <a:spLocks noGrp="1"/>
          </p:cNvSpPr>
          <p:nvPr>
            <p:ph type="title"/>
          </p:nvPr>
        </p:nvSpPr>
        <p:spPr/>
        <p:txBody>
          <a:bodyPr>
            <a:normAutofit/>
          </a:bodyPr>
          <a:lstStyle/>
          <a:p>
            <a:pPr algn="ctr"/>
            <a:r>
              <a:rPr lang="en-US" sz="2500" dirty="0" smtClean="0"/>
              <a:t>NEW MENTOR WORK MONTH 3 SCENARIO</a:t>
            </a:r>
            <a:endParaRPr lang="en-US" sz="25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a:bodyPr>
          <a:lstStyle/>
          <a:p>
            <a:pPr marL="109728" indent="0" algn="ctr">
              <a:buNone/>
            </a:pPr>
            <a:r>
              <a:rPr lang="en-US" b="1" dirty="0" smtClean="0"/>
              <a:t>MONTH 3 CONTACTS TRACKING SCENARIO</a:t>
            </a:r>
          </a:p>
          <a:p>
            <a:pPr marL="109728" indent="0">
              <a:buNone/>
            </a:pPr>
            <a:r>
              <a:rPr lang="en-US" sz="2200" b="1" dirty="0" smtClean="0"/>
              <a:t>For the month of September 2017, Barbie had the following totals:</a:t>
            </a:r>
          </a:p>
          <a:p>
            <a:pPr marL="109728" indent="0">
              <a:buNone/>
            </a:pPr>
            <a:r>
              <a:rPr lang="en-US" sz="2200" b="1" dirty="0" smtClean="0"/>
              <a:t>15 Calls/Emails/Texts</a:t>
            </a:r>
          </a:p>
          <a:p>
            <a:pPr marL="109728" indent="0">
              <a:buNone/>
            </a:pPr>
            <a:r>
              <a:rPr lang="en-US" sz="2200" b="1" dirty="0" smtClean="0"/>
              <a:t>6 Home Visits</a:t>
            </a:r>
          </a:p>
          <a:p>
            <a:pPr marL="109728" indent="0">
              <a:buNone/>
            </a:pPr>
            <a:r>
              <a:rPr lang="en-US" sz="2200" b="1" dirty="0" smtClean="0"/>
              <a:t>2 IEP Meetings </a:t>
            </a:r>
          </a:p>
          <a:p>
            <a:pPr marL="109728" indent="0">
              <a:buNone/>
            </a:pPr>
            <a:r>
              <a:rPr lang="en-US" sz="2200" b="1" dirty="0" smtClean="0"/>
              <a:t>85 Flyers</a:t>
            </a:r>
          </a:p>
          <a:p>
            <a:pPr marL="109728" indent="0">
              <a:buNone/>
            </a:pPr>
            <a:r>
              <a:rPr lang="en-US" sz="2200" b="1" dirty="0" smtClean="0"/>
              <a:t>1 Parent Training (Medicaid Waiver Application Parent Training)</a:t>
            </a:r>
          </a:p>
          <a:p>
            <a:pPr marL="109728" indent="0">
              <a:buNone/>
            </a:pPr>
            <a:r>
              <a:rPr lang="en-US" sz="2200" b="1" dirty="0" smtClean="0"/>
              <a:t>10 Parents Trained (5 trained by Parent Mentor; 5 trained using P2P Presenter)</a:t>
            </a:r>
          </a:p>
          <a:p>
            <a:pPr marL="109728" indent="0">
              <a:buNone/>
            </a:pPr>
            <a:r>
              <a:rPr lang="en-US" sz="2200" b="1" dirty="0" smtClean="0"/>
              <a:t>1 P2P Parent Training</a:t>
            </a:r>
          </a:p>
          <a:p>
            <a:pPr marL="109728" indent="0">
              <a:buNone/>
            </a:pPr>
            <a:r>
              <a:rPr lang="en-US" sz="2200" b="1" dirty="0" smtClean="0"/>
              <a:t>1 Other Event (GAPMP Annual Kickoff Conference)</a:t>
            </a:r>
          </a:p>
          <a:p>
            <a:pPr marL="109728" indent="0">
              <a:buNone/>
            </a:pPr>
            <a:r>
              <a:rPr lang="en-US" sz="2200" b="1" dirty="0" smtClean="0"/>
              <a:t>500  people in attendance total (Kickoff Conference)</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n-US" sz="5400" dirty="0" smtClean="0"/>
              <a:t>ADD </a:t>
            </a:r>
          </a:p>
          <a:p>
            <a:pPr algn="ctr">
              <a:buNone/>
            </a:pPr>
            <a:r>
              <a:rPr lang="en-US" sz="2800" dirty="0" smtClean="0"/>
              <a:t>the totals for each category </a:t>
            </a:r>
          </a:p>
          <a:p>
            <a:pPr algn="ctr">
              <a:buNone/>
            </a:pPr>
            <a:r>
              <a:rPr lang="en-US" sz="2800" dirty="0" smtClean="0"/>
              <a:t>for the months of </a:t>
            </a:r>
          </a:p>
          <a:p>
            <a:pPr algn="ctr">
              <a:buNone/>
            </a:pPr>
            <a:r>
              <a:rPr lang="en-US" sz="2800" dirty="0" smtClean="0"/>
              <a:t>July 2017, August 2017 and September 2017</a:t>
            </a:r>
          </a:p>
          <a:p>
            <a:endParaRPr lang="en-US" dirty="0"/>
          </a:p>
        </p:txBody>
      </p:sp>
      <p:sp>
        <p:nvSpPr>
          <p:cNvPr id="3" name="Title 2"/>
          <p:cNvSpPr>
            <a:spLocks noGrp="1"/>
          </p:cNvSpPr>
          <p:nvPr>
            <p:ph type="title"/>
          </p:nvPr>
        </p:nvSpPr>
        <p:spPr/>
        <p:txBody>
          <a:bodyPr/>
          <a:lstStyle/>
          <a:p>
            <a:pPr algn="ctr"/>
            <a:r>
              <a:rPr lang="en-US" dirty="0" smtClean="0"/>
              <a:t>Activity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a:bodyPr>
          <a:lstStyle/>
          <a:p>
            <a:pPr>
              <a:buNone/>
            </a:pPr>
            <a:r>
              <a:rPr lang="en-US" sz="2500" dirty="0" smtClean="0"/>
              <a:t>Calls/Emails/Texts:  16 + 25 + 15 =</a:t>
            </a:r>
          </a:p>
          <a:p>
            <a:pPr>
              <a:buNone/>
            </a:pPr>
            <a:r>
              <a:rPr lang="en-US" sz="2500" dirty="0" smtClean="0"/>
              <a:t>Home Visits:  5 + 2 + 6 =</a:t>
            </a:r>
          </a:p>
          <a:p>
            <a:pPr>
              <a:buNone/>
            </a:pPr>
            <a:r>
              <a:rPr lang="en-US" sz="2500" dirty="0" smtClean="0"/>
              <a:t>IEP Meetings:  2 + 2 + 2 =</a:t>
            </a:r>
          </a:p>
          <a:p>
            <a:pPr>
              <a:buNone/>
            </a:pPr>
            <a:r>
              <a:rPr lang="en-US" sz="2500" dirty="0" smtClean="0"/>
              <a:t>Mass Emails/Bulk Mail/Newsletters:  100 + 85 =</a:t>
            </a:r>
          </a:p>
          <a:p>
            <a:pPr>
              <a:buNone/>
            </a:pPr>
            <a:r>
              <a:rPr lang="en-US" sz="2500" dirty="0" smtClean="0"/>
              <a:t>Parent Meetings:  6</a:t>
            </a:r>
          </a:p>
          <a:p>
            <a:pPr>
              <a:buNone/>
            </a:pPr>
            <a:r>
              <a:rPr lang="en-US" sz="2500" dirty="0" smtClean="0"/>
              <a:t># of Parent Trainings: 1</a:t>
            </a:r>
          </a:p>
          <a:p>
            <a:pPr>
              <a:buNone/>
            </a:pPr>
            <a:r>
              <a:rPr lang="en-US" sz="2500" dirty="0" smtClean="0"/>
              <a:t># of Parents Trained: 10</a:t>
            </a:r>
          </a:p>
          <a:p>
            <a:pPr>
              <a:buNone/>
            </a:pPr>
            <a:r>
              <a:rPr lang="en-US" sz="2500" dirty="0" smtClean="0"/>
              <a:t># of Parent Trainings using P2P: 1</a:t>
            </a:r>
          </a:p>
          <a:p>
            <a:pPr>
              <a:buNone/>
            </a:pPr>
            <a:r>
              <a:rPr lang="en-US" sz="2500" dirty="0" smtClean="0"/>
              <a:t># of Teachers/Administrator Trainings:  1</a:t>
            </a:r>
          </a:p>
          <a:p>
            <a:pPr>
              <a:buNone/>
            </a:pPr>
            <a:r>
              <a:rPr lang="en-US" sz="2500" dirty="0" smtClean="0"/>
              <a:t># of Teacher/Administrators Trained:  5</a:t>
            </a:r>
          </a:p>
          <a:p>
            <a:pPr>
              <a:buNone/>
            </a:pPr>
            <a:r>
              <a:rPr lang="en-US" sz="2500" dirty="0" smtClean="0"/>
              <a:t># of Other Events:  2 + 2 + 1=</a:t>
            </a:r>
          </a:p>
          <a:p>
            <a:pPr>
              <a:buNone/>
            </a:pPr>
            <a:r>
              <a:rPr lang="en-US" sz="2500" dirty="0" smtClean="0"/>
              <a:t># of Attendees at Other Events:  115 + 22 + 500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lnSpcReduction="10000"/>
          </a:bodyPr>
          <a:lstStyle/>
          <a:p>
            <a:pPr algn="ctr">
              <a:buNone/>
            </a:pPr>
            <a:r>
              <a:rPr lang="en-US" sz="2500" dirty="0" smtClean="0"/>
              <a:t>	ANSWERS</a:t>
            </a:r>
          </a:p>
          <a:p>
            <a:pPr>
              <a:buNone/>
            </a:pPr>
            <a:r>
              <a:rPr lang="en-US" sz="2500" b="1" dirty="0" smtClean="0"/>
              <a:t>Calls/Emails/Texts:  16 + 25 + 15 = 56</a:t>
            </a:r>
          </a:p>
          <a:p>
            <a:pPr>
              <a:buNone/>
            </a:pPr>
            <a:r>
              <a:rPr lang="en-US" sz="2500" b="1" dirty="0" smtClean="0"/>
              <a:t>Home Visits:  5 + 2 + 6 =13</a:t>
            </a:r>
          </a:p>
          <a:p>
            <a:pPr>
              <a:buNone/>
            </a:pPr>
            <a:r>
              <a:rPr lang="en-US" sz="2500" b="1" dirty="0" smtClean="0"/>
              <a:t>IEP Meetings:  2 + 2 + 2 = 6</a:t>
            </a:r>
          </a:p>
          <a:p>
            <a:pPr>
              <a:buNone/>
            </a:pPr>
            <a:r>
              <a:rPr lang="en-US" sz="2500" b="1" dirty="0" smtClean="0"/>
              <a:t>Mass Emails/Bulk Mail/Newsletters:100 + 85= 185</a:t>
            </a:r>
          </a:p>
          <a:p>
            <a:pPr>
              <a:buNone/>
            </a:pPr>
            <a:r>
              <a:rPr lang="en-US" sz="2500" b="1" dirty="0" smtClean="0"/>
              <a:t>Parent Meetings:  6</a:t>
            </a:r>
          </a:p>
          <a:p>
            <a:pPr>
              <a:buNone/>
            </a:pPr>
            <a:r>
              <a:rPr lang="en-US" sz="2500" b="1" dirty="0" smtClean="0"/>
              <a:t># of Parent Trainings: 1</a:t>
            </a:r>
          </a:p>
          <a:p>
            <a:pPr>
              <a:buNone/>
            </a:pPr>
            <a:r>
              <a:rPr lang="en-US" sz="2500" b="1" dirty="0" smtClean="0"/>
              <a:t># of Parents Trained: 10</a:t>
            </a:r>
          </a:p>
          <a:p>
            <a:pPr>
              <a:buNone/>
            </a:pPr>
            <a:r>
              <a:rPr lang="en-US" sz="2500" b="1" dirty="0" smtClean="0"/>
              <a:t># of Parent Trainings using P2P: 1</a:t>
            </a:r>
          </a:p>
          <a:p>
            <a:pPr>
              <a:buNone/>
            </a:pPr>
            <a:r>
              <a:rPr lang="en-US" sz="2500" b="1" dirty="0" smtClean="0"/>
              <a:t># of Teachers/Administrator Trainings:  1</a:t>
            </a:r>
          </a:p>
          <a:p>
            <a:pPr>
              <a:buNone/>
            </a:pPr>
            <a:r>
              <a:rPr lang="en-US" sz="2500" b="1" dirty="0" smtClean="0"/>
              <a:t># of Teacher/Administrators Trained:  5</a:t>
            </a:r>
          </a:p>
          <a:p>
            <a:pPr>
              <a:buNone/>
            </a:pPr>
            <a:r>
              <a:rPr lang="en-US" sz="2500" b="1" dirty="0" smtClean="0"/>
              <a:t># of Other Events:  2 + 2 + 1= 5</a:t>
            </a:r>
          </a:p>
          <a:p>
            <a:pPr>
              <a:buNone/>
            </a:pPr>
            <a:r>
              <a:rPr lang="en-US" sz="2500" b="1" dirty="0" smtClean="0"/>
              <a:t># of Attendees at Other Events:115 + 22 + 500 = 637</a:t>
            </a:r>
          </a:p>
        </p:txBody>
      </p:sp>
    </p:spTree>
    <p:extLst>
      <p:ext uri="{BB962C8B-B14F-4D97-AF65-F5344CB8AC3E}">
        <p14:creationId xmlns:p14="http://schemas.microsoft.com/office/powerpoint/2010/main" val="290790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914400"/>
            <a:ext cx="6629400" cy="4247317"/>
          </a:xfrm>
          <a:prstGeom prst="rect">
            <a:avLst/>
          </a:prstGeom>
          <a:noFill/>
        </p:spPr>
        <p:txBody>
          <a:bodyPr wrap="square" rtlCol="0">
            <a:spAutoFit/>
          </a:bodyPr>
          <a:lstStyle/>
          <a:p>
            <a:pPr algn="ctr"/>
            <a:r>
              <a:rPr lang="en-US" sz="3600" dirty="0" smtClean="0"/>
              <a:t>You will need to submit the totals for each category for the three months of the quarter that you are reporting data on. </a:t>
            </a:r>
          </a:p>
          <a:p>
            <a:r>
              <a:rPr lang="en-US" b="1" i="1" dirty="0" smtClean="0"/>
              <a:t> </a:t>
            </a:r>
            <a:endParaRPr lang="en-US" dirty="0" smtClean="0"/>
          </a:p>
          <a:p>
            <a:r>
              <a:rPr lang="en-US" dirty="0" smtClean="0"/>
              <a:t/>
            </a:r>
            <a:br>
              <a:rPr lang="en-US" dirty="0" smtClean="0"/>
            </a:br>
            <a:endParaRPr lang="en-US" dirty="0" smtClean="0"/>
          </a:p>
          <a:p>
            <a:endParaRPr lang="en-US" dirty="0" smtClean="0"/>
          </a:p>
          <a:p>
            <a:pPr algn="ctr"/>
            <a:endParaRPr lang="en-US" b="1" dirty="0"/>
          </a:p>
        </p:txBody>
      </p:sp>
      <p:pic>
        <p:nvPicPr>
          <p:cNvPr id="52229" name="Picture 5" descr="images0PFGVHRD"/>
          <p:cNvPicPr>
            <a:picLocks noChangeAspect="1" noChangeArrowheads="1"/>
          </p:cNvPicPr>
          <p:nvPr/>
        </p:nvPicPr>
        <p:blipFill>
          <a:blip r:embed="rId2" cstate="print"/>
          <a:srcRect r="-1250" b="12737"/>
          <a:stretch>
            <a:fillRect/>
          </a:stretch>
        </p:blipFill>
        <p:spPr bwMode="auto">
          <a:xfrm>
            <a:off x="5667221" y="4267200"/>
            <a:ext cx="2402153" cy="1828800"/>
          </a:xfrm>
          <a:prstGeom prst="rect">
            <a:avLst/>
          </a:prstGeom>
          <a:noFill/>
          <a:ln w="9525" algn="in">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066800"/>
            <a:ext cx="8229600" cy="1295400"/>
          </a:xfrm>
        </p:spPr>
        <p:txBody>
          <a:bodyPr>
            <a:normAutofit lnSpcReduction="10000"/>
          </a:bodyPr>
          <a:lstStyle/>
          <a:p>
            <a:pPr algn="ctr">
              <a:buNone/>
            </a:pPr>
            <a:r>
              <a:rPr lang="en-US" dirty="0" smtClean="0"/>
              <a:t>SAILING DOWN THE LINE TO</a:t>
            </a:r>
          </a:p>
          <a:p>
            <a:pPr algn="ctr">
              <a:buNone/>
            </a:pPr>
            <a:r>
              <a:rPr lang="en-US" sz="5000" dirty="0" smtClean="0"/>
              <a:t>DATA 101</a:t>
            </a:r>
          </a:p>
          <a:p>
            <a:pPr algn="ctr">
              <a:buNone/>
            </a:pPr>
            <a:endParaRPr lang="en-US" sz="2000" dirty="0" smtClean="0"/>
          </a:p>
        </p:txBody>
      </p:sp>
      <p:sp>
        <p:nvSpPr>
          <p:cNvPr id="2" name="Title 1"/>
          <p:cNvSpPr>
            <a:spLocks noGrp="1"/>
          </p:cNvSpPr>
          <p:nvPr>
            <p:ph type="title"/>
          </p:nvPr>
        </p:nvSpPr>
        <p:spPr/>
        <p:txBody>
          <a:bodyPr/>
          <a:lstStyle/>
          <a:p>
            <a:pPr algn="ctr"/>
            <a:r>
              <a:rPr lang="en-US" dirty="0" smtClean="0"/>
              <a:t>WELCOME ABOARD !!!!</a:t>
            </a:r>
            <a:endParaRPr lang="en-US" dirty="0"/>
          </a:p>
        </p:txBody>
      </p:sp>
      <p:sp>
        <p:nvSpPr>
          <p:cNvPr id="5" name="TextBox 4"/>
          <p:cNvSpPr txBox="1"/>
          <p:nvPr/>
        </p:nvSpPr>
        <p:spPr>
          <a:xfrm>
            <a:off x="762000" y="2362200"/>
            <a:ext cx="8077200" cy="1800493"/>
          </a:xfrm>
          <a:prstGeom prst="rect">
            <a:avLst/>
          </a:prstGeom>
          <a:noFill/>
        </p:spPr>
        <p:txBody>
          <a:bodyPr wrap="square" rtlCol="0">
            <a:spAutoFit/>
          </a:bodyPr>
          <a:lstStyle/>
          <a:p>
            <a:pPr algn="ctr"/>
            <a:r>
              <a:rPr lang="en-US" sz="3600" dirty="0" smtClean="0"/>
              <a:t>AGENDA</a:t>
            </a:r>
          </a:p>
          <a:p>
            <a:pPr algn="ctr"/>
            <a:r>
              <a:rPr lang="en-US" sz="2500" dirty="0" smtClean="0"/>
              <a:t>WALKING THROUGH THE </a:t>
            </a:r>
          </a:p>
          <a:p>
            <a:pPr algn="ctr"/>
            <a:r>
              <a:rPr lang="en-US" sz="2500" dirty="0" smtClean="0"/>
              <a:t>QUARTERLY CONTACTS REPORTING PROCESS</a:t>
            </a:r>
          </a:p>
          <a:p>
            <a:pPr algn="ctr"/>
            <a:r>
              <a:rPr lang="en-US" sz="2500" dirty="0" smtClean="0"/>
              <a:t>USING A COMPUTER ONLINE LINK</a:t>
            </a:r>
          </a:p>
        </p:txBody>
      </p:sp>
      <p:pic>
        <p:nvPicPr>
          <p:cNvPr id="45058" name="Picture 2" descr="https://encrypted-tbn2.gstatic.com/images?q=tbn:ANd9GcToTJ4Hxgxb8qzIqaOyGtvj-15tcYEnTRnSodlFSFfmjImRZDpIMWE5MQ">
            <a:hlinkClick r:id="rId2"/>
          </p:cNvPr>
          <p:cNvPicPr>
            <a:picLocks noChangeAspect="1" noChangeArrowheads="1"/>
          </p:cNvPicPr>
          <p:nvPr/>
        </p:nvPicPr>
        <p:blipFill>
          <a:blip r:embed="rId3" cstate="print"/>
          <a:srcRect/>
          <a:stretch>
            <a:fillRect/>
          </a:stretch>
        </p:blipFill>
        <p:spPr bwMode="auto">
          <a:xfrm>
            <a:off x="3657600" y="4114800"/>
            <a:ext cx="2362200" cy="23622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838200"/>
            <a:ext cx="6324600" cy="4154984"/>
          </a:xfrm>
          <a:prstGeom prst="rect">
            <a:avLst/>
          </a:prstGeom>
          <a:noFill/>
        </p:spPr>
        <p:txBody>
          <a:bodyPr wrap="square" rtlCol="0">
            <a:spAutoFit/>
          </a:bodyPr>
          <a:lstStyle/>
          <a:p>
            <a:pPr algn="ctr"/>
            <a:r>
              <a:rPr lang="en-US" sz="3000" b="1" dirty="0" smtClean="0"/>
              <a:t>You will need to submit the 1</a:t>
            </a:r>
            <a:r>
              <a:rPr lang="en-US" sz="3000" b="1" baseline="30000" dirty="0" smtClean="0"/>
              <a:t>st</a:t>
            </a:r>
            <a:r>
              <a:rPr lang="en-US" sz="3000" b="1" dirty="0" smtClean="0"/>
              <a:t> Quarter Quarterly Contacts Report by Sunday, October 15, 2017.  Due to the 15</a:t>
            </a:r>
            <a:r>
              <a:rPr lang="en-US" sz="3000" b="1" baseline="30000" dirty="0" smtClean="0"/>
              <a:t>th</a:t>
            </a:r>
            <a:r>
              <a:rPr lang="en-US" sz="3000" b="1" dirty="0" smtClean="0"/>
              <a:t> falling on a Sunday, please submit your report by midnight on Monday, October 16, 2017.</a:t>
            </a:r>
            <a:r>
              <a:rPr lang="en-US" dirty="0" smtClean="0"/>
              <a:t/>
            </a:r>
            <a:br>
              <a:rPr lang="en-US" dirty="0" smtClean="0"/>
            </a:br>
            <a:endParaRPr lang="en-US" dirty="0" smtClean="0"/>
          </a:p>
          <a:p>
            <a:endParaRPr lang="en-US" dirty="0" smtClean="0"/>
          </a:p>
          <a:p>
            <a:pPr algn="ctr"/>
            <a:endParaRPr lang="en-US" b="1" dirty="0"/>
          </a:p>
        </p:txBody>
      </p:sp>
      <p:pic>
        <p:nvPicPr>
          <p:cNvPr id="48130" name="Picture 2" descr="https://encrypted-tbn2.gstatic.com/images?q=tbn:ANd9GcSOEaObDAUYiqb9Fx4HDwPwl-EitwppFJoYPwh_pCN0RZFO_4fxYmRPVg">
            <a:hlinkClick r:id="rId2"/>
          </p:cNvPr>
          <p:cNvPicPr>
            <a:picLocks noChangeAspect="1" noChangeArrowheads="1"/>
          </p:cNvPicPr>
          <p:nvPr/>
        </p:nvPicPr>
        <p:blipFill>
          <a:blip r:embed="rId3" cstate="print"/>
          <a:srcRect/>
          <a:stretch>
            <a:fillRect/>
          </a:stretch>
        </p:blipFill>
        <p:spPr bwMode="auto">
          <a:xfrm>
            <a:off x="2590800" y="4192415"/>
            <a:ext cx="2219325" cy="183691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fontScale="85000" lnSpcReduction="20000"/>
          </a:bodyPr>
          <a:lstStyle/>
          <a:p>
            <a:pPr marL="109728" indent="0">
              <a:buNone/>
            </a:pPr>
            <a:r>
              <a:rPr lang="en-US" b="1" dirty="0"/>
              <a:t>Quarterly Contacts are to be submitted  into a computer link that will be sent to you via email by October 6, 2017.  </a:t>
            </a:r>
            <a:r>
              <a:rPr lang="en-US" b="1" dirty="0" smtClean="0"/>
              <a:t> </a:t>
            </a:r>
          </a:p>
          <a:p>
            <a:pPr marL="109728" indent="0">
              <a:buNone/>
            </a:pPr>
            <a:endParaRPr lang="en-US" b="1" dirty="0" smtClean="0"/>
          </a:p>
          <a:p>
            <a:pPr marL="109728" indent="0">
              <a:buNone/>
            </a:pPr>
            <a:r>
              <a:rPr lang="en-US" b="1" dirty="0" smtClean="0"/>
              <a:t>NOTE:  Quarterly Contacts can be submitted as soon as you receive the link; You do not have to wait until October15</a:t>
            </a:r>
            <a:r>
              <a:rPr lang="en-US" b="1" baseline="30000" dirty="0" smtClean="0"/>
              <a:t>th</a:t>
            </a:r>
            <a:r>
              <a:rPr lang="en-US" b="1" dirty="0" smtClean="0"/>
              <a:t> to submit your 1</a:t>
            </a:r>
            <a:r>
              <a:rPr lang="en-US" b="1" baseline="30000" dirty="0" smtClean="0"/>
              <a:t>st</a:t>
            </a:r>
            <a:r>
              <a:rPr lang="en-US" b="1" dirty="0" smtClean="0"/>
              <a:t> Quarter Quarterly Report, nor do you have to wait until January 15</a:t>
            </a:r>
            <a:r>
              <a:rPr lang="en-US" b="1" baseline="30000" dirty="0" smtClean="0"/>
              <a:t>th</a:t>
            </a:r>
            <a:r>
              <a:rPr lang="en-US" b="1" dirty="0" smtClean="0"/>
              <a:t>, April 15</a:t>
            </a:r>
            <a:r>
              <a:rPr lang="en-US" b="1" baseline="30000" dirty="0" smtClean="0"/>
              <a:t>th</a:t>
            </a:r>
            <a:r>
              <a:rPr lang="en-US" b="1" dirty="0" smtClean="0"/>
              <a:t> and May 30</a:t>
            </a:r>
            <a:r>
              <a:rPr lang="en-US" b="1" baseline="30000" dirty="0" smtClean="0"/>
              <a:t>th</a:t>
            </a:r>
            <a:r>
              <a:rPr lang="en-US" b="1" dirty="0" smtClean="0"/>
              <a:t> to submit the other 3 quarterly contacts report.  The 15</a:t>
            </a:r>
            <a:r>
              <a:rPr lang="en-US" b="1" baseline="30000" dirty="0" smtClean="0"/>
              <a:t>th</a:t>
            </a:r>
            <a:r>
              <a:rPr lang="en-US" b="1" dirty="0" smtClean="0"/>
              <a:t> is deadline date that the reports need to be submitted by.  </a:t>
            </a:r>
            <a:endParaRPr lang="en-US" b="1" dirty="0"/>
          </a:p>
          <a:p>
            <a:pPr marL="109728" indent="0">
              <a:buNone/>
            </a:pPr>
            <a:r>
              <a:rPr lang="en-US" dirty="0"/>
              <a:t/>
            </a:r>
            <a:br>
              <a:rPr lang="en-US" dirty="0"/>
            </a:br>
            <a:r>
              <a:rPr lang="en-US" dirty="0"/>
              <a:t>You may also log in to the Learning Curve, Accountability Reports (first link on the right), scroll down to ”Your Region Name” Link to Quarterly Contact Reporting. </a:t>
            </a:r>
            <a:br>
              <a:rPr lang="en-US" dirty="0"/>
            </a:br>
            <a:endParaRPr lang="en-US" dirty="0"/>
          </a:p>
        </p:txBody>
      </p:sp>
    </p:spTree>
    <p:extLst>
      <p:ext uri="{BB962C8B-B14F-4D97-AF65-F5344CB8AC3E}">
        <p14:creationId xmlns:p14="http://schemas.microsoft.com/office/powerpoint/2010/main" val="2987021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838200"/>
            <a:ext cx="6324600" cy="1846659"/>
          </a:xfrm>
          <a:prstGeom prst="rect">
            <a:avLst/>
          </a:prstGeom>
          <a:noFill/>
        </p:spPr>
        <p:txBody>
          <a:bodyPr wrap="square" rtlCol="0">
            <a:spAutoFit/>
          </a:bodyPr>
          <a:lstStyle/>
          <a:p>
            <a:pPr algn="ctr"/>
            <a:r>
              <a:rPr lang="en-US" sz="3000" b="1" dirty="0" smtClean="0"/>
              <a:t>Enter Your Totals in the online computer link.</a:t>
            </a:r>
            <a:r>
              <a:rPr lang="en-US" dirty="0" smtClean="0"/>
              <a:t/>
            </a:r>
            <a:br>
              <a:rPr lang="en-US" dirty="0" smtClean="0"/>
            </a:br>
            <a:endParaRPr lang="en-US" dirty="0" smtClean="0"/>
          </a:p>
          <a:p>
            <a:endParaRPr lang="en-US" dirty="0" smtClean="0"/>
          </a:p>
          <a:p>
            <a:pPr algn="ctr"/>
            <a:endParaRPr lang="en-US" b="1" dirty="0"/>
          </a:p>
        </p:txBody>
      </p:sp>
      <p:pic>
        <p:nvPicPr>
          <p:cNvPr id="48130" name="Picture 2" descr="https://encrypted-tbn2.gstatic.com/images?q=tbn:ANd9GcSOEaObDAUYiqb9Fx4HDwPwl-EitwppFJoYPwh_pCN0RZFO_4fxYmRPVg">
            <a:hlinkClick r:id="rId2"/>
          </p:cNvPr>
          <p:cNvPicPr>
            <a:picLocks noChangeAspect="1" noChangeArrowheads="1"/>
          </p:cNvPicPr>
          <p:nvPr/>
        </p:nvPicPr>
        <p:blipFill>
          <a:blip r:embed="rId3" cstate="print"/>
          <a:srcRect/>
          <a:stretch>
            <a:fillRect/>
          </a:stretch>
        </p:blipFill>
        <p:spPr bwMode="auto">
          <a:xfrm>
            <a:off x="2590800" y="4192415"/>
            <a:ext cx="2219325" cy="183691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4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2"/>
          <p:cNvSpPr/>
          <p:nvPr/>
        </p:nvSpPr>
        <p:spPr>
          <a:xfrm>
            <a:off x="533400" y="2209800"/>
            <a:ext cx="7772400" cy="646331"/>
          </a:xfrm>
          <a:prstGeom prst="rect">
            <a:avLst/>
          </a:prstGeom>
        </p:spPr>
        <p:txBody>
          <a:bodyPr wrap="square">
            <a:spAutoFit/>
          </a:bodyPr>
          <a:lstStyle/>
          <a:p>
            <a:pPr algn="ctr"/>
            <a:endParaRPr lang="en-US" dirty="0" smtClean="0"/>
          </a:p>
          <a:p>
            <a:endParaRPr lang="en-US" dirty="0"/>
          </a:p>
        </p:txBody>
      </p:sp>
      <p:sp>
        <p:nvSpPr>
          <p:cNvPr id="9" name="TextBox 8"/>
          <p:cNvSpPr txBox="1"/>
          <p:nvPr/>
        </p:nvSpPr>
        <p:spPr>
          <a:xfrm>
            <a:off x="1371600" y="685800"/>
            <a:ext cx="7391400" cy="5632311"/>
          </a:xfrm>
          <a:prstGeom prst="rect">
            <a:avLst/>
          </a:prstGeom>
          <a:noFill/>
        </p:spPr>
        <p:txBody>
          <a:bodyPr wrap="square" rtlCol="0">
            <a:spAutoFit/>
          </a:bodyPr>
          <a:lstStyle/>
          <a:p>
            <a:r>
              <a:rPr lang="en-US" sz="1600" b="1" dirty="0"/>
              <a:t>Calls/ Emails/Texts</a:t>
            </a:r>
          </a:p>
          <a:p>
            <a:r>
              <a:rPr lang="en-US" sz="1600" dirty="0" smtClean="0"/>
              <a:t>Each call to and from a parent is counted.  Each email you send or receive is counted.  Each text you send or receive is counted.  </a:t>
            </a:r>
          </a:p>
          <a:p>
            <a:r>
              <a:rPr lang="en-US" sz="1400" dirty="0" smtClean="0"/>
              <a:t>Your answer</a:t>
            </a:r>
          </a:p>
          <a:p>
            <a:endParaRPr lang="en-US" sz="1600" dirty="0" smtClean="0"/>
          </a:p>
          <a:p>
            <a:r>
              <a:rPr lang="en-US" sz="1600" b="1" dirty="0" smtClean="0"/>
              <a:t>Home visits </a:t>
            </a:r>
            <a:r>
              <a:rPr lang="en-US" sz="1600" dirty="0" smtClean="0"/>
              <a:t>*</a:t>
            </a:r>
            <a:endParaRPr lang="en-US" sz="1400" dirty="0" smtClean="0"/>
          </a:p>
          <a:p>
            <a:r>
              <a:rPr lang="en-US" sz="1600" dirty="0" smtClean="0"/>
              <a:t>Each home visit is counted as one.</a:t>
            </a:r>
            <a:endParaRPr lang="en-US" sz="1400" dirty="0" smtClean="0"/>
          </a:p>
          <a:p>
            <a:r>
              <a:rPr lang="en-US" sz="1400" dirty="0" smtClean="0"/>
              <a:t>Your answer</a:t>
            </a:r>
          </a:p>
          <a:p>
            <a:endParaRPr lang="en-US" sz="1600" b="1" dirty="0" smtClean="0"/>
          </a:p>
          <a:p>
            <a:r>
              <a:rPr lang="en-US" sz="1600" b="1" dirty="0" smtClean="0"/>
              <a:t>IEP meetings </a:t>
            </a:r>
            <a:r>
              <a:rPr lang="en-US" sz="1600" dirty="0" smtClean="0"/>
              <a:t>*</a:t>
            </a:r>
            <a:endParaRPr lang="en-US" sz="1400" dirty="0" smtClean="0"/>
          </a:p>
          <a:p>
            <a:r>
              <a:rPr lang="en-US" sz="1600" dirty="0" smtClean="0"/>
              <a:t>Each IEP Meeting that you attend is counted as one.</a:t>
            </a:r>
            <a:endParaRPr lang="en-US" sz="1400" dirty="0" smtClean="0"/>
          </a:p>
          <a:p>
            <a:r>
              <a:rPr lang="en-US" sz="1400" dirty="0" smtClean="0"/>
              <a:t>Your answer</a:t>
            </a:r>
          </a:p>
          <a:p>
            <a:endParaRPr lang="en-US" sz="1600" b="1" dirty="0" smtClean="0"/>
          </a:p>
          <a:p>
            <a:r>
              <a:rPr lang="en-US" sz="1600" b="1" dirty="0" smtClean="0"/>
              <a:t>Parent Meetings </a:t>
            </a:r>
            <a:r>
              <a:rPr lang="en-US" sz="1600" dirty="0" smtClean="0"/>
              <a:t>*</a:t>
            </a:r>
            <a:endParaRPr lang="en-US" sz="1400" dirty="0" smtClean="0"/>
          </a:p>
          <a:p>
            <a:r>
              <a:rPr lang="en-US" sz="1600" dirty="0" smtClean="0"/>
              <a:t>These are one-on-one meetings/consultations with parents.</a:t>
            </a:r>
            <a:endParaRPr lang="en-US" sz="1400" dirty="0" smtClean="0"/>
          </a:p>
          <a:p>
            <a:r>
              <a:rPr lang="en-US" sz="1600" dirty="0"/>
              <a:t>Your answer</a:t>
            </a:r>
          </a:p>
          <a:p>
            <a:endParaRPr lang="en-US" sz="1600" b="1" dirty="0" smtClean="0"/>
          </a:p>
          <a:p>
            <a:r>
              <a:rPr lang="en-US" sz="1600" b="1" dirty="0" smtClean="0"/>
              <a:t>Mass Emails / Bulk Mail / Newsletter </a:t>
            </a:r>
            <a:r>
              <a:rPr lang="en-US" sz="1600" dirty="0" smtClean="0"/>
              <a:t>*</a:t>
            </a:r>
            <a:endParaRPr lang="en-US" sz="1400" dirty="0" smtClean="0"/>
          </a:p>
          <a:p>
            <a:r>
              <a:rPr lang="en-US" sz="1600" dirty="0" smtClean="0"/>
              <a:t>If you send out one mass email to 150 recipients, put down 150.  If you send out 2 mass emails to 150 recipients, then put down 300. Same for newsletters (# you sent out) </a:t>
            </a:r>
            <a:endParaRPr lang="en-US" sz="1400" dirty="0" smtClean="0"/>
          </a:p>
          <a:p>
            <a:r>
              <a:rPr lang="en-US" sz="1400" dirty="0"/>
              <a:t>Your </a:t>
            </a:r>
            <a:r>
              <a:rPr lang="en-US" sz="1400" dirty="0" smtClean="0"/>
              <a:t>answer</a:t>
            </a:r>
            <a:endParaRPr lang="en-US" sz="1400" b="1" dirty="0" smtClean="0"/>
          </a:p>
          <a:p>
            <a:endParaRPr lang="en-US" sz="1600" b="1" dirty="0" smtClean="0"/>
          </a:p>
        </p:txBody>
      </p:sp>
      <p:sp>
        <p:nvSpPr>
          <p:cNvPr id="6" name="TextBox 5"/>
          <p:cNvSpPr txBox="1"/>
          <p:nvPr/>
        </p:nvSpPr>
        <p:spPr>
          <a:xfrm>
            <a:off x="1600200" y="152400"/>
            <a:ext cx="6781800" cy="1384995"/>
          </a:xfrm>
          <a:prstGeom prst="rect">
            <a:avLst/>
          </a:prstGeom>
          <a:noFill/>
        </p:spPr>
        <p:txBody>
          <a:bodyPr wrap="square" rtlCol="0">
            <a:spAutoFit/>
          </a:bodyPr>
          <a:lstStyle/>
          <a:p>
            <a:pPr algn="ctr"/>
            <a:r>
              <a:rPr lang="en-US" b="1" dirty="0" smtClean="0"/>
              <a:t> </a:t>
            </a:r>
          </a:p>
          <a:p>
            <a:pPr algn="ctr"/>
            <a:r>
              <a:rPr lang="en-US" sz="1600" b="1" dirty="0" smtClean="0"/>
              <a:t>WHAT YOU SHOULD SEE INSIDE THE ONLINE COMPUTER LINK </a:t>
            </a:r>
            <a:endParaRPr lang="en-US" sz="1600" dirty="0" smtClean="0"/>
          </a:p>
          <a:p>
            <a:pPr algn="ctr"/>
            <a:endParaRPr lang="en-US" sz="2500" dirty="0" smtClean="0"/>
          </a:p>
          <a:p>
            <a:endParaRPr lang="en-US" sz="25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4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2"/>
          <p:cNvSpPr/>
          <p:nvPr/>
        </p:nvSpPr>
        <p:spPr>
          <a:xfrm>
            <a:off x="533400" y="2209800"/>
            <a:ext cx="7772400" cy="646331"/>
          </a:xfrm>
          <a:prstGeom prst="rect">
            <a:avLst/>
          </a:prstGeom>
        </p:spPr>
        <p:txBody>
          <a:bodyPr wrap="square">
            <a:spAutoFit/>
          </a:bodyPr>
          <a:lstStyle/>
          <a:p>
            <a:pPr algn="ctr"/>
            <a:endParaRPr lang="en-US" dirty="0" smtClean="0"/>
          </a:p>
          <a:p>
            <a:endParaRPr lang="en-US" dirty="0"/>
          </a:p>
        </p:txBody>
      </p:sp>
      <p:sp>
        <p:nvSpPr>
          <p:cNvPr id="9" name="TextBox 8"/>
          <p:cNvSpPr txBox="1"/>
          <p:nvPr/>
        </p:nvSpPr>
        <p:spPr>
          <a:xfrm>
            <a:off x="1219200" y="1012686"/>
            <a:ext cx="7391400" cy="5139869"/>
          </a:xfrm>
          <a:prstGeom prst="rect">
            <a:avLst/>
          </a:prstGeom>
          <a:noFill/>
        </p:spPr>
        <p:txBody>
          <a:bodyPr wrap="square" rtlCol="0">
            <a:spAutoFit/>
          </a:bodyPr>
          <a:lstStyle/>
          <a:p>
            <a:r>
              <a:rPr lang="en-US" sz="1600" b="1" dirty="0"/>
              <a:t># of Parent Trainings </a:t>
            </a:r>
            <a:r>
              <a:rPr lang="en-US" sz="1600" dirty="0"/>
              <a:t>*</a:t>
            </a:r>
          </a:p>
          <a:p>
            <a:r>
              <a:rPr lang="en-US" sz="1600" dirty="0"/>
              <a:t>Count the number of trainings you have hosted or presented (your own and with another organization)</a:t>
            </a:r>
          </a:p>
          <a:p>
            <a:r>
              <a:rPr lang="en-US" sz="1400" dirty="0"/>
              <a:t>Your answer</a:t>
            </a:r>
          </a:p>
          <a:p>
            <a:endParaRPr lang="en-US" sz="1600" b="1" dirty="0" smtClean="0"/>
          </a:p>
          <a:p>
            <a:r>
              <a:rPr lang="en-US" sz="1600" b="1" dirty="0" smtClean="0"/>
              <a:t># of Parents Trained </a:t>
            </a:r>
            <a:r>
              <a:rPr lang="en-US" sz="1600" dirty="0" smtClean="0"/>
              <a:t>*</a:t>
            </a:r>
          </a:p>
          <a:p>
            <a:r>
              <a:rPr lang="en-US" sz="1600" dirty="0" smtClean="0"/>
              <a:t>Count the number</a:t>
            </a:r>
            <a:r>
              <a:rPr lang="en-US" sz="1600" dirty="0"/>
              <a:t> </a:t>
            </a:r>
            <a:r>
              <a:rPr lang="en-US" sz="1600" dirty="0" smtClean="0"/>
              <a:t>of parents who attended the trainings (your own and with any other organization)</a:t>
            </a:r>
          </a:p>
          <a:p>
            <a:r>
              <a:rPr lang="en-US" sz="1400" dirty="0" smtClean="0"/>
              <a:t>Your answer</a:t>
            </a:r>
          </a:p>
          <a:p>
            <a:endParaRPr lang="en-US" sz="1600" b="1" dirty="0" smtClean="0"/>
          </a:p>
          <a:p>
            <a:r>
              <a:rPr lang="en-US" sz="1600" b="1" dirty="0" smtClean="0"/>
              <a:t># of Parent Trainings using a Parent to Parent presenter </a:t>
            </a:r>
            <a:r>
              <a:rPr lang="en-US" sz="1600" dirty="0" smtClean="0"/>
              <a:t>*</a:t>
            </a:r>
          </a:p>
          <a:p>
            <a:r>
              <a:rPr lang="en-US" sz="1600" dirty="0" smtClean="0"/>
              <a:t>Count the number of parent trainings that you hosted using P2P.</a:t>
            </a:r>
          </a:p>
          <a:p>
            <a:r>
              <a:rPr lang="en-US" sz="1400" dirty="0"/>
              <a:t>Your answer</a:t>
            </a:r>
          </a:p>
          <a:p>
            <a:endParaRPr lang="en-US" sz="1600" b="1" dirty="0" smtClean="0"/>
          </a:p>
          <a:p>
            <a:r>
              <a:rPr lang="en-US" sz="1600" b="1" dirty="0" smtClean="0"/>
              <a:t># of Teacher/Administrator Trainings </a:t>
            </a:r>
            <a:r>
              <a:rPr lang="en-US" sz="1600" dirty="0" smtClean="0"/>
              <a:t>*</a:t>
            </a:r>
          </a:p>
          <a:p>
            <a:r>
              <a:rPr lang="en-US" sz="1600" dirty="0" smtClean="0"/>
              <a:t>Count the number done at department, school, or county office level meetings.</a:t>
            </a:r>
          </a:p>
          <a:p>
            <a:r>
              <a:rPr lang="en-US" sz="1400" dirty="0" smtClean="0"/>
              <a:t>Your answer</a:t>
            </a:r>
          </a:p>
          <a:p>
            <a:endParaRPr lang="en-US" sz="1600" b="1" dirty="0" smtClean="0"/>
          </a:p>
          <a:p>
            <a:endParaRPr lang="en-US" sz="1600" dirty="0" smtClean="0"/>
          </a:p>
          <a:p>
            <a:endParaRPr lang="en-US" sz="1600" dirty="0" smtClean="0"/>
          </a:p>
        </p:txBody>
      </p:sp>
      <p:sp>
        <p:nvSpPr>
          <p:cNvPr id="6" name="TextBox 5"/>
          <p:cNvSpPr txBox="1"/>
          <p:nvPr/>
        </p:nvSpPr>
        <p:spPr>
          <a:xfrm>
            <a:off x="1219200" y="304800"/>
            <a:ext cx="6781800" cy="1415772"/>
          </a:xfrm>
          <a:prstGeom prst="rect">
            <a:avLst/>
          </a:prstGeom>
          <a:noFill/>
        </p:spPr>
        <p:txBody>
          <a:bodyPr wrap="square" rtlCol="0">
            <a:spAutoFit/>
          </a:bodyPr>
          <a:lstStyle/>
          <a:p>
            <a:pPr algn="ctr"/>
            <a:r>
              <a:rPr lang="en-US" b="1" dirty="0" smtClean="0"/>
              <a:t> EXAMPLE:  </a:t>
            </a:r>
          </a:p>
          <a:p>
            <a:pPr algn="ctr"/>
            <a:r>
              <a:rPr lang="en-US" b="1" dirty="0" smtClean="0"/>
              <a:t>WHAT YOU SHOULD SEE INSIDE THE ONLINE  LINK </a:t>
            </a:r>
            <a:endParaRPr lang="en-US" dirty="0" smtClean="0"/>
          </a:p>
          <a:p>
            <a:pPr algn="ctr"/>
            <a:endParaRPr lang="en-US" sz="2500" dirty="0" smtClean="0"/>
          </a:p>
          <a:p>
            <a:endParaRPr lang="en-US" sz="25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2"/>
          <p:cNvSpPr/>
          <p:nvPr/>
        </p:nvSpPr>
        <p:spPr>
          <a:xfrm>
            <a:off x="533400" y="2209800"/>
            <a:ext cx="7772400" cy="646331"/>
          </a:xfrm>
          <a:prstGeom prst="rect">
            <a:avLst/>
          </a:prstGeom>
        </p:spPr>
        <p:txBody>
          <a:bodyPr wrap="square">
            <a:spAutoFit/>
          </a:bodyPr>
          <a:lstStyle/>
          <a:p>
            <a:pPr algn="ctr"/>
            <a:endParaRPr lang="en-US" dirty="0" smtClean="0"/>
          </a:p>
          <a:p>
            <a:endParaRPr lang="en-US" dirty="0"/>
          </a:p>
        </p:txBody>
      </p:sp>
      <p:sp>
        <p:nvSpPr>
          <p:cNvPr id="9" name="TextBox 8"/>
          <p:cNvSpPr txBox="1"/>
          <p:nvPr/>
        </p:nvSpPr>
        <p:spPr>
          <a:xfrm>
            <a:off x="1066800" y="1219200"/>
            <a:ext cx="7391400" cy="5386090"/>
          </a:xfrm>
          <a:prstGeom prst="rect">
            <a:avLst/>
          </a:prstGeom>
          <a:noFill/>
        </p:spPr>
        <p:txBody>
          <a:bodyPr wrap="square" rtlCol="0">
            <a:spAutoFit/>
          </a:bodyPr>
          <a:lstStyle/>
          <a:p>
            <a:r>
              <a:rPr lang="en-US" sz="1600" b="1" dirty="0"/>
              <a:t># of Teachers or Administrators trained </a:t>
            </a:r>
            <a:endParaRPr lang="en-US" sz="1600" dirty="0"/>
          </a:p>
          <a:p>
            <a:r>
              <a:rPr lang="en-US" sz="1600" dirty="0"/>
              <a:t>Count the number of teachers or administrators present at the presentation(s).</a:t>
            </a:r>
          </a:p>
          <a:p>
            <a:r>
              <a:rPr lang="en-US" sz="1400" dirty="0"/>
              <a:t>Your answer</a:t>
            </a:r>
            <a:endParaRPr lang="en-US" sz="1600" dirty="0"/>
          </a:p>
          <a:p>
            <a:endParaRPr lang="en-US" sz="1600" b="1" dirty="0" smtClean="0"/>
          </a:p>
          <a:p>
            <a:r>
              <a:rPr lang="en-US" sz="1600" b="1" dirty="0" smtClean="0"/>
              <a:t># of OTHER EVENTS </a:t>
            </a:r>
            <a:r>
              <a:rPr lang="en-US" sz="1600" dirty="0" smtClean="0"/>
              <a:t>*</a:t>
            </a:r>
          </a:p>
          <a:p>
            <a:r>
              <a:rPr lang="en-US" sz="1600" dirty="0" smtClean="0"/>
              <a:t>Count the number of events or meetings where you wore your "Parent Mentor Hat“ and made contact with individuals or groups.</a:t>
            </a:r>
          </a:p>
          <a:p>
            <a:r>
              <a:rPr lang="en-US" sz="1400" dirty="0" smtClean="0"/>
              <a:t>Your answer</a:t>
            </a:r>
          </a:p>
          <a:p>
            <a:endParaRPr lang="en-US" sz="1600" b="1" dirty="0" smtClean="0"/>
          </a:p>
          <a:p>
            <a:r>
              <a:rPr lang="en-US" sz="1600" b="1" dirty="0" smtClean="0"/>
              <a:t># of Attendees at OTHER EVENTS*</a:t>
            </a:r>
          </a:p>
          <a:p>
            <a:r>
              <a:rPr lang="en-US" sz="1600" dirty="0" smtClean="0"/>
              <a:t>Count the number of people you presented to at these events.</a:t>
            </a:r>
            <a:endParaRPr lang="en-US" sz="1600" dirty="0"/>
          </a:p>
          <a:p>
            <a:r>
              <a:rPr lang="en-US" sz="1400" dirty="0" smtClean="0"/>
              <a:t>Your answer</a:t>
            </a:r>
          </a:p>
          <a:p>
            <a:endParaRPr lang="en-US" sz="1400" dirty="0" smtClean="0"/>
          </a:p>
          <a:p>
            <a:r>
              <a:rPr lang="en-US" sz="1600" dirty="0" smtClean="0"/>
              <a:t>Share any explanation or information you wish to share about your contacts.  *</a:t>
            </a:r>
          </a:p>
          <a:p>
            <a:r>
              <a:rPr lang="en-US" sz="1600" dirty="0" smtClean="0"/>
              <a:t>Examples might be a short description of one of your OTHER events or details you want to mention about your bulk email count.  </a:t>
            </a:r>
          </a:p>
          <a:p>
            <a:endParaRPr lang="en-US" sz="1600" dirty="0"/>
          </a:p>
          <a:p>
            <a:r>
              <a:rPr lang="en-US" sz="1600" dirty="0" smtClean="0"/>
              <a:t>A copy of your responses will be emailed to the address you provided.</a:t>
            </a:r>
          </a:p>
          <a:p>
            <a:endParaRPr lang="en-US" sz="1600" dirty="0" smtClean="0"/>
          </a:p>
          <a:p>
            <a:endParaRPr lang="en-US" sz="1600" dirty="0" smtClean="0"/>
          </a:p>
        </p:txBody>
      </p:sp>
      <p:sp>
        <p:nvSpPr>
          <p:cNvPr id="6" name="TextBox 5"/>
          <p:cNvSpPr txBox="1"/>
          <p:nvPr/>
        </p:nvSpPr>
        <p:spPr>
          <a:xfrm>
            <a:off x="1600200" y="381000"/>
            <a:ext cx="6781800" cy="1400383"/>
          </a:xfrm>
          <a:prstGeom prst="rect">
            <a:avLst/>
          </a:prstGeom>
          <a:noFill/>
        </p:spPr>
        <p:txBody>
          <a:bodyPr wrap="square" rtlCol="0">
            <a:spAutoFit/>
          </a:bodyPr>
          <a:lstStyle/>
          <a:p>
            <a:pPr algn="ctr"/>
            <a:r>
              <a:rPr lang="en-US" b="1" dirty="0" smtClean="0"/>
              <a:t> EXAMPLE:  </a:t>
            </a:r>
          </a:p>
          <a:p>
            <a:pPr algn="ctr"/>
            <a:r>
              <a:rPr lang="en-US" sz="1700" b="1" dirty="0" smtClean="0"/>
              <a:t>WHAT YOU SHOULD SEE INSIDE THE ONLINE COMPUTER LINK </a:t>
            </a:r>
            <a:endParaRPr lang="en-US" sz="1700" dirty="0" smtClean="0"/>
          </a:p>
          <a:p>
            <a:pPr algn="ctr"/>
            <a:endParaRPr lang="en-US" sz="2500" dirty="0" smtClean="0"/>
          </a:p>
          <a:p>
            <a:endParaRPr lang="en-US" sz="25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914400"/>
            <a:ext cx="7391400" cy="4401205"/>
          </a:xfrm>
          <a:prstGeom prst="rect">
            <a:avLst/>
          </a:prstGeom>
          <a:noFill/>
        </p:spPr>
        <p:txBody>
          <a:bodyPr wrap="square" rtlCol="0">
            <a:spAutoFit/>
          </a:bodyPr>
          <a:lstStyle/>
          <a:p>
            <a:pPr algn="ctr"/>
            <a:r>
              <a:rPr lang="en-US" sz="4000" b="1" dirty="0" smtClean="0"/>
              <a:t>FOR DOCUMENTATION PURPOSES, </a:t>
            </a:r>
          </a:p>
          <a:p>
            <a:pPr algn="ctr"/>
            <a:r>
              <a:rPr lang="en-US" sz="4000" b="1" dirty="0" smtClean="0"/>
              <a:t>IT IS SUGGESTED THAT THE PARENT MENTOR PRINT A COPY OF THE REPORT BEFORE HITTING </a:t>
            </a:r>
          </a:p>
          <a:p>
            <a:pPr algn="ctr"/>
            <a:r>
              <a:rPr lang="en-US" sz="4000" b="1" dirty="0" smtClean="0"/>
              <a:t>THE SUBMIT BUTTON.  </a:t>
            </a:r>
            <a:endParaRPr lang="en-US" sz="4000" b="1" dirty="0"/>
          </a:p>
        </p:txBody>
      </p:sp>
    </p:spTree>
    <p:extLst>
      <p:ext uri="{BB962C8B-B14F-4D97-AF65-F5344CB8AC3E}">
        <p14:creationId xmlns:p14="http://schemas.microsoft.com/office/powerpoint/2010/main" val="13956663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828800"/>
            <a:ext cx="6781800" cy="2354491"/>
          </a:xfrm>
          <a:prstGeom prst="rect">
            <a:avLst/>
          </a:prstGeom>
          <a:noFill/>
        </p:spPr>
        <p:txBody>
          <a:bodyPr wrap="square" rtlCol="0">
            <a:spAutoFit/>
          </a:bodyPr>
          <a:lstStyle/>
          <a:p>
            <a:pPr algn="ctr"/>
            <a:r>
              <a:rPr lang="en-US" sz="3600" dirty="0" smtClean="0"/>
              <a:t>STEP 3:  </a:t>
            </a:r>
          </a:p>
          <a:p>
            <a:pPr algn="ctr"/>
            <a:r>
              <a:rPr lang="en-US" sz="3600" dirty="0" smtClean="0"/>
              <a:t>	HIT the SUBMIT Button</a:t>
            </a:r>
          </a:p>
          <a:p>
            <a:pPr algn="ctr"/>
            <a:endParaRPr lang="en-US" sz="2500" b="1" dirty="0" smtClean="0"/>
          </a:p>
          <a:p>
            <a:pPr algn="ctr"/>
            <a:endParaRPr lang="en-US" sz="2500" dirty="0" smtClean="0"/>
          </a:p>
          <a:p>
            <a:endParaRPr lang="en-US" sz="2500" dirty="0"/>
          </a:p>
        </p:txBody>
      </p:sp>
      <p:sp>
        <p:nvSpPr>
          <p:cNvPr id="3" name="Flowchart: Process 2"/>
          <p:cNvSpPr/>
          <p:nvPr/>
        </p:nvSpPr>
        <p:spPr>
          <a:xfrm>
            <a:off x="2895600" y="3505200"/>
            <a:ext cx="3886200" cy="10668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048000" y="3657600"/>
            <a:ext cx="3505200" cy="646331"/>
          </a:xfrm>
          <a:prstGeom prst="rect">
            <a:avLst/>
          </a:prstGeom>
          <a:noFill/>
        </p:spPr>
        <p:txBody>
          <a:bodyPr wrap="square" rtlCol="0">
            <a:spAutoFit/>
          </a:bodyPr>
          <a:lstStyle/>
          <a:p>
            <a:pPr algn="ctr"/>
            <a:r>
              <a:rPr lang="en-US" sz="3600" b="1" dirty="0" smtClean="0"/>
              <a:t>SUBMIT</a:t>
            </a:r>
            <a:endParaRPr lang="en-US" sz="36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4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2"/>
          <p:cNvSpPr/>
          <p:nvPr/>
        </p:nvSpPr>
        <p:spPr>
          <a:xfrm>
            <a:off x="533400" y="2209800"/>
            <a:ext cx="7772400" cy="646331"/>
          </a:xfrm>
          <a:prstGeom prst="rect">
            <a:avLst/>
          </a:prstGeom>
        </p:spPr>
        <p:txBody>
          <a:bodyPr wrap="square">
            <a:spAutoFit/>
          </a:bodyPr>
          <a:lstStyle/>
          <a:p>
            <a:pPr algn="ctr"/>
            <a:endParaRPr lang="en-US" dirty="0" smtClean="0"/>
          </a:p>
          <a:p>
            <a:endParaRPr lang="en-US" dirty="0"/>
          </a:p>
        </p:txBody>
      </p:sp>
      <p:sp>
        <p:nvSpPr>
          <p:cNvPr id="40966" name="AutoShape 6" descr="data:image/jpeg;base64,/9j/4AAQSkZJRgABAQAAAQABAAD/2wCEAAkGBxQTEhUUExQUFhQXFxcXGRYWGBgVFxccFxgXGBQYFxcaHSggGBwlHBUVITEhJSkrLi4uGB8zODMsNygtLisBCgoKDg0OGxAQGywkICQsLywsLCwsLCwsLCwsLC8sLCwsLCwsLCwsLCwsLCwsLCwsLCwsLCwsLCwsLCwsLCwsLP/AABEIAOUA3AMBIgACEQEDEQH/xAAbAAACAgMBAAAAAAAAAAAAAAAABQMEAQIGB//EAEcQAAIAAwQGBgUKBAYBBQAAAAECAAMRBBIhMQVBUWFxgQYTIjKRoUJScpKxBxQjYoKissHC0hZT0fAVM2Nz0+FDCDSTo/H/xAAZAQADAQEBAAAAAAAAAAAAAAAAAgMBBAX/xAApEQACAgEDAwQBBQEAAAAAAAAAAQIRAxIhMQQTUSIyQWHwQnGBkaEj/9oADAMBAAIRAxEAPwD3GCCEs7SzGYVl3LoB7TAtUggGlGGArTea6s1lJR5NSb4GlstSSpbzJjBURS7MclVRVieAEeEvpjSnSG0OljdrLYpbULXmQU1dYyYzHIxuDsjD2j6h0lsT22zTLNMmXEmABmlKVegYNQEsRQ3aHDImIeiWiP8AD7MtmkMpQFmvOlXYsaksVYA6hlkBC92I2hnn035E7ZIBmWTSJ6/OlHs9dv0izGNdlRsyh98lvT+0TLQ+jdJAra0rcdgFL3cWRwMC1O0GGDKDxbvPn071pfuN/wAkeN/KLOZekGj5iFRNPze8VUgGs907QvGvYwzypGrInwY4tHsfS/pHL0fZZlpm4hRRVGbucEQcTr1AE6o8c0boXS+n62idaTZrIxIRReuEA+hKUi+BTvscTlXV6D036NjSctJU+ayIj3x1ShamhUVvFsgT4w80ezyZSSpfVKktVRRcbAKAB6ewRndiboZ5Pbvku0no1DP0dbXmsnaMtA0pmAzpLLMk3bdOeoE4R33yVdPRpOQwmALaZVBMUYKwNbsxNxoQRqPER0Pz6dtl+43/ACR430PmtL6TWsSbgBE8NQG7jcdqKG/mAa41ZIsxxaPTvlK6bJouzdZQPPmErJlnIkd5m13VqK01kDCtR5no75P9K6XT5xb7Y0lJlGSWwZzQ5HqQypLFMte0be36WdD00hPkzrRMY9TS7KVR1Tdq818NUm9QA0IwEdX8+nbZfuN/yRndiboZ41pXolpbQa/ObJa2nyExmIAwAGsvIZmBTUWU1FScM49b6A9LJekrIs9BdYG5Ml1rccUqK6wQQQdh21iy9qmMCrGUVOBBltQg4EH6SPHfkBtTpNtyyiOq+jIvBmGDTAtBeFCV+AjVkTVmaWd78q/T/wDw6WkqSA9rnDsKcQi1pfK6yTgo1kHZQ8RZfkn0lpBBO0hbmlu3aEtg05lrjit9Vln6q5YZZDstJdDkn6Ql6QmzGabLuXJZUdSLgNzs97Bje72fhHV/Pp22X7jf8kZ3Ym6GeNaSsGlujxWek82qxXgrKSxQVwAeWxPVVrgynOgOYB9q6MadlW6zS7TJrcmCtDmpBoytvBBHnCjpNPZ7HaVmmUZZkzb3YbK41fTwjj//AE3zGNhtCnui0GnEy0vDyHjDRkpcCtNcnrcEEEMYEEEEABBBBAAQQQQAEEEEACLpLpW4OrQ9thiR6C7faOIGzE7Kq9E5Sx/pD9EKJ80sWcmparE8f+qDgBDfRwxT/aPxlx53deSb8HXo0xGcEEYIrhDmCjpJ0ls1hll7RMC4VWWKGY+5EzPHIayI4DoNomfpDSDaWtSGXLH/ALdDroCqEV9FRjXC8xqNcd9L6KWJZnWCyyTMrW+yB2rtq1cYcw6kkthab5CCCIrTZ1mKUcVU4EbfCEGOZ6adOZFhQqGEy0kUlyV7RvHAF6d0VphmdW5L8k3RObI6222sEWm0V7Ld5VZr7FxqZmoaagBtIHYaN6N2SQ1+TZpKP66oL3JjiIaw2qlSFre2EEEVdI6PlT0KTkDoc1NaHjSFNOJ+UDp0ktGsljPXWyaDLAldvq72BNVzelaKMRmaa2HyY9Ezo+y0mU6+aQ8zI3aCiy6jA3QTjtY6qR0Gi9B2azV6iRKlE5lECk8WzMMIZyVUjEt7YRgmgqcANeyMxR0poiRaVCz5azFGpqkeFYU08++UPpf85B0do6s+fN7MxpeKqvpKH7prkWrdArjXL0X5Nuji2CwSpIN5iOsmN6zuAW5AUUblEa6N0VIs6lZEmXKBzEtQteNBjzh1oh+yy+qx8G7VfEsOUdGKS4RKafLGEEEEWJhBBBAAQQQQAEEEEABBBBAB5kh7A9n8oe2LOX7BHkp/TCGT3B7I+EO7Gf8AJPDzlt/1Hj4eWd8+BrC7TekGkorKoNWu41w7LHV7MMYT9KV+hB2Op8ar+qLzbUW0TirkrF38SzPUl/e/rB/Es31Jf3v6wlgpHB38nk7OzDwOv4lm+rL8G/dGP4lm+rL8G/dCQuBmQOcaNaUAqXQCtKlgBXOla5xveyef8M7UB9/Ek31Zfg37oP4km+rK8G/fHOjSEqhPWyyFFWIdSFG00OAiBNO2YkAT5JJIAAdSSTgAADjG9zN9/wBGaMZ1H8STtkr3W/fGD0jnbJXut++OUndIrKpIafLBBIIriCMwaRMml5JdJYcX5iB0Wh7SkFgRhsB8I3Xm+/6DRiOk/iOdsle6374P4inf6fut+6Od/wATldd1F76ULfu0OW2tKcqwvXpXIKdYFnmX/MEmYUABoTepSggUs74sHHEjsv4inf6fun90H8RT/wDT90/ujk7Tp1VmdWsudNa4Jn0aqwusaA1LDXGtq091aIzSJwMyaJSobgcswqp71ADiM9UF5n+IKxHWnpHPGP0Z3XTju70dlo6aOsUjJ1pxp2k8r/jHkdm0yTOWTMkzJTurMt4owYL3u6xpHo2hJxazyyO8goOMs0WvEKK7jHT085qVTIZoxcbidhBGkmYGUMMiARwOIjePUOEIIIIACCCCAAggggAIIIIAPM7OOyvsj4Q3sp7Eo/7XndX9UKZIwHAfCGUhvoFPqop90A/lHjYtmz0J8DuFvSJa2d910+DrDKKemFrIm/7bHwBP5R0yVpokuTiI4K3Wa60+Ywss+juesNoZJyUJogx7DLkAN0d6YpTLFZ2a80uSXHpFUJ8aRwYcmhs68sNRx+knlzLVImOJCo9jUgWrFR26jXi1DzFYn00JLWSUJJs5u2mSX6tQZN4gqarrFMxnSOz6lWNboJ20BMTLY21Sn5S2/pFe89qT2J9pb7rc52xdHbs5ZszqOyrKEkyRKU3qd/E3gKYCNdEWYLbbZ2RRhIK4YYIQ1PEV4x1Q0fNP/ime4w+IiQaJn/ym8VHxMJqyu7T3Vf7Y9QVUzzzRUx5M2eC9pVTapjhJdnMxXBK437hNDdpgdUWNKWBrRaVmy1mIws16W7KyhJqTQUV8KCq3gQdRjv10HP8A5dOLJ+TRIOj0/Yg4t/QGK68l6lHcnphVORwOitFTUtUmfMWruk1p7DJWe7cTM4KFCimzfCexaCnCymSbPaDMo4B69VlAkkqTL6yhAqKimOMesr0bna2lcmY/oiQdGH/mKPslvKojVPN4/F/P2Y44/J5rbNDzzaJcxpRmgWZJblJ3UAzAxLd0gld1KY7os6S0XNnyZUtpKoJU2UbvW36y0Uhu3QGtMPOseir0XOucDwl0/WYkHRhdcx/shR8QYP8ArtstvzybePfd7nnmjNAfN7S7yll9S6gG8T1kttYQkElDhUE58MfQ+iU7szE2MG94U/R5xIvRmV68080/JIu2DRUuSSyXqkUNTXCtcqbo2EMmvVL9hZShpqI80RNwZPVNR7LVI8ww4AQwhFKm3HV9Q7Ley1KnkQp4Aw9j0scricU1TCCCCKChBBBAAQQQQAEEEEAHm7DEjYSPDCGNhAMpQcqXTywMUrWtJkwf6kz8bUi5ow/Rji/42jxo7SZ6D9qGtlclEJzKqTxIFYkZaihxBwIOuK9gPZI2M3mbw8mETzEvAjaCPHCOsgVzIkr6MpeSiJFtEvUycmWGtiClFYKovKpwAGYBiesW7P2T1iQ2lcqk+yC34QdhjHzkbH/+OZ+2LmkB213q3kV/dEMTktLoeLtEDWigJuvQY5AZbiQYsCU/8tvGX++IrR3G9lvgYdGHxwUuRZSaFYs8z1V5t/QGIZvWK10qlaA986yw9T6sOoXW4fSDen4Tj+IRs4JK0ZGTbKnb+oPE/wBI0nGYFJvJgCe4dQr68WYwREShZ+YH+YeSj86wHRv+pM/+v9kT2Fqy0Ou6K8QKHzrE8dWiPgjbEMqVUAszk0xFbtDrHZprjE6XdF4Fuzie27Agd4XSaE0rTfSLMxbruu+8OD1P4g/hBHM9nRVbowRXePjDLRc+8l0ntJ2TvHotzGe8NshRZsBd9XDl6PlQcQYnkzurcPqyb2dv2TjwLQ+OWlmTVoewQQR1EAggggAIIIIACCCCADgNLLSfNH1yfeo36om0WeyRsY+YDfqjPSJKWmZvut90D4qYj0Ue+PrBuRUL+gx5EtssjvXsQysR7TDbdb4qfwrFyKEs0dTtvL4i98UA5xfi8eCT5LmjT9Go2XlHBWKr5ARahXZLWqF1a9mGFFZsCANQ2oYsHSA1K55AfiIMdikqINOzGkx3D9YjkVY/FRFaDSFtvIaIwoVarFQKKwY90tqBiQWSZrEsfaY+VwRKa1O0PF0tytagSjgZlWA8DDoMDiMjiOeUUBYX9dPcP74r2ebMCBb/AHexgo9DsnOuyNj6FuY/VwOIoaSHaQ+0vMgN8JZiC++uY/3R8FERTUqVLFyAynF2pibrGgNMmMa8ilsCi1uSxqzAYkgDfhDD5hL1op9oXvjWN0syDJFHBQPgIzs/ZvcKOjrfLCspmSxRmzZR3qPt+vTlFk2+XtJ3hXYeIEQ6QWjq3rLd5qaqByZ/CIYJTcdjFG9zFttIZkKBzjdPZK97u96le0AB7ZjYSZh9AjiV/ImNJi1BGW/ZsI3iGVknX0Da8iNhGDDxBgjU3ua7jwLJ1ndSHIUDutRiTQnsml3UTtwDExvDV1BBBFQRQjaDmIUBSpKnNde0Hutz17wYzJCt0EZXyMNEz8LhzXLeuriRkeR1wwhBUghl7y5aqjWp3H40OqHcicHUMMj/AHQ7DFcctSEnGmSQQQRQQIIIIACCCCADkOlkuk8HbLHiGavxEL9FntvvVaci1fxCHPTKXjKb218bpH4TCKxNSYu8Mvwb9MeVnVZ2duPfGMp2VRmKMBtKkMB4iGQNcRlFGJrA3Yp6pK8hiv3SsUgLI3fB1O0FefeHkH8YmiG1DskjNaMKZm7jQcQCOcbLNB7tW9kM34QYerFNyK4HIwwsL1lqTnSh4r2W8wYXhWOSOeV38ZEbWe0MhZDLOPbF5lAocCKqWxqpP2hFcdx5EnvwNYVTVo7jeGHBhj94PEvz5/VQb7xbyuj4xWe+8xLzKAar2VofWWpLEamGWbQ02pKkZFNbm8azEqCNoI8YtjR41u590fBa+cbjR6bGPF3+FaQqxM3WiWyzLyK2sjHcfSHI1jEy1y1NGdAdhZR8TCufYkVytxaHtCoBzwYY454/bEbqKCgwGwYCGlkp1RihZLpG1yyhINSpvAqrNWmYBUEYi8OcRhWOSOR9kfiIMEWtGP2bnqYD2fQ8uz9kwqam9zXcVsVxZ5h9ED2mp+EGMfSSj6FHP1mowGGytQKfZG2GsRz5QdSpyOvWDmCN4IB5RRQS4E1N8lA2mYfSUeytD95iPKK1ovVD3mamqi4g50uqCSKVHhriRCcQe8DQ8d24ihG4iNog5S4ZVJfBhTUVGIOsa4msVo6tqHuMfdY4A8DgONNpMU07LXfRat3ccyvxI5jZEzCoocQcCNu2MjLS7Bq0P4IX6MtX/jY1Yd0n0hv+sNe3A7aMI7E7Vog1QQQQRpgQQQQAJOl0usgN6jqferL/AFxyKtQqdjDwrRvImO605KvWeaNdwkcV7Q8wI4NlqCNRFPGPN6xVNSOvp94tD6M2ZqPTUw81x8wT7oiGzTLyKxzIFdx1jxrG0ytKjMGo301cxUc4WLpjMZRb0a/Yu+obvLNfukDkYpIwIBGIIqDuOUSWZ7swHU3YPHEofEsPtjZHVjdMjNWhpFLSaYK/qmh9l6A/eCHgDF2kQWibLoVdlAIINWAwOBzi7VqiSKEazFqMMDmDsIxU+IERyJtR6TEG6SqswqNdQCBUUPAiJhLc5S3pt7A8iwPlHNpkWtDKRNDqGGsZbNoO8Go5RJCqXMmSjQol1ySO2cD6Q7lMe9xvYxubVM2oPsknxvflF9aXJLS3wTaSl9m9rTH7Pp+WPFRFWMma/wDMbkFH6a+cY0bZUxQgkrlVmIK6sK0wy8NsTdTew6uK3MOwAqcBtOAiOXbFVg4YEZNd7XZOug9U0Ndl7bDWXZJamqogO0KAfECJiYaOKndmOdlQ6QTUHP2WH4gI0OkDqln7RUfAmKzSrjXNWa+zs+zUDgV2xmFlkknRqgmRWqaxYPRUGTHF8NRp2cqnXkTnQRdGjyc5h+wFH4r0V4msE66RLOXoH9HLVuw1YkGpP1BJNLY3bRiEdoud94rliMFoMDjlFWhUlWzGv1hqYfmNR5Et4gtdmvjYwxU7OO0HWPzAMUlBNbCqVMXMNhoQagjMEZH+88RrhtYbXfFDg4peHHIjcaGnAjMGFKk5EUIwI2H8xsMZBIIZTRhlsO0Hcf6HVEoT0umPKOofwRBZLSJgqMCMCDmDsP8AXXE8dRAIIIIAMER5w0u6Svqkr7pK/lHpEcP0hk3bQ/1rrjgRQ/eVjzjj62NwT8HR079VGmi37LLsavJsfje8IvQpsL0mD6wK8x2l+DeMNo5IO0XfJLYWwKeriPZatPA3hwAieYl4EYiusYEbCDqIzigXukPqGfsnveFA32aa4ZReL2JNFeUgYdoVYYNeq2Iz71TTWNxETIgGQA4YRG/ZYHU1FPHJTz7vuxNDNmG9lmXX3PhwYd08xh7sM4TutRT/APRsI2EZwwsU++uPeGDcdo3EUPOL4pWqJzXybWqRfUjI5g7CMj/eYqIWo1RiKHIjYRmIcQv0lLunrMhk+rg/LI7qH0Y3JG1ZkHRDGpJBDL3ly37VO4/Gh1Rqs0HKreyC/wCEGJFlucpbcSVUcwTeHhEUpfBRtDOTNDKGGR/sg7DqjeFRWbKBbsXTiwqz3fr5LhlXx21GnTDm5HshQPME+cXc0uSSjfBftVnvrTIjFTsP9MwdxMKuvAJViA4wK1xB2UzOYI21EbNLB71W3MzMPAkiMyvozVABqKigDDZsBzod52xKUoyY6TRlbxyRz9kr+KgjY2R2FCqgb2oRrBF0HEZ1rDKTNDAMpqD/AGQRqI2RvFFjiK5sVNPmg3HZQaVDKtCwGZBJI1ioprG0Rq145u5+1d8koIZWiQHFDxBGYOojxPIkZGFhBBut3hjXUw9YfmNXgSuTUv2NhRE8ihvIAG/ENjH4HVwqDJKmBhUcCDmDrB3xgTQcu0digueYWtIybLMJvKlDrvkKGGzCprsqBTyiai2PaRujFWvLnkQcmGw/kdR3VBcWW0B1qOBBzB2Hf/0YSo1doIwIOYOw/wB8MI2VipvLg2WOTDY3iaHVU7SC8J6dmLKN7ofQRBZLUHFRgRmpzU7D/XXE8dJEI5rpjI/y5m8oeYvL4XW96Olhdp+zX5EwDMC8OKdqnOlOcTzR1QaHhLTJM4Zq6sxQjiDUeYEOpbhgCMiARzhNF7RczAp6pqODVPxvcqR5GJ/B3TXyXYmsL4FDmtOanunyI+zEUas10hhiRXDaD3h5A8QI6IumSaL7qCCDkRQ84jkOxqtGZlzoMwe61cBjQ8wYlVgRUGoOIO3ZBeKkMuY1esDmvkKbwN8WVXuI/okWzzD6IHtN+0NGJlmmJV1YZUZVXErngScSMSOzrIpjgxlTAwDDEHEf3qO6N46FBLgi5Nii8xzdzwN38FKxp1C+qCdpFT4mJrTJ6tsO4xw+qT6PA6t+GwRrEJWnTKxposWCfT6Nvsk6wPRO8eY20MXoTutdo1gjMEZEb4u2a2Ag3yFZc9QI1MK6t2o4bCbY53syco0W4V2iR1Zw/wAsnD6hOS+zs2ZbItNpBNRLeyCQftd3ziGZbWIoEFDh2zXjVRUHxjZuLVMI38EMYJpicoikJQ0mObuojADcxNWpsavHaWkuxSwa3ASMi3aYcGapESjjv5Hc6FsmeQb0ur1zCglW+0MFYbSdx1Utf4kTW7LIINCHIUg7KLe/LVFudakXBmAOyuJ4LmYX2ycr4orXqUDkXRwYHtEY7NtCKxT2qkxOXwZafMPpgewoHjeveVIrzrOGpeqSDUFiWunaA1QPCkAVzmwX2RU+82H3YPmynvVb2jUe73fKIuT8lNKLlm0omKsQGXMKCwO8AVI4HLfmdm0h6qHixCjyqfKKwFBQZbIGYAVJAG04CG7rM0IxMvMwZiARhRRSo2MSTepmKU8yI2is1tX0QW4YD3jQEcKxNo/6UlWa43qjEkbQ5wO8XajwJRXJm+1GWa72w10j0jlTY20bvChxhvYbV1i1oRjQ504qadpcc4xIsEtSCFqw9Ju0w4E5cos0jphBx+SMpJmYIIIoKeeW2zdXMeXqViB7JxT7pWI5U24wbUMDwOfgQDyh70vs1HSYPSFw8RVl8r/gIQER42aPbyM9DG9UB5BFTRs2q0Oa4cR6J8PMGLcUFNrHMum4cjUr8WX8xursi7C51qNmsEZgjIiLdmnXhjgwwI37RuOY/wCorF2I0T2ef1Zx7hz+qfW4HX47YZTZqr3mC+0QPjCyKsqWJZpQBTkwAFDqUnZsPLZW8clKiThbGc62oQVozg4EAEA82oPAxRsyuzXCVXWpbtFhvAoLw10O/hvMcKKsQBtJp8YiacDkGOsFRSmwqzUB5GMc7e6N01wMF0ePSZzurdHK7Q+JMbTNGyyMFCsMQ4FWB45nhWKyW2bQVCA7cWrvu4UPMxo7Me878jcpwu0PiTD64IXTJmkyaFNHIVhqJz2FdoP9RmDGvX1yVjyuj71PKN0lgZACudBSvHbG8QdFCGjn1V4Vc+JoB4GNklUAUs5A1FqDhRaCkSRq7gCpIA2k0HiYLYUCIBgAANwpG0VWto9EFt+Q8TmN4rETTnOsL7IqfebDyjG0bRddgBUkAbTgPGIGto9EFuAoPE0ryrFYShWuZ2kljyJxA3RvCOZukGnOdYX2e0feYU+7GnVitTidpJYjgTlyjeCFbbGoIwR/UEYEHUQdRjMaswGJNBtOEADjR2lckmnHIPkG2BtQbyO6tIbRysqQz91GYHXSikcWoGHCsNrLZ7Sq0vyt14PMI3Xry15jnHdinJr1I5pxS4GsEEEWJlHTNj62S6jvUqvtLiviRQ7iY4MGselGOG09ZOrnsB3X7a8z2hyavAMscPW47Smjp6eW+koyZ1xg2rJuG3kceFYdQji/o2dUXDmuW9dXhkeW2OPHL4LyXyXY1qQby5jMesNnHWN+4mNoIsnQhdlzAwBGR/vkd0ZZQRQ4g6ooJMuGvonvDZ9YfmPzGN8GuWUVTsRmkuSoNQBXbmfHOJII1mTAoqxAG0kAeJjQNoIqtbB6Ksd57I88eYBiJprn0gu5Rj4tWvICMbSCi7McKKkgDaTQeJiu1sHogtv7o8TmOAMV1lgGtMdpqze8cY3hHMbSDTXOsLuUVPvHPkBGglitcztOJ8TjG8EK22bQQQRBOtaLgWFdg7Te6KmMNJ4IXzNIn0U5saeQrXyivMtDtmxG5ez597zhXOKN0saTZyr3mA4mleG2KszSI9FWbj2R54+UUFQDIY6zrPE64GYDMgccIm8vgbR5J3tkw6wu4CvIk5jhdPCH2htJ2eoDIJb+sxvA8JjYjgabqwjs9hmv3JbnfS6OIZqA8jDOz9GJp77Ig3Vc8xgPMx0YHmTtIlk7bW7OugihonRvUKVDuwwwYi6tPUAHZG6L8ekuNzjYQQQRoBCbpRYr8q8B2pfaG9fTHhjxUQ5jBhZRUk0zU6do83gDEEMMx57Rz/odUW9LWLqZrIO73k9k5DliOAB1xUjxJRcJV4PRTUlY5lTAwDDI/wB+MbwqsM+41D3WPgxy5HLjTaYaxeLtWTaoIxKmMmAAKnUTS6eNDgfI8cMwQydGNA0xzm1NyjyLHPiAI0WWAa69pxPicY3ggbbCggjSZMCirEAbSQB4mK0zSK+iGbgKDxaleVYxujS5GDCuZbXOVF4do+Jw8oruK94lvaNeYGQ5UhHkSNUWM5lvQZG8fq4+eQ5mK8zSDHuqF3t2j4CgHiYryJbP3FZ9XZBanEjAc4Z2fo9PbMKg+swJ8FrXxECWSftQNwjyxXMdm7zMd1aDwFAecagADUAOQjqbP0VUd+YzblAQedT4EQzsuiJMuhWWtRkx7bD7TVPnFY9Hkl7mI88VwjibPZnfuIzbwDT3svOGdn6Nzm71xBvN5h9lcD70dhGY6I9HjXO5J9RJ8CGz9F5Y77O+4dhfLtecM7Lo6VL7ktQdtKt7xxi3BHRHHGPCJOTfLCCCCHFCCCCAAggggAIIIIAFHSTR/WSryirpVhtI9JeYFRvAjjQY9JjiekGj+qm1A7D1K7jmy+dRuJ2RwdZita1/J09PP9LFZFcDlDDR9pr2WPaGR9YbeIyPI64oQbCMCDUHYf7w4ExwwlTOmSseRFOtCr3mAOzXyGZhU052NCzEn0EwPJV7R4GsW7LoSc3dlXRtaiDmO95RdNy9qbJulywmaS9VSd7dkfmfERXe0ufSpuUU8zU+FIeWfoqT/mTKbkGPvN+2Gdn6PSFzS+drksPdPZHIRRdPllzsI8sFxucVKl3m7ILtuBdueZhlZ9BT39AKNrsB5Cp8QI7aXLCigAA2AUHhG0Wj0Uf1OxH1Evg5uz9FR/5JpO5AF5VatfAQzs+g5CZSwTter/irTlDGCOiOGEeESc5PlmAIzBBFBAggggAIIIIACCCCAAggggAIIIIACCCCAAggggAIp6VsQmy2Q4awfVIyP95ioggjGrVMDktAaL+cpfv3BrAW8eRrQeBjorP0ckLmGc/WOHuig8oIIhiwwSuis8krqxnIkKgoiqo2KAo8BEkEEdBIIIIIACCCCAAggggAIIIIACCCCAAggggAIIIIACCCCAAggggA/9k=">
            <a:hlinkClick r:id="rId3"/>
          </p:cNvPr>
          <p:cNvSpPr>
            <a:spLocks noChangeAspect="1" noChangeArrowheads="1"/>
          </p:cNvSpPr>
          <p:nvPr/>
        </p:nvSpPr>
        <p:spPr bwMode="auto">
          <a:xfrm>
            <a:off x="53975" y="-1790700"/>
            <a:ext cx="3590925" cy="37433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0968" name="AutoShape 8" descr="data:image/jpeg;base64,/9j/4AAQSkZJRgABAQAAAQABAAD/2wCEAAkGBxQTEhUUExQUFhQXFxcXGRYWGBgVFxccFxgXGBQYFxcaHSggGBwlHBUVITEhJSkrLi4uGB8zODMsNygtLisBCgoKDg0OGxAQGywkICQsLywsLCwsLCwsLCwsLC8sLCwsLCwsLCwsLCwsLCwsLCwsLCwsLCwsLCwsLCwsLCwsLP/AABEIAOUA3AMBIgACEQEDEQH/xAAbAAACAgMBAAAAAAAAAAAAAAAABQMEAQIGB//EAEcQAAIAAwQGBgUKBAYBBQAAAAECAAMRBBIhMQVBUWFxgQYTIjKRoUJScpKxBxQjYoKissHC0hZT0fAVM2Nz0+FDCDSTo/H/xAAZAQADAQEBAAAAAAAAAAAAAAAAAgMBBAX/xAApEQACAgEDAwQBBQEAAAAAAAAAAQIRAxIhMQQTUSIyQWHwQnGBkaEj/9oADAMBAAIRAxEAPwD3GCCEs7SzGYVl3LoB7TAtUggGlGGArTea6s1lJR5NSb4GlstSSpbzJjBURS7MclVRVieAEeEvpjSnSG0OljdrLYpbULXmQU1dYyYzHIxuDsjD2j6h0lsT22zTLNMmXEmABmlKVegYNQEsRQ3aHDImIeiWiP8AD7MtmkMpQFmvOlXYsaksVYA6hlkBC92I2hnn035E7ZIBmWTSJ6/OlHs9dv0izGNdlRsyh98lvT+0TLQ+jdJAra0rcdgFL3cWRwMC1O0GGDKDxbvPn071pfuN/wAkeN/KLOZekGj5iFRNPze8VUgGs907QvGvYwzypGrInwY4tHsfS/pHL0fZZlpm4hRRVGbucEQcTr1AE6o8c0boXS+n62idaTZrIxIRReuEA+hKUi+BTvscTlXV6D036NjSctJU+ayIj3x1ShamhUVvFsgT4w80ezyZSSpfVKktVRRcbAKAB6ewRndiboZ5Pbvku0no1DP0dbXmsnaMtA0pmAzpLLMk3bdOeoE4R33yVdPRpOQwmALaZVBMUYKwNbsxNxoQRqPER0Pz6dtl+43/ACR430PmtL6TWsSbgBE8NQG7jcdqKG/mAa41ZIsxxaPTvlK6bJouzdZQPPmErJlnIkd5m13VqK01kDCtR5no75P9K6XT5xb7Y0lJlGSWwZzQ5HqQypLFMte0be36WdD00hPkzrRMY9TS7KVR1Tdq818NUm9QA0IwEdX8+nbZfuN/yRndiboZ41pXolpbQa/ObJa2nyExmIAwAGsvIZmBTUWU1FScM49b6A9LJekrIs9BdYG5Ml1rccUqK6wQQQdh21iy9qmMCrGUVOBBltQg4EH6SPHfkBtTpNtyyiOq+jIvBmGDTAtBeFCV+AjVkTVmaWd78q/T/wDw6WkqSA9rnDsKcQi1pfK6yTgo1kHZQ8RZfkn0lpBBO0hbmlu3aEtg05lrjit9Vln6q5YZZDstJdDkn6Ql6QmzGabLuXJZUdSLgNzs97Bje72fhHV/Pp22X7jf8kZ3Ym6GeNaSsGlujxWek82qxXgrKSxQVwAeWxPVVrgynOgOYB9q6MadlW6zS7TJrcmCtDmpBoytvBBHnCjpNPZ7HaVmmUZZkzb3YbK41fTwjj//AE3zGNhtCnui0GnEy0vDyHjDRkpcCtNcnrcEEEMYEEEEABBBBAAQQQQAEEEEACLpLpW4OrQ9thiR6C7faOIGzE7Kq9E5Sx/pD9EKJ80sWcmparE8f+qDgBDfRwxT/aPxlx53deSb8HXo0xGcEEYIrhDmCjpJ0ls1hll7RMC4VWWKGY+5EzPHIayI4DoNomfpDSDaWtSGXLH/ALdDroCqEV9FRjXC8xqNcd9L6KWJZnWCyyTMrW+yB2rtq1cYcw6kkthab5CCCIrTZ1mKUcVU4EbfCEGOZ6adOZFhQqGEy0kUlyV7RvHAF6d0VphmdW5L8k3RObI6222sEWm0V7Ld5VZr7FxqZmoaagBtIHYaN6N2SQ1+TZpKP66oL3JjiIaw2qlSFre2EEEVdI6PlT0KTkDoc1NaHjSFNOJ+UDp0ktGsljPXWyaDLAldvq72BNVzelaKMRmaa2HyY9Ezo+y0mU6+aQ8zI3aCiy6jA3QTjtY6qR0Gi9B2azV6iRKlE5lECk8WzMMIZyVUjEt7YRgmgqcANeyMxR0poiRaVCz5azFGpqkeFYU08++UPpf85B0do6s+fN7MxpeKqvpKH7prkWrdArjXL0X5Nuji2CwSpIN5iOsmN6zuAW5AUUblEa6N0VIs6lZEmXKBzEtQteNBjzh1oh+yy+qx8G7VfEsOUdGKS4RKafLGEEEEWJhBBBAAQQQQAEEEEABBBBAB5kh7A9n8oe2LOX7BHkp/TCGT3B7I+EO7Gf8AJPDzlt/1Hj4eWd8+BrC7TekGkorKoNWu41w7LHV7MMYT9KV+hB2Op8ar+qLzbUW0TirkrF38SzPUl/e/rB/Es31Jf3v6wlgpHB38nk7OzDwOv4lm+rL8G/dGP4lm+rL8G/dCQuBmQOcaNaUAqXQCtKlgBXOla5xveyef8M7UB9/Ek31Zfg37oP4km+rK8G/fHOjSEqhPWyyFFWIdSFG00OAiBNO2YkAT5JJIAAdSSTgAADjG9zN9/wBGaMZ1H8STtkr3W/fGD0jnbJXut++OUndIrKpIafLBBIIriCMwaRMml5JdJYcX5iB0Wh7SkFgRhsB8I3Xm+/6DRiOk/iOdsle6374P4inf6fut+6Od/wATldd1F76ULfu0OW2tKcqwvXpXIKdYFnmX/MEmYUABoTepSggUs74sHHEjsv4inf6fun90H8RT/wDT90/ujk7Tp1VmdWsudNa4Jn0aqwusaA1LDXGtq091aIzSJwMyaJSobgcswqp71ADiM9UF5n+IKxHWnpHPGP0Z3XTju70dlo6aOsUjJ1pxp2k8r/jHkdm0yTOWTMkzJTurMt4owYL3u6xpHo2hJxazyyO8goOMs0WvEKK7jHT085qVTIZoxcbidhBGkmYGUMMiARwOIjePUOEIIIIACCCCAAggggAIIIIAPM7OOyvsj4Q3sp7Eo/7XndX9UKZIwHAfCGUhvoFPqop90A/lHjYtmz0J8DuFvSJa2d910+DrDKKemFrIm/7bHwBP5R0yVpokuTiI4K3Wa60+Ywss+juesNoZJyUJogx7DLkAN0d6YpTLFZ2a80uSXHpFUJ8aRwYcmhs68sNRx+knlzLVImOJCo9jUgWrFR26jXi1DzFYn00JLWSUJJs5u2mSX6tQZN4gqarrFMxnSOz6lWNboJ20BMTLY21Sn5S2/pFe89qT2J9pb7rc52xdHbs5ZszqOyrKEkyRKU3qd/E3gKYCNdEWYLbbZ2RRhIK4YYIQ1PEV4x1Q0fNP/ime4w+IiQaJn/ym8VHxMJqyu7T3Vf7Y9QVUzzzRUx5M2eC9pVTapjhJdnMxXBK437hNDdpgdUWNKWBrRaVmy1mIws16W7KyhJqTQUV8KCq3gQdRjv10HP8A5dOLJ+TRIOj0/Yg4t/QGK68l6lHcnphVORwOitFTUtUmfMWruk1p7DJWe7cTM4KFCimzfCexaCnCymSbPaDMo4B69VlAkkqTL6yhAqKimOMesr0bna2lcmY/oiQdGH/mKPslvKojVPN4/F/P2Y44/J5rbNDzzaJcxpRmgWZJblJ3UAzAxLd0gld1KY7os6S0XNnyZUtpKoJU2UbvW36y0Uhu3QGtMPOseir0XOucDwl0/WYkHRhdcx/shR8QYP8ArtstvzybePfd7nnmjNAfN7S7yll9S6gG8T1kttYQkElDhUE58MfQ+iU7szE2MG94U/R5xIvRmV68080/JIu2DRUuSSyXqkUNTXCtcqbo2EMmvVL9hZShpqI80RNwZPVNR7LVI8ww4AQwhFKm3HV9Q7Ley1KnkQp4Aw9j0scricU1TCCCCKChBBBAAQQQQAEEEEAHm7DEjYSPDCGNhAMpQcqXTywMUrWtJkwf6kz8bUi5ow/Rji/42jxo7SZ6D9qGtlclEJzKqTxIFYkZaihxBwIOuK9gPZI2M3mbw8mETzEvAjaCPHCOsgVzIkr6MpeSiJFtEvUycmWGtiClFYKovKpwAGYBiesW7P2T1iQ2lcqk+yC34QdhjHzkbH/+OZ+2LmkB213q3kV/dEMTktLoeLtEDWigJuvQY5AZbiQYsCU/8tvGX++IrR3G9lvgYdGHxwUuRZSaFYs8z1V5t/QGIZvWK10qlaA986yw9T6sOoXW4fSDen4Tj+IRs4JK0ZGTbKnb+oPE/wBI0nGYFJvJgCe4dQr68WYwREShZ+YH+YeSj86wHRv+pM/+v9kT2Fqy0Ou6K8QKHzrE8dWiPgjbEMqVUAszk0xFbtDrHZprjE6XdF4Fuzie27Agd4XSaE0rTfSLMxbruu+8OD1P4g/hBHM9nRVbowRXePjDLRc+8l0ntJ2TvHotzGe8NshRZsBd9XDl6PlQcQYnkzurcPqyb2dv2TjwLQ+OWlmTVoewQQR1EAggggAIIIIACCCCADgNLLSfNH1yfeo36om0WeyRsY+YDfqjPSJKWmZvut90D4qYj0Ue+PrBuRUL+gx5EtssjvXsQysR7TDbdb4qfwrFyKEs0dTtvL4i98UA5xfi8eCT5LmjT9Go2XlHBWKr5ARahXZLWqF1a9mGFFZsCANQ2oYsHSA1K55AfiIMdikqINOzGkx3D9YjkVY/FRFaDSFtvIaIwoVarFQKKwY90tqBiQWSZrEsfaY+VwRKa1O0PF0tytagSjgZlWA8DDoMDiMjiOeUUBYX9dPcP74r2ebMCBb/AHexgo9DsnOuyNj6FuY/VwOIoaSHaQ+0vMgN8JZiC++uY/3R8FERTUqVLFyAynF2pibrGgNMmMa8ilsCi1uSxqzAYkgDfhDD5hL1op9oXvjWN0syDJFHBQPgIzs/ZvcKOjrfLCspmSxRmzZR3qPt+vTlFk2+XtJ3hXYeIEQ6QWjq3rLd5qaqByZ/CIYJTcdjFG9zFttIZkKBzjdPZK97u96le0AB7ZjYSZh9AjiV/ImNJi1BGW/ZsI3iGVknX0Da8iNhGDDxBgjU3ua7jwLJ1ndSHIUDutRiTQnsml3UTtwDExvDV1BBBFQRQjaDmIUBSpKnNde0Hutz17wYzJCt0EZXyMNEz8LhzXLeuriRkeR1wwhBUghl7y5aqjWp3H40OqHcicHUMMj/AHQ7DFcctSEnGmSQQQRQQIIIIACCCCADkOlkuk8HbLHiGavxEL9FntvvVaci1fxCHPTKXjKb218bpH4TCKxNSYu8Mvwb9MeVnVZ2duPfGMp2VRmKMBtKkMB4iGQNcRlFGJrA3Yp6pK8hiv3SsUgLI3fB1O0FefeHkH8YmiG1DskjNaMKZm7jQcQCOcbLNB7tW9kM34QYerFNyK4HIwwsL1lqTnSh4r2W8wYXhWOSOeV38ZEbWe0MhZDLOPbF5lAocCKqWxqpP2hFcdx5EnvwNYVTVo7jeGHBhj94PEvz5/VQb7xbyuj4xWe+8xLzKAar2VofWWpLEamGWbQ02pKkZFNbm8azEqCNoI8YtjR41u590fBa+cbjR6bGPF3+FaQqxM3WiWyzLyK2sjHcfSHI1jEy1y1NGdAdhZR8TCufYkVytxaHtCoBzwYY454/bEbqKCgwGwYCGlkp1RihZLpG1yyhINSpvAqrNWmYBUEYi8OcRhWOSOR9kfiIMEWtGP2bnqYD2fQ8uz9kwqam9zXcVsVxZ5h9ED2mp+EGMfSSj6FHP1mowGGytQKfZG2GsRz5QdSpyOvWDmCN4IB5RRQS4E1N8lA2mYfSUeytD95iPKK1ovVD3mamqi4g50uqCSKVHhriRCcQe8DQ8d24ihG4iNog5S4ZVJfBhTUVGIOsa4msVo6tqHuMfdY4A8DgONNpMU07LXfRat3ccyvxI5jZEzCoocQcCNu2MjLS7Bq0P4IX6MtX/jY1Yd0n0hv+sNe3A7aMI7E7Vog1QQQQRpgQQQQAJOl0usgN6jqferL/AFxyKtQqdjDwrRvImO605KvWeaNdwkcV7Q8wI4NlqCNRFPGPN6xVNSOvp94tD6M2ZqPTUw81x8wT7oiGzTLyKxzIFdx1jxrG0ytKjMGo301cxUc4WLpjMZRb0a/Yu+obvLNfukDkYpIwIBGIIqDuOUSWZ7swHU3YPHEofEsPtjZHVjdMjNWhpFLSaYK/qmh9l6A/eCHgDF2kQWibLoVdlAIINWAwOBzi7VqiSKEazFqMMDmDsIxU+IERyJtR6TEG6SqswqNdQCBUUPAiJhLc5S3pt7A8iwPlHNpkWtDKRNDqGGsZbNoO8Go5RJCqXMmSjQol1ySO2cD6Q7lMe9xvYxubVM2oPsknxvflF9aXJLS3wTaSl9m9rTH7Pp+WPFRFWMma/wDMbkFH6a+cY0bZUxQgkrlVmIK6sK0wy8NsTdTew6uK3MOwAqcBtOAiOXbFVg4YEZNd7XZOug9U0Ndl7bDWXZJamqogO0KAfECJiYaOKndmOdlQ6QTUHP2WH4gI0OkDqln7RUfAmKzSrjXNWa+zs+zUDgV2xmFlkknRqgmRWqaxYPRUGTHF8NRp2cqnXkTnQRdGjyc5h+wFH4r0V4msE66RLOXoH9HLVuw1YkGpP1BJNLY3bRiEdoud94rliMFoMDjlFWhUlWzGv1hqYfmNR5Et4gtdmvjYwxU7OO0HWPzAMUlBNbCqVMXMNhoQagjMEZH+88RrhtYbXfFDg4peHHIjcaGnAjMGFKk5EUIwI2H8xsMZBIIZTRhlsO0Hcf6HVEoT0umPKOofwRBZLSJgqMCMCDmDsP8AXXE8dRAIIIIAMER5w0u6Svqkr7pK/lHpEcP0hk3bQ/1rrjgRQ/eVjzjj62NwT8HR079VGmi37LLsavJsfje8IvQpsL0mD6wK8x2l+DeMNo5IO0XfJLYWwKeriPZatPA3hwAieYl4EYiusYEbCDqIzigXukPqGfsnveFA32aa4ZReL2JNFeUgYdoVYYNeq2Iz71TTWNxETIgGQA4YRG/ZYHU1FPHJTz7vuxNDNmG9lmXX3PhwYd08xh7sM4TutRT/APRsI2EZwwsU++uPeGDcdo3EUPOL4pWqJzXybWqRfUjI5g7CMj/eYqIWo1RiKHIjYRmIcQv0lLunrMhk+rg/LI7qH0Y3JG1ZkHRDGpJBDL3ly37VO4/Gh1Rqs0HKreyC/wCEGJFlucpbcSVUcwTeHhEUpfBRtDOTNDKGGR/sg7DqjeFRWbKBbsXTiwqz3fr5LhlXx21GnTDm5HshQPME+cXc0uSSjfBftVnvrTIjFTsP9MwdxMKuvAJViA4wK1xB2UzOYI21EbNLB71W3MzMPAkiMyvozVABqKigDDZsBzod52xKUoyY6TRlbxyRz9kr+KgjY2R2FCqgb2oRrBF0HEZ1rDKTNDAMpqD/AGQRqI2RvFFjiK5sVNPmg3HZQaVDKtCwGZBJI1ioprG0Rq145u5+1d8koIZWiQHFDxBGYOojxPIkZGFhBBut3hjXUw9YfmNXgSuTUv2NhRE8ihvIAG/ENjH4HVwqDJKmBhUcCDmDrB3xgTQcu0digueYWtIybLMJvKlDrvkKGGzCprsqBTyiai2PaRujFWvLnkQcmGw/kdR3VBcWW0B1qOBBzB2Hf/0YSo1doIwIOYOw/wB8MI2VipvLg2WOTDY3iaHVU7SC8J6dmLKN7ofQRBZLUHFRgRmpzU7D/XXE8dJEI5rpjI/y5m8oeYvL4XW96Olhdp+zX5EwDMC8OKdqnOlOcTzR1QaHhLTJM4Zq6sxQjiDUeYEOpbhgCMiARzhNF7RczAp6pqODVPxvcqR5GJ/B3TXyXYmsL4FDmtOanunyI+zEUas10hhiRXDaD3h5A8QI6IumSaL7qCCDkRQ84jkOxqtGZlzoMwe61cBjQ8wYlVgRUGoOIO3ZBeKkMuY1esDmvkKbwN8WVXuI/okWzzD6IHtN+0NGJlmmJV1YZUZVXErngScSMSOzrIpjgxlTAwDDEHEf3qO6N46FBLgi5Nii8xzdzwN38FKxp1C+qCdpFT4mJrTJ6tsO4xw+qT6PA6t+GwRrEJWnTKxposWCfT6Nvsk6wPRO8eY20MXoTutdo1gjMEZEb4u2a2Ag3yFZc9QI1MK6t2o4bCbY53syco0W4V2iR1Zw/wAsnD6hOS+zs2ZbItNpBNRLeyCQftd3ziGZbWIoEFDh2zXjVRUHxjZuLVMI38EMYJpicoikJQ0mObuojADcxNWpsavHaWkuxSwa3ASMi3aYcGapESjjv5Hc6FsmeQb0ur1zCglW+0MFYbSdx1Utf4kTW7LIINCHIUg7KLe/LVFudakXBmAOyuJ4LmYX2ycr4orXqUDkXRwYHtEY7NtCKxT2qkxOXwZafMPpgewoHjeveVIrzrOGpeqSDUFiWunaA1QPCkAVzmwX2RU+82H3YPmynvVb2jUe73fKIuT8lNKLlm0omKsQGXMKCwO8AVI4HLfmdm0h6qHixCjyqfKKwFBQZbIGYAVJAG04CG7rM0IxMvMwZiARhRRSo2MSTepmKU8yI2is1tX0QW4YD3jQEcKxNo/6UlWa43qjEkbQ5wO8XajwJRXJm+1GWa72w10j0jlTY20bvChxhvYbV1i1oRjQ504qadpcc4xIsEtSCFqw9Ju0w4E5cos0jphBx+SMpJmYIIIoKeeW2zdXMeXqViB7JxT7pWI5U24wbUMDwOfgQDyh70vs1HSYPSFw8RVl8r/gIQER42aPbyM9DG9UB5BFTRs2q0Oa4cR6J8PMGLcUFNrHMum4cjUr8WX8xursi7C51qNmsEZgjIiLdmnXhjgwwI37RuOY/wCorF2I0T2ef1Zx7hz+qfW4HX47YZTZqr3mC+0QPjCyKsqWJZpQBTkwAFDqUnZsPLZW8clKiThbGc62oQVozg4EAEA82oPAxRsyuzXCVXWpbtFhvAoLw10O/hvMcKKsQBtJp8YiacDkGOsFRSmwqzUB5GMc7e6N01wMF0ePSZzurdHK7Q+JMbTNGyyMFCsMQ4FWB45nhWKyW2bQVCA7cWrvu4UPMxo7Me878jcpwu0PiTD64IXTJmkyaFNHIVhqJz2FdoP9RmDGvX1yVjyuj71PKN0lgZACudBSvHbG8QdFCGjn1V4Vc+JoB4GNklUAUs5A1FqDhRaCkSRq7gCpIA2k0HiYLYUCIBgAANwpG0VWto9EFt+Q8TmN4rETTnOsL7IqfebDyjG0bRddgBUkAbTgPGIGto9EFuAoPE0ryrFYShWuZ2kljyJxA3RvCOZukGnOdYX2e0feYU+7GnVitTidpJYjgTlyjeCFbbGoIwR/UEYEHUQdRjMaswGJNBtOEADjR2lckmnHIPkG2BtQbyO6tIbRysqQz91GYHXSikcWoGHCsNrLZ7Sq0vyt14PMI3Xry15jnHdinJr1I5pxS4GsEEEWJlHTNj62S6jvUqvtLiviRQ7iY4MGselGOG09ZOrnsB3X7a8z2hyavAMscPW47Smjp6eW+koyZ1xg2rJuG3kceFYdQji/o2dUXDmuW9dXhkeW2OPHL4LyXyXY1qQby5jMesNnHWN+4mNoIsnQhdlzAwBGR/vkd0ZZQRQ4g6ooJMuGvonvDZ9YfmPzGN8GuWUVTsRmkuSoNQBXbmfHOJII1mTAoqxAG0kAeJjQNoIqtbB6Ksd57I88eYBiJprn0gu5Rj4tWvICMbSCi7McKKkgDaTQeJiu1sHogtv7o8TmOAMV1lgGtMdpqze8cY3hHMbSDTXOsLuUVPvHPkBGglitcztOJ8TjG8EK22bQQQRBOtaLgWFdg7Te6KmMNJ4IXzNIn0U5saeQrXyivMtDtmxG5ez597zhXOKN0saTZyr3mA4mleG2KszSI9FWbj2R54+UUFQDIY6zrPE64GYDMgccIm8vgbR5J3tkw6wu4CvIk5jhdPCH2htJ2eoDIJb+sxvA8JjYjgabqwjs9hmv3JbnfS6OIZqA8jDOz9GJp77Ig3Vc8xgPMx0YHmTtIlk7bW7OugihonRvUKVDuwwwYi6tPUAHZG6L8ekuNzjYQQQRoBCbpRYr8q8B2pfaG9fTHhjxUQ5jBhZRUk0zU6do83gDEEMMx57Rz/odUW9LWLqZrIO73k9k5DliOAB1xUjxJRcJV4PRTUlY5lTAwDDI/wB+MbwqsM+41D3WPgxy5HLjTaYaxeLtWTaoIxKmMmAAKnUTS6eNDgfI8cMwQydGNA0xzm1NyjyLHPiAI0WWAa69pxPicY3ggbbCggjSZMCirEAbSQB4mK0zSK+iGbgKDxaleVYxujS5GDCuZbXOVF4do+Jw8oruK94lvaNeYGQ5UhHkSNUWM5lvQZG8fq4+eQ5mK8zSDHuqF3t2j4CgHiYryJbP3FZ9XZBanEjAc4Z2fo9PbMKg+swJ8FrXxECWSftQNwjyxXMdm7zMd1aDwFAecagADUAOQjqbP0VUd+YzblAQedT4EQzsuiJMuhWWtRkx7bD7TVPnFY9Hkl7mI88VwjibPZnfuIzbwDT3svOGdn6Nzm71xBvN5h9lcD70dhGY6I9HjXO5J9RJ8CGz9F5Y77O+4dhfLtecM7Lo6VL7ktQdtKt7xxi3BHRHHGPCJOTfLCCCCHFCCCCAAggggAIIIIAFHSTR/WSryirpVhtI9JeYFRvAjjQY9JjiekGj+qm1A7D1K7jmy+dRuJ2RwdZita1/J09PP9LFZFcDlDDR9pr2WPaGR9YbeIyPI64oQbCMCDUHYf7w4ExwwlTOmSseRFOtCr3mAOzXyGZhU052NCzEn0EwPJV7R4GsW7LoSc3dlXRtaiDmO95RdNy9qbJulywmaS9VSd7dkfmfERXe0ufSpuUU8zU+FIeWfoqT/mTKbkGPvN+2Gdn6PSFzS+drksPdPZHIRRdPllzsI8sFxucVKl3m7ILtuBdueZhlZ9BT39AKNrsB5Cp8QI7aXLCigAA2AUHhG0Wj0Uf1OxH1Evg5uz9FR/5JpO5AF5VatfAQzs+g5CZSwTter/irTlDGCOiOGEeESc5PlmAIzBBFBAggggAIIIIACCCCAAggggAIIIIACCCCAAggggAIp6VsQmy2Q4awfVIyP95ioggjGrVMDktAaL+cpfv3BrAW8eRrQeBjorP0ckLmGc/WOHuig8oIIhiwwSuis8krqxnIkKgoiqo2KAo8BEkEEdBIIIIIACCCCAAggggAIIIIACCCCAAggggAIIIIACCCCAAggggA/9k=">
            <a:hlinkClick r:id="rId3"/>
          </p:cNvPr>
          <p:cNvSpPr>
            <a:spLocks noChangeAspect="1" noChangeArrowheads="1"/>
          </p:cNvSpPr>
          <p:nvPr/>
        </p:nvSpPr>
        <p:spPr bwMode="auto">
          <a:xfrm>
            <a:off x="53975" y="-1790700"/>
            <a:ext cx="3590925" cy="37433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5" name="Rectangle 14"/>
          <p:cNvSpPr/>
          <p:nvPr/>
        </p:nvSpPr>
        <p:spPr>
          <a:xfrm>
            <a:off x="990600" y="1219200"/>
            <a:ext cx="7010400" cy="2031325"/>
          </a:xfrm>
          <a:prstGeom prst="rect">
            <a:avLst/>
          </a:prstGeom>
        </p:spPr>
        <p:txBody>
          <a:bodyPr wrap="square">
            <a:spAutoFit/>
          </a:bodyPr>
          <a:lstStyle/>
          <a:p>
            <a:pPr algn="ctr"/>
            <a:r>
              <a:rPr lang="en-US" dirty="0" smtClean="0"/>
              <a:t/>
            </a:r>
            <a:br>
              <a:rPr lang="en-US" dirty="0" smtClean="0"/>
            </a:br>
            <a:r>
              <a:rPr lang="en-US" sz="3600" dirty="0" smtClean="0"/>
              <a:t>You'll see a Thank You message on screen when successfully submitted. </a:t>
            </a:r>
            <a:endParaRPr lang="en-US" sz="3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914400" y="2286000"/>
            <a:ext cx="7772400" cy="2785378"/>
          </a:xfrm>
          <a:prstGeom prst="rect">
            <a:avLst/>
          </a:prstGeom>
        </p:spPr>
        <p:txBody>
          <a:bodyPr wrap="square">
            <a:spAutoFit/>
          </a:bodyPr>
          <a:lstStyle/>
          <a:p>
            <a:r>
              <a:rPr lang="en-US" sz="2500" dirty="0" smtClean="0"/>
              <a:t>In the event that you experience technical difficulty, or the submit button is not working,  please contact the GAPMP Data Coach before the October 15</a:t>
            </a:r>
            <a:r>
              <a:rPr lang="en-US" sz="2500" baseline="30000" dirty="0" smtClean="0"/>
              <a:t>th</a:t>
            </a:r>
            <a:r>
              <a:rPr lang="en-US" sz="2500" dirty="0" smtClean="0"/>
              <a:t> due date for an alternative submission method so that you will receive credit for turning in your report by the designated due date.</a:t>
            </a:r>
          </a:p>
        </p:txBody>
      </p:sp>
      <p:pic>
        <p:nvPicPr>
          <p:cNvPr id="38915" name="Picture 3"/>
          <p:cNvPicPr>
            <a:picLocks noChangeAspect="1" noChangeArrowheads="1"/>
          </p:cNvPicPr>
          <p:nvPr/>
        </p:nvPicPr>
        <p:blipFill>
          <a:blip r:embed="rId2" cstate="print"/>
          <a:srcRect b="9546"/>
          <a:stretch>
            <a:fillRect/>
          </a:stretch>
        </p:blipFill>
        <p:spPr bwMode="auto">
          <a:xfrm>
            <a:off x="838200" y="304800"/>
            <a:ext cx="2133600" cy="2014962"/>
          </a:xfrm>
          <a:prstGeom prst="rect">
            <a:avLst/>
          </a:prstGeom>
          <a:noFill/>
          <a:ln w="9525" algn="in">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533400"/>
            <a:ext cx="7848600" cy="4985980"/>
          </a:xfrm>
          <a:prstGeom prst="rect">
            <a:avLst/>
          </a:prstGeom>
        </p:spPr>
        <p:txBody>
          <a:bodyPr wrap="square">
            <a:spAutoFit/>
          </a:bodyPr>
          <a:lstStyle/>
          <a:p>
            <a:pPr algn="ctr"/>
            <a:r>
              <a:rPr lang="en-US" sz="5000" b="1" dirty="0" smtClean="0"/>
              <a:t>WALKING </a:t>
            </a:r>
          </a:p>
          <a:p>
            <a:pPr algn="ctr"/>
            <a:r>
              <a:rPr lang="en-US" sz="5000" b="1" dirty="0" smtClean="0"/>
              <a:t>THROUGH THE </a:t>
            </a:r>
          </a:p>
          <a:p>
            <a:pPr algn="ctr"/>
            <a:r>
              <a:rPr lang="en-US" sz="5000" b="1" dirty="0" smtClean="0"/>
              <a:t>QUARTERLY </a:t>
            </a:r>
          </a:p>
          <a:p>
            <a:pPr algn="ctr"/>
            <a:r>
              <a:rPr lang="en-US" sz="5000" b="1" dirty="0" smtClean="0"/>
              <a:t>CONTACTS </a:t>
            </a:r>
          </a:p>
          <a:p>
            <a:pPr algn="ctr"/>
            <a:r>
              <a:rPr lang="en-US" sz="5000" b="1" dirty="0" smtClean="0"/>
              <a:t>REPORTING</a:t>
            </a:r>
          </a:p>
          <a:p>
            <a:pPr algn="ctr"/>
            <a:r>
              <a:rPr lang="en-US" sz="5000" b="1" dirty="0" smtClean="0"/>
              <a:t>PROCESS</a:t>
            </a:r>
          </a:p>
          <a:p>
            <a:endParaRPr lang="en-US" dirty="0"/>
          </a:p>
        </p:txBody>
      </p:sp>
      <p:sp>
        <p:nvSpPr>
          <p:cNvPr id="3" name="Freeform 6"/>
          <p:cNvSpPr>
            <a:spLocks/>
          </p:cNvSpPr>
          <p:nvPr/>
        </p:nvSpPr>
        <p:spPr bwMode="auto">
          <a:xfrm>
            <a:off x="7086600" y="5715000"/>
            <a:ext cx="522287" cy="296862"/>
          </a:xfrm>
          <a:custGeom>
            <a:avLst/>
            <a:gdLst/>
            <a:ahLst/>
            <a:cxnLst>
              <a:cxn ang="0">
                <a:pos x="62" y="467"/>
              </a:cxn>
              <a:cxn ang="0">
                <a:pos x="35" y="466"/>
              </a:cxn>
              <a:cxn ang="0">
                <a:pos x="9" y="463"/>
              </a:cxn>
              <a:cxn ang="0">
                <a:pos x="10" y="411"/>
              </a:cxn>
              <a:cxn ang="0">
                <a:pos x="60" y="382"/>
              </a:cxn>
              <a:cxn ang="0">
                <a:pos x="115" y="355"/>
              </a:cxn>
              <a:cxn ang="0">
                <a:pos x="170" y="328"/>
              </a:cxn>
              <a:cxn ang="0">
                <a:pos x="222" y="294"/>
              </a:cxn>
              <a:cxn ang="0">
                <a:pos x="271" y="259"/>
              </a:cxn>
              <a:cxn ang="0">
                <a:pos x="308" y="225"/>
              </a:cxn>
              <a:cxn ang="0">
                <a:pos x="333" y="204"/>
              </a:cxn>
              <a:cxn ang="0">
                <a:pos x="353" y="181"/>
              </a:cxn>
              <a:cxn ang="0">
                <a:pos x="379" y="171"/>
              </a:cxn>
              <a:cxn ang="0">
                <a:pos x="406" y="184"/>
              </a:cxn>
              <a:cxn ang="0">
                <a:pos x="428" y="207"/>
              </a:cxn>
              <a:cxn ang="0">
                <a:pos x="451" y="204"/>
              </a:cxn>
              <a:cxn ang="0">
                <a:pos x="474" y="188"/>
              </a:cxn>
              <a:cxn ang="0">
                <a:pos x="514" y="155"/>
              </a:cxn>
              <a:cxn ang="0">
                <a:pos x="599" y="90"/>
              </a:cxn>
              <a:cxn ang="0">
                <a:pos x="687" y="27"/>
              </a:cxn>
              <a:cxn ang="0">
                <a:pos x="730" y="0"/>
              </a:cxn>
              <a:cxn ang="0">
                <a:pos x="748" y="1"/>
              </a:cxn>
              <a:cxn ang="0">
                <a:pos x="769" y="13"/>
              </a:cxn>
              <a:cxn ang="0">
                <a:pos x="804" y="59"/>
              </a:cxn>
              <a:cxn ang="0">
                <a:pos x="823" y="116"/>
              </a:cxn>
              <a:cxn ang="0">
                <a:pos x="807" y="165"/>
              </a:cxn>
              <a:cxn ang="0">
                <a:pos x="776" y="200"/>
              </a:cxn>
              <a:cxn ang="0">
                <a:pos x="746" y="234"/>
              </a:cxn>
              <a:cxn ang="0">
                <a:pos x="723" y="276"/>
              </a:cxn>
              <a:cxn ang="0">
                <a:pos x="702" y="340"/>
              </a:cxn>
              <a:cxn ang="0">
                <a:pos x="707" y="440"/>
              </a:cxn>
              <a:cxn ang="0">
                <a:pos x="715" y="463"/>
              </a:cxn>
              <a:cxn ang="0">
                <a:pos x="671" y="466"/>
              </a:cxn>
              <a:cxn ang="0">
                <a:pos x="641" y="466"/>
              </a:cxn>
              <a:cxn ang="0">
                <a:pos x="628" y="467"/>
              </a:cxn>
              <a:cxn ang="0">
                <a:pos x="630" y="463"/>
              </a:cxn>
              <a:cxn ang="0">
                <a:pos x="650" y="368"/>
              </a:cxn>
              <a:cxn ang="0">
                <a:pos x="628" y="277"/>
              </a:cxn>
              <a:cxn ang="0">
                <a:pos x="621" y="276"/>
              </a:cxn>
              <a:cxn ang="0">
                <a:pos x="557" y="300"/>
              </a:cxn>
              <a:cxn ang="0">
                <a:pos x="497" y="329"/>
              </a:cxn>
              <a:cxn ang="0">
                <a:pos x="438" y="362"/>
              </a:cxn>
              <a:cxn ang="0">
                <a:pos x="382" y="398"/>
              </a:cxn>
              <a:cxn ang="0">
                <a:pos x="327" y="437"/>
              </a:cxn>
              <a:cxn ang="0">
                <a:pos x="288" y="463"/>
              </a:cxn>
              <a:cxn ang="0">
                <a:pos x="259" y="467"/>
              </a:cxn>
              <a:cxn ang="0">
                <a:pos x="225" y="468"/>
              </a:cxn>
              <a:cxn ang="0">
                <a:pos x="171" y="468"/>
              </a:cxn>
              <a:cxn ang="0">
                <a:pos x="117" y="468"/>
              </a:cxn>
            </a:cxnLst>
            <a:rect l="0" t="0" r="r" b="b"/>
            <a:pathLst>
              <a:path w="823" h="468">
                <a:moveTo>
                  <a:pt x="81" y="468"/>
                </a:moveTo>
                <a:lnTo>
                  <a:pt x="72" y="468"/>
                </a:lnTo>
                <a:lnTo>
                  <a:pt x="62" y="467"/>
                </a:lnTo>
                <a:lnTo>
                  <a:pt x="53" y="467"/>
                </a:lnTo>
                <a:lnTo>
                  <a:pt x="45" y="466"/>
                </a:lnTo>
                <a:lnTo>
                  <a:pt x="35" y="466"/>
                </a:lnTo>
                <a:lnTo>
                  <a:pt x="26" y="464"/>
                </a:lnTo>
                <a:lnTo>
                  <a:pt x="17" y="464"/>
                </a:lnTo>
                <a:lnTo>
                  <a:pt x="9" y="463"/>
                </a:lnTo>
                <a:lnTo>
                  <a:pt x="0" y="444"/>
                </a:lnTo>
                <a:lnTo>
                  <a:pt x="1" y="427"/>
                </a:lnTo>
                <a:lnTo>
                  <a:pt x="10" y="411"/>
                </a:lnTo>
                <a:lnTo>
                  <a:pt x="24" y="398"/>
                </a:lnTo>
                <a:lnTo>
                  <a:pt x="42" y="389"/>
                </a:lnTo>
                <a:lnTo>
                  <a:pt x="60" y="382"/>
                </a:lnTo>
                <a:lnTo>
                  <a:pt x="79" y="374"/>
                </a:lnTo>
                <a:lnTo>
                  <a:pt x="96" y="365"/>
                </a:lnTo>
                <a:lnTo>
                  <a:pt x="115" y="355"/>
                </a:lnTo>
                <a:lnTo>
                  <a:pt x="134" y="346"/>
                </a:lnTo>
                <a:lnTo>
                  <a:pt x="151" y="336"/>
                </a:lnTo>
                <a:lnTo>
                  <a:pt x="170" y="328"/>
                </a:lnTo>
                <a:lnTo>
                  <a:pt x="187" y="317"/>
                </a:lnTo>
                <a:lnTo>
                  <a:pt x="205" y="306"/>
                </a:lnTo>
                <a:lnTo>
                  <a:pt x="222" y="294"/>
                </a:lnTo>
                <a:lnTo>
                  <a:pt x="239" y="283"/>
                </a:lnTo>
                <a:lnTo>
                  <a:pt x="255" y="271"/>
                </a:lnTo>
                <a:lnTo>
                  <a:pt x="271" y="259"/>
                </a:lnTo>
                <a:lnTo>
                  <a:pt x="287" y="246"/>
                </a:lnTo>
                <a:lnTo>
                  <a:pt x="301" y="231"/>
                </a:lnTo>
                <a:lnTo>
                  <a:pt x="308" y="225"/>
                </a:lnTo>
                <a:lnTo>
                  <a:pt x="315" y="218"/>
                </a:lnTo>
                <a:lnTo>
                  <a:pt x="324" y="211"/>
                </a:lnTo>
                <a:lnTo>
                  <a:pt x="333" y="204"/>
                </a:lnTo>
                <a:lnTo>
                  <a:pt x="340" y="197"/>
                </a:lnTo>
                <a:lnTo>
                  <a:pt x="347" y="188"/>
                </a:lnTo>
                <a:lnTo>
                  <a:pt x="353" y="181"/>
                </a:lnTo>
                <a:lnTo>
                  <a:pt x="359" y="174"/>
                </a:lnTo>
                <a:lnTo>
                  <a:pt x="369" y="171"/>
                </a:lnTo>
                <a:lnTo>
                  <a:pt x="379" y="171"/>
                </a:lnTo>
                <a:lnTo>
                  <a:pt x="387" y="172"/>
                </a:lnTo>
                <a:lnTo>
                  <a:pt x="398" y="178"/>
                </a:lnTo>
                <a:lnTo>
                  <a:pt x="406" y="184"/>
                </a:lnTo>
                <a:lnTo>
                  <a:pt x="415" y="192"/>
                </a:lnTo>
                <a:lnTo>
                  <a:pt x="422" y="200"/>
                </a:lnTo>
                <a:lnTo>
                  <a:pt x="428" y="207"/>
                </a:lnTo>
                <a:lnTo>
                  <a:pt x="435" y="208"/>
                </a:lnTo>
                <a:lnTo>
                  <a:pt x="444" y="207"/>
                </a:lnTo>
                <a:lnTo>
                  <a:pt x="451" y="204"/>
                </a:lnTo>
                <a:lnTo>
                  <a:pt x="460" y="198"/>
                </a:lnTo>
                <a:lnTo>
                  <a:pt x="467" y="194"/>
                </a:lnTo>
                <a:lnTo>
                  <a:pt x="474" y="188"/>
                </a:lnTo>
                <a:lnTo>
                  <a:pt x="481" y="182"/>
                </a:lnTo>
                <a:lnTo>
                  <a:pt x="487" y="178"/>
                </a:lnTo>
                <a:lnTo>
                  <a:pt x="514" y="155"/>
                </a:lnTo>
                <a:lnTo>
                  <a:pt x="542" y="133"/>
                </a:lnTo>
                <a:lnTo>
                  <a:pt x="570" y="112"/>
                </a:lnTo>
                <a:lnTo>
                  <a:pt x="599" y="90"/>
                </a:lnTo>
                <a:lnTo>
                  <a:pt x="628" y="69"/>
                </a:lnTo>
                <a:lnTo>
                  <a:pt x="657" y="47"/>
                </a:lnTo>
                <a:lnTo>
                  <a:pt x="687" y="27"/>
                </a:lnTo>
                <a:lnTo>
                  <a:pt x="716" y="7"/>
                </a:lnTo>
                <a:lnTo>
                  <a:pt x="723" y="3"/>
                </a:lnTo>
                <a:lnTo>
                  <a:pt x="730" y="0"/>
                </a:lnTo>
                <a:lnTo>
                  <a:pt x="736" y="0"/>
                </a:lnTo>
                <a:lnTo>
                  <a:pt x="742" y="0"/>
                </a:lnTo>
                <a:lnTo>
                  <a:pt x="748" y="1"/>
                </a:lnTo>
                <a:lnTo>
                  <a:pt x="753" y="4"/>
                </a:lnTo>
                <a:lnTo>
                  <a:pt x="761" y="8"/>
                </a:lnTo>
                <a:lnTo>
                  <a:pt x="769" y="13"/>
                </a:lnTo>
                <a:lnTo>
                  <a:pt x="781" y="26"/>
                </a:lnTo>
                <a:lnTo>
                  <a:pt x="792" y="41"/>
                </a:lnTo>
                <a:lnTo>
                  <a:pt x="804" y="59"/>
                </a:lnTo>
                <a:lnTo>
                  <a:pt x="813" y="77"/>
                </a:lnTo>
                <a:lnTo>
                  <a:pt x="820" y="96"/>
                </a:lnTo>
                <a:lnTo>
                  <a:pt x="823" y="116"/>
                </a:lnTo>
                <a:lnTo>
                  <a:pt x="821" y="135"/>
                </a:lnTo>
                <a:lnTo>
                  <a:pt x="815" y="154"/>
                </a:lnTo>
                <a:lnTo>
                  <a:pt x="807" y="165"/>
                </a:lnTo>
                <a:lnTo>
                  <a:pt x="797" y="177"/>
                </a:lnTo>
                <a:lnTo>
                  <a:pt x="787" y="188"/>
                </a:lnTo>
                <a:lnTo>
                  <a:pt x="776" y="200"/>
                </a:lnTo>
                <a:lnTo>
                  <a:pt x="766" y="210"/>
                </a:lnTo>
                <a:lnTo>
                  <a:pt x="756" y="221"/>
                </a:lnTo>
                <a:lnTo>
                  <a:pt x="746" y="234"/>
                </a:lnTo>
                <a:lnTo>
                  <a:pt x="738" y="246"/>
                </a:lnTo>
                <a:lnTo>
                  <a:pt x="730" y="261"/>
                </a:lnTo>
                <a:lnTo>
                  <a:pt x="723" y="276"/>
                </a:lnTo>
                <a:lnTo>
                  <a:pt x="716" y="292"/>
                </a:lnTo>
                <a:lnTo>
                  <a:pt x="709" y="307"/>
                </a:lnTo>
                <a:lnTo>
                  <a:pt x="702" y="340"/>
                </a:lnTo>
                <a:lnTo>
                  <a:pt x="700" y="372"/>
                </a:lnTo>
                <a:lnTo>
                  <a:pt x="702" y="405"/>
                </a:lnTo>
                <a:lnTo>
                  <a:pt x="707" y="440"/>
                </a:lnTo>
                <a:lnTo>
                  <a:pt x="712" y="453"/>
                </a:lnTo>
                <a:lnTo>
                  <a:pt x="713" y="458"/>
                </a:lnTo>
                <a:lnTo>
                  <a:pt x="715" y="463"/>
                </a:lnTo>
                <a:lnTo>
                  <a:pt x="715" y="464"/>
                </a:lnTo>
                <a:lnTo>
                  <a:pt x="690" y="464"/>
                </a:lnTo>
                <a:lnTo>
                  <a:pt x="671" y="466"/>
                </a:lnTo>
                <a:lnTo>
                  <a:pt x="658" y="466"/>
                </a:lnTo>
                <a:lnTo>
                  <a:pt x="648" y="466"/>
                </a:lnTo>
                <a:lnTo>
                  <a:pt x="641" y="466"/>
                </a:lnTo>
                <a:lnTo>
                  <a:pt x="637" y="466"/>
                </a:lnTo>
                <a:lnTo>
                  <a:pt x="632" y="467"/>
                </a:lnTo>
                <a:lnTo>
                  <a:pt x="628" y="467"/>
                </a:lnTo>
                <a:lnTo>
                  <a:pt x="628" y="466"/>
                </a:lnTo>
                <a:lnTo>
                  <a:pt x="630" y="464"/>
                </a:lnTo>
                <a:lnTo>
                  <a:pt x="630" y="463"/>
                </a:lnTo>
                <a:lnTo>
                  <a:pt x="630" y="461"/>
                </a:lnTo>
                <a:lnTo>
                  <a:pt x="642" y="418"/>
                </a:lnTo>
                <a:lnTo>
                  <a:pt x="650" y="368"/>
                </a:lnTo>
                <a:lnTo>
                  <a:pt x="647" y="317"/>
                </a:lnTo>
                <a:lnTo>
                  <a:pt x="630" y="279"/>
                </a:lnTo>
                <a:lnTo>
                  <a:pt x="628" y="277"/>
                </a:lnTo>
                <a:lnTo>
                  <a:pt x="625" y="276"/>
                </a:lnTo>
                <a:lnTo>
                  <a:pt x="624" y="276"/>
                </a:lnTo>
                <a:lnTo>
                  <a:pt x="621" y="276"/>
                </a:lnTo>
                <a:lnTo>
                  <a:pt x="599" y="283"/>
                </a:lnTo>
                <a:lnTo>
                  <a:pt x="579" y="292"/>
                </a:lnTo>
                <a:lnTo>
                  <a:pt x="557" y="300"/>
                </a:lnTo>
                <a:lnTo>
                  <a:pt x="537" y="309"/>
                </a:lnTo>
                <a:lnTo>
                  <a:pt x="517" y="319"/>
                </a:lnTo>
                <a:lnTo>
                  <a:pt x="497" y="329"/>
                </a:lnTo>
                <a:lnTo>
                  <a:pt x="477" y="339"/>
                </a:lnTo>
                <a:lnTo>
                  <a:pt x="458" y="351"/>
                </a:lnTo>
                <a:lnTo>
                  <a:pt x="438" y="362"/>
                </a:lnTo>
                <a:lnTo>
                  <a:pt x="419" y="374"/>
                </a:lnTo>
                <a:lnTo>
                  <a:pt x="400" y="385"/>
                </a:lnTo>
                <a:lnTo>
                  <a:pt x="382" y="398"/>
                </a:lnTo>
                <a:lnTo>
                  <a:pt x="363" y="411"/>
                </a:lnTo>
                <a:lnTo>
                  <a:pt x="346" y="424"/>
                </a:lnTo>
                <a:lnTo>
                  <a:pt x="327" y="437"/>
                </a:lnTo>
                <a:lnTo>
                  <a:pt x="310" y="451"/>
                </a:lnTo>
                <a:lnTo>
                  <a:pt x="298" y="457"/>
                </a:lnTo>
                <a:lnTo>
                  <a:pt x="288" y="463"/>
                </a:lnTo>
                <a:lnTo>
                  <a:pt x="279" y="466"/>
                </a:lnTo>
                <a:lnTo>
                  <a:pt x="269" y="467"/>
                </a:lnTo>
                <a:lnTo>
                  <a:pt x="259" y="467"/>
                </a:lnTo>
                <a:lnTo>
                  <a:pt x="249" y="468"/>
                </a:lnTo>
                <a:lnTo>
                  <a:pt x="238" y="468"/>
                </a:lnTo>
                <a:lnTo>
                  <a:pt x="225" y="468"/>
                </a:lnTo>
                <a:lnTo>
                  <a:pt x="207" y="468"/>
                </a:lnTo>
                <a:lnTo>
                  <a:pt x="189" y="468"/>
                </a:lnTo>
                <a:lnTo>
                  <a:pt x="171" y="468"/>
                </a:lnTo>
                <a:lnTo>
                  <a:pt x="153" y="468"/>
                </a:lnTo>
                <a:lnTo>
                  <a:pt x="134" y="468"/>
                </a:lnTo>
                <a:lnTo>
                  <a:pt x="117" y="468"/>
                </a:lnTo>
                <a:lnTo>
                  <a:pt x="98" y="468"/>
                </a:lnTo>
                <a:lnTo>
                  <a:pt x="81" y="468"/>
                </a:lnTo>
                <a:close/>
              </a:path>
            </a:pathLst>
          </a:custGeom>
          <a:solidFill>
            <a:srgbClr val="C48C7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 name="Freeform 6"/>
          <p:cNvSpPr>
            <a:spLocks/>
          </p:cNvSpPr>
          <p:nvPr/>
        </p:nvSpPr>
        <p:spPr bwMode="auto">
          <a:xfrm>
            <a:off x="3810000" y="5715000"/>
            <a:ext cx="522287" cy="296862"/>
          </a:xfrm>
          <a:custGeom>
            <a:avLst/>
            <a:gdLst/>
            <a:ahLst/>
            <a:cxnLst>
              <a:cxn ang="0">
                <a:pos x="62" y="467"/>
              </a:cxn>
              <a:cxn ang="0">
                <a:pos x="35" y="466"/>
              </a:cxn>
              <a:cxn ang="0">
                <a:pos x="9" y="463"/>
              </a:cxn>
              <a:cxn ang="0">
                <a:pos x="10" y="411"/>
              </a:cxn>
              <a:cxn ang="0">
                <a:pos x="60" y="382"/>
              </a:cxn>
              <a:cxn ang="0">
                <a:pos x="115" y="355"/>
              </a:cxn>
              <a:cxn ang="0">
                <a:pos x="170" y="328"/>
              </a:cxn>
              <a:cxn ang="0">
                <a:pos x="222" y="294"/>
              </a:cxn>
              <a:cxn ang="0">
                <a:pos x="271" y="259"/>
              </a:cxn>
              <a:cxn ang="0">
                <a:pos x="308" y="225"/>
              </a:cxn>
              <a:cxn ang="0">
                <a:pos x="333" y="204"/>
              </a:cxn>
              <a:cxn ang="0">
                <a:pos x="353" y="181"/>
              </a:cxn>
              <a:cxn ang="0">
                <a:pos x="379" y="171"/>
              </a:cxn>
              <a:cxn ang="0">
                <a:pos x="406" y="184"/>
              </a:cxn>
              <a:cxn ang="0">
                <a:pos x="428" y="207"/>
              </a:cxn>
              <a:cxn ang="0">
                <a:pos x="451" y="204"/>
              </a:cxn>
              <a:cxn ang="0">
                <a:pos x="474" y="188"/>
              </a:cxn>
              <a:cxn ang="0">
                <a:pos x="514" y="155"/>
              </a:cxn>
              <a:cxn ang="0">
                <a:pos x="599" y="90"/>
              </a:cxn>
              <a:cxn ang="0">
                <a:pos x="687" y="27"/>
              </a:cxn>
              <a:cxn ang="0">
                <a:pos x="730" y="0"/>
              </a:cxn>
              <a:cxn ang="0">
                <a:pos x="748" y="1"/>
              </a:cxn>
              <a:cxn ang="0">
                <a:pos x="769" y="13"/>
              </a:cxn>
              <a:cxn ang="0">
                <a:pos x="804" y="59"/>
              </a:cxn>
              <a:cxn ang="0">
                <a:pos x="823" y="116"/>
              </a:cxn>
              <a:cxn ang="0">
                <a:pos x="807" y="165"/>
              </a:cxn>
              <a:cxn ang="0">
                <a:pos x="776" y="200"/>
              </a:cxn>
              <a:cxn ang="0">
                <a:pos x="746" y="234"/>
              </a:cxn>
              <a:cxn ang="0">
                <a:pos x="723" y="276"/>
              </a:cxn>
              <a:cxn ang="0">
                <a:pos x="702" y="340"/>
              </a:cxn>
              <a:cxn ang="0">
                <a:pos x="707" y="440"/>
              </a:cxn>
              <a:cxn ang="0">
                <a:pos x="715" y="463"/>
              </a:cxn>
              <a:cxn ang="0">
                <a:pos x="671" y="466"/>
              </a:cxn>
              <a:cxn ang="0">
                <a:pos x="641" y="466"/>
              </a:cxn>
              <a:cxn ang="0">
                <a:pos x="628" y="467"/>
              </a:cxn>
              <a:cxn ang="0">
                <a:pos x="630" y="463"/>
              </a:cxn>
              <a:cxn ang="0">
                <a:pos x="650" y="368"/>
              </a:cxn>
              <a:cxn ang="0">
                <a:pos x="628" y="277"/>
              </a:cxn>
              <a:cxn ang="0">
                <a:pos x="621" y="276"/>
              </a:cxn>
              <a:cxn ang="0">
                <a:pos x="557" y="300"/>
              </a:cxn>
              <a:cxn ang="0">
                <a:pos x="497" y="329"/>
              </a:cxn>
              <a:cxn ang="0">
                <a:pos x="438" y="362"/>
              </a:cxn>
              <a:cxn ang="0">
                <a:pos x="382" y="398"/>
              </a:cxn>
              <a:cxn ang="0">
                <a:pos x="327" y="437"/>
              </a:cxn>
              <a:cxn ang="0">
                <a:pos x="288" y="463"/>
              </a:cxn>
              <a:cxn ang="0">
                <a:pos x="259" y="467"/>
              </a:cxn>
              <a:cxn ang="0">
                <a:pos x="225" y="468"/>
              </a:cxn>
              <a:cxn ang="0">
                <a:pos x="171" y="468"/>
              </a:cxn>
              <a:cxn ang="0">
                <a:pos x="117" y="468"/>
              </a:cxn>
            </a:cxnLst>
            <a:rect l="0" t="0" r="r" b="b"/>
            <a:pathLst>
              <a:path w="823" h="468">
                <a:moveTo>
                  <a:pt x="81" y="468"/>
                </a:moveTo>
                <a:lnTo>
                  <a:pt x="72" y="468"/>
                </a:lnTo>
                <a:lnTo>
                  <a:pt x="62" y="467"/>
                </a:lnTo>
                <a:lnTo>
                  <a:pt x="53" y="467"/>
                </a:lnTo>
                <a:lnTo>
                  <a:pt x="45" y="466"/>
                </a:lnTo>
                <a:lnTo>
                  <a:pt x="35" y="466"/>
                </a:lnTo>
                <a:lnTo>
                  <a:pt x="26" y="464"/>
                </a:lnTo>
                <a:lnTo>
                  <a:pt x="17" y="464"/>
                </a:lnTo>
                <a:lnTo>
                  <a:pt x="9" y="463"/>
                </a:lnTo>
                <a:lnTo>
                  <a:pt x="0" y="444"/>
                </a:lnTo>
                <a:lnTo>
                  <a:pt x="1" y="427"/>
                </a:lnTo>
                <a:lnTo>
                  <a:pt x="10" y="411"/>
                </a:lnTo>
                <a:lnTo>
                  <a:pt x="24" y="398"/>
                </a:lnTo>
                <a:lnTo>
                  <a:pt x="42" y="389"/>
                </a:lnTo>
                <a:lnTo>
                  <a:pt x="60" y="382"/>
                </a:lnTo>
                <a:lnTo>
                  <a:pt x="79" y="374"/>
                </a:lnTo>
                <a:lnTo>
                  <a:pt x="96" y="365"/>
                </a:lnTo>
                <a:lnTo>
                  <a:pt x="115" y="355"/>
                </a:lnTo>
                <a:lnTo>
                  <a:pt x="134" y="346"/>
                </a:lnTo>
                <a:lnTo>
                  <a:pt x="151" y="336"/>
                </a:lnTo>
                <a:lnTo>
                  <a:pt x="170" y="328"/>
                </a:lnTo>
                <a:lnTo>
                  <a:pt x="187" y="317"/>
                </a:lnTo>
                <a:lnTo>
                  <a:pt x="205" y="306"/>
                </a:lnTo>
                <a:lnTo>
                  <a:pt x="222" y="294"/>
                </a:lnTo>
                <a:lnTo>
                  <a:pt x="239" y="283"/>
                </a:lnTo>
                <a:lnTo>
                  <a:pt x="255" y="271"/>
                </a:lnTo>
                <a:lnTo>
                  <a:pt x="271" y="259"/>
                </a:lnTo>
                <a:lnTo>
                  <a:pt x="287" y="246"/>
                </a:lnTo>
                <a:lnTo>
                  <a:pt x="301" y="231"/>
                </a:lnTo>
                <a:lnTo>
                  <a:pt x="308" y="225"/>
                </a:lnTo>
                <a:lnTo>
                  <a:pt x="315" y="218"/>
                </a:lnTo>
                <a:lnTo>
                  <a:pt x="324" y="211"/>
                </a:lnTo>
                <a:lnTo>
                  <a:pt x="333" y="204"/>
                </a:lnTo>
                <a:lnTo>
                  <a:pt x="340" y="197"/>
                </a:lnTo>
                <a:lnTo>
                  <a:pt x="347" y="188"/>
                </a:lnTo>
                <a:lnTo>
                  <a:pt x="353" y="181"/>
                </a:lnTo>
                <a:lnTo>
                  <a:pt x="359" y="174"/>
                </a:lnTo>
                <a:lnTo>
                  <a:pt x="369" y="171"/>
                </a:lnTo>
                <a:lnTo>
                  <a:pt x="379" y="171"/>
                </a:lnTo>
                <a:lnTo>
                  <a:pt x="387" y="172"/>
                </a:lnTo>
                <a:lnTo>
                  <a:pt x="398" y="178"/>
                </a:lnTo>
                <a:lnTo>
                  <a:pt x="406" y="184"/>
                </a:lnTo>
                <a:lnTo>
                  <a:pt x="415" y="192"/>
                </a:lnTo>
                <a:lnTo>
                  <a:pt x="422" y="200"/>
                </a:lnTo>
                <a:lnTo>
                  <a:pt x="428" y="207"/>
                </a:lnTo>
                <a:lnTo>
                  <a:pt x="435" y="208"/>
                </a:lnTo>
                <a:lnTo>
                  <a:pt x="444" y="207"/>
                </a:lnTo>
                <a:lnTo>
                  <a:pt x="451" y="204"/>
                </a:lnTo>
                <a:lnTo>
                  <a:pt x="460" y="198"/>
                </a:lnTo>
                <a:lnTo>
                  <a:pt x="467" y="194"/>
                </a:lnTo>
                <a:lnTo>
                  <a:pt x="474" y="188"/>
                </a:lnTo>
                <a:lnTo>
                  <a:pt x="481" y="182"/>
                </a:lnTo>
                <a:lnTo>
                  <a:pt x="487" y="178"/>
                </a:lnTo>
                <a:lnTo>
                  <a:pt x="514" y="155"/>
                </a:lnTo>
                <a:lnTo>
                  <a:pt x="542" y="133"/>
                </a:lnTo>
                <a:lnTo>
                  <a:pt x="570" y="112"/>
                </a:lnTo>
                <a:lnTo>
                  <a:pt x="599" y="90"/>
                </a:lnTo>
                <a:lnTo>
                  <a:pt x="628" y="69"/>
                </a:lnTo>
                <a:lnTo>
                  <a:pt x="657" y="47"/>
                </a:lnTo>
                <a:lnTo>
                  <a:pt x="687" y="27"/>
                </a:lnTo>
                <a:lnTo>
                  <a:pt x="716" y="7"/>
                </a:lnTo>
                <a:lnTo>
                  <a:pt x="723" y="3"/>
                </a:lnTo>
                <a:lnTo>
                  <a:pt x="730" y="0"/>
                </a:lnTo>
                <a:lnTo>
                  <a:pt x="736" y="0"/>
                </a:lnTo>
                <a:lnTo>
                  <a:pt x="742" y="0"/>
                </a:lnTo>
                <a:lnTo>
                  <a:pt x="748" y="1"/>
                </a:lnTo>
                <a:lnTo>
                  <a:pt x="753" y="4"/>
                </a:lnTo>
                <a:lnTo>
                  <a:pt x="761" y="8"/>
                </a:lnTo>
                <a:lnTo>
                  <a:pt x="769" y="13"/>
                </a:lnTo>
                <a:lnTo>
                  <a:pt x="781" y="26"/>
                </a:lnTo>
                <a:lnTo>
                  <a:pt x="792" y="41"/>
                </a:lnTo>
                <a:lnTo>
                  <a:pt x="804" y="59"/>
                </a:lnTo>
                <a:lnTo>
                  <a:pt x="813" y="77"/>
                </a:lnTo>
                <a:lnTo>
                  <a:pt x="820" y="96"/>
                </a:lnTo>
                <a:lnTo>
                  <a:pt x="823" y="116"/>
                </a:lnTo>
                <a:lnTo>
                  <a:pt x="821" y="135"/>
                </a:lnTo>
                <a:lnTo>
                  <a:pt x="815" y="154"/>
                </a:lnTo>
                <a:lnTo>
                  <a:pt x="807" y="165"/>
                </a:lnTo>
                <a:lnTo>
                  <a:pt x="797" y="177"/>
                </a:lnTo>
                <a:lnTo>
                  <a:pt x="787" y="188"/>
                </a:lnTo>
                <a:lnTo>
                  <a:pt x="776" y="200"/>
                </a:lnTo>
                <a:lnTo>
                  <a:pt x="766" y="210"/>
                </a:lnTo>
                <a:lnTo>
                  <a:pt x="756" y="221"/>
                </a:lnTo>
                <a:lnTo>
                  <a:pt x="746" y="234"/>
                </a:lnTo>
                <a:lnTo>
                  <a:pt x="738" y="246"/>
                </a:lnTo>
                <a:lnTo>
                  <a:pt x="730" y="261"/>
                </a:lnTo>
                <a:lnTo>
                  <a:pt x="723" y="276"/>
                </a:lnTo>
                <a:lnTo>
                  <a:pt x="716" y="292"/>
                </a:lnTo>
                <a:lnTo>
                  <a:pt x="709" y="307"/>
                </a:lnTo>
                <a:lnTo>
                  <a:pt x="702" y="340"/>
                </a:lnTo>
                <a:lnTo>
                  <a:pt x="700" y="372"/>
                </a:lnTo>
                <a:lnTo>
                  <a:pt x="702" y="405"/>
                </a:lnTo>
                <a:lnTo>
                  <a:pt x="707" y="440"/>
                </a:lnTo>
                <a:lnTo>
                  <a:pt x="712" y="453"/>
                </a:lnTo>
                <a:lnTo>
                  <a:pt x="713" y="458"/>
                </a:lnTo>
                <a:lnTo>
                  <a:pt x="715" y="463"/>
                </a:lnTo>
                <a:lnTo>
                  <a:pt x="715" y="464"/>
                </a:lnTo>
                <a:lnTo>
                  <a:pt x="690" y="464"/>
                </a:lnTo>
                <a:lnTo>
                  <a:pt x="671" y="466"/>
                </a:lnTo>
                <a:lnTo>
                  <a:pt x="658" y="466"/>
                </a:lnTo>
                <a:lnTo>
                  <a:pt x="648" y="466"/>
                </a:lnTo>
                <a:lnTo>
                  <a:pt x="641" y="466"/>
                </a:lnTo>
                <a:lnTo>
                  <a:pt x="637" y="466"/>
                </a:lnTo>
                <a:lnTo>
                  <a:pt x="632" y="467"/>
                </a:lnTo>
                <a:lnTo>
                  <a:pt x="628" y="467"/>
                </a:lnTo>
                <a:lnTo>
                  <a:pt x="628" y="466"/>
                </a:lnTo>
                <a:lnTo>
                  <a:pt x="630" y="464"/>
                </a:lnTo>
                <a:lnTo>
                  <a:pt x="630" y="463"/>
                </a:lnTo>
                <a:lnTo>
                  <a:pt x="630" y="461"/>
                </a:lnTo>
                <a:lnTo>
                  <a:pt x="642" y="418"/>
                </a:lnTo>
                <a:lnTo>
                  <a:pt x="650" y="368"/>
                </a:lnTo>
                <a:lnTo>
                  <a:pt x="647" y="317"/>
                </a:lnTo>
                <a:lnTo>
                  <a:pt x="630" y="279"/>
                </a:lnTo>
                <a:lnTo>
                  <a:pt x="628" y="277"/>
                </a:lnTo>
                <a:lnTo>
                  <a:pt x="625" y="276"/>
                </a:lnTo>
                <a:lnTo>
                  <a:pt x="624" y="276"/>
                </a:lnTo>
                <a:lnTo>
                  <a:pt x="621" y="276"/>
                </a:lnTo>
                <a:lnTo>
                  <a:pt x="599" y="283"/>
                </a:lnTo>
                <a:lnTo>
                  <a:pt x="579" y="292"/>
                </a:lnTo>
                <a:lnTo>
                  <a:pt x="557" y="300"/>
                </a:lnTo>
                <a:lnTo>
                  <a:pt x="537" y="309"/>
                </a:lnTo>
                <a:lnTo>
                  <a:pt x="517" y="319"/>
                </a:lnTo>
                <a:lnTo>
                  <a:pt x="497" y="329"/>
                </a:lnTo>
                <a:lnTo>
                  <a:pt x="477" y="339"/>
                </a:lnTo>
                <a:lnTo>
                  <a:pt x="458" y="351"/>
                </a:lnTo>
                <a:lnTo>
                  <a:pt x="438" y="362"/>
                </a:lnTo>
                <a:lnTo>
                  <a:pt x="419" y="374"/>
                </a:lnTo>
                <a:lnTo>
                  <a:pt x="400" y="385"/>
                </a:lnTo>
                <a:lnTo>
                  <a:pt x="382" y="398"/>
                </a:lnTo>
                <a:lnTo>
                  <a:pt x="363" y="411"/>
                </a:lnTo>
                <a:lnTo>
                  <a:pt x="346" y="424"/>
                </a:lnTo>
                <a:lnTo>
                  <a:pt x="327" y="437"/>
                </a:lnTo>
                <a:lnTo>
                  <a:pt x="310" y="451"/>
                </a:lnTo>
                <a:lnTo>
                  <a:pt x="298" y="457"/>
                </a:lnTo>
                <a:lnTo>
                  <a:pt x="288" y="463"/>
                </a:lnTo>
                <a:lnTo>
                  <a:pt x="279" y="466"/>
                </a:lnTo>
                <a:lnTo>
                  <a:pt x="269" y="467"/>
                </a:lnTo>
                <a:lnTo>
                  <a:pt x="259" y="467"/>
                </a:lnTo>
                <a:lnTo>
                  <a:pt x="249" y="468"/>
                </a:lnTo>
                <a:lnTo>
                  <a:pt x="238" y="468"/>
                </a:lnTo>
                <a:lnTo>
                  <a:pt x="225" y="468"/>
                </a:lnTo>
                <a:lnTo>
                  <a:pt x="207" y="468"/>
                </a:lnTo>
                <a:lnTo>
                  <a:pt x="189" y="468"/>
                </a:lnTo>
                <a:lnTo>
                  <a:pt x="171" y="468"/>
                </a:lnTo>
                <a:lnTo>
                  <a:pt x="153" y="468"/>
                </a:lnTo>
                <a:lnTo>
                  <a:pt x="134" y="468"/>
                </a:lnTo>
                <a:lnTo>
                  <a:pt x="117" y="468"/>
                </a:lnTo>
                <a:lnTo>
                  <a:pt x="98" y="468"/>
                </a:lnTo>
                <a:lnTo>
                  <a:pt x="81" y="468"/>
                </a:lnTo>
                <a:close/>
              </a:path>
            </a:pathLst>
          </a:custGeom>
          <a:solidFill>
            <a:srgbClr val="C48C7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 name="Freeform 6"/>
          <p:cNvSpPr>
            <a:spLocks/>
          </p:cNvSpPr>
          <p:nvPr/>
        </p:nvSpPr>
        <p:spPr bwMode="auto">
          <a:xfrm>
            <a:off x="5562600" y="5715000"/>
            <a:ext cx="522287" cy="296862"/>
          </a:xfrm>
          <a:custGeom>
            <a:avLst/>
            <a:gdLst/>
            <a:ahLst/>
            <a:cxnLst>
              <a:cxn ang="0">
                <a:pos x="62" y="467"/>
              </a:cxn>
              <a:cxn ang="0">
                <a:pos x="35" y="466"/>
              </a:cxn>
              <a:cxn ang="0">
                <a:pos x="9" y="463"/>
              </a:cxn>
              <a:cxn ang="0">
                <a:pos x="10" y="411"/>
              </a:cxn>
              <a:cxn ang="0">
                <a:pos x="60" y="382"/>
              </a:cxn>
              <a:cxn ang="0">
                <a:pos x="115" y="355"/>
              </a:cxn>
              <a:cxn ang="0">
                <a:pos x="170" y="328"/>
              </a:cxn>
              <a:cxn ang="0">
                <a:pos x="222" y="294"/>
              </a:cxn>
              <a:cxn ang="0">
                <a:pos x="271" y="259"/>
              </a:cxn>
              <a:cxn ang="0">
                <a:pos x="308" y="225"/>
              </a:cxn>
              <a:cxn ang="0">
                <a:pos x="333" y="204"/>
              </a:cxn>
              <a:cxn ang="0">
                <a:pos x="353" y="181"/>
              </a:cxn>
              <a:cxn ang="0">
                <a:pos x="379" y="171"/>
              </a:cxn>
              <a:cxn ang="0">
                <a:pos x="406" y="184"/>
              </a:cxn>
              <a:cxn ang="0">
                <a:pos x="428" y="207"/>
              </a:cxn>
              <a:cxn ang="0">
                <a:pos x="451" y="204"/>
              </a:cxn>
              <a:cxn ang="0">
                <a:pos x="474" y="188"/>
              </a:cxn>
              <a:cxn ang="0">
                <a:pos x="514" y="155"/>
              </a:cxn>
              <a:cxn ang="0">
                <a:pos x="599" y="90"/>
              </a:cxn>
              <a:cxn ang="0">
                <a:pos x="687" y="27"/>
              </a:cxn>
              <a:cxn ang="0">
                <a:pos x="730" y="0"/>
              </a:cxn>
              <a:cxn ang="0">
                <a:pos x="748" y="1"/>
              </a:cxn>
              <a:cxn ang="0">
                <a:pos x="769" y="13"/>
              </a:cxn>
              <a:cxn ang="0">
                <a:pos x="804" y="59"/>
              </a:cxn>
              <a:cxn ang="0">
                <a:pos x="823" y="116"/>
              </a:cxn>
              <a:cxn ang="0">
                <a:pos x="807" y="165"/>
              </a:cxn>
              <a:cxn ang="0">
                <a:pos x="776" y="200"/>
              </a:cxn>
              <a:cxn ang="0">
                <a:pos x="746" y="234"/>
              </a:cxn>
              <a:cxn ang="0">
                <a:pos x="723" y="276"/>
              </a:cxn>
              <a:cxn ang="0">
                <a:pos x="702" y="340"/>
              </a:cxn>
              <a:cxn ang="0">
                <a:pos x="707" y="440"/>
              </a:cxn>
              <a:cxn ang="0">
                <a:pos x="715" y="463"/>
              </a:cxn>
              <a:cxn ang="0">
                <a:pos x="671" y="466"/>
              </a:cxn>
              <a:cxn ang="0">
                <a:pos x="641" y="466"/>
              </a:cxn>
              <a:cxn ang="0">
                <a:pos x="628" y="467"/>
              </a:cxn>
              <a:cxn ang="0">
                <a:pos x="630" y="463"/>
              </a:cxn>
              <a:cxn ang="0">
                <a:pos x="650" y="368"/>
              </a:cxn>
              <a:cxn ang="0">
                <a:pos x="628" y="277"/>
              </a:cxn>
              <a:cxn ang="0">
                <a:pos x="621" y="276"/>
              </a:cxn>
              <a:cxn ang="0">
                <a:pos x="557" y="300"/>
              </a:cxn>
              <a:cxn ang="0">
                <a:pos x="497" y="329"/>
              </a:cxn>
              <a:cxn ang="0">
                <a:pos x="438" y="362"/>
              </a:cxn>
              <a:cxn ang="0">
                <a:pos x="382" y="398"/>
              </a:cxn>
              <a:cxn ang="0">
                <a:pos x="327" y="437"/>
              </a:cxn>
              <a:cxn ang="0">
                <a:pos x="288" y="463"/>
              </a:cxn>
              <a:cxn ang="0">
                <a:pos x="259" y="467"/>
              </a:cxn>
              <a:cxn ang="0">
                <a:pos x="225" y="468"/>
              </a:cxn>
              <a:cxn ang="0">
                <a:pos x="171" y="468"/>
              </a:cxn>
              <a:cxn ang="0">
                <a:pos x="117" y="468"/>
              </a:cxn>
            </a:cxnLst>
            <a:rect l="0" t="0" r="r" b="b"/>
            <a:pathLst>
              <a:path w="823" h="468">
                <a:moveTo>
                  <a:pt x="81" y="468"/>
                </a:moveTo>
                <a:lnTo>
                  <a:pt x="72" y="468"/>
                </a:lnTo>
                <a:lnTo>
                  <a:pt x="62" y="467"/>
                </a:lnTo>
                <a:lnTo>
                  <a:pt x="53" y="467"/>
                </a:lnTo>
                <a:lnTo>
                  <a:pt x="45" y="466"/>
                </a:lnTo>
                <a:lnTo>
                  <a:pt x="35" y="466"/>
                </a:lnTo>
                <a:lnTo>
                  <a:pt x="26" y="464"/>
                </a:lnTo>
                <a:lnTo>
                  <a:pt x="17" y="464"/>
                </a:lnTo>
                <a:lnTo>
                  <a:pt x="9" y="463"/>
                </a:lnTo>
                <a:lnTo>
                  <a:pt x="0" y="444"/>
                </a:lnTo>
                <a:lnTo>
                  <a:pt x="1" y="427"/>
                </a:lnTo>
                <a:lnTo>
                  <a:pt x="10" y="411"/>
                </a:lnTo>
                <a:lnTo>
                  <a:pt x="24" y="398"/>
                </a:lnTo>
                <a:lnTo>
                  <a:pt x="42" y="389"/>
                </a:lnTo>
                <a:lnTo>
                  <a:pt x="60" y="382"/>
                </a:lnTo>
                <a:lnTo>
                  <a:pt x="79" y="374"/>
                </a:lnTo>
                <a:lnTo>
                  <a:pt x="96" y="365"/>
                </a:lnTo>
                <a:lnTo>
                  <a:pt x="115" y="355"/>
                </a:lnTo>
                <a:lnTo>
                  <a:pt x="134" y="346"/>
                </a:lnTo>
                <a:lnTo>
                  <a:pt x="151" y="336"/>
                </a:lnTo>
                <a:lnTo>
                  <a:pt x="170" y="328"/>
                </a:lnTo>
                <a:lnTo>
                  <a:pt x="187" y="317"/>
                </a:lnTo>
                <a:lnTo>
                  <a:pt x="205" y="306"/>
                </a:lnTo>
                <a:lnTo>
                  <a:pt x="222" y="294"/>
                </a:lnTo>
                <a:lnTo>
                  <a:pt x="239" y="283"/>
                </a:lnTo>
                <a:lnTo>
                  <a:pt x="255" y="271"/>
                </a:lnTo>
                <a:lnTo>
                  <a:pt x="271" y="259"/>
                </a:lnTo>
                <a:lnTo>
                  <a:pt x="287" y="246"/>
                </a:lnTo>
                <a:lnTo>
                  <a:pt x="301" y="231"/>
                </a:lnTo>
                <a:lnTo>
                  <a:pt x="308" y="225"/>
                </a:lnTo>
                <a:lnTo>
                  <a:pt x="315" y="218"/>
                </a:lnTo>
                <a:lnTo>
                  <a:pt x="324" y="211"/>
                </a:lnTo>
                <a:lnTo>
                  <a:pt x="333" y="204"/>
                </a:lnTo>
                <a:lnTo>
                  <a:pt x="340" y="197"/>
                </a:lnTo>
                <a:lnTo>
                  <a:pt x="347" y="188"/>
                </a:lnTo>
                <a:lnTo>
                  <a:pt x="353" y="181"/>
                </a:lnTo>
                <a:lnTo>
                  <a:pt x="359" y="174"/>
                </a:lnTo>
                <a:lnTo>
                  <a:pt x="369" y="171"/>
                </a:lnTo>
                <a:lnTo>
                  <a:pt x="379" y="171"/>
                </a:lnTo>
                <a:lnTo>
                  <a:pt x="387" y="172"/>
                </a:lnTo>
                <a:lnTo>
                  <a:pt x="398" y="178"/>
                </a:lnTo>
                <a:lnTo>
                  <a:pt x="406" y="184"/>
                </a:lnTo>
                <a:lnTo>
                  <a:pt x="415" y="192"/>
                </a:lnTo>
                <a:lnTo>
                  <a:pt x="422" y="200"/>
                </a:lnTo>
                <a:lnTo>
                  <a:pt x="428" y="207"/>
                </a:lnTo>
                <a:lnTo>
                  <a:pt x="435" y="208"/>
                </a:lnTo>
                <a:lnTo>
                  <a:pt x="444" y="207"/>
                </a:lnTo>
                <a:lnTo>
                  <a:pt x="451" y="204"/>
                </a:lnTo>
                <a:lnTo>
                  <a:pt x="460" y="198"/>
                </a:lnTo>
                <a:lnTo>
                  <a:pt x="467" y="194"/>
                </a:lnTo>
                <a:lnTo>
                  <a:pt x="474" y="188"/>
                </a:lnTo>
                <a:lnTo>
                  <a:pt x="481" y="182"/>
                </a:lnTo>
                <a:lnTo>
                  <a:pt x="487" y="178"/>
                </a:lnTo>
                <a:lnTo>
                  <a:pt x="514" y="155"/>
                </a:lnTo>
                <a:lnTo>
                  <a:pt x="542" y="133"/>
                </a:lnTo>
                <a:lnTo>
                  <a:pt x="570" y="112"/>
                </a:lnTo>
                <a:lnTo>
                  <a:pt x="599" y="90"/>
                </a:lnTo>
                <a:lnTo>
                  <a:pt x="628" y="69"/>
                </a:lnTo>
                <a:lnTo>
                  <a:pt x="657" y="47"/>
                </a:lnTo>
                <a:lnTo>
                  <a:pt x="687" y="27"/>
                </a:lnTo>
                <a:lnTo>
                  <a:pt x="716" y="7"/>
                </a:lnTo>
                <a:lnTo>
                  <a:pt x="723" y="3"/>
                </a:lnTo>
                <a:lnTo>
                  <a:pt x="730" y="0"/>
                </a:lnTo>
                <a:lnTo>
                  <a:pt x="736" y="0"/>
                </a:lnTo>
                <a:lnTo>
                  <a:pt x="742" y="0"/>
                </a:lnTo>
                <a:lnTo>
                  <a:pt x="748" y="1"/>
                </a:lnTo>
                <a:lnTo>
                  <a:pt x="753" y="4"/>
                </a:lnTo>
                <a:lnTo>
                  <a:pt x="761" y="8"/>
                </a:lnTo>
                <a:lnTo>
                  <a:pt x="769" y="13"/>
                </a:lnTo>
                <a:lnTo>
                  <a:pt x="781" y="26"/>
                </a:lnTo>
                <a:lnTo>
                  <a:pt x="792" y="41"/>
                </a:lnTo>
                <a:lnTo>
                  <a:pt x="804" y="59"/>
                </a:lnTo>
                <a:lnTo>
                  <a:pt x="813" y="77"/>
                </a:lnTo>
                <a:lnTo>
                  <a:pt x="820" y="96"/>
                </a:lnTo>
                <a:lnTo>
                  <a:pt x="823" y="116"/>
                </a:lnTo>
                <a:lnTo>
                  <a:pt x="821" y="135"/>
                </a:lnTo>
                <a:lnTo>
                  <a:pt x="815" y="154"/>
                </a:lnTo>
                <a:lnTo>
                  <a:pt x="807" y="165"/>
                </a:lnTo>
                <a:lnTo>
                  <a:pt x="797" y="177"/>
                </a:lnTo>
                <a:lnTo>
                  <a:pt x="787" y="188"/>
                </a:lnTo>
                <a:lnTo>
                  <a:pt x="776" y="200"/>
                </a:lnTo>
                <a:lnTo>
                  <a:pt x="766" y="210"/>
                </a:lnTo>
                <a:lnTo>
                  <a:pt x="756" y="221"/>
                </a:lnTo>
                <a:lnTo>
                  <a:pt x="746" y="234"/>
                </a:lnTo>
                <a:lnTo>
                  <a:pt x="738" y="246"/>
                </a:lnTo>
                <a:lnTo>
                  <a:pt x="730" y="261"/>
                </a:lnTo>
                <a:lnTo>
                  <a:pt x="723" y="276"/>
                </a:lnTo>
                <a:lnTo>
                  <a:pt x="716" y="292"/>
                </a:lnTo>
                <a:lnTo>
                  <a:pt x="709" y="307"/>
                </a:lnTo>
                <a:lnTo>
                  <a:pt x="702" y="340"/>
                </a:lnTo>
                <a:lnTo>
                  <a:pt x="700" y="372"/>
                </a:lnTo>
                <a:lnTo>
                  <a:pt x="702" y="405"/>
                </a:lnTo>
                <a:lnTo>
                  <a:pt x="707" y="440"/>
                </a:lnTo>
                <a:lnTo>
                  <a:pt x="712" y="453"/>
                </a:lnTo>
                <a:lnTo>
                  <a:pt x="713" y="458"/>
                </a:lnTo>
                <a:lnTo>
                  <a:pt x="715" y="463"/>
                </a:lnTo>
                <a:lnTo>
                  <a:pt x="715" y="464"/>
                </a:lnTo>
                <a:lnTo>
                  <a:pt x="690" y="464"/>
                </a:lnTo>
                <a:lnTo>
                  <a:pt x="671" y="466"/>
                </a:lnTo>
                <a:lnTo>
                  <a:pt x="658" y="466"/>
                </a:lnTo>
                <a:lnTo>
                  <a:pt x="648" y="466"/>
                </a:lnTo>
                <a:lnTo>
                  <a:pt x="641" y="466"/>
                </a:lnTo>
                <a:lnTo>
                  <a:pt x="637" y="466"/>
                </a:lnTo>
                <a:lnTo>
                  <a:pt x="632" y="467"/>
                </a:lnTo>
                <a:lnTo>
                  <a:pt x="628" y="467"/>
                </a:lnTo>
                <a:lnTo>
                  <a:pt x="628" y="466"/>
                </a:lnTo>
                <a:lnTo>
                  <a:pt x="630" y="464"/>
                </a:lnTo>
                <a:lnTo>
                  <a:pt x="630" y="463"/>
                </a:lnTo>
                <a:lnTo>
                  <a:pt x="630" y="461"/>
                </a:lnTo>
                <a:lnTo>
                  <a:pt x="642" y="418"/>
                </a:lnTo>
                <a:lnTo>
                  <a:pt x="650" y="368"/>
                </a:lnTo>
                <a:lnTo>
                  <a:pt x="647" y="317"/>
                </a:lnTo>
                <a:lnTo>
                  <a:pt x="630" y="279"/>
                </a:lnTo>
                <a:lnTo>
                  <a:pt x="628" y="277"/>
                </a:lnTo>
                <a:lnTo>
                  <a:pt x="625" y="276"/>
                </a:lnTo>
                <a:lnTo>
                  <a:pt x="624" y="276"/>
                </a:lnTo>
                <a:lnTo>
                  <a:pt x="621" y="276"/>
                </a:lnTo>
                <a:lnTo>
                  <a:pt x="599" y="283"/>
                </a:lnTo>
                <a:lnTo>
                  <a:pt x="579" y="292"/>
                </a:lnTo>
                <a:lnTo>
                  <a:pt x="557" y="300"/>
                </a:lnTo>
                <a:lnTo>
                  <a:pt x="537" y="309"/>
                </a:lnTo>
                <a:lnTo>
                  <a:pt x="517" y="319"/>
                </a:lnTo>
                <a:lnTo>
                  <a:pt x="497" y="329"/>
                </a:lnTo>
                <a:lnTo>
                  <a:pt x="477" y="339"/>
                </a:lnTo>
                <a:lnTo>
                  <a:pt x="458" y="351"/>
                </a:lnTo>
                <a:lnTo>
                  <a:pt x="438" y="362"/>
                </a:lnTo>
                <a:lnTo>
                  <a:pt x="419" y="374"/>
                </a:lnTo>
                <a:lnTo>
                  <a:pt x="400" y="385"/>
                </a:lnTo>
                <a:lnTo>
                  <a:pt x="382" y="398"/>
                </a:lnTo>
                <a:lnTo>
                  <a:pt x="363" y="411"/>
                </a:lnTo>
                <a:lnTo>
                  <a:pt x="346" y="424"/>
                </a:lnTo>
                <a:lnTo>
                  <a:pt x="327" y="437"/>
                </a:lnTo>
                <a:lnTo>
                  <a:pt x="310" y="451"/>
                </a:lnTo>
                <a:lnTo>
                  <a:pt x="298" y="457"/>
                </a:lnTo>
                <a:lnTo>
                  <a:pt x="288" y="463"/>
                </a:lnTo>
                <a:lnTo>
                  <a:pt x="279" y="466"/>
                </a:lnTo>
                <a:lnTo>
                  <a:pt x="269" y="467"/>
                </a:lnTo>
                <a:lnTo>
                  <a:pt x="259" y="467"/>
                </a:lnTo>
                <a:lnTo>
                  <a:pt x="249" y="468"/>
                </a:lnTo>
                <a:lnTo>
                  <a:pt x="238" y="468"/>
                </a:lnTo>
                <a:lnTo>
                  <a:pt x="225" y="468"/>
                </a:lnTo>
                <a:lnTo>
                  <a:pt x="207" y="468"/>
                </a:lnTo>
                <a:lnTo>
                  <a:pt x="189" y="468"/>
                </a:lnTo>
                <a:lnTo>
                  <a:pt x="171" y="468"/>
                </a:lnTo>
                <a:lnTo>
                  <a:pt x="153" y="468"/>
                </a:lnTo>
                <a:lnTo>
                  <a:pt x="134" y="468"/>
                </a:lnTo>
                <a:lnTo>
                  <a:pt x="117" y="468"/>
                </a:lnTo>
                <a:lnTo>
                  <a:pt x="98" y="468"/>
                </a:lnTo>
                <a:lnTo>
                  <a:pt x="81" y="468"/>
                </a:lnTo>
                <a:close/>
              </a:path>
            </a:pathLst>
          </a:custGeom>
          <a:solidFill>
            <a:srgbClr val="C48C7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 name="Freeform 6"/>
          <p:cNvSpPr>
            <a:spLocks/>
          </p:cNvSpPr>
          <p:nvPr/>
        </p:nvSpPr>
        <p:spPr bwMode="auto">
          <a:xfrm>
            <a:off x="2362200" y="5791200"/>
            <a:ext cx="522287" cy="296862"/>
          </a:xfrm>
          <a:custGeom>
            <a:avLst/>
            <a:gdLst/>
            <a:ahLst/>
            <a:cxnLst>
              <a:cxn ang="0">
                <a:pos x="62" y="467"/>
              </a:cxn>
              <a:cxn ang="0">
                <a:pos x="35" y="466"/>
              </a:cxn>
              <a:cxn ang="0">
                <a:pos x="9" y="463"/>
              </a:cxn>
              <a:cxn ang="0">
                <a:pos x="10" y="411"/>
              </a:cxn>
              <a:cxn ang="0">
                <a:pos x="60" y="382"/>
              </a:cxn>
              <a:cxn ang="0">
                <a:pos x="115" y="355"/>
              </a:cxn>
              <a:cxn ang="0">
                <a:pos x="170" y="328"/>
              </a:cxn>
              <a:cxn ang="0">
                <a:pos x="222" y="294"/>
              </a:cxn>
              <a:cxn ang="0">
                <a:pos x="271" y="259"/>
              </a:cxn>
              <a:cxn ang="0">
                <a:pos x="308" y="225"/>
              </a:cxn>
              <a:cxn ang="0">
                <a:pos x="333" y="204"/>
              </a:cxn>
              <a:cxn ang="0">
                <a:pos x="353" y="181"/>
              </a:cxn>
              <a:cxn ang="0">
                <a:pos x="379" y="171"/>
              </a:cxn>
              <a:cxn ang="0">
                <a:pos x="406" y="184"/>
              </a:cxn>
              <a:cxn ang="0">
                <a:pos x="428" y="207"/>
              </a:cxn>
              <a:cxn ang="0">
                <a:pos x="451" y="204"/>
              </a:cxn>
              <a:cxn ang="0">
                <a:pos x="474" y="188"/>
              </a:cxn>
              <a:cxn ang="0">
                <a:pos x="514" y="155"/>
              </a:cxn>
              <a:cxn ang="0">
                <a:pos x="599" y="90"/>
              </a:cxn>
              <a:cxn ang="0">
                <a:pos x="687" y="27"/>
              </a:cxn>
              <a:cxn ang="0">
                <a:pos x="730" y="0"/>
              </a:cxn>
              <a:cxn ang="0">
                <a:pos x="748" y="1"/>
              </a:cxn>
              <a:cxn ang="0">
                <a:pos x="769" y="13"/>
              </a:cxn>
              <a:cxn ang="0">
                <a:pos x="804" y="59"/>
              </a:cxn>
              <a:cxn ang="0">
                <a:pos x="823" y="116"/>
              </a:cxn>
              <a:cxn ang="0">
                <a:pos x="807" y="165"/>
              </a:cxn>
              <a:cxn ang="0">
                <a:pos x="776" y="200"/>
              </a:cxn>
              <a:cxn ang="0">
                <a:pos x="746" y="234"/>
              </a:cxn>
              <a:cxn ang="0">
                <a:pos x="723" y="276"/>
              </a:cxn>
              <a:cxn ang="0">
                <a:pos x="702" y="340"/>
              </a:cxn>
              <a:cxn ang="0">
                <a:pos x="707" y="440"/>
              </a:cxn>
              <a:cxn ang="0">
                <a:pos x="715" y="463"/>
              </a:cxn>
              <a:cxn ang="0">
                <a:pos x="671" y="466"/>
              </a:cxn>
              <a:cxn ang="0">
                <a:pos x="641" y="466"/>
              </a:cxn>
              <a:cxn ang="0">
                <a:pos x="628" y="467"/>
              </a:cxn>
              <a:cxn ang="0">
                <a:pos x="630" y="463"/>
              </a:cxn>
              <a:cxn ang="0">
                <a:pos x="650" y="368"/>
              </a:cxn>
              <a:cxn ang="0">
                <a:pos x="628" y="277"/>
              </a:cxn>
              <a:cxn ang="0">
                <a:pos x="621" y="276"/>
              </a:cxn>
              <a:cxn ang="0">
                <a:pos x="557" y="300"/>
              </a:cxn>
              <a:cxn ang="0">
                <a:pos x="497" y="329"/>
              </a:cxn>
              <a:cxn ang="0">
                <a:pos x="438" y="362"/>
              </a:cxn>
              <a:cxn ang="0">
                <a:pos x="382" y="398"/>
              </a:cxn>
              <a:cxn ang="0">
                <a:pos x="327" y="437"/>
              </a:cxn>
              <a:cxn ang="0">
                <a:pos x="288" y="463"/>
              </a:cxn>
              <a:cxn ang="0">
                <a:pos x="259" y="467"/>
              </a:cxn>
              <a:cxn ang="0">
                <a:pos x="225" y="468"/>
              </a:cxn>
              <a:cxn ang="0">
                <a:pos x="171" y="468"/>
              </a:cxn>
              <a:cxn ang="0">
                <a:pos x="117" y="468"/>
              </a:cxn>
            </a:cxnLst>
            <a:rect l="0" t="0" r="r" b="b"/>
            <a:pathLst>
              <a:path w="823" h="468">
                <a:moveTo>
                  <a:pt x="81" y="468"/>
                </a:moveTo>
                <a:lnTo>
                  <a:pt x="72" y="468"/>
                </a:lnTo>
                <a:lnTo>
                  <a:pt x="62" y="467"/>
                </a:lnTo>
                <a:lnTo>
                  <a:pt x="53" y="467"/>
                </a:lnTo>
                <a:lnTo>
                  <a:pt x="45" y="466"/>
                </a:lnTo>
                <a:lnTo>
                  <a:pt x="35" y="466"/>
                </a:lnTo>
                <a:lnTo>
                  <a:pt x="26" y="464"/>
                </a:lnTo>
                <a:lnTo>
                  <a:pt x="17" y="464"/>
                </a:lnTo>
                <a:lnTo>
                  <a:pt x="9" y="463"/>
                </a:lnTo>
                <a:lnTo>
                  <a:pt x="0" y="444"/>
                </a:lnTo>
                <a:lnTo>
                  <a:pt x="1" y="427"/>
                </a:lnTo>
                <a:lnTo>
                  <a:pt x="10" y="411"/>
                </a:lnTo>
                <a:lnTo>
                  <a:pt x="24" y="398"/>
                </a:lnTo>
                <a:lnTo>
                  <a:pt x="42" y="389"/>
                </a:lnTo>
                <a:lnTo>
                  <a:pt x="60" y="382"/>
                </a:lnTo>
                <a:lnTo>
                  <a:pt x="79" y="374"/>
                </a:lnTo>
                <a:lnTo>
                  <a:pt x="96" y="365"/>
                </a:lnTo>
                <a:lnTo>
                  <a:pt x="115" y="355"/>
                </a:lnTo>
                <a:lnTo>
                  <a:pt x="134" y="346"/>
                </a:lnTo>
                <a:lnTo>
                  <a:pt x="151" y="336"/>
                </a:lnTo>
                <a:lnTo>
                  <a:pt x="170" y="328"/>
                </a:lnTo>
                <a:lnTo>
                  <a:pt x="187" y="317"/>
                </a:lnTo>
                <a:lnTo>
                  <a:pt x="205" y="306"/>
                </a:lnTo>
                <a:lnTo>
                  <a:pt x="222" y="294"/>
                </a:lnTo>
                <a:lnTo>
                  <a:pt x="239" y="283"/>
                </a:lnTo>
                <a:lnTo>
                  <a:pt x="255" y="271"/>
                </a:lnTo>
                <a:lnTo>
                  <a:pt x="271" y="259"/>
                </a:lnTo>
                <a:lnTo>
                  <a:pt x="287" y="246"/>
                </a:lnTo>
                <a:lnTo>
                  <a:pt x="301" y="231"/>
                </a:lnTo>
                <a:lnTo>
                  <a:pt x="308" y="225"/>
                </a:lnTo>
                <a:lnTo>
                  <a:pt x="315" y="218"/>
                </a:lnTo>
                <a:lnTo>
                  <a:pt x="324" y="211"/>
                </a:lnTo>
                <a:lnTo>
                  <a:pt x="333" y="204"/>
                </a:lnTo>
                <a:lnTo>
                  <a:pt x="340" y="197"/>
                </a:lnTo>
                <a:lnTo>
                  <a:pt x="347" y="188"/>
                </a:lnTo>
                <a:lnTo>
                  <a:pt x="353" y="181"/>
                </a:lnTo>
                <a:lnTo>
                  <a:pt x="359" y="174"/>
                </a:lnTo>
                <a:lnTo>
                  <a:pt x="369" y="171"/>
                </a:lnTo>
                <a:lnTo>
                  <a:pt x="379" y="171"/>
                </a:lnTo>
                <a:lnTo>
                  <a:pt x="387" y="172"/>
                </a:lnTo>
                <a:lnTo>
                  <a:pt x="398" y="178"/>
                </a:lnTo>
                <a:lnTo>
                  <a:pt x="406" y="184"/>
                </a:lnTo>
                <a:lnTo>
                  <a:pt x="415" y="192"/>
                </a:lnTo>
                <a:lnTo>
                  <a:pt x="422" y="200"/>
                </a:lnTo>
                <a:lnTo>
                  <a:pt x="428" y="207"/>
                </a:lnTo>
                <a:lnTo>
                  <a:pt x="435" y="208"/>
                </a:lnTo>
                <a:lnTo>
                  <a:pt x="444" y="207"/>
                </a:lnTo>
                <a:lnTo>
                  <a:pt x="451" y="204"/>
                </a:lnTo>
                <a:lnTo>
                  <a:pt x="460" y="198"/>
                </a:lnTo>
                <a:lnTo>
                  <a:pt x="467" y="194"/>
                </a:lnTo>
                <a:lnTo>
                  <a:pt x="474" y="188"/>
                </a:lnTo>
                <a:lnTo>
                  <a:pt x="481" y="182"/>
                </a:lnTo>
                <a:lnTo>
                  <a:pt x="487" y="178"/>
                </a:lnTo>
                <a:lnTo>
                  <a:pt x="514" y="155"/>
                </a:lnTo>
                <a:lnTo>
                  <a:pt x="542" y="133"/>
                </a:lnTo>
                <a:lnTo>
                  <a:pt x="570" y="112"/>
                </a:lnTo>
                <a:lnTo>
                  <a:pt x="599" y="90"/>
                </a:lnTo>
                <a:lnTo>
                  <a:pt x="628" y="69"/>
                </a:lnTo>
                <a:lnTo>
                  <a:pt x="657" y="47"/>
                </a:lnTo>
                <a:lnTo>
                  <a:pt x="687" y="27"/>
                </a:lnTo>
                <a:lnTo>
                  <a:pt x="716" y="7"/>
                </a:lnTo>
                <a:lnTo>
                  <a:pt x="723" y="3"/>
                </a:lnTo>
                <a:lnTo>
                  <a:pt x="730" y="0"/>
                </a:lnTo>
                <a:lnTo>
                  <a:pt x="736" y="0"/>
                </a:lnTo>
                <a:lnTo>
                  <a:pt x="742" y="0"/>
                </a:lnTo>
                <a:lnTo>
                  <a:pt x="748" y="1"/>
                </a:lnTo>
                <a:lnTo>
                  <a:pt x="753" y="4"/>
                </a:lnTo>
                <a:lnTo>
                  <a:pt x="761" y="8"/>
                </a:lnTo>
                <a:lnTo>
                  <a:pt x="769" y="13"/>
                </a:lnTo>
                <a:lnTo>
                  <a:pt x="781" y="26"/>
                </a:lnTo>
                <a:lnTo>
                  <a:pt x="792" y="41"/>
                </a:lnTo>
                <a:lnTo>
                  <a:pt x="804" y="59"/>
                </a:lnTo>
                <a:lnTo>
                  <a:pt x="813" y="77"/>
                </a:lnTo>
                <a:lnTo>
                  <a:pt x="820" y="96"/>
                </a:lnTo>
                <a:lnTo>
                  <a:pt x="823" y="116"/>
                </a:lnTo>
                <a:lnTo>
                  <a:pt x="821" y="135"/>
                </a:lnTo>
                <a:lnTo>
                  <a:pt x="815" y="154"/>
                </a:lnTo>
                <a:lnTo>
                  <a:pt x="807" y="165"/>
                </a:lnTo>
                <a:lnTo>
                  <a:pt x="797" y="177"/>
                </a:lnTo>
                <a:lnTo>
                  <a:pt x="787" y="188"/>
                </a:lnTo>
                <a:lnTo>
                  <a:pt x="776" y="200"/>
                </a:lnTo>
                <a:lnTo>
                  <a:pt x="766" y="210"/>
                </a:lnTo>
                <a:lnTo>
                  <a:pt x="756" y="221"/>
                </a:lnTo>
                <a:lnTo>
                  <a:pt x="746" y="234"/>
                </a:lnTo>
                <a:lnTo>
                  <a:pt x="738" y="246"/>
                </a:lnTo>
                <a:lnTo>
                  <a:pt x="730" y="261"/>
                </a:lnTo>
                <a:lnTo>
                  <a:pt x="723" y="276"/>
                </a:lnTo>
                <a:lnTo>
                  <a:pt x="716" y="292"/>
                </a:lnTo>
                <a:lnTo>
                  <a:pt x="709" y="307"/>
                </a:lnTo>
                <a:lnTo>
                  <a:pt x="702" y="340"/>
                </a:lnTo>
                <a:lnTo>
                  <a:pt x="700" y="372"/>
                </a:lnTo>
                <a:lnTo>
                  <a:pt x="702" y="405"/>
                </a:lnTo>
                <a:lnTo>
                  <a:pt x="707" y="440"/>
                </a:lnTo>
                <a:lnTo>
                  <a:pt x="712" y="453"/>
                </a:lnTo>
                <a:lnTo>
                  <a:pt x="713" y="458"/>
                </a:lnTo>
                <a:lnTo>
                  <a:pt x="715" y="463"/>
                </a:lnTo>
                <a:lnTo>
                  <a:pt x="715" y="464"/>
                </a:lnTo>
                <a:lnTo>
                  <a:pt x="690" y="464"/>
                </a:lnTo>
                <a:lnTo>
                  <a:pt x="671" y="466"/>
                </a:lnTo>
                <a:lnTo>
                  <a:pt x="658" y="466"/>
                </a:lnTo>
                <a:lnTo>
                  <a:pt x="648" y="466"/>
                </a:lnTo>
                <a:lnTo>
                  <a:pt x="641" y="466"/>
                </a:lnTo>
                <a:lnTo>
                  <a:pt x="637" y="466"/>
                </a:lnTo>
                <a:lnTo>
                  <a:pt x="632" y="467"/>
                </a:lnTo>
                <a:lnTo>
                  <a:pt x="628" y="467"/>
                </a:lnTo>
                <a:lnTo>
                  <a:pt x="628" y="466"/>
                </a:lnTo>
                <a:lnTo>
                  <a:pt x="630" y="464"/>
                </a:lnTo>
                <a:lnTo>
                  <a:pt x="630" y="463"/>
                </a:lnTo>
                <a:lnTo>
                  <a:pt x="630" y="461"/>
                </a:lnTo>
                <a:lnTo>
                  <a:pt x="642" y="418"/>
                </a:lnTo>
                <a:lnTo>
                  <a:pt x="650" y="368"/>
                </a:lnTo>
                <a:lnTo>
                  <a:pt x="647" y="317"/>
                </a:lnTo>
                <a:lnTo>
                  <a:pt x="630" y="279"/>
                </a:lnTo>
                <a:lnTo>
                  <a:pt x="628" y="277"/>
                </a:lnTo>
                <a:lnTo>
                  <a:pt x="625" y="276"/>
                </a:lnTo>
                <a:lnTo>
                  <a:pt x="624" y="276"/>
                </a:lnTo>
                <a:lnTo>
                  <a:pt x="621" y="276"/>
                </a:lnTo>
                <a:lnTo>
                  <a:pt x="599" y="283"/>
                </a:lnTo>
                <a:lnTo>
                  <a:pt x="579" y="292"/>
                </a:lnTo>
                <a:lnTo>
                  <a:pt x="557" y="300"/>
                </a:lnTo>
                <a:lnTo>
                  <a:pt x="537" y="309"/>
                </a:lnTo>
                <a:lnTo>
                  <a:pt x="517" y="319"/>
                </a:lnTo>
                <a:lnTo>
                  <a:pt x="497" y="329"/>
                </a:lnTo>
                <a:lnTo>
                  <a:pt x="477" y="339"/>
                </a:lnTo>
                <a:lnTo>
                  <a:pt x="458" y="351"/>
                </a:lnTo>
                <a:lnTo>
                  <a:pt x="438" y="362"/>
                </a:lnTo>
                <a:lnTo>
                  <a:pt x="419" y="374"/>
                </a:lnTo>
                <a:lnTo>
                  <a:pt x="400" y="385"/>
                </a:lnTo>
                <a:lnTo>
                  <a:pt x="382" y="398"/>
                </a:lnTo>
                <a:lnTo>
                  <a:pt x="363" y="411"/>
                </a:lnTo>
                <a:lnTo>
                  <a:pt x="346" y="424"/>
                </a:lnTo>
                <a:lnTo>
                  <a:pt x="327" y="437"/>
                </a:lnTo>
                <a:lnTo>
                  <a:pt x="310" y="451"/>
                </a:lnTo>
                <a:lnTo>
                  <a:pt x="298" y="457"/>
                </a:lnTo>
                <a:lnTo>
                  <a:pt x="288" y="463"/>
                </a:lnTo>
                <a:lnTo>
                  <a:pt x="279" y="466"/>
                </a:lnTo>
                <a:lnTo>
                  <a:pt x="269" y="467"/>
                </a:lnTo>
                <a:lnTo>
                  <a:pt x="259" y="467"/>
                </a:lnTo>
                <a:lnTo>
                  <a:pt x="249" y="468"/>
                </a:lnTo>
                <a:lnTo>
                  <a:pt x="238" y="468"/>
                </a:lnTo>
                <a:lnTo>
                  <a:pt x="225" y="468"/>
                </a:lnTo>
                <a:lnTo>
                  <a:pt x="207" y="468"/>
                </a:lnTo>
                <a:lnTo>
                  <a:pt x="189" y="468"/>
                </a:lnTo>
                <a:lnTo>
                  <a:pt x="171" y="468"/>
                </a:lnTo>
                <a:lnTo>
                  <a:pt x="153" y="468"/>
                </a:lnTo>
                <a:lnTo>
                  <a:pt x="134" y="468"/>
                </a:lnTo>
                <a:lnTo>
                  <a:pt x="117" y="468"/>
                </a:lnTo>
                <a:lnTo>
                  <a:pt x="98" y="468"/>
                </a:lnTo>
                <a:lnTo>
                  <a:pt x="81" y="468"/>
                </a:lnTo>
                <a:close/>
              </a:path>
            </a:pathLst>
          </a:custGeom>
          <a:solidFill>
            <a:srgbClr val="C48C7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609600"/>
            <a:ext cx="8077200" cy="5016758"/>
          </a:xfrm>
          <a:prstGeom prst="rect">
            <a:avLst/>
          </a:prstGeom>
          <a:noFill/>
        </p:spPr>
        <p:txBody>
          <a:bodyPr wrap="square" rtlCol="0">
            <a:spAutoFit/>
          </a:bodyPr>
          <a:lstStyle/>
          <a:p>
            <a:pPr algn="ctr"/>
            <a:r>
              <a:rPr lang="en-US" sz="3200" dirty="0" smtClean="0"/>
              <a:t>QUESTIONS OR ASSISTANCE </a:t>
            </a:r>
          </a:p>
          <a:p>
            <a:pPr algn="ctr"/>
            <a:r>
              <a:rPr lang="en-US" sz="3200" dirty="0" smtClean="0"/>
              <a:t>CONTACT</a:t>
            </a:r>
          </a:p>
          <a:p>
            <a:pPr algn="ctr"/>
            <a:endParaRPr lang="en-US" sz="3200" dirty="0" smtClean="0"/>
          </a:p>
          <a:p>
            <a:pPr algn="ctr"/>
            <a:r>
              <a:rPr lang="en-US" sz="3200" dirty="0" smtClean="0"/>
              <a:t>CYNTHIA CRISS</a:t>
            </a:r>
          </a:p>
          <a:p>
            <a:pPr algn="ctr"/>
            <a:r>
              <a:rPr lang="en-US" sz="3200" dirty="0" smtClean="0"/>
              <a:t>DATA COACH</a:t>
            </a:r>
          </a:p>
          <a:p>
            <a:pPr algn="ctr"/>
            <a:endParaRPr lang="en-US" sz="3200" dirty="0" smtClean="0"/>
          </a:p>
          <a:p>
            <a:pPr algn="ctr"/>
            <a:r>
              <a:rPr lang="en-US" sz="3200" dirty="0" smtClean="0">
                <a:hlinkClick r:id="rId2"/>
              </a:rPr>
              <a:t>ccriss@pulaski.k12.ga.us</a:t>
            </a:r>
            <a:endParaRPr lang="en-US" sz="3200" dirty="0" smtClean="0"/>
          </a:p>
          <a:p>
            <a:pPr algn="ctr"/>
            <a:endParaRPr lang="en-US" sz="3200" dirty="0" smtClean="0"/>
          </a:p>
          <a:p>
            <a:pPr algn="ctr"/>
            <a:r>
              <a:rPr lang="en-US" sz="3200" dirty="0" smtClean="0"/>
              <a:t>478 783-7487 office</a:t>
            </a:r>
          </a:p>
          <a:p>
            <a:pPr algn="ctr"/>
            <a:r>
              <a:rPr lang="en-US" sz="3200" dirty="0" smtClean="0"/>
              <a:t>229 313-2538 personal cell</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914400"/>
            <a:ext cx="7848600" cy="4216539"/>
          </a:xfrm>
          <a:prstGeom prst="rect">
            <a:avLst/>
          </a:prstGeom>
        </p:spPr>
        <p:txBody>
          <a:bodyPr wrap="square">
            <a:spAutoFit/>
          </a:bodyPr>
          <a:lstStyle/>
          <a:p>
            <a:pPr algn="ctr"/>
            <a:r>
              <a:rPr lang="en-US" sz="5000" b="1" dirty="0" smtClean="0"/>
              <a:t>1</a:t>
            </a:r>
            <a:r>
              <a:rPr lang="en-US" sz="5000" b="1" baseline="30000" dirty="0" smtClean="0"/>
              <a:t>st</a:t>
            </a:r>
            <a:r>
              <a:rPr lang="en-US" sz="5000" b="1" dirty="0" smtClean="0"/>
              <a:t> QUARTER </a:t>
            </a:r>
          </a:p>
          <a:p>
            <a:pPr algn="ctr"/>
            <a:r>
              <a:rPr lang="en-US" sz="5000" b="1" dirty="0" smtClean="0"/>
              <a:t>QUARTERLY </a:t>
            </a:r>
          </a:p>
          <a:p>
            <a:pPr algn="ctr"/>
            <a:r>
              <a:rPr lang="en-US" sz="5000" b="1" dirty="0" smtClean="0"/>
              <a:t>CONTACTS </a:t>
            </a:r>
          </a:p>
          <a:p>
            <a:pPr algn="ctr"/>
            <a:r>
              <a:rPr lang="en-US" sz="5000" b="1" dirty="0" smtClean="0"/>
              <a:t>REPORTING</a:t>
            </a:r>
          </a:p>
          <a:p>
            <a:pPr algn="ctr"/>
            <a:endParaRPr lang="en-US" sz="5000" b="1"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914400"/>
            <a:ext cx="7848600" cy="4216539"/>
          </a:xfrm>
          <a:prstGeom prst="rect">
            <a:avLst/>
          </a:prstGeom>
        </p:spPr>
        <p:txBody>
          <a:bodyPr wrap="square">
            <a:spAutoFit/>
          </a:bodyPr>
          <a:lstStyle/>
          <a:p>
            <a:r>
              <a:rPr lang="en-US" sz="2500" b="1" dirty="0" smtClean="0"/>
              <a:t>Each quarter Parent Mentors report their contacts made in their schools and community.  Reporting dates are:  </a:t>
            </a:r>
          </a:p>
          <a:p>
            <a:pPr algn="ctr"/>
            <a:r>
              <a:rPr lang="en-US" sz="2500" b="1" dirty="0" smtClean="0"/>
              <a:t>October 15</a:t>
            </a:r>
            <a:r>
              <a:rPr lang="en-US" sz="2500" b="1" baseline="30000" dirty="0" smtClean="0"/>
              <a:t>th</a:t>
            </a:r>
            <a:r>
              <a:rPr lang="en-US" sz="2500" b="1" dirty="0" smtClean="0"/>
              <a:t> (July-August-September)</a:t>
            </a:r>
          </a:p>
          <a:p>
            <a:pPr algn="ctr"/>
            <a:endParaRPr lang="en-US" sz="2500" b="1" dirty="0" smtClean="0"/>
          </a:p>
          <a:p>
            <a:pPr algn="ctr"/>
            <a:r>
              <a:rPr lang="en-US" sz="2500" b="1" dirty="0" smtClean="0"/>
              <a:t>January 15</a:t>
            </a:r>
            <a:r>
              <a:rPr lang="en-US" sz="2500" b="1" baseline="30000" dirty="0" smtClean="0"/>
              <a:t>th</a:t>
            </a:r>
            <a:r>
              <a:rPr lang="en-US" sz="2500" b="1" dirty="0" smtClean="0"/>
              <a:t> (October-November-December)</a:t>
            </a:r>
          </a:p>
          <a:p>
            <a:pPr algn="ctr"/>
            <a:endParaRPr lang="en-US" sz="2500" b="1" dirty="0" smtClean="0"/>
          </a:p>
          <a:p>
            <a:pPr algn="ctr"/>
            <a:r>
              <a:rPr lang="en-US" sz="2500" b="1" dirty="0" smtClean="0"/>
              <a:t>April 15</a:t>
            </a:r>
            <a:r>
              <a:rPr lang="en-US" sz="2500" b="1" baseline="30000" dirty="0" smtClean="0"/>
              <a:t>th</a:t>
            </a:r>
            <a:r>
              <a:rPr lang="en-US" sz="2500" b="1" dirty="0" smtClean="0"/>
              <a:t> ( January-February-March)</a:t>
            </a:r>
          </a:p>
          <a:p>
            <a:pPr algn="ctr"/>
            <a:endParaRPr lang="en-US" sz="2500" b="1" dirty="0" smtClean="0"/>
          </a:p>
          <a:p>
            <a:pPr algn="ctr"/>
            <a:r>
              <a:rPr lang="en-US" sz="2500" b="1" dirty="0" smtClean="0"/>
              <a:t>May 30</a:t>
            </a:r>
            <a:r>
              <a:rPr lang="en-US" sz="2500" b="1" baseline="30000" dirty="0" smtClean="0"/>
              <a:t>th</a:t>
            </a:r>
            <a:r>
              <a:rPr lang="en-US" sz="2500" b="1" dirty="0" smtClean="0"/>
              <a:t> or before you leave (April-May-June)</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dirty="0" smtClean="0"/>
              <a:t>To keep track of Quarterly Contacts, Parent Mentors may use the GAPMP Daily Contacts Form or the following  </a:t>
            </a:r>
          </a:p>
          <a:p>
            <a:pPr algn="ctr">
              <a:buNone/>
            </a:pPr>
            <a:r>
              <a:rPr lang="en-US" dirty="0" smtClean="0"/>
              <a:t>Calendar </a:t>
            </a:r>
          </a:p>
          <a:p>
            <a:pPr algn="ctr">
              <a:buNone/>
            </a:pPr>
            <a:r>
              <a:rPr lang="en-US" dirty="0" smtClean="0"/>
              <a:t>Spiral Notebook </a:t>
            </a:r>
          </a:p>
          <a:p>
            <a:pPr algn="ctr">
              <a:buNone/>
            </a:pPr>
            <a:r>
              <a:rPr lang="en-US" dirty="0" smtClean="0"/>
              <a:t>Spreadsheet</a:t>
            </a:r>
          </a:p>
          <a:p>
            <a:pPr>
              <a:buNone/>
            </a:pPr>
            <a:r>
              <a:rPr lang="en-US" dirty="0" smtClean="0"/>
              <a:t>In order to record the contacts he or she makes on a daily basis.  </a:t>
            </a:r>
          </a:p>
          <a:p>
            <a:pPr algn="ctr">
              <a:buNone/>
            </a:pPr>
            <a:endParaRPr lang="en-US" dirty="0" smtClean="0"/>
          </a:p>
          <a:p>
            <a:pPr>
              <a:buNone/>
            </a:pPr>
            <a:endParaRPr lang="en-US" dirty="0" smtClean="0"/>
          </a:p>
          <a:p>
            <a:pPr algn="ctr">
              <a:buNone/>
            </a:pPr>
            <a:r>
              <a:rPr lang="en-US" dirty="0" smtClean="0"/>
              <a:t> </a:t>
            </a:r>
            <a:endParaRPr lang="en-US" dirty="0"/>
          </a:p>
        </p:txBody>
      </p:sp>
      <p:sp>
        <p:nvSpPr>
          <p:cNvPr id="3" name="Title 2"/>
          <p:cNvSpPr>
            <a:spLocks noGrp="1"/>
          </p:cNvSpPr>
          <p:nvPr>
            <p:ph type="title"/>
          </p:nvPr>
        </p:nvSpPr>
        <p:spPr/>
        <p:txBody>
          <a:bodyPr>
            <a:normAutofit fontScale="90000"/>
          </a:bodyPr>
          <a:lstStyle/>
          <a:p>
            <a:r>
              <a:rPr lang="en-US" dirty="0" smtClean="0"/>
              <a:t>Quarterly Contacts Reporting Tracking</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228600"/>
            <a:ext cx="7391400" cy="5909310"/>
          </a:xfrm>
          <a:prstGeom prst="rect">
            <a:avLst/>
          </a:prstGeom>
        </p:spPr>
        <p:txBody>
          <a:bodyPr wrap="square">
            <a:spAutoFit/>
          </a:bodyPr>
          <a:lstStyle/>
          <a:p>
            <a:pPr algn="ctr"/>
            <a:r>
              <a:rPr lang="en-US" b="1" dirty="0" smtClean="0"/>
              <a:t>Categories Tracked and Explanations</a:t>
            </a:r>
            <a:endParaRPr lang="en-US" dirty="0" smtClean="0"/>
          </a:p>
          <a:p>
            <a:endParaRPr lang="en-US" dirty="0" smtClean="0"/>
          </a:p>
          <a:p>
            <a:r>
              <a:rPr lang="en-US" b="1" dirty="0" smtClean="0"/>
              <a:t>Calls/ Emails/Texts</a:t>
            </a:r>
          </a:p>
          <a:p>
            <a:r>
              <a:rPr lang="en-US" dirty="0" smtClean="0"/>
              <a:t>These are calls to and from a parent.  Each call you take or make is counted. Each email you send and receive is counted.  Each text you send and receive is counted.  </a:t>
            </a:r>
          </a:p>
          <a:p>
            <a:endParaRPr lang="en-US" dirty="0" smtClean="0"/>
          </a:p>
          <a:p>
            <a:r>
              <a:rPr lang="en-US" b="1" dirty="0" smtClean="0"/>
              <a:t>Home Visits</a:t>
            </a:r>
          </a:p>
          <a:p>
            <a:r>
              <a:rPr lang="en-US" dirty="0" smtClean="0"/>
              <a:t>Each home visit is counted as one.</a:t>
            </a:r>
          </a:p>
          <a:p>
            <a:r>
              <a:rPr lang="en-US" dirty="0" smtClean="0"/>
              <a:t> </a:t>
            </a:r>
          </a:p>
          <a:p>
            <a:r>
              <a:rPr lang="en-US" b="1" dirty="0" smtClean="0"/>
              <a:t>IEP Meetings</a:t>
            </a:r>
          </a:p>
          <a:p>
            <a:r>
              <a:rPr lang="en-US" dirty="0" smtClean="0"/>
              <a:t>Each IEP Meeting is counted as one.</a:t>
            </a:r>
          </a:p>
          <a:p>
            <a:r>
              <a:rPr lang="en-US" dirty="0" smtClean="0"/>
              <a:t> </a:t>
            </a:r>
          </a:p>
          <a:p>
            <a:r>
              <a:rPr lang="en-US" b="1" dirty="0" smtClean="0"/>
              <a:t>Mass Emails / Bulk Mail/ Newsletter</a:t>
            </a:r>
          </a:p>
          <a:p>
            <a:r>
              <a:rPr lang="en-US" dirty="0" smtClean="0"/>
              <a:t>Insert the number of mass emails or bulk mail sent out during that month.  Example:  2 mass emails were sent out to 150 recipients, so the total contact will be 300 for mass emails.   </a:t>
            </a:r>
          </a:p>
          <a:p>
            <a:r>
              <a:rPr lang="en-US" dirty="0" smtClean="0"/>
              <a:t> </a:t>
            </a:r>
          </a:p>
          <a:p>
            <a:r>
              <a:rPr lang="en-US" b="1" dirty="0" smtClean="0"/>
              <a:t>Parent Meetings</a:t>
            </a:r>
          </a:p>
          <a:p>
            <a:r>
              <a:rPr lang="en-US" dirty="0" smtClean="0"/>
              <a:t>This is a one on one parent meeting.  </a:t>
            </a:r>
          </a:p>
          <a:p>
            <a:r>
              <a:rPr lang="en-US" dirty="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762000"/>
            <a:ext cx="7391400" cy="5355312"/>
          </a:xfrm>
          <a:prstGeom prst="rect">
            <a:avLst/>
          </a:prstGeom>
        </p:spPr>
        <p:txBody>
          <a:bodyPr wrap="square">
            <a:spAutoFit/>
          </a:bodyPr>
          <a:lstStyle/>
          <a:p>
            <a:pPr algn="ctr"/>
            <a:r>
              <a:rPr lang="en-US" b="1" dirty="0" smtClean="0"/>
              <a:t>Contacts Tracking Explanations  Continued</a:t>
            </a:r>
            <a:endParaRPr lang="en-US" dirty="0" smtClean="0"/>
          </a:p>
          <a:p>
            <a:r>
              <a:rPr lang="en-US" dirty="0" smtClean="0"/>
              <a:t> </a:t>
            </a:r>
          </a:p>
          <a:p>
            <a:r>
              <a:rPr lang="en-US" b="1" dirty="0" smtClean="0"/>
              <a:t># of Parent Trainings</a:t>
            </a:r>
          </a:p>
          <a:p>
            <a:r>
              <a:rPr lang="en-US" dirty="0" smtClean="0"/>
              <a:t>Here you will count the number of trainings you have hosted or presented during that designated period of time.  </a:t>
            </a:r>
          </a:p>
          <a:p>
            <a:r>
              <a:rPr lang="en-US" dirty="0" smtClean="0"/>
              <a:t> </a:t>
            </a:r>
          </a:p>
          <a:p>
            <a:r>
              <a:rPr lang="en-US" b="1" dirty="0" smtClean="0"/>
              <a:t># of Parent Trained</a:t>
            </a:r>
          </a:p>
          <a:p>
            <a:r>
              <a:rPr lang="en-US" dirty="0" smtClean="0"/>
              <a:t>Here you will include the number of parents that are at the parent trainings.  Also include the number of parents trained during a P2P training that you hosted.</a:t>
            </a:r>
          </a:p>
          <a:p>
            <a:r>
              <a:rPr lang="en-US" dirty="0" smtClean="0"/>
              <a:t> </a:t>
            </a:r>
          </a:p>
          <a:p>
            <a:r>
              <a:rPr lang="en-US" b="1" dirty="0" smtClean="0"/>
              <a:t># of Parent Trainings using P2P</a:t>
            </a:r>
          </a:p>
          <a:p>
            <a:r>
              <a:rPr lang="en-US" dirty="0" smtClean="0"/>
              <a:t>Here include the number of parent trainings that you hosted using P2P.</a:t>
            </a:r>
          </a:p>
          <a:p>
            <a:r>
              <a:rPr lang="en-US" dirty="0" smtClean="0"/>
              <a:t> </a:t>
            </a:r>
          </a:p>
          <a:p>
            <a:r>
              <a:rPr lang="en-US" b="1" dirty="0" smtClean="0"/>
              <a:t># of Teacher/Administrator Trainings</a:t>
            </a:r>
          </a:p>
          <a:p>
            <a:r>
              <a:rPr lang="en-US" dirty="0" smtClean="0"/>
              <a:t>Include the number of trainings that you presented to teachers/administrators</a:t>
            </a:r>
          </a:p>
          <a:p>
            <a:r>
              <a:rPr lang="en-US" b="1" dirty="0" smtClean="0"/>
              <a:t> </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219200"/>
            <a:ext cx="7391400" cy="3970318"/>
          </a:xfrm>
          <a:prstGeom prst="rect">
            <a:avLst/>
          </a:prstGeom>
        </p:spPr>
        <p:txBody>
          <a:bodyPr wrap="square">
            <a:spAutoFit/>
          </a:bodyPr>
          <a:lstStyle/>
          <a:p>
            <a:pPr algn="ctr"/>
            <a:r>
              <a:rPr lang="en-US" b="1" dirty="0" smtClean="0"/>
              <a:t>Contacts Tracking Explanations  Continued</a:t>
            </a:r>
            <a:endParaRPr lang="en-US" dirty="0" smtClean="0"/>
          </a:p>
          <a:p>
            <a:r>
              <a:rPr lang="en-US" dirty="0" smtClean="0"/>
              <a:t> </a:t>
            </a:r>
          </a:p>
          <a:p>
            <a:r>
              <a:rPr lang="en-US" b="1" dirty="0" smtClean="0"/>
              <a:t># of Teachers/ Administrators Trained</a:t>
            </a:r>
          </a:p>
          <a:p>
            <a:r>
              <a:rPr lang="en-US" dirty="0" smtClean="0"/>
              <a:t>Here you will include the number of teachers/administrators that you trained/presented to).</a:t>
            </a:r>
          </a:p>
          <a:p>
            <a:r>
              <a:rPr lang="en-US" dirty="0" smtClean="0"/>
              <a:t> </a:t>
            </a:r>
          </a:p>
          <a:p>
            <a:r>
              <a:rPr lang="en-US" b="1" dirty="0" smtClean="0"/>
              <a:t> # of Other Events</a:t>
            </a:r>
          </a:p>
          <a:p>
            <a:r>
              <a:rPr lang="en-US" dirty="0" smtClean="0"/>
              <a:t>Any other event or meeting where you wore your “Parent Mentor Hat”</a:t>
            </a:r>
          </a:p>
          <a:p>
            <a:endParaRPr lang="en-US" dirty="0" smtClean="0"/>
          </a:p>
          <a:p>
            <a:r>
              <a:rPr lang="en-US" b="1" dirty="0" smtClean="0"/>
              <a:t># of Attendees At Other Events</a:t>
            </a:r>
          </a:p>
          <a:p>
            <a:r>
              <a:rPr lang="en-US" dirty="0" smtClean="0"/>
              <a:t>Here you include the number of people who attended the other events:  Example:  3 events with 5 people at each = 15 people</a:t>
            </a:r>
          </a:p>
          <a:p>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2018</TotalTime>
  <Words>1385</Words>
  <Application>Microsoft Office PowerPoint</Application>
  <PresentationFormat>On-screen Show (4:3)</PresentationFormat>
  <Paragraphs>236</Paragraphs>
  <Slides>30</Slides>
  <Notes>4</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PowerPoint Presentation</vt:lpstr>
      <vt:lpstr>WELCOME ABOARD !!!!</vt:lpstr>
      <vt:lpstr>PowerPoint Presentation</vt:lpstr>
      <vt:lpstr>PowerPoint Presentation</vt:lpstr>
      <vt:lpstr>PowerPoint Presentation</vt:lpstr>
      <vt:lpstr>Quarterly Contacts Reporting Tracking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NEW MENTOR WORK MONTH 3 SCENARIO</vt:lpstr>
      <vt:lpstr>PowerPoint Presentation</vt:lpstr>
      <vt:lpstr>Activity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LISA</dc:creator>
  <cp:lastModifiedBy>Jane Grillo</cp:lastModifiedBy>
  <cp:revision>91</cp:revision>
  <cp:lastPrinted>2017-08-14T15:52:29Z</cp:lastPrinted>
  <dcterms:created xsi:type="dcterms:W3CDTF">2014-08-21T09:09:55Z</dcterms:created>
  <dcterms:modified xsi:type="dcterms:W3CDTF">2018-06-01T22:10:03Z</dcterms:modified>
</cp:coreProperties>
</file>