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handoutMasterIdLst>
    <p:handoutMasterId r:id="rId33"/>
  </p:handoutMasterIdLst>
  <p:sldIdLst>
    <p:sldId id="256" r:id="rId2"/>
    <p:sldId id="257" r:id="rId3"/>
    <p:sldId id="298" r:id="rId4"/>
    <p:sldId id="316" r:id="rId5"/>
    <p:sldId id="335" r:id="rId6"/>
    <p:sldId id="337" r:id="rId7"/>
    <p:sldId id="328" r:id="rId8"/>
    <p:sldId id="329" r:id="rId9"/>
    <p:sldId id="330" r:id="rId10"/>
    <p:sldId id="338" r:id="rId11"/>
    <p:sldId id="339" r:id="rId12"/>
    <p:sldId id="341" r:id="rId13"/>
    <p:sldId id="342" r:id="rId14"/>
    <p:sldId id="343" r:id="rId15"/>
    <p:sldId id="344" r:id="rId16"/>
    <p:sldId id="345" r:id="rId17"/>
    <p:sldId id="346" r:id="rId18"/>
    <p:sldId id="348" r:id="rId19"/>
    <p:sldId id="318" r:id="rId20"/>
    <p:sldId id="321" r:id="rId21"/>
    <p:sldId id="350" r:id="rId22"/>
    <p:sldId id="347" r:id="rId23"/>
    <p:sldId id="325" r:id="rId24"/>
    <p:sldId id="326" r:id="rId25"/>
    <p:sldId id="327" r:id="rId26"/>
    <p:sldId id="351" r:id="rId27"/>
    <p:sldId id="332" r:id="rId28"/>
    <p:sldId id="260" r:id="rId29"/>
    <p:sldId id="282" r:id="rId30"/>
    <p:sldId id="315" r:id="rId31"/>
  </p:sldIdLst>
  <p:sldSz cx="9144000" cy="6858000" type="screen4x3"/>
  <p:notesSz cx="69469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380" autoAdjust="0"/>
  </p:normalViewPr>
  <p:slideViewPr>
    <p:cSldViewPr>
      <p:cViewPr varScale="1">
        <p:scale>
          <a:sx n="60" d="100"/>
          <a:sy n="60" d="100"/>
        </p:scale>
        <p:origin x="-1188"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5160"/>
          </a:xfrm>
          <a:prstGeom prst="rect">
            <a:avLst/>
          </a:prstGeom>
        </p:spPr>
        <p:txBody>
          <a:bodyPr vert="horz" lIns="92665" tIns="46333" rIns="92665" bIns="46333" rtlCol="0"/>
          <a:lstStyle>
            <a:lvl1pPr algn="l">
              <a:defRPr sz="1200"/>
            </a:lvl1pPr>
          </a:lstStyle>
          <a:p>
            <a:endParaRPr lang="en-US"/>
          </a:p>
        </p:txBody>
      </p:sp>
      <p:sp>
        <p:nvSpPr>
          <p:cNvPr id="3" name="Date Placeholder 2"/>
          <p:cNvSpPr>
            <a:spLocks noGrp="1"/>
          </p:cNvSpPr>
          <p:nvPr>
            <p:ph type="dt" sz="quarter" idx="1"/>
          </p:nvPr>
        </p:nvSpPr>
        <p:spPr>
          <a:xfrm>
            <a:off x="3934969" y="0"/>
            <a:ext cx="3010323" cy="465160"/>
          </a:xfrm>
          <a:prstGeom prst="rect">
            <a:avLst/>
          </a:prstGeom>
        </p:spPr>
        <p:txBody>
          <a:bodyPr vert="horz" lIns="92665" tIns="46333" rIns="92665" bIns="46333" rtlCol="0"/>
          <a:lstStyle>
            <a:lvl1pPr algn="r">
              <a:defRPr sz="1200"/>
            </a:lvl1pPr>
          </a:lstStyle>
          <a:p>
            <a:fld id="{0C991158-2A13-4069-AE49-BB3C52A509F6}" type="datetimeFigureOut">
              <a:rPr lang="en-US" smtClean="0"/>
              <a:pPr/>
              <a:t>6/1/2018</a:t>
            </a:fld>
            <a:endParaRPr lang="en-US"/>
          </a:p>
        </p:txBody>
      </p:sp>
      <p:sp>
        <p:nvSpPr>
          <p:cNvPr id="4" name="Footer Placeholder 3"/>
          <p:cNvSpPr>
            <a:spLocks noGrp="1"/>
          </p:cNvSpPr>
          <p:nvPr>
            <p:ph type="ftr" sz="quarter" idx="2"/>
          </p:nvPr>
        </p:nvSpPr>
        <p:spPr>
          <a:xfrm>
            <a:off x="0" y="8805841"/>
            <a:ext cx="3010323" cy="465159"/>
          </a:xfrm>
          <a:prstGeom prst="rect">
            <a:avLst/>
          </a:prstGeom>
        </p:spPr>
        <p:txBody>
          <a:bodyPr vert="horz" lIns="92665" tIns="46333" rIns="92665" bIns="46333" rtlCol="0" anchor="b"/>
          <a:lstStyle>
            <a:lvl1pPr algn="l">
              <a:defRPr sz="1200"/>
            </a:lvl1pPr>
          </a:lstStyle>
          <a:p>
            <a:endParaRPr lang="en-US"/>
          </a:p>
        </p:txBody>
      </p:sp>
      <p:sp>
        <p:nvSpPr>
          <p:cNvPr id="5" name="Slide Number Placeholder 4"/>
          <p:cNvSpPr>
            <a:spLocks noGrp="1"/>
          </p:cNvSpPr>
          <p:nvPr>
            <p:ph type="sldNum" sz="quarter" idx="3"/>
          </p:nvPr>
        </p:nvSpPr>
        <p:spPr>
          <a:xfrm>
            <a:off x="3934969" y="8805841"/>
            <a:ext cx="3010323" cy="465159"/>
          </a:xfrm>
          <a:prstGeom prst="rect">
            <a:avLst/>
          </a:prstGeom>
        </p:spPr>
        <p:txBody>
          <a:bodyPr vert="horz" lIns="92665" tIns="46333" rIns="92665" bIns="46333" rtlCol="0" anchor="b"/>
          <a:lstStyle>
            <a:lvl1pPr algn="r">
              <a:defRPr sz="1200"/>
            </a:lvl1pPr>
          </a:lstStyle>
          <a:p>
            <a:fld id="{2134B724-F51C-44FB-9DC0-7E8730A4D7D6}" type="slidenum">
              <a:rPr lang="en-US" smtClean="0"/>
              <a:pPr/>
              <a:t>‹#›</a:t>
            </a:fld>
            <a:endParaRPr lang="en-US"/>
          </a:p>
        </p:txBody>
      </p:sp>
    </p:spTree>
    <p:extLst>
      <p:ext uri="{BB962C8B-B14F-4D97-AF65-F5344CB8AC3E}">
        <p14:creationId xmlns:p14="http://schemas.microsoft.com/office/powerpoint/2010/main" val="349731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3550"/>
          </a:xfrm>
          <a:prstGeom prst="rect">
            <a:avLst/>
          </a:prstGeom>
        </p:spPr>
        <p:txBody>
          <a:bodyPr vert="horz" lIns="92665" tIns="46333" rIns="92665" bIns="46333" rtlCol="0"/>
          <a:lstStyle>
            <a:lvl1pPr algn="l">
              <a:defRPr sz="1200"/>
            </a:lvl1pPr>
          </a:lstStyle>
          <a:p>
            <a:endParaRPr lang="en-US"/>
          </a:p>
        </p:txBody>
      </p:sp>
      <p:sp>
        <p:nvSpPr>
          <p:cNvPr id="3" name="Date Placeholder 2"/>
          <p:cNvSpPr>
            <a:spLocks noGrp="1"/>
          </p:cNvSpPr>
          <p:nvPr>
            <p:ph type="dt" idx="1"/>
          </p:nvPr>
        </p:nvSpPr>
        <p:spPr>
          <a:xfrm>
            <a:off x="3934969" y="0"/>
            <a:ext cx="3010323" cy="463550"/>
          </a:xfrm>
          <a:prstGeom prst="rect">
            <a:avLst/>
          </a:prstGeom>
        </p:spPr>
        <p:txBody>
          <a:bodyPr vert="horz" lIns="92665" tIns="46333" rIns="92665" bIns="46333" rtlCol="0"/>
          <a:lstStyle>
            <a:lvl1pPr algn="r">
              <a:defRPr sz="1200"/>
            </a:lvl1pPr>
          </a:lstStyle>
          <a:p>
            <a:fld id="{8C7EC4EC-DE96-463E-8F22-ED0653C579C5}" type="datetimeFigureOut">
              <a:rPr lang="en-US" smtClean="0"/>
              <a:pPr/>
              <a:t>6/1/2018</a:t>
            </a:fld>
            <a:endParaRPr lang="en-US"/>
          </a:p>
        </p:txBody>
      </p:sp>
      <p:sp>
        <p:nvSpPr>
          <p:cNvPr id="4" name="Slide Image Placeholder 3"/>
          <p:cNvSpPr>
            <a:spLocks noGrp="1" noRot="1" noChangeAspect="1"/>
          </p:cNvSpPr>
          <p:nvPr>
            <p:ph type="sldImg" idx="2"/>
          </p:nvPr>
        </p:nvSpPr>
        <p:spPr>
          <a:xfrm>
            <a:off x="1155700" y="695325"/>
            <a:ext cx="4635500" cy="3476625"/>
          </a:xfrm>
          <a:prstGeom prst="rect">
            <a:avLst/>
          </a:prstGeom>
          <a:noFill/>
          <a:ln w="12700">
            <a:solidFill>
              <a:prstClr val="black"/>
            </a:solidFill>
          </a:ln>
        </p:spPr>
        <p:txBody>
          <a:bodyPr vert="horz" lIns="92665" tIns="46333" rIns="92665" bIns="46333" rtlCol="0" anchor="ctr"/>
          <a:lstStyle/>
          <a:p>
            <a:endParaRPr lang="en-US"/>
          </a:p>
        </p:txBody>
      </p:sp>
      <p:sp>
        <p:nvSpPr>
          <p:cNvPr id="5" name="Notes Placeholder 4"/>
          <p:cNvSpPr>
            <a:spLocks noGrp="1"/>
          </p:cNvSpPr>
          <p:nvPr>
            <p:ph type="body" sz="quarter" idx="3"/>
          </p:nvPr>
        </p:nvSpPr>
        <p:spPr>
          <a:xfrm>
            <a:off x="694690" y="4403725"/>
            <a:ext cx="5557520" cy="4171950"/>
          </a:xfrm>
          <a:prstGeom prst="rect">
            <a:avLst/>
          </a:prstGeom>
        </p:spPr>
        <p:txBody>
          <a:bodyPr vert="horz" lIns="92665" tIns="46333" rIns="92665" bIns="4633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05841"/>
            <a:ext cx="3010323" cy="463550"/>
          </a:xfrm>
          <a:prstGeom prst="rect">
            <a:avLst/>
          </a:prstGeom>
        </p:spPr>
        <p:txBody>
          <a:bodyPr vert="horz" lIns="92665" tIns="46333" rIns="92665" bIns="46333" rtlCol="0" anchor="b"/>
          <a:lstStyle>
            <a:lvl1pPr algn="l">
              <a:defRPr sz="1200"/>
            </a:lvl1pPr>
          </a:lstStyle>
          <a:p>
            <a:endParaRPr lang="en-US"/>
          </a:p>
        </p:txBody>
      </p:sp>
      <p:sp>
        <p:nvSpPr>
          <p:cNvPr id="7" name="Slide Number Placeholder 6"/>
          <p:cNvSpPr>
            <a:spLocks noGrp="1"/>
          </p:cNvSpPr>
          <p:nvPr>
            <p:ph type="sldNum" sz="quarter" idx="5"/>
          </p:nvPr>
        </p:nvSpPr>
        <p:spPr>
          <a:xfrm>
            <a:off x="3934969" y="8805841"/>
            <a:ext cx="3010323" cy="463550"/>
          </a:xfrm>
          <a:prstGeom prst="rect">
            <a:avLst/>
          </a:prstGeom>
        </p:spPr>
        <p:txBody>
          <a:bodyPr vert="horz" lIns="92665" tIns="46333" rIns="92665" bIns="46333" rtlCol="0" anchor="b"/>
          <a:lstStyle>
            <a:lvl1pPr algn="r">
              <a:defRPr sz="1200"/>
            </a:lvl1pPr>
          </a:lstStyle>
          <a:p>
            <a:fld id="{46B6E8C6-5CC3-4C3D-80A1-EE2F626CB190}" type="slidenum">
              <a:rPr lang="en-US" smtClean="0"/>
              <a:pPr/>
              <a:t>‹#›</a:t>
            </a:fld>
            <a:endParaRPr lang="en-US"/>
          </a:p>
        </p:txBody>
      </p:sp>
    </p:spTree>
    <p:extLst>
      <p:ext uri="{BB962C8B-B14F-4D97-AF65-F5344CB8AC3E}">
        <p14:creationId xmlns:p14="http://schemas.microsoft.com/office/powerpoint/2010/main" val="18750130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B6E8C6-5CC3-4C3D-80A1-EE2F626CB190}"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92E29D6-1445-4390-AE6E-4DC8B0AD6BB0}" type="datetimeFigureOut">
              <a:rPr lang="en-US" smtClean="0"/>
              <a:pPr/>
              <a:t>6/1/2018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8BE0527-5178-45FC-9D5D-A2ADF6A58D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E29D6-1445-4390-AE6E-4DC8B0AD6BB0}"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E29D6-1445-4390-AE6E-4DC8B0AD6BB0}"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2E29D6-1445-4390-AE6E-4DC8B0AD6BB0}"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92E29D6-1445-4390-AE6E-4DC8B0AD6BB0}" type="datetimeFigureOut">
              <a:rPr lang="en-US" smtClean="0"/>
              <a:pPr/>
              <a:t>6/1/2018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BE0527-5178-45FC-9D5D-A2ADF6A58D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2E29D6-1445-4390-AE6E-4DC8B0AD6BB0}"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0527-5178-45FC-9D5D-A2ADF6A58D78}"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2E29D6-1445-4390-AE6E-4DC8B0AD6BB0}" type="datetimeFigureOut">
              <a:rPr lang="en-US" smtClean="0"/>
              <a:pPr/>
              <a:t>6/1/2018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92E29D6-1445-4390-AE6E-4DC8B0AD6BB0}" type="datetimeFigureOut">
              <a:rPr lang="en-US" smtClean="0"/>
              <a:pPr/>
              <a:t>6/1/2018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BE0527-5178-45FC-9D5D-A2ADF6A58D78}"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E29D6-1445-4390-AE6E-4DC8B0AD6BB0}" type="datetimeFigureOut">
              <a:rPr lang="en-US" smtClean="0"/>
              <a:pPr/>
              <a:t>6/1/2018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292E29D6-1445-4390-AE6E-4DC8B0AD6BB0}" type="datetimeFigureOut">
              <a:rPr lang="en-US" smtClean="0"/>
              <a:pPr/>
              <a:t>6/1/2018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BE0527-5178-45FC-9D5D-A2ADF6A58D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92E29D6-1445-4390-AE6E-4DC8B0AD6BB0}" type="datetimeFigureOut">
              <a:rPr lang="en-US" smtClean="0"/>
              <a:pPr/>
              <a:t>6/1/2018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8BE0527-5178-45FC-9D5D-A2ADF6A58D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92E29D6-1445-4390-AE6E-4DC8B0AD6BB0}" type="datetimeFigureOut">
              <a:rPr lang="en-US" smtClean="0"/>
              <a:pPr/>
              <a:t>6/1/2018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8BE0527-5178-45FC-9D5D-A2ADF6A58D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imgres?imgurl=http://cazmosgang.files.wordpress.com/2008/05/clipart_website1.jpg&amp;imgrefurl=http://www.examiner.com/article/user-friendly-church-websites&amp;docid=QbLmLuW0xfaG3M&amp;tbnid=-sA9pbk8icL2mM&amp;w=335&amp;h=335&amp;ei=PYYsVLuaJ4j8yQTp5oFY&amp;ved=0CAUQxiAwAw&amp;iact=c"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freeallimages.com/october-calendar-clipar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freeallimages.com/october-calendar-clipar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www.google.com/url?sa=i&amp;rct=j&amp;q=&amp;esrc=s&amp;source=images&amp;cd=&amp;cad=rja&amp;uact=8&amp;docid=FT8LV-uUVlyioM&amp;tbnid=_R-IZa31HxfGmM:&amp;ved=0CAcQjRw&amp;url=http://surfingpanda.com/tag/niche-sites/&amp;ei=joksVIGtDJG0yATll4CQBg&amp;bvm=bv.76477589,d.aWw&amp;psig=AFQjCNEwyNbnViZmWwUjMjOF3aP1tc3DQw&amp;ust=141229133620867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ccriss@pulaski.k12.ga.u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200400"/>
            <a:ext cx="7772400" cy="2362200"/>
          </a:xfrm>
        </p:spPr>
        <p:txBody>
          <a:bodyPr>
            <a:normAutofit/>
          </a:bodyPr>
          <a:lstStyle/>
          <a:p>
            <a:pPr algn="ctr"/>
            <a:r>
              <a:rPr lang="en-US" sz="3600" dirty="0" smtClean="0"/>
              <a:t>August 17, 2017</a:t>
            </a:r>
          </a:p>
          <a:p>
            <a:pPr algn="ctr"/>
            <a:r>
              <a:rPr lang="en-US" sz="3600" dirty="0" smtClean="0"/>
              <a:t>New Parent Mentor Orientation</a:t>
            </a:r>
          </a:p>
          <a:p>
            <a:pPr algn="ctr"/>
            <a:r>
              <a:rPr lang="en-US" sz="3600" dirty="0" smtClean="0"/>
              <a:t>Quarterly Contacts Reporting</a:t>
            </a:r>
          </a:p>
          <a:p>
            <a:endParaRPr lang="en-US" dirty="0"/>
          </a:p>
        </p:txBody>
      </p:sp>
      <p:pic>
        <p:nvPicPr>
          <p:cNvPr id="4" name="Picture 2" descr="K:\Parent-Mentors-Logo_final-01-300x90.png"/>
          <p:cNvPicPr>
            <a:picLocks noChangeAspect="1" noChangeArrowheads="1"/>
          </p:cNvPicPr>
          <p:nvPr/>
        </p:nvPicPr>
        <p:blipFill>
          <a:blip r:embed="rId2" cstate="print"/>
          <a:srcRect/>
          <a:stretch>
            <a:fillRect/>
          </a:stretch>
        </p:blipFill>
        <p:spPr bwMode="auto">
          <a:xfrm>
            <a:off x="533400" y="381001"/>
            <a:ext cx="7924800" cy="2667000"/>
          </a:xfrm>
          <a:prstGeom prst="rect">
            <a:avLst/>
          </a:prstGeom>
          <a:noFill/>
        </p:spPr>
      </p:pic>
      <p:pic>
        <p:nvPicPr>
          <p:cNvPr id="1026" name="Picture 2"/>
          <p:cNvPicPr>
            <a:picLocks noChangeAspect="1" noChangeArrowheads="1"/>
          </p:cNvPicPr>
          <p:nvPr/>
        </p:nvPicPr>
        <p:blipFill>
          <a:blip r:embed="rId3" cstate="print"/>
          <a:srcRect/>
          <a:stretch>
            <a:fillRect/>
          </a:stretch>
        </p:blipFill>
        <p:spPr bwMode="auto">
          <a:xfrm>
            <a:off x="228600" y="5715000"/>
            <a:ext cx="2330450" cy="839787"/>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391400" cy="4708981"/>
          </a:xfrm>
          <a:prstGeom prst="rect">
            <a:avLst/>
          </a:prstGeom>
        </p:spPr>
        <p:txBody>
          <a:bodyPr wrap="square">
            <a:spAutoFit/>
          </a:bodyPr>
          <a:lstStyle/>
          <a:p>
            <a:pPr algn="ctr"/>
            <a:r>
              <a:rPr lang="en-US" sz="2500" b="1" dirty="0" smtClean="0"/>
              <a:t>NEW MENTOR WORK MONTH 1 SCENARIO</a:t>
            </a:r>
          </a:p>
          <a:p>
            <a:r>
              <a:rPr lang="en-US" sz="2500" b="1" dirty="0" smtClean="0"/>
              <a:t>Barbie is a new parent mentor and began working in the month of July 2017.    During the month, she made  phone calls to parents, received phone calls from parents, made home visits, attended IEP meetings, sent out Open House Flyers, attended Open House, set up a GAPMP Booth and distributed Parent Mentor information, brochures and business cards to 100 people, and attended a Transition Alliance Meeting that had 15 people in attendance.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838200"/>
            <a:ext cx="7391400" cy="5478423"/>
          </a:xfrm>
          <a:prstGeom prst="rect">
            <a:avLst/>
          </a:prstGeom>
        </p:spPr>
        <p:txBody>
          <a:bodyPr wrap="square">
            <a:spAutoFit/>
          </a:bodyPr>
          <a:lstStyle/>
          <a:p>
            <a:pPr algn="ctr"/>
            <a:r>
              <a:rPr lang="en-US" sz="2500" b="1" dirty="0" smtClean="0"/>
              <a:t>MONTH 1CONTACTS TRACKING SCENARIO</a:t>
            </a:r>
          </a:p>
          <a:p>
            <a:r>
              <a:rPr lang="en-US" sz="2500" b="1" dirty="0" smtClean="0"/>
              <a:t>For the month of July Barbie had the following totals:</a:t>
            </a:r>
          </a:p>
          <a:p>
            <a:r>
              <a:rPr lang="en-US" sz="2500" b="1" dirty="0" smtClean="0"/>
              <a:t>16 Calls/Emails/Texts</a:t>
            </a:r>
          </a:p>
          <a:p>
            <a:r>
              <a:rPr lang="en-US" sz="2500" b="1" dirty="0" smtClean="0"/>
              <a:t>5 Home Visits</a:t>
            </a:r>
          </a:p>
          <a:p>
            <a:r>
              <a:rPr lang="en-US" sz="2500" b="1" dirty="0" smtClean="0"/>
              <a:t>2 IEP Meetings </a:t>
            </a:r>
          </a:p>
          <a:p>
            <a:r>
              <a:rPr lang="en-US" sz="2500" b="1" dirty="0" smtClean="0"/>
              <a:t>100 Flyers</a:t>
            </a:r>
          </a:p>
          <a:p>
            <a:r>
              <a:rPr lang="en-US" sz="2500" b="1" dirty="0" smtClean="0"/>
              <a:t>2 Other Events (Open House; Transition Alliance Meeting)</a:t>
            </a:r>
          </a:p>
          <a:p>
            <a:r>
              <a:rPr lang="en-US" sz="2500" b="1" dirty="0" smtClean="0"/>
              <a:t>115 People in attendance total (Open House – 100; Transition Alliance Meeting – 15)</a:t>
            </a:r>
          </a:p>
          <a:p>
            <a:endParaRPr lang="en-US" sz="2500" b="1" dirty="0" smtClean="0"/>
          </a:p>
          <a:p>
            <a:endParaRPr lang="en-US" sz="2500" b="1" dirty="0" smtClean="0"/>
          </a:p>
          <a:p>
            <a:endParaRPr lang="en-US" sz="2500"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04800"/>
            <a:ext cx="7391400" cy="4985980"/>
          </a:xfrm>
          <a:prstGeom prst="rect">
            <a:avLst/>
          </a:prstGeom>
        </p:spPr>
        <p:txBody>
          <a:bodyPr wrap="square">
            <a:spAutoFit/>
          </a:bodyPr>
          <a:lstStyle/>
          <a:p>
            <a:pPr algn="ctr"/>
            <a:r>
              <a:rPr lang="en-US" sz="2500" b="1" dirty="0" smtClean="0"/>
              <a:t>NEW MENTOR WORK MONTH 2 SCENARIO</a:t>
            </a:r>
          </a:p>
          <a:p>
            <a:pPr algn="ctr"/>
            <a:endParaRPr lang="en-US" b="1" dirty="0" smtClean="0"/>
          </a:p>
          <a:p>
            <a:r>
              <a:rPr lang="en-US" sz="2500" b="1" dirty="0" smtClean="0"/>
              <a:t>During the month of August 2017, Barbie  made  phone calls to parents, received phone calls from parents, made home visits, attended IEP meetings, met with parents, attended a Family Connections Quarterly meeting along with her Special Education Director, 2 Teachers and 3 School Administrators, met with the GAPMP Data Coach and received data coaching and training and attended GAPMP New Mentor Orientation that had 20 people in attendance.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304800"/>
            <a:ext cx="7391400" cy="7171194"/>
          </a:xfrm>
          <a:prstGeom prst="rect">
            <a:avLst/>
          </a:prstGeom>
        </p:spPr>
        <p:txBody>
          <a:bodyPr wrap="square">
            <a:spAutoFit/>
          </a:bodyPr>
          <a:lstStyle/>
          <a:p>
            <a:pPr algn="ctr"/>
            <a:r>
              <a:rPr lang="en-US" sz="3000" b="1" dirty="0" smtClean="0"/>
              <a:t>MONTH 2 Contracts Tracking Scenario</a:t>
            </a:r>
          </a:p>
          <a:p>
            <a:r>
              <a:rPr lang="en-US" sz="2300" b="1" dirty="0" smtClean="0"/>
              <a:t>For the month of August, Barbie had the following totals:</a:t>
            </a:r>
          </a:p>
          <a:p>
            <a:r>
              <a:rPr lang="en-US" sz="2300" b="1" dirty="0" smtClean="0"/>
              <a:t>25 Calls/Emails/Texts</a:t>
            </a:r>
          </a:p>
          <a:p>
            <a:r>
              <a:rPr lang="en-US" sz="2300" b="1" dirty="0" smtClean="0"/>
              <a:t>2 Home Visits</a:t>
            </a:r>
          </a:p>
          <a:p>
            <a:r>
              <a:rPr lang="en-US" sz="2300" b="1" dirty="0" smtClean="0"/>
              <a:t>2 IEP Meetings </a:t>
            </a:r>
          </a:p>
          <a:p>
            <a:r>
              <a:rPr lang="en-US" sz="2300" b="1" dirty="0" smtClean="0"/>
              <a:t>6 Parent Meetings</a:t>
            </a:r>
          </a:p>
          <a:p>
            <a:r>
              <a:rPr lang="en-US" sz="2300" b="1" dirty="0" smtClean="0"/>
              <a:t>1 Teacher/Administrator Training (Family Connections Quarterly Meeting)</a:t>
            </a:r>
          </a:p>
          <a:p>
            <a:r>
              <a:rPr lang="en-US" sz="2300" b="1" dirty="0" smtClean="0"/>
              <a:t>5 Teachers/Administrators Trained (Parent Mentor Presentation)</a:t>
            </a:r>
          </a:p>
          <a:p>
            <a:r>
              <a:rPr lang="en-US" sz="2300" b="1" dirty="0" smtClean="0"/>
              <a:t>2 Other Events (Data Coaching and Training; New Mentor Orientation)</a:t>
            </a:r>
          </a:p>
          <a:p>
            <a:r>
              <a:rPr lang="en-US" sz="2300" b="1" dirty="0" smtClean="0"/>
              <a:t>22 People in attendance total (Data Coaching and Training - 2; New Mentor Orientation – 20)</a:t>
            </a:r>
          </a:p>
          <a:p>
            <a:endParaRPr lang="en-US" sz="3000" b="1" dirty="0" smtClean="0"/>
          </a:p>
          <a:p>
            <a:endParaRPr lang="en-US" sz="3000" b="1" dirty="0" smtClean="0"/>
          </a:p>
          <a:p>
            <a:endParaRPr lang="en-US" sz="3000" b="1" dirty="0" smtClean="0"/>
          </a:p>
          <a:p>
            <a:pPr algn="ctr"/>
            <a:endParaRPr lang="en-US"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b="1" dirty="0" smtClean="0"/>
              <a:t>During the month of September 2017, Barbie  made  phone calls to parents, received phone calls from parents, made home visits, sent out 85 Buddy Ball Flyers, met with parents, hosted and presented a Medicaid Waiver Application Parent Training to 5 parents, hosted a Katie Beckett Denials P2P Webinar Training via computer that 5 parents attended and attended the GAPMP Annual Kickoff Conference that had  500 people in attendance.  </a:t>
            </a:r>
          </a:p>
          <a:p>
            <a:endParaRPr lang="en-US" dirty="0"/>
          </a:p>
        </p:txBody>
      </p:sp>
      <p:sp>
        <p:nvSpPr>
          <p:cNvPr id="3" name="Title 2"/>
          <p:cNvSpPr>
            <a:spLocks noGrp="1"/>
          </p:cNvSpPr>
          <p:nvPr>
            <p:ph type="title"/>
          </p:nvPr>
        </p:nvSpPr>
        <p:spPr/>
        <p:txBody>
          <a:bodyPr>
            <a:normAutofit/>
          </a:bodyPr>
          <a:lstStyle/>
          <a:p>
            <a:pPr algn="ctr"/>
            <a:r>
              <a:rPr lang="en-US" sz="2500" dirty="0" smtClean="0"/>
              <a:t>NEW MENTOR WORK MONTH 3 SCENARIO</a:t>
            </a:r>
            <a:endParaRPr lang="en-US" sz="2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indent="0" algn="ctr">
              <a:buNone/>
            </a:pPr>
            <a:r>
              <a:rPr lang="en-US" b="1" dirty="0" smtClean="0"/>
              <a:t>MONTH 3 CONTACTS TRACKING SCENARIO</a:t>
            </a:r>
          </a:p>
          <a:p>
            <a:pPr marL="109728" indent="0">
              <a:buNone/>
            </a:pPr>
            <a:r>
              <a:rPr lang="en-US" sz="2200" b="1" dirty="0" smtClean="0"/>
              <a:t>For the month of September 2017, Barbie had the following totals:</a:t>
            </a:r>
          </a:p>
          <a:p>
            <a:pPr marL="109728" indent="0">
              <a:buNone/>
            </a:pPr>
            <a:r>
              <a:rPr lang="en-US" sz="2200" b="1" dirty="0" smtClean="0"/>
              <a:t>15 Calls/Emails/Texts</a:t>
            </a:r>
          </a:p>
          <a:p>
            <a:pPr marL="109728" indent="0">
              <a:buNone/>
            </a:pPr>
            <a:r>
              <a:rPr lang="en-US" sz="2200" b="1" dirty="0" smtClean="0"/>
              <a:t>6 Home Visits</a:t>
            </a:r>
          </a:p>
          <a:p>
            <a:pPr marL="109728" indent="0">
              <a:buNone/>
            </a:pPr>
            <a:r>
              <a:rPr lang="en-US" sz="2200" b="1" dirty="0" smtClean="0"/>
              <a:t>2 IEP Meetings </a:t>
            </a:r>
          </a:p>
          <a:p>
            <a:pPr marL="109728" indent="0">
              <a:buNone/>
            </a:pPr>
            <a:r>
              <a:rPr lang="en-US" sz="2200" b="1" dirty="0" smtClean="0"/>
              <a:t>85 Flyers</a:t>
            </a:r>
          </a:p>
          <a:p>
            <a:pPr marL="109728" indent="0">
              <a:buNone/>
            </a:pPr>
            <a:r>
              <a:rPr lang="en-US" sz="2200" b="1" dirty="0" smtClean="0"/>
              <a:t>1 Parent Training (Medicaid Waiver Application Parent Training)</a:t>
            </a:r>
          </a:p>
          <a:p>
            <a:pPr marL="109728" indent="0">
              <a:buNone/>
            </a:pPr>
            <a:r>
              <a:rPr lang="en-US" sz="2200" b="1" dirty="0" smtClean="0"/>
              <a:t>10 Parents Trained (5 trained by Parent Mentor; 5 trained using P2P Presenter)</a:t>
            </a:r>
          </a:p>
          <a:p>
            <a:pPr marL="109728" indent="0">
              <a:buNone/>
            </a:pPr>
            <a:r>
              <a:rPr lang="en-US" sz="2200" b="1" dirty="0" smtClean="0"/>
              <a:t>1 P2P Parent Training</a:t>
            </a:r>
          </a:p>
          <a:p>
            <a:pPr marL="109728" indent="0">
              <a:buNone/>
            </a:pPr>
            <a:r>
              <a:rPr lang="en-US" sz="2200" b="1" dirty="0" smtClean="0"/>
              <a:t>1 Other Event (GAPMP Annual Kickoff Conference)</a:t>
            </a:r>
          </a:p>
          <a:p>
            <a:pPr marL="109728" indent="0">
              <a:buNone/>
            </a:pPr>
            <a:r>
              <a:rPr lang="en-US" sz="2200" b="1" dirty="0" smtClean="0"/>
              <a:t>500  people in attendance total (Kickoff Conference)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buNone/>
            </a:pPr>
            <a:r>
              <a:rPr lang="en-US" sz="5400" dirty="0" smtClean="0"/>
              <a:t>ADD </a:t>
            </a:r>
          </a:p>
          <a:p>
            <a:pPr algn="ctr">
              <a:buNone/>
            </a:pPr>
            <a:r>
              <a:rPr lang="en-US" sz="2800" dirty="0" smtClean="0"/>
              <a:t>the totals for each category </a:t>
            </a:r>
          </a:p>
          <a:p>
            <a:pPr algn="ctr">
              <a:buNone/>
            </a:pPr>
            <a:r>
              <a:rPr lang="en-US" sz="2800" dirty="0" smtClean="0"/>
              <a:t>for the months of </a:t>
            </a:r>
          </a:p>
          <a:p>
            <a:pPr algn="ctr">
              <a:buNone/>
            </a:pPr>
            <a:r>
              <a:rPr lang="en-US" sz="2800" dirty="0" smtClean="0"/>
              <a:t>July 2017, August 2017 and September 2017</a:t>
            </a:r>
          </a:p>
          <a:p>
            <a:endParaRPr lang="en-US" dirty="0"/>
          </a:p>
        </p:txBody>
      </p:sp>
      <p:sp>
        <p:nvSpPr>
          <p:cNvPr id="3" name="Title 2"/>
          <p:cNvSpPr>
            <a:spLocks noGrp="1"/>
          </p:cNvSpPr>
          <p:nvPr>
            <p:ph type="title"/>
          </p:nvPr>
        </p:nvSpPr>
        <p:spPr/>
        <p:txBody>
          <a:bodyPr/>
          <a:lstStyle/>
          <a:p>
            <a:pPr algn="ctr"/>
            <a:r>
              <a:rPr lang="en-US" dirty="0" smtClean="0"/>
              <a:t>Activity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a:bodyPr>
          <a:lstStyle/>
          <a:p>
            <a:pPr>
              <a:buNone/>
            </a:pPr>
            <a:r>
              <a:rPr lang="en-US" sz="2500" dirty="0" smtClean="0"/>
              <a:t>Calls/Emails/Texts:  16 + 25 + 15 =</a:t>
            </a:r>
          </a:p>
          <a:p>
            <a:pPr>
              <a:buNone/>
            </a:pPr>
            <a:r>
              <a:rPr lang="en-US" sz="2500" dirty="0" smtClean="0"/>
              <a:t>Home Visits:  5 + 2 + 6 =</a:t>
            </a:r>
          </a:p>
          <a:p>
            <a:pPr>
              <a:buNone/>
            </a:pPr>
            <a:r>
              <a:rPr lang="en-US" sz="2500" dirty="0" smtClean="0"/>
              <a:t>IEP Meetings:  2 + 2 + 2 =</a:t>
            </a:r>
          </a:p>
          <a:p>
            <a:pPr>
              <a:buNone/>
            </a:pPr>
            <a:r>
              <a:rPr lang="en-US" sz="2500" dirty="0" smtClean="0"/>
              <a:t>Mass Emails/Bulk Mail/Newsletters:  100 + 85 =</a:t>
            </a:r>
          </a:p>
          <a:p>
            <a:pPr>
              <a:buNone/>
            </a:pPr>
            <a:r>
              <a:rPr lang="en-US" sz="2500" dirty="0" smtClean="0"/>
              <a:t>Parent Meetings:  6</a:t>
            </a:r>
          </a:p>
          <a:p>
            <a:pPr>
              <a:buNone/>
            </a:pPr>
            <a:r>
              <a:rPr lang="en-US" sz="2500" dirty="0" smtClean="0"/>
              <a:t># of Parent Trainings: 1</a:t>
            </a:r>
          </a:p>
          <a:p>
            <a:pPr>
              <a:buNone/>
            </a:pPr>
            <a:r>
              <a:rPr lang="en-US" sz="2500" dirty="0" smtClean="0"/>
              <a:t># of Parents Trained: 10</a:t>
            </a:r>
          </a:p>
          <a:p>
            <a:pPr>
              <a:buNone/>
            </a:pPr>
            <a:r>
              <a:rPr lang="en-US" sz="2500" dirty="0" smtClean="0"/>
              <a:t># of Parent Trainings using P2P: 1</a:t>
            </a:r>
          </a:p>
          <a:p>
            <a:pPr>
              <a:buNone/>
            </a:pPr>
            <a:r>
              <a:rPr lang="en-US" sz="2500" dirty="0" smtClean="0"/>
              <a:t># of Teachers/Administrator Trainings:  1</a:t>
            </a:r>
          </a:p>
          <a:p>
            <a:pPr>
              <a:buNone/>
            </a:pPr>
            <a:r>
              <a:rPr lang="en-US" sz="2500" dirty="0" smtClean="0"/>
              <a:t># of Teacher/Administrators Trained:  5</a:t>
            </a:r>
          </a:p>
          <a:p>
            <a:pPr>
              <a:buNone/>
            </a:pPr>
            <a:r>
              <a:rPr lang="en-US" sz="2500" dirty="0" smtClean="0"/>
              <a:t># of Other Events:  2 + 2 + 1=</a:t>
            </a:r>
          </a:p>
          <a:p>
            <a:pPr>
              <a:buNone/>
            </a:pPr>
            <a:r>
              <a:rPr lang="en-US" sz="2500" dirty="0" smtClean="0"/>
              <a:t># of Attendees at Other Events:  115 + 22 + 500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rmAutofit lnSpcReduction="10000"/>
          </a:bodyPr>
          <a:lstStyle/>
          <a:p>
            <a:pPr algn="ctr">
              <a:buNone/>
            </a:pPr>
            <a:r>
              <a:rPr lang="en-US" sz="2500" dirty="0" smtClean="0"/>
              <a:t>	ANSWERS</a:t>
            </a:r>
          </a:p>
          <a:p>
            <a:pPr>
              <a:buNone/>
            </a:pPr>
            <a:r>
              <a:rPr lang="en-US" sz="2500" b="1" dirty="0" smtClean="0"/>
              <a:t>Calls/Emails/Texts:  16 + 25 + 15 = 56</a:t>
            </a:r>
          </a:p>
          <a:p>
            <a:pPr>
              <a:buNone/>
            </a:pPr>
            <a:r>
              <a:rPr lang="en-US" sz="2500" b="1" dirty="0" smtClean="0"/>
              <a:t>Home Visits:  5 + 2 + 6 =13</a:t>
            </a:r>
          </a:p>
          <a:p>
            <a:pPr>
              <a:buNone/>
            </a:pPr>
            <a:r>
              <a:rPr lang="en-US" sz="2500" b="1" dirty="0" smtClean="0"/>
              <a:t>IEP Meetings:  2 + 2 + 2 = 6</a:t>
            </a:r>
          </a:p>
          <a:p>
            <a:pPr>
              <a:buNone/>
            </a:pPr>
            <a:r>
              <a:rPr lang="en-US" sz="2500" b="1" dirty="0" smtClean="0"/>
              <a:t>Mass Emails/Bulk Mail/Newsletters:100 + 85= 185</a:t>
            </a:r>
          </a:p>
          <a:p>
            <a:pPr>
              <a:buNone/>
            </a:pPr>
            <a:r>
              <a:rPr lang="en-US" sz="2500" b="1" dirty="0" smtClean="0"/>
              <a:t>Parent Meetings:  6</a:t>
            </a:r>
          </a:p>
          <a:p>
            <a:pPr>
              <a:buNone/>
            </a:pPr>
            <a:r>
              <a:rPr lang="en-US" sz="2500" b="1" dirty="0" smtClean="0"/>
              <a:t># of Parent Trainings: 1</a:t>
            </a:r>
          </a:p>
          <a:p>
            <a:pPr>
              <a:buNone/>
            </a:pPr>
            <a:r>
              <a:rPr lang="en-US" sz="2500" b="1" dirty="0" smtClean="0"/>
              <a:t># of Parents Trained: 10</a:t>
            </a:r>
          </a:p>
          <a:p>
            <a:pPr>
              <a:buNone/>
            </a:pPr>
            <a:r>
              <a:rPr lang="en-US" sz="2500" b="1" dirty="0" smtClean="0"/>
              <a:t># of Parent Trainings using P2P: 1</a:t>
            </a:r>
          </a:p>
          <a:p>
            <a:pPr>
              <a:buNone/>
            </a:pPr>
            <a:r>
              <a:rPr lang="en-US" sz="2500" b="1" dirty="0" smtClean="0"/>
              <a:t># of Teachers/Administrator Trainings:  1</a:t>
            </a:r>
          </a:p>
          <a:p>
            <a:pPr>
              <a:buNone/>
            </a:pPr>
            <a:r>
              <a:rPr lang="en-US" sz="2500" b="1" dirty="0" smtClean="0"/>
              <a:t># of Teacher/Administrators Trained:  5</a:t>
            </a:r>
          </a:p>
          <a:p>
            <a:pPr>
              <a:buNone/>
            </a:pPr>
            <a:r>
              <a:rPr lang="en-US" sz="2500" b="1" dirty="0" smtClean="0"/>
              <a:t># of Other Events:  2 + 2 + 1= 5</a:t>
            </a:r>
          </a:p>
          <a:p>
            <a:pPr>
              <a:buNone/>
            </a:pPr>
            <a:r>
              <a:rPr lang="en-US" sz="2500" b="1" dirty="0" smtClean="0"/>
              <a:t># of Attendees at Other Events:115 + 22 + 500 = 637</a:t>
            </a:r>
          </a:p>
        </p:txBody>
      </p:sp>
    </p:spTree>
    <p:extLst>
      <p:ext uri="{BB962C8B-B14F-4D97-AF65-F5344CB8AC3E}">
        <p14:creationId xmlns:p14="http://schemas.microsoft.com/office/powerpoint/2010/main" val="290790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914400"/>
            <a:ext cx="6629400" cy="4247317"/>
          </a:xfrm>
          <a:prstGeom prst="rect">
            <a:avLst/>
          </a:prstGeom>
          <a:noFill/>
        </p:spPr>
        <p:txBody>
          <a:bodyPr wrap="square" rtlCol="0">
            <a:spAutoFit/>
          </a:bodyPr>
          <a:lstStyle/>
          <a:p>
            <a:pPr algn="ctr"/>
            <a:r>
              <a:rPr lang="en-US" sz="3600" dirty="0" smtClean="0"/>
              <a:t>You will need to submit the totals for each category for the three months of the quarter that you are reporting data on. </a:t>
            </a:r>
          </a:p>
          <a:p>
            <a:r>
              <a:rPr lang="en-US" b="1" i="1" dirty="0" smtClean="0"/>
              <a:t> </a:t>
            </a:r>
            <a:endParaRPr lang="en-US" dirty="0" smtClean="0"/>
          </a:p>
          <a:p>
            <a:r>
              <a:rPr lang="en-US" dirty="0" smtClean="0"/>
              <a:t/>
            </a:r>
            <a:br>
              <a:rPr lang="en-US" dirty="0" smtClean="0"/>
            </a:br>
            <a:endParaRPr lang="en-US" dirty="0" smtClean="0"/>
          </a:p>
          <a:p>
            <a:endParaRPr lang="en-US" dirty="0" smtClean="0"/>
          </a:p>
          <a:p>
            <a:pPr algn="ctr"/>
            <a:endParaRPr lang="en-US" b="1" dirty="0"/>
          </a:p>
        </p:txBody>
      </p:sp>
      <p:pic>
        <p:nvPicPr>
          <p:cNvPr id="52229" name="Picture 5" descr="images0PFGVHRD"/>
          <p:cNvPicPr>
            <a:picLocks noChangeAspect="1" noChangeArrowheads="1"/>
          </p:cNvPicPr>
          <p:nvPr/>
        </p:nvPicPr>
        <p:blipFill>
          <a:blip r:embed="rId2" cstate="print"/>
          <a:srcRect r="-1250" b="12737"/>
          <a:stretch>
            <a:fillRect/>
          </a:stretch>
        </p:blipFill>
        <p:spPr bwMode="auto">
          <a:xfrm>
            <a:off x="5667221" y="4267200"/>
            <a:ext cx="2402153" cy="1828800"/>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0"/>
            <a:ext cx="8229600" cy="1295400"/>
          </a:xfrm>
        </p:spPr>
        <p:txBody>
          <a:bodyPr>
            <a:normAutofit lnSpcReduction="10000"/>
          </a:bodyPr>
          <a:lstStyle/>
          <a:p>
            <a:pPr algn="ctr">
              <a:buNone/>
            </a:pPr>
            <a:r>
              <a:rPr lang="en-US" dirty="0" smtClean="0"/>
              <a:t>SAILING DOWN THE LINE TO</a:t>
            </a:r>
          </a:p>
          <a:p>
            <a:pPr algn="ctr">
              <a:buNone/>
            </a:pPr>
            <a:r>
              <a:rPr lang="en-US" sz="5000" dirty="0" smtClean="0"/>
              <a:t>DATA 101</a:t>
            </a:r>
          </a:p>
          <a:p>
            <a:pPr algn="ctr">
              <a:buNone/>
            </a:pPr>
            <a:endParaRPr lang="en-US" sz="2000" dirty="0" smtClean="0"/>
          </a:p>
        </p:txBody>
      </p:sp>
      <p:sp>
        <p:nvSpPr>
          <p:cNvPr id="2" name="Title 1"/>
          <p:cNvSpPr>
            <a:spLocks noGrp="1"/>
          </p:cNvSpPr>
          <p:nvPr>
            <p:ph type="title"/>
          </p:nvPr>
        </p:nvSpPr>
        <p:spPr/>
        <p:txBody>
          <a:bodyPr/>
          <a:lstStyle/>
          <a:p>
            <a:pPr algn="ctr"/>
            <a:r>
              <a:rPr lang="en-US" dirty="0" smtClean="0"/>
              <a:t>WELCOME ABOARD !!!!</a:t>
            </a:r>
            <a:endParaRPr lang="en-US" dirty="0"/>
          </a:p>
        </p:txBody>
      </p:sp>
      <p:sp>
        <p:nvSpPr>
          <p:cNvPr id="5" name="TextBox 4"/>
          <p:cNvSpPr txBox="1"/>
          <p:nvPr/>
        </p:nvSpPr>
        <p:spPr>
          <a:xfrm>
            <a:off x="762000" y="2362200"/>
            <a:ext cx="8077200" cy="1800493"/>
          </a:xfrm>
          <a:prstGeom prst="rect">
            <a:avLst/>
          </a:prstGeom>
          <a:noFill/>
        </p:spPr>
        <p:txBody>
          <a:bodyPr wrap="square" rtlCol="0">
            <a:spAutoFit/>
          </a:bodyPr>
          <a:lstStyle/>
          <a:p>
            <a:pPr algn="ctr"/>
            <a:r>
              <a:rPr lang="en-US" sz="3600" dirty="0" smtClean="0"/>
              <a:t>AGENDA</a:t>
            </a:r>
          </a:p>
          <a:p>
            <a:pPr algn="ctr"/>
            <a:r>
              <a:rPr lang="en-US" sz="2500" dirty="0" smtClean="0"/>
              <a:t>WALKING THROUGH THE </a:t>
            </a:r>
          </a:p>
          <a:p>
            <a:pPr algn="ctr"/>
            <a:r>
              <a:rPr lang="en-US" sz="2500" dirty="0" smtClean="0"/>
              <a:t>QUARTERLY CONTACTS REPORTING PROCESS</a:t>
            </a:r>
          </a:p>
          <a:p>
            <a:pPr algn="ctr"/>
            <a:r>
              <a:rPr lang="en-US" sz="2500" dirty="0" smtClean="0"/>
              <a:t>USING A COMPUTER ONLINE LINK</a:t>
            </a:r>
          </a:p>
        </p:txBody>
      </p:sp>
      <p:pic>
        <p:nvPicPr>
          <p:cNvPr id="45058" name="Picture 2" descr="https://encrypted-tbn2.gstatic.com/images?q=tbn:ANd9GcToTJ4Hxgxb8qzIqaOyGtvj-15tcYEnTRnSodlFSFfmjImRZDpIMWE5MQ">
            <a:hlinkClick r:id="rId2"/>
          </p:cNvPr>
          <p:cNvPicPr>
            <a:picLocks noChangeAspect="1" noChangeArrowheads="1"/>
          </p:cNvPicPr>
          <p:nvPr/>
        </p:nvPicPr>
        <p:blipFill>
          <a:blip r:embed="rId3" cstate="print"/>
          <a:srcRect/>
          <a:stretch>
            <a:fillRect/>
          </a:stretch>
        </p:blipFill>
        <p:spPr bwMode="auto">
          <a:xfrm>
            <a:off x="3657600" y="4114800"/>
            <a:ext cx="2362200" cy="23622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838200"/>
            <a:ext cx="6324600" cy="4154984"/>
          </a:xfrm>
          <a:prstGeom prst="rect">
            <a:avLst/>
          </a:prstGeom>
          <a:noFill/>
        </p:spPr>
        <p:txBody>
          <a:bodyPr wrap="square" rtlCol="0">
            <a:spAutoFit/>
          </a:bodyPr>
          <a:lstStyle/>
          <a:p>
            <a:pPr algn="ctr"/>
            <a:r>
              <a:rPr lang="en-US" sz="3000" b="1" dirty="0" smtClean="0"/>
              <a:t>You will need to submit the 1</a:t>
            </a:r>
            <a:r>
              <a:rPr lang="en-US" sz="3000" b="1" baseline="30000" dirty="0" smtClean="0"/>
              <a:t>st</a:t>
            </a:r>
            <a:r>
              <a:rPr lang="en-US" sz="3000" b="1" dirty="0" smtClean="0"/>
              <a:t> Quarter Quarterly Contacts Report by Sunday, October 15, 2017.  Due to the 15</a:t>
            </a:r>
            <a:r>
              <a:rPr lang="en-US" sz="3000" b="1" baseline="30000" dirty="0" smtClean="0"/>
              <a:t>th</a:t>
            </a:r>
            <a:r>
              <a:rPr lang="en-US" sz="3000" b="1" dirty="0" smtClean="0"/>
              <a:t> falling on a Sunday, please submit your report by midnight on Monday, October 16, 2017.</a:t>
            </a:r>
            <a:r>
              <a:rPr lang="en-US" dirty="0" smtClean="0"/>
              <a:t/>
            </a:r>
            <a:br>
              <a:rPr lang="en-US" dirty="0" smtClean="0"/>
            </a:br>
            <a:endParaRPr lang="en-US" dirty="0" smtClean="0"/>
          </a:p>
          <a:p>
            <a:endParaRPr lang="en-US" dirty="0" smtClean="0"/>
          </a:p>
          <a:p>
            <a:pPr algn="ctr"/>
            <a:endParaRPr lang="en-US" b="1" dirty="0"/>
          </a:p>
        </p:txBody>
      </p:sp>
      <p:pic>
        <p:nvPicPr>
          <p:cNvPr id="48130" name="Picture 2" descr="https://encrypted-tbn2.gstatic.com/images?q=tbn:ANd9GcSOEaObDAUYiqb9Fx4HDwPwl-EitwppFJoYPwh_pCN0RZFO_4fxYmRPVg">
            <a:hlinkClick r:id="rId2"/>
          </p:cNvPr>
          <p:cNvPicPr>
            <a:picLocks noChangeAspect="1" noChangeArrowheads="1"/>
          </p:cNvPicPr>
          <p:nvPr/>
        </p:nvPicPr>
        <p:blipFill>
          <a:blip r:embed="rId3" cstate="print"/>
          <a:srcRect/>
          <a:stretch>
            <a:fillRect/>
          </a:stretch>
        </p:blipFill>
        <p:spPr bwMode="auto">
          <a:xfrm>
            <a:off x="2590800" y="4192415"/>
            <a:ext cx="2219325" cy="183691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normAutofit fontScale="85000" lnSpcReduction="20000"/>
          </a:bodyPr>
          <a:lstStyle/>
          <a:p>
            <a:pPr marL="109728" indent="0">
              <a:buNone/>
            </a:pPr>
            <a:r>
              <a:rPr lang="en-US" b="1" dirty="0"/>
              <a:t>Quarterly Contacts are to be submitted  into a computer link that will be sent to you via email by October 6, 2017.  </a:t>
            </a:r>
            <a:r>
              <a:rPr lang="en-US" b="1" dirty="0" smtClean="0"/>
              <a:t> </a:t>
            </a:r>
          </a:p>
          <a:p>
            <a:pPr marL="109728" indent="0">
              <a:buNone/>
            </a:pPr>
            <a:endParaRPr lang="en-US" b="1" dirty="0" smtClean="0"/>
          </a:p>
          <a:p>
            <a:pPr marL="109728" indent="0">
              <a:buNone/>
            </a:pPr>
            <a:r>
              <a:rPr lang="en-US" b="1" dirty="0" smtClean="0"/>
              <a:t>NOTE:  Quarterly Contacts can be submitted as soon as you receive the link; You do not have to wait until October15</a:t>
            </a:r>
            <a:r>
              <a:rPr lang="en-US" b="1" baseline="30000" dirty="0" smtClean="0"/>
              <a:t>th</a:t>
            </a:r>
            <a:r>
              <a:rPr lang="en-US" b="1" dirty="0" smtClean="0"/>
              <a:t> to submit your 1</a:t>
            </a:r>
            <a:r>
              <a:rPr lang="en-US" b="1" baseline="30000" dirty="0" smtClean="0"/>
              <a:t>st</a:t>
            </a:r>
            <a:r>
              <a:rPr lang="en-US" b="1" dirty="0" smtClean="0"/>
              <a:t> Quarter Quarterly Report, nor do you have to wait until January 15</a:t>
            </a:r>
            <a:r>
              <a:rPr lang="en-US" b="1" baseline="30000" dirty="0" smtClean="0"/>
              <a:t>th</a:t>
            </a:r>
            <a:r>
              <a:rPr lang="en-US" b="1" dirty="0" smtClean="0"/>
              <a:t>, April 15</a:t>
            </a:r>
            <a:r>
              <a:rPr lang="en-US" b="1" baseline="30000" dirty="0" smtClean="0"/>
              <a:t>th</a:t>
            </a:r>
            <a:r>
              <a:rPr lang="en-US" b="1" dirty="0" smtClean="0"/>
              <a:t> and May 30</a:t>
            </a:r>
            <a:r>
              <a:rPr lang="en-US" b="1" baseline="30000" dirty="0" smtClean="0"/>
              <a:t>th</a:t>
            </a:r>
            <a:r>
              <a:rPr lang="en-US" b="1" dirty="0" smtClean="0"/>
              <a:t> to submit the other 3 quarterly contacts report.  The 15</a:t>
            </a:r>
            <a:r>
              <a:rPr lang="en-US" b="1" baseline="30000" dirty="0" smtClean="0"/>
              <a:t>th</a:t>
            </a:r>
            <a:r>
              <a:rPr lang="en-US" b="1" dirty="0" smtClean="0"/>
              <a:t> is deadline date that the reports need to be submitted by.  </a:t>
            </a:r>
            <a:endParaRPr lang="en-US" b="1" dirty="0"/>
          </a:p>
          <a:p>
            <a:pPr marL="109728" indent="0">
              <a:buNone/>
            </a:pPr>
            <a:r>
              <a:rPr lang="en-US" dirty="0"/>
              <a:t/>
            </a:r>
            <a:br>
              <a:rPr lang="en-US" dirty="0"/>
            </a:br>
            <a:r>
              <a:rPr lang="en-US" dirty="0"/>
              <a:t>You may also log in to the Learning Curve, Accountability Reports (first link on the right), scroll down to ”Your Region Name” Link to Quarterly Contact Reporting. </a:t>
            </a:r>
            <a:br>
              <a:rPr lang="en-US" dirty="0"/>
            </a:br>
            <a:endParaRPr lang="en-US" dirty="0"/>
          </a:p>
        </p:txBody>
      </p:sp>
    </p:spTree>
    <p:extLst>
      <p:ext uri="{BB962C8B-B14F-4D97-AF65-F5344CB8AC3E}">
        <p14:creationId xmlns:p14="http://schemas.microsoft.com/office/powerpoint/2010/main" val="2987021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838200"/>
            <a:ext cx="6324600" cy="1846659"/>
          </a:xfrm>
          <a:prstGeom prst="rect">
            <a:avLst/>
          </a:prstGeom>
          <a:noFill/>
        </p:spPr>
        <p:txBody>
          <a:bodyPr wrap="square" rtlCol="0">
            <a:spAutoFit/>
          </a:bodyPr>
          <a:lstStyle/>
          <a:p>
            <a:pPr algn="ctr"/>
            <a:r>
              <a:rPr lang="en-US" sz="3000" b="1" dirty="0" smtClean="0"/>
              <a:t>Enter Your Totals in the online computer link.</a:t>
            </a:r>
            <a:r>
              <a:rPr lang="en-US" dirty="0" smtClean="0"/>
              <a:t/>
            </a:r>
            <a:br>
              <a:rPr lang="en-US" dirty="0" smtClean="0"/>
            </a:br>
            <a:endParaRPr lang="en-US" dirty="0" smtClean="0"/>
          </a:p>
          <a:p>
            <a:endParaRPr lang="en-US" dirty="0" smtClean="0"/>
          </a:p>
          <a:p>
            <a:pPr algn="ctr"/>
            <a:endParaRPr lang="en-US" b="1" dirty="0"/>
          </a:p>
        </p:txBody>
      </p:sp>
      <p:pic>
        <p:nvPicPr>
          <p:cNvPr id="48130" name="Picture 2" descr="https://encrypted-tbn2.gstatic.com/images?q=tbn:ANd9GcSOEaObDAUYiqb9Fx4HDwPwl-EitwppFJoYPwh_pCN0RZFO_4fxYmRPVg">
            <a:hlinkClick r:id="rId2"/>
          </p:cNvPr>
          <p:cNvPicPr>
            <a:picLocks noChangeAspect="1" noChangeArrowheads="1"/>
          </p:cNvPicPr>
          <p:nvPr/>
        </p:nvPicPr>
        <p:blipFill>
          <a:blip r:embed="rId3" cstate="print"/>
          <a:srcRect/>
          <a:stretch>
            <a:fillRect/>
          </a:stretch>
        </p:blipFill>
        <p:spPr bwMode="auto">
          <a:xfrm>
            <a:off x="2590800" y="4192415"/>
            <a:ext cx="2219325" cy="183691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9" name="TextBox 8"/>
          <p:cNvSpPr txBox="1"/>
          <p:nvPr/>
        </p:nvSpPr>
        <p:spPr>
          <a:xfrm>
            <a:off x="1371600" y="685800"/>
            <a:ext cx="7391400" cy="5632311"/>
          </a:xfrm>
          <a:prstGeom prst="rect">
            <a:avLst/>
          </a:prstGeom>
          <a:noFill/>
        </p:spPr>
        <p:txBody>
          <a:bodyPr wrap="square" rtlCol="0">
            <a:spAutoFit/>
          </a:bodyPr>
          <a:lstStyle/>
          <a:p>
            <a:r>
              <a:rPr lang="en-US" sz="1600" b="1" dirty="0"/>
              <a:t>Calls/ Emails/Texts</a:t>
            </a:r>
          </a:p>
          <a:p>
            <a:r>
              <a:rPr lang="en-US" sz="1600" dirty="0" smtClean="0"/>
              <a:t>Each call to and from a parent is counted.  Each email you send or receive is counted.  Each text you send or receive is counted.  </a:t>
            </a:r>
          </a:p>
          <a:p>
            <a:r>
              <a:rPr lang="en-US" sz="1400" dirty="0" smtClean="0"/>
              <a:t>Your answer</a:t>
            </a:r>
          </a:p>
          <a:p>
            <a:endParaRPr lang="en-US" sz="1600" dirty="0" smtClean="0"/>
          </a:p>
          <a:p>
            <a:r>
              <a:rPr lang="en-US" sz="1600" b="1" dirty="0" smtClean="0"/>
              <a:t>Home visits </a:t>
            </a:r>
            <a:r>
              <a:rPr lang="en-US" sz="1600" dirty="0" smtClean="0"/>
              <a:t>*</a:t>
            </a:r>
            <a:endParaRPr lang="en-US" sz="1400" dirty="0" smtClean="0"/>
          </a:p>
          <a:p>
            <a:r>
              <a:rPr lang="en-US" sz="1600" dirty="0" smtClean="0"/>
              <a:t>Each home visit is counted as one.</a:t>
            </a:r>
            <a:endParaRPr lang="en-US" sz="1400" dirty="0" smtClean="0"/>
          </a:p>
          <a:p>
            <a:r>
              <a:rPr lang="en-US" sz="1400" dirty="0" smtClean="0"/>
              <a:t>Your answer</a:t>
            </a:r>
          </a:p>
          <a:p>
            <a:endParaRPr lang="en-US" sz="1600" b="1" dirty="0" smtClean="0"/>
          </a:p>
          <a:p>
            <a:r>
              <a:rPr lang="en-US" sz="1600" b="1" dirty="0" smtClean="0"/>
              <a:t>IEP meetings </a:t>
            </a:r>
            <a:r>
              <a:rPr lang="en-US" sz="1600" dirty="0" smtClean="0"/>
              <a:t>*</a:t>
            </a:r>
            <a:endParaRPr lang="en-US" sz="1400" dirty="0" smtClean="0"/>
          </a:p>
          <a:p>
            <a:r>
              <a:rPr lang="en-US" sz="1600" dirty="0" smtClean="0"/>
              <a:t>Each IEP Meeting that you attend is counted as one.</a:t>
            </a:r>
            <a:endParaRPr lang="en-US" sz="1400" dirty="0" smtClean="0"/>
          </a:p>
          <a:p>
            <a:r>
              <a:rPr lang="en-US" sz="1400" dirty="0" smtClean="0"/>
              <a:t>Your answer</a:t>
            </a:r>
          </a:p>
          <a:p>
            <a:endParaRPr lang="en-US" sz="1600" b="1" dirty="0" smtClean="0"/>
          </a:p>
          <a:p>
            <a:r>
              <a:rPr lang="en-US" sz="1600" b="1" dirty="0" smtClean="0"/>
              <a:t>Parent Meetings </a:t>
            </a:r>
            <a:r>
              <a:rPr lang="en-US" sz="1600" dirty="0" smtClean="0"/>
              <a:t>*</a:t>
            </a:r>
            <a:endParaRPr lang="en-US" sz="1400" dirty="0" smtClean="0"/>
          </a:p>
          <a:p>
            <a:r>
              <a:rPr lang="en-US" sz="1600" dirty="0" smtClean="0"/>
              <a:t>These are one-on-one meetings/consultations with parents.</a:t>
            </a:r>
            <a:endParaRPr lang="en-US" sz="1400" dirty="0" smtClean="0"/>
          </a:p>
          <a:p>
            <a:r>
              <a:rPr lang="en-US" sz="1600" dirty="0"/>
              <a:t>Your answer</a:t>
            </a:r>
          </a:p>
          <a:p>
            <a:endParaRPr lang="en-US" sz="1600" b="1" dirty="0" smtClean="0"/>
          </a:p>
          <a:p>
            <a:r>
              <a:rPr lang="en-US" sz="1600" b="1" dirty="0" smtClean="0"/>
              <a:t>Mass Emails / Bulk Mail / Newsletter </a:t>
            </a:r>
            <a:r>
              <a:rPr lang="en-US" sz="1600" dirty="0" smtClean="0"/>
              <a:t>*</a:t>
            </a:r>
            <a:endParaRPr lang="en-US" sz="1400" dirty="0" smtClean="0"/>
          </a:p>
          <a:p>
            <a:r>
              <a:rPr lang="en-US" sz="1600" dirty="0" smtClean="0"/>
              <a:t>If you send out one mass email to 150 recipients, put down 150.  If you send out 2 mass emails to 150 recipients, then put down 300. Same for newsletters (# you sent out) </a:t>
            </a:r>
            <a:endParaRPr lang="en-US" sz="1400" dirty="0" smtClean="0"/>
          </a:p>
          <a:p>
            <a:r>
              <a:rPr lang="en-US" sz="1400" dirty="0"/>
              <a:t>Your </a:t>
            </a:r>
            <a:r>
              <a:rPr lang="en-US" sz="1400" dirty="0" smtClean="0"/>
              <a:t>answer</a:t>
            </a:r>
            <a:endParaRPr lang="en-US" sz="1400" b="1" dirty="0" smtClean="0"/>
          </a:p>
          <a:p>
            <a:endParaRPr lang="en-US" sz="1600" b="1" dirty="0" smtClean="0"/>
          </a:p>
        </p:txBody>
      </p:sp>
      <p:sp>
        <p:nvSpPr>
          <p:cNvPr id="6" name="TextBox 5"/>
          <p:cNvSpPr txBox="1"/>
          <p:nvPr/>
        </p:nvSpPr>
        <p:spPr>
          <a:xfrm>
            <a:off x="1600200" y="152400"/>
            <a:ext cx="6781800" cy="1384995"/>
          </a:xfrm>
          <a:prstGeom prst="rect">
            <a:avLst/>
          </a:prstGeom>
          <a:noFill/>
        </p:spPr>
        <p:txBody>
          <a:bodyPr wrap="square" rtlCol="0">
            <a:spAutoFit/>
          </a:bodyPr>
          <a:lstStyle/>
          <a:p>
            <a:pPr algn="ctr"/>
            <a:r>
              <a:rPr lang="en-US" b="1" dirty="0" smtClean="0"/>
              <a:t> </a:t>
            </a:r>
          </a:p>
          <a:p>
            <a:pPr algn="ctr"/>
            <a:r>
              <a:rPr lang="en-US" sz="1600" b="1" dirty="0" smtClean="0"/>
              <a:t>WHAT YOU SHOULD SEE INSIDE THE ONLINE COMPUTER LINK </a:t>
            </a:r>
            <a:endParaRPr lang="en-US" sz="1600" dirty="0" smtClean="0"/>
          </a:p>
          <a:p>
            <a:pPr algn="ctr"/>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9" name="TextBox 8"/>
          <p:cNvSpPr txBox="1"/>
          <p:nvPr/>
        </p:nvSpPr>
        <p:spPr>
          <a:xfrm>
            <a:off x="1219200" y="1012686"/>
            <a:ext cx="7391400" cy="5139869"/>
          </a:xfrm>
          <a:prstGeom prst="rect">
            <a:avLst/>
          </a:prstGeom>
          <a:noFill/>
        </p:spPr>
        <p:txBody>
          <a:bodyPr wrap="square" rtlCol="0">
            <a:spAutoFit/>
          </a:bodyPr>
          <a:lstStyle/>
          <a:p>
            <a:r>
              <a:rPr lang="en-US" sz="1600" b="1" dirty="0"/>
              <a:t># of Parent Trainings </a:t>
            </a:r>
            <a:r>
              <a:rPr lang="en-US" sz="1600" dirty="0"/>
              <a:t>*</a:t>
            </a:r>
          </a:p>
          <a:p>
            <a:r>
              <a:rPr lang="en-US" sz="1600" dirty="0"/>
              <a:t>Count the number of trainings you have hosted or presented (your own and with another organization)</a:t>
            </a:r>
          </a:p>
          <a:p>
            <a:r>
              <a:rPr lang="en-US" sz="1400" dirty="0"/>
              <a:t>Your answer</a:t>
            </a:r>
          </a:p>
          <a:p>
            <a:endParaRPr lang="en-US" sz="1600" b="1" dirty="0" smtClean="0"/>
          </a:p>
          <a:p>
            <a:r>
              <a:rPr lang="en-US" sz="1600" b="1" dirty="0" smtClean="0"/>
              <a:t># of Parents Trained </a:t>
            </a:r>
            <a:r>
              <a:rPr lang="en-US" sz="1600" dirty="0" smtClean="0"/>
              <a:t>*</a:t>
            </a:r>
          </a:p>
          <a:p>
            <a:r>
              <a:rPr lang="en-US" sz="1600" dirty="0" smtClean="0"/>
              <a:t>Count the number</a:t>
            </a:r>
            <a:r>
              <a:rPr lang="en-US" sz="1600" dirty="0"/>
              <a:t> </a:t>
            </a:r>
            <a:r>
              <a:rPr lang="en-US" sz="1600" dirty="0" smtClean="0"/>
              <a:t>of parents who attended the trainings (your own and with any other organization)</a:t>
            </a:r>
          </a:p>
          <a:p>
            <a:r>
              <a:rPr lang="en-US" sz="1400" dirty="0" smtClean="0"/>
              <a:t>Your answer</a:t>
            </a:r>
          </a:p>
          <a:p>
            <a:endParaRPr lang="en-US" sz="1600" b="1" dirty="0" smtClean="0"/>
          </a:p>
          <a:p>
            <a:r>
              <a:rPr lang="en-US" sz="1600" b="1" dirty="0" smtClean="0"/>
              <a:t># of Parent Trainings using a Parent to Parent presenter </a:t>
            </a:r>
            <a:r>
              <a:rPr lang="en-US" sz="1600" dirty="0" smtClean="0"/>
              <a:t>*</a:t>
            </a:r>
          </a:p>
          <a:p>
            <a:r>
              <a:rPr lang="en-US" sz="1600" dirty="0" smtClean="0"/>
              <a:t>Count the number of parent trainings that you hosted using P2P.</a:t>
            </a:r>
          </a:p>
          <a:p>
            <a:r>
              <a:rPr lang="en-US" sz="1400" dirty="0"/>
              <a:t>Your answer</a:t>
            </a:r>
          </a:p>
          <a:p>
            <a:endParaRPr lang="en-US" sz="1600" b="1" dirty="0" smtClean="0"/>
          </a:p>
          <a:p>
            <a:r>
              <a:rPr lang="en-US" sz="1600" b="1" dirty="0" smtClean="0"/>
              <a:t># of Teacher/Administrator Trainings </a:t>
            </a:r>
            <a:r>
              <a:rPr lang="en-US" sz="1600" dirty="0" smtClean="0"/>
              <a:t>*</a:t>
            </a:r>
          </a:p>
          <a:p>
            <a:r>
              <a:rPr lang="en-US" sz="1600" dirty="0" smtClean="0"/>
              <a:t>Count the number done at department, school, or county office level meetings.</a:t>
            </a:r>
          </a:p>
          <a:p>
            <a:r>
              <a:rPr lang="en-US" sz="1400" dirty="0" smtClean="0"/>
              <a:t>Your answer</a:t>
            </a:r>
          </a:p>
          <a:p>
            <a:endParaRPr lang="en-US" sz="1600" b="1" dirty="0" smtClean="0"/>
          </a:p>
          <a:p>
            <a:endParaRPr lang="en-US" sz="1600" dirty="0" smtClean="0"/>
          </a:p>
          <a:p>
            <a:endParaRPr lang="en-US" sz="1600" dirty="0" smtClean="0"/>
          </a:p>
        </p:txBody>
      </p:sp>
      <p:sp>
        <p:nvSpPr>
          <p:cNvPr id="6" name="TextBox 5"/>
          <p:cNvSpPr txBox="1"/>
          <p:nvPr/>
        </p:nvSpPr>
        <p:spPr>
          <a:xfrm>
            <a:off x="1219200" y="304800"/>
            <a:ext cx="6781800" cy="1415772"/>
          </a:xfrm>
          <a:prstGeom prst="rect">
            <a:avLst/>
          </a:prstGeom>
          <a:noFill/>
        </p:spPr>
        <p:txBody>
          <a:bodyPr wrap="square" rtlCol="0">
            <a:spAutoFit/>
          </a:bodyPr>
          <a:lstStyle/>
          <a:p>
            <a:pPr algn="ctr"/>
            <a:r>
              <a:rPr lang="en-US" b="1" dirty="0" smtClean="0"/>
              <a:t> EXAMPLE:  </a:t>
            </a:r>
          </a:p>
          <a:p>
            <a:pPr algn="ctr"/>
            <a:r>
              <a:rPr lang="en-US" b="1" dirty="0" smtClean="0"/>
              <a:t>WHAT YOU SHOULD SEE INSIDE THE ONLINE  LINK </a:t>
            </a:r>
            <a:endParaRPr lang="en-US" dirty="0" smtClean="0"/>
          </a:p>
          <a:p>
            <a:pPr algn="ctr"/>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9" name="TextBox 8"/>
          <p:cNvSpPr txBox="1"/>
          <p:nvPr/>
        </p:nvSpPr>
        <p:spPr>
          <a:xfrm>
            <a:off x="1066800" y="1219200"/>
            <a:ext cx="7391400" cy="5386090"/>
          </a:xfrm>
          <a:prstGeom prst="rect">
            <a:avLst/>
          </a:prstGeom>
          <a:noFill/>
        </p:spPr>
        <p:txBody>
          <a:bodyPr wrap="square" rtlCol="0">
            <a:spAutoFit/>
          </a:bodyPr>
          <a:lstStyle/>
          <a:p>
            <a:r>
              <a:rPr lang="en-US" sz="1600" b="1" dirty="0"/>
              <a:t># of Teachers or Administrators trained </a:t>
            </a:r>
            <a:endParaRPr lang="en-US" sz="1600" dirty="0"/>
          </a:p>
          <a:p>
            <a:r>
              <a:rPr lang="en-US" sz="1600" dirty="0"/>
              <a:t>Count the number of teachers or administrators present at the presentation(s).</a:t>
            </a:r>
          </a:p>
          <a:p>
            <a:r>
              <a:rPr lang="en-US" sz="1400" dirty="0"/>
              <a:t>Your answer</a:t>
            </a:r>
            <a:endParaRPr lang="en-US" sz="1600" dirty="0"/>
          </a:p>
          <a:p>
            <a:endParaRPr lang="en-US" sz="1600" b="1" dirty="0" smtClean="0"/>
          </a:p>
          <a:p>
            <a:r>
              <a:rPr lang="en-US" sz="1600" b="1" dirty="0" smtClean="0"/>
              <a:t># of OTHER EVENTS </a:t>
            </a:r>
            <a:r>
              <a:rPr lang="en-US" sz="1600" dirty="0" smtClean="0"/>
              <a:t>*</a:t>
            </a:r>
          </a:p>
          <a:p>
            <a:r>
              <a:rPr lang="en-US" sz="1600" dirty="0" smtClean="0"/>
              <a:t>Count the number of events or meetings where you wore your "Parent Mentor Hat“ and made contact with individuals or groups.</a:t>
            </a:r>
          </a:p>
          <a:p>
            <a:r>
              <a:rPr lang="en-US" sz="1400" dirty="0" smtClean="0"/>
              <a:t>Your answer</a:t>
            </a:r>
          </a:p>
          <a:p>
            <a:endParaRPr lang="en-US" sz="1600" b="1" dirty="0" smtClean="0"/>
          </a:p>
          <a:p>
            <a:r>
              <a:rPr lang="en-US" sz="1600" b="1" dirty="0" smtClean="0"/>
              <a:t># of Attendees at OTHER EVENTS*</a:t>
            </a:r>
          </a:p>
          <a:p>
            <a:r>
              <a:rPr lang="en-US" sz="1600" dirty="0" smtClean="0"/>
              <a:t>Count the number of people you presented to at these events.</a:t>
            </a:r>
            <a:endParaRPr lang="en-US" sz="1600" dirty="0"/>
          </a:p>
          <a:p>
            <a:r>
              <a:rPr lang="en-US" sz="1400" dirty="0" smtClean="0"/>
              <a:t>Your answer</a:t>
            </a:r>
          </a:p>
          <a:p>
            <a:endParaRPr lang="en-US" sz="1400" dirty="0" smtClean="0"/>
          </a:p>
          <a:p>
            <a:r>
              <a:rPr lang="en-US" sz="1600" dirty="0" smtClean="0"/>
              <a:t>Share any explanation or information you wish to share about your contacts.  *</a:t>
            </a:r>
          </a:p>
          <a:p>
            <a:r>
              <a:rPr lang="en-US" sz="1600" dirty="0" smtClean="0"/>
              <a:t>Examples might be a short description of one of your OTHER events or details you want to mention about your bulk email count.  </a:t>
            </a:r>
          </a:p>
          <a:p>
            <a:endParaRPr lang="en-US" sz="1600" dirty="0"/>
          </a:p>
          <a:p>
            <a:r>
              <a:rPr lang="en-US" sz="1600" dirty="0" smtClean="0"/>
              <a:t>A copy of your responses will be emailed to the address you provided.</a:t>
            </a:r>
          </a:p>
          <a:p>
            <a:endParaRPr lang="en-US" sz="1600" dirty="0" smtClean="0"/>
          </a:p>
          <a:p>
            <a:endParaRPr lang="en-US" sz="1600" dirty="0" smtClean="0"/>
          </a:p>
        </p:txBody>
      </p:sp>
      <p:sp>
        <p:nvSpPr>
          <p:cNvPr id="6" name="TextBox 5"/>
          <p:cNvSpPr txBox="1"/>
          <p:nvPr/>
        </p:nvSpPr>
        <p:spPr>
          <a:xfrm>
            <a:off x="1600200" y="381000"/>
            <a:ext cx="6781800" cy="1400383"/>
          </a:xfrm>
          <a:prstGeom prst="rect">
            <a:avLst/>
          </a:prstGeom>
          <a:noFill/>
        </p:spPr>
        <p:txBody>
          <a:bodyPr wrap="square" rtlCol="0">
            <a:spAutoFit/>
          </a:bodyPr>
          <a:lstStyle/>
          <a:p>
            <a:pPr algn="ctr"/>
            <a:r>
              <a:rPr lang="en-US" b="1" dirty="0" smtClean="0"/>
              <a:t> EXAMPLE:  </a:t>
            </a:r>
          </a:p>
          <a:p>
            <a:pPr algn="ctr"/>
            <a:r>
              <a:rPr lang="en-US" sz="1700" b="1" dirty="0" smtClean="0"/>
              <a:t>WHAT YOU SHOULD SEE INSIDE THE ONLINE COMPUTER LINK </a:t>
            </a:r>
            <a:endParaRPr lang="en-US" sz="1700" dirty="0" smtClean="0"/>
          </a:p>
          <a:p>
            <a:pPr algn="ctr"/>
            <a:endParaRPr lang="en-US" sz="2500" dirty="0" smtClean="0"/>
          </a:p>
          <a:p>
            <a:endParaRPr lang="en-US" sz="25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914400"/>
            <a:ext cx="7391400" cy="4401205"/>
          </a:xfrm>
          <a:prstGeom prst="rect">
            <a:avLst/>
          </a:prstGeom>
          <a:noFill/>
        </p:spPr>
        <p:txBody>
          <a:bodyPr wrap="square" rtlCol="0">
            <a:spAutoFit/>
          </a:bodyPr>
          <a:lstStyle/>
          <a:p>
            <a:pPr algn="ctr"/>
            <a:r>
              <a:rPr lang="en-US" sz="4000" b="1" dirty="0" smtClean="0"/>
              <a:t>FOR DOCUMENTATION PURPOSES, </a:t>
            </a:r>
          </a:p>
          <a:p>
            <a:pPr algn="ctr"/>
            <a:r>
              <a:rPr lang="en-US" sz="4000" b="1" dirty="0" smtClean="0"/>
              <a:t>IT IS SUGGESTED THAT THE PARENT MENTOR PRINT A COPY OF THE REPORT BEFORE HITTING </a:t>
            </a:r>
          </a:p>
          <a:p>
            <a:pPr algn="ctr"/>
            <a:r>
              <a:rPr lang="en-US" sz="4000" b="1" dirty="0" smtClean="0"/>
              <a:t>THE SUBMIT BUTTON.  </a:t>
            </a:r>
            <a:endParaRPr lang="en-US" sz="4000" b="1" dirty="0"/>
          </a:p>
        </p:txBody>
      </p:sp>
    </p:spTree>
    <p:extLst>
      <p:ext uri="{BB962C8B-B14F-4D97-AF65-F5344CB8AC3E}">
        <p14:creationId xmlns:p14="http://schemas.microsoft.com/office/powerpoint/2010/main" val="1395666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828800"/>
            <a:ext cx="6781800" cy="2354491"/>
          </a:xfrm>
          <a:prstGeom prst="rect">
            <a:avLst/>
          </a:prstGeom>
          <a:noFill/>
        </p:spPr>
        <p:txBody>
          <a:bodyPr wrap="square" rtlCol="0">
            <a:spAutoFit/>
          </a:bodyPr>
          <a:lstStyle/>
          <a:p>
            <a:pPr algn="ctr"/>
            <a:r>
              <a:rPr lang="en-US" sz="3600" dirty="0" smtClean="0"/>
              <a:t>STEP 3:  </a:t>
            </a:r>
          </a:p>
          <a:p>
            <a:pPr algn="ctr"/>
            <a:r>
              <a:rPr lang="en-US" sz="3600" dirty="0" smtClean="0"/>
              <a:t>	HIT the SUBMIT Button</a:t>
            </a:r>
          </a:p>
          <a:p>
            <a:pPr algn="ctr"/>
            <a:endParaRPr lang="en-US" sz="2500" b="1" dirty="0" smtClean="0"/>
          </a:p>
          <a:p>
            <a:pPr algn="ctr"/>
            <a:endParaRPr lang="en-US" sz="2500" dirty="0" smtClean="0"/>
          </a:p>
          <a:p>
            <a:endParaRPr lang="en-US" sz="2500" dirty="0"/>
          </a:p>
        </p:txBody>
      </p:sp>
      <p:sp>
        <p:nvSpPr>
          <p:cNvPr id="3" name="Flowchart: Process 2"/>
          <p:cNvSpPr/>
          <p:nvPr/>
        </p:nvSpPr>
        <p:spPr>
          <a:xfrm>
            <a:off x="2895600" y="3505200"/>
            <a:ext cx="3886200" cy="10668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0" y="3657600"/>
            <a:ext cx="3505200" cy="646331"/>
          </a:xfrm>
          <a:prstGeom prst="rect">
            <a:avLst/>
          </a:prstGeom>
          <a:noFill/>
        </p:spPr>
        <p:txBody>
          <a:bodyPr wrap="square" rtlCol="0">
            <a:spAutoFit/>
          </a:bodyPr>
          <a:lstStyle/>
          <a:p>
            <a:pPr algn="ctr"/>
            <a:r>
              <a:rPr lang="en-US" sz="3600" b="1" dirty="0" smtClean="0"/>
              <a:t>SUBMIT</a:t>
            </a:r>
            <a:endParaRPr lang="en-US" sz="36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Rectangle 12"/>
          <p:cNvSpPr/>
          <p:nvPr/>
        </p:nvSpPr>
        <p:spPr>
          <a:xfrm>
            <a:off x="533400" y="2209800"/>
            <a:ext cx="7772400" cy="646331"/>
          </a:xfrm>
          <a:prstGeom prst="rect">
            <a:avLst/>
          </a:prstGeom>
        </p:spPr>
        <p:txBody>
          <a:bodyPr wrap="square">
            <a:spAutoFit/>
          </a:bodyPr>
          <a:lstStyle/>
          <a:p>
            <a:pPr algn="ctr"/>
            <a:endParaRPr lang="en-US" dirty="0" smtClean="0"/>
          </a:p>
          <a:p>
            <a:endParaRPr lang="en-US" dirty="0"/>
          </a:p>
        </p:txBody>
      </p:sp>
      <p:sp>
        <p:nvSpPr>
          <p:cNvPr id="40966" name="AutoShape 6" descr="data:image/jpeg;base64,/9j/4AAQSkZJRgABAQAAAQABAAD/2wCEAAkGBxQTEhUUExQUFhQXFxcXGRYWGBgVFxccFxgXGBQYFxcaHSggGBwlHBUVITEhJSkrLi4uGB8zODMsNygtLisBCgoKDg0OGxAQGywkICQsLywsLCwsLCwsLCwsLC8sLCwsLCwsLCwsLCwsLCwsLCwsLCwsLCwsLCwsLCwsLCwsLP/AABEIAOUA3AMBIgACEQEDEQH/xAAbAAACAgMBAAAAAAAAAAAAAAAABQMEAQIGB//EAEcQAAIAAwQGBgUKBAYBBQAAAAECAAMRBBIhMQVBUWFxgQYTIjKRoUJScpKxBxQjYoKissHC0hZT0fAVM2Nz0+FDCDSTo/H/xAAZAQADAQEBAAAAAAAAAAAAAAAAAgMBBAX/xAApEQACAgEDAwQBBQEAAAAAAAAAAQIRAxIhMQQTUSIyQWHwQnGBkaEj/9oADAMBAAIRAxEAPwD3GCCEs7SzGYVl3LoB7TAtUggGlGGArTea6s1lJR5NSb4GlstSSpbzJjBURS7MclVRVieAEeEvpjSnSG0OljdrLYpbULXmQU1dYyYzHIxuDsjD2j6h0lsT22zTLNMmXEmABmlKVegYNQEsRQ3aHDImIeiWiP8AD7MtmkMpQFmvOlXYsaksVYA6hlkBC92I2hnn035E7ZIBmWTSJ6/OlHs9dv0izGNdlRsyh98lvT+0TLQ+jdJAra0rcdgFL3cWRwMC1O0GGDKDxbvPn071pfuN/wAkeN/KLOZekGj5iFRNPze8VUgGs907QvGvYwzypGrInwY4tHsfS/pHL0fZZlpm4hRRVGbucEQcTr1AE6o8c0boXS+n62idaTZrIxIRReuEA+hKUi+BTvscTlXV6D036NjSctJU+ayIj3x1ShamhUVvFsgT4w80ezyZSSpfVKktVRRcbAKAB6ewRndiboZ5Pbvku0no1DP0dbXmsnaMtA0pmAzpLLMk3bdOeoE4R33yVdPRpOQwmALaZVBMUYKwNbsxNxoQRqPER0Pz6dtl+43/ACR430PmtL6TWsSbgBE8NQG7jcdqKG/mAa41ZIsxxaPTvlK6bJouzdZQPPmErJlnIkd5m13VqK01kDCtR5no75P9K6XT5xb7Y0lJlGSWwZzQ5HqQypLFMte0be36WdD00hPkzrRMY9TS7KVR1Tdq818NUm9QA0IwEdX8+nbZfuN/yRndiboZ41pXolpbQa/ObJa2nyExmIAwAGsvIZmBTUWU1FScM49b6A9LJekrIs9BdYG5Ml1rccUqK6wQQQdh21iy9qmMCrGUVOBBltQg4EH6SPHfkBtTpNtyyiOq+jIvBmGDTAtBeFCV+AjVkTVmaWd78q/T/wDw6WkqSA9rnDsKcQi1pfK6yTgo1kHZQ8RZfkn0lpBBO0hbmlu3aEtg05lrjit9Vln6q5YZZDstJdDkn6Ql6QmzGabLuXJZUdSLgNzs97Bje72fhHV/Pp22X7jf8kZ3Ym6GeNaSsGlujxWek82qxXgrKSxQVwAeWxPVVrgynOgOYB9q6MadlW6zS7TJrcmCtDmpBoytvBBHnCjpNPZ7HaVmmUZZkzb3YbK41fTwjj//AE3zGNhtCnui0GnEy0vDyHjDRkpcCtNcnrcEEEMYEEEEABBBBAAQQQQAEEEEACLpLpW4OrQ9thiR6C7faOIGzE7Kq9E5Sx/pD9EKJ80sWcmparE8f+qDgBDfRwxT/aPxlx53deSb8HXo0xGcEEYIrhDmCjpJ0ls1hll7RMC4VWWKGY+5EzPHIayI4DoNomfpDSDaWtSGXLH/ALdDroCqEV9FRjXC8xqNcd9L6KWJZnWCyyTMrW+yB2rtq1cYcw6kkthab5CCCIrTZ1mKUcVU4EbfCEGOZ6adOZFhQqGEy0kUlyV7RvHAF6d0VphmdW5L8k3RObI6222sEWm0V7Ld5VZr7FxqZmoaagBtIHYaN6N2SQ1+TZpKP66oL3JjiIaw2qlSFre2EEEVdI6PlT0KTkDoc1NaHjSFNOJ+UDp0ktGsljPXWyaDLAldvq72BNVzelaKMRmaa2HyY9Ezo+y0mU6+aQ8zI3aCiy6jA3QTjtY6qR0Gi9B2azV6iRKlE5lECk8WzMMIZyVUjEt7YRgmgqcANeyMxR0poiRaVCz5azFGpqkeFYU08++UPpf85B0do6s+fN7MxpeKqvpKH7prkWrdArjXL0X5Nuji2CwSpIN5iOsmN6zuAW5AUUblEa6N0VIs6lZEmXKBzEtQteNBjzh1oh+yy+qx8G7VfEsOUdGKS4RKafLGEEEEWJhBBBAAQQQQAEEEEABBBBAB5kh7A9n8oe2LOX7BHkp/TCGT3B7I+EO7Gf8AJPDzlt/1Hj4eWd8+BrC7TekGkorKoNWu41w7LHV7MMYT9KV+hB2Op8ar+qLzbUW0TirkrF38SzPUl/e/rB/Es31Jf3v6wlgpHB38nk7OzDwOv4lm+rL8G/dGP4lm+rL8G/dCQuBmQOcaNaUAqXQCtKlgBXOla5xveyef8M7UB9/Ek31Zfg37oP4km+rK8G/fHOjSEqhPWyyFFWIdSFG00OAiBNO2YkAT5JJIAAdSSTgAADjG9zN9/wBGaMZ1H8STtkr3W/fGD0jnbJXut++OUndIrKpIafLBBIIriCMwaRMml5JdJYcX5iB0Wh7SkFgRhsB8I3Xm+/6DRiOk/iOdsle6374P4inf6fut+6Od/wATldd1F76ULfu0OW2tKcqwvXpXIKdYFnmX/MEmYUABoTepSggUs74sHHEjsv4inf6fun90H8RT/wDT90/ujk7Tp1VmdWsudNa4Jn0aqwusaA1LDXGtq091aIzSJwMyaJSobgcswqp71ADiM9UF5n+IKxHWnpHPGP0Z3XTju70dlo6aOsUjJ1pxp2k8r/jHkdm0yTOWTMkzJTurMt4owYL3u6xpHo2hJxazyyO8goOMs0WvEKK7jHT085qVTIZoxcbidhBGkmYGUMMiARwOIjePUOEIIIIACCCCAAggggAIIIIAPM7OOyvsj4Q3sp7Eo/7XndX9UKZIwHAfCGUhvoFPqop90A/lHjYtmz0J8DuFvSJa2d910+DrDKKemFrIm/7bHwBP5R0yVpokuTiI4K3Wa60+Ywss+juesNoZJyUJogx7DLkAN0d6YpTLFZ2a80uSXHpFUJ8aRwYcmhs68sNRx+knlzLVImOJCo9jUgWrFR26jXi1DzFYn00JLWSUJJs5u2mSX6tQZN4gqarrFMxnSOz6lWNboJ20BMTLY21Sn5S2/pFe89qT2J9pb7rc52xdHbs5ZszqOyrKEkyRKU3qd/E3gKYCNdEWYLbbZ2RRhIK4YYIQ1PEV4x1Q0fNP/ime4w+IiQaJn/ym8VHxMJqyu7T3Vf7Y9QVUzzzRUx5M2eC9pVTapjhJdnMxXBK437hNDdpgdUWNKWBrRaVmy1mIws16W7KyhJqTQUV8KCq3gQdRjv10HP8A5dOLJ+TRIOj0/Yg4t/QGK68l6lHcnphVORwOitFTUtUmfMWruk1p7DJWe7cTM4KFCimzfCexaCnCymSbPaDMo4B69VlAkkqTL6yhAqKimOMesr0bna2lcmY/oiQdGH/mKPslvKojVPN4/F/P2Y44/J5rbNDzzaJcxpRmgWZJblJ3UAzAxLd0gld1KY7os6S0XNnyZUtpKoJU2UbvW36y0Uhu3QGtMPOseir0XOucDwl0/WYkHRhdcx/shR8QYP8ArtstvzybePfd7nnmjNAfN7S7yll9S6gG8T1kttYQkElDhUE58MfQ+iU7szE2MG94U/R5xIvRmV68080/JIu2DRUuSSyXqkUNTXCtcqbo2EMmvVL9hZShpqI80RNwZPVNR7LVI8ww4AQwhFKm3HV9Q7Ley1KnkQp4Aw9j0scricU1TCCCCKChBBBAAQQQQAEEEEAHm7DEjYSPDCGNhAMpQcqXTywMUrWtJkwf6kz8bUi5ow/Rji/42jxo7SZ6D9qGtlclEJzKqTxIFYkZaihxBwIOuK9gPZI2M3mbw8mETzEvAjaCPHCOsgVzIkr6MpeSiJFtEvUycmWGtiClFYKovKpwAGYBiesW7P2T1iQ2lcqk+yC34QdhjHzkbH/+OZ+2LmkB213q3kV/dEMTktLoeLtEDWigJuvQY5AZbiQYsCU/8tvGX++IrR3G9lvgYdGHxwUuRZSaFYs8z1V5t/QGIZvWK10qlaA986yw9T6sOoXW4fSDen4Tj+IRs4JK0ZGTbKnb+oPE/wBI0nGYFJvJgCe4dQr68WYwREShZ+YH+YeSj86wHRv+pM/+v9kT2Fqy0Ou6K8QKHzrE8dWiPgjbEMqVUAszk0xFbtDrHZprjE6XdF4Fuzie27Agd4XSaE0rTfSLMxbruu+8OD1P4g/hBHM9nRVbowRXePjDLRc+8l0ntJ2TvHotzGe8NshRZsBd9XDl6PlQcQYnkzurcPqyb2dv2TjwLQ+OWlmTVoewQQR1EAggggAIIIIACCCCADgNLLSfNH1yfeo36om0WeyRsY+YDfqjPSJKWmZvut90D4qYj0Ue+PrBuRUL+gx5EtssjvXsQysR7TDbdb4qfwrFyKEs0dTtvL4i98UA5xfi8eCT5LmjT9Go2XlHBWKr5ARahXZLWqF1a9mGFFZsCANQ2oYsHSA1K55AfiIMdikqINOzGkx3D9YjkVY/FRFaDSFtvIaIwoVarFQKKwY90tqBiQWSZrEsfaY+VwRKa1O0PF0tytagSjgZlWA8DDoMDiMjiOeUUBYX9dPcP74r2ebMCBb/AHexgo9DsnOuyNj6FuY/VwOIoaSHaQ+0vMgN8JZiC++uY/3R8FERTUqVLFyAynF2pibrGgNMmMa8ilsCi1uSxqzAYkgDfhDD5hL1op9oXvjWN0syDJFHBQPgIzs/ZvcKOjrfLCspmSxRmzZR3qPt+vTlFk2+XtJ3hXYeIEQ6QWjq3rLd5qaqByZ/CIYJTcdjFG9zFttIZkKBzjdPZK97u96le0AB7ZjYSZh9AjiV/ImNJi1BGW/ZsI3iGVknX0Da8iNhGDDxBgjU3ua7jwLJ1ndSHIUDutRiTQnsml3UTtwDExvDV1BBBFQRQjaDmIUBSpKnNde0Hutz17wYzJCt0EZXyMNEz8LhzXLeuriRkeR1wwhBUghl7y5aqjWp3H40OqHcicHUMMj/AHQ7DFcctSEnGmSQQQRQQIIIIACCCCADkOlkuk8HbLHiGavxEL9FntvvVaci1fxCHPTKXjKb218bpH4TCKxNSYu8Mvwb9MeVnVZ2duPfGMp2VRmKMBtKkMB4iGQNcRlFGJrA3Yp6pK8hiv3SsUgLI3fB1O0FefeHkH8YmiG1DskjNaMKZm7jQcQCOcbLNB7tW9kM34QYerFNyK4HIwwsL1lqTnSh4r2W8wYXhWOSOeV38ZEbWe0MhZDLOPbF5lAocCKqWxqpP2hFcdx5EnvwNYVTVo7jeGHBhj94PEvz5/VQb7xbyuj4xWe+8xLzKAar2VofWWpLEamGWbQ02pKkZFNbm8azEqCNoI8YtjR41u590fBa+cbjR6bGPF3+FaQqxM3WiWyzLyK2sjHcfSHI1jEy1y1NGdAdhZR8TCufYkVytxaHtCoBzwYY454/bEbqKCgwGwYCGlkp1RihZLpG1yyhINSpvAqrNWmYBUEYi8OcRhWOSOR9kfiIMEWtGP2bnqYD2fQ8uz9kwqam9zXcVsVxZ5h9ED2mp+EGMfSSj6FHP1mowGGytQKfZG2GsRz5QdSpyOvWDmCN4IB5RRQS4E1N8lA2mYfSUeytD95iPKK1ovVD3mamqi4g50uqCSKVHhriRCcQe8DQ8d24ihG4iNog5S4ZVJfBhTUVGIOsa4msVo6tqHuMfdY4A8DgONNpMU07LXfRat3ccyvxI5jZEzCoocQcCNu2MjLS7Bq0P4IX6MtX/jY1Yd0n0hv+sNe3A7aMI7E7Vog1QQQQRpgQQQQAJOl0usgN6jqferL/AFxyKtQqdjDwrRvImO605KvWeaNdwkcV7Q8wI4NlqCNRFPGPN6xVNSOvp94tD6M2ZqPTUw81x8wT7oiGzTLyKxzIFdx1jxrG0ytKjMGo301cxUc4WLpjMZRb0a/Yu+obvLNfukDkYpIwIBGIIqDuOUSWZ7swHU3YPHEofEsPtjZHVjdMjNWhpFLSaYK/qmh9l6A/eCHgDF2kQWibLoVdlAIINWAwOBzi7VqiSKEazFqMMDmDsIxU+IERyJtR6TEG6SqswqNdQCBUUPAiJhLc5S3pt7A8iwPlHNpkWtDKRNDqGGsZbNoO8Go5RJCqXMmSjQol1ySO2cD6Q7lMe9xvYxubVM2oPsknxvflF9aXJLS3wTaSl9m9rTH7Pp+WPFRFWMma/wDMbkFH6a+cY0bZUxQgkrlVmIK6sK0wy8NsTdTew6uK3MOwAqcBtOAiOXbFVg4YEZNd7XZOug9U0Ndl7bDWXZJamqogO0KAfECJiYaOKndmOdlQ6QTUHP2WH4gI0OkDqln7RUfAmKzSrjXNWa+zs+zUDgV2xmFlkknRqgmRWqaxYPRUGTHF8NRp2cqnXkTnQRdGjyc5h+wFH4r0V4msE66RLOXoH9HLVuw1YkGpP1BJNLY3bRiEdoud94rliMFoMDjlFWhUlWzGv1hqYfmNR5Et4gtdmvjYwxU7OO0HWPzAMUlBNbCqVMXMNhoQagjMEZH+88RrhtYbXfFDg4peHHIjcaGnAjMGFKk5EUIwI2H8xsMZBIIZTRhlsO0Hcf6HVEoT0umPKOofwRBZLSJgqMCMCDmDsP8AXXE8dRAIIIIAMER5w0u6Svqkr7pK/lHpEcP0hk3bQ/1rrjgRQ/eVjzjj62NwT8HR079VGmi37LLsavJsfje8IvQpsL0mD6wK8x2l+DeMNo5IO0XfJLYWwKeriPZatPA3hwAieYl4EYiusYEbCDqIzigXukPqGfsnveFA32aa4ZReL2JNFeUgYdoVYYNeq2Iz71TTWNxETIgGQA4YRG/ZYHU1FPHJTz7vuxNDNmG9lmXX3PhwYd08xh7sM4TutRT/APRsI2EZwwsU++uPeGDcdo3EUPOL4pWqJzXybWqRfUjI5g7CMj/eYqIWo1RiKHIjYRmIcQv0lLunrMhk+rg/LI7qH0Y3JG1ZkHRDGpJBDL3ly37VO4/Gh1Rqs0HKreyC/wCEGJFlucpbcSVUcwTeHhEUpfBRtDOTNDKGGR/sg7DqjeFRWbKBbsXTiwqz3fr5LhlXx21GnTDm5HshQPME+cXc0uSSjfBftVnvrTIjFTsP9MwdxMKuvAJViA4wK1xB2UzOYI21EbNLB71W3MzMPAkiMyvozVABqKigDDZsBzod52xKUoyY6TRlbxyRz9kr+KgjY2R2FCqgb2oRrBF0HEZ1rDKTNDAMpqD/AGQRqI2RvFFjiK5sVNPmg3HZQaVDKtCwGZBJI1ioprG0Rq145u5+1d8koIZWiQHFDxBGYOojxPIkZGFhBBut3hjXUw9YfmNXgSuTUv2NhRE8ihvIAG/ENjH4HVwqDJKmBhUcCDmDrB3xgTQcu0digueYWtIybLMJvKlDrvkKGGzCprsqBTyiai2PaRujFWvLnkQcmGw/kdR3VBcWW0B1qOBBzB2Hf/0YSo1doIwIOYOw/wB8MI2VipvLg2WOTDY3iaHVU7SC8J6dmLKN7ofQRBZLUHFRgRmpzU7D/XXE8dJEI5rpjI/y5m8oeYvL4XW96Olhdp+zX5EwDMC8OKdqnOlOcTzR1QaHhLTJM4Zq6sxQjiDUeYEOpbhgCMiARzhNF7RczAp6pqODVPxvcqR5GJ/B3TXyXYmsL4FDmtOanunyI+zEUas10hhiRXDaD3h5A8QI6IumSaL7qCCDkRQ84jkOxqtGZlzoMwe61cBjQ8wYlVgRUGoOIO3ZBeKkMuY1esDmvkKbwN8WVXuI/okWzzD6IHtN+0NGJlmmJV1YZUZVXErngScSMSOzrIpjgxlTAwDDEHEf3qO6N46FBLgi5Nii8xzdzwN38FKxp1C+qCdpFT4mJrTJ6tsO4xw+qT6PA6t+GwRrEJWnTKxposWCfT6Nvsk6wPRO8eY20MXoTutdo1gjMEZEb4u2a2Ag3yFZc9QI1MK6t2o4bCbY53syco0W4V2iR1Zw/wAsnD6hOS+zs2ZbItNpBNRLeyCQftd3ziGZbWIoEFDh2zXjVRUHxjZuLVMI38EMYJpicoikJQ0mObuojADcxNWpsavHaWkuxSwa3ASMi3aYcGapESjjv5Hc6FsmeQb0ur1zCglW+0MFYbSdx1Utf4kTW7LIINCHIUg7KLe/LVFudakXBmAOyuJ4LmYX2ycr4orXqUDkXRwYHtEY7NtCKxT2qkxOXwZafMPpgewoHjeveVIrzrOGpeqSDUFiWunaA1QPCkAVzmwX2RU+82H3YPmynvVb2jUe73fKIuT8lNKLlm0omKsQGXMKCwO8AVI4HLfmdm0h6qHixCjyqfKKwFBQZbIGYAVJAG04CG7rM0IxMvMwZiARhRRSo2MSTepmKU8yI2is1tX0QW4YD3jQEcKxNo/6UlWa43qjEkbQ5wO8XajwJRXJm+1GWa72w10j0jlTY20bvChxhvYbV1i1oRjQ504qadpcc4xIsEtSCFqw9Ju0w4E5cos0jphBx+SMpJmYIIIoKeeW2zdXMeXqViB7JxT7pWI5U24wbUMDwOfgQDyh70vs1HSYPSFw8RVl8r/gIQER42aPbyM9DG9UB5BFTRs2q0Oa4cR6J8PMGLcUFNrHMum4cjUr8WX8xursi7C51qNmsEZgjIiLdmnXhjgwwI37RuOY/wCorF2I0T2ef1Zx7hz+qfW4HX47YZTZqr3mC+0QPjCyKsqWJZpQBTkwAFDqUnZsPLZW8clKiThbGc62oQVozg4EAEA82oPAxRsyuzXCVXWpbtFhvAoLw10O/hvMcKKsQBtJp8YiacDkGOsFRSmwqzUB5GMc7e6N01wMF0ePSZzurdHK7Q+JMbTNGyyMFCsMQ4FWB45nhWKyW2bQVCA7cWrvu4UPMxo7Me878jcpwu0PiTD64IXTJmkyaFNHIVhqJz2FdoP9RmDGvX1yVjyuj71PKN0lgZACudBSvHbG8QdFCGjn1V4Vc+JoB4GNklUAUs5A1FqDhRaCkSRq7gCpIA2k0HiYLYUCIBgAANwpG0VWto9EFt+Q8TmN4rETTnOsL7IqfebDyjG0bRddgBUkAbTgPGIGto9EFuAoPE0ryrFYShWuZ2kljyJxA3RvCOZukGnOdYX2e0feYU+7GnVitTidpJYjgTlyjeCFbbGoIwR/UEYEHUQdRjMaswGJNBtOEADjR2lckmnHIPkG2BtQbyO6tIbRysqQz91GYHXSikcWoGHCsNrLZ7Sq0vyt14PMI3Xry15jnHdinJr1I5pxS4GsEEEWJlHTNj62S6jvUqvtLiviRQ7iY4MGselGOG09ZOrnsB3X7a8z2hyavAMscPW47Smjp6eW+koyZ1xg2rJuG3kceFYdQji/o2dUXDmuW9dXhkeW2OPHL4LyXyXY1qQby5jMesNnHWN+4mNoIsnQhdlzAwBGR/vkd0ZZQRQ4g6ooJMuGvonvDZ9YfmPzGN8GuWUVTsRmkuSoNQBXbmfHOJII1mTAoqxAG0kAeJjQNoIqtbB6Ksd57I88eYBiJprn0gu5Rj4tWvICMbSCi7McKKkgDaTQeJiu1sHogtv7o8TmOAMV1lgGtMdpqze8cY3hHMbSDTXOsLuUVPvHPkBGglitcztOJ8TjG8EK22bQQQRBOtaLgWFdg7Te6KmMNJ4IXzNIn0U5saeQrXyivMtDtmxG5ez597zhXOKN0saTZyr3mA4mleG2KszSI9FWbj2R54+UUFQDIY6zrPE64GYDMgccIm8vgbR5J3tkw6wu4CvIk5jhdPCH2htJ2eoDIJb+sxvA8JjYjgabqwjs9hmv3JbnfS6OIZqA8jDOz9GJp77Ig3Vc8xgPMx0YHmTtIlk7bW7OugihonRvUKVDuwwwYi6tPUAHZG6L8ekuNzjYQQQRoBCbpRYr8q8B2pfaG9fTHhjxUQ5jBhZRUk0zU6do83gDEEMMx57Rz/odUW9LWLqZrIO73k9k5DliOAB1xUjxJRcJV4PRTUlY5lTAwDDI/wB+MbwqsM+41D3WPgxy5HLjTaYaxeLtWTaoIxKmMmAAKnUTS6eNDgfI8cMwQydGNA0xzm1NyjyLHPiAI0WWAa69pxPicY3ggbbCggjSZMCirEAbSQB4mK0zSK+iGbgKDxaleVYxujS5GDCuZbXOVF4do+Jw8oruK94lvaNeYGQ5UhHkSNUWM5lvQZG8fq4+eQ5mK8zSDHuqF3t2j4CgHiYryJbP3FZ9XZBanEjAc4Z2fo9PbMKg+swJ8FrXxECWSftQNwjyxXMdm7zMd1aDwFAecagADUAOQjqbP0VUd+YzblAQedT4EQzsuiJMuhWWtRkx7bD7TVPnFY9Hkl7mI88VwjibPZnfuIzbwDT3svOGdn6Nzm71xBvN5h9lcD70dhGY6I9HjXO5J9RJ8CGz9F5Y77O+4dhfLtecM7Lo6VL7ktQdtKt7xxi3BHRHHGPCJOTfLCCCCHFCCCCAAggggAIIIIAFHSTR/WSryirpVhtI9JeYFRvAjjQY9JjiekGj+qm1A7D1K7jmy+dRuJ2RwdZita1/J09PP9LFZFcDlDDR9pr2WPaGR9YbeIyPI64oQbCMCDUHYf7w4ExwwlTOmSseRFOtCr3mAOzXyGZhU052NCzEn0EwPJV7R4GsW7LoSc3dlXRtaiDmO95RdNy9qbJulywmaS9VSd7dkfmfERXe0ufSpuUU8zU+FIeWfoqT/mTKbkGPvN+2Gdn6PSFzS+drksPdPZHIRRdPllzsI8sFxucVKl3m7ILtuBdueZhlZ9BT39AKNrsB5Cp8QI7aXLCigAA2AUHhG0Wj0Uf1OxH1Evg5uz9FR/5JpO5AF5VatfAQzs+g5CZSwTter/irTlDGCOiOGEeESc5PlmAIzBBFBAggggAIIIIACCCCAAggggAIIIIACCCCAAggggAIp6VsQmy2Q4awfVIyP95ioggjGrVMDktAaL+cpfv3BrAW8eRrQeBjorP0ckLmGc/WOHuig8oIIhiwwSuis8krqxnIkKgoiqo2KAo8BEkEEdBIIIIIACCCCAAggggAIIIIACCCCAAggggAIIIIACCCCAAggggA/9k=">
            <a:hlinkClick r:id="rId3"/>
          </p:cNvPr>
          <p:cNvSpPr>
            <a:spLocks noChangeAspect="1" noChangeArrowheads="1"/>
          </p:cNvSpPr>
          <p:nvPr/>
        </p:nvSpPr>
        <p:spPr bwMode="auto">
          <a:xfrm>
            <a:off x="53975" y="-1790700"/>
            <a:ext cx="35909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0968" name="AutoShape 8" descr="data:image/jpeg;base64,/9j/4AAQSkZJRgABAQAAAQABAAD/2wCEAAkGBxQTEhUUExQUFhQXFxcXGRYWGBgVFxccFxgXGBQYFxcaHSggGBwlHBUVITEhJSkrLi4uGB8zODMsNygtLisBCgoKDg0OGxAQGywkICQsLywsLCwsLCwsLCwsLC8sLCwsLCwsLCwsLCwsLCwsLCwsLCwsLCwsLCwsLCwsLCwsLP/AABEIAOUA3AMBIgACEQEDEQH/xAAbAAACAgMBAAAAAAAAAAAAAAAABQMEAQIGB//EAEcQAAIAAwQGBgUKBAYBBQAAAAECAAMRBBIhMQVBUWFxgQYTIjKRoUJScpKxBxQjYoKissHC0hZT0fAVM2Nz0+FDCDSTo/H/xAAZAQADAQEBAAAAAAAAAAAAAAAAAgMBBAX/xAApEQACAgEDAwQBBQEAAAAAAAAAAQIRAxIhMQQTUSIyQWHwQnGBkaEj/9oADAMBAAIRAxEAPwD3GCCEs7SzGYVl3LoB7TAtUggGlGGArTea6s1lJR5NSb4GlstSSpbzJjBURS7MclVRVieAEeEvpjSnSG0OljdrLYpbULXmQU1dYyYzHIxuDsjD2j6h0lsT22zTLNMmXEmABmlKVegYNQEsRQ3aHDImIeiWiP8AD7MtmkMpQFmvOlXYsaksVYA6hlkBC92I2hnn035E7ZIBmWTSJ6/OlHs9dv0izGNdlRsyh98lvT+0TLQ+jdJAra0rcdgFL3cWRwMC1O0GGDKDxbvPn071pfuN/wAkeN/KLOZekGj5iFRNPze8VUgGs907QvGvYwzypGrInwY4tHsfS/pHL0fZZlpm4hRRVGbucEQcTr1AE6o8c0boXS+n62idaTZrIxIRReuEA+hKUi+BTvscTlXV6D036NjSctJU+ayIj3x1ShamhUVvFsgT4w80ezyZSSpfVKktVRRcbAKAB6ewRndiboZ5Pbvku0no1DP0dbXmsnaMtA0pmAzpLLMk3bdOeoE4R33yVdPRpOQwmALaZVBMUYKwNbsxNxoQRqPER0Pz6dtl+43/ACR430PmtL6TWsSbgBE8NQG7jcdqKG/mAa41ZIsxxaPTvlK6bJouzdZQPPmErJlnIkd5m13VqK01kDCtR5no75P9K6XT5xb7Y0lJlGSWwZzQ5HqQypLFMte0be36WdD00hPkzrRMY9TS7KVR1Tdq818NUm9QA0IwEdX8+nbZfuN/yRndiboZ41pXolpbQa/ObJa2nyExmIAwAGsvIZmBTUWU1FScM49b6A9LJekrIs9BdYG5Ml1rccUqK6wQQQdh21iy9qmMCrGUVOBBltQg4EH6SPHfkBtTpNtyyiOq+jIvBmGDTAtBeFCV+AjVkTVmaWd78q/T/wDw6WkqSA9rnDsKcQi1pfK6yTgo1kHZQ8RZfkn0lpBBO0hbmlu3aEtg05lrjit9Vln6q5YZZDstJdDkn6Ql6QmzGabLuXJZUdSLgNzs97Bje72fhHV/Pp22X7jf8kZ3Ym6GeNaSsGlujxWek82qxXgrKSxQVwAeWxPVVrgynOgOYB9q6MadlW6zS7TJrcmCtDmpBoytvBBHnCjpNPZ7HaVmmUZZkzb3YbK41fTwjj//AE3zGNhtCnui0GnEy0vDyHjDRkpcCtNcnrcEEEMYEEEEABBBBAAQQQQAEEEEACLpLpW4OrQ9thiR6C7faOIGzE7Kq9E5Sx/pD9EKJ80sWcmparE8f+qDgBDfRwxT/aPxlx53deSb8HXo0xGcEEYIrhDmCjpJ0ls1hll7RMC4VWWKGY+5EzPHIayI4DoNomfpDSDaWtSGXLH/ALdDroCqEV9FRjXC8xqNcd9L6KWJZnWCyyTMrW+yB2rtq1cYcw6kkthab5CCCIrTZ1mKUcVU4EbfCEGOZ6adOZFhQqGEy0kUlyV7RvHAF6d0VphmdW5L8k3RObI6222sEWm0V7Ld5VZr7FxqZmoaagBtIHYaN6N2SQ1+TZpKP66oL3JjiIaw2qlSFre2EEEVdI6PlT0KTkDoc1NaHjSFNOJ+UDp0ktGsljPXWyaDLAldvq72BNVzelaKMRmaa2HyY9Ezo+y0mU6+aQ8zI3aCiy6jA3QTjtY6qR0Gi9B2azV6iRKlE5lECk8WzMMIZyVUjEt7YRgmgqcANeyMxR0poiRaVCz5azFGpqkeFYU08++UPpf85B0do6s+fN7MxpeKqvpKH7prkWrdArjXL0X5Nuji2CwSpIN5iOsmN6zuAW5AUUblEa6N0VIs6lZEmXKBzEtQteNBjzh1oh+yy+qx8G7VfEsOUdGKS4RKafLGEEEEWJhBBBAAQQQQAEEEEABBBBAB5kh7A9n8oe2LOX7BHkp/TCGT3B7I+EO7Gf8AJPDzlt/1Hj4eWd8+BrC7TekGkorKoNWu41w7LHV7MMYT9KV+hB2Op8ar+qLzbUW0TirkrF38SzPUl/e/rB/Es31Jf3v6wlgpHB38nk7OzDwOv4lm+rL8G/dGP4lm+rL8G/dCQuBmQOcaNaUAqXQCtKlgBXOla5xveyef8M7UB9/Ek31Zfg37oP4km+rK8G/fHOjSEqhPWyyFFWIdSFG00OAiBNO2YkAT5JJIAAdSSTgAADjG9zN9/wBGaMZ1H8STtkr3W/fGD0jnbJXut++OUndIrKpIafLBBIIriCMwaRMml5JdJYcX5iB0Wh7SkFgRhsB8I3Xm+/6DRiOk/iOdsle6374P4inf6fut+6Od/wATldd1F76ULfu0OW2tKcqwvXpXIKdYFnmX/MEmYUABoTepSggUs74sHHEjsv4inf6fun90H8RT/wDT90/ujk7Tp1VmdWsudNa4Jn0aqwusaA1LDXGtq091aIzSJwMyaJSobgcswqp71ADiM9UF5n+IKxHWnpHPGP0Z3XTju70dlo6aOsUjJ1pxp2k8r/jHkdm0yTOWTMkzJTurMt4owYL3u6xpHo2hJxazyyO8goOMs0WvEKK7jHT085qVTIZoxcbidhBGkmYGUMMiARwOIjePUOEIIIIACCCCAAggggAIIIIAPM7OOyvsj4Q3sp7Eo/7XndX9UKZIwHAfCGUhvoFPqop90A/lHjYtmz0J8DuFvSJa2d910+DrDKKemFrIm/7bHwBP5R0yVpokuTiI4K3Wa60+Ywss+juesNoZJyUJogx7DLkAN0d6YpTLFZ2a80uSXHpFUJ8aRwYcmhs68sNRx+knlzLVImOJCo9jUgWrFR26jXi1DzFYn00JLWSUJJs5u2mSX6tQZN4gqarrFMxnSOz6lWNboJ20BMTLY21Sn5S2/pFe89qT2J9pb7rc52xdHbs5ZszqOyrKEkyRKU3qd/E3gKYCNdEWYLbbZ2RRhIK4YYIQ1PEV4x1Q0fNP/ime4w+IiQaJn/ym8VHxMJqyu7T3Vf7Y9QVUzzzRUx5M2eC9pVTapjhJdnMxXBK437hNDdpgdUWNKWBrRaVmy1mIws16W7KyhJqTQUV8KCq3gQdRjv10HP8A5dOLJ+TRIOj0/Yg4t/QGK68l6lHcnphVORwOitFTUtUmfMWruk1p7DJWe7cTM4KFCimzfCexaCnCymSbPaDMo4B69VlAkkqTL6yhAqKimOMesr0bna2lcmY/oiQdGH/mKPslvKojVPN4/F/P2Y44/J5rbNDzzaJcxpRmgWZJblJ3UAzAxLd0gld1KY7os6S0XNnyZUtpKoJU2UbvW36y0Uhu3QGtMPOseir0XOucDwl0/WYkHRhdcx/shR8QYP8ArtstvzybePfd7nnmjNAfN7S7yll9S6gG8T1kttYQkElDhUE58MfQ+iU7szE2MG94U/R5xIvRmV68080/JIu2DRUuSSyXqkUNTXCtcqbo2EMmvVL9hZShpqI80RNwZPVNR7LVI8ww4AQwhFKm3HV9Q7Ley1KnkQp4Aw9j0scricU1TCCCCKChBBBAAQQQQAEEEEAHm7DEjYSPDCGNhAMpQcqXTywMUrWtJkwf6kz8bUi5ow/Rji/42jxo7SZ6D9qGtlclEJzKqTxIFYkZaihxBwIOuK9gPZI2M3mbw8mETzEvAjaCPHCOsgVzIkr6MpeSiJFtEvUycmWGtiClFYKovKpwAGYBiesW7P2T1iQ2lcqk+yC34QdhjHzkbH/+OZ+2LmkB213q3kV/dEMTktLoeLtEDWigJuvQY5AZbiQYsCU/8tvGX++IrR3G9lvgYdGHxwUuRZSaFYs8z1V5t/QGIZvWK10qlaA986yw9T6sOoXW4fSDen4Tj+IRs4JK0ZGTbKnb+oPE/wBI0nGYFJvJgCe4dQr68WYwREShZ+YH+YeSj86wHRv+pM/+v9kT2Fqy0Ou6K8QKHzrE8dWiPgjbEMqVUAszk0xFbtDrHZprjE6XdF4Fuzie27Agd4XSaE0rTfSLMxbruu+8OD1P4g/hBHM9nRVbowRXePjDLRc+8l0ntJ2TvHotzGe8NshRZsBd9XDl6PlQcQYnkzurcPqyb2dv2TjwLQ+OWlmTVoewQQR1EAggggAIIIIACCCCADgNLLSfNH1yfeo36om0WeyRsY+YDfqjPSJKWmZvut90D4qYj0Ue+PrBuRUL+gx5EtssjvXsQysR7TDbdb4qfwrFyKEs0dTtvL4i98UA5xfi8eCT5LmjT9Go2XlHBWKr5ARahXZLWqF1a9mGFFZsCANQ2oYsHSA1K55AfiIMdikqINOzGkx3D9YjkVY/FRFaDSFtvIaIwoVarFQKKwY90tqBiQWSZrEsfaY+VwRKa1O0PF0tytagSjgZlWA8DDoMDiMjiOeUUBYX9dPcP74r2ebMCBb/AHexgo9DsnOuyNj6FuY/VwOIoaSHaQ+0vMgN8JZiC++uY/3R8FERTUqVLFyAynF2pibrGgNMmMa8ilsCi1uSxqzAYkgDfhDD5hL1op9oXvjWN0syDJFHBQPgIzs/ZvcKOjrfLCspmSxRmzZR3qPt+vTlFk2+XtJ3hXYeIEQ6QWjq3rLd5qaqByZ/CIYJTcdjFG9zFttIZkKBzjdPZK97u96le0AB7ZjYSZh9AjiV/ImNJi1BGW/ZsI3iGVknX0Da8iNhGDDxBgjU3ua7jwLJ1ndSHIUDutRiTQnsml3UTtwDExvDV1BBBFQRQjaDmIUBSpKnNde0Hutz17wYzJCt0EZXyMNEz8LhzXLeuriRkeR1wwhBUghl7y5aqjWp3H40OqHcicHUMMj/AHQ7DFcctSEnGmSQQQRQQIIIIACCCCADkOlkuk8HbLHiGavxEL9FntvvVaci1fxCHPTKXjKb218bpH4TCKxNSYu8Mvwb9MeVnVZ2duPfGMp2VRmKMBtKkMB4iGQNcRlFGJrA3Yp6pK8hiv3SsUgLI3fB1O0FefeHkH8YmiG1DskjNaMKZm7jQcQCOcbLNB7tW9kM34QYerFNyK4HIwwsL1lqTnSh4r2W8wYXhWOSOeV38ZEbWe0MhZDLOPbF5lAocCKqWxqpP2hFcdx5EnvwNYVTVo7jeGHBhj94PEvz5/VQb7xbyuj4xWe+8xLzKAar2VofWWpLEamGWbQ02pKkZFNbm8azEqCNoI8YtjR41u590fBa+cbjR6bGPF3+FaQqxM3WiWyzLyK2sjHcfSHI1jEy1y1NGdAdhZR8TCufYkVytxaHtCoBzwYY454/bEbqKCgwGwYCGlkp1RihZLpG1yyhINSpvAqrNWmYBUEYi8OcRhWOSOR9kfiIMEWtGP2bnqYD2fQ8uz9kwqam9zXcVsVxZ5h9ED2mp+EGMfSSj6FHP1mowGGytQKfZG2GsRz5QdSpyOvWDmCN4IB5RRQS4E1N8lA2mYfSUeytD95iPKK1ovVD3mamqi4g50uqCSKVHhriRCcQe8DQ8d24ihG4iNog5S4ZVJfBhTUVGIOsa4msVo6tqHuMfdY4A8DgONNpMU07LXfRat3ccyvxI5jZEzCoocQcCNu2MjLS7Bq0P4IX6MtX/jY1Yd0n0hv+sNe3A7aMI7E7Vog1QQQQRpgQQQQAJOl0usgN6jqferL/AFxyKtQqdjDwrRvImO605KvWeaNdwkcV7Q8wI4NlqCNRFPGPN6xVNSOvp94tD6M2ZqPTUw81x8wT7oiGzTLyKxzIFdx1jxrG0ytKjMGo301cxUc4WLpjMZRb0a/Yu+obvLNfukDkYpIwIBGIIqDuOUSWZ7swHU3YPHEofEsPtjZHVjdMjNWhpFLSaYK/qmh9l6A/eCHgDF2kQWibLoVdlAIINWAwOBzi7VqiSKEazFqMMDmDsIxU+IERyJtR6TEG6SqswqNdQCBUUPAiJhLc5S3pt7A8iwPlHNpkWtDKRNDqGGsZbNoO8Go5RJCqXMmSjQol1ySO2cD6Q7lMe9xvYxubVM2oPsknxvflF9aXJLS3wTaSl9m9rTH7Pp+WPFRFWMma/wDMbkFH6a+cY0bZUxQgkrlVmIK6sK0wy8NsTdTew6uK3MOwAqcBtOAiOXbFVg4YEZNd7XZOug9U0Ndl7bDWXZJamqogO0KAfECJiYaOKndmOdlQ6QTUHP2WH4gI0OkDqln7RUfAmKzSrjXNWa+zs+zUDgV2xmFlkknRqgmRWqaxYPRUGTHF8NRp2cqnXkTnQRdGjyc5h+wFH4r0V4msE66RLOXoH9HLVuw1YkGpP1BJNLY3bRiEdoud94rliMFoMDjlFWhUlWzGv1hqYfmNR5Et4gtdmvjYwxU7OO0HWPzAMUlBNbCqVMXMNhoQagjMEZH+88RrhtYbXfFDg4peHHIjcaGnAjMGFKk5EUIwI2H8xsMZBIIZTRhlsO0Hcf6HVEoT0umPKOofwRBZLSJgqMCMCDmDsP8AXXE8dRAIIIIAMER5w0u6Svqkr7pK/lHpEcP0hk3bQ/1rrjgRQ/eVjzjj62NwT8HR079VGmi37LLsavJsfje8IvQpsL0mD6wK8x2l+DeMNo5IO0XfJLYWwKeriPZatPA3hwAieYl4EYiusYEbCDqIzigXukPqGfsnveFA32aa4ZReL2JNFeUgYdoVYYNeq2Iz71TTWNxETIgGQA4YRG/ZYHU1FPHJTz7vuxNDNmG9lmXX3PhwYd08xh7sM4TutRT/APRsI2EZwwsU++uPeGDcdo3EUPOL4pWqJzXybWqRfUjI5g7CMj/eYqIWo1RiKHIjYRmIcQv0lLunrMhk+rg/LI7qH0Y3JG1ZkHRDGpJBDL3ly37VO4/Gh1Rqs0HKreyC/wCEGJFlucpbcSVUcwTeHhEUpfBRtDOTNDKGGR/sg7DqjeFRWbKBbsXTiwqz3fr5LhlXx21GnTDm5HshQPME+cXc0uSSjfBftVnvrTIjFTsP9MwdxMKuvAJViA4wK1xB2UzOYI21EbNLB71W3MzMPAkiMyvozVABqKigDDZsBzod52xKUoyY6TRlbxyRz9kr+KgjY2R2FCqgb2oRrBF0HEZ1rDKTNDAMpqD/AGQRqI2RvFFjiK5sVNPmg3HZQaVDKtCwGZBJI1ioprG0Rq145u5+1d8koIZWiQHFDxBGYOojxPIkZGFhBBut3hjXUw9YfmNXgSuTUv2NhRE8ihvIAG/ENjH4HVwqDJKmBhUcCDmDrB3xgTQcu0digueYWtIybLMJvKlDrvkKGGzCprsqBTyiai2PaRujFWvLnkQcmGw/kdR3VBcWW0B1qOBBzB2Hf/0YSo1doIwIOYOw/wB8MI2VipvLg2WOTDY3iaHVU7SC8J6dmLKN7ofQRBZLUHFRgRmpzU7D/XXE8dJEI5rpjI/y5m8oeYvL4XW96Olhdp+zX5EwDMC8OKdqnOlOcTzR1QaHhLTJM4Zq6sxQjiDUeYEOpbhgCMiARzhNF7RczAp6pqODVPxvcqR5GJ/B3TXyXYmsL4FDmtOanunyI+zEUas10hhiRXDaD3h5A8QI6IumSaL7qCCDkRQ84jkOxqtGZlzoMwe61cBjQ8wYlVgRUGoOIO3ZBeKkMuY1esDmvkKbwN8WVXuI/okWzzD6IHtN+0NGJlmmJV1YZUZVXErngScSMSOzrIpjgxlTAwDDEHEf3qO6N46FBLgi5Nii8xzdzwN38FKxp1C+qCdpFT4mJrTJ6tsO4xw+qT6PA6t+GwRrEJWnTKxposWCfT6Nvsk6wPRO8eY20MXoTutdo1gjMEZEb4u2a2Ag3yFZc9QI1MK6t2o4bCbY53syco0W4V2iR1Zw/wAsnD6hOS+zs2ZbItNpBNRLeyCQftd3ziGZbWIoEFDh2zXjVRUHxjZuLVMI38EMYJpicoikJQ0mObuojADcxNWpsavHaWkuxSwa3ASMi3aYcGapESjjv5Hc6FsmeQb0ur1zCglW+0MFYbSdx1Utf4kTW7LIINCHIUg7KLe/LVFudakXBmAOyuJ4LmYX2ycr4orXqUDkXRwYHtEY7NtCKxT2qkxOXwZafMPpgewoHjeveVIrzrOGpeqSDUFiWunaA1QPCkAVzmwX2RU+82H3YPmynvVb2jUe73fKIuT8lNKLlm0omKsQGXMKCwO8AVI4HLfmdm0h6qHixCjyqfKKwFBQZbIGYAVJAG04CG7rM0IxMvMwZiARhRRSo2MSTepmKU8yI2is1tX0QW4YD3jQEcKxNo/6UlWa43qjEkbQ5wO8XajwJRXJm+1GWa72w10j0jlTY20bvChxhvYbV1i1oRjQ504qadpcc4xIsEtSCFqw9Ju0w4E5cos0jphBx+SMpJmYIIIoKeeW2zdXMeXqViB7JxT7pWI5U24wbUMDwOfgQDyh70vs1HSYPSFw8RVl8r/gIQER42aPbyM9DG9UB5BFTRs2q0Oa4cR6J8PMGLcUFNrHMum4cjUr8WX8xursi7C51qNmsEZgjIiLdmnXhjgwwI37RuOY/wCorF2I0T2ef1Zx7hz+qfW4HX47YZTZqr3mC+0QPjCyKsqWJZpQBTkwAFDqUnZsPLZW8clKiThbGc62oQVozg4EAEA82oPAxRsyuzXCVXWpbtFhvAoLw10O/hvMcKKsQBtJp8YiacDkGOsFRSmwqzUB5GMc7e6N01wMF0ePSZzurdHK7Q+JMbTNGyyMFCsMQ4FWB45nhWKyW2bQVCA7cWrvu4UPMxo7Me878jcpwu0PiTD64IXTJmkyaFNHIVhqJz2FdoP9RmDGvX1yVjyuj71PKN0lgZACudBSvHbG8QdFCGjn1V4Vc+JoB4GNklUAUs5A1FqDhRaCkSRq7gCpIA2k0HiYLYUCIBgAANwpG0VWto9EFt+Q8TmN4rETTnOsL7IqfebDyjG0bRddgBUkAbTgPGIGto9EFuAoPE0ryrFYShWuZ2kljyJxA3RvCOZukGnOdYX2e0feYU+7GnVitTidpJYjgTlyjeCFbbGoIwR/UEYEHUQdRjMaswGJNBtOEADjR2lckmnHIPkG2BtQbyO6tIbRysqQz91GYHXSikcWoGHCsNrLZ7Sq0vyt14PMI3Xry15jnHdinJr1I5pxS4GsEEEWJlHTNj62S6jvUqvtLiviRQ7iY4MGselGOG09ZOrnsB3X7a8z2hyavAMscPW47Smjp6eW+koyZ1xg2rJuG3kceFYdQji/o2dUXDmuW9dXhkeW2OPHL4LyXyXY1qQby5jMesNnHWN+4mNoIsnQhdlzAwBGR/vkd0ZZQRQ4g6ooJMuGvonvDZ9YfmPzGN8GuWUVTsRmkuSoNQBXbmfHOJII1mTAoqxAG0kAeJjQNoIqtbB6Ksd57I88eYBiJprn0gu5Rj4tWvICMbSCi7McKKkgDaTQeJiu1sHogtv7o8TmOAMV1lgGtMdpqze8cY3hHMbSDTXOsLuUVPvHPkBGglitcztOJ8TjG8EK22bQQQRBOtaLgWFdg7Te6KmMNJ4IXzNIn0U5saeQrXyivMtDtmxG5ez597zhXOKN0saTZyr3mA4mleG2KszSI9FWbj2R54+UUFQDIY6zrPE64GYDMgccIm8vgbR5J3tkw6wu4CvIk5jhdPCH2htJ2eoDIJb+sxvA8JjYjgabqwjs9hmv3JbnfS6OIZqA8jDOz9GJp77Ig3Vc8xgPMx0YHmTtIlk7bW7OugihonRvUKVDuwwwYi6tPUAHZG6L8ekuNzjYQQQRoBCbpRYr8q8B2pfaG9fTHhjxUQ5jBhZRUk0zU6do83gDEEMMx57Rz/odUW9LWLqZrIO73k9k5DliOAB1xUjxJRcJV4PRTUlY5lTAwDDI/wB+MbwqsM+41D3WPgxy5HLjTaYaxeLtWTaoIxKmMmAAKnUTS6eNDgfI8cMwQydGNA0xzm1NyjyLHPiAI0WWAa69pxPicY3ggbbCggjSZMCirEAbSQB4mK0zSK+iGbgKDxaleVYxujS5GDCuZbXOVF4do+Jw8oruK94lvaNeYGQ5UhHkSNUWM5lvQZG8fq4+eQ5mK8zSDHuqF3t2j4CgHiYryJbP3FZ9XZBanEjAc4Z2fo9PbMKg+swJ8FrXxECWSftQNwjyxXMdm7zMd1aDwFAecagADUAOQjqbP0VUd+YzblAQedT4EQzsuiJMuhWWtRkx7bD7TVPnFY9Hkl7mI88VwjibPZnfuIzbwDT3svOGdn6Nzm71xBvN5h9lcD70dhGY6I9HjXO5J9RJ8CGz9F5Y77O+4dhfLtecM7Lo6VL7ktQdtKt7xxi3BHRHHGPCJOTfLCCCCHFCCCCAAggggAIIIIAFHSTR/WSryirpVhtI9JeYFRvAjjQY9JjiekGj+qm1A7D1K7jmy+dRuJ2RwdZita1/J09PP9LFZFcDlDDR9pr2WPaGR9YbeIyPI64oQbCMCDUHYf7w4ExwwlTOmSseRFOtCr3mAOzXyGZhU052NCzEn0EwPJV7R4GsW7LoSc3dlXRtaiDmO95RdNy9qbJulywmaS9VSd7dkfmfERXe0ufSpuUU8zU+FIeWfoqT/mTKbkGPvN+2Gdn6PSFzS+drksPdPZHIRRdPllzsI8sFxucVKl3m7ILtuBdueZhlZ9BT39AKNrsB5Cp8QI7aXLCigAA2AUHhG0Wj0Uf1OxH1Evg5uz9FR/5JpO5AF5VatfAQzs+g5CZSwTter/irTlDGCOiOGEeESc5PlmAIzBBFBAggggAIIIIACCCCAAggggAIIIIACCCCAAggggAIp6VsQmy2Q4awfVIyP95ioggjGrVMDktAaL+cpfv3BrAW8eRrQeBjorP0ckLmGc/WOHuig8oIIhiwwSuis8krqxnIkKgoiqo2KAo8BEkEEdBIIIIIACCCCAAggggAIIIIACCCCAAggggAIIIIACCCCAAggggA/9k=">
            <a:hlinkClick r:id="rId3"/>
          </p:cNvPr>
          <p:cNvSpPr>
            <a:spLocks noChangeAspect="1" noChangeArrowheads="1"/>
          </p:cNvSpPr>
          <p:nvPr/>
        </p:nvSpPr>
        <p:spPr bwMode="auto">
          <a:xfrm>
            <a:off x="53975" y="-1790700"/>
            <a:ext cx="359092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 name="Rectangle 14"/>
          <p:cNvSpPr/>
          <p:nvPr/>
        </p:nvSpPr>
        <p:spPr>
          <a:xfrm>
            <a:off x="990600" y="1219200"/>
            <a:ext cx="7010400" cy="2031325"/>
          </a:xfrm>
          <a:prstGeom prst="rect">
            <a:avLst/>
          </a:prstGeom>
        </p:spPr>
        <p:txBody>
          <a:bodyPr wrap="square">
            <a:spAutoFit/>
          </a:bodyPr>
          <a:lstStyle/>
          <a:p>
            <a:pPr algn="ctr"/>
            <a:r>
              <a:rPr lang="en-US" dirty="0" smtClean="0"/>
              <a:t/>
            </a:r>
            <a:br>
              <a:rPr lang="en-US" dirty="0" smtClean="0"/>
            </a:br>
            <a:r>
              <a:rPr lang="en-US" sz="3600" dirty="0" smtClean="0"/>
              <a:t>You'll see a Thank You message on screen when successfully submitted. </a:t>
            </a:r>
            <a:endParaRPr lang="en-US"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14400" y="2286000"/>
            <a:ext cx="7772400" cy="2785378"/>
          </a:xfrm>
          <a:prstGeom prst="rect">
            <a:avLst/>
          </a:prstGeom>
        </p:spPr>
        <p:txBody>
          <a:bodyPr wrap="square">
            <a:spAutoFit/>
          </a:bodyPr>
          <a:lstStyle/>
          <a:p>
            <a:r>
              <a:rPr lang="en-US" sz="2500" dirty="0" smtClean="0"/>
              <a:t>In the event that you experience technical difficulty, or the submit button is not working,  please contact the GAPMP Data Coach before the October 15</a:t>
            </a:r>
            <a:r>
              <a:rPr lang="en-US" sz="2500" baseline="30000" dirty="0" smtClean="0"/>
              <a:t>th</a:t>
            </a:r>
            <a:r>
              <a:rPr lang="en-US" sz="2500" dirty="0" smtClean="0"/>
              <a:t> due date for an alternative submission method so that you will receive credit for turning in your report by the designated due date.</a:t>
            </a:r>
          </a:p>
        </p:txBody>
      </p:sp>
      <p:pic>
        <p:nvPicPr>
          <p:cNvPr id="38915" name="Picture 3"/>
          <p:cNvPicPr>
            <a:picLocks noChangeAspect="1" noChangeArrowheads="1"/>
          </p:cNvPicPr>
          <p:nvPr/>
        </p:nvPicPr>
        <p:blipFill>
          <a:blip r:embed="rId2" cstate="print"/>
          <a:srcRect b="9546"/>
          <a:stretch>
            <a:fillRect/>
          </a:stretch>
        </p:blipFill>
        <p:spPr bwMode="auto">
          <a:xfrm>
            <a:off x="838200" y="304800"/>
            <a:ext cx="2133600" cy="2014962"/>
          </a:xfrm>
          <a:prstGeom prst="rect">
            <a:avLst/>
          </a:prstGeom>
          <a:noFill/>
          <a:ln w="9525" algn="in">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533400"/>
            <a:ext cx="7848600" cy="4985980"/>
          </a:xfrm>
          <a:prstGeom prst="rect">
            <a:avLst/>
          </a:prstGeom>
        </p:spPr>
        <p:txBody>
          <a:bodyPr wrap="square">
            <a:spAutoFit/>
          </a:bodyPr>
          <a:lstStyle/>
          <a:p>
            <a:pPr algn="ctr"/>
            <a:r>
              <a:rPr lang="en-US" sz="5000" b="1" dirty="0" smtClean="0"/>
              <a:t>WALKING </a:t>
            </a:r>
          </a:p>
          <a:p>
            <a:pPr algn="ctr"/>
            <a:r>
              <a:rPr lang="en-US" sz="5000" b="1" dirty="0" smtClean="0"/>
              <a:t>THROUGH THE </a:t>
            </a:r>
          </a:p>
          <a:p>
            <a:pPr algn="ctr"/>
            <a:r>
              <a:rPr lang="en-US" sz="5000" b="1" dirty="0" smtClean="0"/>
              <a:t>QUARTERLY </a:t>
            </a:r>
          </a:p>
          <a:p>
            <a:pPr algn="ctr"/>
            <a:r>
              <a:rPr lang="en-US" sz="5000" b="1" dirty="0" smtClean="0"/>
              <a:t>CONTACTS </a:t>
            </a:r>
          </a:p>
          <a:p>
            <a:pPr algn="ctr"/>
            <a:r>
              <a:rPr lang="en-US" sz="5000" b="1" dirty="0" smtClean="0"/>
              <a:t>REPORTING</a:t>
            </a:r>
          </a:p>
          <a:p>
            <a:pPr algn="ctr"/>
            <a:r>
              <a:rPr lang="en-US" sz="5000" b="1" dirty="0" smtClean="0"/>
              <a:t>PROCESS</a:t>
            </a:r>
          </a:p>
          <a:p>
            <a:endParaRPr lang="en-US" dirty="0"/>
          </a:p>
        </p:txBody>
      </p:sp>
      <p:sp>
        <p:nvSpPr>
          <p:cNvPr id="3" name="Freeform 6"/>
          <p:cNvSpPr>
            <a:spLocks/>
          </p:cNvSpPr>
          <p:nvPr/>
        </p:nvSpPr>
        <p:spPr bwMode="auto">
          <a:xfrm>
            <a:off x="7086600" y="57150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 name="Freeform 6"/>
          <p:cNvSpPr>
            <a:spLocks/>
          </p:cNvSpPr>
          <p:nvPr/>
        </p:nvSpPr>
        <p:spPr bwMode="auto">
          <a:xfrm>
            <a:off x="3810000" y="57150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5562600" y="57150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2362200" y="5791200"/>
            <a:ext cx="522287" cy="296862"/>
          </a:xfrm>
          <a:custGeom>
            <a:avLst/>
            <a:gdLst/>
            <a:ahLst/>
            <a:cxnLst>
              <a:cxn ang="0">
                <a:pos x="62" y="467"/>
              </a:cxn>
              <a:cxn ang="0">
                <a:pos x="35" y="466"/>
              </a:cxn>
              <a:cxn ang="0">
                <a:pos x="9" y="463"/>
              </a:cxn>
              <a:cxn ang="0">
                <a:pos x="10" y="411"/>
              </a:cxn>
              <a:cxn ang="0">
                <a:pos x="60" y="382"/>
              </a:cxn>
              <a:cxn ang="0">
                <a:pos x="115" y="355"/>
              </a:cxn>
              <a:cxn ang="0">
                <a:pos x="170" y="328"/>
              </a:cxn>
              <a:cxn ang="0">
                <a:pos x="222" y="294"/>
              </a:cxn>
              <a:cxn ang="0">
                <a:pos x="271" y="259"/>
              </a:cxn>
              <a:cxn ang="0">
                <a:pos x="308" y="225"/>
              </a:cxn>
              <a:cxn ang="0">
                <a:pos x="333" y="204"/>
              </a:cxn>
              <a:cxn ang="0">
                <a:pos x="353" y="181"/>
              </a:cxn>
              <a:cxn ang="0">
                <a:pos x="379" y="171"/>
              </a:cxn>
              <a:cxn ang="0">
                <a:pos x="406" y="184"/>
              </a:cxn>
              <a:cxn ang="0">
                <a:pos x="428" y="207"/>
              </a:cxn>
              <a:cxn ang="0">
                <a:pos x="451" y="204"/>
              </a:cxn>
              <a:cxn ang="0">
                <a:pos x="474" y="188"/>
              </a:cxn>
              <a:cxn ang="0">
                <a:pos x="514" y="155"/>
              </a:cxn>
              <a:cxn ang="0">
                <a:pos x="599" y="90"/>
              </a:cxn>
              <a:cxn ang="0">
                <a:pos x="687" y="27"/>
              </a:cxn>
              <a:cxn ang="0">
                <a:pos x="730" y="0"/>
              </a:cxn>
              <a:cxn ang="0">
                <a:pos x="748" y="1"/>
              </a:cxn>
              <a:cxn ang="0">
                <a:pos x="769" y="13"/>
              </a:cxn>
              <a:cxn ang="0">
                <a:pos x="804" y="59"/>
              </a:cxn>
              <a:cxn ang="0">
                <a:pos x="823" y="116"/>
              </a:cxn>
              <a:cxn ang="0">
                <a:pos x="807" y="165"/>
              </a:cxn>
              <a:cxn ang="0">
                <a:pos x="776" y="200"/>
              </a:cxn>
              <a:cxn ang="0">
                <a:pos x="746" y="234"/>
              </a:cxn>
              <a:cxn ang="0">
                <a:pos x="723" y="276"/>
              </a:cxn>
              <a:cxn ang="0">
                <a:pos x="702" y="340"/>
              </a:cxn>
              <a:cxn ang="0">
                <a:pos x="707" y="440"/>
              </a:cxn>
              <a:cxn ang="0">
                <a:pos x="715" y="463"/>
              </a:cxn>
              <a:cxn ang="0">
                <a:pos x="671" y="466"/>
              </a:cxn>
              <a:cxn ang="0">
                <a:pos x="641" y="466"/>
              </a:cxn>
              <a:cxn ang="0">
                <a:pos x="628" y="467"/>
              </a:cxn>
              <a:cxn ang="0">
                <a:pos x="630" y="463"/>
              </a:cxn>
              <a:cxn ang="0">
                <a:pos x="650" y="368"/>
              </a:cxn>
              <a:cxn ang="0">
                <a:pos x="628" y="277"/>
              </a:cxn>
              <a:cxn ang="0">
                <a:pos x="621" y="276"/>
              </a:cxn>
              <a:cxn ang="0">
                <a:pos x="557" y="300"/>
              </a:cxn>
              <a:cxn ang="0">
                <a:pos x="497" y="329"/>
              </a:cxn>
              <a:cxn ang="0">
                <a:pos x="438" y="362"/>
              </a:cxn>
              <a:cxn ang="0">
                <a:pos x="382" y="398"/>
              </a:cxn>
              <a:cxn ang="0">
                <a:pos x="327" y="437"/>
              </a:cxn>
              <a:cxn ang="0">
                <a:pos x="288" y="463"/>
              </a:cxn>
              <a:cxn ang="0">
                <a:pos x="259" y="467"/>
              </a:cxn>
              <a:cxn ang="0">
                <a:pos x="225" y="468"/>
              </a:cxn>
              <a:cxn ang="0">
                <a:pos x="171" y="468"/>
              </a:cxn>
              <a:cxn ang="0">
                <a:pos x="117" y="468"/>
              </a:cxn>
            </a:cxnLst>
            <a:rect l="0" t="0" r="r" b="b"/>
            <a:pathLst>
              <a:path w="823" h="468">
                <a:moveTo>
                  <a:pt x="81" y="468"/>
                </a:moveTo>
                <a:lnTo>
                  <a:pt x="72" y="468"/>
                </a:lnTo>
                <a:lnTo>
                  <a:pt x="62" y="467"/>
                </a:lnTo>
                <a:lnTo>
                  <a:pt x="53" y="467"/>
                </a:lnTo>
                <a:lnTo>
                  <a:pt x="45" y="466"/>
                </a:lnTo>
                <a:lnTo>
                  <a:pt x="35" y="466"/>
                </a:lnTo>
                <a:lnTo>
                  <a:pt x="26" y="464"/>
                </a:lnTo>
                <a:lnTo>
                  <a:pt x="17" y="464"/>
                </a:lnTo>
                <a:lnTo>
                  <a:pt x="9" y="463"/>
                </a:lnTo>
                <a:lnTo>
                  <a:pt x="0" y="444"/>
                </a:lnTo>
                <a:lnTo>
                  <a:pt x="1" y="427"/>
                </a:lnTo>
                <a:lnTo>
                  <a:pt x="10" y="411"/>
                </a:lnTo>
                <a:lnTo>
                  <a:pt x="24" y="398"/>
                </a:lnTo>
                <a:lnTo>
                  <a:pt x="42" y="389"/>
                </a:lnTo>
                <a:lnTo>
                  <a:pt x="60" y="382"/>
                </a:lnTo>
                <a:lnTo>
                  <a:pt x="79" y="374"/>
                </a:lnTo>
                <a:lnTo>
                  <a:pt x="96" y="365"/>
                </a:lnTo>
                <a:lnTo>
                  <a:pt x="115" y="355"/>
                </a:lnTo>
                <a:lnTo>
                  <a:pt x="134" y="346"/>
                </a:lnTo>
                <a:lnTo>
                  <a:pt x="151" y="336"/>
                </a:lnTo>
                <a:lnTo>
                  <a:pt x="170" y="328"/>
                </a:lnTo>
                <a:lnTo>
                  <a:pt x="187" y="317"/>
                </a:lnTo>
                <a:lnTo>
                  <a:pt x="205" y="306"/>
                </a:lnTo>
                <a:lnTo>
                  <a:pt x="222" y="294"/>
                </a:lnTo>
                <a:lnTo>
                  <a:pt x="239" y="283"/>
                </a:lnTo>
                <a:lnTo>
                  <a:pt x="255" y="271"/>
                </a:lnTo>
                <a:lnTo>
                  <a:pt x="271" y="259"/>
                </a:lnTo>
                <a:lnTo>
                  <a:pt x="287" y="246"/>
                </a:lnTo>
                <a:lnTo>
                  <a:pt x="301" y="231"/>
                </a:lnTo>
                <a:lnTo>
                  <a:pt x="308" y="225"/>
                </a:lnTo>
                <a:lnTo>
                  <a:pt x="315" y="218"/>
                </a:lnTo>
                <a:lnTo>
                  <a:pt x="324" y="211"/>
                </a:lnTo>
                <a:lnTo>
                  <a:pt x="333" y="204"/>
                </a:lnTo>
                <a:lnTo>
                  <a:pt x="340" y="197"/>
                </a:lnTo>
                <a:lnTo>
                  <a:pt x="347" y="188"/>
                </a:lnTo>
                <a:lnTo>
                  <a:pt x="353" y="181"/>
                </a:lnTo>
                <a:lnTo>
                  <a:pt x="359" y="174"/>
                </a:lnTo>
                <a:lnTo>
                  <a:pt x="369" y="171"/>
                </a:lnTo>
                <a:lnTo>
                  <a:pt x="379" y="171"/>
                </a:lnTo>
                <a:lnTo>
                  <a:pt x="387" y="172"/>
                </a:lnTo>
                <a:lnTo>
                  <a:pt x="398" y="178"/>
                </a:lnTo>
                <a:lnTo>
                  <a:pt x="406" y="184"/>
                </a:lnTo>
                <a:lnTo>
                  <a:pt x="415" y="192"/>
                </a:lnTo>
                <a:lnTo>
                  <a:pt x="422" y="200"/>
                </a:lnTo>
                <a:lnTo>
                  <a:pt x="428" y="207"/>
                </a:lnTo>
                <a:lnTo>
                  <a:pt x="435" y="208"/>
                </a:lnTo>
                <a:lnTo>
                  <a:pt x="444" y="207"/>
                </a:lnTo>
                <a:lnTo>
                  <a:pt x="451" y="204"/>
                </a:lnTo>
                <a:lnTo>
                  <a:pt x="460" y="198"/>
                </a:lnTo>
                <a:lnTo>
                  <a:pt x="467" y="194"/>
                </a:lnTo>
                <a:lnTo>
                  <a:pt x="474" y="188"/>
                </a:lnTo>
                <a:lnTo>
                  <a:pt x="481" y="182"/>
                </a:lnTo>
                <a:lnTo>
                  <a:pt x="487" y="178"/>
                </a:lnTo>
                <a:lnTo>
                  <a:pt x="514" y="155"/>
                </a:lnTo>
                <a:lnTo>
                  <a:pt x="542" y="133"/>
                </a:lnTo>
                <a:lnTo>
                  <a:pt x="570" y="112"/>
                </a:lnTo>
                <a:lnTo>
                  <a:pt x="599" y="90"/>
                </a:lnTo>
                <a:lnTo>
                  <a:pt x="628" y="69"/>
                </a:lnTo>
                <a:lnTo>
                  <a:pt x="657" y="47"/>
                </a:lnTo>
                <a:lnTo>
                  <a:pt x="687" y="27"/>
                </a:lnTo>
                <a:lnTo>
                  <a:pt x="716" y="7"/>
                </a:lnTo>
                <a:lnTo>
                  <a:pt x="723" y="3"/>
                </a:lnTo>
                <a:lnTo>
                  <a:pt x="730" y="0"/>
                </a:lnTo>
                <a:lnTo>
                  <a:pt x="736" y="0"/>
                </a:lnTo>
                <a:lnTo>
                  <a:pt x="742" y="0"/>
                </a:lnTo>
                <a:lnTo>
                  <a:pt x="748" y="1"/>
                </a:lnTo>
                <a:lnTo>
                  <a:pt x="753" y="4"/>
                </a:lnTo>
                <a:lnTo>
                  <a:pt x="761" y="8"/>
                </a:lnTo>
                <a:lnTo>
                  <a:pt x="769" y="13"/>
                </a:lnTo>
                <a:lnTo>
                  <a:pt x="781" y="26"/>
                </a:lnTo>
                <a:lnTo>
                  <a:pt x="792" y="41"/>
                </a:lnTo>
                <a:lnTo>
                  <a:pt x="804" y="59"/>
                </a:lnTo>
                <a:lnTo>
                  <a:pt x="813" y="77"/>
                </a:lnTo>
                <a:lnTo>
                  <a:pt x="820" y="96"/>
                </a:lnTo>
                <a:lnTo>
                  <a:pt x="823" y="116"/>
                </a:lnTo>
                <a:lnTo>
                  <a:pt x="821" y="135"/>
                </a:lnTo>
                <a:lnTo>
                  <a:pt x="815" y="154"/>
                </a:lnTo>
                <a:lnTo>
                  <a:pt x="807" y="165"/>
                </a:lnTo>
                <a:lnTo>
                  <a:pt x="797" y="177"/>
                </a:lnTo>
                <a:lnTo>
                  <a:pt x="787" y="188"/>
                </a:lnTo>
                <a:lnTo>
                  <a:pt x="776" y="200"/>
                </a:lnTo>
                <a:lnTo>
                  <a:pt x="766" y="210"/>
                </a:lnTo>
                <a:lnTo>
                  <a:pt x="756" y="221"/>
                </a:lnTo>
                <a:lnTo>
                  <a:pt x="746" y="234"/>
                </a:lnTo>
                <a:lnTo>
                  <a:pt x="738" y="246"/>
                </a:lnTo>
                <a:lnTo>
                  <a:pt x="730" y="261"/>
                </a:lnTo>
                <a:lnTo>
                  <a:pt x="723" y="276"/>
                </a:lnTo>
                <a:lnTo>
                  <a:pt x="716" y="292"/>
                </a:lnTo>
                <a:lnTo>
                  <a:pt x="709" y="307"/>
                </a:lnTo>
                <a:lnTo>
                  <a:pt x="702" y="340"/>
                </a:lnTo>
                <a:lnTo>
                  <a:pt x="700" y="372"/>
                </a:lnTo>
                <a:lnTo>
                  <a:pt x="702" y="405"/>
                </a:lnTo>
                <a:lnTo>
                  <a:pt x="707" y="440"/>
                </a:lnTo>
                <a:lnTo>
                  <a:pt x="712" y="453"/>
                </a:lnTo>
                <a:lnTo>
                  <a:pt x="713" y="458"/>
                </a:lnTo>
                <a:lnTo>
                  <a:pt x="715" y="463"/>
                </a:lnTo>
                <a:lnTo>
                  <a:pt x="715" y="464"/>
                </a:lnTo>
                <a:lnTo>
                  <a:pt x="690" y="464"/>
                </a:lnTo>
                <a:lnTo>
                  <a:pt x="671" y="466"/>
                </a:lnTo>
                <a:lnTo>
                  <a:pt x="658" y="466"/>
                </a:lnTo>
                <a:lnTo>
                  <a:pt x="648" y="466"/>
                </a:lnTo>
                <a:lnTo>
                  <a:pt x="641" y="466"/>
                </a:lnTo>
                <a:lnTo>
                  <a:pt x="637" y="466"/>
                </a:lnTo>
                <a:lnTo>
                  <a:pt x="632" y="467"/>
                </a:lnTo>
                <a:lnTo>
                  <a:pt x="628" y="467"/>
                </a:lnTo>
                <a:lnTo>
                  <a:pt x="628" y="466"/>
                </a:lnTo>
                <a:lnTo>
                  <a:pt x="630" y="464"/>
                </a:lnTo>
                <a:lnTo>
                  <a:pt x="630" y="463"/>
                </a:lnTo>
                <a:lnTo>
                  <a:pt x="630" y="461"/>
                </a:lnTo>
                <a:lnTo>
                  <a:pt x="642" y="418"/>
                </a:lnTo>
                <a:lnTo>
                  <a:pt x="650" y="368"/>
                </a:lnTo>
                <a:lnTo>
                  <a:pt x="647" y="317"/>
                </a:lnTo>
                <a:lnTo>
                  <a:pt x="630" y="279"/>
                </a:lnTo>
                <a:lnTo>
                  <a:pt x="628" y="277"/>
                </a:lnTo>
                <a:lnTo>
                  <a:pt x="625" y="276"/>
                </a:lnTo>
                <a:lnTo>
                  <a:pt x="624" y="276"/>
                </a:lnTo>
                <a:lnTo>
                  <a:pt x="621" y="276"/>
                </a:lnTo>
                <a:lnTo>
                  <a:pt x="599" y="283"/>
                </a:lnTo>
                <a:lnTo>
                  <a:pt x="579" y="292"/>
                </a:lnTo>
                <a:lnTo>
                  <a:pt x="557" y="300"/>
                </a:lnTo>
                <a:lnTo>
                  <a:pt x="537" y="309"/>
                </a:lnTo>
                <a:lnTo>
                  <a:pt x="517" y="319"/>
                </a:lnTo>
                <a:lnTo>
                  <a:pt x="497" y="329"/>
                </a:lnTo>
                <a:lnTo>
                  <a:pt x="477" y="339"/>
                </a:lnTo>
                <a:lnTo>
                  <a:pt x="458" y="351"/>
                </a:lnTo>
                <a:lnTo>
                  <a:pt x="438" y="362"/>
                </a:lnTo>
                <a:lnTo>
                  <a:pt x="419" y="374"/>
                </a:lnTo>
                <a:lnTo>
                  <a:pt x="400" y="385"/>
                </a:lnTo>
                <a:lnTo>
                  <a:pt x="382" y="398"/>
                </a:lnTo>
                <a:lnTo>
                  <a:pt x="363" y="411"/>
                </a:lnTo>
                <a:lnTo>
                  <a:pt x="346" y="424"/>
                </a:lnTo>
                <a:lnTo>
                  <a:pt x="327" y="437"/>
                </a:lnTo>
                <a:lnTo>
                  <a:pt x="310" y="451"/>
                </a:lnTo>
                <a:lnTo>
                  <a:pt x="298" y="457"/>
                </a:lnTo>
                <a:lnTo>
                  <a:pt x="288" y="463"/>
                </a:lnTo>
                <a:lnTo>
                  <a:pt x="279" y="466"/>
                </a:lnTo>
                <a:lnTo>
                  <a:pt x="269" y="467"/>
                </a:lnTo>
                <a:lnTo>
                  <a:pt x="259" y="467"/>
                </a:lnTo>
                <a:lnTo>
                  <a:pt x="249" y="468"/>
                </a:lnTo>
                <a:lnTo>
                  <a:pt x="238" y="468"/>
                </a:lnTo>
                <a:lnTo>
                  <a:pt x="225" y="468"/>
                </a:lnTo>
                <a:lnTo>
                  <a:pt x="207" y="468"/>
                </a:lnTo>
                <a:lnTo>
                  <a:pt x="189" y="468"/>
                </a:lnTo>
                <a:lnTo>
                  <a:pt x="171" y="468"/>
                </a:lnTo>
                <a:lnTo>
                  <a:pt x="153" y="468"/>
                </a:lnTo>
                <a:lnTo>
                  <a:pt x="134" y="468"/>
                </a:lnTo>
                <a:lnTo>
                  <a:pt x="117" y="468"/>
                </a:lnTo>
                <a:lnTo>
                  <a:pt x="98" y="468"/>
                </a:lnTo>
                <a:lnTo>
                  <a:pt x="81" y="468"/>
                </a:lnTo>
                <a:close/>
              </a:path>
            </a:pathLst>
          </a:custGeom>
          <a:solidFill>
            <a:srgbClr val="C48C7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609600"/>
            <a:ext cx="8077200" cy="5016758"/>
          </a:xfrm>
          <a:prstGeom prst="rect">
            <a:avLst/>
          </a:prstGeom>
          <a:noFill/>
        </p:spPr>
        <p:txBody>
          <a:bodyPr wrap="square" rtlCol="0">
            <a:spAutoFit/>
          </a:bodyPr>
          <a:lstStyle/>
          <a:p>
            <a:pPr algn="ctr"/>
            <a:r>
              <a:rPr lang="en-US" sz="3200" dirty="0" smtClean="0"/>
              <a:t>QUESTIONS OR ASSISTANCE </a:t>
            </a:r>
          </a:p>
          <a:p>
            <a:pPr algn="ctr"/>
            <a:r>
              <a:rPr lang="en-US" sz="3200" dirty="0" smtClean="0"/>
              <a:t>CONTACT</a:t>
            </a:r>
          </a:p>
          <a:p>
            <a:pPr algn="ctr"/>
            <a:endParaRPr lang="en-US" sz="3200" dirty="0" smtClean="0"/>
          </a:p>
          <a:p>
            <a:pPr algn="ctr"/>
            <a:r>
              <a:rPr lang="en-US" sz="3200" dirty="0" smtClean="0"/>
              <a:t>CYNTHIA CRISS</a:t>
            </a:r>
          </a:p>
          <a:p>
            <a:pPr algn="ctr"/>
            <a:r>
              <a:rPr lang="en-US" sz="3200" dirty="0" smtClean="0"/>
              <a:t>DATA COACH</a:t>
            </a:r>
          </a:p>
          <a:p>
            <a:pPr algn="ctr"/>
            <a:endParaRPr lang="en-US" sz="3200" dirty="0" smtClean="0"/>
          </a:p>
          <a:p>
            <a:pPr algn="ctr"/>
            <a:r>
              <a:rPr lang="en-US" sz="3200" dirty="0" smtClean="0">
                <a:hlinkClick r:id="rId2"/>
              </a:rPr>
              <a:t>ccriss@pulaski.k12.ga.us</a:t>
            </a:r>
            <a:endParaRPr lang="en-US" sz="3200" dirty="0" smtClean="0"/>
          </a:p>
          <a:p>
            <a:pPr algn="ctr"/>
            <a:endParaRPr lang="en-US" sz="3200" dirty="0" smtClean="0"/>
          </a:p>
          <a:p>
            <a:pPr algn="ctr"/>
            <a:r>
              <a:rPr lang="en-US" sz="3200" dirty="0" smtClean="0"/>
              <a:t>478 783-7487 office</a:t>
            </a:r>
          </a:p>
          <a:p>
            <a:pPr algn="ctr"/>
            <a:r>
              <a:rPr lang="en-US" sz="3200" dirty="0" smtClean="0"/>
              <a:t>229 313-2538 personal cell</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14400"/>
            <a:ext cx="7848600" cy="4216539"/>
          </a:xfrm>
          <a:prstGeom prst="rect">
            <a:avLst/>
          </a:prstGeom>
        </p:spPr>
        <p:txBody>
          <a:bodyPr wrap="square">
            <a:spAutoFit/>
          </a:bodyPr>
          <a:lstStyle/>
          <a:p>
            <a:pPr algn="ctr"/>
            <a:r>
              <a:rPr lang="en-US" sz="5000" b="1" dirty="0" smtClean="0"/>
              <a:t>1</a:t>
            </a:r>
            <a:r>
              <a:rPr lang="en-US" sz="5000" b="1" baseline="30000" dirty="0" smtClean="0"/>
              <a:t>st</a:t>
            </a:r>
            <a:r>
              <a:rPr lang="en-US" sz="5000" b="1" dirty="0" smtClean="0"/>
              <a:t> QUARTER </a:t>
            </a:r>
          </a:p>
          <a:p>
            <a:pPr algn="ctr"/>
            <a:r>
              <a:rPr lang="en-US" sz="5000" b="1" dirty="0" smtClean="0"/>
              <a:t>QUARTERLY </a:t>
            </a:r>
          </a:p>
          <a:p>
            <a:pPr algn="ctr"/>
            <a:r>
              <a:rPr lang="en-US" sz="5000" b="1" dirty="0" smtClean="0"/>
              <a:t>CONTACTS </a:t>
            </a:r>
          </a:p>
          <a:p>
            <a:pPr algn="ctr"/>
            <a:r>
              <a:rPr lang="en-US" sz="5000" b="1" dirty="0" smtClean="0"/>
              <a:t>REPORTING</a:t>
            </a:r>
          </a:p>
          <a:p>
            <a:pPr algn="ctr"/>
            <a:endParaRPr lang="en-US" sz="5000" b="1"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914400"/>
            <a:ext cx="7848600" cy="4216539"/>
          </a:xfrm>
          <a:prstGeom prst="rect">
            <a:avLst/>
          </a:prstGeom>
        </p:spPr>
        <p:txBody>
          <a:bodyPr wrap="square">
            <a:spAutoFit/>
          </a:bodyPr>
          <a:lstStyle/>
          <a:p>
            <a:r>
              <a:rPr lang="en-US" sz="2500" b="1" dirty="0" smtClean="0"/>
              <a:t>Each quarter Parent Mentors report their contacts made in their schools and community.  Reporting dates are:  </a:t>
            </a:r>
          </a:p>
          <a:p>
            <a:pPr algn="ctr"/>
            <a:r>
              <a:rPr lang="en-US" sz="2500" b="1" dirty="0" smtClean="0"/>
              <a:t>October 15</a:t>
            </a:r>
            <a:r>
              <a:rPr lang="en-US" sz="2500" b="1" baseline="30000" dirty="0" smtClean="0"/>
              <a:t>th</a:t>
            </a:r>
            <a:r>
              <a:rPr lang="en-US" sz="2500" b="1" dirty="0" smtClean="0"/>
              <a:t> (July-August-September)</a:t>
            </a:r>
          </a:p>
          <a:p>
            <a:pPr algn="ctr"/>
            <a:endParaRPr lang="en-US" sz="2500" b="1" dirty="0" smtClean="0"/>
          </a:p>
          <a:p>
            <a:pPr algn="ctr"/>
            <a:r>
              <a:rPr lang="en-US" sz="2500" b="1" dirty="0" smtClean="0"/>
              <a:t>January 15</a:t>
            </a:r>
            <a:r>
              <a:rPr lang="en-US" sz="2500" b="1" baseline="30000" dirty="0" smtClean="0"/>
              <a:t>th</a:t>
            </a:r>
            <a:r>
              <a:rPr lang="en-US" sz="2500" b="1" dirty="0" smtClean="0"/>
              <a:t> (October-November-December)</a:t>
            </a:r>
          </a:p>
          <a:p>
            <a:pPr algn="ctr"/>
            <a:endParaRPr lang="en-US" sz="2500" b="1" dirty="0" smtClean="0"/>
          </a:p>
          <a:p>
            <a:pPr algn="ctr"/>
            <a:r>
              <a:rPr lang="en-US" sz="2500" b="1" dirty="0" smtClean="0"/>
              <a:t>April 15</a:t>
            </a:r>
            <a:r>
              <a:rPr lang="en-US" sz="2500" b="1" baseline="30000" dirty="0" smtClean="0"/>
              <a:t>th</a:t>
            </a:r>
            <a:r>
              <a:rPr lang="en-US" sz="2500" b="1" dirty="0" smtClean="0"/>
              <a:t> ( January-February-March)</a:t>
            </a:r>
          </a:p>
          <a:p>
            <a:pPr algn="ctr"/>
            <a:endParaRPr lang="en-US" sz="2500" b="1" dirty="0" smtClean="0"/>
          </a:p>
          <a:p>
            <a:pPr algn="ctr"/>
            <a:r>
              <a:rPr lang="en-US" sz="2500" b="1" dirty="0" smtClean="0"/>
              <a:t>May 30</a:t>
            </a:r>
            <a:r>
              <a:rPr lang="en-US" sz="2500" b="1" baseline="30000" dirty="0" smtClean="0"/>
              <a:t>th</a:t>
            </a:r>
            <a:r>
              <a:rPr lang="en-US" sz="2500" b="1" dirty="0" smtClean="0"/>
              <a:t> or before you leave (April-May-June)</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dirty="0" smtClean="0"/>
              <a:t>To keep track of Quarterly Contacts, Parent Mentors may use the GAPMP Daily Contacts Form or the following  </a:t>
            </a:r>
          </a:p>
          <a:p>
            <a:pPr algn="ctr">
              <a:buNone/>
            </a:pPr>
            <a:r>
              <a:rPr lang="en-US" dirty="0" smtClean="0"/>
              <a:t>Calendar </a:t>
            </a:r>
          </a:p>
          <a:p>
            <a:pPr algn="ctr">
              <a:buNone/>
            </a:pPr>
            <a:r>
              <a:rPr lang="en-US" dirty="0" smtClean="0"/>
              <a:t>Spiral Notebook </a:t>
            </a:r>
          </a:p>
          <a:p>
            <a:pPr algn="ctr">
              <a:buNone/>
            </a:pPr>
            <a:r>
              <a:rPr lang="en-US" dirty="0" smtClean="0"/>
              <a:t>Spreadsheet</a:t>
            </a:r>
          </a:p>
          <a:p>
            <a:pPr>
              <a:buNone/>
            </a:pPr>
            <a:r>
              <a:rPr lang="en-US" dirty="0" smtClean="0"/>
              <a:t>In order to record the contacts he or she makes on a daily basis.  </a:t>
            </a:r>
          </a:p>
          <a:p>
            <a:pPr algn="ctr">
              <a:buNone/>
            </a:pPr>
            <a:endParaRPr lang="en-US" dirty="0" smtClean="0"/>
          </a:p>
          <a:p>
            <a:pPr>
              <a:buNone/>
            </a:pPr>
            <a:endParaRPr lang="en-US" dirty="0" smtClean="0"/>
          </a:p>
          <a:p>
            <a:pPr algn="ctr">
              <a:buNone/>
            </a:pPr>
            <a:r>
              <a:rPr lang="en-US" dirty="0" smtClean="0"/>
              <a:t> </a:t>
            </a:r>
            <a:endParaRPr lang="en-US" dirty="0"/>
          </a:p>
        </p:txBody>
      </p:sp>
      <p:sp>
        <p:nvSpPr>
          <p:cNvPr id="3" name="Title 2"/>
          <p:cNvSpPr>
            <a:spLocks noGrp="1"/>
          </p:cNvSpPr>
          <p:nvPr>
            <p:ph type="title"/>
          </p:nvPr>
        </p:nvSpPr>
        <p:spPr/>
        <p:txBody>
          <a:bodyPr>
            <a:normAutofit fontScale="90000"/>
          </a:bodyPr>
          <a:lstStyle/>
          <a:p>
            <a:r>
              <a:rPr lang="en-US" dirty="0" smtClean="0"/>
              <a:t>Quarterly Contacts Reporting Tracking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28600"/>
            <a:ext cx="7391400" cy="5909310"/>
          </a:xfrm>
          <a:prstGeom prst="rect">
            <a:avLst/>
          </a:prstGeom>
        </p:spPr>
        <p:txBody>
          <a:bodyPr wrap="square">
            <a:spAutoFit/>
          </a:bodyPr>
          <a:lstStyle/>
          <a:p>
            <a:pPr algn="ctr"/>
            <a:r>
              <a:rPr lang="en-US" b="1" dirty="0" smtClean="0"/>
              <a:t>Categories Tracked and Explanations</a:t>
            </a:r>
            <a:endParaRPr lang="en-US" dirty="0" smtClean="0"/>
          </a:p>
          <a:p>
            <a:endParaRPr lang="en-US" dirty="0" smtClean="0"/>
          </a:p>
          <a:p>
            <a:r>
              <a:rPr lang="en-US" b="1" dirty="0" smtClean="0"/>
              <a:t>Calls/ Emails/Texts</a:t>
            </a:r>
          </a:p>
          <a:p>
            <a:r>
              <a:rPr lang="en-US" dirty="0" smtClean="0"/>
              <a:t>These are calls to and from a parent.  Each call you take or make is counted. Each email you send and receive is counted.  Each text you send and receive is counted.  </a:t>
            </a:r>
          </a:p>
          <a:p>
            <a:endParaRPr lang="en-US" dirty="0" smtClean="0"/>
          </a:p>
          <a:p>
            <a:r>
              <a:rPr lang="en-US" b="1" dirty="0" smtClean="0"/>
              <a:t>Home Visits</a:t>
            </a:r>
          </a:p>
          <a:p>
            <a:r>
              <a:rPr lang="en-US" dirty="0" smtClean="0"/>
              <a:t>Each home visit is counted as one.</a:t>
            </a:r>
          </a:p>
          <a:p>
            <a:r>
              <a:rPr lang="en-US" dirty="0" smtClean="0"/>
              <a:t> </a:t>
            </a:r>
          </a:p>
          <a:p>
            <a:r>
              <a:rPr lang="en-US" b="1" dirty="0" smtClean="0"/>
              <a:t>IEP Meetings</a:t>
            </a:r>
          </a:p>
          <a:p>
            <a:r>
              <a:rPr lang="en-US" dirty="0" smtClean="0"/>
              <a:t>Each IEP Meeting is counted as one.</a:t>
            </a:r>
          </a:p>
          <a:p>
            <a:r>
              <a:rPr lang="en-US" dirty="0" smtClean="0"/>
              <a:t> </a:t>
            </a:r>
          </a:p>
          <a:p>
            <a:r>
              <a:rPr lang="en-US" b="1" dirty="0" smtClean="0"/>
              <a:t>Mass Emails / Bulk Mail/ Newsletter</a:t>
            </a:r>
          </a:p>
          <a:p>
            <a:r>
              <a:rPr lang="en-US" dirty="0" smtClean="0"/>
              <a:t>Insert the number of mass emails or bulk mail sent out during that month.  Example:  2 mass emails were sent out to 150 recipients, so the total contact will be 300 for mass emails.   </a:t>
            </a:r>
          </a:p>
          <a:p>
            <a:r>
              <a:rPr lang="en-US" dirty="0" smtClean="0"/>
              <a:t> </a:t>
            </a:r>
          </a:p>
          <a:p>
            <a:r>
              <a:rPr lang="en-US" b="1" dirty="0" smtClean="0"/>
              <a:t>Parent Meetings</a:t>
            </a:r>
          </a:p>
          <a:p>
            <a:r>
              <a:rPr lang="en-US" dirty="0" smtClean="0"/>
              <a:t>This is a one on one parent meeting.  </a:t>
            </a:r>
          </a:p>
          <a:p>
            <a:r>
              <a:rPr lang="en-US" dirty="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762000"/>
            <a:ext cx="7391400" cy="5355312"/>
          </a:xfrm>
          <a:prstGeom prst="rect">
            <a:avLst/>
          </a:prstGeom>
        </p:spPr>
        <p:txBody>
          <a:bodyPr wrap="square">
            <a:spAutoFit/>
          </a:bodyPr>
          <a:lstStyle/>
          <a:p>
            <a:pPr algn="ctr"/>
            <a:r>
              <a:rPr lang="en-US" b="1" dirty="0" smtClean="0"/>
              <a:t>Contacts Tracking Explanations  Continued</a:t>
            </a:r>
            <a:endParaRPr lang="en-US" dirty="0" smtClean="0"/>
          </a:p>
          <a:p>
            <a:r>
              <a:rPr lang="en-US" dirty="0" smtClean="0"/>
              <a:t> </a:t>
            </a:r>
          </a:p>
          <a:p>
            <a:r>
              <a:rPr lang="en-US" b="1" dirty="0" smtClean="0"/>
              <a:t># of Parent Trainings</a:t>
            </a:r>
          </a:p>
          <a:p>
            <a:r>
              <a:rPr lang="en-US" dirty="0" smtClean="0"/>
              <a:t>Here you will count the number of trainings you have hosted or presented during that designated period of time.  </a:t>
            </a:r>
          </a:p>
          <a:p>
            <a:r>
              <a:rPr lang="en-US" dirty="0" smtClean="0"/>
              <a:t> </a:t>
            </a:r>
          </a:p>
          <a:p>
            <a:r>
              <a:rPr lang="en-US" b="1" dirty="0" smtClean="0"/>
              <a:t># of Parent Trained</a:t>
            </a:r>
          </a:p>
          <a:p>
            <a:r>
              <a:rPr lang="en-US" dirty="0" smtClean="0"/>
              <a:t>Here you will include the number of parents that are at the parent trainings.  Also include the number of parents trained during a P2P training that you hosted.</a:t>
            </a:r>
          </a:p>
          <a:p>
            <a:r>
              <a:rPr lang="en-US" dirty="0" smtClean="0"/>
              <a:t> </a:t>
            </a:r>
          </a:p>
          <a:p>
            <a:r>
              <a:rPr lang="en-US" b="1" dirty="0" smtClean="0"/>
              <a:t># of Parent Trainings using P2P</a:t>
            </a:r>
          </a:p>
          <a:p>
            <a:r>
              <a:rPr lang="en-US" dirty="0" smtClean="0"/>
              <a:t>Here include the number of parent trainings that you hosted using P2P.</a:t>
            </a:r>
          </a:p>
          <a:p>
            <a:r>
              <a:rPr lang="en-US" dirty="0" smtClean="0"/>
              <a:t> </a:t>
            </a:r>
          </a:p>
          <a:p>
            <a:r>
              <a:rPr lang="en-US" b="1" dirty="0" smtClean="0"/>
              <a:t># of Teacher/Administrator Trainings</a:t>
            </a:r>
          </a:p>
          <a:p>
            <a:r>
              <a:rPr lang="en-US" dirty="0" smtClean="0"/>
              <a:t>Include the number of trainings that you presented to teachers/administrators</a:t>
            </a:r>
          </a:p>
          <a:p>
            <a:r>
              <a:rPr lang="en-US" b="1" dirty="0" smtClean="0"/>
              <a:t>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1219200"/>
            <a:ext cx="7391400" cy="3970318"/>
          </a:xfrm>
          <a:prstGeom prst="rect">
            <a:avLst/>
          </a:prstGeom>
        </p:spPr>
        <p:txBody>
          <a:bodyPr wrap="square">
            <a:spAutoFit/>
          </a:bodyPr>
          <a:lstStyle/>
          <a:p>
            <a:pPr algn="ctr"/>
            <a:r>
              <a:rPr lang="en-US" b="1" dirty="0" smtClean="0"/>
              <a:t>Contacts Tracking Explanations  Continued</a:t>
            </a:r>
            <a:endParaRPr lang="en-US" dirty="0" smtClean="0"/>
          </a:p>
          <a:p>
            <a:r>
              <a:rPr lang="en-US" dirty="0" smtClean="0"/>
              <a:t> </a:t>
            </a:r>
          </a:p>
          <a:p>
            <a:r>
              <a:rPr lang="en-US" b="1" dirty="0" smtClean="0"/>
              <a:t># of Teachers/ Administrators Trained</a:t>
            </a:r>
          </a:p>
          <a:p>
            <a:r>
              <a:rPr lang="en-US" dirty="0" smtClean="0"/>
              <a:t>Here you will include the number of teachers/administrators that you trained/presented to).</a:t>
            </a:r>
          </a:p>
          <a:p>
            <a:r>
              <a:rPr lang="en-US" dirty="0" smtClean="0"/>
              <a:t> </a:t>
            </a:r>
          </a:p>
          <a:p>
            <a:r>
              <a:rPr lang="en-US" b="1" dirty="0" smtClean="0"/>
              <a:t> # of Other Events</a:t>
            </a:r>
          </a:p>
          <a:p>
            <a:r>
              <a:rPr lang="en-US" dirty="0" smtClean="0"/>
              <a:t>Any other event or meeting where you wore your “Parent Mentor Hat”</a:t>
            </a:r>
          </a:p>
          <a:p>
            <a:endParaRPr lang="en-US" dirty="0" smtClean="0"/>
          </a:p>
          <a:p>
            <a:r>
              <a:rPr lang="en-US" b="1" dirty="0" smtClean="0"/>
              <a:t># of Attendees At Other Events</a:t>
            </a:r>
          </a:p>
          <a:p>
            <a:r>
              <a:rPr lang="en-US" dirty="0" smtClean="0"/>
              <a:t>Here you include the number of people who attended the other events:  Example:  3 events with 5 people at each = 15 people</a:t>
            </a: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2018</TotalTime>
  <Words>1385</Words>
  <Application>Microsoft Office PowerPoint</Application>
  <PresentationFormat>On-screen Show (4:3)</PresentationFormat>
  <Paragraphs>236</Paragraphs>
  <Slides>30</Slides>
  <Notes>4</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PowerPoint Presentation</vt:lpstr>
      <vt:lpstr>WELCOME ABOARD !!!!</vt:lpstr>
      <vt:lpstr>PowerPoint Presentation</vt:lpstr>
      <vt:lpstr>PowerPoint Presentation</vt:lpstr>
      <vt:lpstr>PowerPoint Presentation</vt:lpstr>
      <vt:lpstr>Quarterly Contacts Reporting Tracking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MENTOR WORK MONTH 3 SCENARIO</vt:lpstr>
      <vt:lpstr>PowerPoint Presentation</vt:lpstr>
      <vt:lpstr>Activity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dc:creator>
  <cp:lastModifiedBy>Jane Grillo</cp:lastModifiedBy>
  <cp:revision>91</cp:revision>
  <cp:lastPrinted>2017-08-14T15:52:29Z</cp:lastPrinted>
  <dcterms:created xsi:type="dcterms:W3CDTF">2014-08-21T09:09:55Z</dcterms:created>
  <dcterms:modified xsi:type="dcterms:W3CDTF">2018-06-01T22:10:03Z</dcterms:modified>
</cp:coreProperties>
</file>