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50C4025-6BB8-4EF6-895A-6B38078C5DD9}" type="datetimeFigureOut">
              <a:rPr lang="en-US" smtClean="0"/>
              <a:t>9/4/2018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950570-A918-4308-85AE-19BE7EE0516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0C4025-6BB8-4EF6-895A-6B38078C5DD9}" type="datetimeFigureOut">
              <a:rPr lang="en-US" smtClean="0"/>
              <a:t>9/4/2018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950570-A918-4308-85AE-19BE7EE0516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0C4025-6BB8-4EF6-895A-6B38078C5DD9}" type="datetimeFigureOut">
              <a:rPr lang="en-US" smtClean="0"/>
              <a:t>9/4/2018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950570-A918-4308-85AE-19BE7EE0516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0C4025-6BB8-4EF6-895A-6B38078C5DD9}" type="datetimeFigureOut">
              <a:rPr lang="en-US" smtClean="0"/>
              <a:t>9/4/2018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950570-A918-4308-85AE-19BE7EE0516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250C4025-6BB8-4EF6-895A-6B38078C5DD9}" type="datetimeFigureOut">
              <a:rPr lang="en-US" smtClean="0"/>
              <a:t>9/4/2018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950570-A918-4308-85AE-19BE7EE0516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50C4025-6BB8-4EF6-895A-6B38078C5DD9}" type="datetimeFigureOut">
              <a:rPr lang="en-US" smtClean="0"/>
              <a:t>9/4/2018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950570-A918-4308-85AE-19BE7EE05169}"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50C4025-6BB8-4EF6-895A-6B38078C5DD9}" type="datetimeFigureOut">
              <a:rPr lang="en-US" smtClean="0"/>
              <a:t>9/4/2018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950570-A918-4308-85AE-19BE7EE0516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0C4025-6BB8-4EF6-895A-6B38078C5DD9}" type="datetimeFigureOut">
              <a:rPr lang="en-US" smtClean="0"/>
              <a:t>9/4/2018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950570-A918-4308-85AE-19BE7EE0516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0C4025-6BB8-4EF6-895A-6B38078C5DD9}" type="datetimeFigureOut">
              <a:rPr lang="en-US" smtClean="0"/>
              <a:t>9/4/2018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950570-A918-4308-85AE-19BE7EE0516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250C4025-6BB8-4EF6-895A-6B38078C5DD9}" type="datetimeFigureOut">
              <a:rPr lang="en-US" smtClean="0"/>
              <a:t>9/4/2018</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6A950570-A918-4308-85AE-19BE7EE0516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0C4025-6BB8-4EF6-895A-6B38078C5DD9}" type="datetimeFigureOut">
              <a:rPr lang="en-US" smtClean="0"/>
              <a:t>9/4/2018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950570-A918-4308-85AE-19BE7EE0516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250C4025-6BB8-4EF6-895A-6B38078C5DD9}" type="datetimeFigureOut">
              <a:rPr lang="en-US" smtClean="0"/>
              <a:t>9/4/2018</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6A950570-A918-4308-85AE-19BE7EE0516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mailto:Sgraf@swga-easterseals.org"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hyperlink" Target="https://dbhdd.georgia.gov/sites/dbhdd.georgia.gov/files/related_files/site_page/GA%20Providers%20Family%20Support%20Service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Tool Kit for the Georgia Waivers &amp; Family Support</a:t>
            </a:r>
            <a:endParaRPr lang="en-US" dirty="0"/>
          </a:p>
        </p:txBody>
      </p:sp>
      <p:sp>
        <p:nvSpPr>
          <p:cNvPr id="3" name="Subtitle 2"/>
          <p:cNvSpPr>
            <a:spLocks noGrp="1"/>
          </p:cNvSpPr>
          <p:nvPr>
            <p:ph type="subTitle" idx="1"/>
          </p:nvPr>
        </p:nvSpPr>
        <p:spPr/>
        <p:txBody>
          <a:bodyPr/>
          <a:lstStyle/>
          <a:p>
            <a:r>
              <a:rPr lang="en-US" dirty="0" smtClean="0"/>
              <a:t>Guide to Helping Families Navigate Complexity</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0" y="4495800"/>
            <a:ext cx="3276600" cy="1228725"/>
          </a:xfrm>
          <a:prstGeom prst="rect">
            <a:avLst/>
          </a:prstGeom>
        </p:spPr>
      </p:pic>
      <p:sp>
        <p:nvSpPr>
          <p:cNvPr id="5" name="TextBox 4"/>
          <p:cNvSpPr txBox="1"/>
          <p:nvPr/>
        </p:nvSpPr>
        <p:spPr>
          <a:xfrm>
            <a:off x="3886200" y="6096000"/>
            <a:ext cx="4953000" cy="646331"/>
          </a:xfrm>
          <a:prstGeom prst="rect">
            <a:avLst/>
          </a:prstGeom>
          <a:noFill/>
        </p:spPr>
        <p:txBody>
          <a:bodyPr wrap="square" rtlCol="0">
            <a:spAutoFit/>
          </a:bodyPr>
          <a:lstStyle/>
          <a:p>
            <a:pPr algn="ctr"/>
            <a:r>
              <a:rPr lang="en-US" dirty="0" smtClean="0">
                <a:solidFill>
                  <a:schemeClr val="accent2"/>
                </a:solidFill>
              </a:rPr>
              <a:t>Compiled &amp; Presented by Samantha Graf, ESSG, Director of Family Support Services</a:t>
            </a:r>
            <a:endParaRPr lang="en-US" dirty="0">
              <a:solidFill>
                <a:schemeClr val="accent2"/>
              </a:solidFill>
            </a:endParaRPr>
          </a:p>
        </p:txBody>
      </p:sp>
    </p:spTree>
    <p:extLst>
      <p:ext uri="{BB962C8B-B14F-4D97-AF65-F5344CB8AC3E}">
        <p14:creationId xmlns:p14="http://schemas.microsoft.com/office/powerpoint/2010/main" val="366982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140000">
            <a:off x="692855" y="1329836"/>
            <a:ext cx="5212080" cy="1370120"/>
          </a:xfrm>
        </p:spPr>
        <p:txBody>
          <a:bodyPr/>
          <a:lstStyle/>
          <a:p>
            <a:r>
              <a:rPr lang="en-US" dirty="0" smtClean="0"/>
              <a:t>Hope this was Helpful! </a:t>
            </a:r>
            <a:r>
              <a:rPr lang="en-US" sz="2400" dirty="0" smtClean="0"/>
              <a:t>Thanks Again for all you do!</a:t>
            </a:r>
            <a:endParaRPr lang="en-US" sz="2400" dirty="0"/>
          </a:p>
        </p:txBody>
      </p:sp>
      <p:sp>
        <p:nvSpPr>
          <p:cNvPr id="4" name="Text Placeholder 3"/>
          <p:cNvSpPr>
            <a:spLocks noGrp="1"/>
          </p:cNvSpPr>
          <p:nvPr>
            <p:ph type="body" sz="half" idx="2"/>
          </p:nvPr>
        </p:nvSpPr>
        <p:spPr/>
        <p:txBody>
          <a:bodyPr/>
          <a:lstStyle/>
          <a:p>
            <a:r>
              <a:rPr lang="en-US" dirty="0" smtClean="0"/>
              <a:t>Please contact Samantha Graf @ </a:t>
            </a:r>
            <a:r>
              <a:rPr lang="en-US" dirty="0" smtClean="0">
                <a:hlinkClick r:id="rId2"/>
              </a:rPr>
              <a:t>Sgraf@swga-easterseals.org</a:t>
            </a:r>
            <a:r>
              <a:rPr lang="en-US" dirty="0" smtClean="0"/>
              <a:t> or call 229-439-7061</a:t>
            </a:r>
            <a:endParaRPr lang="en-US" dirty="0"/>
          </a:p>
        </p:txBody>
      </p:sp>
      <p:pic>
        <p:nvPicPr>
          <p:cNvPr id="8194" name="Picture 2" descr="C:\Users\Samantha Graf\AppData\Local\Microsoft\Windows\Temporary Internet Files\Content.IE5\048Y5RX2\we_live_in_a_happy_world___by_omg_raichu-d31l9re[1].png"/>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4991100" y="2438401"/>
            <a:ext cx="3543300" cy="35052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276600" y="6324600"/>
            <a:ext cx="5638800" cy="461665"/>
          </a:xfrm>
          <a:prstGeom prst="rect">
            <a:avLst/>
          </a:prstGeom>
          <a:noFill/>
        </p:spPr>
        <p:txBody>
          <a:bodyPr wrap="square" rtlCol="0">
            <a:spAutoFit/>
          </a:bodyPr>
          <a:lstStyle/>
          <a:p>
            <a:pPr algn="ctr"/>
            <a:r>
              <a:rPr lang="en-US" sz="2400" dirty="0" smtClean="0">
                <a:solidFill>
                  <a:schemeClr val="accent3"/>
                </a:solidFill>
                <a:latin typeface="French Script MT" panose="03020402040607040605" pitchFamily="66" charset="0"/>
              </a:rPr>
              <a:t>Try to be a rainbow in someone’s cloud- Maya Angelou</a:t>
            </a:r>
            <a:endParaRPr lang="en-US" sz="2400" dirty="0">
              <a:solidFill>
                <a:schemeClr val="accent3"/>
              </a:solidFill>
              <a:latin typeface="French Script MT" panose="03020402040607040605" pitchFamily="66" charset="0"/>
            </a:endParaRPr>
          </a:p>
        </p:txBody>
      </p:sp>
    </p:spTree>
    <p:extLst>
      <p:ext uri="{BB962C8B-B14F-4D97-AF65-F5344CB8AC3E}">
        <p14:creationId xmlns:p14="http://schemas.microsoft.com/office/powerpoint/2010/main" val="7143306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amantha Graf\AppData\Local\Microsoft\Windows\Temporary Internet Files\Content.IE5\E2ZZBDTF\confusion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457200"/>
            <a:ext cx="6858000" cy="3917315"/>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676400" y="5029200"/>
            <a:ext cx="6934200" cy="1815882"/>
          </a:xfrm>
          <a:prstGeom prst="rect">
            <a:avLst/>
          </a:prstGeom>
          <a:noFill/>
        </p:spPr>
        <p:txBody>
          <a:bodyPr wrap="square" rtlCol="0">
            <a:spAutoFit/>
          </a:bodyPr>
          <a:lstStyle/>
          <a:p>
            <a:r>
              <a:rPr lang="en-US" sz="1600" dirty="0" smtClean="0"/>
              <a:t>	The world of IDD/ ASD is unique for each person, each family, and every person tasked with supporting them! It can often be challenging to know what questions to ask, which answers to seek and the path to get there is often even more confusing… Our goal today is to give you a few more tools in your toolkit for supporting others! Thanks for everything you do to make the world a better place- a place where every person gets to live, work and play in their community!</a:t>
            </a:r>
            <a:endParaRPr lang="en-US" sz="1600" dirty="0"/>
          </a:p>
        </p:txBody>
      </p:sp>
    </p:spTree>
    <p:extLst>
      <p:ext uri="{BB962C8B-B14F-4D97-AF65-F5344CB8AC3E}">
        <p14:creationId xmlns:p14="http://schemas.microsoft.com/office/powerpoint/2010/main" val="503863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520940" cy="548640"/>
          </a:xfrm>
        </p:spPr>
        <p:txBody>
          <a:bodyPr/>
          <a:lstStyle/>
          <a:p>
            <a:pPr algn="ctr"/>
            <a:r>
              <a:rPr lang="en-US" u="sng" dirty="0" smtClean="0"/>
              <a:t>Let’s eliminate the stress &amp; confusion…</a:t>
            </a:r>
            <a:endParaRPr lang="en-US" u="sng" dirty="0"/>
          </a:p>
        </p:txBody>
      </p:sp>
      <p:sp>
        <p:nvSpPr>
          <p:cNvPr id="3" name="Content Placeholder 2"/>
          <p:cNvSpPr>
            <a:spLocks noGrp="1"/>
          </p:cNvSpPr>
          <p:nvPr>
            <p:ph idx="1"/>
          </p:nvPr>
        </p:nvSpPr>
        <p:spPr/>
        <p:txBody>
          <a:bodyPr>
            <a:normAutofit fontScale="70000" lnSpcReduction="20000"/>
          </a:bodyPr>
          <a:lstStyle/>
          <a:p>
            <a:r>
              <a:rPr lang="en-US" sz="2300" dirty="0" smtClean="0"/>
              <a:t>Georgia has resources for families supporting a loved one diagnosed with IDD &amp; ASD!</a:t>
            </a:r>
          </a:p>
          <a:p>
            <a:endParaRPr lang="en-US" dirty="0"/>
          </a:p>
          <a:p>
            <a:r>
              <a:rPr lang="en-US" sz="2400" dirty="0" smtClean="0"/>
              <a:t>What are those Resources?</a:t>
            </a:r>
          </a:p>
          <a:p>
            <a:pPr>
              <a:buFont typeface="Wingdings" panose="05000000000000000000" pitchFamily="2" charset="2"/>
              <a:buChar char="Ø"/>
            </a:pPr>
            <a:r>
              <a:rPr lang="en-US" sz="2100" dirty="0" smtClean="0"/>
              <a:t>Medicaid Waivers</a:t>
            </a:r>
          </a:p>
          <a:p>
            <a:pPr>
              <a:buFont typeface="Wingdings" panose="05000000000000000000" pitchFamily="2" charset="2"/>
              <a:buChar char="Ø"/>
            </a:pPr>
            <a:r>
              <a:rPr lang="en-US" sz="2100" dirty="0" smtClean="0"/>
              <a:t>NOW/ COMP WAIVER</a:t>
            </a:r>
          </a:p>
          <a:p>
            <a:pPr>
              <a:buFont typeface="Wingdings" panose="05000000000000000000" pitchFamily="2" charset="2"/>
              <a:buChar char="Ø"/>
            </a:pPr>
            <a:r>
              <a:rPr lang="en-US" sz="2100" dirty="0" smtClean="0"/>
              <a:t>GAPP WAIVER</a:t>
            </a:r>
          </a:p>
          <a:p>
            <a:pPr>
              <a:buFont typeface="Wingdings" panose="05000000000000000000" pitchFamily="2" charset="2"/>
              <a:buChar char="Ø"/>
            </a:pPr>
            <a:r>
              <a:rPr lang="en-US" sz="2100" dirty="0" smtClean="0"/>
              <a:t>SOURCE WAIVER</a:t>
            </a:r>
          </a:p>
          <a:p>
            <a:pPr>
              <a:buFont typeface="Wingdings" panose="05000000000000000000" pitchFamily="2" charset="2"/>
              <a:buChar char="Ø"/>
            </a:pPr>
            <a:r>
              <a:rPr lang="en-US" sz="2100" dirty="0" smtClean="0"/>
              <a:t>CCSP WAIVER</a:t>
            </a:r>
          </a:p>
          <a:p>
            <a:pPr>
              <a:buFont typeface="Wingdings" panose="05000000000000000000" pitchFamily="2" charset="2"/>
              <a:buChar char="Ø"/>
            </a:pPr>
            <a:r>
              <a:rPr lang="en-US" sz="2100" dirty="0" smtClean="0"/>
              <a:t>ICWP WAIVER</a:t>
            </a:r>
          </a:p>
          <a:p>
            <a:pPr>
              <a:buFont typeface="Wingdings" panose="05000000000000000000" pitchFamily="2" charset="2"/>
              <a:buChar char="Ø"/>
            </a:pPr>
            <a:r>
              <a:rPr lang="en-US" sz="2100" dirty="0" smtClean="0"/>
              <a:t>Family Support Services</a:t>
            </a:r>
          </a:p>
          <a:p>
            <a:pPr>
              <a:buFont typeface="Wingdings" panose="05000000000000000000" pitchFamily="2" charset="2"/>
              <a:buChar char="Ø"/>
            </a:pPr>
            <a:r>
              <a:rPr lang="en-US" sz="2100" dirty="0" smtClean="0"/>
              <a:t>ASD State Plan Coverage</a:t>
            </a:r>
          </a:p>
          <a:p>
            <a:pPr>
              <a:buFont typeface="Wingdings" panose="05000000000000000000" pitchFamily="2" charset="2"/>
              <a:buChar char="Ø"/>
            </a:pPr>
            <a:endParaRPr lang="en-US" dirty="0" smtClean="0"/>
          </a:p>
          <a:p>
            <a:pPr marL="0" indent="0"/>
            <a:r>
              <a:rPr lang="en-US" dirty="0"/>
              <a:t>	</a:t>
            </a:r>
            <a:r>
              <a:rPr lang="en-US" dirty="0" smtClean="0"/>
              <a:t>				</a:t>
            </a:r>
            <a:endParaRPr lang="en-US" dirty="0"/>
          </a:p>
        </p:txBody>
      </p:sp>
      <p:pic>
        <p:nvPicPr>
          <p:cNvPr id="2051" name="Picture 3" descr="C:\Users\Samantha Graf\AppData\Local\Microsoft\Windows\Temporary Internet Files\Content.IE5\VWQXS0KO\which-way-to-go-istock-300x283[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1371600"/>
            <a:ext cx="2857500" cy="2695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1778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6187440" cy="548640"/>
          </a:xfrm>
        </p:spPr>
        <p:txBody>
          <a:bodyPr/>
          <a:lstStyle/>
          <a:p>
            <a:pPr algn="ctr"/>
            <a:r>
              <a:rPr lang="en-US" u="sng" dirty="0" smtClean="0"/>
              <a:t>Let’s Build your toolkit…</a:t>
            </a:r>
            <a:endParaRPr lang="en-US" u="sng" dirty="0"/>
          </a:p>
        </p:txBody>
      </p:sp>
      <p:sp>
        <p:nvSpPr>
          <p:cNvPr id="3" name="Text Placeholder 2"/>
          <p:cNvSpPr>
            <a:spLocks noGrp="1"/>
          </p:cNvSpPr>
          <p:nvPr>
            <p:ph type="body" idx="1"/>
          </p:nvPr>
        </p:nvSpPr>
        <p:spPr/>
        <p:txBody>
          <a:bodyPr/>
          <a:lstStyle/>
          <a:p>
            <a:pPr algn="ctr"/>
            <a:r>
              <a:rPr lang="en-US" b="1" u="sng" dirty="0" smtClean="0"/>
              <a:t>Gapp- GA Pediatric Program</a:t>
            </a:r>
            <a:endParaRPr lang="en-US" b="1" u="sng" dirty="0"/>
          </a:p>
        </p:txBody>
      </p:sp>
      <p:sp>
        <p:nvSpPr>
          <p:cNvPr id="4" name="Content Placeholder 3"/>
          <p:cNvSpPr>
            <a:spLocks noGrp="1"/>
          </p:cNvSpPr>
          <p:nvPr>
            <p:ph sz="half" idx="2"/>
          </p:nvPr>
        </p:nvSpPr>
        <p:spPr>
          <a:xfrm>
            <a:off x="819150" y="1701848"/>
            <a:ext cx="3200400" cy="3327352"/>
          </a:xfrm>
        </p:spPr>
        <p:txBody>
          <a:bodyPr>
            <a:normAutofit/>
          </a:bodyPr>
          <a:lstStyle/>
          <a:p>
            <a:pPr algn="ctr"/>
            <a:r>
              <a:rPr lang="en-US" sz="2000" dirty="0" smtClean="0"/>
              <a:t>Tip: Think Medically Fragile Children</a:t>
            </a:r>
          </a:p>
          <a:p>
            <a:pPr>
              <a:buFont typeface="Wingdings" panose="05000000000000000000" pitchFamily="2" charset="2"/>
              <a:buChar char="Ø"/>
            </a:pPr>
            <a:r>
              <a:rPr lang="en-US" sz="1800" b="0" dirty="0" smtClean="0"/>
              <a:t>Children under age 21</a:t>
            </a:r>
          </a:p>
          <a:p>
            <a:pPr>
              <a:buFont typeface="Wingdings" panose="05000000000000000000" pitchFamily="2" charset="2"/>
              <a:buChar char="Ø"/>
            </a:pPr>
            <a:r>
              <a:rPr lang="en-US" sz="1800" b="0" dirty="0" smtClean="0"/>
              <a:t>Needing skilled care- LPN/ RN level by doctor order</a:t>
            </a:r>
          </a:p>
          <a:p>
            <a:pPr>
              <a:buFont typeface="Wingdings" panose="05000000000000000000" pitchFamily="2" charset="2"/>
              <a:buChar char="Ø"/>
            </a:pPr>
            <a:r>
              <a:rPr lang="en-US" sz="1800" b="0" dirty="0" smtClean="0"/>
              <a:t>Approved day care settings included</a:t>
            </a:r>
          </a:p>
          <a:p>
            <a:endParaRPr lang="en-US" b="0" dirty="0"/>
          </a:p>
          <a:p>
            <a:pPr algn="ctr"/>
            <a:r>
              <a:rPr lang="en-US" b="0" dirty="0"/>
              <a:t> </a:t>
            </a:r>
            <a:r>
              <a:rPr lang="en-US" dirty="0" smtClean="0"/>
              <a:t>Call: 404-656-6862</a:t>
            </a:r>
            <a:r>
              <a:rPr lang="en-US" b="0" dirty="0"/>
              <a:t>. </a:t>
            </a:r>
          </a:p>
        </p:txBody>
      </p:sp>
      <p:sp>
        <p:nvSpPr>
          <p:cNvPr id="5" name="Text Placeholder 4"/>
          <p:cNvSpPr>
            <a:spLocks noGrp="1"/>
          </p:cNvSpPr>
          <p:nvPr>
            <p:ph type="body" sz="quarter" idx="3"/>
          </p:nvPr>
        </p:nvSpPr>
        <p:spPr/>
        <p:txBody>
          <a:bodyPr/>
          <a:lstStyle/>
          <a:p>
            <a:r>
              <a:rPr lang="en-US" b="1" u="sng" dirty="0" smtClean="0"/>
              <a:t>ICWP- Independent Care Waiver Program</a:t>
            </a:r>
            <a:endParaRPr lang="en-US" b="1" u="sng" dirty="0"/>
          </a:p>
        </p:txBody>
      </p:sp>
      <p:sp>
        <p:nvSpPr>
          <p:cNvPr id="6" name="Content Placeholder 5"/>
          <p:cNvSpPr>
            <a:spLocks noGrp="1"/>
          </p:cNvSpPr>
          <p:nvPr>
            <p:ph sz="quarter" idx="4"/>
          </p:nvPr>
        </p:nvSpPr>
        <p:spPr>
          <a:xfrm>
            <a:off x="4700016" y="1701848"/>
            <a:ext cx="3200400" cy="3327352"/>
          </a:xfrm>
        </p:spPr>
        <p:txBody>
          <a:bodyPr>
            <a:normAutofit/>
          </a:bodyPr>
          <a:lstStyle/>
          <a:p>
            <a:r>
              <a:rPr lang="en-US" sz="2000" dirty="0" smtClean="0"/>
              <a:t>Tip: Think Adult w/ TBI or Physical Limitations</a:t>
            </a:r>
          </a:p>
          <a:p>
            <a:pPr>
              <a:buFont typeface="Wingdings" panose="05000000000000000000" pitchFamily="2" charset="2"/>
              <a:buChar char="Ø"/>
            </a:pPr>
            <a:r>
              <a:rPr lang="en-US" sz="1800" b="0" dirty="0" smtClean="0"/>
              <a:t>Adults ages 21-64</a:t>
            </a:r>
          </a:p>
          <a:p>
            <a:pPr>
              <a:buFont typeface="Wingdings" panose="05000000000000000000" pitchFamily="2" charset="2"/>
              <a:buChar char="Ø"/>
            </a:pPr>
            <a:r>
              <a:rPr lang="en-US" sz="1800" b="0" dirty="0" smtClean="0"/>
              <a:t>Can provide in home services, adult day services</a:t>
            </a:r>
          </a:p>
          <a:p>
            <a:pPr>
              <a:buFont typeface="Wingdings" panose="05000000000000000000" pitchFamily="2" charset="2"/>
              <a:buChar char="Ø"/>
            </a:pPr>
            <a:r>
              <a:rPr lang="en-US" sz="1800" b="0" dirty="0" smtClean="0"/>
              <a:t>Medical supplies &amp; Equip</a:t>
            </a:r>
          </a:p>
          <a:p>
            <a:pPr marL="0" indent="0"/>
            <a:endParaRPr lang="en-US" sz="1800" b="0" dirty="0"/>
          </a:p>
          <a:p>
            <a:pPr marL="0" indent="0"/>
            <a:endParaRPr lang="en-US" sz="1800" b="0" dirty="0" smtClean="0"/>
          </a:p>
          <a:p>
            <a:pPr marL="0" indent="0" algn="ctr"/>
            <a:r>
              <a:rPr lang="en-US" dirty="0" smtClean="0"/>
              <a:t>Call: 888-6697195</a:t>
            </a:r>
            <a:r>
              <a:rPr lang="en-US" dirty="0"/>
              <a:t>. </a:t>
            </a:r>
          </a:p>
        </p:txBody>
      </p:sp>
      <p:pic>
        <p:nvPicPr>
          <p:cNvPr id="5122" name="Picture 2" descr="C:\Users\Samantha Graf\AppData\Local\Microsoft\Windows\Temporary Internet Files\Content.IE5\MY2CYVH0\crafty_penguin[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4759144"/>
            <a:ext cx="2095500" cy="20815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2533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365760"/>
            <a:ext cx="6438900" cy="548640"/>
          </a:xfrm>
        </p:spPr>
        <p:txBody>
          <a:bodyPr/>
          <a:lstStyle/>
          <a:p>
            <a:pPr algn="ctr"/>
            <a:r>
              <a:rPr lang="en-US" dirty="0" smtClean="0"/>
              <a:t>And… We’re adding more Tools…</a:t>
            </a:r>
            <a:endParaRPr lang="en-US" dirty="0"/>
          </a:p>
        </p:txBody>
      </p:sp>
      <p:sp>
        <p:nvSpPr>
          <p:cNvPr id="3" name="Text Placeholder 2"/>
          <p:cNvSpPr>
            <a:spLocks noGrp="1"/>
          </p:cNvSpPr>
          <p:nvPr>
            <p:ph type="body" idx="1"/>
          </p:nvPr>
        </p:nvSpPr>
        <p:spPr/>
        <p:txBody>
          <a:bodyPr>
            <a:normAutofit fontScale="92500"/>
          </a:bodyPr>
          <a:lstStyle/>
          <a:p>
            <a:r>
              <a:rPr lang="en-US" b="1" dirty="0" smtClean="0"/>
              <a:t>       </a:t>
            </a:r>
            <a:r>
              <a:rPr lang="en-US" b="1" u="sng" dirty="0" smtClean="0"/>
              <a:t> CCSP</a:t>
            </a:r>
            <a:r>
              <a:rPr lang="en-US" u="sng" dirty="0" smtClean="0"/>
              <a:t>- Community Care services program </a:t>
            </a:r>
            <a:endParaRPr lang="en-US" u="sng" dirty="0"/>
          </a:p>
        </p:txBody>
      </p:sp>
      <p:sp>
        <p:nvSpPr>
          <p:cNvPr id="4" name="Content Placeholder 3"/>
          <p:cNvSpPr>
            <a:spLocks noGrp="1"/>
          </p:cNvSpPr>
          <p:nvPr>
            <p:ph sz="half" idx="2"/>
          </p:nvPr>
        </p:nvSpPr>
        <p:spPr>
          <a:xfrm>
            <a:off x="819150" y="1701848"/>
            <a:ext cx="3200400" cy="3327352"/>
          </a:xfrm>
        </p:spPr>
        <p:txBody>
          <a:bodyPr>
            <a:normAutofit/>
          </a:bodyPr>
          <a:lstStyle/>
          <a:p>
            <a:r>
              <a:rPr lang="en-US" sz="2000" dirty="0" smtClean="0"/>
              <a:t>Tip: Think Aging Population</a:t>
            </a:r>
          </a:p>
          <a:p>
            <a:pPr>
              <a:buFont typeface="Wingdings" panose="05000000000000000000" pitchFamily="2" charset="2"/>
              <a:buChar char="Ø"/>
            </a:pPr>
            <a:r>
              <a:rPr lang="en-US" sz="2000" b="0" dirty="0" smtClean="0"/>
              <a:t>Provides for in home support and CNA care</a:t>
            </a:r>
          </a:p>
          <a:p>
            <a:pPr>
              <a:buFont typeface="Wingdings" panose="05000000000000000000" pitchFamily="2" charset="2"/>
              <a:buChar char="Ø"/>
            </a:pPr>
            <a:r>
              <a:rPr lang="en-US" sz="2000" b="0" dirty="0" smtClean="0"/>
              <a:t>Provides adult day care</a:t>
            </a:r>
          </a:p>
          <a:p>
            <a:pPr>
              <a:buFont typeface="Wingdings" panose="05000000000000000000" pitchFamily="2" charset="2"/>
              <a:buChar char="Ø"/>
            </a:pPr>
            <a:r>
              <a:rPr lang="en-US" sz="2000" b="0" dirty="0" smtClean="0"/>
              <a:t>Provides respite care</a:t>
            </a:r>
          </a:p>
          <a:p>
            <a:pPr>
              <a:buFont typeface="Wingdings" panose="05000000000000000000" pitchFamily="2" charset="2"/>
              <a:buChar char="Ø"/>
            </a:pPr>
            <a:r>
              <a:rPr lang="en-US" sz="2000" b="0" dirty="0" smtClean="0"/>
              <a:t>Home Meals/ Medical Supplies</a:t>
            </a:r>
          </a:p>
          <a:p>
            <a:pPr marL="0" indent="0"/>
            <a:r>
              <a:rPr lang="en-US" dirty="0" smtClean="0"/>
              <a:t>Call: 866-552-4464</a:t>
            </a:r>
            <a:r>
              <a:rPr lang="en-US" sz="2000" b="0" dirty="0"/>
              <a:t>.</a:t>
            </a:r>
            <a:endParaRPr lang="en-US" sz="2000" dirty="0"/>
          </a:p>
        </p:txBody>
      </p:sp>
      <p:sp>
        <p:nvSpPr>
          <p:cNvPr id="5" name="Text Placeholder 4"/>
          <p:cNvSpPr>
            <a:spLocks noGrp="1"/>
          </p:cNvSpPr>
          <p:nvPr>
            <p:ph type="body" sz="quarter" idx="3"/>
          </p:nvPr>
        </p:nvSpPr>
        <p:spPr/>
        <p:txBody>
          <a:bodyPr>
            <a:normAutofit fontScale="85000" lnSpcReduction="20000"/>
          </a:bodyPr>
          <a:lstStyle/>
          <a:p>
            <a:r>
              <a:rPr lang="en-US" b="1" u="sng" dirty="0" smtClean="0"/>
              <a:t>SOURCE</a:t>
            </a:r>
            <a:r>
              <a:rPr lang="en-US" u="sng" dirty="0" smtClean="0"/>
              <a:t>-Service options using resources in community environment</a:t>
            </a:r>
            <a:endParaRPr lang="en-US" u="sng" dirty="0"/>
          </a:p>
        </p:txBody>
      </p:sp>
      <p:sp>
        <p:nvSpPr>
          <p:cNvPr id="6" name="Content Placeholder 5"/>
          <p:cNvSpPr>
            <a:spLocks noGrp="1"/>
          </p:cNvSpPr>
          <p:nvPr>
            <p:ph sz="quarter" idx="4"/>
          </p:nvPr>
        </p:nvSpPr>
        <p:spPr>
          <a:xfrm>
            <a:off x="4700016" y="1701848"/>
            <a:ext cx="3200400" cy="3251152"/>
          </a:xfrm>
        </p:spPr>
        <p:txBody>
          <a:bodyPr>
            <a:normAutofit fontScale="92500"/>
          </a:bodyPr>
          <a:lstStyle/>
          <a:p>
            <a:r>
              <a:rPr lang="en-US" sz="2000" dirty="0" smtClean="0"/>
              <a:t>Tip:</a:t>
            </a:r>
            <a:r>
              <a:rPr lang="en-US" dirty="0" smtClean="0"/>
              <a:t> </a:t>
            </a:r>
            <a:r>
              <a:rPr lang="en-US" sz="2200" dirty="0" smtClean="0"/>
              <a:t>Think</a:t>
            </a:r>
            <a:r>
              <a:rPr lang="en-US" dirty="0" smtClean="0"/>
              <a:t> </a:t>
            </a:r>
            <a:r>
              <a:rPr lang="en-US" sz="2000" dirty="0" smtClean="0"/>
              <a:t>Aging or Disability</a:t>
            </a:r>
          </a:p>
          <a:p>
            <a:pPr>
              <a:buFont typeface="Wingdings" panose="05000000000000000000" pitchFamily="2" charset="2"/>
              <a:buChar char="Ø"/>
            </a:pPr>
            <a:r>
              <a:rPr lang="en-US" sz="2000" b="0" dirty="0" smtClean="0"/>
              <a:t>Provides case management</a:t>
            </a:r>
          </a:p>
          <a:p>
            <a:pPr>
              <a:buFont typeface="Wingdings" panose="05000000000000000000" pitchFamily="2" charset="2"/>
              <a:buChar char="Ø"/>
            </a:pPr>
            <a:r>
              <a:rPr lang="en-US" sz="2000" b="0" dirty="0" smtClean="0"/>
              <a:t>In home care, respite</a:t>
            </a:r>
          </a:p>
          <a:p>
            <a:pPr>
              <a:buFont typeface="Wingdings" panose="05000000000000000000" pitchFamily="2" charset="2"/>
              <a:buChar char="Ø"/>
            </a:pPr>
            <a:r>
              <a:rPr lang="en-US" sz="2000" b="0" dirty="0" smtClean="0"/>
              <a:t>Assisted living facility</a:t>
            </a:r>
          </a:p>
          <a:p>
            <a:pPr>
              <a:buFont typeface="Wingdings" panose="05000000000000000000" pitchFamily="2" charset="2"/>
              <a:buChar char="Ø"/>
            </a:pPr>
            <a:r>
              <a:rPr lang="en-US" sz="2000" b="0" dirty="0" smtClean="0"/>
              <a:t>Meals/ Adult Day</a:t>
            </a:r>
          </a:p>
          <a:p>
            <a:pPr marL="0" indent="0"/>
            <a:endParaRPr lang="en-US" sz="2000" dirty="0"/>
          </a:p>
          <a:p>
            <a:pPr marL="0" indent="0"/>
            <a:r>
              <a:rPr lang="en-US" dirty="0" smtClean="0"/>
              <a:t>Call: </a:t>
            </a:r>
            <a:r>
              <a:rPr lang="en-US" dirty="0"/>
              <a:t>404-463-6570 </a:t>
            </a:r>
            <a:endParaRPr lang="en-US" dirty="0" smtClean="0"/>
          </a:p>
        </p:txBody>
      </p:sp>
      <p:pic>
        <p:nvPicPr>
          <p:cNvPr id="6146" name="Picture 2" descr="C:\Users\Samantha Graf\AppData\Local\Microsoft\Windows\Temporary Internet Files\Content.IE5\E2ZZBDTF\4420180838_971954ef00_z[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676400"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0034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is a great Tool… Use it more please…</a:t>
            </a:r>
            <a:endParaRPr lang="en-US" dirty="0"/>
          </a:p>
        </p:txBody>
      </p:sp>
      <p:sp>
        <p:nvSpPr>
          <p:cNvPr id="3" name="Content Placeholder 2"/>
          <p:cNvSpPr>
            <a:spLocks noGrp="1"/>
          </p:cNvSpPr>
          <p:nvPr>
            <p:ph idx="1"/>
          </p:nvPr>
        </p:nvSpPr>
        <p:spPr>
          <a:xfrm>
            <a:off x="822960" y="1100628"/>
            <a:ext cx="7520940" cy="3852372"/>
          </a:xfrm>
        </p:spPr>
        <p:txBody>
          <a:bodyPr>
            <a:normAutofit/>
          </a:bodyPr>
          <a:lstStyle/>
          <a:p>
            <a:pPr algn="ctr"/>
            <a:r>
              <a:rPr lang="en-US" sz="2400" u="sng" dirty="0" smtClean="0"/>
              <a:t>NOW </a:t>
            </a:r>
            <a:r>
              <a:rPr lang="en-US" sz="2000" u="sng" dirty="0" smtClean="0"/>
              <a:t> </a:t>
            </a:r>
            <a:r>
              <a:rPr lang="en-US" sz="2000" b="0" u="sng" dirty="0" smtClean="0"/>
              <a:t>( New Options Waiver) </a:t>
            </a:r>
            <a:r>
              <a:rPr lang="en-US" sz="2000" u="sng" dirty="0" smtClean="0"/>
              <a:t>&amp; </a:t>
            </a:r>
            <a:r>
              <a:rPr lang="en-US" sz="2400" u="sng" dirty="0" smtClean="0"/>
              <a:t>COMP</a:t>
            </a:r>
            <a:r>
              <a:rPr lang="en-US" sz="2000" u="sng" dirty="0" smtClean="0"/>
              <a:t> </a:t>
            </a:r>
            <a:r>
              <a:rPr lang="en-US" sz="2000" b="0" u="sng" dirty="0" smtClean="0"/>
              <a:t>( Comprehensive Waiver)</a:t>
            </a:r>
          </a:p>
          <a:p>
            <a:r>
              <a:rPr lang="en-US" sz="2000" u="sng" dirty="0" smtClean="0"/>
              <a:t>TIP: Think Everyone diagnosed with IDD/ ASD/ Other </a:t>
            </a:r>
          </a:p>
          <a:p>
            <a:r>
              <a:rPr lang="en-US" sz="2000" b="0" dirty="0" smtClean="0"/>
              <a:t>*Disclaimer- The waiting list is over 8 years long- Let’s chat..</a:t>
            </a:r>
          </a:p>
          <a:p>
            <a:pPr>
              <a:buFont typeface="Wingdings" panose="05000000000000000000" pitchFamily="2" charset="2"/>
              <a:buChar char="Ø"/>
            </a:pPr>
            <a:r>
              <a:rPr lang="en-US" sz="2000" b="0" dirty="0" smtClean="0"/>
              <a:t>In Home Care/ Respite Care</a:t>
            </a:r>
          </a:p>
          <a:p>
            <a:pPr>
              <a:buFont typeface="Wingdings" panose="05000000000000000000" pitchFamily="2" charset="2"/>
              <a:buChar char="Ø"/>
            </a:pPr>
            <a:r>
              <a:rPr lang="en-US" sz="2000" b="0" dirty="0" smtClean="0"/>
              <a:t>Adult Day Support</a:t>
            </a:r>
          </a:p>
          <a:p>
            <a:pPr>
              <a:buFont typeface="Wingdings" panose="05000000000000000000" pitchFamily="2" charset="2"/>
              <a:buChar char="Ø"/>
            </a:pPr>
            <a:r>
              <a:rPr lang="en-US" sz="2000" b="0" dirty="0" smtClean="0"/>
              <a:t>Vocational/ Supported Employment</a:t>
            </a:r>
          </a:p>
          <a:p>
            <a:pPr>
              <a:buFont typeface="Wingdings" panose="05000000000000000000" pitchFamily="2" charset="2"/>
              <a:buChar char="Ø"/>
            </a:pPr>
            <a:r>
              <a:rPr lang="en-US" sz="2000" b="0" dirty="0" smtClean="0"/>
              <a:t>Medical Supplies/ Medical Equipment</a:t>
            </a:r>
          </a:p>
          <a:p>
            <a:pPr>
              <a:buFont typeface="Wingdings" panose="05000000000000000000" pitchFamily="2" charset="2"/>
              <a:buChar char="Ø"/>
            </a:pPr>
            <a:r>
              <a:rPr lang="en-US" sz="2000" b="0" dirty="0" smtClean="0"/>
              <a:t>Behavioral Therapy/ Other Therapies</a:t>
            </a:r>
          </a:p>
          <a:p>
            <a:pPr marL="0" indent="0"/>
            <a:r>
              <a:rPr lang="en-US" sz="2000" dirty="0" smtClean="0"/>
              <a:t>Advocacy Opportunity</a:t>
            </a:r>
            <a:r>
              <a:rPr lang="en-US" sz="2000" b="0" dirty="0"/>
              <a:t>: https://gcdd.org/public-policy/unlock.html</a:t>
            </a:r>
          </a:p>
        </p:txBody>
      </p:sp>
      <p:pic>
        <p:nvPicPr>
          <p:cNvPr id="3074" name="Picture 2" descr="C:\Users\Samantha Graf\AppData\Local\Microsoft\Windows\Temporary Internet Files\Content.IE5\EKQG16U5\irqPg[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2565" y="2438401"/>
            <a:ext cx="344224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0883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140000">
            <a:off x="709235" y="908744"/>
            <a:ext cx="5212080" cy="2249994"/>
          </a:xfrm>
        </p:spPr>
        <p:txBody>
          <a:bodyPr/>
          <a:lstStyle/>
          <a:p>
            <a:r>
              <a:rPr lang="en-US" dirty="0" smtClean="0"/>
              <a:t>--Mental Break Slide--</a:t>
            </a:r>
            <a:br>
              <a:rPr lang="en-US" dirty="0" smtClean="0"/>
            </a:br>
            <a:r>
              <a:rPr lang="en-US" dirty="0" smtClean="0"/>
              <a:t>Whew! We just reviewed the complex world of Georgia waivers… </a:t>
            </a:r>
            <a:endParaRPr lang="en-US" dirty="0"/>
          </a:p>
        </p:txBody>
      </p:sp>
      <p:sp>
        <p:nvSpPr>
          <p:cNvPr id="5" name="TextBox 4"/>
          <p:cNvSpPr txBox="1"/>
          <p:nvPr/>
        </p:nvSpPr>
        <p:spPr>
          <a:xfrm>
            <a:off x="5715000" y="1752600"/>
            <a:ext cx="2971800" cy="1015663"/>
          </a:xfrm>
          <a:prstGeom prst="rect">
            <a:avLst/>
          </a:prstGeom>
          <a:noFill/>
        </p:spPr>
        <p:txBody>
          <a:bodyPr wrap="square" rtlCol="0">
            <a:spAutoFit/>
          </a:bodyPr>
          <a:lstStyle/>
          <a:p>
            <a:pPr algn="ctr"/>
            <a:r>
              <a:rPr lang="en-US" sz="2000" b="1" dirty="0" smtClean="0">
                <a:solidFill>
                  <a:schemeClr val="accent3"/>
                </a:solidFill>
              </a:rPr>
              <a:t>Good News? These are all resources that can help ANYONE you support!</a:t>
            </a:r>
            <a:endParaRPr lang="en-US" sz="2000" b="1" dirty="0">
              <a:solidFill>
                <a:schemeClr val="accent3"/>
              </a:solidFill>
            </a:endParaRPr>
          </a:p>
        </p:txBody>
      </p:sp>
      <p:pic>
        <p:nvPicPr>
          <p:cNvPr id="4100" name="Picture 4" descr="C:\Users\Samantha Graf\AppData\Local\Microsoft\Windows\Temporary Internet Files\Content.IE5\N4QL6894\break[1].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895600"/>
            <a:ext cx="3452351" cy="304799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429000" y="6248400"/>
            <a:ext cx="5257800" cy="400110"/>
          </a:xfrm>
          <a:prstGeom prst="rect">
            <a:avLst/>
          </a:prstGeom>
          <a:noFill/>
        </p:spPr>
        <p:txBody>
          <a:bodyPr wrap="square" rtlCol="0">
            <a:spAutoFit/>
          </a:bodyPr>
          <a:lstStyle/>
          <a:p>
            <a:pPr algn="ctr"/>
            <a:r>
              <a:rPr lang="en-US" sz="2000" b="1" dirty="0" smtClean="0">
                <a:solidFill>
                  <a:schemeClr val="accent3"/>
                </a:solidFill>
              </a:rPr>
              <a:t>Questions on Waiver Services in Georgia??</a:t>
            </a:r>
            <a:endParaRPr lang="en-US" sz="2000" b="1" dirty="0">
              <a:solidFill>
                <a:schemeClr val="accent3"/>
              </a:solidFill>
            </a:endParaRPr>
          </a:p>
        </p:txBody>
      </p:sp>
    </p:spTree>
    <p:extLst>
      <p:ext uri="{BB962C8B-B14F-4D97-AF65-F5344CB8AC3E}">
        <p14:creationId xmlns:p14="http://schemas.microsoft.com/office/powerpoint/2010/main" val="1144015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smtClean="0"/>
              <a:t>And now</a:t>
            </a:r>
            <a:r>
              <a:rPr lang="en-US" dirty="0" smtClean="0"/>
              <a:t>.. </a:t>
            </a:r>
            <a:r>
              <a:rPr lang="en-US" sz="2400" dirty="0" smtClean="0"/>
              <a:t>The awesomeness of Family Support</a:t>
            </a:r>
            <a:endParaRPr lang="en-US" sz="2400" dirty="0"/>
          </a:p>
        </p:txBody>
      </p:sp>
      <p:sp>
        <p:nvSpPr>
          <p:cNvPr id="3" name="Content Placeholder 2"/>
          <p:cNvSpPr>
            <a:spLocks noGrp="1"/>
          </p:cNvSpPr>
          <p:nvPr>
            <p:ph idx="1"/>
          </p:nvPr>
        </p:nvSpPr>
        <p:spPr>
          <a:xfrm>
            <a:off x="381000" y="1100628"/>
            <a:ext cx="8305800" cy="4080972"/>
          </a:xfrm>
        </p:spPr>
        <p:txBody>
          <a:bodyPr>
            <a:normAutofit fontScale="92500" lnSpcReduction="10000"/>
          </a:bodyPr>
          <a:lstStyle/>
          <a:p>
            <a:pPr algn="ctr"/>
            <a:r>
              <a:rPr lang="en-US" sz="1900" u="sng" dirty="0" smtClean="0"/>
              <a:t>Family Support Services</a:t>
            </a:r>
          </a:p>
          <a:p>
            <a:r>
              <a:rPr lang="en-US" u="sng" dirty="0" smtClean="0"/>
              <a:t>TIP: Think Easy Eligibility Ages 3 to 103- IDD/ASD</a:t>
            </a:r>
          </a:p>
          <a:p>
            <a:pPr>
              <a:buFont typeface="Wingdings" panose="05000000000000000000" pitchFamily="2" charset="2"/>
              <a:buChar char="Ø"/>
            </a:pPr>
            <a:r>
              <a:rPr lang="en-US" b="0" dirty="0" smtClean="0"/>
              <a:t>Proven diagnosis of IDD/ ASD/ Other </a:t>
            </a:r>
          </a:p>
          <a:p>
            <a:pPr>
              <a:buFont typeface="Wingdings" panose="05000000000000000000" pitchFamily="2" charset="2"/>
              <a:buChar char="Ø"/>
            </a:pPr>
            <a:r>
              <a:rPr lang="en-US" b="0" dirty="0" smtClean="0"/>
              <a:t>Ages 3 and up-and up and up</a:t>
            </a:r>
          </a:p>
          <a:p>
            <a:pPr>
              <a:buFont typeface="Wingdings" panose="05000000000000000000" pitchFamily="2" charset="2"/>
              <a:buChar char="Ø"/>
            </a:pPr>
            <a:r>
              <a:rPr lang="en-US" b="0" dirty="0" smtClean="0"/>
              <a:t>No income requirements</a:t>
            </a:r>
          </a:p>
          <a:p>
            <a:pPr>
              <a:buFont typeface="Wingdings" panose="05000000000000000000" pitchFamily="2" charset="2"/>
              <a:buChar char="Ø"/>
            </a:pPr>
            <a:r>
              <a:rPr lang="en-US" b="0" dirty="0" smtClean="0"/>
              <a:t>2-4 week process to get started</a:t>
            </a:r>
          </a:p>
          <a:p>
            <a:pPr>
              <a:buFont typeface="Wingdings" panose="05000000000000000000" pitchFamily="2" charset="2"/>
              <a:buChar char="Ø"/>
            </a:pPr>
            <a:r>
              <a:rPr lang="en-US" b="0" dirty="0" smtClean="0"/>
              <a:t>Can fund many categories of support including: medical supplies, respite care, access to recreational activities, sensory items, travel expenses related  to medical apt., therapies, home environmental modifications, communication devices, dental &amp; vision needs not covered by insurance, etc.</a:t>
            </a:r>
          </a:p>
          <a:p>
            <a:pPr marL="0" indent="0"/>
            <a:r>
              <a:rPr lang="en-US" b="0" dirty="0" smtClean="0"/>
              <a:t>Limitations: 3,000 annual maximum and not guaranteed. </a:t>
            </a:r>
          </a:p>
          <a:p>
            <a:pPr marL="0" indent="0"/>
            <a:r>
              <a:rPr lang="en-US" b="0" dirty="0" smtClean="0"/>
              <a:t>View the list for FS Providers </a:t>
            </a:r>
            <a:r>
              <a:rPr lang="en-US" b="0" dirty="0"/>
              <a:t>near you: </a:t>
            </a:r>
            <a:r>
              <a:rPr lang="en-US" b="0" dirty="0">
                <a:hlinkClick r:id="rId2"/>
              </a:rPr>
              <a:t>https://</a:t>
            </a:r>
            <a:r>
              <a:rPr lang="en-US" b="0" dirty="0" smtClean="0">
                <a:hlinkClick r:id="rId2"/>
              </a:rPr>
              <a:t>dbhdd.georgia.gov/sites/dbhdd.georgia.gov/files/related_files/site_page/GA%20Providers%20Family%20Support%20Services.pdf</a:t>
            </a:r>
            <a:endParaRPr lang="en-US" b="0" dirty="0" smtClean="0"/>
          </a:p>
          <a:p>
            <a:pPr marL="0" indent="0"/>
            <a:endParaRPr lang="en-US" b="0" dirty="0"/>
          </a:p>
        </p:txBody>
      </p:sp>
      <p:sp>
        <p:nvSpPr>
          <p:cNvPr id="4" name="TextBox 3"/>
          <p:cNvSpPr txBox="1"/>
          <p:nvPr/>
        </p:nvSpPr>
        <p:spPr>
          <a:xfrm>
            <a:off x="2514600" y="5791201"/>
            <a:ext cx="6858000" cy="830997"/>
          </a:xfrm>
          <a:prstGeom prst="rect">
            <a:avLst/>
          </a:prstGeom>
          <a:noFill/>
        </p:spPr>
        <p:txBody>
          <a:bodyPr wrap="square" rtlCol="0">
            <a:spAutoFit/>
          </a:bodyPr>
          <a:lstStyle/>
          <a:p>
            <a:pPr algn="ctr"/>
            <a:r>
              <a:rPr lang="en-US" sz="2400" dirty="0" smtClean="0"/>
              <a:t>Contact </a:t>
            </a:r>
            <a:r>
              <a:rPr lang="en-US" sz="2400" dirty="0" err="1" smtClean="0"/>
              <a:t>Easterseals</a:t>
            </a:r>
            <a:r>
              <a:rPr lang="en-US" sz="2400" dirty="0" smtClean="0"/>
              <a:t> Southern Ga For FS information at 1-800-365-4583 or 229-439-7061</a:t>
            </a:r>
            <a:endParaRPr lang="en-US" sz="2400" dirty="0"/>
          </a:p>
        </p:txBody>
      </p:sp>
    </p:spTree>
    <p:extLst>
      <p:ext uri="{BB962C8B-B14F-4D97-AF65-F5344CB8AC3E}">
        <p14:creationId xmlns:p14="http://schemas.microsoft.com/office/powerpoint/2010/main" val="963861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92500" lnSpcReduction="10000"/>
          </a:bodyPr>
          <a:lstStyle/>
          <a:p>
            <a:r>
              <a:rPr lang="en-US" sz="2000" dirty="0" smtClean="0"/>
              <a:t>TIP: </a:t>
            </a:r>
            <a:r>
              <a:rPr lang="en-US" sz="2200" dirty="0" smtClean="0"/>
              <a:t>Think Kids w/ ASD on Medicaid </a:t>
            </a:r>
            <a:r>
              <a:rPr lang="en-US" sz="2000" dirty="0" smtClean="0"/>
              <a:t>or Medicaid eligible w/ Katie Beckett Waiver of income.</a:t>
            </a:r>
          </a:p>
          <a:p>
            <a:pPr>
              <a:buFont typeface="Wingdings" panose="05000000000000000000" pitchFamily="2" charset="2"/>
              <a:buChar char="Ø"/>
            </a:pPr>
            <a:r>
              <a:rPr lang="en-US" sz="2200" b="0" dirty="0" smtClean="0"/>
              <a:t>Coverage for ABA Therapy</a:t>
            </a:r>
          </a:p>
          <a:p>
            <a:pPr>
              <a:buFont typeface="Wingdings" panose="05000000000000000000" pitchFamily="2" charset="2"/>
              <a:buChar char="Ø"/>
            </a:pPr>
            <a:r>
              <a:rPr lang="en-US" sz="2200" b="0" dirty="0" smtClean="0"/>
              <a:t>Behavior Support Plans</a:t>
            </a:r>
          </a:p>
          <a:p>
            <a:pPr>
              <a:buFont typeface="Wingdings" panose="05000000000000000000" pitchFamily="2" charset="2"/>
              <a:buChar char="Ø"/>
            </a:pPr>
            <a:r>
              <a:rPr lang="en-US" sz="2200" b="0" dirty="0" smtClean="0"/>
              <a:t>Social Skills Groups</a:t>
            </a:r>
          </a:p>
          <a:p>
            <a:pPr>
              <a:buFont typeface="Wingdings" panose="05000000000000000000" pitchFamily="2" charset="2"/>
              <a:buChar char="Ø"/>
            </a:pPr>
            <a:r>
              <a:rPr lang="en-US" sz="2200" b="0" dirty="0" smtClean="0"/>
              <a:t>Other items by doctor order</a:t>
            </a:r>
            <a:endParaRPr lang="en-US" sz="2200" b="0" dirty="0"/>
          </a:p>
        </p:txBody>
      </p:sp>
      <p:sp>
        <p:nvSpPr>
          <p:cNvPr id="3" name="Content Placeholder 2"/>
          <p:cNvSpPr>
            <a:spLocks noGrp="1"/>
          </p:cNvSpPr>
          <p:nvPr>
            <p:ph sz="half" idx="2"/>
          </p:nvPr>
        </p:nvSpPr>
        <p:spPr>
          <a:xfrm>
            <a:off x="4700016" y="1097280"/>
            <a:ext cx="2843784" cy="3712464"/>
          </a:xfrm>
        </p:spPr>
        <p:txBody>
          <a:bodyPr>
            <a:normAutofit fontScale="92500" lnSpcReduction="10000"/>
          </a:bodyPr>
          <a:lstStyle/>
          <a:p>
            <a:endParaRPr lang="en-US" sz="2400" dirty="0" smtClean="0"/>
          </a:p>
          <a:p>
            <a:endParaRPr lang="en-US" sz="2400" b="0" dirty="0"/>
          </a:p>
          <a:p>
            <a:r>
              <a:rPr lang="en-US" sz="2200" dirty="0" smtClean="0"/>
              <a:t>Email Questions:</a:t>
            </a:r>
          </a:p>
          <a:p>
            <a:r>
              <a:rPr lang="en-US" sz="2200" dirty="0" smtClean="0"/>
              <a:t>https</a:t>
            </a:r>
            <a:r>
              <a:rPr lang="en-US" sz="2200" dirty="0"/>
              <a:t>://dch.georgia.gov/autism-spectrum-disorder </a:t>
            </a:r>
          </a:p>
          <a:p>
            <a:endParaRPr lang="en-US" sz="2400" dirty="0"/>
          </a:p>
          <a:p>
            <a:endParaRPr lang="en-US" sz="2400" dirty="0" smtClean="0"/>
          </a:p>
          <a:p>
            <a:r>
              <a:rPr lang="en-US" sz="2400" dirty="0" smtClean="0"/>
              <a:t>Call: </a:t>
            </a:r>
            <a:r>
              <a:rPr lang="en-US" sz="2400" dirty="0"/>
              <a:t>(404) 463-6570 or 404-653-8365.</a:t>
            </a:r>
          </a:p>
        </p:txBody>
      </p:sp>
      <p:sp>
        <p:nvSpPr>
          <p:cNvPr id="4" name="Title 3"/>
          <p:cNvSpPr>
            <a:spLocks noGrp="1"/>
          </p:cNvSpPr>
          <p:nvPr>
            <p:ph type="title"/>
          </p:nvPr>
        </p:nvSpPr>
        <p:spPr/>
        <p:txBody>
          <a:bodyPr/>
          <a:lstStyle/>
          <a:p>
            <a:pPr algn="ctr"/>
            <a:r>
              <a:rPr lang="en-US" sz="2400" dirty="0" smtClean="0"/>
              <a:t>The Ga State Medicaid Plan just added ASD services… What does that mean?</a:t>
            </a:r>
            <a:endParaRPr lang="en-US" sz="2400" dirty="0"/>
          </a:p>
        </p:txBody>
      </p:sp>
      <p:pic>
        <p:nvPicPr>
          <p:cNvPr id="7170" name="Picture 2" descr="C:\Users\Samantha Graf\AppData\Local\Microsoft\Windows\Temporary Internet Files\Content.IE5\048Y5RX2\Autism_Awareness_Ribbon[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15200" y="762000"/>
            <a:ext cx="1693333"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558533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95</TotalTime>
  <Words>548</Words>
  <Application>Microsoft Office PowerPoint</Application>
  <PresentationFormat>On-screen Show (4:3)</PresentationFormat>
  <Paragraphs>90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Angles</vt:lpstr>
      <vt:lpstr>Tool Kit for the Georgia Waivers &amp; Family Support</vt:lpstr>
      <vt:lpstr>PowerPoint Presentation</vt:lpstr>
      <vt:lpstr>Let’s eliminate the stress &amp; confusion…</vt:lpstr>
      <vt:lpstr>Let’s Build your toolkit…</vt:lpstr>
      <vt:lpstr>And… We’re adding more Tools…</vt:lpstr>
      <vt:lpstr>This is a great Tool… Use it more please…</vt:lpstr>
      <vt:lpstr>--Mental Break Slide-- Whew! We just reviewed the complex world of Georgia waivers… </vt:lpstr>
      <vt:lpstr>And now.. The awesomeness of Family Support</vt:lpstr>
      <vt:lpstr>The Ga State Medicaid Plan just added ASD services… What does that mean?</vt:lpstr>
      <vt:lpstr>Hope this was Helpful! Thanks Again for all you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Tool Kit for the Georgia Waivers &amp; Family Support</dc:title>
  <dc:creator>Samantha Graf</dc:creator>
  <cp:lastModifiedBy>Samantha Graf</cp:lastModifiedBy>
  <cp:revision>19</cp:revision>
  <dcterms:created xsi:type="dcterms:W3CDTF">2018-09-04T15:44:24Z</dcterms:created>
  <dcterms:modified xsi:type="dcterms:W3CDTF">2018-09-04T17:29:33Z</dcterms:modified>
</cp:coreProperties>
</file>