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7"/>
  </p:notesMasterIdLst>
  <p:handoutMasterIdLst>
    <p:handoutMasterId r:id="rId28"/>
  </p:handoutMasterIdLst>
  <p:sldIdLst>
    <p:sldId id="272" r:id="rId2"/>
    <p:sldId id="268" r:id="rId3"/>
    <p:sldId id="269" r:id="rId4"/>
    <p:sldId id="264" r:id="rId5"/>
    <p:sldId id="266" r:id="rId6"/>
    <p:sldId id="267" r:id="rId7"/>
    <p:sldId id="265" r:id="rId8"/>
    <p:sldId id="274" r:id="rId9"/>
    <p:sldId id="275" r:id="rId10"/>
    <p:sldId id="259" r:id="rId11"/>
    <p:sldId id="263" r:id="rId12"/>
    <p:sldId id="260" r:id="rId13"/>
    <p:sldId id="270" r:id="rId14"/>
    <p:sldId id="262" r:id="rId15"/>
    <p:sldId id="271" r:id="rId16"/>
    <p:sldId id="276" r:id="rId17"/>
    <p:sldId id="277" r:id="rId18"/>
    <p:sldId id="278" r:id="rId19"/>
    <p:sldId id="279" r:id="rId20"/>
    <p:sldId id="280" r:id="rId21"/>
    <p:sldId id="281" r:id="rId22"/>
    <p:sldId id="282" r:id="rId23"/>
    <p:sldId id="283" r:id="rId24"/>
    <p:sldId id="285" r:id="rId25"/>
    <p:sldId id="284"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31" autoAdjust="0"/>
    <p:restoredTop sz="94660"/>
  </p:normalViewPr>
  <p:slideViewPr>
    <p:cSldViewPr>
      <p:cViewPr varScale="1">
        <p:scale>
          <a:sx n="116" d="100"/>
          <a:sy n="116" d="100"/>
        </p:scale>
        <p:origin x="132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88AE55-DC78-40BA-B51C-52E5199D73B6}" type="doc">
      <dgm:prSet loTypeId="urn:microsoft.com/office/officeart/2005/8/layout/matrix1" loCatId="matrix" qsTypeId="urn:microsoft.com/office/officeart/2005/8/quickstyle/3d7" qsCatId="3D" csTypeId="urn:microsoft.com/office/officeart/2005/8/colors/accent1_2" csCatId="accent1" phldr="1"/>
      <dgm:spPr/>
      <dgm:t>
        <a:bodyPr/>
        <a:lstStyle/>
        <a:p>
          <a:endParaRPr lang="en-US"/>
        </a:p>
      </dgm:t>
    </dgm:pt>
    <dgm:pt modelId="{8548DE7D-7E50-4A5C-BF4C-672B30DAACDE}">
      <dgm:prSet phldrT="[Text]"/>
      <dgm:spPr/>
      <dgm:t>
        <a:bodyPr/>
        <a:lstStyle/>
        <a:p>
          <a:r>
            <a:rPr lang="en-US" dirty="0" smtClean="0"/>
            <a:t>Wellness</a:t>
          </a:r>
          <a:endParaRPr lang="en-US" dirty="0"/>
        </a:p>
      </dgm:t>
    </dgm:pt>
    <dgm:pt modelId="{EAF8721A-9014-411F-AD4D-AC61B3091269}" type="parTrans" cxnId="{83D3706E-A63A-4963-B0AF-23527C52E85B}">
      <dgm:prSet/>
      <dgm:spPr/>
      <dgm:t>
        <a:bodyPr/>
        <a:lstStyle/>
        <a:p>
          <a:endParaRPr lang="en-US"/>
        </a:p>
      </dgm:t>
    </dgm:pt>
    <dgm:pt modelId="{ACE1F3B2-6F3C-4542-9362-BDEF3C7EA15A}" type="sibTrans" cxnId="{83D3706E-A63A-4963-B0AF-23527C52E85B}">
      <dgm:prSet/>
      <dgm:spPr/>
      <dgm:t>
        <a:bodyPr/>
        <a:lstStyle/>
        <a:p>
          <a:endParaRPr lang="en-US"/>
        </a:p>
      </dgm:t>
    </dgm:pt>
    <dgm:pt modelId="{FCE5AA0D-FEBC-48CC-917A-175F9BB660E9}">
      <dgm:prSet phldrT="[Text]"/>
      <dgm:spPr/>
      <dgm:t>
        <a:bodyPr/>
        <a:lstStyle/>
        <a:p>
          <a:r>
            <a:rPr lang="en-US" dirty="0" smtClean="0"/>
            <a:t>Psychological</a:t>
          </a:r>
          <a:endParaRPr lang="en-US" dirty="0"/>
        </a:p>
      </dgm:t>
    </dgm:pt>
    <dgm:pt modelId="{E87553DC-02E3-47CF-90F9-48620AB0C7CD}" type="parTrans" cxnId="{470FD3F7-3729-4B50-85B8-77F948460CC9}">
      <dgm:prSet/>
      <dgm:spPr/>
      <dgm:t>
        <a:bodyPr/>
        <a:lstStyle/>
        <a:p>
          <a:endParaRPr lang="en-US"/>
        </a:p>
      </dgm:t>
    </dgm:pt>
    <dgm:pt modelId="{8E765921-F0C9-4A5E-BC90-9E173653AF17}" type="sibTrans" cxnId="{470FD3F7-3729-4B50-85B8-77F948460CC9}">
      <dgm:prSet/>
      <dgm:spPr/>
      <dgm:t>
        <a:bodyPr/>
        <a:lstStyle/>
        <a:p>
          <a:endParaRPr lang="en-US"/>
        </a:p>
      </dgm:t>
    </dgm:pt>
    <dgm:pt modelId="{DAF80CC5-C445-457E-99D5-6294505264B8}">
      <dgm:prSet phldrT="[Text]"/>
      <dgm:spPr/>
      <dgm:t>
        <a:bodyPr/>
        <a:lstStyle/>
        <a:p>
          <a:r>
            <a:rPr lang="en-US" dirty="0" smtClean="0"/>
            <a:t>Neurological</a:t>
          </a:r>
          <a:endParaRPr lang="en-US" dirty="0"/>
        </a:p>
      </dgm:t>
    </dgm:pt>
    <dgm:pt modelId="{639F3997-42FB-4EFE-B6EB-3944BE5399A0}" type="parTrans" cxnId="{0E95E9F3-931D-4EE1-A3E9-1E1BDB806E8F}">
      <dgm:prSet/>
      <dgm:spPr/>
      <dgm:t>
        <a:bodyPr/>
        <a:lstStyle/>
        <a:p>
          <a:endParaRPr lang="en-US"/>
        </a:p>
      </dgm:t>
    </dgm:pt>
    <dgm:pt modelId="{EAF4F9D7-E48B-4B9D-9A30-1B39578B405C}" type="sibTrans" cxnId="{0E95E9F3-931D-4EE1-A3E9-1E1BDB806E8F}">
      <dgm:prSet/>
      <dgm:spPr/>
      <dgm:t>
        <a:bodyPr/>
        <a:lstStyle/>
        <a:p>
          <a:endParaRPr lang="en-US"/>
        </a:p>
      </dgm:t>
    </dgm:pt>
    <dgm:pt modelId="{438B8A99-11CA-4CE7-BE14-F84E56111DB6}">
      <dgm:prSet phldrT="[Text]"/>
      <dgm:spPr/>
      <dgm:t>
        <a:bodyPr/>
        <a:lstStyle/>
        <a:p>
          <a:r>
            <a:rPr lang="en-US" dirty="0" smtClean="0"/>
            <a:t>Social</a:t>
          </a:r>
          <a:endParaRPr lang="en-US" dirty="0"/>
        </a:p>
      </dgm:t>
    </dgm:pt>
    <dgm:pt modelId="{65600F63-0201-4952-BD41-F5444EDF6C56}" type="parTrans" cxnId="{58C0D06B-8192-4B55-AE72-25F5C67D4B8D}">
      <dgm:prSet/>
      <dgm:spPr/>
      <dgm:t>
        <a:bodyPr/>
        <a:lstStyle/>
        <a:p>
          <a:endParaRPr lang="en-US"/>
        </a:p>
      </dgm:t>
    </dgm:pt>
    <dgm:pt modelId="{C0CE17FF-FB1F-4D5D-BF17-D677F35F902A}" type="sibTrans" cxnId="{58C0D06B-8192-4B55-AE72-25F5C67D4B8D}">
      <dgm:prSet/>
      <dgm:spPr/>
      <dgm:t>
        <a:bodyPr/>
        <a:lstStyle/>
        <a:p>
          <a:endParaRPr lang="en-US"/>
        </a:p>
      </dgm:t>
    </dgm:pt>
    <dgm:pt modelId="{35E801E1-9D2C-436C-99E1-15681BC14E3E}">
      <dgm:prSet phldrT="[Text]"/>
      <dgm:spPr/>
      <dgm:t>
        <a:bodyPr/>
        <a:lstStyle/>
        <a:p>
          <a:r>
            <a:rPr lang="en-US" dirty="0" smtClean="0"/>
            <a:t>Physiological</a:t>
          </a:r>
          <a:endParaRPr lang="en-US" dirty="0"/>
        </a:p>
      </dgm:t>
    </dgm:pt>
    <dgm:pt modelId="{BFE27D6A-E55A-4AAF-BCF9-2122927DED17}" type="parTrans" cxnId="{3AF5BAFA-736C-4474-858E-F822CBF626D1}">
      <dgm:prSet/>
      <dgm:spPr/>
      <dgm:t>
        <a:bodyPr/>
        <a:lstStyle/>
        <a:p>
          <a:endParaRPr lang="en-US"/>
        </a:p>
      </dgm:t>
    </dgm:pt>
    <dgm:pt modelId="{A3604D61-94BC-46AF-9E81-6D4E0914090F}" type="sibTrans" cxnId="{3AF5BAFA-736C-4474-858E-F822CBF626D1}">
      <dgm:prSet/>
      <dgm:spPr/>
      <dgm:t>
        <a:bodyPr/>
        <a:lstStyle/>
        <a:p>
          <a:endParaRPr lang="en-US"/>
        </a:p>
      </dgm:t>
    </dgm:pt>
    <dgm:pt modelId="{3453B5FC-D26F-4166-B492-F1D809987DAD}" type="pres">
      <dgm:prSet presAssocID="{E488AE55-DC78-40BA-B51C-52E5199D73B6}" presName="diagram" presStyleCnt="0">
        <dgm:presLayoutVars>
          <dgm:chMax val="1"/>
          <dgm:dir/>
          <dgm:animLvl val="ctr"/>
          <dgm:resizeHandles val="exact"/>
        </dgm:presLayoutVars>
      </dgm:prSet>
      <dgm:spPr/>
      <dgm:t>
        <a:bodyPr/>
        <a:lstStyle/>
        <a:p>
          <a:endParaRPr lang="en-US"/>
        </a:p>
      </dgm:t>
    </dgm:pt>
    <dgm:pt modelId="{ED0EE455-1267-4EEC-8AD6-893A12411E64}" type="pres">
      <dgm:prSet presAssocID="{E488AE55-DC78-40BA-B51C-52E5199D73B6}" presName="matrix" presStyleCnt="0"/>
      <dgm:spPr/>
    </dgm:pt>
    <dgm:pt modelId="{69819039-131A-41AD-9D57-633045BDCD67}" type="pres">
      <dgm:prSet presAssocID="{E488AE55-DC78-40BA-B51C-52E5199D73B6}" presName="tile1" presStyleLbl="node1" presStyleIdx="0" presStyleCnt="4"/>
      <dgm:spPr/>
      <dgm:t>
        <a:bodyPr/>
        <a:lstStyle/>
        <a:p>
          <a:endParaRPr lang="en-US"/>
        </a:p>
      </dgm:t>
    </dgm:pt>
    <dgm:pt modelId="{D94287AB-E6DD-47D0-BBAC-17A1C86D6E31}" type="pres">
      <dgm:prSet presAssocID="{E488AE55-DC78-40BA-B51C-52E5199D73B6}" presName="tile1text" presStyleLbl="node1" presStyleIdx="0" presStyleCnt="4">
        <dgm:presLayoutVars>
          <dgm:chMax val="0"/>
          <dgm:chPref val="0"/>
          <dgm:bulletEnabled val="1"/>
        </dgm:presLayoutVars>
      </dgm:prSet>
      <dgm:spPr/>
      <dgm:t>
        <a:bodyPr/>
        <a:lstStyle/>
        <a:p>
          <a:endParaRPr lang="en-US"/>
        </a:p>
      </dgm:t>
    </dgm:pt>
    <dgm:pt modelId="{E8608246-2950-47BD-AC44-A684B80FA52F}" type="pres">
      <dgm:prSet presAssocID="{E488AE55-DC78-40BA-B51C-52E5199D73B6}" presName="tile2" presStyleLbl="node1" presStyleIdx="1" presStyleCnt="4"/>
      <dgm:spPr/>
      <dgm:t>
        <a:bodyPr/>
        <a:lstStyle/>
        <a:p>
          <a:endParaRPr lang="en-US"/>
        </a:p>
      </dgm:t>
    </dgm:pt>
    <dgm:pt modelId="{D09209C5-A7D0-4F33-A5C6-4EF7E8764A4A}" type="pres">
      <dgm:prSet presAssocID="{E488AE55-DC78-40BA-B51C-52E5199D73B6}" presName="tile2text" presStyleLbl="node1" presStyleIdx="1" presStyleCnt="4">
        <dgm:presLayoutVars>
          <dgm:chMax val="0"/>
          <dgm:chPref val="0"/>
          <dgm:bulletEnabled val="1"/>
        </dgm:presLayoutVars>
      </dgm:prSet>
      <dgm:spPr/>
      <dgm:t>
        <a:bodyPr/>
        <a:lstStyle/>
        <a:p>
          <a:endParaRPr lang="en-US"/>
        </a:p>
      </dgm:t>
    </dgm:pt>
    <dgm:pt modelId="{6AAD548C-92A7-4062-85FB-DF6C2A768840}" type="pres">
      <dgm:prSet presAssocID="{E488AE55-DC78-40BA-B51C-52E5199D73B6}" presName="tile3" presStyleLbl="node1" presStyleIdx="2" presStyleCnt="4"/>
      <dgm:spPr/>
      <dgm:t>
        <a:bodyPr/>
        <a:lstStyle/>
        <a:p>
          <a:endParaRPr lang="en-US"/>
        </a:p>
      </dgm:t>
    </dgm:pt>
    <dgm:pt modelId="{88BEB30E-87F1-403E-8C49-1BBBB9FB6917}" type="pres">
      <dgm:prSet presAssocID="{E488AE55-DC78-40BA-B51C-52E5199D73B6}" presName="tile3text" presStyleLbl="node1" presStyleIdx="2" presStyleCnt="4">
        <dgm:presLayoutVars>
          <dgm:chMax val="0"/>
          <dgm:chPref val="0"/>
          <dgm:bulletEnabled val="1"/>
        </dgm:presLayoutVars>
      </dgm:prSet>
      <dgm:spPr/>
      <dgm:t>
        <a:bodyPr/>
        <a:lstStyle/>
        <a:p>
          <a:endParaRPr lang="en-US"/>
        </a:p>
      </dgm:t>
    </dgm:pt>
    <dgm:pt modelId="{A7ECFC78-6673-41B7-99FC-E8C0F8A73BA6}" type="pres">
      <dgm:prSet presAssocID="{E488AE55-DC78-40BA-B51C-52E5199D73B6}" presName="tile4" presStyleLbl="node1" presStyleIdx="3" presStyleCnt="4"/>
      <dgm:spPr/>
      <dgm:t>
        <a:bodyPr/>
        <a:lstStyle/>
        <a:p>
          <a:endParaRPr lang="en-US"/>
        </a:p>
      </dgm:t>
    </dgm:pt>
    <dgm:pt modelId="{88BC63B8-0A42-4156-8E3B-3E219ACBF914}" type="pres">
      <dgm:prSet presAssocID="{E488AE55-DC78-40BA-B51C-52E5199D73B6}" presName="tile4text" presStyleLbl="node1" presStyleIdx="3" presStyleCnt="4">
        <dgm:presLayoutVars>
          <dgm:chMax val="0"/>
          <dgm:chPref val="0"/>
          <dgm:bulletEnabled val="1"/>
        </dgm:presLayoutVars>
      </dgm:prSet>
      <dgm:spPr/>
      <dgm:t>
        <a:bodyPr/>
        <a:lstStyle/>
        <a:p>
          <a:endParaRPr lang="en-US"/>
        </a:p>
      </dgm:t>
    </dgm:pt>
    <dgm:pt modelId="{6FC5E115-484B-4FC7-97FE-D8307BF99291}" type="pres">
      <dgm:prSet presAssocID="{E488AE55-DC78-40BA-B51C-52E5199D73B6}" presName="centerTile" presStyleLbl="fgShp" presStyleIdx="0" presStyleCnt="1">
        <dgm:presLayoutVars>
          <dgm:chMax val="0"/>
          <dgm:chPref val="0"/>
        </dgm:presLayoutVars>
      </dgm:prSet>
      <dgm:spPr/>
      <dgm:t>
        <a:bodyPr/>
        <a:lstStyle/>
        <a:p>
          <a:endParaRPr lang="en-US"/>
        </a:p>
      </dgm:t>
    </dgm:pt>
  </dgm:ptLst>
  <dgm:cxnLst>
    <dgm:cxn modelId="{45F5FBF6-8FF7-4209-B54C-5BD240B700B8}" type="presOf" srcId="{35E801E1-9D2C-436C-99E1-15681BC14E3E}" destId="{A7ECFC78-6673-41B7-99FC-E8C0F8A73BA6}" srcOrd="0" destOrd="0" presId="urn:microsoft.com/office/officeart/2005/8/layout/matrix1"/>
    <dgm:cxn modelId="{0E95E9F3-931D-4EE1-A3E9-1E1BDB806E8F}" srcId="{8548DE7D-7E50-4A5C-BF4C-672B30DAACDE}" destId="{DAF80CC5-C445-457E-99D5-6294505264B8}" srcOrd="1" destOrd="0" parTransId="{639F3997-42FB-4EFE-B6EB-3944BE5399A0}" sibTransId="{EAF4F9D7-E48B-4B9D-9A30-1B39578B405C}"/>
    <dgm:cxn modelId="{470FD3F7-3729-4B50-85B8-77F948460CC9}" srcId="{8548DE7D-7E50-4A5C-BF4C-672B30DAACDE}" destId="{FCE5AA0D-FEBC-48CC-917A-175F9BB660E9}" srcOrd="0" destOrd="0" parTransId="{E87553DC-02E3-47CF-90F9-48620AB0C7CD}" sibTransId="{8E765921-F0C9-4A5E-BC90-9E173653AF17}"/>
    <dgm:cxn modelId="{4D575288-9422-4628-BE90-D35836FD80BF}" type="presOf" srcId="{FCE5AA0D-FEBC-48CC-917A-175F9BB660E9}" destId="{D94287AB-E6DD-47D0-BBAC-17A1C86D6E31}" srcOrd="1" destOrd="0" presId="urn:microsoft.com/office/officeart/2005/8/layout/matrix1"/>
    <dgm:cxn modelId="{3AF5BAFA-736C-4474-858E-F822CBF626D1}" srcId="{8548DE7D-7E50-4A5C-BF4C-672B30DAACDE}" destId="{35E801E1-9D2C-436C-99E1-15681BC14E3E}" srcOrd="3" destOrd="0" parTransId="{BFE27D6A-E55A-4AAF-BCF9-2122927DED17}" sibTransId="{A3604D61-94BC-46AF-9E81-6D4E0914090F}"/>
    <dgm:cxn modelId="{DD198A14-A190-4AF5-A8B4-A75664952DD5}" type="presOf" srcId="{DAF80CC5-C445-457E-99D5-6294505264B8}" destId="{E8608246-2950-47BD-AC44-A684B80FA52F}" srcOrd="0" destOrd="0" presId="urn:microsoft.com/office/officeart/2005/8/layout/matrix1"/>
    <dgm:cxn modelId="{58C0D06B-8192-4B55-AE72-25F5C67D4B8D}" srcId="{8548DE7D-7E50-4A5C-BF4C-672B30DAACDE}" destId="{438B8A99-11CA-4CE7-BE14-F84E56111DB6}" srcOrd="2" destOrd="0" parTransId="{65600F63-0201-4952-BD41-F5444EDF6C56}" sibTransId="{C0CE17FF-FB1F-4D5D-BF17-D677F35F902A}"/>
    <dgm:cxn modelId="{BCA222FA-82BD-44D6-8CD7-DADE8A5F21FB}" type="presOf" srcId="{438B8A99-11CA-4CE7-BE14-F84E56111DB6}" destId="{6AAD548C-92A7-4062-85FB-DF6C2A768840}" srcOrd="0" destOrd="0" presId="urn:microsoft.com/office/officeart/2005/8/layout/matrix1"/>
    <dgm:cxn modelId="{3AD21BFF-3804-4053-87E7-6FFBA9EC1F09}" type="presOf" srcId="{E488AE55-DC78-40BA-B51C-52E5199D73B6}" destId="{3453B5FC-D26F-4166-B492-F1D809987DAD}" srcOrd="0" destOrd="0" presId="urn:microsoft.com/office/officeart/2005/8/layout/matrix1"/>
    <dgm:cxn modelId="{DA6168FE-7E5B-41AB-B4F3-7CD879A4FF9B}" type="presOf" srcId="{8548DE7D-7E50-4A5C-BF4C-672B30DAACDE}" destId="{6FC5E115-484B-4FC7-97FE-D8307BF99291}" srcOrd="0" destOrd="0" presId="urn:microsoft.com/office/officeart/2005/8/layout/matrix1"/>
    <dgm:cxn modelId="{83D3706E-A63A-4963-B0AF-23527C52E85B}" srcId="{E488AE55-DC78-40BA-B51C-52E5199D73B6}" destId="{8548DE7D-7E50-4A5C-BF4C-672B30DAACDE}" srcOrd="0" destOrd="0" parTransId="{EAF8721A-9014-411F-AD4D-AC61B3091269}" sibTransId="{ACE1F3B2-6F3C-4542-9362-BDEF3C7EA15A}"/>
    <dgm:cxn modelId="{B0D3ADAB-1052-4307-AD9C-02F697830A64}" type="presOf" srcId="{438B8A99-11CA-4CE7-BE14-F84E56111DB6}" destId="{88BEB30E-87F1-403E-8C49-1BBBB9FB6917}" srcOrd="1" destOrd="0" presId="urn:microsoft.com/office/officeart/2005/8/layout/matrix1"/>
    <dgm:cxn modelId="{DE7C798A-3C0B-4F20-A53F-216FF168F1A3}" type="presOf" srcId="{FCE5AA0D-FEBC-48CC-917A-175F9BB660E9}" destId="{69819039-131A-41AD-9D57-633045BDCD67}" srcOrd="0" destOrd="0" presId="urn:microsoft.com/office/officeart/2005/8/layout/matrix1"/>
    <dgm:cxn modelId="{7E357C0A-0387-4677-BA5F-77706A9A1189}" type="presOf" srcId="{35E801E1-9D2C-436C-99E1-15681BC14E3E}" destId="{88BC63B8-0A42-4156-8E3B-3E219ACBF914}" srcOrd="1" destOrd="0" presId="urn:microsoft.com/office/officeart/2005/8/layout/matrix1"/>
    <dgm:cxn modelId="{EE3662F9-1400-409C-8699-C6C9A5307B65}" type="presOf" srcId="{DAF80CC5-C445-457E-99D5-6294505264B8}" destId="{D09209C5-A7D0-4F33-A5C6-4EF7E8764A4A}" srcOrd="1" destOrd="0" presId="urn:microsoft.com/office/officeart/2005/8/layout/matrix1"/>
    <dgm:cxn modelId="{74823BB7-DC9D-49DC-9074-C03B469E0BD3}" type="presParOf" srcId="{3453B5FC-D26F-4166-B492-F1D809987DAD}" destId="{ED0EE455-1267-4EEC-8AD6-893A12411E64}" srcOrd="0" destOrd="0" presId="urn:microsoft.com/office/officeart/2005/8/layout/matrix1"/>
    <dgm:cxn modelId="{017A95DF-DC04-4A9D-AE5A-3F82EB1D4C8D}" type="presParOf" srcId="{ED0EE455-1267-4EEC-8AD6-893A12411E64}" destId="{69819039-131A-41AD-9D57-633045BDCD67}" srcOrd="0" destOrd="0" presId="urn:microsoft.com/office/officeart/2005/8/layout/matrix1"/>
    <dgm:cxn modelId="{DADF35FE-8D7E-498B-858B-5A14C31407E4}" type="presParOf" srcId="{ED0EE455-1267-4EEC-8AD6-893A12411E64}" destId="{D94287AB-E6DD-47D0-BBAC-17A1C86D6E31}" srcOrd="1" destOrd="0" presId="urn:microsoft.com/office/officeart/2005/8/layout/matrix1"/>
    <dgm:cxn modelId="{A51A7001-FD9F-4A64-B082-C3CC78BEC5EE}" type="presParOf" srcId="{ED0EE455-1267-4EEC-8AD6-893A12411E64}" destId="{E8608246-2950-47BD-AC44-A684B80FA52F}" srcOrd="2" destOrd="0" presId="urn:microsoft.com/office/officeart/2005/8/layout/matrix1"/>
    <dgm:cxn modelId="{F72B02F8-4923-4C66-9085-07A4571FC5E3}" type="presParOf" srcId="{ED0EE455-1267-4EEC-8AD6-893A12411E64}" destId="{D09209C5-A7D0-4F33-A5C6-4EF7E8764A4A}" srcOrd="3" destOrd="0" presId="urn:microsoft.com/office/officeart/2005/8/layout/matrix1"/>
    <dgm:cxn modelId="{11AE6D77-0FAD-4C3B-B08C-EAFD203EE91A}" type="presParOf" srcId="{ED0EE455-1267-4EEC-8AD6-893A12411E64}" destId="{6AAD548C-92A7-4062-85FB-DF6C2A768840}" srcOrd="4" destOrd="0" presId="urn:microsoft.com/office/officeart/2005/8/layout/matrix1"/>
    <dgm:cxn modelId="{14CC6D35-866F-492E-9D6A-C26A00E3FA06}" type="presParOf" srcId="{ED0EE455-1267-4EEC-8AD6-893A12411E64}" destId="{88BEB30E-87F1-403E-8C49-1BBBB9FB6917}" srcOrd="5" destOrd="0" presId="urn:microsoft.com/office/officeart/2005/8/layout/matrix1"/>
    <dgm:cxn modelId="{6C3AA61C-2073-4064-9DE0-2365B1FD3EC7}" type="presParOf" srcId="{ED0EE455-1267-4EEC-8AD6-893A12411E64}" destId="{A7ECFC78-6673-41B7-99FC-E8C0F8A73BA6}" srcOrd="6" destOrd="0" presId="urn:microsoft.com/office/officeart/2005/8/layout/matrix1"/>
    <dgm:cxn modelId="{51BD9506-98AB-4DD4-9ABB-ABD0943DFD4A}" type="presParOf" srcId="{ED0EE455-1267-4EEC-8AD6-893A12411E64}" destId="{88BC63B8-0A42-4156-8E3B-3E219ACBF914}" srcOrd="7" destOrd="0" presId="urn:microsoft.com/office/officeart/2005/8/layout/matrix1"/>
    <dgm:cxn modelId="{5626189C-55A3-4CCA-937C-A8A887820C49}" type="presParOf" srcId="{3453B5FC-D26F-4166-B492-F1D809987DAD}" destId="{6FC5E115-484B-4FC7-97FE-D8307BF99291}"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165116A-2801-4D88-AB85-61F0B1509C96}" type="datetimeFigureOut">
              <a:rPr lang="en-US" smtClean="0"/>
              <a:t>8/28/2018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5A17C75-1B09-4FBE-A226-01F869256A3B}" type="slidenum">
              <a:rPr lang="en-US" smtClean="0"/>
              <a:t>‹#›</a:t>
            </a:fld>
            <a:endParaRPr lang="en-US"/>
          </a:p>
        </p:txBody>
      </p:sp>
    </p:spTree>
    <p:extLst>
      <p:ext uri="{BB962C8B-B14F-4D97-AF65-F5344CB8AC3E}">
        <p14:creationId xmlns:p14="http://schemas.microsoft.com/office/powerpoint/2010/main" val="1324760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E3A82FC-56A9-4F9F-ACCB-E147ED71B15E}" type="datetimeFigureOut">
              <a:rPr lang="en-US" smtClean="0"/>
              <a:t>8/28/2018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1C8F64A-B0E3-4592-AC1C-7138FCFA0E78}" type="slidenum">
              <a:rPr lang="en-US" smtClean="0"/>
              <a:t>‹#›</a:t>
            </a:fld>
            <a:endParaRPr lang="en-US"/>
          </a:p>
        </p:txBody>
      </p:sp>
    </p:spTree>
    <p:extLst>
      <p:ext uri="{BB962C8B-B14F-4D97-AF65-F5344CB8AC3E}">
        <p14:creationId xmlns:p14="http://schemas.microsoft.com/office/powerpoint/2010/main" val="502889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AC6BA0B-8DCF-428F-A34E-7D4982242586}" type="slidenum">
              <a:rPr lang="en-GB" smtClean="0"/>
              <a:t>3</a:t>
            </a:fld>
            <a:endParaRPr lang="en-GB"/>
          </a:p>
        </p:txBody>
      </p:sp>
    </p:spTree>
    <p:extLst>
      <p:ext uri="{BB962C8B-B14F-4D97-AF65-F5344CB8AC3E}">
        <p14:creationId xmlns:p14="http://schemas.microsoft.com/office/powerpoint/2010/main" val="893210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190125-C2BD-4EAA-A0C1-810A1C5226DE}"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15D2C-4D20-4842-B848-38A91327AC16}" type="slidenum">
              <a:rPr lang="en-US" smtClean="0"/>
              <a:t>‹#›</a:t>
            </a:fld>
            <a:endParaRPr lang="en-US"/>
          </a:p>
        </p:txBody>
      </p:sp>
    </p:spTree>
    <p:extLst>
      <p:ext uri="{BB962C8B-B14F-4D97-AF65-F5344CB8AC3E}">
        <p14:creationId xmlns:p14="http://schemas.microsoft.com/office/powerpoint/2010/main" val="1874155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190125-C2BD-4EAA-A0C1-810A1C5226DE}"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15D2C-4D20-4842-B848-38A91327AC16}" type="slidenum">
              <a:rPr lang="en-US" smtClean="0"/>
              <a:t>‹#›</a:t>
            </a:fld>
            <a:endParaRPr lang="en-US"/>
          </a:p>
        </p:txBody>
      </p:sp>
    </p:spTree>
    <p:extLst>
      <p:ext uri="{BB962C8B-B14F-4D97-AF65-F5344CB8AC3E}">
        <p14:creationId xmlns:p14="http://schemas.microsoft.com/office/powerpoint/2010/main" val="1671490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190125-C2BD-4EAA-A0C1-810A1C5226DE}"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15D2C-4D20-4842-B848-38A91327AC16}" type="slidenum">
              <a:rPr lang="en-US" smtClean="0"/>
              <a:t>‹#›</a:t>
            </a:fld>
            <a:endParaRPr lang="en-US"/>
          </a:p>
        </p:txBody>
      </p:sp>
    </p:spTree>
    <p:extLst>
      <p:ext uri="{BB962C8B-B14F-4D97-AF65-F5344CB8AC3E}">
        <p14:creationId xmlns:p14="http://schemas.microsoft.com/office/powerpoint/2010/main" val="262392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190125-C2BD-4EAA-A0C1-810A1C5226DE}"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15D2C-4D20-4842-B848-38A91327AC16}" type="slidenum">
              <a:rPr lang="en-US" smtClean="0"/>
              <a:t>‹#›</a:t>
            </a:fld>
            <a:endParaRPr lang="en-US"/>
          </a:p>
        </p:txBody>
      </p:sp>
    </p:spTree>
    <p:extLst>
      <p:ext uri="{BB962C8B-B14F-4D97-AF65-F5344CB8AC3E}">
        <p14:creationId xmlns:p14="http://schemas.microsoft.com/office/powerpoint/2010/main" val="996704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190125-C2BD-4EAA-A0C1-810A1C5226DE}"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15D2C-4D20-4842-B848-38A91327AC16}" type="slidenum">
              <a:rPr lang="en-US" smtClean="0"/>
              <a:t>‹#›</a:t>
            </a:fld>
            <a:endParaRPr lang="en-US"/>
          </a:p>
        </p:txBody>
      </p:sp>
    </p:spTree>
    <p:extLst>
      <p:ext uri="{BB962C8B-B14F-4D97-AF65-F5344CB8AC3E}">
        <p14:creationId xmlns:p14="http://schemas.microsoft.com/office/powerpoint/2010/main" val="2775745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190125-C2BD-4EAA-A0C1-810A1C5226DE}"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15D2C-4D20-4842-B848-38A91327AC16}" type="slidenum">
              <a:rPr lang="en-US" smtClean="0"/>
              <a:t>‹#›</a:t>
            </a:fld>
            <a:endParaRPr lang="en-US"/>
          </a:p>
        </p:txBody>
      </p:sp>
    </p:spTree>
    <p:extLst>
      <p:ext uri="{BB962C8B-B14F-4D97-AF65-F5344CB8AC3E}">
        <p14:creationId xmlns:p14="http://schemas.microsoft.com/office/powerpoint/2010/main" val="2551813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190125-C2BD-4EAA-A0C1-810A1C5226DE}" type="datetimeFigureOut">
              <a:rPr lang="en-US" smtClean="0"/>
              <a:t>8/28/2018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A15D2C-4D20-4842-B848-38A91327AC16}" type="slidenum">
              <a:rPr lang="en-US" smtClean="0"/>
              <a:t>‹#›</a:t>
            </a:fld>
            <a:endParaRPr lang="en-US"/>
          </a:p>
        </p:txBody>
      </p:sp>
    </p:spTree>
    <p:extLst>
      <p:ext uri="{BB962C8B-B14F-4D97-AF65-F5344CB8AC3E}">
        <p14:creationId xmlns:p14="http://schemas.microsoft.com/office/powerpoint/2010/main" val="2633543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190125-C2BD-4EAA-A0C1-810A1C5226DE}" type="datetimeFigureOut">
              <a:rPr lang="en-US" smtClean="0"/>
              <a:t>8/28/2018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A15D2C-4D20-4842-B848-38A91327AC16}" type="slidenum">
              <a:rPr lang="en-US" smtClean="0"/>
              <a:t>‹#›</a:t>
            </a:fld>
            <a:endParaRPr lang="en-US"/>
          </a:p>
        </p:txBody>
      </p:sp>
    </p:spTree>
    <p:extLst>
      <p:ext uri="{BB962C8B-B14F-4D97-AF65-F5344CB8AC3E}">
        <p14:creationId xmlns:p14="http://schemas.microsoft.com/office/powerpoint/2010/main" val="598154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190125-C2BD-4EAA-A0C1-810A1C5226DE}" type="datetimeFigureOut">
              <a:rPr lang="en-US" smtClean="0"/>
              <a:t>8/28/2018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A15D2C-4D20-4842-B848-38A91327AC16}" type="slidenum">
              <a:rPr lang="en-US" smtClean="0"/>
              <a:t>‹#›</a:t>
            </a:fld>
            <a:endParaRPr lang="en-US"/>
          </a:p>
        </p:txBody>
      </p:sp>
    </p:spTree>
    <p:extLst>
      <p:ext uri="{BB962C8B-B14F-4D97-AF65-F5344CB8AC3E}">
        <p14:creationId xmlns:p14="http://schemas.microsoft.com/office/powerpoint/2010/main" val="1441486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190125-C2BD-4EAA-A0C1-810A1C5226DE}"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15D2C-4D20-4842-B848-38A91327AC16}" type="slidenum">
              <a:rPr lang="en-US" smtClean="0"/>
              <a:t>‹#›</a:t>
            </a:fld>
            <a:endParaRPr lang="en-US"/>
          </a:p>
        </p:txBody>
      </p:sp>
    </p:spTree>
    <p:extLst>
      <p:ext uri="{BB962C8B-B14F-4D97-AF65-F5344CB8AC3E}">
        <p14:creationId xmlns:p14="http://schemas.microsoft.com/office/powerpoint/2010/main" val="1941318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190125-C2BD-4EAA-A0C1-810A1C5226DE}"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15D2C-4D20-4842-B848-38A91327AC16}" type="slidenum">
              <a:rPr lang="en-US" smtClean="0"/>
              <a:t>‹#›</a:t>
            </a:fld>
            <a:endParaRPr lang="en-US"/>
          </a:p>
        </p:txBody>
      </p:sp>
    </p:spTree>
    <p:extLst>
      <p:ext uri="{BB962C8B-B14F-4D97-AF65-F5344CB8AC3E}">
        <p14:creationId xmlns:p14="http://schemas.microsoft.com/office/powerpoint/2010/main" val="2647225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6190125-C2BD-4EAA-A0C1-810A1C5226DE}" type="datetimeFigureOut">
              <a:rPr lang="en-US" smtClean="0"/>
              <a:t>8/28/2018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A15D2C-4D20-4842-B848-38A91327AC16}" type="slidenum">
              <a:rPr lang="en-US" smtClean="0"/>
              <a:t>‹#›</a:t>
            </a:fld>
            <a:endParaRPr lang="en-US"/>
          </a:p>
        </p:txBody>
      </p:sp>
    </p:spTree>
    <p:extLst>
      <p:ext uri="{BB962C8B-B14F-4D97-AF65-F5344CB8AC3E}">
        <p14:creationId xmlns:p14="http://schemas.microsoft.com/office/powerpoint/2010/main" val="254662987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hyperlink" Target="http://www.livingandworkingwell.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foundationforpmr.org/old/rx-for-exercis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6200" y="609600"/>
            <a:ext cx="9144000" cy="1325563"/>
          </a:xfrm>
        </p:spPr>
        <p:txBody>
          <a:bodyPr>
            <a:noAutofit/>
          </a:bodyPr>
          <a:lstStyle/>
          <a:p>
            <a:r>
              <a:rPr lang="en-US" sz="4000" b="1" dirty="0" smtClean="0">
                <a:solidFill>
                  <a:schemeClr val="accent1">
                    <a:lumMod val="50000"/>
                  </a:schemeClr>
                </a:solidFill>
              </a:rPr>
              <a:t>Leveraging Assets to Enhance Community-Based Programming for Youth with</a:t>
            </a:r>
            <a:br>
              <a:rPr lang="en-US" sz="4000" b="1" dirty="0" smtClean="0">
                <a:solidFill>
                  <a:schemeClr val="accent1">
                    <a:lumMod val="50000"/>
                  </a:schemeClr>
                </a:solidFill>
              </a:rPr>
            </a:br>
            <a:r>
              <a:rPr lang="en-US" sz="4000" b="1" dirty="0" smtClean="0">
                <a:solidFill>
                  <a:schemeClr val="accent1">
                    <a:lumMod val="50000"/>
                  </a:schemeClr>
                </a:solidFill>
              </a:rPr>
              <a:t>Disabilities</a:t>
            </a:r>
            <a:endParaRPr lang="en-US" sz="4000" b="1" dirty="0">
              <a:solidFill>
                <a:schemeClr val="accent1">
                  <a:lumMod val="50000"/>
                </a:schemeClr>
              </a:solidFill>
            </a:endParaRPr>
          </a:p>
        </p:txBody>
      </p:sp>
      <p:sp>
        <p:nvSpPr>
          <p:cNvPr id="2" name="Content Placeholder 1"/>
          <p:cNvSpPr>
            <a:spLocks noGrp="1"/>
          </p:cNvSpPr>
          <p:nvPr>
            <p:ph idx="1"/>
          </p:nvPr>
        </p:nvSpPr>
        <p:spPr>
          <a:xfrm>
            <a:off x="628650" y="3962399"/>
            <a:ext cx="7886700" cy="2214563"/>
          </a:xfrm>
        </p:spPr>
        <p:txBody>
          <a:bodyPr/>
          <a:lstStyle/>
          <a:p>
            <a:pPr marL="0" indent="0" algn="ctr">
              <a:buNone/>
            </a:pPr>
            <a:endParaRPr lang="en-US" sz="3200" dirty="0" smtClean="0">
              <a:solidFill>
                <a:schemeClr val="bg1"/>
              </a:solidFill>
            </a:endParaRPr>
          </a:p>
          <a:p>
            <a:pPr marL="0" indent="0" algn="ctr">
              <a:buNone/>
            </a:pPr>
            <a:r>
              <a:rPr lang="en-US" sz="3200" dirty="0" smtClean="0">
                <a:solidFill>
                  <a:schemeClr val="bg1"/>
                </a:solidFill>
              </a:rPr>
              <a:t>Dr. Gavin Colquitt, CAPE, CSCS</a:t>
            </a:r>
          </a:p>
          <a:p>
            <a:pPr marL="0" indent="0" algn="ctr">
              <a:buNone/>
            </a:pPr>
            <a:r>
              <a:rPr lang="en-US" sz="3200" dirty="0" smtClean="0">
                <a:solidFill>
                  <a:schemeClr val="bg1"/>
                </a:solidFill>
              </a:rPr>
              <a:t>Associate Professor</a:t>
            </a:r>
          </a:p>
          <a:p>
            <a:endParaRPr lang="en-US" dirty="0"/>
          </a:p>
        </p:txBody>
      </p:sp>
    </p:spTree>
    <p:extLst>
      <p:ext uri="{BB962C8B-B14F-4D97-AF65-F5344CB8AC3E}">
        <p14:creationId xmlns:p14="http://schemas.microsoft.com/office/powerpoint/2010/main" val="2323675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dirty="0">
                <a:solidFill>
                  <a:schemeClr val="bg1"/>
                </a:solidFill>
              </a:rPr>
              <a:t>US </a:t>
            </a:r>
            <a:r>
              <a:rPr lang="en-US" sz="4000" b="1" dirty="0" smtClean="0">
                <a:solidFill>
                  <a:schemeClr val="bg1"/>
                </a:solidFill>
              </a:rPr>
              <a:t>DOE, </a:t>
            </a:r>
            <a:r>
              <a:rPr lang="en-US" sz="4000" b="1" dirty="0">
                <a:solidFill>
                  <a:schemeClr val="bg1"/>
                </a:solidFill>
              </a:rPr>
              <a:t>Office for Civil Rights (OCR)</a:t>
            </a:r>
          </a:p>
        </p:txBody>
      </p:sp>
      <p:sp>
        <p:nvSpPr>
          <p:cNvPr id="2" name="Content Placeholder 1"/>
          <p:cNvSpPr>
            <a:spLocks noGrp="1"/>
          </p:cNvSpPr>
          <p:nvPr>
            <p:ph idx="1"/>
          </p:nvPr>
        </p:nvSpPr>
        <p:spPr>
          <a:xfrm>
            <a:off x="307975" y="1447800"/>
            <a:ext cx="8207375" cy="4729163"/>
          </a:xfrm>
        </p:spPr>
        <p:txBody>
          <a:bodyPr/>
          <a:lstStyle/>
          <a:p>
            <a:pPr marL="109728" indent="0">
              <a:buNone/>
            </a:pPr>
            <a:endParaRPr lang="en-US" dirty="0" smtClean="0"/>
          </a:p>
          <a:p>
            <a:pPr marL="393192" lvl="1" indent="0">
              <a:buNone/>
            </a:pPr>
            <a:r>
              <a:rPr lang="en-US" sz="3200" i="1" dirty="0" smtClean="0"/>
              <a:t>“Extracurricular </a:t>
            </a:r>
            <a:r>
              <a:rPr lang="en-US" sz="3200" i="1" dirty="0"/>
              <a:t>athletics—which include club, intramural, or interscholastic (e.g., freshman, junior varsity, varsity) athletics at all education levels—are an important component of an overall education program</a:t>
            </a:r>
            <a:r>
              <a:rPr lang="en-US" sz="3200" i="1" dirty="0" smtClean="0"/>
              <a:t>.”</a:t>
            </a:r>
            <a:endParaRPr lang="en-US" sz="2400" i="1" dirty="0"/>
          </a:p>
        </p:txBody>
      </p:sp>
      <p:sp>
        <p:nvSpPr>
          <p:cNvPr id="4" name="AutoShape 2" descr="Image result for momentu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momentu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77485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8561" y="304800"/>
            <a:ext cx="7886700" cy="1325563"/>
          </a:xfrm>
        </p:spPr>
        <p:txBody>
          <a:bodyPr>
            <a:noAutofit/>
          </a:bodyPr>
          <a:lstStyle/>
          <a:p>
            <a:r>
              <a:rPr lang="en-US" sz="3600" b="1" dirty="0">
                <a:solidFill>
                  <a:schemeClr val="bg1"/>
                </a:solidFill>
              </a:rPr>
              <a:t>US Department of Education, OCR, cont. </a:t>
            </a:r>
          </a:p>
        </p:txBody>
      </p:sp>
      <p:sp>
        <p:nvSpPr>
          <p:cNvPr id="2" name="Content Placeholder 1"/>
          <p:cNvSpPr>
            <a:spLocks noGrp="1"/>
          </p:cNvSpPr>
          <p:nvPr>
            <p:ph idx="1"/>
          </p:nvPr>
        </p:nvSpPr>
        <p:spPr>
          <a:xfrm>
            <a:off x="628650" y="1524000"/>
            <a:ext cx="7886700" cy="4652963"/>
          </a:xfrm>
        </p:spPr>
        <p:txBody>
          <a:bodyPr>
            <a:normAutofit/>
          </a:bodyPr>
          <a:lstStyle/>
          <a:p>
            <a:r>
              <a:rPr lang="en-US" sz="3200" dirty="0" smtClean="0"/>
              <a:t>OCR recommendations based on Section 504 requirements</a:t>
            </a:r>
          </a:p>
          <a:p>
            <a:pPr lvl="1"/>
            <a:r>
              <a:rPr lang="en-US" sz="2800" dirty="0"/>
              <a:t>Do Not Act On Generalizations and Stereotypes </a:t>
            </a:r>
          </a:p>
          <a:p>
            <a:pPr lvl="1"/>
            <a:r>
              <a:rPr lang="en-US" sz="2800" dirty="0"/>
              <a:t>Ensure Equal Opportunity for Participation </a:t>
            </a:r>
          </a:p>
          <a:p>
            <a:pPr lvl="1"/>
            <a:r>
              <a:rPr lang="en-US" sz="2800" dirty="0"/>
              <a:t>Offering Separate or Different Athletic Opportunities </a:t>
            </a:r>
          </a:p>
        </p:txBody>
      </p:sp>
      <p:pic>
        <p:nvPicPr>
          <p:cNvPr id="2050" name="Picture 2" descr="C:\Users\gcolquitt\Dropbox\AMBUCS\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648200"/>
            <a:ext cx="2988039"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995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81000"/>
            <a:ext cx="8229600" cy="1143000"/>
          </a:xfrm>
        </p:spPr>
        <p:txBody>
          <a:bodyPr>
            <a:noAutofit/>
          </a:bodyPr>
          <a:lstStyle/>
          <a:p>
            <a:r>
              <a:rPr lang="en-US" sz="3600" b="1" dirty="0">
                <a:solidFill>
                  <a:schemeClr val="bg1"/>
                </a:solidFill>
              </a:rPr>
              <a:t>US Department of Education, </a:t>
            </a:r>
            <a:r>
              <a:rPr lang="en-US" sz="3600" b="1" dirty="0" smtClean="0">
                <a:solidFill>
                  <a:schemeClr val="bg1"/>
                </a:solidFill>
              </a:rPr>
              <a:t>OCR, cont</a:t>
            </a:r>
            <a:r>
              <a:rPr lang="en-US" sz="3600" b="1" dirty="0">
                <a:solidFill>
                  <a:schemeClr val="bg1"/>
                </a:solidFill>
              </a:rPr>
              <a:t>. </a:t>
            </a:r>
          </a:p>
        </p:txBody>
      </p:sp>
      <p:sp>
        <p:nvSpPr>
          <p:cNvPr id="2" name="Content Placeholder 1"/>
          <p:cNvSpPr>
            <a:spLocks noGrp="1"/>
          </p:cNvSpPr>
          <p:nvPr>
            <p:ph idx="1"/>
          </p:nvPr>
        </p:nvSpPr>
        <p:spPr>
          <a:xfrm>
            <a:off x="457200" y="1676400"/>
            <a:ext cx="8229600" cy="3992563"/>
          </a:xfrm>
        </p:spPr>
        <p:txBody>
          <a:bodyPr>
            <a:normAutofit/>
          </a:bodyPr>
          <a:lstStyle/>
          <a:p>
            <a:pPr marL="109728" indent="0">
              <a:buNone/>
            </a:pPr>
            <a:r>
              <a:rPr lang="en-US" sz="2400" b="1" dirty="0"/>
              <a:t>When the interests and abilities of some students with disabilities cannot be as fully and effectively met by the school district’s existing extracurricular athletic program, the school district should create additional opportunities for those students with disabilities. </a:t>
            </a:r>
            <a:endParaRPr lang="en-US" sz="2400" b="1" dirty="0" smtClean="0"/>
          </a:p>
          <a:p>
            <a:pPr marL="109728" indent="0">
              <a:buNone/>
            </a:pPr>
            <a:endParaRPr lang="en-US" dirty="0"/>
          </a:p>
        </p:txBody>
      </p:sp>
      <p:pic>
        <p:nvPicPr>
          <p:cNvPr id="4098" name="Picture 2" descr="C:\Users\gcolquitt\Dropbox\AMBUCS\wheelchair21q-3-we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322500">
            <a:off x="6926453" y="4088624"/>
            <a:ext cx="1524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gcolquitt\Dropbox\AMBUCS\image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114800"/>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gcolquitt\Dropbox\AMBUCS\adaptive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9925" y="4724400"/>
            <a:ext cx="2828925" cy="1464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520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dirty="0" smtClean="0">
                <a:solidFill>
                  <a:schemeClr val="bg1"/>
                </a:solidFill>
              </a:rPr>
              <a:t>Key Recommendations</a:t>
            </a:r>
            <a:endParaRPr lang="en-US" sz="4000" b="1" dirty="0">
              <a:solidFill>
                <a:schemeClr val="bg1"/>
              </a:solidFill>
            </a:endParaRPr>
          </a:p>
        </p:txBody>
      </p:sp>
      <p:sp>
        <p:nvSpPr>
          <p:cNvPr id="2" name="Content Placeholder 1"/>
          <p:cNvSpPr>
            <a:spLocks noGrp="1"/>
          </p:cNvSpPr>
          <p:nvPr>
            <p:ph idx="1"/>
          </p:nvPr>
        </p:nvSpPr>
        <p:spPr/>
        <p:txBody>
          <a:bodyPr>
            <a:normAutofit/>
          </a:bodyPr>
          <a:lstStyle/>
          <a:p>
            <a:pPr marL="0" indent="0">
              <a:buNone/>
            </a:pPr>
            <a:r>
              <a:rPr lang="en-US" sz="2800" dirty="0"/>
              <a:t>OCR urges school districts, in coordination with students, families, community and advocacy organizations, athletic associations, and other interested parties, to support these and other creative ways to expand such opportunities for students with </a:t>
            </a:r>
            <a:r>
              <a:rPr lang="en-US" sz="2800" dirty="0" smtClean="0"/>
              <a:t>disabilities. </a:t>
            </a:r>
            <a:endParaRPr lang="en-US" sz="2800" dirty="0"/>
          </a:p>
        </p:txBody>
      </p:sp>
      <p:pic>
        <p:nvPicPr>
          <p:cNvPr id="5122" name="Picture 2" descr="C:\Users\gcolquitt\Dropbox\AMBUCS\peop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3015" y="4566893"/>
            <a:ext cx="5892335" cy="175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641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dirty="0" smtClean="0">
                <a:solidFill>
                  <a:schemeClr val="bg1"/>
                </a:solidFill>
              </a:rPr>
              <a:t>US GAO Report to Congress</a:t>
            </a:r>
            <a:endParaRPr lang="en-US" sz="4000" b="1" dirty="0">
              <a:solidFill>
                <a:schemeClr val="bg1"/>
              </a:solidFill>
            </a:endParaRPr>
          </a:p>
        </p:txBody>
      </p:sp>
      <p:sp>
        <p:nvSpPr>
          <p:cNvPr id="2" name="Content Placeholder 1"/>
          <p:cNvSpPr>
            <a:spLocks noGrp="1"/>
          </p:cNvSpPr>
          <p:nvPr>
            <p:ph idx="1"/>
          </p:nvPr>
        </p:nvSpPr>
        <p:spPr>
          <a:xfrm>
            <a:off x="457200" y="1600200"/>
            <a:ext cx="8229600" cy="4144963"/>
          </a:xfrm>
        </p:spPr>
        <p:txBody>
          <a:bodyPr>
            <a:normAutofit/>
          </a:bodyPr>
          <a:lstStyle/>
          <a:p>
            <a:r>
              <a:rPr lang="en-US" sz="2000" i="1" dirty="0" smtClean="0"/>
              <a:t>“Lack </a:t>
            </a:r>
            <a:r>
              <a:rPr lang="en-US" sz="2000" i="1" dirty="0"/>
              <a:t>of </a:t>
            </a:r>
            <a:r>
              <a:rPr lang="en-US" sz="2000" i="1" dirty="0" smtClean="0"/>
              <a:t>information and budget </a:t>
            </a:r>
            <a:r>
              <a:rPr lang="en-US" sz="2000" i="1" dirty="0"/>
              <a:t>c</a:t>
            </a:r>
            <a:r>
              <a:rPr lang="en-US" sz="2000" i="1" dirty="0" smtClean="0"/>
              <a:t>onstraints may </a:t>
            </a:r>
            <a:r>
              <a:rPr lang="en-US" sz="2000" i="1" dirty="0"/>
              <a:t>p</a:t>
            </a:r>
            <a:r>
              <a:rPr lang="en-US" sz="2000" i="1" dirty="0" smtClean="0"/>
              <a:t>revent </a:t>
            </a:r>
            <a:r>
              <a:rPr lang="en-US" sz="2000" i="1" dirty="0"/>
              <a:t>s</a:t>
            </a:r>
            <a:r>
              <a:rPr lang="en-US" sz="2000" i="1" dirty="0" smtClean="0"/>
              <a:t>chools from providing </a:t>
            </a:r>
            <a:r>
              <a:rPr lang="en-US" sz="2000" i="1" dirty="0"/>
              <a:t>m</a:t>
            </a:r>
            <a:r>
              <a:rPr lang="en-US" sz="2000" i="1" dirty="0" smtClean="0"/>
              <a:t>ore athletic opportunities </a:t>
            </a:r>
            <a:r>
              <a:rPr lang="en-US" sz="2000" i="1" dirty="0"/>
              <a:t>to </a:t>
            </a:r>
            <a:r>
              <a:rPr lang="en-US" sz="2000" i="1" dirty="0" smtClean="0"/>
              <a:t>students with disabilities.”</a:t>
            </a:r>
          </a:p>
          <a:p>
            <a:r>
              <a:rPr lang="en-US" sz="2000" i="1" dirty="0" smtClean="0"/>
              <a:t>“Education has provided states </a:t>
            </a:r>
            <a:r>
              <a:rPr lang="en-US" sz="2000" i="1" dirty="0"/>
              <a:t>and </a:t>
            </a:r>
            <a:r>
              <a:rPr lang="en-US" sz="2000" i="1" dirty="0" smtClean="0"/>
              <a:t>schools </a:t>
            </a:r>
            <a:r>
              <a:rPr lang="en-US" sz="2000" i="1" dirty="0"/>
              <a:t>l</a:t>
            </a:r>
            <a:r>
              <a:rPr lang="en-US" sz="2000" i="1" dirty="0" smtClean="0"/>
              <a:t>ittle support regarding </a:t>
            </a:r>
            <a:r>
              <a:rPr lang="en-US" sz="2000" i="1" dirty="0"/>
              <a:t>PE or </a:t>
            </a:r>
            <a:r>
              <a:rPr lang="en-US" sz="2000" i="1" dirty="0" smtClean="0"/>
              <a:t>athletics </a:t>
            </a:r>
            <a:r>
              <a:rPr lang="en-US" sz="2000" i="1" dirty="0"/>
              <a:t>for s</a:t>
            </a:r>
            <a:r>
              <a:rPr lang="en-US" sz="2000" i="1" dirty="0" smtClean="0"/>
              <a:t>tudents </a:t>
            </a:r>
            <a:r>
              <a:rPr lang="en-US" sz="2000" i="1" dirty="0"/>
              <a:t>with </a:t>
            </a:r>
            <a:r>
              <a:rPr lang="en-US" sz="2000" i="1" dirty="0" smtClean="0"/>
              <a:t>disabilities</a:t>
            </a:r>
            <a:r>
              <a:rPr lang="en-US" sz="2000" i="1" dirty="0"/>
              <a:t>, and </a:t>
            </a:r>
            <a:r>
              <a:rPr lang="en-US" sz="2000" i="1" dirty="0" smtClean="0"/>
              <a:t>many districts we visited said more would be useful.”</a:t>
            </a:r>
            <a:endParaRPr lang="en-US" sz="2000" i="1" dirty="0"/>
          </a:p>
        </p:txBody>
      </p:sp>
      <p:pic>
        <p:nvPicPr>
          <p:cNvPr id="6146" name="Picture 2" descr="C:\Users\gcolquitt\Dropbox\AMBUCS\child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657600"/>
            <a:ext cx="4953000" cy="3066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263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dirty="0" smtClean="0">
                <a:solidFill>
                  <a:schemeClr val="bg1"/>
                </a:solidFill>
              </a:rPr>
              <a:t>What’s next</a:t>
            </a:r>
            <a:endParaRPr lang="en-US" sz="4000" b="1" dirty="0">
              <a:solidFill>
                <a:schemeClr val="bg1"/>
              </a:solidFill>
            </a:endParaRPr>
          </a:p>
        </p:txBody>
      </p:sp>
      <p:sp>
        <p:nvSpPr>
          <p:cNvPr id="2" name="Content Placeholder 1"/>
          <p:cNvSpPr>
            <a:spLocks noGrp="1"/>
          </p:cNvSpPr>
          <p:nvPr>
            <p:ph idx="1"/>
          </p:nvPr>
        </p:nvSpPr>
        <p:spPr>
          <a:xfrm>
            <a:off x="628650" y="1524000"/>
            <a:ext cx="7886700" cy="4652963"/>
          </a:xfrm>
        </p:spPr>
        <p:txBody>
          <a:bodyPr>
            <a:normAutofit/>
          </a:bodyPr>
          <a:lstStyle/>
          <a:p>
            <a:r>
              <a:rPr lang="en-US" sz="3600" dirty="0" smtClean="0"/>
              <a:t>Advocacy and collaboration?</a:t>
            </a:r>
          </a:p>
          <a:p>
            <a:r>
              <a:rPr lang="en-US" sz="3600" dirty="0" smtClean="0"/>
              <a:t>What does that look like?</a:t>
            </a:r>
            <a:endParaRPr lang="en-US" sz="3600" dirty="0"/>
          </a:p>
        </p:txBody>
      </p:sp>
      <p:pic>
        <p:nvPicPr>
          <p:cNvPr id="3074" name="Picture 2" descr="C:\Users\gcolquitt\Dropbox\AMBUCS\13732910199716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148594"/>
            <a:ext cx="3867150" cy="2343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675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838200"/>
          </a:xfrm>
        </p:spPr>
        <p:txBody>
          <a:bodyPr>
            <a:normAutofit/>
          </a:bodyPr>
          <a:lstStyle/>
          <a:p>
            <a:r>
              <a:rPr lang="en-US" sz="4000" b="1" dirty="0" smtClean="0">
                <a:solidFill>
                  <a:schemeClr val="bg1"/>
                </a:solidFill>
              </a:rPr>
              <a:t>Campus-Community Partnerships</a:t>
            </a:r>
            <a:endParaRPr lang="en-US" sz="4000" b="1" dirty="0">
              <a:solidFill>
                <a:schemeClr val="bg1"/>
              </a:solidFill>
            </a:endParaRPr>
          </a:p>
        </p:txBody>
      </p:sp>
      <p:sp>
        <p:nvSpPr>
          <p:cNvPr id="5" name="Content Placeholder 4"/>
          <p:cNvSpPr>
            <a:spLocks noGrp="1"/>
          </p:cNvSpPr>
          <p:nvPr>
            <p:ph idx="1"/>
          </p:nvPr>
        </p:nvSpPr>
        <p:spPr>
          <a:xfrm>
            <a:off x="457200" y="1524000"/>
            <a:ext cx="8229600" cy="5029200"/>
          </a:xfrm>
          <a:noFill/>
          <a:ln>
            <a:noFill/>
          </a:ln>
        </p:spPr>
        <p:style>
          <a:lnRef idx="2">
            <a:schemeClr val="dk1"/>
          </a:lnRef>
          <a:fillRef idx="1">
            <a:schemeClr val="lt1"/>
          </a:fillRef>
          <a:effectRef idx="0">
            <a:schemeClr val="dk1"/>
          </a:effectRef>
          <a:fontRef idx="minor">
            <a:schemeClr val="dk1"/>
          </a:fontRef>
        </p:style>
        <p:txBody>
          <a:bodyPr>
            <a:normAutofit/>
          </a:bodyPr>
          <a:lstStyle/>
          <a:p>
            <a:r>
              <a:rPr lang="en-US" sz="2800" dirty="0" smtClean="0"/>
              <a:t>Effective </a:t>
            </a:r>
            <a:r>
              <a:rPr lang="en-US" sz="2800" dirty="0"/>
              <a:t>techniques </a:t>
            </a:r>
            <a:r>
              <a:rPr lang="en-US" sz="2800" dirty="0" smtClean="0"/>
              <a:t>in developing </a:t>
            </a:r>
            <a:r>
              <a:rPr lang="en-US" sz="2800" dirty="0"/>
              <a:t>public health interventions. </a:t>
            </a:r>
            <a:endParaRPr lang="en-US" sz="2800" dirty="0" smtClean="0"/>
          </a:p>
          <a:p>
            <a:r>
              <a:rPr lang="en-US" sz="2800" dirty="0"/>
              <a:t>I</a:t>
            </a:r>
            <a:r>
              <a:rPr lang="en-US" sz="2800" dirty="0" smtClean="0"/>
              <a:t>ncrease </a:t>
            </a:r>
            <a:r>
              <a:rPr lang="en-US" sz="2800" dirty="0"/>
              <a:t>the likelihood that </a:t>
            </a:r>
            <a:r>
              <a:rPr lang="en-US" sz="2800" dirty="0" smtClean="0"/>
              <a:t>programming </a:t>
            </a:r>
            <a:r>
              <a:rPr lang="en-US" sz="2800" dirty="0"/>
              <a:t>will be community-based, instead of ‘placed</a:t>
            </a:r>
            <a:r>
              <a:rPr lang="en-US" sz="2800" dirty="0" smtClean="0"/>
              <a:t>’</a:t>
            </a:r>
          </a:p>
          <a:p>
            <a:r>
              <a:rPr lang="en-US" sz="2800" dirty="0" smtClean="0"/>
              <a:t>When a campus shares </a:t>
            </a:r>
            <a:r>
              <a:rPr lang="en-US" sz="2800" dirty="0"/>
              <a:t>resources with a community in </a:t>
            </a:r>
            <a:r>
              <a:rPr lang="en-US" sz="2800" dirty="0" smtClean="0"/>
              <a:t>need </a:t>
            </a:r>
            <a:r>
              <a:rPr lang="en-US" sz="2000" dirty="0" smtClean="0"/>
              <a:t>(</a:t>
            </a:r>
            <a:r>
              <a:rPr lang="en-US" sz="2000" dirty="0" err="1" smtClean="0"/>
              <a:t>Bringle</a:t>
            </a:r>
            <a:r>
              <a:rPr lang="en-US" sz="2000" dirty="0" smtClean="0"/>
              <a:t> &amp; Hatcher, 2002):</a:t>
            </a:r>
            <a:endParaRPr lang="en-US" sz="2800" dirty="0" smtClean="0"/>
          </a:p>
          <a:p>
            <a:pPr lvl="1"/>
            <a:r>
              <a:rPr lang="en-US" sz="2400" dirty="0"/>
              <a:t>I</a:t>
            </a:r>
            <a:r>
              <a:rPr lang="en-US" sz="2400" dirty="0" smtClean="0"/>
              <a:t>t </a:t>
            </a:r>
            <a:r>
              <a:rPr lang="en-US" sz="2400" dirty="0"/>
              <a:t>provides the necessary resources to address the critical issues assessed within the </a:t>
            </a:r>
            <a:r>
              <a:rPr lang="en-US" sz="2400" dirty="0" smtClean="0"/>
              <a:t>community</a:t>
            </a:r>
          </a:p>
          <a:p>
            <a:pPr lvl="1"/>
            <a:r>
              <a:rPr lang="en-US" sz="2400" dirty="0" smtClean="0"/>
              <a:t>It will </a:t>
            </a:r>
            <a:r>
              <a:rPr lang="en-US" sz="2400" dirty="0"/>
              <a:t>move beyond data-driven initiatives to ignite a greater social and civic engagement to </a:t>
            </a:r>
            <a:r>
              <a:rPr lang="en-US" sz="2400" dirty="0" smtClean="0"/>
              <a:t>improve </a:t>
            </a:r>
            <a:r>
              <a:rPr lang="en-US" sz="2400" dirty="0"/>
              <a:t>the community’s quality of </a:t>
            </a:r>
            <a:r>
              <a:rPr lang="en-US" sz="2400" dirty="0" smtClean="0"/>
              <a:t>life</a:t>
            </a:r>
            <a:endParaRPr lang="en-US" sz="2400" dirty="0"/>
          </a:p>
        </p:txBody>
      </p:sp>
    </p:spTree>
    <p:extLst>
      <p:ext uri="{BB962C8B-B14F-4D97-AF65-F5344CB8AC3E}">
        <p14:creationId xmlns:p14="http://schemas.microsoft.com/office/powerpoint/2010/main" val="1239850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85800"/>
          </a:xfrm>
        </p:spPr>
        <p:txBody>
          <a:bodyPr>
            <a:normAutofit/>
          </a:bodyPr>
          <a:lstStyle/>
          <a:p>
            <a:r>
              <a:rPr lang="en-US" sz="4000" b="1" dirty="0" smtClean="0">
                <a:solidFill>
                  <a:schemeClr val="bg1"/>
                </a:solidFill>
              </a:rPr>
              <a:t>Why a Community-Based Approach?</a:t>
            </a:r>
            <a:endParaRPr lang="en-US" sz="4000" b="1" dirty="0">
              <a:solidFill>
                <a:schemeClr val="bg1"/>
              </a:solidFill>
            </a:endParaRPr>
          </a:p>
        </p:txBody>
      </p:sp>
      <p:sp>
        <p:nvSpPr>
          <p:cNvPr id="3" name="Content Placeholder 2"/>
          <p:cNvSpPr>
            <a:spLocks noGrp="1"/>
          </p:cNvSpPr>
          <p:nvPr>
            <p:ph sz="quarter" idx="1"/>
          </p:nvPr>
        </p:nvSpPr>
        <p:spPr>
          <a:xfrm>
            <a:off x="457200" y="1676400"/>
            <a:ext cx="8229600" cy="4876800"/>
          </a:xfrm>
          <a:noFill/>
          <a:ln>
            <a:noFill/>
          </a:ln>
        </p:spPr>
        <p:style>
          <a:lnRef idx="2">
            <a:schemeClr val="dk1"/>
          </a:lnRef>
          <a:fillRef idx="1">
            <a:schemeClr val="lt1"/>
          </a:fillRef>
          <a:effectRef idx="0">
            <a:schemeClr val="dk1"/>
          </a:effectRef>
          <a:fontRef idx="minor">
            <a:schemeClr val="dk1"/>
          </a:fontRef>
        </p:style>
        <p:txBody>
          <a:bodyPr>
            <a:normAutofit/>
          </a:bodyPr>
          <a:lstStyle/>
          <a:p>
            <a:r>
              <a:rPr lang="en-US" sz="3000" dirty="0" smtClean="0"/>
              <a:t>Bridges are created between campus and communities </a:t>
            </a:r>
          </a:p>
          <a:p>
            <a:r>
              <a:rPr lang="en-US" sz="3000" dirty="0" smtClean="0"/>
              <a:t>Programming and research is authentic to the community</a:t>
            </a:r>
          </a:p>
          <a:p>
            <a:r>
              <a:rPr lang="en-US" sz="3000" dirty="0" smtClean="0"/>
              <a:t>Program and research design is both culturally and educationally appropriate</a:t>
            </a:r>
          </a:p>
          <a:p>
            <a:r>
              <a:rPr lang="en-US" sz="3000" dirty="0" smtClean="0"/>
              <a:t>Informs action</a:t>
            </a:r>
          </a:p>
          <a:p>
            <a:r>
              <a:rPr lang="en-US" sz="3000" dirty="0" smtClean="0"/>
              <a:t>Based on an Ecological Perspective</a:t>
            </a:r>
          </a:p>
          <a:p>
            <a:r>
              <a:rPr lang="en-US" sz="3000" dirty="0" smtClean="0"/>
              <a:t>Promotes sustainability</a:t>
            </a:r>
          </a:p>
          <a:p>
            <a:pPr>
              <a:buNone/>
            </a:pPr>
            <a:r>
              <a:rPr lang="en-US" dirty="0" smtClean="0"/>
              <a:t>		</a:t>
            </a:r>
            <a:endParaRPr lang="en-US" dirty="0"/>
          </a:p>
        </p:txBody>
      </p:sp>
    </p:spTree>
    <p:extLst>
      <p:ext uri="{BB962C8B-B14F-4D97-AF65-F5344CB8AC3E}">
        <p14:creationId xmlns:p14="http://schemas.microsoft.com/office/powerpoint/2010/main" val="493637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14" y="274637"/>
            <a:ext cx="8439150" cy="1325563"/>
          </a:xfrm>
        </p:spPr>
        <p:txBody>
          <a:bodyPr>
            <a:normAutofit/>
          </a:bodyPr>
          <a:lstStyle/>
          <a:p>
            <a:r>
              <a:rPr lang="en-US" sz="3200" b="1" dirty="0" smtClean="0">
                <a:solidFill>
                  <a:schemeClr val="bg1"/>
                </a:solidFill>
              </a:rPr>
              <a:t>The 9 Principles of Community Partnerships </a:t>
            </a:r>
            <a:r>
              <a:rPr lang="en-US" sz="2000" b="1" dirty="0" smtClean="0">
                <a:solidFill>
                  <a:schemeClr val="bg1"/>
                </a:solidFill>
              </a:rPr>
              <a:t>(</a:t>
            </a:r>
            <a:r>
              <a:rPr lang="en-US" sz="2000" b="1" dirty="0" err="1" smtClean="0">
                <a:solidFill>
                  <a:schemeClr val="bg1"/>
                </a:solidFill>
              </a:rPr>
              <a:t>Seifer</a:t>
            </a:r>
            <a:r>
              <a:rPr lang="en-US" sz="2000" b="1" dirty="0" smtClean="0">
                <a:solidFill>
                  <a:schemeClr val="bg1"/>
                </a:solidFill>
              </a:rPr>
              <a:t> &amp; </a:t>
            </a:r>
            <a:r>
              <a:rPr lang="en-US" sz="2000" b="1" dirty="0" err="1" smtClean="0">
                <a:solidFill>
                  <a:schemeClr val="bg1"/>
                </a:solidFill>
              </a:rPr>
              <a:t>Maurana</a:t>
            </a:r>
            <a:r>
              <a:rPr lang="en-US" sz="2000" b="1" dirty="0" smtClean="0">
                <a:solidFill>
                  <a:schemeClr val="bg1"/>
                </a:solidFill>
              </a:rPr>
              <a:t> 2000) </a:t>
            </a:r>
            <a:endParaRPr lang="en-US" sz="2000" b="1" dirty="0">
              <a:solidFill>
                <a:schemeClr val="bg1"/>
              </a:solidFill>
            </a:endParaRPr>
          </a:p>
        </p:txBody>
      </p:sp>
      <p:sp>
        <p:nvSpPr>
          <p:cNvPr id="3" name="Content Placeholder 2"/>
          <p:cNvSpPr>
            <a:spLocks noGrp="1"/>
          </p:cNvSpPr>
          <p:nvPr>
            <p:ph sz="quarter" idx="1"/>
          </p:nvPr>
        </p:nvSpPr>
        <p:spPr>
          <a:xfrm>
            <a:off x="457200" y="1600200"/>
            <a:ext cx="8229600" cy="4876800"/>
          </a:xfrm>
          <a:noFill/>
          <a:ln>
            <a:noFill/>
          </a:ln>
        </p:spPr>
        <p:style>
          <a:lnRef idx="2">
            <a:schemeClr val="dk1"/>
          </a:lnRef>
          <a:fillRef idx="1">
            <a:schemeClr val="lt1"/>
          </a:fillRef>
          <a:effectRef idx="0">
            <a:schemeClr val="dk1"/>
          </a:effectRef>
          <a:fontRef idx="minor">
            <a:schemeClr val="dk1"/>
          </a:fontRef>
        </p:style>
        <p:txBody>
          <a:bodyPr>
            <a:normAutofit/>
          </a:bodyPr>
          <a:lstStyle/>
          <a:p>
            <a:pPr marL="514350" indent="-514350">
              <a:buFont typeface="+mj-lt"/>
              <a:buAutoNum type="arabicPeriod"/>
            </a:pPr>
            <a:r>
              <a:rPr lang="en-US" sz="2900" dirty="0" smtClean="0"/>
              <a:t>Partners have agreed upon the mission, goals, and outcomes for the partnership</a:t>
            </a:r>
          </a:p>
          <a:p>
            <a:pPr marL="514350" indent="-514350">
              <a:buFont typeface="+mj-lt"/>
              <a:buAutoNum type="arabicPeriod"/>
            </a:pPr>
            <a:r>
              <a:rPr lang="en-US" sz="2900" dirty="0" smtClean="0"/>
              <a:t>The partnership is based upon trust, respect, and commitment</a:t>
            </a:r>
          </a:p>
          <a:p>
            <a:pPr marL="514350" indent="-514350">
              <a:buFont typeface="+mj-lt"/>
              <a:buAutoNum type="arabicPeriod"/>
            </a:pPr>
            <a:r>
              <a:rPr lang="en-US" sz="2900" dirty="0" smtClean="0"/>
              <a:t>The partnerships not only examines the need for improvement but builds upon strengths and assets</a:t>
            </a:r>
          </a:p>
          <a:p>
            <a:pPr marL="514350" indent="-514350">
              <a:buFont typeface="+mj-lt"/>
              <a:buAutoNum type="arabicPeriod"/>
            </a:pPr>
            <a:r>
              <a:rPr lang="en-US" sz="2900" dirty="0" smtClean="0"/>
              <a:t>A balance of power between partners must exist and resources should be shared</a:t>
            </a:r>
          </a:p>
          <a:p>
            <a:pPr marL="514350" indent="-514350">
              <a:buFont typeface="+mj-lt"/>
              <a:buAutoNum type="arabicPeriod"/>
            </a:pPr>
            <a:r>
              <a:rPr lang="en-US" sz="2900" dirty="0" smtClean="0"/>
              <a:t>Communication is clear and open</a:t>
            </a:r>
            <a:endParaRPr lang="en-US" sz="2900" dirty="0"/>
          </a:p>
        </p:txBody>
      </p:sp>
    </p:spTree>
    <p:extLst>
      <p:ext uri="{BB962C8B-B14F-4D97-AF65-F5344CB8AC3E}">
        <p14:creationId xmlns:p14="http://schemas.microsoft.com/office/powerpoint/2010/main" val="4225153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bg1"/>
                </a:solidFill>
              </a:rPr>
              <a:t>9 Principles (cont.)</a:t>
            </a:r>
            <a:endParaRPr lang="en-US" sz="4000" b="1" dirty="0">
              <a:solidFill>
                <a:schemeClr val="bg1"/>
              </a:solidFill>
            </a:endParaRPr>
          </a:p>
        </p:txBody>
      </p:sp>
      <p:sp>
        <p:nvSpPr>
          <p:cNvPr id="3" name="Content Placeholder 2"/>
          <p:cNvSpPr>
            <a:spLocks noGrp="1"/>
          </p:cNvSpPr>
          <p:nvPr>
            <p:ph sz="quarter" idx="1"/>
          </p:nvPr>
        </p:nvSpPr>
        <p:spPr>
          <a:xfrm>
            <a:off x="457200" y="1524000"/>
            <a:ext cx="8229600" cy="4953000"/>
          </a:xfrm>
          <a:noFill/>
          <a:ln>
            <a:noFill/>
          </a:ln>
        </p:spPr>
        <p:style>
          <a:lnRef idx="2">
            <a:schemeClr val="dk1"/>
          </a:lnRef>
          <a:fillRef idx="1">
            <a:schemeClr val="lt1"/>
          </a:fillRef>
          <a:effectRef idx="0">
            <a:schemeClr val="dk1"/>
          </a:effectRef>
          <a:fontRef idx="minor">
            <a:schemeClr val="dk1"/>
          </a:fontRef>
        </p:style>
        <p:txBody>
          <a:bodyPr>
            <a:noAutofit/>
          </a:bodyPr>
          <a:lstStyle/>
          <a:p>
            <a:pPr marL="514350" indent="-514350">
              <a:buFont typeface="+mj-lt"/>
              <a:buAutoNum type="arabicPeriod" startAt="6"/>
            </a:pPr>
            <a:r>
              <a:rPr lang="en-US" sz="3300" dirty="0" smtClean="0"/>
              <a:t>Roles and processes of the partnership are established and agreed upon by all partners</a:t>
            </a:r>
          </a:p>
          <a:p>
            <a:pPr marL="514350" indent="-514350">
              <a:buFont typeface="+mj-lt"/>
              <a:buAutoNum type="arabicPeriod" startAt="6"/>
            </a:pPr>
            <a:r>
              <a:rPr lang="en-US" sz="3300" dirty="0" smtClean="0"/>
              <a:t>Feedback is provided to all stakeholders with the goal to continuously improving the partnership</a:t>
            </a:r>
          </a:p>
          <a:p>
            <a:pPr marL="514350" indent="-514350">
              <a:buFont typeface="+mj-lt"/>
              <a:buAutoNum type="arabicPeriod" startAt="6"/>
            </a:pPr>
            <a:r>
              <a:rPr lang="en-US" sz="3300" dirty="0" smtClean="0"/>
              <a:t>Partners share credit for the accomplishments </a:t>
            </a:r>
          </a:p>
          <a:p>
            <a:pPr marL="514350" indent="-514350">
              <a:buFont typeface="+mj-lt"/>
              <a:buAutoNum type="arabicPeriod" startAt="6"/>
            </a:pPr>
            <a:r>
              <a:rPr lang="en-US" sz="3300" dirty="0" smtClean="0"/>
              <a:t>Partnerships take time to develop and evolve over time</a:t>
            </a:r>
            <a:endParaRPr lang="en-US" sz="3300" dirty="0"/>
          </a:p>
        </p:txBody>
      </p:sp>
    </p:spTree>
    <p:extLst>
      <p:ext uri="{BB962C8B-B14F-4D97-AF65-F5344CB8AC3E}">
        <p14:creationId xmlns:p14="http://schemas.microsoft.com/office/powerpoint/2010/main" val="150780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dirty="0" smtClean="0">
                <a:solidFill>
                  <a:schemeClr val="bg1"/>
                </a:solidFill>
              </a:rPr>
              <a:t>Benefits of Physical Activity </a:t>
            </a:r>
            <a:endParaRPr lang="en-US" sz="4000" b="1" dirty="0">
              <a:solidFill>
                <a:schemeClr val="bg1"/>
              </a:solidFill>
            </a:endParaRPr>
          </a:p>
        </p:txBody>
      </p:sp>
      <p:graphicFrame>
        <p:nvGraphicFramePr>
          <p:cNvPr id="4" name="Diagram 3"/>
          <p:cNvGraphicFramePr/>
          <p:nvPr>
            <p:extLst/>
          </p:nvPr>
        </p:nvGraphicFramePr>
        <p:xfrm>
          <a:off x="1066800" y="1524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6349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i="1" dirty="0" smtClean="0">
                <a:solidFill>
                  <a:schemeClr val="bg1"/>
                </a:solidFill>
              </a:rPr>
              <a:t>Living Well Together</a:t>
            </a:r>
            <a:endParaRPr lang="en-US" sz="4000" b="1" i="1" dirty="0">
              <a:solidFill>
                <a:schemeClr val="bg1"/>
              </a:solidFill>
            </a:endParaRPr>
          </a:p>
        </p:txBody>
      </p:sp>
      <p:sp>
        <p:nvSpPr>
          <p:cNvPr id="3" name="Content Placeholder 2"/>
          <p:cNvSpPr>
            <a:spLocks noGrp="1"/>
          </p:cNvSpPr>
          <p:nvPr>
            <p:ph idx="1"/>
          </p:nvPr>
        </p:nvSpPr>
        <p:spPr/>
        <p:txBody>
          <a:bodyPr/>
          <a:lstStyle/>
          <a:p>
            <a:r>
              <a:rPr lang="en-US" i="1" dirty="0"/>
              <a:t>Living Well with a Disability </a:t>
            </a:r>
            <a:r>
              <a:rPr lang="en-US" dirty="0"/>
              <a:t>is an innovative, consumer-directed, goal-focused health promotion program that helps individuals develop foundations for lifestyle change (</a:t>
            </a:r>
            <a:r>
              <a:rPr lang="en-US" dirty="0" err="1"/>
              <a:t>Ravesloot</a:t>
            </a:r>
            <a:r>
              <a:rPr lang="en-US" dirty="0"/>
              <a:t>, </a:t>
            </a:r>
            <a:r>
              <a:rPr lang="en-US" dirty="0" err="1"/>
              <a:t>Seekins</a:t>
            </a:r>
            <a:r>
              <a:rPr lang="en-US" dirty="0"/>
              <a:t>, &amp; White, 2005; </a:t>
            </a:r>
            <a:r>
              <a:rPr lang="en-US" u="sng" dirty="0">
                <a:hlinkClick r:id="rId2"/>
              </a:rPr>
              <a:t>www.livingandworkingwell.org</a:t>
            </a:r>
            <a:r>
              <a:rPr lang="en-US" dirty="0"/>
              <a:t>). </a:t>
            </a:r>
            <a:endParaRPr lang="en-US" dirty="0" smtClean="0"/>
          </a:p>
          <a:p>
            <a:r>
              <a:rPr lang="en-US" dirty="0" smtClean="0"/>
              <a:t>Adapt </a:t>
            </a:r>
            <a:r>
              <a:rPr lang="en-US" dirty="0"/>
              <a:t>the Living Well in the Community peer led health promotion program to address the needs of families caring for adolescents living with a disability in rural, southeast Georgia</a:t>
            </a:r>
            <a:r>
              <a:rPr lang="en-US" dirty="0" smtClean="0"/>
              <a:t>.</a:t>
            </a:r>
          </a:p>
          <a:p>
            <a:r>
              <a:rPr lang="en-US" dirty="0"/>
              <a:t>Implement the adapted Living Well in the Community program in southeast Georgia</a:t>
            </a:r>
            <a:r>
              <a:rPr lang="en-US" dirty="0" smtClean="0"/>
              <a:t>.</a:t>
            </a:r>
          </a:p>
          <a:p>
            <a:r>
              <a:rPr lang="en-US" dirty="0"/>
              <a:t>Evaluate the adapted Living Well in the Community program.</a:t>
            </a:r>
          </a:p>
        </p:txBody>
      </p:sp>
    </p:spTree>
    <p:extLst>
      <p:ext uri="{BB962C8B-B14F-4D97-AF65-F5344CB8AC3E}">
        <p14:creationId xmlns:p14="http://schemas.microsoft.com/office/powerpoint/2010/main" val="4680510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bg1"/>
                </a:solidFill>
              </a:rPr>
              <a:t>Current Status of </a:t>
            </a:r>
            <a:r>
              <a:rPr lang="en-US" sz="4000" b="1" i="1" dirty="0" smtClean="0">
                <a:solidFill>
                  <a:schemeClr val="bg1"/>
                </a:solidFill>
              </a:rPr>
              <a:t>Living Well Together</a:t>
            </a:r>
            <a:endParaRPr lang="en-US" sz="4000" b="1" i="1" dirty="0">
              <a:solidFill>
                <a:schemeClr val="bg1"/>
              </a:solidFill>
            </a:endParaRPr>
          </a:p>
        </p:txBody>
      </p:sp>
      <p:sp>
        <p:nvSpPr>
          <p:cNvPr id="3" name="Content Placeholder 2"/>
          <p:cNvSpPr>
            <a:spLocks noGrp="1"/>
          </p:cNvSpPr>
          <p:nvPr>
            <p:ph sz="half" idx="1"/>
          </p:nvPr>
        </p:nvSpPr>
        <p:spPr/>
        <p:txBody>
          <a:bodyPr>
            <a:normAutofit/>
          </a:bodyPr>
          <a:lstStyle/>
          <a:p>
            <a:r>
              <a:rPr lang="en-US" dirty="0" smtClean="0"/>
              <a:t>Program has been adapted</a:t>
            </a:r>
          </a:p>
          <a:p>
            <a:r>
              <a:rPr lang="en-US" dirty="0" smtClean="0"/>
              <a:t>First cohort (n = 10) of pilot study completed</a:t>
            </a:r>
          </a:p>
          <a:p>
            <a:pPr lvl="1"/>
            <a:r>
              <a:rPr lang="en-US" dirty="0" smtClean="0"/>
              <a:t>Parent facilitators</a:t>
            </a:r>
          </a:p>
          <a:p>
            <a:pPr lvl="2"/>
            <a:r>
              <a:rPr lang="en-US" dirty="0" smtClean="0"/>
              <a:t>Trained, matched, and </a:t>
            </a:r>
          </a:p>
          <a:p>
            <a:pPr lvl="1"/>
            <a:r>
              <a:rPr lang="en-US" dirty="0" smtClean="0"/>
              <a:t>Weekend workshops</a:t>
            </a:r>
          </a:p>
          <a:p>
            <a:pPr lvl="1"/>
            <a:r>
              <a:rPr lang="en-US" dirty="0" smtClean="0"/>
              <a:t>Data Sources</a:t>
            </a:r>
          </a:p>
          <a:p>
            <a:pPr lvl="2"/>
            <a:r>
              <a:rPr lang="en-US" dirty="0" smtClean="0"/>
              <a:t>Pre/post surveys</a:t>
            </a:r>
          </a:p>
          <a:p>
            <a:pPr lvl="2"/>
            <a:r>
              <a:rPr lang="en-US" dirty="0" smtClean="0"/>
              <a:t>Pre/post focus groups of the curriculum</a:t>
            </a:r>
          </a:p>
          <a:p>
            <a:pPr lvl="2"/>
            <a:r>
              <a:rPr lang="en-US" dirty="0" smtClean="0"/>
              <a:t>Focus groups at each workshop evaluating the adapted curriculum</a:t>
            </a:r>
          </a:p>
          <a:p>
            <a:r>
              <a:rPr lang="en-US" dirty="0" smtClean="0"/>
              <a:t>Next: bring Living Well to Savannah</a:t>
            </a:r>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953000" y="2743200"/>
            <a:ext cx="3886200" cy="3002972"/>
          </a:xfrm>
        </p:spPr>
      </p:pic>
    </p:spTree>
    <p:extLst>
      <p:ext uri="{BB962C8B-B14F-4D97-AF65-F5344CB8AC3E}">
        <p14:creationId xmlns:p14="http://schemas.microsoft.com/office/powerpoint/2010/main" val="16147671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bg1"/>
                </a:solidFill>
              </a:rPr>
              <a:t>CAMP RAD</a:t>
            </a:r>
            <a:endParaRPr lang="en-US" sz="3600" b="1" dirty="0">
              <a:solidFill>
                <a:schemeClr val="bg1"/>
              </a:solidFill>
            </a:endParaRPr>
          </a:p>
        </p:txBody>
      </p:sp>
      <p:sp>
        <p:nvSpPr>
          <p:cNvPr id="3" name="Content Placeholder 2"/>
          <p:cNvSpPr>
            <a:spLocks noGrp="1"/>
          </p:cNvSpPr>
          <p:nvPr>
            <p:ph sz="half" idx="1"/>
          </p:nvPr>
        </p:nvSpPr>
        <p:spPr>
          <a:xfrm>
            <a:off x="228600" y="1524000"/>
            <a:ext cx="4724400" cy="5257799"/>
          </a:xfrm>
        </p:spPr>
        <p:txBody>
          <a:bodyPr>
            <a:normAutofit lnSpcReduction="10000"/>
          </a:bodyPr>
          <a:lstStyle/>
          <a:p>
            <a:r>
              <a:rPr lang="en-US" b="1" i="1" dirty="0"/>
              <a:t>What:  </a:t>
            </a:r>
            <a:endParaRPr lang="en-US" b="1" i="1" dirty="0" smtClean="0"/>
          </a:p>
          <a:p>
            <a:pPr lvl="1"/>
            <a:r>
              <a:rPr lang="en-US" dirty="0" smtClean="0"/>
              <a:t>A </a:t>
            </a:r>
            <a:r>
              <a:rPr lang="en-US" dirty="0"/>
              <a:t>unique experience for young people with disabilities. The program will offer fun, safe opportunities for youth to get active and learn how to live a healthier lifestyle. </a:t>
            </a:r>
          </a:p>
          <a:p>
            <a:r>
              <a:rPr lang="en-US" b="1" i="1" dirty="0" smtClean="0"/>
              <a:t>Who</a:t>
            </a:r>
          </a:p>
          <a:p>
            <a:pPr lvl="1"/>
            <a:r>
              <a:rPr lang="en-US" dirty="0" smtClean="0"/>
              <a:t>Young </a:t>
            </a:r>
            <a:r>
              <a:rPr lang="en-US" dirty="0"/>
              <a:t>people ages 10-23 with intellectual or developmental disabilities. </a:t>
            </a:r>
            <a:endParaRPr lang="en-US" dirty="0" smtClean="0"/>
          </a:p>
          <a:p>
            <a:pPr lvl="1"/>
            <a:r>
              <a:rPr lang="en-US" dirty="0" smtClean="0"/>
              <a:t>Staffed </a:t>
            </a:r>
            <a:r>
              <a:rPr lang="en-US" dirty="0"/>
              <a:t>by </a:t>
            </a:r>
            <a:r>
              <a:rPr lang="en-US" dirty="0" smtClean="0"/>
              <a:t>adapted </a:t>
            </a:r>
            <a:r>
              <a:rPr lang="en-US" dirty="0"/>
              <a:t>physical </a:t>
            </a:r>
            <a:r>
              <a:rPr lang="en-US" dirty="0" smtClean="0"/>
              <a:t>education, child and family development, and pre-PT/OT students as well as local therapists.</a:t>
            </a:r>
          </a:p>
          <a:p>
            <a:r>
              <a:rPr lang="en-US" b="1" i="1" dirty="0" smtClean="0"/>
              <a:t>Where</a:t>
            </a:r>
          </a:p>
          <a:p>
            <a:pPr lvl="1"/>
            <a:r>
              <a:rPr lang="en-US" dirty="0" smtClean="0"/>
              <a:t>Georgia </a:t>
            </a:r>
            <a:r>
              <a:rPr lang="en-US" dirty="0"/>
              <a:t>Southern University </a:t>
            </a:r>
            <a:r>
              <a:rPr lang="en-US" dirty="0" smtClean="0"/>
              <a:t>Statesboro and Armstrong Campus</a:t>
            </a:r>
            <a:endParaRPr lang="en-US" dirty="0"/>
          </a:p>
          <a:p>
            <a:r>
              <a:rPr lang="en-US" b="1" i="1" dirty="0" smtClean="0"/>
              <a:t>When</a:t>
            </a:r>
          </a:p>
          <a:p>
            <a:pPr lvl="1"/>
            <a:r>
              <a:rPr lang="en-US" dirty="0" smtClean="0"/>
              <a:t>Monday </a:t>
            </a:r>
            <a:r>
              <a:rPr lang="en-US" dirty="0"/>
              <a:t>through Thursday, 1:00-4:00 pm, May </a:t>
            </a:r>
            <a:r>
              <a:rPr lang="en-US" dirty="0" smtClean="0"/>
              <a:t>28</a:t>
            </a:r>
            <a:r>
              <a:rPr lang="en-US" baseline="30000" dirty="0" smtClean="0"/>
              <a:t>th</a:t>
            </a:r>
            <a:r>
              <a:rPr lang="en-US" dirty="0" smtClean="0"/>
              <a:t> </a:t>
            </a:r>
            <a:r>
              <a:rPr lang="en-US" dirty="0"/>
              <a:t>through June </a:t>
            </a:r>
            <a:r>
              <a:rPr lang="en-US" dirty="0" smtClean="0"/>
              <a:t>20</a:t>
            </a:r>
            <a:r>
              <a:rPr lang="en-US" baseline="30000" dirty="0" smtClean="0"/>
              <a:t>st</a:t>
            </a:r>
            <a:r>
              <a:rPr lang="en-US" dirty="0"/>
              <a:t>.</a:t>
            </a:r>
          </a:p>
          <a:p>
            <a:pPr marL="0" indent="0">
              <a:buNone/>
            </a:pPr>
            <a:r>
              <a:rPr lang="en-US" i="1" dirty="0"/>
              <a:t> </a:t>
            </a:r>
            <a:endParaRPr lang="en-US" dirty="0"/>
          </a:p>
          <a:p>
            <a:endParaRPr lang="en-US" dirty="0"/>
          </a:p>
        </p:txBody>
      </p:sp>
      <p:pic>
        <p:nvPicPr>
          <p:cNvPr id="5" name="Content Placeholder 4"/>
          <p:cNvPicPr>
            <a:picLocks noGrp="1" noChangeAspect="1"/>
          </p:cNvPicPr>
          <p:nvPr>
            <p:ph sz="half" idx="2"/>
          </p:nvPr>
        </p:nvPicPr>
        <p:blipFill>
          <a:blip r:embed="rId2"/>
          <a:stretch>
            <a:fillRect/>
          </a:stretch>
        </p:blipFill>
        <p:spPr>
          <a:xfrm>
            <a:off x="5181600" y="2358155"/>
            <a:ext cx="3886200" cy="3589488"/>
          </a:xfrm>
          <a:prstGeom prst="rect">
            <a:avLst/>
          </a:prstGeom>
        </p:spPr>
      </p:pic>
    </p:spTree>
    <p:extLst>
      <p:ext uri="{BB962C8B-B14F-4D97-AF65-F5344CB8AC3E}">
        <p14:creationId xmlns:p14="http://schemas.microsoft.com/office/powerpoint/2010/main" val="3632658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bg1"/>
                </a:solidFill>
              </a:rPr>
              <a:t>Super Eagles</a:t>
            </a:r>
            <a:endParaRPr lang="en-US" sz="4000" b="1" dirty="0">
              <a:solidFill>
                <a:schemeClr val="bg1"/>
              </a:solidFill>
            </a:endParaRPr>
          </a:p>
        </p:txBody>
      </p:sp>
      <p:sp>
        <p:nvSpPr>
          <p:cNvPr id="3" name="Content Placeholder 2"/>
          <p:cNvSpPr>
            <a:spLocks noGrp="1"/>
          </p:cNvSpPr>
          <p:nvPr>
            <p:ph sz="half" idx="1"/>
          </p:nvPr>
        </p:nvSpPr>
        <p:spPr/>
        <p:txBody>
          <a:bodyPr>
            <a:normAutofit fontScale="92500" lnSpcReduction="20000"/>
          </a:bodyPr>
          <a:lstStyle/>
          <a:p>
            <a:r>
              <a:rPr lang="en-US" b="1" i="1" dirty="0" smtClean="0"/>
              <a:t>What</a:t>
            </a:r>
          </a:p>
          <a:p>
            <a:pPr lvl="1"/>
            <a:r>
              <a:rPr lang="en-US" dirty="0" smtClean="0"/>
              <a:t>An adapted </a:t>
            </a:r>
            <a:r>
              <a:rPr lang="en-US" dirty="0"/>
              <a:t>physical activity program that that promotes fitness and motor skills for young people with disabilities.</a:t>
            </a:r>
            <a:endParaRPr lang="en-US" b="1" i="1" dirty="0" smtClean="0"/>
          </a:p>
          <a:p>
            <a:r>
              <a:rPr lang="en-US" b="1" i="1" dirty="0" smtClean="0"/>
              <a:t>Who</a:t>
            </a:r>
          </a:p>
          <a:p>
            <a:pPr lvl="1"/>
            <a:r>
              <a:rPr lang="en-US" dirty="0" smtClean="0"/>
              <a:t>Young people ages 10-23 with intellectual or developmental disabilities. </a:t>
            </a:r>
          </a:p>
          <a:p>
            <a:pPr lvl="1"/>
            <a:r>
              <a:rPr lang="en-US" dirty="0" smtClean="0"/>
              <a:t>Staffed by adapted physical education, child and family development, and pre-PT/OT student.</a:t>
            </a:r>
          </a:p>
          <a:p>
            <a:r>
              <a:rPr lang="en-US" b="1" dirty="0" smtClean="0"/>
              <a:t>Where</a:t>
            </a:r>
          </a:p>
          <a:p>
            <a:pPr lvl="1"/>
            <a:r>
              <a:rPr lang="en-US" dirty="0"/>
              <a:t>Hanner Fieldhouse Rehabilitation Center at Georgia Southern</a:t>
            </a:r>
            <a:endParaRPr lang="en-US" dirty="0" smtClean="0"/>
          </a:p>
          <a:p>
            <a:r>
              <a:rPr lang="en-US" b="1" dirty="0" smtClean="0"/>
              <a:t>When</a:t>
            </a:r>
          </a:p>
          <a:p>
            <a:pPr lvl="1"/>
            <a:r>
              <a:rPr lang="en-US" dirty="0"/>
              <a:t>T</a:t>
            </a:r>
            <a:r>
              <a:rPr lang="en-US" dirty="0" smtClean="0"/>
              <a:t>he </a:t>
            </a:r>
            <a:r>
              <a:rPr lang="en-US" dirty="0"/>
              <a:t>Super Eagles will train </a:t>
            </a:r>
            <a:r>
              <a:rPr lang="en-US" dirty="0" smtClean="0"/>
              <a:t>2 days a week from </a:t>
            </a:r>
            <a:r>
              <a:rPr lang="en-US" dirty="0"/>
              <a:t>4:00-5:15 PM</a:t>
            </a:r>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334000" y="2357452"/>
            <a:ext cx="3395749" cy="3287684"/>
          </a:xfrm>
          <a:prstGeom prst="rect">
            <a:avLst/>
          </a:prstGeom>
        </p:spPr>
      </p:pic>
    </p:spTree>
    <p:extLst>
      <p:ext uri="{BB962C8B-B14F-4D97-AF65-F5344CB8AC3E}">
        <p14:creationId xmlns:p14="http://schemas.microsoft.com/office/powerpoint/2010/main" val="374614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bg1"/>
                </a:solidFill>
              </a:rPr>
              <a:t>Leveraging Assets </a:t>
            </a:r>
            <a:endParaRPr lang="en-US" sz="4000" b="1" dirty="0">
              <a:solidFill>
                <a:schemeClr val="bg1"/>
              </a:solidFill>
            </a:endParaRPr>
          </a:p>
        </p:txBody>
      </p:sp>
      <p:sp>
        <p:nvSpPr>
          <p:cNvPr id="5" name="Content Placeholder 4"/>
          <p:cNvSpPr>
            <a:spLocks noGrp="1"/>
          </p:cNvSpPr>
          <p:nvPr>
            <p:ph idx="1"/>
          </p:nvPr>
        </p:nvSpPr>
        <p:spPr/>
        <p:txBody>
          <a:bodyPr>
            <a:normAutofit/>
          </a:bodyPr>
          <a:lstStyle/>
          <a:p>
            <a:pPr marL="457200" indent="-457200">
              <a:buFont typeface="+mj-lt"/>
              <a:buAutoNum type="arabicPeriod"/>
            </a:pPr>
            <a:r>
              <a:rPr lang="en-US" sz="2000" dirty="0" smtClean="0"/>
              <a:t>Benefits of Physical Activity</a:t>
            </a:r>
          </a:p>
          <a:p>
            <a:pPr lvl="1"/>
            <a:r>
              <a:rPr lang="en-US" dirty="0" smtClean="0"/>
              <a:t>Foundation for Physical Medicine and Rehabilitation ‘</a:t>
            </a:r>
            <a:r>
              <a:rPr lang="en-US" dirty="0" smtClean="0">
                <a:hlinkClick r:id="rId2"/>
              </a:rPr>
              <a:t>Rx for Exercise</a:t>
            </a:r>
            <a:r>
              <a:rPr lang="en-US" dirty="0" smtClean="0"/>
              <a:t>’</a:t>
            </a:r>
          </a:p>
          <a:p>
            <a:pPr marL="457200" indent="-457200">
              <a:buFont typeface="+mj-lt"/>
              <a:buAutoNum type="arabicPeriod"/>
            </a:pPr>
            <a:r>
              <a:rPr lang="en-US" sz="2000" dirty="0" smtClean="0"/>
              <a:t>Legislation</a:t>
            </a:r>
          </a:p>
          <a:p>
            <a:pPr lvl="1"/>
            <a:r>
              <a:rPr lang="en-US" dirty="0" smtClean="0"/>
              <a:t>IDEA and Section 504</a:t>
            </a:r>
          </a:p>
          <a:p>
            <a:pPr lvl="1"/>
            <a:r>
              <a:rPr lang="en-US" dirty="0" smtClean="0"/>
              <a:t>Educate and advocate!</a:t>
            </a:r>
          </a:p>
          <a:p>
            <a:pPr marL="457200" indent="-457200">
              <a:buFont typeface="+mj-lt"/>
              <a:buAutoNum type="arabicPeriod"/>
            </a:pPr>
            <a:r>
              <a:rPr lang="en-US" sz="2000" dirty="0" smtClean="0"/>
              <a:t>Seek Partners and Collaborate</a:t>
            </a:r>
          </a:p>
          <a:p>
            <a:pPr lvl="1"/>
            <a:r>
              <a:rPr lang="en-US" dirty="0" smtClean="0"/>
              <a:t>Schools</a:t>
            </a:r>
          </a:p>
          <a:p>
            <a:pPr lvl="1"/>
            <a:r>
              <a:rPr lang="en-US" dirty="0" smtClean="0"/>
              <a:t>Universities</a:t>
            </a:r>
          </a:p>
          <a:p>
            <a:pPr lvl="1"/>
            <a:r>
              <a:rPr lang="en-US" dirty="0" smtClean="0"/>
              <a:t>Parks and Recreation</a:t>
            </a:r>
          </a:p>
          <a:p>
            <a:pPr lvl="1"/>
            <a:r>
              <a:rPr lang="en-US" dirty="0" smtClean="0"/>
              <a:t>Private sector (gyms, wellness clinics, etc.)</a:t>
            </a:r>
          </a:p>
          <a:p>
            <a:pPr lvl="1"/>
            <a:endParaRPr lang="en-US" dirty="0"/>
          </a:p>
        </p:txBody>
      </p:sp>
      <p:pic>
        <p:nvPicPr>
          <p:cNvPr id="1026" name="Picture 2" descr="Image result for lever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419600"/>
            <a:ext cx="3385893"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865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b="1" dirty="0" smtClean="0">
                <a:solidFill>
                  <a:schemeClr val="bg1"/>
                </a:solidFill>
              </a:rPr>
              <a:t>References</a:t>
            </a:r>
            <a:endParaRPr lang="en-US" sz="4000" b="1" dirty="0">
              <a:solidFill>
                <a:schemeClr val="bg1"/>
              </a:solidFill>
            </a:endParaRPr>
          </a:p>
        </p:txBody>
      </p:sp>
      <p:sp>
        <p:nvSpPr>
          <p:cNvPr id="6" name="Content Placeholder 5"/>
          <p:cNvSpPr>
            <a:spLocks noGrp="1"/>
          </p:cNvSpPr>
          <p:nvPr>
            <p:ph idx="1"/>
          </p:nvPr>
        </p:nvSpPr>
        <p:spPr/>
        <p:txBody>
          <a:bodyPr/>
          <a:lstStyle/>
          <a:p>
            <a:pPr marL="0" indent="0">
              <a:buNone/>
            </a:pPr>
            <a:r>
              <a:rPr lang="en-US" sz="2400" dirty="0" err="1" smtClean="0"/>
              <a:t>Bringle</a:t>
            </a:r>
            <a:r>
              <a:rPr lang="en-US" sz="2400" dirty="0" smtClean="0"/>
              <a:t>, R. &amp; Hatcher, J. (2002). Campus-community partnerships: The terms of engagement. </a:t>
            </a:r>
            <a:r>
              <a:rPr lang="en-US" sz="2400" i="1" dirty="0" smtClean="0"/>
              <a:t>Journal of Social Issues, 58</a:t>
            </a:r>
            <a:r>
              <a:rPr lang="en-US" sz="2400" dirty="0" smtClean="0"/>
              <a:t>(3), 503-516.</a:t>
            </a:r>
          </a:p>
          <a:p>
            <a:pPr marL="0" indent="0">
              <a:buNone/>
            </a:pPr>
            <a:r>
              <a:rPr lang="en-US" sz="2400" dirty="0" err="1" smtClean="0"/>
              <a:t>Seifer</a:t>
            </a:r>
            <a:r>
              <a:rPr lang="en-US" sz="2400" dirty="0" smtClean="0"/>
              <a:t>, S. &amp; </a:t>
            </a:r>
            <a:r>
              <a:rPr lang="en-US" sz="2400" dirty="0" err="1" smtClean="0"/>
              <a:t>Maurana</a:t>
            </a:r>
            <a:r>
              <a:rPr lang="en-US" sz="2400" dirty="0" smtClean="0"/>
              <a:t>, C. (2000). Developing and sustaining community-campus partnerships: Putting principles into practice. </a:t>
            </a:r>
            <a:r>
              <a:rPr lang="en-US" sz="2400" i="1" dirty="0" smtClean="0"/>
              <a:t>Partnership Perspectives, 1(2</a:t>
            </a:r>
            <a:r>
              <a:rPr lang="en-US" sz="2400" dirty="0" smtClean="0"/>
              <a:t>), 7-12.</a:t>
            </a:r>
          </a:p>
          <a:p>
            <a:endParaRPr lang="en-US" dirty="0"/>
          </a:p>
        </p:txBody>
      </p:sp>
    </p:spTree>
    <p:extLst>
      <p:ext uri="{BB962C8B-B14F-4D97-AF65-F5344CB8AC3E}">
        <p14:creationId xmlns:p14="http://schemas.microsoft.com/office/powerpoint/2010/main" val="2338226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Point Star 3"/>
          <p:cNvSpPr/>
          <p:nvPr/>
        </p:nvSpPr>
        <p:spPr>
          <a:xfrm>
            <a:off x="2530891" y="2024631"/>
            <a:ext cx="3913317" cy="360101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i="1" dirty="0" smtClean="0">
                <a:latin typeface="+mj-lt"/>
              </a:rPr>
              <a:t>Improving the lives of children </a:t>
            </a:r>
            <a:endParaRPr lang="en-GB" sz="2000" b="1" i="1" dirty="0">
              <a:latin typeface="+mj-lt"/>
            </a:endParaRPr>
          </a:p>
        </p:txBody>
      </p:sp>
      <p:sp>
        <p:nvSpPr>
          <p:cNvPr id="8" name="TextBox 7"/>
          <p:cNvSpPr txBox="1"/>
          <p:nvPr/>
        </p:nvSpPr>
        <p:spPr>
          <a:xfrm>
            <a:off x="2121339" y="1478757"/>
            <a:ext cx="4732420" cy="523220"/>
          </a:xfrm>
          <a:prstGeom prst="rect">
            <a:avLst/>
          </a:prstGeom>
          <a:noFill/>
        </p:spPr>
        <p:txBody>
          <a:bodyPr wrap="square" rtlCol="0">
            <a:spAutoFit/>
          </a:bodyPr>
          <a:lstStyle/>
          <a:p>
            <a:pPr algn="ctr"/>
            <a:r>
              <a:rPr lang="en-US" sz="1400" b="1" dirty="0" smtClean="0">
                <a:solidFill>
                  <a:schemeClr val="tx2">
                    <a:lumMod val="75000"/>
                  </a:schemeClr>
                </a:solidFill>
                <a:latin typeface="+mj-lt"/>
              </a:rPr>
              <a:t>Exceptional children and young people, including those with the most complex needs, take part in sport and physical activity</a:t>
            </a:r>
            <a:endParaRPr lang="en-GB" sz="1400" b="1" dirty="0">
              <a:solidFill>
                <a:schemeClr val="tx2">
                  <a:lumMod val="75000"/>
                </a:schemeClr>
              </a:solidFill>
              <a:latin typeface="+mj-lt"/>
            </a:endParaRPr>
          </a:p>
        </p:txBody>
      </p:sp>
      <p:sp>
        <p:nvSpPr>
          <p:cNvPr id="9" name="TextBox 8"/>
          <p:cNvSpPr txBox="1"/>
          <p:nvPr/>
        </p:nvSpPr>
        <p:spPr>
          <a:xfrm>
            <a:off x="6444208" y="3125889"/>
            <a:ext cx="2699792" cy="954107"/>
          </a:xfrm>
          <a:prstGeom prst="rect">
            <a:avLst/>
          </a:prstGeom>
          <a:noFill/>
        </p:spPr>
        <p:txBody>
          <a:bodyPr wrap="square" rtlCol="0">
            <a:spAutoFit/>
          </a:bodyPr>
          <a:lstStyle/>
          <a:p>
            <a:pPr algn="ctr"/>
            <a:r>
              <a:rPr lang="en-US" sz="1400" b="1" dirty="0" smtClean="0">
                <a:solidFill>
                  <a:schemeClr val="tx2">
                    <a:lumMod val="75000"/>
                  </a:schemeClr>
                </a:solidFill>
                <a:latin typeface="+mj-lt"/>
              </a:rPr>
              <a:t>Sport and physical activities provide natural short breaks for exceptional children and young people at times when these are most needed</a:t>
            </a:r>
            <a:endParaRPr lang="en-GB" sz="1400" b="1" dirty="0">
              <a:solidFill>
                <a:schemeClr val="tx2">
                  <a:lumMod val="75000"/>
                </a:schemeClr>
              </a:solidFill>
              <a:latin typeface="+mj-lt"/>
            </a:endParaRPr>
          </a:p>
        </p:txBody>
      </p:sp>
      <p:sp>
        <p:nvSpPr>
          <p:cNvPr id="10" name="TextBox 9"/>
          <p:cNvSpPr txBox="1"/>
          <p:nvPr/>
        </p:nvSpPr>
        <p:spPr>
          <a:xfrm>
            <a:off x="111221" y="3125890"/>
            <a:ext cx="2655506" cy="954107"/>
          </a:xfrm>
          <a:prstGeom prst="rect">
            <a:avLst/>
          </a:prstGeom>
          <a:noFill/>
        </p:spPr>
        <p:txBody>
          <a:bodyPr wrap="square" rtlCol="0">
            <a:spAutoFit/>
          </a:bodyPr>
          <a:lstStyle/>
          <a:p>
            <a:pPr algn="ctr"/>
            <a:r>
              <a:rPr lang="en-US" sz="1400" b="1" dirty="0" smtClean="0">
                <a:solidFill>
                  <a:schemeClr val="tx2">
                    <a:lumMod val="75000"/>
                  </a:schemeClr>
                </a:solidFill>
                <a:latin typeface="+mj-lt"/>
              </a:rPr>
              <a:t>Sport and physical activity providers are informed, trained and enabled to include exceptional children and young people</a:t>
            </a:r>
            <a:endParaRPr lang="en-GB" sz="1400" b="1" dirty="0">
              <a:solidFill>
                <a:schemeClr val="tx2">
                  <a:lumMod val="75000"/>
                </a:schemeClr>
              </a:solidFill>
              <a:latin typeface="+mj-lt"/>
            </a:endParaRPr>
          </a:p>
        </p:txBody>
      </p:sp>
      <p:sp>
        <p:nvSpPr>
          <p:cNvPr id="11" name="TextBox 10"/>
          <p:cNvSpPr txBox="1"/>
          <p:nvPr/>
        </p:nvSpPr>
        <p:spPr>
          <a:xfrm>
            <a:off x="685800" y="5625643"/>
            <a:ext cx="2985864" cy="738664"/>
          </a:xfrm>
          <a:prstGeom prst="rect">
            <a:avLst/>
          </a:prstGeom>
          <a:noFill/>
        </p:spPr>
        <p:txBody>
          <a:bodyPr wrap="square" rtlCol="0">
            <a:spAutoFit/>
          </a:bodyPr>
          <a:lstStyle/>
          <a:p>
            <a:pPr algn="ctr"/>
            <a:r>
              <a:rPr lang="en-US" sz="1400" b="1" dirty="0" smtClean="0">
                <a:solidFill>
                  <a:schemeClr val="tx2">
                    <a:lumMod val="75000"/>
                  </a:schemeClr>
                </a:solidFill>
                <a:latin typeface="+mj-lt"/>
              </a:rPr>
              <a:t>Exceptional young people contribute to sport and physical activity and have leadership opportunities</a:t>
            </a:r>
            <a:endParaRPr lang="en-GB" sz="1400" b="1" dirty="0">
              <a:solidFill>
                <a:schemeClr val="tx2">
                  <a:lumMod val="75000"/>
                </a:schemeClr>
              </a:solidFill>
              <a:latin typeface="+mj-lt"/>
            </a:endParaRPr>
          </a:p>
        </p:txBody>
      </p:sp>
      <p:sp>
        <p:nvSpPr>
          <p:cNvPr id="12" name="TextBox 11"/>
          <p:cNvSpPr txBox="1"/>
          <p:nvPr/>
        </p:nvSpPr>
        <p:spPr>
          <a:xfrm>
            <a:off x="5486400" y="5625643"/>
            <a:ext cx="3049488" cy="738664"/>
          </a:xfrm>
          <a:prstGeom prst="rect">
            <a:avLst/>
          </a:prstGeom>
          <a:noFill/>
        </p:spPr>
        <p:txBody>
          <a:bodyPr wrap="square" rtlCol="0">
            <a:spAutoFit/>
          </a:bodyPr>
          <a:lstStyle/>
          <a:p>
            <a:pPr algn="ctr"/>
            <a:r>
              <a:rPr lang="en-US" sz="1400" b="1" dirty="0" smtClean="0">
                <a:solidFill>
                  <a:schemeClr val="tx2">
                    <a:lumMod val="75000"/>
                  </a:schemeClr>
                </a:solidFill>
                <a:latin typeface="+mj-lt"/>
              </a:rPr>
              <a:t>Aspirations and expectations of exceptional young people and sport and activity providers are raised</a:t>
            </a:r>
            <a:endParaRPr lang="en-GB" sz="1400" b="1" dirty="0">
              <a:solidFill>
                <a:schemeClr val="tx2">
                  <a:lumMod val="75000"/>
                </a:schemeClr>
              </a:solidFill>
              <a:latin typeface="+mj-lt"/>
            </a:endParaRPr>
          </a:p>
        </p:txBody>
      </p:sp>
      <p:sp>
        <p:nvSpPr>
          <p:cNvPr id="13" name="Title 2"/>
          <p:cNvSpPr>
            <a:spLocks noGrp="1"/>
          </p:cNvSpPr>
          <p:nvPr>
            <p:ph type="title"/>
          </p:nvPr>
        </p:nvSpPr>
        <p:spPr>
          <a:xfrm>
            <a:off x="628650" y="365126"/>
            <a:ext cx="7886700" cy="1325563"/>
          </a:xfrm>
        </p:spPr>
        <p:txBody>
          <a:bodyPr>
            <a:normAutofit/>
          </a:bodyPr>
          <a:lstStyle/>
          <a:p>
            <a:r>
              <a:rPr lang="en-US" sz="4000" b="1" dirty="0" smtClean="0">
                <a:solidFill>
                  <a:schemeClr val="bg1"/>
                </a:solidFill>
              </a:rPr>
              <a:t>Benefits of Physical Activity, cont. </a:t>
            </a:r>
            <a:endParaRPr lang="en-US" sz="4000" b="1" dirty="0">
              <a:solidFill>
                <a:schemeClr val="bg1"/>
              </a:solidFill>
            </a:endParaRPr>
          </a:p>
        </p:txBody>
      </p:sp>
    </p:spTree>
    <p:extLst>
      <p:ext uri="{BB962C8B-B14F-4D97-AF65-F5344CB8AC3E}">
        <p14:creationId xmlns:p14="http://schemas.microsoft.com/office/powerpoint/2010/main" val="1639627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000" b="1" dirty="0" smtClean="0">
                <a:solidFill>
                  <a:schemeClr val="bg1"/>
                </a:solidFill>
              </a:rPr>
              <a:t>Individuals with Disabilities Act (IDEA)</a:t>
            </a:r>
            <a:endParaRPr lang="en-US" sz="4000" b="1" dirty="0">
              <a:solidFill>
                <a:schemeClr val="bg1"/>
              </a:solidFill>
            </a:endParaRPr>
          </a:p>
        </p:txBody>
      </p:sp>
      <p:sp>
        <p:nvSpPr>
          <p:cNvPr id="2" name="Content Placeholder 1"/>
          <p:cNvSpPr>
            <a:spLocks noGrp="1"/>
          </p:cNvSpPr>
          <p:nvPr>
            <p:ph idx="1"/>
          </p:nvPr>
        </p:nvSpPr>
        <p:spPr/>
        <p:txBody>
          <a:bodyPr/>
          <a:lstStyle/>
          <a:p>
            <a:r>
              <a:rPr lang="en-US" sz="3200" b="1" dirty="0"/>
              <a:t>34 C.F.R.300.39(b)(2) IDEA defines "physical education"</a:t>
            </a:r>
            <a:r>
              <a:rPr lang="en-US" sz="3200" dirty="0"/>
              <a:t> as the development of:</a:t>
            </a:r>
          </a:p>
          <a:p>
            <a:pPr lvl="1"/>
            <a:r>
              <a:rPr lang="en-US" sz="2800" dirty="0"/>
              <a:t>Physical and motor skills</a:t>
            </a:r>
          </a:p>
          <a:p>
            <a:pPr lvl="1"/>
            <a:r>
              <a:rPr lang="en-US" sz="2800" dirty="0"/>
              <a:t>Fundamental motor skills and patterns</a:t>
            </a:r>
          </a:p>
          <a:p>
            <a:pPr lvl="1"/>
            <a:r>
              <a:rPr lang="en-US" sz="2800" dirty="0"/>
              <a:t>Skills in aquatics, dance, and individual and group games and sports (including intramural and lifetime sports)</a:t>
            </a:r>
          </a:p>
          <a:p>
            <a:pPr lvl="1"/>
            <a:r>
              <a:rPr lang="en-US" sz="2800" dirty="0"/>
              <a:t>Includes special physical education, adapted physical education, movement education, and motor development</a:t>
            </a:r>
          </a:p>
          <a:p>
            <a:endParaRPr lang="en-US" dirty="0"/>
          </a:p>
        </p:txBody>
      </p:sp>
    </p:spTree>
    <p:extLst>
      <p:ext uri="{BB962C8B-B14F-4D97-AF65-F5344CB8AC3E}">
        <p14:creationId xmlns:p14="http://schemas.microsoft.com/office/powerpoint/2010/main" val="1504868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b="1" dirty="0" smtClean="0">
                <a:solidFill>
                  <a:schemeClr val="bg1"/>
                </a:solidFill>
              </a:rPr>
              <a:t/>
            </a:r>
            <a:br>
              <a:rPr lang="en-US" sz="3600" b="1" dirty="0" smtClean="0">
                <a:solidFill>
                  <a:schemeClr val="bg1"/>
                </a:solidFill>
              </a:rPr>
            </a:br>
            <a:r>
              <a:rPr lang="en-US" sz="3600" b="1" dirty="0" smtClean="0">
                <a:solidFill>
                  <a:schemeClr val="bg1"/>
                </a:solidFill>
              </a:rPr>
              <a:t>20 </a:t>
            </a:r>
            <a:r>
              <a:rPr lang="en-US" sz="3600" b="1" dirty="0">
                <a:solidFill>
                  <a:schemeClr val="bg1"/>
                </a:solidFill>
              </a:rPr>
              <a:t>U.S.C. 1401(29) Special </a:t>
            </a:r>
            <a:r>
              <a:rPr lang="en-US" sz="3600" b="1" dirty="0" smtClean="0">
                <a:solidFill>
                  <a:schemeClr val="bg1"/>
                </a:solidFill>
              </a:rPr>
              <a:t>Education</a:t>
            </a:r>
            <a:r>
              <a:rPr lang="en-US" b="1" dirty="0">
                <a:solidFill>
                  <a:schemeClr val="bg1"/>
                </a:solidFill>
              </a:rPr>
              <a:t/>
            </a:r>
            <a:br>
              <a:rPr lang="en-US" b="1" dirty="0">
                <a:solidFill>
                  <a:schemeClr val="bg1"/>
                </a:solidFill>
              </a:rPr>
            </a:br>
            <a:endParaRPr lang="en-US" b="1" dirty="0">
              <a:solidFill>
                <a:schemeClr val="bg1"/>
              </a:solidFill>
            </a:endParaRPr>
          </a:p>
        </p:txBody>
      </p:sp>
      <p:sp>
        <p:nvSpPr>
          <p:cNvPr id="2" name="Content Placeholder 1"/>
          <p:cNvSpPr>
            <a:spLocks noGrp="1"/>
          </p:cNvSpPr>
          <p:nvPr>
            <p:ph idx="1"/>
          </p:nvPr>
        </p:nvSpPr>
        <p:spPr/>
        <p:txBody>
          <a:bodyPr>
            <a:normAutofit/>
          </a:bodyPr>
          <a:lstStyle/>
          <a:p>
            <a:r>
              <a:rPr lang="en-US" sz="3600" dirty="0" smtClean="0"/>
              <a:t>The </a:t>
            </a:r>
            <a:r>
              <a:rPr lang="en-US" sz="3600" dirty="0"/>
              <a:t>term 'special education' means specially designed instruction, at no cost to parents, to meet the unique needs of a child with a disability, including -</a:t>
            </a:r>
          </a:p>
          <a:p>
            <a:pPr lvl="1"/>
            <a:r>
              <a:rPr lang="en-US" sz="3200" dirty="0" smtClean="0"/>
              <a:t>(</a:t>
            </a:r>
            <a:r>
              <a:rPr lang="en-US" sz="3200" dirty="0"/>
              <a:t>A) instruction conducted in the classroom, in the home, in hospitals and institutions, and in other settings; and</a:t>
            </a:r>
          </a:p>
          <a:p>
            <a:pPr lvl="1"/>
            <a:r>
              <a:rPr lang="en-US" sz="3200" b="1" dirty="0" smtClean="0"/>
              <a:t>(</a:t>
            </a:r>
            <a:r>
              <a:rPr lang="en-US" sz="3200" b="1" dirty="0"/>
              <a:t>B) instruction in physical education.</a:t>
            </a:r>
          </a:p>
        </p:txBody>
      </p:sp>
    </p:spTree>
    <p:extLst>
      <p:ext uri="{BB962C8B-B14F-4D97-AF65-F5344CB8AC3E}">
        <p14:creationId xmlns:p14="http://schemas.microsoft.com/office/powerpoint/2010/main" val="3039849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9144000" cy="1325563"/>
          </a:xfrm>
        </p:spPr>
        <p:txBody>
          <a:bodyPr>
            <a:noAutofit/>
          </a:bodyPr>
          <a:lstStyle/>
          <a:p>
            <a:r>
              <a:rPr lang="en-US" sz="3600" b="1" dirty="0" smtClean="0">
                <a:solidFill>
                  <a:schemeClr val="bg1"/>
                </a:solidFill>
              </a:rPr>
              <a:t>IDEA and PE Interpretation by USDOE</a:t>
            </a:r>
            <a:endParaRPr lang="en-US" sz="3600" b="1" dirty="0">
              <a:solidFill>
                <a:schemeClr val="bg1"/>
              </a:solidFill>
            </a:endParaRPr>
          </a:p>
        </p:txBody>
      </p:sp>
      <p:sp>
        <p:nvSpPr>
          <p:cNvPr id="2" name="Content Placeholder 1"/>
          <p:cNvSpPr>
            <a:spLocks noGrp="1"/>
          </p:cNvSpPr>
          <p:nvPr>
            <p:ph idx="1"/>
          </p:nvPr>
        </p:nvSpPr>
        <p:spPr>
          <a:xfrm>
            <a:off x="457200" y="1981200"/>
            <a:ext cx="8229600" cy="4026091"/>
          </a:xfrm>
        </p:spPr>
        <p:txBody>
          <a:bodyPr>
            <a:normAutofit/>
          </a:bodyPr>
          <a:lstStyle/>
          <a:p>
            <a:pPr marL="109728" indent="0">
              <a:buNone/>
            </a:pPr>
            <a:r>
              <a:rPr lang="en-US" sz="2800" dirty="0" smtClean="0"/>
              <a:t>1. Physical </a:t>
            </a:r>
            <a:r>
              <a:rPr lang="en-US" sz="2800" dirty="0"/>
              <a:t>education </a:t>
            </a:r>
            <a:r>
              <a:rPr lang="en-US" sz="2800" b="1" dirty="0"/>
              <a:t>must be made available equally</a:t>
            </a:r>
            <a:r>
              <a:rPr lang="en-US" sz="2800" dirty="0"/>
              <a:t> to children with disabilities and children without disabilities</a:t>
            </a:r>
            <a:r>
              <a:rPr lang="en-US" sz="2800" dirty="0" smtClean="0"/>
              <a:t>.</a:t>
            </a:r>
          </a:p>
          <a:p>
            <a:pPr marL="624078" indent="-514350">
              <a:buAutoNum type="arabicPeriod"/>
            </a:pPr>
            <a:endParaRPr lang="en-US" sz="2800" dirty="0"/>
          </a:p>
          <a:p>
            <a:pPr marL="109728" indent="0">
              <a:buNone/>
            </a:pPr>
            <a:r>
              <a:rPr lang="en-US" sz="2800" dirty="0"/>
              <a:t>2. If physical education is specially designed to meet the unique needs of a child with a disability and is set out in that child’s IEP, those services </a:t>
            </a:r>
            <a:r>
              <a:rPr lang="en-US" sz="2800" b="1" dirty="0"/>
              <a:t>must be provided whether or not they are provided to other children in the agency</a:t>
            </a:r>
            <a:r>
              <a:rPr lang="en-US" sz="2800" dirty="0"/>
              <a:t>.</a:t>
            </a:r>
          </a:p>
        </p:txBody>
      </p:sp>
    </p:spTree>
    <p:extLst>
      <p:ext uri="{BB962C8B-B14F-4D97-AF65-F5344CB8AC3E}">
        <p14:creationId xmlns:p14="http://schemas.microsoft.com/office/powerpoint/2010/main" val="749507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365126"/>
            <a:ext cx="8362950" cy="1325563"/>
          </a:xfrm>
        </p:spPr>
        <p:txBody>
          <a:bodyPr>
            <a:noAutofit/>
          </a:bodyPr>
          <a:lstStyle/>
          <a:p>
            <a:r>
              <a:rPr lang="en-US" sz="3600" b="1" dirty="0" smtClean="0">
                <a:solidFill>
                  <a:schemeClr val="bg1"/>
                </a:solidFill>
              </a:rPr>
              <a:t>Every Student Succeeds Act (ESSA) and IDEA</a:t>
            </a:r>
            <a:endParaRPr lang="en-US" sz="3600" b="1" dirty="0">
              <a:solidFill>
                <a:schemeClr val="bg1"/>
              </a:solidFill>
            </a:endParaRPr>
          </a:p>
        </p:txBody>
      </p:sp>
      <p:sp>
        <p:nvSpPr>
          <p:cNvPr id="2" name="Content Placeholder 1"/>
          <p:cNvSpPr>
            <a:spLocks noGrp="1"/>
          </p:cNvSpPr>
          <p:nvPr>
            <p:ph idx="1"/>
          </p:nvPr>
        </p:nvSpPr>
        <p:spPr>
          <a:xfrm>
            <a:off x="457200" y="1752600"/>
            <a:ext cx="8229600" cy="4254691"/>
          </a:xfrm>
        </p:spPr>
        <p:txBody>
          <a:bodyPr>
            <a:normAutofit lnSpcReduction="10000"/>
          </a:bodyPr>
          <a:lstStyle/>
          <a:p>
            <a:r>
              <a:rPr lang="en-US" altLang="en-US" sz="3200" dirty="0" smtClean="0"/>
              <a:t>Provides a framework for elementary and secondary education in the U.S.</a:t>
            </a:r>
          </a:p>
          <a:p>
            <a:r>
              <a:rPr lang="en-US" altLang="en-US" sz="3200" dirty="0" smtClean="0"/>
              <a:t>Includes health and physical education as part of a well-rounded education.</a:t>
            </a:r>
          </a:p>
          <a:p>
            <a:r>
              <a:rPr lang="en-US" altLang="en-US" sz="3200" dirty="0" smtClean="0"/>
              <a:t>Provides funding for health, physical education, and physical activity programs.</a:t>
            </a:r>
          </a:p>
          <a:p>
            <a:r>
              <a:rPr lang="en-US" altLang="en-US" sz="3200" dirty="0" smtClean="0"/>
              <a:t>Encourages development of community learning centers, school and community partnerships, and after school programs.</a:t>
            </a:r>
          </a:p>
          <a:p>
            <a:endParaRPr lang="en-US" dirty="0" smtClean="0"/>
          </a:p>
        </p:txBody>
      </p:sp>
    </p:spTree>
    <p:extLst>
      <p:ext uri="{BB962C8B-B14F-4D97-AF65-F5344CB8AC3E}">
        <p14:creationId xmlns:p14="http://schemas.microsoft.com/office/powerpoint/2010/main" val="848237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normAutofit/>
          </a:bodyPr>
          <a:lstStyle/>
          <a:p>
            <a:r>
              <a:rPr lang="en-US" altLang="en-US" sz="4000" b="1" dirty="0" smtClean="0">
                <a:solidFill>
                  <a:schemeClr val="bg1"/>
                </a:solidFill>
              </a:rPr>
              <a:t>Section 504 of the Rehabilitation Act </a:t>
            </a:r>
          </a:p>
        </p:txBody>
      </p:sp>
      <p:sp>
        <p:nvSpPr>
          <p:cNvPr id="58371" name="Content Placeholder 2"/>
          <p:cNvSpPr>
            <a:spLocks noGrp="1"/>
          </p:cNvSpPr>
          <p:nvPr>
            <p:ph idx="1"/>
          </p:nvPr>
        </p:nvSpPr>
        <p:spPr/>
        <p:txBody>
          <a:bodyPr/>
          <a:lstStyle/>
          <a:p>
            <a:pPr eaLnBrk="1" hangingPunct="1"/>
            <a:r>
              <a:rPr lang="en-US" altLang="en-US" sz="2800" dirty="0" smtClean="0">
                <a:cs typeface="Times New Roman" panose="02020603050405020304" pitchFamily="18" charset="0"/>
              </a:rPr>
              <a:t>Section 504 of the Rehabilitation Act of 1973, 29 U.S.C. §794 et seq. (Rehabilitation Act, 1973) (Rehab Act); first civil rights law for persons with disabilities.</a:t>
            </a:r>
          </a:p>
          <a:p>
            <a:pPr eaLnBrk="1" hangingPunct="1"/>
            <a:endParaRPr lang="en-US" altLang="en-US" dirty="0" smtClean="0">
              <a:cs typeface="Times New Roman" panose="02020603050405020304" pitchFamily="18" charset="0"/>
            </a:endParaRPr>
          </a:p>
          <a:p>
            <a:pPr algn="ctr" eaLnBrk="1" hangingPunct="1">
              <a:buFontTx/>
              <a:buNone/>
            </a:pPr>
            <a:r>
              <a:rPr lang="en-US" altLang="en-US" sz="2000" i="1" dirty="0" smtClean="0">
                <a:cs typeface="Times New Roman" panose="02020603050405020304" pitchFamily="18" charset="0"/>
              </a:rPr>
              <a:t>No otherwise qualified individual with a disability in the United States shall, solely by reason of her or his disability, be excluded from the participation in, be denied the benefits of, or be subjected to discrimination under any program or activity receiving Federal financial assistance.</a:t>
            </a:r>
          </a:p>
        </p:txBody>
      </p:sp>
    </p:spTree>
    <p:extLst>
      <p:ext uri="{BB962C8B-B14F-4D97-AF65-F5344CB8AC3E}">
        <p14:creationId xmlns:p14="http://schemas.microsoft.com/office/powerpoint/2010/main" val="3762775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normAutofit/>
          </a:bodyPr>
          <a:lstStyle/>
          <a:p>
            <a:pPr eaLnBrk="1" hangingPunct="1"/>
            <a:r>
              <a:rPr lang="en-US" altLang="en-US" sz="4000" b="1" dirty="0" smtClean="0">
                <a:solidFill>
                  <a:schemeClr val="bg1"/>
                </a:solidFill>
              </a:rPr>
              <a:t>New Developments</a:t>
            </a:r>
            <a:endParaRPr lang="en-US" altLang="en-US" sz="4000" b="1" i="1" dirty="0" smtClean="0">
              <a:solidFill>
                <a:schemeClr val="bg1"/>
              </a:solidFill>
            </a:endParaRPr>
          </a:p>
        </p:txBody>
      </p:sp>
      <p:sp>
        <p:nvSpPr>
          <p:cNvPr id="59395" name="Content Placeholder 2"/>
          <p:cNvSpPr>
            <a:spLocks noGrp="1"/>
          </p:cNvSpPr>
          <p:nvPr>
            <p:ph idx="1"/>
          </p:nvPr>
        </p:nvSpPr>
        <p:spPr/>
        <p:txBody>
          <a:bodyPr/>
          <a:lstStyle/>
          <a:p>
            <a:pPr marL="0" indent="0" algn="ctr" eaLnBrk="1" hangingPunct="1">
              <a:buFontTx/>
              <a:buNone/>
            </a:pPr>
            <a:r>
              <a:rPr lang="en-US" altLang="en-US" sz="2400" smtClean="0"/>
              <a:t>2008. Congress issues charge to GAO to assess current status of SWD in physical education and sports. 2010 GAO Report to Congress</a:t>
            </a:r>
          </a:p>
          <a:p>
            <a:pPr marL="0" indent="0" algn="ctr" eaLnBrk="1" hangingPunct="1">
              <a:buFontTx/>
              <a:buNone/>
            </a:pPr>
            <a:endParaRPr lang="en-US" altLang="en-US" sz="2400" smtClean="0"/>
          </a:p>
          <a:p>
            <a:pPr marL="0" indent="0" algn="ctr" eaLnBrk="1" hangingPunct="1">
              <a:buFontTx/>
              <a:buNone/>
            </a:pPr>
            <a:r>
              <a:rPr lang="en-US" altLang="en-US" sz="2400" smtClean="0"/>
              <a:t>2011. As a result of the GAO findings, U.S. Department of Education charges Office of Civil Rights (OCR) to issue</a:t>
            </a:r>
          </a:p>
          <a:p>
            <a:pPr marL="0" indent="0" algn="ctr" eaLnBrk="1" hangingPunct="1">
              <a:buFontTx/>
              <a:buNone/>
            </a:pPr>
            <a:endParaRPr lang="en-US" altLang="en-US" sz="2400" smtClean="0"/>
          </a:p>
          <a:p>
            <a:pPr marL="0" indent="0" algn="ctr" eaLnBrk="1" hangingPunct="1">
              <a:buFontTx/>
              <a:buNone/>
            </a:pPr>
            <a:r>
              <a:rPr lang="en-US" altLang="en-US" sz="2400" smtClean="0"/>
              <a:t>2013. The Dear Colleague Letter</a:t>
            </a:r>
            <a:endParaRPr lang="en-US" altLang="en-US" smtClean="0"/>
          </a:p>
        </p:txBody>
      </p:sp>
      <p:sp>
        <p:nvSpPr>
          <p:cNvPr id="4" name="Down Arrow 3"/>
          <p:cNvSpPr/>
          <p:nvPr/>
        </p:nvSpPr>
        <p:spPr>
          <a:xfrm>
            <a:off x="4433888" y="2892425"/>
            <a:ext cx="227012" cy="40957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lnSpc>
                <a:spcPct val="85000"/>
              </a:lnSpc>
              <a:defRPr/>
            </a:pPr>
            <a:endParaRPr lang="en-US"/>
          </a:p>
        </p:txBody>
      </p:sp>
      <p:sp>
        <p:nvSpPr>
          <p:cNvPr id="8" name="Down Arrow 7"/>
          <p:cNvSpPr/>
          <p:nvPr/>
        </p:nvSpPr>
        <p:spPr>
          <a:xfrm>
            <a:off x="4433888" y="4086225"/>
            <a:ext cx="227012" cy="40957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lnSpc>
                <a:spcPct val="85000"/>
              </a:lnSpc>
              <a:defRPr/>
            </a:pPr>
            <a:endParaRPr lang="en-US"/>
          </a:p>
        </p:txBody>
      </p:sp>
    </p:spTree>
    <p:extLst>
      <p:ext uri="{BB962C8B-B14F-4D97-AF65-F5344CB8AC3E}">
        <p14:creationId xmlns:p14="http://schemas.microsoft.com/office/powerpoint/2010/main" val="1198318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488</TotalTime>
  <Words>1223</Words>
  <Application>Microsoft Office PowerPoint</Application>
  <PresentationFormat>On-screen Show (4:3)</PresentationFormat>
  <Paragraphs>141</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Leveraging Assets to Enhance Community-Based Programming for Youth with Disabilities</vt:lpstr>
      <vt:lpstr>Benefits of Physical Activity </vt:lpstr>
      <vt:lpstr>Benefits of Physical Activity, cont. </vt:lpstr>
      <vt:lpstr>Individuals with Disabilities Act (IDEA)</vt:lpstr>
      <vt:lpstr> 20 U.S.C. 1401(29) Special Education </vt:lpstr>
      <vt:lpstr>IDEA and PE Interpretation by USDOE</vt:lpstr>
      <vt:lpstr>Every Student Succeeds Act (ESSA) and IDEA</vt:lpstr>
      <vt:lpstr>Section 504 of the Rehabilitation Act </vt:lpstr>
      <vt:lpstr>New Developments</vt:lpstr>
      <vt:lpstr>US DOE, Office for Civil Rights (OCR)</vt:lpstr>
      <vt:lpstr>US Department of Education, OCR, cont. </vt:lpstr>
      <vt:lpstr>US Department of Education, OCR, cont. </vt:lpstr>
      <vt:lpstr>Key Recommendations</vt:lpstr>
      <vt:lpstr>US GAO Report to Congress</vt:lpstr>
      <vt:lpstr>What’s next</vt:lpstr>
      <vt:lpstr>Campus-Community Partnerships</vt:lpstr>
      <vt:lpstr>Why a Community-Based Approach?</vt:lpstr>
      <vt:lpstr>The 9 Principles of Community Partnerships (Seifer &amp; Maurana 2000) </vt:lpstr>
      <vt:lpstr>9 Principles (cont.)</vt:lpstr>
      <vt:lpstr>Living Well Together</vt:lpstr>
      <vt:lpstr>Current Status of Living Well Together</vt:lpstr>
      <vt:lpstr>CAMP RAD</vt:lpstr>
      <vt:lpstr>Super Eagles</vt:lpstr>
      <vt:lpstr>Leveraging Assets </vt:lpstr>
      <vt:lpstr>References</vt:lpstr>
    </vt:vector>
  </TitlesOfParts>
  <Company>Georgia Southern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Advocating for Recreation and Activity for Everyone</dc:title>
  <dc:creator>Gavin Colquitt</dc:creator>
  <cp:lastModifiedBy>Gavin Colquitt</cp:lastModifiedBy>
  <cp:revision>29</cp:revision>
  <cp:lastPrinted>2018-02-07T13:41:56Z</cp:lastPrinted>
  <dcterms:created xsi:type="dcterms:W3CDTF">2015-03-02T17:18:45Z</dcterms:created>
  <dcterms:modified xsi:type="dcterms:W3CDTF">2018-08-28T20:45:26Z</dcterms:modified>
</cp:coreProperties>
</file>