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7"/>
  </p:notesMasterIdLst>
  <p:sldIdLst>
    <p:sldId id="256" r:id="rId5"/>
    <p:sldId id="548" r:id="rId6"/>
    <p:sldId id="297" r:id="rId7"/>
    <p:sldId id="539" r:id="rId8"/>
    <p:sldId id="380" r:id="rId9"/>
    <p:sldId id="381" r:id="rId10"/>
    <p:sldId id="382" r:id="rId11"/>
    <p:sldId id="383" r:id="rId12"/>
    <p:sldId id="384" r:id="rId13"/>
    <p:sldId id="412" r:id="rId14"/>
    <p:sldId id="537" r:id="rId15"/>
    <p:sldId id="540" r:id="rId16"/>
    <p:sldId id="541" r:id="rId17"/>
    <p:sldId id="388" r:id="rId18"/>
    <p:sldId id="389" r:id="rId19"/>
    <p:sldId id="533" r:id="rId20"/>
    <p:sldId id="542" r:id="rId21"/>
    <p:sldId id="543" r:id="rId22"/>
    <p:sldId id="531" r:id="rId23"/>
    <p:sldId id="424" r:id="rId24"/>
    <p:sldId id="425" r:id="rId25"/>
    <p:sldId id="532" r:id="rId26"/>
    <p:sldId id="545" r:id="rId27"/>
    <p:sldId id="544" r:id="rId28"/>
    <p:sldId id="546" r:id="rId29"/>
    <p:sldId id="426" r:id="rId30"/>
    <p:sldId id="547" r:id="rId31"/>
    <p:sldId id="534" r:id="rId32"/>
    <p:sldId id="536" r:id="rId33"/>
    <p:sldId id="538" r:id="rId34"/>
    <p:sldId id="421" r:id="rId35"/>
    <p:sldId id="491"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1D6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1506"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854954-BF23-4852-8EF5-58C7E041AAAC}" type="doc">
      <dgm:prSet loTypeId="urn:microsoft.com/office/officeart/2005/8/layout/process1" loCatId="process" qsTypeId="urn:microsoft.com/office/officeart/2005/8/quickstyle/simple1" qsCatId="simple" csTypeId="urn:microsoft.com/office/officeart/2005/8/colors/accent1_2" csCatId="accent1" phldr="1"/>
      <dgm:spPr/>
    </dgm:pt>
    <dgm:pt modelId="{BDD24A0E-5580-4F38-B629-6A6153B56D12}">
      <dgm:prSet phldrT="[Text]"/>
      <dgm:spPr/>
      <dgm:t>
        <a:bodyPr/>
        <a:lstStyle/>
        <a:p>
          <a:r>
            <a:rPr lang="en-US" dirty="0"/>
            <a:t>Step 0</a:t>
          </a:r>
        </a:p>
      </dgm:t>
    </dgm:pt>
    <dgm:pt modelId="{A7146671-697B-47DB-AC5C-8DFA5E47C85A}" type="parTrans" cxnId="{65D7B650-7407-4252-B995-E87F7D389171}">
      <dgm:prSet/>
      <dgm:spPr/>
      <dgm:t>
        <a:bodyPr/>
        <a:lstStyle/>
        <a:p>
          <a:endParaRPr lang="en-US"/>
        </a:p>
      </dgm:t>
    </dgm:pt>
    <dgm:pt modelId="{452B3F97-37CB-49A1-9A27-A0F3ED12B4E3}" type="sibTrans" cxnId="{65D7B650-7407-4252-B995-E87F7D389171}">
      <dgm:prSet/>
      <dgm:spPr>
        <a:noFill/>
      </dgm:spPr>
      <dgm:t>
        <a:bodyPr/>
        <a:lstStyle/>
        <a:p>
          <a:endParaRPr lang="en-US"/>
        </a:p>
      </dgm:t>
    </dgm:pt>
    <dgm:pt modelId="{60960254-F45C-4F95-8B37-EAFB938DEA04}">
      <dgm:prSet phldrT="[Text]"/>
      <dgm:spPr/>
      <dgm:t>
        <a:bodyPr/>
        <a:lstStyle/>
        <a:p>
          <a:r>
            <a:rPr lang="en-US" dirty="0"/>
            <a:t>Step 1</a:t>
          </a:r>
        </a:p>
      </dgm:t>
    </dgm:pt>
    <dgm:pt modelId="{DCA0DC81-D6C9-427C-B918-2E8CB6624987}" type="parTrans" cxnId="{6667A719-C75D-4B70-BB05-272D206BE76C}">
      <dgm:prSet/>
      <dgm:spPr/>
      <dgm:t>
        <a:bodyPr/>
        <a:lstStyle/>
        <a:p>
          <a:endParaRPr lang="en-US"/>
        </a:p>
      </dgm:t>
    </dgm:pt>
    <dgm:pt modelId="{8A73D128-2B57-4B15-89FF-26D20B383BD3}" type="sibTrans" cxnId="{6667A719-C75D-4B70-BB05-272D206BE76C}">
      <dgm:prSet/>
      <dgm:spPr>
        <a:noFill/>
      </dgm:spPr>
      <dgm:t>
        <a:bodyPr/>
        <a:lstStyle/>
        <a:p>
          <a:endParaRPr lang="en-US"/>
        </a:p>
      </dgm:t>
    </dgm:pt>
    <dgm:pt modelId="{7934601F-6233-42F7-B923-25ABB92DE5CB}">
      <dgm:prSet phldrT="[Text]"/>
      <dgm:spPr/>
      <dgm:t>
        <a:bodyPr/>
        <a:lstStyle/>
        <a:p>
          <a:r>
            <a:rPr lang="en-US" dirty="0"/>
            <a:t>Step 2</a:t>
          </a:r>
        </a:p>
      </dgm:t>
    </dgm:pt>
    <dgm:pt modelId="{2FF79A60-E93F-4C57-94F5-1C1B87D8CEEB}" type="parTrans" cxnId="{8206BA25-F878-49C1-84EF-B9E3508910BA}">
      <dgm:prSet/>
      <dgm:spPr/>
      <dgm:t>
        <a:bodyPr/>
        <a:lstStyle/>
        <a:p>
          <a:endParaRPr lang="en-US"/>
        </a:p>
      </dgm:t>
    </dgm:pt>
    <dgm:pt modelId="{69E276A0-21E5-4FF9-9202-EDD0E84201ED}" type="sibTrans" cxnId="{8206BA25-F878-49C1-84EF-B9E3508910BA}">
      <dgm:prSet/>
      <dgm:spPr/>
      <dgm:t>
        <a:bodyPr/>
        <a:lstStyle/>
        <a:p>
          <a:endParaRPr lang="en-US"/>
        </a:p>
      </dgm:t>
    </dgm:pt>
    <dgm:pt modelId="{8F4AD2E5-812D-47B9-879A-D309E382325A}" type="pres">
      <dgm:prSet presAssocID="{89854954-BF23-4852-8EF5-58C7E041AAAC}" presName="Name0" presStyleCnt="0">
        <dgm:presLayoutVars>
          <dgm:dir/>
          <dgm:resizeHandles val="exact"/>
        </dgm:presLayoutVars>
      </dgm:prSet>
      <dgm:spPr/>
    </dgm:pt>
    <dgm:pt modelId="{1879BD35-4687-4B3E-9429-FDF7DF41AA9C}" type="pres">
      <dgm:prSet presAssocID="{BDD24A0E-5580-4F38-B629-6A6153B56D12}" presName="node" presStyleLbl="node1" presStyleIdx="0" presStyleCnt="3">
        <dgm:presLayoutVars>
          <dgm:bulletEnabled val="1"/>
        </dgm:presLayoutVars>
      </dgm:prSet>
      <dgm:spPr/>
    </dgm:pt>
    <dgm:pt modelId="{96BBAA4F-35A0-42A8-B8E5-0C29B34CD0A3}" type="pres">
      <dgm:prSet presAssocID="{452B3F97-37CB-49A1-9A27-A0F3ED12B4E3}" presName="sibTrans" presStyleLbl="sibTrans2D1" presStyleIdx="0" presStyleCnt="2"/>
      <dgm:spPr/>
    </dgm:pt>
    <dgm:pt modelId="{B8C837FF-D277-46E2-B460-969E5F71E356}" type="pres">
      <dgm:prSet presAssocID="{452B3F97-37CB-49A1-9A27-A0F3ED12B4E3}" presName="connectorText" presStyleLbl="sibTrans2D1" presStyleIdx="0" presStyleCnt="2"/>
      <dgm:spPr/>
    </dgm:pt>
    <dgm:pt modelId="{7E88B31D-FCAB-4B89-A36E-4DAF7DEA2BF0}" type="pres">
      <dgm:prSet presAssocID="{60960254-F45C-4F95-8B37-EAFB938DEA04}" presName="node" presStyleLbl="node1" presStyleIdx="1" presStyleCnt="3">
        <dgm:presLayoutVars>
          <dgm:bulletEnabled val="1"/>
        </dgm:presLayoutVars>
      </dgm:prSet>
      <dgm:spPr/>
    </dgm:pt>
    <dgm:pt modelId="{8EB8BAB4-1751-46BB-BA67-86C5A53207D8}" type="pres">
      <dgm:prSet presAssocID="{8A73D128-2B57-4B15-89FF-26D20B383BD3}" presName="sibTrans" presStyleLbl="sibTrans2D1" presStyleIdx="1" presStyleCnt="2"/>
      <dgm:spPr/>
    </dgm:pt>
    <dgm:pt modelId="{263D68DD-ED4A-4408-8505-C7931CE9C863}" type="pres">
      <dgm:prSet presAssocID="{8A73D128-2B57-4B15-89FF-26D20B383BD3}" presName="connectorText" presStyleLbl="sibTrans2D1" presStyleIdx="1" presStyleCnt="2"/>
      <dgm:spPr/>
    </dgm:pt>
    <dgm:pt modelId="{A0D69179-DF20-4FD8-B7B5-5A9DD5737E36}" type="pres">
      <dgm:prSet presAssocID="{7934601F-6233-42F7-B923-25ABB92DE5CB}" presName="node" presStyleLbl="node1" presStyleIdx="2" presStyleCnt="3">
        <dgm:presLayoutVars>
          <dgm:bulletEnabled val="1"/>
        </dgm:presLayoutVars>
      </dgm:prSet>
      <dgm:spPr/>
    </dgm:pt>
  </dgm:ptLst>
  <dgm:cxnLst>
    <dgm:cxn modelId="{6667A719-C75D-4B70-BB05-272D206BE76C}" srcId="{89854954-BF23-4852-8EF5-58C7E041AAAC}" destId="{60960254-F45C-4F95-8B37-EAFB938DEA04}" srcOrd="1" destOrd="0" parTransId="{DCA0DC81-D6C9-427C-B918-2E8CB6624987}" sibTransId="{8A73D128-2B57-4B15-89FF-26D20B383BD3}"/>
    <dgm:cxn modelId="{6EB4301A-2637-41C2-AF45-A6E5291671BB}" type="presOf" srcId="{60960254-F45C-4F95-8B37-EAFB938DEA04}" destId="{7E88B31D-FCAB-4B89-A36E-4DAF7DEA2BF0}" srcOrd="0" destOrd="0" presId="urn:microsoft.com/office/officeart/2005/8/layout/process1"/>
    <dgm:cxn modelId="{8206BA25-F878-49C1-84EF-B9E3508910BA}" srcId="{89854954-BF23-4852-8EF5-58C7E041AAAC}" destId="{7934601F-6233-42F7-B923-25ABB92DE5CB}" srcOrd="2" destOrd="0" parTransId="{2FF79A60-E93F-4C57-94F5-1C1B87D8CEEB}" sibTransId="{69E276A0-21E5-4FF9-9202-EDD0E84201ED}"/>
    <dgm:cxn modelId="{CD7D5130-BADC-498F-9292-9BC26D3F5431}" type="presOf" srcId="{89854954-BF23-4852-8EF5-58C7E041AAAC}" destId="{8F4AD2E5-812D-47B9-879A-D309E382325A}" srcOrd="0" destOrd="0" presId="urn:microsoft.com/office/officeart/2005/8/layout/process1"/>
    <dgm:cxn modelId="{1269E836-1126-4810-857B-69C96E8B86A9}" type="presOf" srcId="{8A73D128-2B57-4B15-89FF-26D20B383BD3}" destId="{263D68DD-ED4A-4408-8505-C7931CE9C863}" srcOrd="1" destOrd="0" presId="urn:microsoft.com/office/officeart/2005/8/layout/process1"/>
    <dgm:cxn modelId="{BD507948-27E9-4FE2-B123-AA6A2BF20543}" type="presOf" srcId="{452B3F97-37CB-49A1-9A27-A0F3ED12B4E3}" destId="{B8C837FF-D277-46E2-B460-969E5F71E356}" srcOrd="1" destOrd="0" presId="urn:microsoft.com/office/officeart/2005/8/layout/process1"/>
    <dgm:cxn modelId="{65D7B650-7407-4252-B995-E87F7D389171}" srcId="{89854954-BF23-4852-8EF5-58C7E041AAAC}" destId="{BDD24A0E-5580-4F38-B629-6A6153B56D12}" srcOrd="0" destOrd="0" parTransId="{A7146671-697B-47DB-AC5C-8DFA5E47C85A}" sibTransId="{452B3F97-37CB-49A1-9A27-A0F3ED12B4E3}"/>
    <dgm:cxn modelId="{BAEEA48B-1CBB-48B7-A783-E02AF6C89D4F}" type="presOf" srcId="{452B3F97-37CB-49A1-9A27-A0F3ED12B4E3}" destId="{96BBAA4F-35A0-42A8-B8E5-0C29B34CD0A3}" srcOrd="0" destOrd="0" presId="urn:microsoft.com/office/officeart/2005/8/layout/process1"/>
    <dgm:cxn modelId="{0E8F9397-32C8-4493-A0E8-F9228395603C}" type="presOf" srcId="{7934601F-6233-42F7-B923-25ABB92DE5CB}" destId="{A0D69179-DF20-4FD8-B7B5-5A9DD5737E36}" srcOrd="0" destOrd="0" presId="urn:microsoft.com/office/officeart/2005/8/layout/process1"/>
    <dgm:cxn modelId="{E5C6F0D6-8B60-4D14-A529-B438DF106002}" type="presOf" srcId="{BDD24A0E-5580-4F38-B629-6A6153B56D12}" destId="{1879BD35-4687-4B3E-9429-FDF7DF41AA9C}" srcOrd="0" destOrd="0" presId="urn:microsoft.com/office/officeart/2005/8/layout/process1"/>
    <dgm:cxn modelId="{08FAFFFD-CFAF-47D6-9B26-059EDBB04649}" type="presOf" srcId="{8A73D128-2B57-4B15-89FF-26D20B383BD3}" destId="{8EB8BAB4-1751-46BB-BA67-86C5A53207D8}" srcOrd="0" destOrd="0" presId="urn:microsoft.com/office/officeart/2005/8/layout/process1"/>
    <dgm:cxn modelId="{575AF03F-C5FF-41C2-97D4-16BE91E95AF0}" type="presParOf" srcId="{8F4AD2E5-812D-47B9-879A-D309E382325A}" destId="{1879BD35-4687-4B3E-9429-FDF7DF41AA9C}" srcOrd="0" destOrd="0" presId="urn:microsoft.com/office/officeart/2005/8/layout/process1"/>
    <dgm:cxn modelId="{C9C6D8D5-3FB3-46AB-9262-F27B6A8865F3}" type="presParOf" srcId="{8F4AD2E5-812D-47B9-879A-D309E382325A}" destId="{96BBAA4F-35A0-42A8-B8E5-0C29B34CD0A3}" srcOrd="1" destOrd="0" presId="urn:microsoft.com/office/officeart/2005/8/layout/process1"/>
    <dgm:cxn modelId="{D15AAC68-F2BA-4958-8925-53F49E75D62F}" type="presParOf" srcId="{96BBAA4F-35A0-42A8-B8E5-0C29B34CD0A3}" destId="{B8C837FF-D277-46E2-B460-969E5F71E356}" srcOrd="0" destOrd="0" presId="urn:microsoft.com/office/officeart/2005/8/layout/process1"/>
    <dgm:cxn modelId="{79C282A5-946E-47B4-8183-CFE3CD6A539B}" type="presParOf" srcId="{8F4AD2E5-812D-47B9-879A-D309E382325A}" destId="{7E88B31D-FCAB-4B89-A36E-4DAF7DEA2BF0}" srcOrd="2" destOrd="0" presId="urn:microsoft.com/office/officeart/2005/8/layout/process1"/>
    <dgm:cxn modelId="{0DC08CD1-03BB-46FF-A179-2B62B5702CB4}" type="presParOf" srcId="{8F4AD2E5-812D-47B9-879A-D309E382325A}" destId="{8EB8BAB4-1751-46BB-BA67-86C5A53207D8}" srcOrd="3" destOrd="0" presId="urn:microsoft.com/office/officeart/2005/8/layout/process1"/>
    <dgm:cxn modelId="{057F047E-7A47-4274-B42A-D285EAF3C318}" type="presParOf" srcId="{8EB8BAB4-1751-46BB-BA67-86C5A53207D8}" destId="{263D68DD-ED4A-4408-8505-C7931CE9C863}" srcOrd="0" destOrd="0" presId="urn:microsoft.com/office/officeart/2005/8/layout/process1"/>
    <dgm:cxn modelId="{0B11E051-6672-4AF2-B63E-8B006FEA02F1}" type="presParOf" srcId="{8F4AD2E5-812D-47B9-879A-D309E382325A}" destId="{A0D69179-DF20-4FD8-B7B5-5A9DD5737E36}"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79BD35-4687-4B3E-9429-FDF7DF41AA9C}">
      <dsp:nvSpPr>
        <dsp:cNvPr id="0" name=""/>
        <dsp:cNvSpPr/>
      </dsp:nvSpPr>
      <dsp:spPr>
        <a:xfrm>
          <a:off x="6931" y="1554129"/>
          <a:ext cx="2071799" cy="12430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US" sz="5000" kern="1200" dirty="0"/>
            <a:t>Step 0</a:t>
          </a:r>
        </a:p>
      </dsp:txBody>
      <dsp:txXfrm>
        <a:off x="43340" y="1590538"/>
        <a:ext cx="1998981" cy="1170261"/>
      </dsp:txXfrm>
    </dsp:sp>
    <dsp:sp modelId="{96BBAA4F-35A0-42A8-B8E5-0C29B34CD0A3}">
      <dsp:nvSpPr>
        <dsp:cNvPr id="0" name=""/>
        <dsp:cNvSpPr/>
      </dsp:nvSpPr>
      <dsp:spPr>
        <a:xfrm>
          <a:off x="2285910" y="1918765"/>
          <a:ext cx="439221" cy="513806"/>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2285910" y="2021526"/>
        <a:ext cx="307455" cy="308284"/>
      </dsp:txXfrm>
    </dsp:sp>
    <dsp:sp modelId="{7E88B31D-FCAB-4B89-A36E-4DAF7DEA2BF0}">
      <dsp:nvSpPr>
        <dsp:cNvPr id="0" name=""/>
        <dsp:cNvSpPr/>
      </dsp:nvSpPr>
      <dsp:spPr>
        <a:xfrm>
          <a:off x="2907450" y="1554129"/>
          <a:ext cx="2071799" cy="12430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US" sz="5000" kern="1200" dirty="0"/>
            <a:t>Step 1</a:t>
          </a:r>
        </a:p>
      </dsp:txBody>
      <dsp:txXfrm>
        <a:off x="2943859" y="1590538"/>
        <a:ext cx="1998981" cy="1170261"/>
      </dsp:txXfrm>
    </dsp:sp>
    <dsp:sp modelId="{8EB8BAB4-1751-46BB-BA67-86C5A53207D8}">
      <dsp:nvSpPr>
        <dsp:cNvPr id="0" name=""/>
        <dsp:cNvSpPr/>
      </dsp:nvSpPr>
      <dsp:spPr>
        <a:xfrm>
          <a:off x="5186429" y="1918765"/>
          <a:ext cx="439221" cy="513806"/>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5186429" y="2021526"/>
        <a:ext cx="307455" cy="308284"/>
      </dsp:txXfrm>
    </dsp:sp>
    <dsp:sp modelId="{A0D69179-DF20-4FD8-B7B5-5A9DD5737E36}">
      <dsp:nvSpPr>
        <dsp:cNvPr id="0" name=""/>
        <dsp:cNvSpPr/>
      </dsp:nvSpPr>
      <dsp:spPr>
        <a:xfrm>
          <a:off x="5807969" y="1554129"/>
          <a:ext cx="2071799" cy="12430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US" sz="5000" kern="1200" dirty="0"/>
            <a:t>Step 2</a:t>
          </a:r>
        </a:p>
      </dsp:txBody>
      <dsp:txXfrm>
        <a:off x="5844378" y="1590538"/>
        <a:ext cx="1998981" cy="117026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AB1433-BF8B-45C5-81D6-089F21EECCF9}" type="datetimeFigureOut">
              <a:rPr lang="en-US" smtClean="0"/>
              <a:t>9/4/2018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530340-F5C0-43BA-9CC1-D63E860F355B}" type="slidenum">
              <a:rPr lang="en-US" smtClean="0"/>
              <a:t>‹#›</a:t>
            </a:fld>
            <a:endParaRPr lang="en-US"/>
          </a:p>
        </p:txBody>
      </p:sp>
    </p:spTree>
    <p:extLst>
      <p:ext uri="{BB962C8B-B14F-4D97-AF65-F5344CB8AC3E}">
        <p14:creationId xmlns:p14="http://schemas.microsoft.com/office/powerpoint/2010/main" val="1912236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www.gadoe.org/" TargetMode="Externa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7" name="Picture 16"/>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14E1784F-24CF-40F5-8E66-5A671CE0558F}" type="datetime1">
              <a:rPr lang="en-US" smtClean="0"/>
              <a:t>9/4/2018</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a:solidFill>
                  <a:schemeClr val="bg1"/>
                </a:solidFill>
              </a:rPr>
              <a:t>Richard</a:t>
            </a:r>
            <a:r>
              <a:rPr lang="en-US" sz="1400" b="1" baseline="0" dirty="0">
                <a:solidFill>
                  <a:schemeClr val="bg1"/>
                </a:solidFill>
              </a:rPr>
              <a:t> Woods, Georgia’s School Superintendent</a:t>
            </a:r>
          </a:p>
          <a:p>
            <a:pPr algn="r"/>
            <a:r>
              <a:rPr lang="en-US" sz="1200" b="1" i="1" u="none" baseline="0" dirty="0">
                <a:solidFill>
                  <a:schemeClr val="bg1"/>
                </a:solidFill>
              </a:rPr>
              <a:t>“Educating Georgia’s Future”</a:t>
            </a:r>
          </a:p>
          <a:p>
            <a:pPr algn="r"/>
            <a:r>
              <a:rPr lang="en-US" sz="1200" b="1" baseline="0" dirty="0">
                <a:solidFill>
                  <a:schemeClr val="bg1"/>
                </a:solidFill>
                <a:hlinkClick r:id="rId4"/>
              </a:rPr>
              <a:t>gadoe.org</a:t>
            </a:r>
            <a:endParaRPr lang="en-US" sz="1200" b="1" dirty="0">
              <a:solidFill>
                <a:schemeClr val="bg1"/>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813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0FD5ACBA-BC96-4E48-BAD5-E7E116EC4687}" type="datetime1">
              <a:rPr lang="en-US" smtClean="0"/>
              <a:t>9/4/2018</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5" name="Date Placeholder 3"/>
          <p:cNvSpPr txBox="1">
            <a:spLocks/>
          </p:cNvSpPr>
          <p:nvPr userDrawn="1"/>
        </p:nvSpPr>
        <p:spPr>
          <a:xfrm>
            <a:off x="7055141" y="1019660"/>
            <a:ext cx="2078037"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06360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3" name="Picture 12"/>
          <p:cNvPicPr>
            <a:picLocks noChangeAspect="1"/>
          </p:cNvPicPr>
          <p:nvPr userDrawn="1"/>
        </p:nvPicPr>
        <p:blipFill>
          <a:blip r:embed="rId2"/>
          <a:stretch>
            <a:fillRect/>
          </a:stretch>
        </p:blipFill>
        <p:spPr>
          <a:xfrm>
            <a:off x="119105" y="1434648"/>
            <a:ext cx="8856454" cy="4537566"/>
          </a:xfrm>
          <a:prstGeom prst="rect">
            <a:avLst/>
          </a:prstGeom>
        </p:spPr>
      </p:pic>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98194362-26A2-411B-A63E-F202E3AFF173}" type="datetime1">
              <a:rPr lang="en-US" smtClean="0"/>
              <a:t>9/4/2018</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5126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4DAE6870-AD18-448A-9B2A-0EFE6DC7B06B}" type="datetime1">
              <a:rPr lang="en-US" smtClean="0"/>
              <a:t>9/4/2018</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7" name="Date Placeholder 3"/>
          <p:cNvSpPr txBox="1">
            <a:spLocks/>
          </p:cNvSpPr>
          <p:nvPr userDrawn="1"/>
        </p:nvSpPr>
        <p:spPr>
          <a:xfrm>
            <a:off x="7206143" y="1019660"/>
            <a:ext cx="1927035"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111204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7" name="Picture 16"/>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535B3B41-2E1F-40FB-8308-AA0E18F0B9DC}" type="datetime1">
              <a:rPr lang="en-US" smtClean="0"/>
              <a:t>9/4/2018</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a:solidFill>
                  <a:schemeClr val="bg1"/>
                </a:solidFill>
              </a:rPr>
              <a:t>Richard</a:t>
            </a:r>
            <a:r>
              <a:rPr lang="en-US" sz="1400" b="1" baseline="0" dirty="0">
                <a:solidFill>
                  <a:schemeClr val="bg1"/>
                </a:solidFill>
              </a:rPr>
              <a:t> Woods, Georgia’s School Superintendent</a:t>
            </a:r>
          </a:p>
          <a:p>
            <a:pPr algn="r"/>
            <a:r>
              <a:rPr lang="en-US" sz="1200" b="1" i="1" u="none" baseline="0" dirty="0">
                <a:solidFill>
                  <a:schemeClr val="bg1"/>
                </a:solidFill>
              </a:rPr>
              <a:t>“Educating Georgia’s Future”</a:t>
            </a:r>
          </a:p>
          <a:p>
            <a:pPr algn="r"/>
            <a:r>
              <a:rPr lang="en-US" sz="1200" b="1" baseline="0" dirty="0">
                <a:solidFill>
                  <a:schemeClr val="bg1"/>
                </a:solidFill>
                <a:hlinkClick r:id="rId4"/>
              </a:rPr>
              <a:t>gadoe.org</a:t>
            </a:r>
            <a:endParaRPr lang="en-US" sz="1200" b="1" dirty="0">
              <a:solidFill>
                <a:schemeClr val="bg1"/>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4231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33CB0378-FFD4-4CBB-858D-32EE1C82268A}" type="datetime1">
              <a:rPr lang="en-US" smtClean="0"/>
              <a:t>9/4/2018</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105475" y="1019660"/>
            <a:ext cx="2027703"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1526820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365126"/>
            <a:ext cx="6290772"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6DE48FE1-C959-4842-929B-B952E86448B4}" type="datetime1">
              <a:rPr lang="en-US" smtClean="0"/>
              <a:t>9/4/2018</a:t>
            </a:fld>
            <a:endParaRPr lang="en-US" dirty="0"/>
          </a:p>
        </p:txBody>
      </p:sp>
      <p:sp>
        <p:nvSpPr>
          <p:cNvPr id="13" name="Footer Placeholder 4"/>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4" name="Slide Number Placeholder 5"/>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5" name="Rectangle 14"/>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20"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521406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7" name="Rectangle 6"/>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16A82E43-F334-4B83-9151-C0C24AE8A2BC}" type="datetime1">
              <a:rPr lang="en-US" smtClean="0"/>
              <a:t>9/4/2018</a:t>
            </a:fld>
            <a:endParaRPr lang="en-US" dirty="0"/>
          </a:p>
        </p:txBody>
      </p:sp>
      <p:sp>
        <p:nvSpPr>
          <p:cNvPr id="9"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0"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1" name="Rectangle 10"/>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6"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588918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sp>
        <p:nvSpPr>
          <p:cNvPr id="6" name="Rectangle 5"/>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F0D42744-81F0-410B-A1C2-96529C47C04D}" type="datetime1">
              <a:rPr lang="en-US" smtClean="0"/>
              <a:t>9/4/2018</a:t>
            </a:fld>
            <a:endParaRPr lang="en-US" dirty="0"/>
          </a:p>
        </p:txBody>
      </p:sp>
      <p:sp>
        <p:nvSpPr>
          <p:cNvPr id="8"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9"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0" name="Rectangle 9"/>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3"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a:solidFill>
                  <a:schemeClr val="bg1"/>
                </a:solidFill>
              </a:rPr>
              <a:t>Richard</a:t>
            </a:r>
            <a:r>
              <a:rPr lang="en-US" sz="1400" b="1" baseline="0" dirty="0">
                <a:solidFill>
                  <a:schemeClr val="bg1"/>
                </a:solidFill>
              </a:rPr>
              <a:t> Woods, Georgia’s School Superintendent</a:t>
            </a:r>
          </a:p>
          <a:p>
            <a:pPr algn="r"/>
            <a:r>
              <a:rPr lang="en-US" sz="1200" b="1" i="1" u="none" baseline="0" dirty="0">
                <a:solidFill>
                  <a:schemeClr val="bg1"/>
                </a:solidFill>
              </a:rPr>
              <a:t>“Educating Georgia’s Future”</a:t>
            </a:r>
          </a:p>
          <a:p>
            <a:pPr algn="r"/>
            <a:r>
              <a:rPr lang="en-US" sz="1200" b="1" baseline="0" dirty="0">
                <a:solidFill>
                  <a:schemeClr val="bg1"/>
                </a:solidFill>
                <a:hlinkClick r:id="rId3"/>
              </a:rPr>
              <a:t>gadoe.org</a:t>
            </a:r>
            <a:endParaRPr lang="en-US" sz="1200" b="1" dirty="0">
              <a:solidFill>
                <a:schemeClr val="bg1"/>
              </a:solidFill>
            </a:endParaRPr>
          </a:p>
        </p:txBody>
      </p:sp>
      <p:sp>
        <p:nvSpPr>
          <p:cNvPr id="14" name="Rectangle 13"/>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4"/>
          <a:stretch>
            <a:fillRect/>
          </a:stretch>
        </p:blipFill>
        <p:spPr>
          <a:xfrm>
            <a:off x="119105" y="1434648"/>
            <a:ext cx="8856454" cy="4537566"/>
          </a:xfrm>
          <a:prstGeom prst="rect">
            <a:avLst/>
          </a:prstGeom>
        </p:spPr>
      </p:pic>
    </p:spTree>
    <p:extLst>
      <p:ext uri="{BB962C8B-B14F-4D97-AF65-F5344CB8AC3E}">
        <p14:creationId xmlns:p14="http://schemas.microsoft.com/office/powerpoint/2010/main" val="791068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1664163"/>
            <a:ext cx="4629150" cy="41968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55BC54F9-6F4B-41F9-912C-6E88152A8FF5}" type="datetime1">
              <a:rPr lang="en-US" smtClean="0"/>
              <a:t>9/4/2018</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2776714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1801091"/>
            <a:ext cx="4629150" cy="405996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383A17E0-28EC-493A-A2BA-E1070EBF6E76}" type="datetime1">
              <a:rPr lang="en-US" smtClean="0"/>
              <a:t>9/4/2018</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426738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www.gadoe.org/"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p:nvPicPr>
        <p:blipFill>
          <a:blip r:embed="rId13"/>
          <a:stretch>
            <a:fillRect/>
          </a:stretch>
        </p:blipFill>
        <p:spPr>
          <a:xfrm>
            <a:off x="119105" y="1434648"/>
            <a:ext cx="8856454" cy="4537566"/>
          </a:xfrm>
          <a:prstGeom prst="rect">
            <a:avLst/>
          </a:prstGeom>
        </p:spPr>
      </p:pic>
      <p:sp>
        <p:nvSpPr>
          <p:cNvPr id="8" name="Rectangle 7"/>
          <p:cNvSpPr/>
          <p:nvPr/>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03983" y="334016"/>
            <a:ext cx="631663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BF81D28A-6477-4EA0-9A4C-03300D2262AB}" type="datetime1">
              <a:rPr lang="en-US" smtClean="0"/>
              <a:t>9/4/2018</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9" name="Rectangle 8"/>
          <p:cNvSpPr/>
          <p:nvPr/>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14"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3" name="Date Placeholder 3"/>
          <p:cNvSpPr txBox="1">
            <a:spLocks/>
          </p:cNvSpPr>
          <p:nvPr/>
        </p:nvSpPr>
        <p:spPr>
          <a:xfrm>
            <a:off x="7172587" y="1019660"/>
            <a:ext cx="19605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15"/>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2149981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2.ed.gov/policy/speced/guid/idea/memosdcltrs/osep11-07rtimemo.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gadoe.org/Curriculum-Instruction-and-Assessment/Special-Education-Services/Documents/160-4-7-.04_Eval_and_Reeval_3-31-10.pdf" TargetMode="External"/><Relationship Id="rId2" Type="http://schemas.openxmlformats.org/officeDocument/2006/relationships/hyperlink" Target="https://www.ecfr.gov/cgi-bin/retrieveECFR?gp=&amp;SID=3cc867a920470a8972cc2e213d6fe324&amp;mc=true&amp;n=pt34.2.300&amp;r=PART&amp;ty=HTML#sg34.2.300_1300.sg21"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gadoe.org/Curriculum-Instruction-and-Assessment/Special-Education-Services/Documents/160-4-7-.06%20IEP%206-14-07.pdf" TargetMode="External"/><Relationship Id="rId2" Type="http://schemas.openxmlformats.org/officeDocument/2006/relationships/hyperlink" Target="https://www.ecfr.gov/cgi-bin/text-idx?SID=74216b205a57f997242d1952e371b108&amp;mc=true&amp;node=pt34.2.300&amp;rgn=div5#se34.2.300_1323"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gadoe.org/Curriculum-Instruction-and-Assessment/Special-Education-Services/Documents/Implementation%20Manual%202018-19/Child%20Find%20Implementation%20Manual.pdf" TargetMode="External"/><Relationship Id="rId2" Type="http://schemas.openxmlformats.org/officeDocument/2006/relationships/hyperlink" Target="http://www.gadoe.org/Curriculum-Instruction-and-Assessment/Special-Education-Services/Pages/Implementation-Manual.aspx" TargetMode="External"/><Relationship Id="rId1" Type="http://schemas.openxmlformats.org/officeDocument/2006/relationships/slideLayout" Target="../slideLayouts/slideLayout2.xml"/><Relationship Id="rId6" Type="http://schemas.openxmlformats.org/officeDocument/2006/relationships/hyperlink" Target="http://www.gadoe.org/Curriculum-Instruction-and-Assessment/Special-Education-Services/Documents/Implementation%20Manual%202018-19/Gen%20Supervision%20IDEA/GeneralSupervisionandIDEAImplementationTraining_8-18.pptx" TargetMode="External"/><Relationship Id="rId5" Type="http://schemas.openxmlformats.org/officeDocument/2006/relationships/hyperlink" Target="http://www.gadoe.org/Curriculum-Instruction-and-Assessment/Special-Education-Services/Documents/Implementation%20Manual%202018-19/Special%20Education%20Eligibility%20Implementation%20Manual.pdf" TargetMode="External"/><Relationship Id="rId4" Type="http://schemas.openxmlformats.org/officeDocument/2006/relationships/hyperlink" Target="http://www.gadoe.org/Curriculum-Instruction-and-Assessment/Special-Education-Services/Documents/Implementation%20Manual%202018-19/Evaluation%20and%20Reevaluation%20Implementation%20Manual.pdf"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3" Type="http://schemas.openxmlformats.org/officeDocument/2006/relationships/hyperlink" Target="http://www.gadoe.org/Curriculum-Instruction-and-Assessment/Special-Education-Services/Documents/160-4-7-.04_Eval_and_Reeval_3-31-10.pdf" TargetMode="External"/><Relationship Id="rId2" Type="http://schemas.openxmlformats.org/officeDocument/2006/relationships/hyperlink" Target="https://www.ecfr.gov/cgi-bin/retrieveECFR?gp=&amp;SID=3cc867a920470a8972cc2e213d6fe324&amp;mc=true&amp;n=pt34.2.300&amp;r=PART&amp;ty=HTML#se34.2.300_1306"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ninamayers.wordpress.com/2015/02/16/youre-expired/"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archives.doe.k12.ga.us/DMGetDocument.aspx/160-4-7-.03_Child_Find_3-31-10.pdf?p=6CC6799F8C1371F639AED53108800B27E0E8D731317E796571B68B422215B974&amp;Type=D" TargetMode="External"/><Relationship Id="rId2" Type="http://schemas.openxmlformats.org/officeDocument/2006/relationships/hyperlink" Target="http://www.ecfr.gov/cgi-bin/text-idx?SID=bfef0be4a98f37bf889ec81e9c4f6efb&amp;mc=true&amp;node=se34.2.300_1111&amp;rgn=div8" TargetMode="Externa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ecfr.gov/cgi-bin/text-idx?SID=74216b205a57f997242d1952e371b108&amp;mc=true&amp;node=pt34.2.300&amp;rgn=div5#se34.2.300_1305"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mailto:jpollard@doe.k12.ga.u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archives.doe.k12.ga.us/_documents/doe/legalservices/160-4-7-.13.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Implementation Manual Revisions</a:t>
            </a:r>
          </a:p>
        </p:txBody>
      </p:sp>
      <p:sp>
        <p:nvSpPr>
          <p:cNvPr id="3" name="Subtitle 2"/>
          <p:cNvSpPr>
            <a:spLocks noGrp="1"/>
          </p:cNvSpPr>
          <p:nvPr>
            <p:ph type="subTitle" idx="1"/>
          </p:nvPr>
        </p:nvSpPr>
        <p:spPr/>
        <p:txBody>
          <a:bodyPr>
            <a:normAutofit fontScale="92500" lnSpcReduction="20000"/>
          </a:bodyPr>
          <a:lstStyle/>
          <a:p>
            <a:pPr>
              <a:defRPr/>
            </a:pPr>
            <a:r>
              <a:rPr lang="en-US" dirty="0">
                <a:latin typeface="Arial Rounded MT Bold" panose="020F0704030504030204" pitchFamily="34" charset="0"/>
              </a:rPr>
              <a:t>Jamila C. Pollard, Esq.</a:t>
            </a:r>
          </a:p>
          <a:p>
            <a:pPr>
              <a:defRPr/>
            </a:pPr>
            <a:r>
              <a:rPr lang="en-US" dirty="0">
                <a:latin typeface="Arial Rounded MT Bold" panose="020F0704030504030204" pitchFamily="34" charset="0"/>
              </a:rPr>
              <a:t>Program Manager Senior/Legal Officer</a:t>
            </a:r>
          </a:p>
          <a:p>
            <a:pPr>
              <a:defRPr/>
            </a:pPr>
            <a:r>
              <a:rPr lang="en-US" dirty="0">
                <a:latin typeface="Arial Rounded MT Bold" panose="020F0704030504030204" pitchFamily="34" charset="0"/>
              </a:rPr>
              <a:t>Family Engagement and Dispute Resolution</a:t>
            </a:r>
          </a:p>
          <a:p>
            <a:pPr>
              <a:defRPr/>
            </a:pPr>
            <a:r>
              <a:rPr lang="en-US" dirty="0">
                <a:latin typeface="Arial Rounded MT Bold" panose="020F0704030504030204" pitchFamily="34" charset="0"/>
              </a:rPr>
              <a:t>Division for Special Education Services and Supports</a:t>
            </a:r>
          </a:p>
          <a:p>
            <a:endParaRPr lang="en-US" dirty="0"/>
          </a:p>
        </p:txBody>
      </p:sp>
      <p:sp>
        <p:nvSpPr>
          <p:cNvPr id="6" name="Date Placeholder 5"/>
          <p:cNvSpPr>
            <a:spLocks noGrp="1"/>
          </p:cNvSpPr>
          <p:nvPr>
            <p:ph type="dt" sz="half" idx="2"/>
          </p:nvPr>
        </p:nvSpPr>
        <p:spPr/>
        <p:txBody>
          <a:bodyPr/>
          <a:lstStyle/>
          <a:p>
            <a:fld id="{494CCCB8-5C83-404E-A3A7-8BF440FEC32E}" type="datetime1">
              <a:rPr lang="en-US" smtClean="0"/>
              <a:t>9/4/2018</a:t>
            </a:fld>
            <a:endParaRPr lang="en-US" dirty="0"/>
          </a:p>
        </p:txBody>
      </p:sp>
      <p:sp>
        <p:nvSpPr>
          <p:cNvPr id="7" name="Slide Number Placeholder 6"/>
          <p:cNvSpPr>
            <a:spLocks noGrp="1"/>
          </p:cNvSpPr>
          <p:nvPr>
            <p:ph type="sldNum" sz="quarter" idx="4"/>
          </p:nvPr>
        </p:nvSpPr>
        <p:spPr/>
        <p:txBody>
          <a:bodyPr/>
          <a:lstStyle/>
          <a:p>
            <a:fld id="{B63E4CEF-BB1E-48C7-AE93-F39F6AA99AD7}" type="slidenum">
              <a:rPr lang="en-US" smtClean="0"/>
              <a:pPr/>
              <a:t>1</a:t>
            </a:fld>
            <a:endParaRPr lang="en-US" dirty="0"/>
          </a:p>
        </p:txBody>
      </p:sp>
    </p:spTree>
    <p:extLst>
      <p:ext uri="{BB962C8B-B14F-4D97-AF65-F5344CB8AC3E}">
        <p14:creationId xmlns:p14="http://schemas.microsoft.com/office/powerpoint/2010/main" val="2811443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9A228-0A13-4454-8B3D-40A3C41CAC2D}"/>
              </a:ext>
            </a:extLst>
          </p:cNvPr>
          <p:cNvSpPr>
            <a:spLocks noGrp="1"/>
          </p:cNvSpPr>
          <p:nvPr>
            <p:ph type="title"/>
          </p:nvPr>
        </p:nvSpPr>
        <p:spPr/>
        <p:txBody>
          <a:bodyPr>
            <a:normAutofit fontScale="90000"/>
          </a:bodyPr>
          <a:lstStyle/>
          <a:p>
            <a:r>
              <a:rPr lang="en-US" dirty="0"/>
              <a:t>Child Find – Interventions Prior to Referral</a:t>
            </a:r>
          </a:p>
        </p:txBody>
      </p:sp>
      <p:sp>
        <p:nvSpPr>
          <p:cNvPr id="3" name="Content Placeholder 2">
            <a:extLst>
              <a:ext uri="{FF2B5EF4-FFF2-40B4-BE49-F238E27FC236}">
                <a16:creationId xmlns:a16="http://schemas.microsoft.com/office/drawing/2014/main" id="{DD76B84E-0C74-4E13-885A-E968BD6318C6}"/>
              </a:ext>
            </a:extLst>
          </p:cNvPr>
          <p:cNvSpPr>
            <a:spLocks noGrp="1"/>
          </p:cNvSpPr>
          <p:nvPr>
            <p:ph idx="1"/>
          </p:nvPr>
        </p:nvSpPr>
        <p:spPr/>
        <p:txBody>
          <a:bodyPr vert="horz" lIns="91440" tIns="45720" rIns="91440" bIns="45720" rtlCol="0" anchor="t">
            <a:normAutofit fontScale="85000" lnSpcReduction="10000"/>
          </a:bodyPr>
          <a:lstStyle/>
          <a:p>
            <a:r>
              <a:rPr lang="en-US" dirty="0"/>
              <a:t>IDEA requires that children who are suspected of being a child with a disability and in need of special education are identified, located, and evaluated.  34 C.F.R. § 300.111.  </a:t>
            </a:r>
          </a:p>
          <a:p>
            <a:r>
              <a:rPr lang="en-US" dirty="0"/>
              <a:t>IDEA </a:t>
            </a:r>
            <a:r>
              <a:rPr lang="en-US" b="1" dirty="0"/>
              <a:t>does not</a:t>
            </a:r>
            <a:r>
              <a:rPr lang="en-US" dirty="0"/>
              <a:t> require that a child receive scientific, research, or evidence-based interventions before being referred for consideration for eligibility for special education and related services.  </a:t>
            </a:r>
            <a:r>
              <a:rPr lang="en-US" i="1" dirty="0"/>
              <a:t>See </a:t>
            </a:r>
            <a:r>
              <a:rPr lang="en-US" dirty="0"/>
              <a:t>34 C.F.R. § 300.111. </a:t>
            </a:r>
          </a:p>
          <a:p>
            <a:r>
              <a:rPr lang="en-US" dirty="0"/>
              <a:t>However, </a:t>
            </a:r>
            <a:r>
              <a:rPr lang="en-US" b="1" dirty="0"/>
              <a:t>per our State Child Find Rule</a:t>
            </a:r>
            <a:r>
              <a:rPr lang="en-US" dirty="0"/>
              <a:t>, the implementation of a multi-tiered system of supports, including the use of scientific, research, or evidence-based interventions are required </a:t>
            </a:r>
            <a:r>
              <a:rPr lang="en-US" b="1" dirty="0"/>
              <a:t>before referring </a:t>
            </a:r>
            <a:r>
              <a:rPr lang="en-US" dirty="0"/>
              <a:t>a child for an initial evaluation for special education.  </a:t>
            </a:r>
            <a:r>
              <a:rPr lang="en-US" i="1" dirty="0"/>
              <a:t>See </a:t>
            </a:r>
            <a:r>
              <a:rPr lang="en-US" dirty="0"/>
              <a:t>Georgia Rule 160-4-7-.03(2)(b). </a:t>
            </a:r>
            <a:endParaRPr lang="en-US" dirty="0">
              <a:cs typeface="Calibri"/>
            </a:endParaRPr>
          </a:p>
          <a:p>
            <a:endParaRPr lang="en-US" dirty="0"/>
          </a:p>
        </p:txBody>
      </p:sp>
      <p:sp>
        <p:nvSpPr>
          <p:cNvPr id="4" name="Date Placeholder 3">
            <a:extLst>
              <a:ext uri="{FF2B5EF4-FFF2-40B4-BE49-F238E27FC236}">
                <a16:creationId xmlns:a16="http://schemas.microsoft.com/office/drawing/2014/main" id="{7FF39281-95D6-4EFA-B671-D554DB0C11EF}"/>
              </a:ext>
            </a:extLst>
          </p:cNvPr>
          <p:cNvSpPr>
            <a:spLocks noGrp="1"/>
          </p:cNvSpPr>
          <p:nvPr>
            <p:ph type="dt" sz="half" idx="2"/>
          </p:nvPr>
        </p:nvSpPr>
        <p:spPr/>
        <p:txBody>
          <a:bodyPr/>
          <a:lstStyle/>
          <a:p>
            <a:fld id="{4DAE6870-AD18-448A-9B2A-0EFE6DC7B06B}" type="datetime1">
              <a:rPr lang="en-US" smtClean="0"/>
              <a:t>9/4/2018</a:t>
            </a:fld>
            <a:endParaRPr lang="en-US"/>
          </a:p>
        </p:txBody>
      </p:sp>
      <p:sp>
        <p:nvSpPr>
          <p:cNvPr id="5" name="Slide Number Placeholder 4">
            <a:extLst>
              <a:ext uri="{FF2B5EF4-FFF2-40B4-BE49-F238E27FC236}">
                <a16:creationId xmlns:a16="http://schemas.microsoft.com/office/drawing/2014/main" id="{4E39C326-6CFA-4052-A4C5-8265A3CF0957}"/>
              </a:ext>
            </a:extLst>
          </p:cNvPr>
          <p:cNvSpPr>
            <a:spLocks noGrp="1"/>
          </p:cNvSpPr>
          <p:nvPr>
            <p:ph type="sldNum" sz="quarter" idx="4"/>
          </p:nvPr>
        </p:nvSpPr>
        <p:spPr/>
        <p:txBody>
          <a:bodyPr/>
          <a:lstStyle/>
          <a:p>
            <a:fld id="{B63E4CEF-BB1E-48C7-AE93-F39F6AA99AD7}" type="slidenum">
              <a:rPr lang="en-US" smtClean="0"/>
              <a:pPr/>
              <a:t>10</a:t>
            </a:fld>
            <a:endParaRPr lang="en-US"/>
          </a:p>
        </p:txBody>
      </p:sp>
    </p:spTree>
    <p:extLst>
      <p:ext uri="{BB962C8B-B14F-4D97-AF65-F5344CB8AC3E}">
        <p14:creationId xmlns:p14="http://schemas.microsoft.com/office/powerpoint/2010/main" val="1250408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5FA52-A8E7-4EB3-AB6F-C362685FDD1F}"/>
              </a:ext>
            </a:extLst>
          </p:cNvPr>
          <p:cNvSpPr>
            <a:spLocks noGrp="1"/>
          </p:cNvSpPr>
          <p:nvPr>
            <p:ph type="title"/>
          </p:nvPr>
        </p:nvSpPr>
        <p:spPr/>
        <p:txBody>
          <a:bodyPr>
            <a:normAutofit fontScale="90000"/>
          </a:bodyPr>
          <a:lstStyle/>
          <a:p>
            <a:r>
              <a:rPr lang="en-US" dirty="0"/>
              <a:t>Child Find – Interventions Prior to Referral</a:t>
            </a:r>
          </a:p>
        </p:txBody>
      </p:sp>
      <p:sp>
        <p:nvSpPr>
          <p:cNvPr id="3" name="Content Placeholder 2">
            <a:extLst>
              <a:ext uri="{FF2B5EF4-FFF2-40B4-BE49-F238E27FC236}">
                <a16:creationId xmlns:a16="http://schemas.microsoft.com/office/drawing/2014/main" id="{984A613E-0807-4E1E-810F-846EBEB736F0}"/>
              </a:ext>
            </a:extLst>
          </p:cNvPr>
          <p:cNvSpPr>
            <a:spLocks noGrp="1"/>
          </p:cNvSpPr>
          <p:nvPr>
            <p:ph idx="1"/>
          </p:nvPr>
        </p:nvSpPr>
        <p:spPr/>
        <p:txBody>
          <a:bodyPr>
            <a:normAutofit fontScale="85000" lnSpcReduction="10000"/>
          </a:bodyPr>
          <a:lstStyle/>
          <a:p>
            <a:r>
              <a:rPr lang="en-US" dirty="0"/>
              <a:t>The use of interventions before referring a child for an initial evaluation for special education can have a </a:t>
            </a:r>
            <a:r>
              <a:rPr lang="en-US" b="1" dirty="0"/>
              <a:t>positive impact on reducing the disproportionate representation </a:t>
            </a:r>
            <a:r>
              <a:rPr lang="en-US" dirty="0"/>
              <a:t>of racial and ethnic groups in special education and related services.  </a:t>
            </a:r>
          </a:p>
          <a:p>
            <a:r>
              <a:rPr lang="en-US" dirty="0"/>
              <a:t>In addition, if a parent or teacher requests an evaluation and interventions have not been provided prior to the referral, interventions may be provided while the child is being evaluated (within the 60-day timeline requirement). </a:t>
            </a:r>
          </a:p>
          <a:p>
            <a:r>
              <a:rPr lang="en-US" dirty="0"/>
              <a:t>Although a child’s receipt of interventions can provide a critical piece of information in helping to determine eligibility for special education, the lack of interventions must not be a reason for determining that a child is not eligible for special education services.*</a:t>
            </a:r>
          </a:p>
        </p:txBody>
      </p:sp>
      <p:sp>
        <p:nvSpPr>
          <p:cNvPr id="4" name="Date Placeholder 3">
            <a:extLst>
              <a:ext uri="{FF2B5EF4-FFF2-40B4-BE49-F238E27FC236}">
                <a16:creationId xmlns:a16="http://schemas.microsoft.com/office/drawing/2014/main" id="{B3AB15DB-C36B-45A9-B91C-05B9008C2161}"/>
              </a:ext>
            </a:extLst>
          </p:cNvPr>
          <p:cNvSpPr>
            <a:spLocks noGrp="1"/>
          </p:cNvSpPr>
          <p:nvPr>
            <p:ph type="dt" sz="half" idx="2"/>
          </p:nvPr>
        </p:nvSpPr>
        <p:spPr/>
        <p:txBody>
          <a:bodyPr/>
          <a:lstStyle/>
          <a:p>
            <a:fld id="{4DAE6870-AD18-448A-9B2A-0EFE6DC7B06B}" type="datetime1">
              <a:rPr lang="en-US" smtClean="0"/>
              <a:t>9/4/2018</a:t>
            </a:fld>
            <a:endParaRPr lang="en-US" dirty="0"/>
          </a:p>
        </p:txBody>
      </p:sp>
      <p:sp>
        <p:nvSpPr>
          <p:cNvPr id="5" name="Slide Number Placeholder 4">
            <a:extLst>
              <a:ext uri="{FF2B5EF4-FFF2-40B4-BE49-F238E27FC236}">
                <a16:creationId xmlns:a16="http://schemas.microsoft.com/office/drawing/2014/main" id="{60138982-6ACA-48F5-9BEE-222148EE7B48}"/>
              </a:ext>
            </a:extLst>
          </p:cNvPr>
          <p:cNvSpPr>
            <a:spLocks noGrp="1"/>
          </p:cNvSpPr>
          <p:nvPr>
            <p:ph type="sldNum" sz="quarter" idx="4"/>
          </p:nvPr>
        </p:nvSpPr>
        <p:spPr/>
        <p:txBody>
          <a:bodyPr/>
          <a:lstStyle/>
          <a:p>
            <a:fld id="{B63E4CEF-BB1E-48C7-AE93-F39F6AA99AD7}" type="slidenum">
              <a:rPr lang="en-US" smtClean="0"/>
              <a:pPr/>
              <a:t>11</a:t>
            </a:fld>
            <a:endParaRPr lang="en-US" dirty="0"/>
          </a:p>
        </p:txBody>
      </p:sp>
    </p:spTree>
    <p:extLst>
      <p:ext uri="{BB962C8B-B14F-4D97-AF65-F5344CB8AC3E}">
        <p14:creationId xmlns:p14="http://schemas.microsoft.com/office/powerpoint/2010/main" val="3635889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D186E-BDCC-44BE-8B80-94CEC1233412}"/>
              </a:ext>
            </a:extLst>
          </p:cNvPr>
          <p:cNvSpPr>
            <a:spLocks noGrp="1"/>
          </p:cNvSpPr>
          <p:nvPr>
            <p:ph type="title"/>
          </p:nvPr>
        </p:nvSpPr>
        <p:spPr/>
        <p:txBody>
          <a:bodyPr>
            <a:noAutofit/>
          </a:bodyPr>
          <a:lstStyle/>
          <a:p>
            <a:r>
              <a:rPr lang="en-US" sz="2800" dirty="0"/>
              <a:t>Can a parent request an evaluation without prior documentation of interventions?  </a:t>
            </a:r>
            <a:br>
              <a:rPr lang="en-US" sz="2800" dirty="0"/>
            </a:br>
            <a:endParaRPr lang="en-US" sz="2800" dirty="0"/>
          </a:p>
        </p:txBody>
      </p:sp>
      <p:sp>
        <p:nvSpPr>
          <p:cNvPr id="3" name="Content Placeholder 2">
            <a:extLst>
              <a:ext uri="{FF2B5EF4-FFF2-40B4-BE49-F238E27FC236}">
                <a16:creationId xmlns:a16="http://schemas.microsoft.com/office/drawing/2014/main" id="{3F575E86-DE05-4C04-8F26-66CC743D3616}"/>
              </a:ext>
            </a:extLst>
          </p:cNvPr>
          <p:cNvSpPr>
            <a:spLocks noGrp="1"/>
          </p:cNvSpPr>
          <p:nvPr>
            <p:ph idx="1"/>
          </p:nvPr>
        </p:nvSpPr>
        <p:spPr>
          <a:xfrm>
            <a:off x="209725" y="1510018"/>
            <a:ext cx="8615493" cy="5211457"/>
          </a:xfrm>
        </p:spPr>
        <p:txBody>
          <a:bodyPr>
            <a:normAutofit fontScale="85000" lnSpcReduction="20000"/>
          </a:bodyPr>
          <a:lstStyle/>
          <a:p>
            <a:r>
              <a:rPr lang="en-US" dirty="0"/>
              <a:t>Yes.  Parents maintain their right under the IDEA to request an evaluation.  </a:t>
            </a:r>
            <a:r>
              <a:rPr lang="en-US" i="1" dirty="0"/>
              <a:t>See </a:t>
            </a:r>
            <a:r>
              <a:rPr lang="en-US" dirty="0"/>
              <a:t>34 C.F.R. § 300.301(b).  LEAs may not refuse to conduct an evaluation nor delay an evaluation due to the absence of information about prior interventions.  Interventions and documentation of such may be developed during the evaluation period to support the other information the evaluation is gathering.  </a:t>
            </a:r>
          </a:p>
          <a:p>
            <a:r>
              <a:rPr lang="en-US" dirty="0"/>
              <a:t>If a LEA does not suspect that the child has a disability, and denies the request for an initial evaluation, the LEA must provide written notice to the parent explaining why the LEA refuses to conduct an initial evaluation and the information that was used as the basis for the decision, in accordance with 34 C.F.R. § 300.503(a) and (b).  </a:t>
            </a:r>
          </a:p>
          <a:p>
            <a:r>
              <a:rPr lang="en-US" dirty="0"/>
              <a:t>The parent can challenge this decision by filing a formal complaint or requesting a due process hearing to resolve the dispute regarding the child’s need for an evaluation.  </a:t>
            </a:r>
            <a:r>
              <a:rPr lang="en-US" i="1" dirty="0"/>
              <a:t>See</a:t>
            </a:r>
            <a:r>
              <a:rPr lang="en-US" dirty="0"/>
              <a:t> </a:t>
            </a:r>
            <a:r>
              <a:rPr lang="en-US" u="sng" dirty="0">
                <a:hlinkClick r:id="rId2"/>
              </a:rPr>
              <a:t>Memorandum from the U.S. Dep’t of Educ., Office of Special Education Programs (OSEP), Memo 11-07, January 21, 2011</a:t>
            </a:r>
            <a:r>
              <a:rPr lang="en-US" dirty="0"/>
              <a:t>.</a:t>
            </a:r>
          </a:p>
          <a:p>
            <a:endParaRPr lang="en-US" dirty="0"/>
          </a:p>
        </p:txBody>
      </p:sp>
      <p:sp>
        <p:nvSpPr>
          <p:cNvPr id="4" name="Date Placeholder 3">
            <a:extLst>
              <a:ext uri="{FF2B5EF4-FFF2-40B4-BE49-F238E27FC236}">
                <a16:creationId xmlns:a16="http://schemas.microsoft.com/office/drawing/2014/main" id="{94E200C3-5C9E-48FD-982C-FAD1DB8F046F}"/>
              </a:ext>
            </a:extLst>
          </p:cNvPr>
          <p:cNvSpPr>
            <a:spLocks noGrp="1"/>
          </p:cNvSpPr>
          <p:nvPr>
            <p:ph type="dt" sz="half" idx="2"/>
          </p:nvPr>
        </p:nvSpPr>
        <p:spPr/>
        <p:txBody>
          <a:bodyPr/>
          <a:lstStyle/>
          <a:p>
            <a:fld id="{4DAE6870-AD18-448A-9B2A-0EFE6DC7B06B}" type="datetime1">
              <a:rPr lang="en-US" smtClean="0"/>
              <a:t>9/4/2018</a:t>
            </a:fld>
            <a:endParaRPr lang="en-US" dirty="0"/>
          </a:p>
        </p:txBody>
      </p:sp>
      <p:sp>
        <p:nvSpPr>
          <p:cNvPr id="5" name="Slide Number Placeholder 4">
            <a:extLst>
              <a:ext uri="{FF2B5EF4-FFF2-40B4-BE49-F238E27FC236}">
                <a16:creationId xmlns:a16="http://schemas.microsoft.com/office/drawing/2014/main" id="{E43F7FD3-57CE-405E-83D7-87EF2B324DBD}"/>
              </a:ext>
            </a:extLst>
          </p:cNvPr>
          <p:cNvSpPr>
            <a:spLocks noGrp="1"/>
          </p:cNvSpPr>
          <p:nvPr>
            <p:ph type="sldNum" sz="quarter" idx="4"/>
          </p:nvPr>
        </p:nvSpPr>
        <p:spPr/>
        <p:txBody>
          <a:bodyPr/>
          <a:lstStyle/>
          <a:p>
            <a:fld id="{B63E4CEF-BB1E-48C7-AE93-F39F6AA99AD7}" type="slidenum">
              <a:rPr lang="en-US" smtClean="0"/>
              <a:pPr/>
              <a:t>12</a:t>
            </a:fld>
            <a:endParaRPr lang="en-US" dirty="0"/>
          </a:p>
        </p:txBody>
      </p:sp>
    </p:spTree>
    <p:extLst>
      <p:ext uri="{BB962C8B-B14F-4D97-AF65-F5344CB8AC3E}">
        <p14:creationId xmlns:p14="http://schemas.microsoft.com/office/powerpoint/2010/main" val="1064755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BEE2BD9-388D-4390-91A9-A4F5167C7532}"/>
              </a:ext>
            </a:extLst>
          </p:cNvPr>
          <p:cNvSpPr>
            <a:spLocks noGrp="1"/>
          </p:cNvSpPr>
          <p:nvPr>
            <p:ph type="title"/>
          </p:nvPr>
        </p:nvSpPr>
        <p:spPr/>
        <p:txBody>
          <a:bodyPr>
            <a:noAutofit/>
          </a:bodyPr>
          <a:lstStyle/>
          <a:p>
            <a:r>
              <a:rPr lang="en-US" sz="4000" dirty="0"/>
              <a:t>Evaluations and Reevaluations (</a:t>
            </a:r>
            <a:r>
              <a:rPr lang="en-US" sz="4000" dirty="0">
                <a:hlinkClick r:id="rId2"/>
              </a:rPr>
              <a:t>34 C.F.R. §§ 300.301-300.311</a:t>
            </a:r>
            <a:r>
              <a:rPr lang="en-US" sz="4000" dirty="0"/>
              <a:t>); </a:t>
            </a:r>
            <a:r>
              <a:rPr lang="en-US" sz="4000" cap="small" dirty="0"/>
              <a:t>Georgia Rule </a:t>
            </a:r>
            <a:r>
              <a:rPr lang="en-US" sz="4000" cap="small" dirty="0">
                <a:hlinkClick r:id="rId3"/>
              </a:rPr>
              <a:t>160-4-7-.04</a:t>
            </a:r>
            <a:endParaRPr lang="en-US" sz="4000" dirty="0"/>
          </a:p>
        </p:txBody>
      </p:sp>
      <p:sp>
        <p:nvSpPr>
          <p:cNvPr id="7" name="Text Placeholder 6">
            <a:extLst>
              <a:ext uri="{FF2B5EF4-FFF2-40B4-BE49-F238E27FC236}">
                <a16:creationId xmlns:a16="http://schemas.microsoft.com/office/drawing/2014/main" id="{F4865B93-0B74-4CA4-A39C-165C33EADF45}"/>
              </a:ext>
            </a:extLst>
          </p:cNvPr>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44FBF90E-DD90-49DA-8E87-DC13284055CE}"/>
              </a:ext>
            </a:extLst>
          </p:cNvPr>
          <p:cNvSpPr>
            <a:spLocks noGrp="1"/>
          </p:cNvSpPr>
          <p:nvPr>
            <p:ph type="dt" sz="half" idx="2"/>
          </p:nvPr>
        </p:nvSpPr>
        <p:spPr/>
        <p:txBody>
          <a:bodyPr/>
          <a:lstStyle/>
          <a:p>
            <a:fld id="{4DAE6870-AD18-448A-9B2A-0EFE6DC7B06B}" type="datetime1">
              <a:rPr lang="en-US" smtClean="0"/>
              <a:t>9/4/2018</a:t>
            </a:fld>
            <a:endParaRPr lang="en-US" dirty="0"/>
          </a:p>
        </p:txBody>
      </p:sp>
      <p:sp>
        <p:nvSpPr>
          <p:cNvPr id="5" name="Slide Number Placeholder 4">
            <a:extLst>
              <a:ext uri="{FF2B5EF4-FFF2-40B4-BE49-F238E27FC236}">
                <a16:creationId xmlns:a16="http://schemas.microsoft.com/office/drawing/2014/main" id="{E6337486-1792-4B05-B024-6BD41BDBE892}"/>
              </a:ext>
            </a:extLst>
          </p:cNvPr>
          <p:cNvSpPr>
            <a:spLocks noGrp="1"/>
          </p:cNvSpPr>
          <p:nvPr>
            <p:ph type="sldNum" sz="quarter" idx="4"/>
          </p:nvPr>
        </p:nvSpPr>
        <p:spPr/>
        <p:txBody>
          <a:bodyPr/>
          <a:lstStyle/>
          <a:p>
            <a:fld id="{B63E4CEF-BB1E-48C7-AE93-F39F6AA99AD7}" type="slidenum">
              <a:rPr lang="en-US" smtClean="0"/>
              <a:pPr/>
              <a:t>13</a:t>
            </a:fld>
            <a:endParaRPr lang="en-US" dirty="0"/>
          </a:p>
        </p:txBody>
      </p:sp>
    </p:spTree>
    <p:extLst>
      <p:ext uri="{BB962C8B-B14F-4D97-AF65-F5344CB8AC3E}">
        <p14:creationId xmlns:p14="http://schemas.microsoft.com/office/powerpoint/2010/main" val="2208394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A1AB5-AEE7-47F9-BFE2-1F5FBFAB124B}"/>
              </a:ext>
            </a:extLst>
          </p:cNvPr>
          <p:cNvSpPr>
            <a:spLocks noGrp="1"/>
          </p:cNvSpPr>
          <p:nvPr>
            <p:ph type="title"/>
          </p:nvPr>
        </p:nvSpPr>
        <p:spPr/>
        <p:txBody>
          <a:bodyPr>
            <a:normAutofit/>
          </a:bodyPr>
          <a:lstStyle/>
          <a:p>
            <a:pPr algn="ctr"/>
            <a:br>
              <a:rPr lang="en-US" i="1">
                <a:latin typeface="Calibri Light"/>
                <a:cs typeface="Calibri Light"/>
              </a:rPr>
            </a:br>
            <a:endParaRPr lang="en-US"/>
          </a:p>
        </p:txBody>
      </p:sp>
      <p:sp>
        <p:nvSpPr>
          <p:cNvPr id="3" name="Content Placeholder 2">
            <a:extLst>
              <a:ext uri="{FF2B5EF4-FFF2-40B4-BE49-F238E27FC236}">
                <a16:creationId xmlns:a16="http://schemas.microsoft.com/office/drawing/2014/main" id="{A8120738-763B-4A0A-8D89-2CA5BDBF55B8}"/>
              </a:ext>
            </a:extLst>
          </p:cNvPr>
          <p:cNvSpPr>
            <a:spLocks noGrp="1"/>
          </p:cNvSpPr>
          <p:nvPr>
            <p:ph idx="1"/>
          </p:nvPr>
        </p:nvSpPr>
        <p:spPr/>
        <p:txBody>
          <a:bodyPr>
            <a:normAutofit lnSpcReduction="10000"/>
          </a:bodyPr>
          <a:lstStyle/>
          <a:p>
            <a:r>
              <a:rPr lang="en-US" dirty="0"/>
              <a:t>Before an evaluation can begin, the LEA must obtain a signed, informed parental consent for evaluation.  The LEA has </a:t>
            </a:r>
            <a:r>
              <a:rPr lang="en-US" b="1" dirty="0"/>
              <a:t>60 calendar days </a:t>
            </a:r>
            <a:r>
              <a:rPr lang="en-US" dirty="0"/>
              <a:t>after receiving parental consent to complete </a:t>
            </a:r>
            <a:r>
              <a:rPr lang="en-US" b="1" dirty="0"/>
              <a:t>the initial evaluation. </a:t>
            </a:r>
            <a:r>
              <a:rPr lang="en-US" dirty="0"/>
              <a:t>34 C.F.R. § 300.301(c)(1)(</a:t>
            </a:r>
            <a:r>
              <a:rPr lang="en-US" dirty="0" err="1"/>
              <a:t>i</a:t>
            </a:r>
            <a:r>
              <a:rPr lang="en-US" dirty="0"/>
              <a:t>); Georgia Rule 160-4-7-.04(b)(1)* </a:t>
            </a:r>
          </a:p>
          <a:p>
            <a:r>
              <a:rPr lang="en-US" dirty="0"/>
              <a:t>LEAs are </a:t>
            </a:r>
            <a:r>
              <a:rPr lang="en-US" b="1" dirty="0"/>
              <a:t>not</a:t>
            </a:r>
            <a:r>
              <a:rPr lang="en-US" dirty="0"/>
              <a:t> required to make the </a:t>
            </a:r>
            <a:r>
              <a:rPr lang="en-US" b="1" dirty="0"/>
              <a:t>eligibility determination</a:t>
            </a:r>
            <a:r>
              <a:rPr lang="en-US" dirty="0"/>
              <a:t> during the 60-day initial evaluation timeline.</a:t>
            </a:r>
          </a:p>
          <a:p>
            <a:r>
              <a:rPr lang="en-US" dirty="0"/>
              <a:t>Completion of the initial evaluation is defined as completion of the evaluation report(s). </a:t>
            </a:r>
          </a:p>
        </p:txBody>
      </p:sp>
      <p:sp>
        <p:nvSpPr>
          <p:cNvPr id="4" name="Date Placeholder 3">
            <a:extLst>
              <a:ext uri="{FF2B5EF4-FFF2-40B4-BE49-F238E27FC236}">
                <a16:creationId xmlns:a16="http://schemas.microsoft.com/office/drawing/2014/main" id="{9BAAE7D7-FF96-4C26-8223-F34F23DCD8F5}"/>
              </a:ext>
            </a:extLst>
          </p:cNvPr>
          <p:cNvSpPr>
            <a:spLocks noGrp="1"/>
          </p:cNvSpPr>
          <p:nvPr>
            <p:ph type="dt" sz="half" idx="2"/>
          </p:nvPr>
        </p:nvSpPr>
        <p:spPr/>
        <p:txBody>
          <a:bodyPr/>
          <a:lstStyle/>
          <a:p>
            <a:fld id="{4DAE6870-AD18-448A-9B2A-0EFE6DC7B06B}" type="datetime1">
              <a:rPr lang="en-US" smtClean="0"/>
              <a:t>9/4/2018</a:t>
            </a:fld>
            <a:endParaRPr lang="en-US"/>
          </a:p>
        </p:txBody>
      </p:sp>
      <p:sp>
        <p:nvSpPr>
          <p:cNvPr id="5" name="Slide Number Placeholder 4">
            <a:extLst>
              <a:ext uri="{FF2B5EF4-FFF2-40B4-BE49-F238E27FC236}">
                <a16:creationId xmlns:a16="http://schemas.microsoft.com/office/drawing/2014/main" id="{C95A432D-10D2-49B6-BD3C-4DC407E87C15}"/>
              </a:ext>
            </a:extLst>
          </p:cNvPr>
          <p:cNvSpPr>
            <a:spLocks noGrp="1"/>
          </p:cNvSpPr>
          <p:nvPr>
            <p:ph type="sldNum" sz="quarter" idx="4"/>
          </p:nvPr>
        </p:nvSpPr>
        <p:spPr/>
        <p:txBody>
          <a:bodyPr/>
          <a:lstStyle/>
          <a:p>
            <a:fld id="{B63E4CEF-BB1E-48C7-AE93-F39F6AA99AD7}" type="slidenum">
              <a:rPr lang="en-US" smtClean="0"/>
              <a:pPr/>
              <a:t>14</a:t>
            </a:fld>
            <a:endParaRPr lang="en-US"/>
          </a:p>
        </p:txBody>
      </p:sp>
      <p:sp>
        <p:nvSpPr>
          <p:cNvPr id="7" name="Title 1">
            <a:extLst>
              <a:ext uri="{FF2B5EF4-FFF2-40B4-BE49-F238E27FC236}">
                <a16:creationId xmlns:a16="http://schemas.microsoft.com/office/drawing/2014/main" id="{499EB64E-393D-4AD4-A51A-AECD924A2D2E}"/>
              </a:ext>
            </a:extLst>
          </p:cNvPr>
          <p:cNvSpPr txBox="1">
            <a:spLocks/>
          </p:cNvSpPr>
          <p:nvPr/>
        </p:nvSpPr>
        <p:spPr>
          <a:xfrm>
            <a:off x="756383" y="486416"/>
            <a:ext cx="63166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a:lstStyle>
          <a:p>
            <a:r>
              <a:rPr lang="en-US"/>
              <a:t>Initial Evaluation</a:t>
            </a:r>
          </a:p>
        </p:txBody>
      </p:sp>
    </p:spTree>
    <p:extLst>
      <p:ext uri="{BB962C8B-B14F-4D97-AF65-F5344CB8AC3E}">
        <p14:creationId xmlns:p14="http://schemas.microsoft.com/office/powerpoint/2010/main" val="1900509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129DD-D676-4E7D-ACF9-13F644B5FC89}"/>
              </a:ext>
            </a:extLst>
          </p:cNvPr>
          <p:cNvSpPr>
            <a:spLocks noGrp="1"/>
          </p:cNvSpPr>
          <p:nvPr>
            <p:ph type="title"/>
          </p:nvPr>
        </p:nvSpPr>
        <p:spPr/>
        <p:txBody>
          <a:bodyPr/>
          <a:lstStyle/>
          <a:p>
            <a:r>
              <a:rPr lang="en-US"/>
              <a:t>Initial Evaluation</a:t>
            </a:r>
          </a:p>
        </p:txBody>
      </p:sp>
      <p:sp>
        <p:nvSpPr>
          <p:cNvPr id="3" name="Content Placeholder 2">
            <a:extLst>
              <a:ext uri="{FF2B5EF4-FFF2-40B4-BE49-F238E27FC236}">
                <a16:creationId xmlns:a16="http://schemas.microsoft.com/office/drawing/2014/main" id="{03F723F3-FD9E-4248-B7C7-0AB1DB55FC9B}"/>
              </a:ext>
            </a:extLst>
          </p:cNvPr>
          <p:cNvSpPr>
            <a:spLocks noGrp="1"/>
          </p:cNvSpPr>
          <p:nvPr>
            <p:ph idx="1"/>
          </p:nvPr>
        </p:nvSpPr>
        <p:spPr/>
        <p:txBody>
          <a:bodyPr>
            <a:normAutofit fontScale="92500"/>
          </a:bodyPr>
          <a:lstStyle/>
          <a:p>
            <a:r>
              <a:rPr lang="en-US" dirty="0"/>
              <a:t>The eligibility decision should be made within a </a:t>
            </a:r>
            <a:r>
              <a:rPr lang="en-US" b="1" dirty="0"/>
              <a:t>reasonable period of time </a:t>
            </a:r>
            <a:r>
              <a:rPr lang="en-US" dirty="0"/>
              <a:t>following the completion of the evaluation. </a:t>
            </a:r>
            <a:r>
              <a:rPr lang="en-US" i="1" dirty="0"/>
              <a:t>See</a:t>
            </a:r>
            <a:r>
              <a:rPr lang="en-US" dirty="0"/>
              <a:t> 71 Fed. Reg. 46637 (2006).  </a:t>
            </a:r>
          </a:p>
          <a:p>
            <a:r>
              <a:rPr lang="en-US" dirty="0"/>
              <a:t>As a matter of best practice, </a:t>
            </a:r>
            <a:r>
              <a:rPr lang="en-US" b="1" dirty="0"/>
              <a:t>within 10 calendar days</a:t>
            </a:r>
            <a:r>
              <a:rPr lang="en-US" dirty="0"/>
              <a:t> of the completion of the </a:t>
            </a:r>
            <a:r>
              <a:rPr lang="en-US" strike="sngStrike" dirty="0"/>
              <a:t>evaluation report(s) </a:t>
            </a:r>
            <a:r>
              <a:rPr lang="en-US" dirty="0">
                <a:solidFill>
                  <a:srgbClr val="FF0000"/>
                </a:solidFill>
              </a:rPr>
              <a:t>60-day initial evaluation period</a:t>
            </a:r>
            <a:r>
              <a:rPr lang="en-US" dirty="0"/>
              <a:t>, an eligibility meeting should be held.  </a:t>
            </a:r>
          </a:p>
          <a:p>
            <a:r>
              <a:rPr lang="en-US" dirty="0"/>
              <a:t>Development of the Individualized Education Program (IEP) can take up to 30 additional days.  </a:t>
            </a:r>
            <a:r>
              <a:rPr lang="en-US" i="1" dirty="0"/>
              <a:t>See</a:t>
            </a:r>
            <a:r>
              <a:rPr lang="en-US" dirty="0"/>
              <a:t> </a:t>
            </a:r>
            <a:r>
              <a:rPr lang="en-US" u="sng" dirty="0">
                <a:hlinkClick r:id="rId2"/>
              </a:rPr>
              <a:t>34 C.F.R. § 300.323(c)(1)</a:t>
            </a:r>
            <a:r>
              <a:rPr lang="en-US" dirty="0"/>
              <a:t>; Georgia Rule </a:t>
            </a:r>
            <a:r>
              <a:rPr lang="en-US" dirty="0">
                <a:hlinkClick r:id="rId3"/>
              </a:rPr>
              <a:t>160-4-7-.06(13)(a)</a:t>
            </a:r>
            <a:r>
              <a:rPr lang="en-US" dirty="0"/>
              <a:t>. </a:t>
            </a:r>
          </a:p>
        </p:txBody>
      </p:sp>
      <p:sp>
        <p:nvSpPr>
          <p:cNvPr id="4" name="Date Placeholder 3">
            <a:extLst>
              <a:ext uri="{FF2B5EF4-FFF2-40B4-BE49-F238E27FC236}">
                <a16:creationId xmlns:a16="http://schemas.microsoft.com/office/drawing/2014/main" id="{DEED32FC-1D55-4527-8131-B72FBE04C7E0}"/>
              </a:ext>
            </a:extLst>
          </p:cNvPr>
          <p:cNvSpPr>
            <a:spLocks noGrp="1"/>
          </p:cNvSpPr>
          <p:nvPr>
            <p:ph type="dt" sz="half" idx="2"/>
          </p:nvPr>
        </p:nvSpPr>
        <p:spPr/>
        <p:txBody>
          <a:bodyPr/>
          <a:lstStyle/>
          <a:p>
            <a:fld id="{4DAE6870-AD18-448A-9B2A-0EFE6DC7B06B}" type="datetime1">
              <a:rPr lang="en-US" smtClean="0"/>
              <a:t>9/4/2018</a:t>
            </a:fld>
            <a:endParaRPr lang="en-US"/>
          </a:p>
        </p:txBody>
      </p:sp>
      <p:sp>
        <p:nvSpPr>
          <p:cNvPr id="5" name="Slide Number Placeholder 4">
            <a:extLst>
              <a:ext uri="{FF2B5EF4-FFF2-40B4-BE49-F238E27FC236}">
                <a16:creationId xmlns:a16="http://schemas.microsoft.com/office/drawing/2014/main" id="{827FAEE5-EAE5-4653-A4F7-351397DC5790}"/>
              </a:ext>
            </a:extLst>
          </p:cNvPr>
          <p:cNvSpPr>
            <a:spLocks noGrp="1"/>
          </p:cNvSpPr>
          <p:nvPr>
            <p:ph type="sldNum" sz="quarter" idx="4"/>
          </p:nvPr>
        </p:nvSpPr>
        <p:spPr/>
        <p:txBody>
          <a:bodyPr/>
          <a:lstStyle/>
          <a:p>
            <a:fld id="{B63E4CEF-BB1E-48C7-AE93-F39F6AA99AD7}" type="slidenum">
              <a:rPr lang="en-US" smtClean="0"/>
              <a:pPr/>
              <a:t>15</a:t>
            </a:fld>
            <a:endParaRPr lang="en-US"/>
          </a:p>
        </p:txBody>
      </p:sp>
    </p:spTree>
    <p:extLst>
      <p:ext uri="{BB962C8B-B14F-4D97-AF65-F5344CB8AC3E}">
        <p14:creationId xmlns:p14="http://schemas.microsoft.com/office/powerpoint/2010/main" val="3546092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6BF3D-41CC-4FF3-8ED3-0C6A33E0F25E}"/>
              </a:ext>
            </a:extLst>
          </p:cNvPr>
          <p:cNvSpPr>
            <a:spLocks noGrp="1"/>
          </p:cNvSpPr>
          <p:nvPr>
            <p:ph type="title"/>
          </p:nvPr>
        </p:nvSpPr>
        <p:spPr/>
        <p:txBody>
          <a:bodyPr/>
          <a:lstStyle/>
          <a:p>
            <a:r>
              <a:rPr lang="en-US"/>
              <a:t>Evaluation Report(s)</a:t>
            </a:r>
          </a:p>
        </p:txBody>
      </p:sp>
      <p:sp>
        <p:nvSpPr>
          <p:cNvPr id="3" name="Content Placeholder 2">
            <a:extLst>
              <a:ext uri="{FF2B5EF4-FFF2-40B4-BE49-F238E27FC236}">
                <a16:creationId xmlns:a16="http://schemas.microsoft.com/office/drawing/2014/main" id="{80EE7B79-ED20-4479-A8B4-E0C02E32B7CD}"/>
              </a:ext>
            </a:extLst>
          </p:cNvPr>
          <p:cNvSpPr>
            <a:spLocks noGrp="1"/>
          </p:cNvSpPr>
          <p:nvPr>
            <p:ph idx="1"/>
          </p:nvPr>
        </p:nvSpPr>
        <p:spPr/>
        <p:txBody>
          <a:bodyPr>
            <a:normAutofit/>
          </a:bodyPr>
          <a:lstStyle/>
          <a:p>
            <a:pPr marL="0" indent="0" algn="ctr">
              <a:buNone/>
            </a:pPr>
            <a:endParaRPr lang="en-US" sz="4800"/>
          </a:p>
          <a:p>
            <a:pPr marL="0" indent="0" algn="ctr">
              <a:buNone/>
            </a:pPr>
            <a:r>
              <a:rPr lang="en-US" sz="4800"/>
              <a:t>A comprehensive evaluation report may include combined reports; however, the timeline will be based on the most recent date.</a:t>
            </a:r>
          </a:p>
        </p:txBody>
      </p:sp>
      <p:sp>
        <p:nvSpPr>
          <p:cNvPr id="4" name="Date Placeholder 3">
            <a:extLst>
              <a:ext uri="{FF2B5EF4-FFF2-40B4-BE49-F238E27FC236}">
                <a16:creationId xmlns:a16="http://schemas.microsoft.com/office/drawing/2014/main" id="{70258227-5211-461B-9CE0-9707E5A7D8C3}"/>
              </a:ext>
            </a:extLst>
          </p:cNvPr>
          <p:cNvSpPr>
            <a:spLocks noGrp="1"/>
          </p:cNvSpPr>
          <p:nvPr>
            <p:ph type="dt" sz="half" idx="2"/>
          </p:nvPr>
        </p:nvSpPr>
        <p:spPr/>
        <p:txBody>
          <a:bodyPr/>
          <a:lstStyle/>
          <a:p>
            <a:fld id="{4DAE6870-AD18-448A-9B2A-0EFE6DC7B06B}" type="datetime1">
              <a:rPr lang="en-US" smtClean="0"/>
              <a:t>9/4/2018</a:t>
            </a:fld>
            <a:endParaRPr lang="en-US"/>
          </a:p>
        </p:txBody>
      </p:sp>
      <p:sp>
        <p:nvSpPr>
          <p:cNvPr id="5" name="Slide Number Placeholder 4">
            <a:extLst>
              <a:ext uri="{FF2B5EF4-FFF2-40B4-BE49-F238E27FC236}">
                <a16:creationId xmlns:a16="http://schemas.microsoft.com/office/drawing/2014/main" id="{1ACA6A46-E500-4315-810D-7304D5931BB3}"/>
              </a:ext>
            </a:extLst>
          </p:cNvPr>
          <p:cNvSpPr>
            <a:spLocks noGrp="1"/>
          </p:cNvSpPr>
          <p:nvPr>
            <p:ph type="sldNum" sz="quarter" idx="4"/>
          </p:nvPr>
        </p:nvSpPr>
        <p:spPr/>
        <p:txBody>
          <a:bodyPr/>
          <a:lstStyle/>
          <a:p>
            <a:fld id="{B63E4CEF-BB1E-48C7-AE93-F39F6AA99AD7}" type="slidenum">
              <a:rPr lang="en-US" smtClean="0"/>
              <a:pPr/>
              <a:t>16</a:t>
            </a:fld>
            <a:endParaRPr lang="en-US"/>
          </a:p>
        </p:txBody>
      </p:sp>
    </p:spTree>
    <p:extLst>
      <p:ext uri="{BB962C8B-B14F-4D97-AF65-F5344CB8AC3E}">
        <p14:creationId xmlns:p14="http://schemas.microsoft.com/office/powerpoint/2010/main" val="393023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6BC34-A7DE-47B8-AB2E-AF9563578B1F}"/>
              </a:ext>
            </a:extLst>
          </p:cNvPr>
          <p:cNvSpPr>
            <a:spLocks noGrp="1"/>
          </p:cNvSpPr>
          <p:nvPr>
            <p:ph type="title"/>
          </p:nvPr>
        </p:nvSpPr>
        <p:spPr/>
        <p:txBody>
          <a:bodyPr/>
          <a:lstStyle/>
          <a:p>
            <a:r>
              <a:rPr lang="en-US" dirty="0"/>
              <a:t>Reevaluation Process</a:t>
            </a:r>
          </a:p>
        </p:txBody>
      </p:sp>
      <p:sp>
        <p:nvSpPr>
          <p:cNvPr id="3" name="Content Placeholder 2">
            <a:extLst>
              <a:ext uri="{FF2B5EF4-FFF2-40B4-BE49-F238E27FC236}">
                <a16:creationId xmlns:a16="http://schemas.microsoft.com/office/drawing/2014/main" id="{8C0BCB0F-CF93-4B09-B21A-66AAD4DD6D92}"/>
              </a:ext>
            </a:extLst>
          </p:cNvPr>
          <p:cNvSpPr>
            <a:spLocks noGrp="1"/>
          </p:cNvSpPr>
          <p:nvPr>
            <p:ph idx="1"/>
          </p:nvPr>
        </p:nvSpPr>
        <p:spPr/>
        <p:txBody>
          <a:bodyPr>
            <a:normAutofit/>
          </a:bodyPr>
          <a:lstStyle/>
          <a:p>
            <a:r>
              <a:rPr lang="en-US" dirty="0"/>
              <a:t>Each LEA must ensure that a reevaluation of each child with a disability is conducted </a:t>
            </a:r>
            <a:r>
              <a:rPr lang="en-US" b="1" dirty="0"/>
              <a:t>at least once every 3 years</a:t>
            </a:r>
            <a:r>
              <a:rPr lang="en-US" dirty="0"/>
              <a:t>, </a:t>
            </a:r>
            <a:r>
              <a:rPr lang="en-US" b="1" dirty="0"/>
              <a:t>unless the parent and the LEA agree that a reevaluation is unnecessary.</a:t>
            </a:r>
            <a:r>
              <a:rPr lang="en-US" dirty="0"/>
              <a:t> 34 C.F.R. § 300.303(b)(2); Georgia Rule 160-4-7-.04(3)(b).</a:t>
            </a:r>
          </a:p>
          <a:p>
            <a:endParaRPr lang="en-US" dirty="0"/>
          </a:p>
        </p:txBody>
      </p:sp>
      <p:sp>
        <p:nvSpPr>
          <p:cNvPr id="4" name="Date Placeholder 3">
            <a:extLst>
              <a:ext uri="{FF2B5EF4-FFF2-40B4-BE49-F238E27FC236}">
                <a16:creationId xmlns:a16="http://schemas.microsoft.com/office/drawing/2014/main" id="{B74A6504-4F91-4792-9D6B-45F4A43B8B46}"/>
              </a:ext>
            </a:extLst>
          </p:cNvPr>
          <p:cNvSpPr>
            <a:spLocks noGrp="1"/>
          </p:cNvSpPr>
          <p:nvPr>
            <p:ph type="dt" sz="half" idx="2"/>
          </p:nvPr>
        </p:nvSpPr>
        <p:spPr/>
        <p:txBody>
          <a:bodyPr/>
          <a:lstStyle/>
          <a:p>
            <a:fld id="{4DAE6870-AD18-448A-9B2A-0EFE6DC7B06B}" type="datetime1">
              <a:rPr lang="en-US" smtClean="0"/>
              <a:t>9/4/2018</a:t>
            </a:fld>
            <a:endParaRPr lang="en-US" dirty="0"/>
          </a:p>
        </p:txBody>
      </p:sp>
      <p:sp>
        <p:nvSpPr>
          <p:cNvPr id="5" name="Slide Number Placeholder 4">
            <a:extLst>
              <a:ext uri="{FF2B5EF4-FFF2-40B4-BE49-F238E27FC236}">
                <a16:creationId xmlns:a16="http://schemas.microsoft.com/office/drawing/2014/main" id="{767FA713-92FB-4002-9E70-4DE8CA4806A9}"/>
              </a:ext>
            </a:extLst>
          </p:cNvPr>
          <p:cNvSpPr>
            <a:spLocks noGrp="1"/>
          </p:cNvSpPr>
          <p:nvPr>
            <p:ph type="sldNum" sz="quarter" idx="4"/>
          </p:nvPr>
        </p:nvSpPr>
        <p:spPr/>
        <p:txBody>
          <a:bodyPr/>
          <a:lstStyle/>
          <a:p>
            <a:fld id="{B63E4CEF-BB1E-48C7-AE93-F39F6AA99AD7}" type="slidenum">
              <a:rPr lang="en-US" smtClean="0"/>
              <a:pPr/>
              <a:t>17</a:t>
            </a:fld>
            <a:endParaRPr lang="en-US" dirty="0"/>
          </a:p>
        </p:txBody>
      </p:sp>
    </p:spTree>
    <p:extLst>
      <p:ext uri="{BB962C8B-B14F-4D97-AF65-F5344CB8AC3E}">
        <p14:creationId xmlns:p14="http://schemas.microsoft.com/office/powerpoint/2010/main" val="4128292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DF01F-5CAC-414A-9654-4957460AA122}"/>
              </a:ext>
            </a:extLst>
          </p:cNvPr>
          <p:cNvSpPr>
            <a:spLocks noGrp="1"/>
          </p:cNvSpPr>
          <p:nvPr>
            <p:ph type="title"/>
          </p:nvPr>
        </p:nvSpPr>
        <p:spPr/>
        <p:txBody>
          <a:bodyPr>
            <a:normAutofit/>
          </a:bodyPr>
          <a:lstStyle/>
          <a:p>
            <a:r>
              <a:rPr lang="en-US" sz="3600" dirty="0"/>
              <a:t>Reevaluation Process -  Review of Existing Data</a:t>
            </a:r>
          </a:p>
        </p:txBody>
      </p:sp>
      <p:sp>
        <p:nvSpPr>
          <p:cNvPr id="3" name="Content Placeholder 2">
            <a:extLst>
              <a:ext uri="{FF2B5EF4-FFF2-40B4-BE49-F238E27FC236}">
                <a16:creationId xmlns:a16="http://schemas.microsoft.com/office/drawing/2014/main" id="{576DBA45-D02B-42B7-BED1-3AB62832FE23}"/>
              </a:ext>
            </a:extLst>
          </p:cNvPr>
          <p:cNvSpPr>
            <a:spLocks noGrp="1"/>
          </p:cNvSpPr>
          <p:nvPr>
            <p:ph idx="1"/>
          </p:nvPr>
        </p:nvSpPr>
        <p:spPr>
          <a:xfrm>
            <a:off x="226503" y="1510018"/>
            <a:ext cx="8288847" cy="4666945"/>
          </a:xfrm>
        </p:spPr>
        <p:txBody>
          <a:bodyPr>
            <a:normAutofit fontScale="92500"/>
          </a:bodyPr>
          <a:lstStyle/>
          <a:p>
            <a:r>
              <a:rPr lang="en-US" sz="2000" dirty="0"/>
              <a:t>As part of the reevaluation process, the IEP Team, including the parent and other qualified professionals must </a:t>
            </a:r>
            <a:r>
              <a:rPr lang="en-US" sz="2000" b="1" dirty="0"/>
              <a:t>review evaluation data</a:t>
            </a:r>
            <a:r>
              <a:rPr lang="en-US" sz="2000" dirty="0"/>
              <a:t>, including but not limited to the current full eligibility on the child that is already available.  This review may include evaluations and information provided by the parent, current classroom-based local or state assessments, classroom-based observations, and observations by the teacher and related service providers.  </a:t>
            </a:r>
          </a:p>
          <a:p>
            <a:r>
              <a:rPr lang="en-US" sz="2000" dirty="0"/>
              <a:t>The team will, on the basis of that review, and considering how long it has been since a comprehensive evaluation of the child last occurred, identify additional data needed, if any, to determine the following:</a:t>
            </a:r>
          </a:p>
          <a:p>
            <a:pPr lvl="1"/>
            <a:r>
              <a:rPr lang="en-US" sz="1600" dirty="0"/>
              <a:t>the present levels of academic achievement and related developmental needs of the child;</a:t>
            </a:r>
          </a:p>
          <a:p>
            <a:pPr lvl="1"/>
            <a:r>
              <a:rPr lang="en-US" sz="1600" dirty="0"/>
              <a:t>whether the child continues to have a disability or additional areas of need due to a disability;</a:t>
            </a:r>
          </a:p>
          <a:p>
            <a:pPr lvl="1"/>
            <a:r>
              <a:rPr lang="en-US" sz="1600" dirty="0"/>
              <a:t>whether the child continues to need special education and related services; </a:t>
            </a:r>
          </a:p>
          <a:p>
            <a:pPr lvl="1"/>
            <a:r>
              <a:rPr lang="en-US" sz="1600" dirty="0"/>
              <a:t>whether the child needs any additions or modifications to the special education and related services to meet the measurable annual goals set in the IEP; and</a:t>
            </a:r>
          </a:p>
          <a:p>
            <a:pPr lvl="1"/>
            <a:r>
              <a:rPr lang="en-US" sz="1600" dirty="0"/>
              <a:t>whether the child needs any additions or modifications to special education and related services to enable participation, as appropriate, in the general education curriculum.</a:t>
            </a:r>
          </a:p>
        </p:txBody>
      </p:sp>
      <p:sp>
        <p:nvSpPr>
          <p:cNvPr id="4" name="Date Placeholder 3">
            <a:extLst>
              <a:ext uri="{FF2B5EF4-FFF2-40B4-BE49-F238E27FC236}">
                <a16:creationId xmlns:a16="http://schemas.microsoft.com/office/drawing/2014/main" id="{64085FDE-1E0C-4F11-9154-A95EB423E5BE}"/>
              </a:ext>
            </a:extLst>
          </p:cNvPr>
          <p:cNvSpPr>
            <a:spLocks noGrp="1"/>
          </p:cNvSpPr>
          <p:nvPr>
            <p:ph type="dt" sz="half" idx="2"/>
          </p:nvPr>
        </p:nvSpPr>
        <p:spPr/>
        <p:txBody>
          <a:bodyPr/>
          <a:lstStyle/>
          <a:p>
            <a:fld id="{4DAE6870-AD18-448A-9B2A-0EFE6DC7B06B}" type="datetime1">
              <a:rPr lang="en-US" smtClean="0"/>
              <a:t>9/4/2018</a:t>
            </a:fld>
            <a:endParaRPr lang="en-US" dirty="0"/>
          </a:p>
        </p:txBody>
      </p:sp>
      <p:sp>
        <p:nvSpPr>
          <p:cNvPr id="5" name="Slide Number Placeholder 4">
            <a:extLst>
              <a:ext uri="{FF2B5EF4-FFF2-40B4-BE49-F238E27FC236}">
                <a16:creationId xmlns:a16="http://schemas.microsoft.com/office/drawing/2014/main" id="{79C809CC-D3C8-4CFA-AC6A-A59C7A23CE11}"/>
              </a:ext>
            </a:extLst>
          </p:cNvPr>
          <p:cNvSpPr>
            <a:spLocks noGrp="1"/>
          </p:cNvSpPr>
          <p:nvPr>
            <p:ph type="sldNum" sz="quarter" idx="4"/>
          </p:nvPr>
        </p:nvSpPr>
        <p:spPr/>
        <p:txBody>
          <a:bodyPr/>
          <a:lstStyle/>
          <a:p>
            <a:fld id="{B63E4CEF-BB1E-48C7-AE93-F39F6AA99AD7}" type="slidenum">
              <a:rPr lang="en-US" smtClean="0"/>
              <a:pPr/>
              <a:t>18</a:t>
            </a:fld>
            <a:endParaRPr lang="en-US" dirty="0"/>
          </a:p>
        </p:txBody>
      </p:sp>
    </p:spTree>
    <p:extLst>
      <p:ext uri="{BB962C8B-B14F-4D97-AF65-F5344CB8AC3E}">
        <p14:creationId xmlns:p14="http://schemas.microsoft.com/office/powerpoint/2010/main" val="39906918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5AE637F-353E-4173-A137-D484087793F2}"/>
              </a:ext>
            </a:extLst>
          </p:cNvPr>
          <p:cNvSpPr>
            <a:spLocks noGrp="1"/>
          </p:cNvSpPr>
          <p:nvPr>
            <p:ph type="title"/>
          </p:nvPr>
        </p:nvSpPr>
        <p:spPr/>
        <p:txBody>
          <a:bodyPr/>
          <a:lstStyle/>
          <a:p>
            <a:r>
              <a:rPr lang="en-US" dirty="0"/>
              <a:t>Reevaluation Process</a:t>
            </a:r>
          </a:p>
        </p:txBody>
      </p:sp>
      <p:pic>
        <p:nvPicPr>
          <p:cNvPr id="8" name="Content Placeholder 7">
            <a:extLst>
              <a:ext uri="{FF2B5EF4-FFF2-40B4-BE49-F238E27FC236}">
                <a16:creationId xmlns:a16="http://schemas.microsoft.com/office/drawing/2014/main" id="{B948BF5A-A483-4D9F-8A78-AD4B4D692F6D}"/>
              </a:ext>
            </a:extLst>
          </p:cNvPr>
          <p:cNvPicPr>
            <a:picLocks noGrp="1" noChangeAspect="1"/>
          </p:cNvPicPr>
          <p:nvPr>
            <p:ph idx="1"/>
          </p:nvPr>
        </p:nvPicPr>
        <p:blipFill rotWithShape="1">
          <a:blip r:embed="rId2"/>
          <a:srcRect l="11389" t="56306" r="6732"/>
          <a:stretch/>
        </p:blipFill>
        <p:spPr>
          <a:xfrm>
            <a:off x="293700" y="2547925"/>
            <a:ext cx="8556599" cy="2362005"/>
          </a:xfrm>
          <a:prstGeom prst="rect">
            <a:avLst/>
          </a:prstGeom>
          <a:ln w="228600" cap="sq" cmpd="thickThin">
            <a:solidFill>
              <a:srgbClr val="000000"/>
            </a:solidFill>
            <a:prstDash val="solid"/>
            <a:miter lim="800000"/>
          </a:ln>
          <a:effectLst>
            <a:innerShdw blurRad="76200">
              <a:srgbClr val="000000"/>
            </a:innerShdw>
          </a:effectLst>
        </p:spPr>
      </p:pic>
      <p:sp>
        <p:nvSpPr>
          <p:cNvPr id="4" name="Date Placeholder 3">
            <a:extLst>
              <a:ext uri="{FF2B5EF4-FFF2-40B4-BE49-F238E27FC236}">
                <a16:creationId xmlns:a16="http://schemas.microsoft.com/office/drawing/2014/main" id="{B34D9690-EF75-4159-BEE4-7915A4435AA4}"/>
              </a:ext>
            </a:extLst>
          </p:cNvPr>
          <p:cNvSpPr>
            <a:spLocks noGrp="1"/>
          </p:cNvSpPr>
          <p:nvPr>
            <p:ph type="dt" sz="half" idx="2"/>
          </p:nvPr>
        </p:nvSpPr>
        <p:spPr/>
        <p:txBody>
          <a:bodyPr/>
          <a:lstStyle/>
          <a:p>
            <a:fld id="{535B3B41-2E1F-40FB-8308-AA0E18F0B9DC}" type="datetime1">
              <a:rPr lang="en-US" smtClean="0"/>
              <a:t>9/4/2018</a:t>
            </a:fld>
            <a:endParaRPr lang="en-US"/>
          </a:p>
        </p:txBody>
      </p:sp>
      <p:sp>
        <p:nvSpPr>
          <p:cNvPr id="5" name="Slide Number Placeholder 4">
            <a:extLst>
              <a:ext uri="{FF2B5EF4-FFF2-40B4-BE49-F238E27FC236}">
                <a16:creationId xmlns:a16="http://schemas.microsoft.com/office/drawing/2014/main" id="{A47599E5-C1A6-46A4-BE4F-9399FB748768}"/>
              </a:ext>
            </a:extLst>
          </p:cNvPr>
          <p:cNvSpPr>
            <a:spLocks noGrp="1"/>
          </p:cNvSpPr>
          <p:nvPr>
            <p:ph type="sldNum" sz="quarter" idx="4"/>
          </p:nvPr>
        </p:nvSpPr>
        <p:spPr/>
        <p:txBody>
          <a:bodyPr/>
          <a:lstStyle/>
          <a:p>
            <a:fld id="{B63E4CEF-BB1E-48C7-AE93-F39F6AA99AD7}" type="slidenum">
              <a:rPr lang="en-US" smtClean="0"/>
              <a:pPr/>
              <a:t>19</a:t>
            </a:fld>
            <a:endParaRPr lang="en-US"/>
          </a:p>
        </p:txBody>
      </p:sp>
      <p:sp>
        <p:nvSpPr>
          <p:cNvPr id="2" name="TextBox 1">
            <a:extLst>
              <a:ext uri="{FF2B5EF4-FFF2-40B4-BE49-F238E27FC236}">
                <a16:creationId xmlns:a16="http://schemas.microsoft.com/office/drawing/2014/main" id="{C4A8254B-6E76-4C86-A33D-0B7A515D4B88}"/>
              </a:ext>
            </a:extLst>
          </p:cNvPr>
          <p:cNvSpPr txBox="1"/>
          <p:nvPr/>
        </p:nvSpPr>
        <p:spPr>
          <a:xfrm>
            <a:off x="5143500" y="5314950"/>
            <a:ext cx="3457575"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OSEP</a:t>
            </a:r>
            <a:r>
              <a:rPr lang="en-US">
                <a:cs typeface="Calibri"/>
              </a:rPr>
              <a:t> Letter to Anonymous, February 6, 2007</a:t>
            </a:r>
            <a:endParaRPr lang="en-US"/>
          </a:p>
        </p:txBody>
      </p:sp>
    </p:spTree>
    <p:extLst>
      <p:ext uri="{BB962C8B-B14F-4D97-AF65-F5344CB8AC3E}">
        <p14:creationId xmlns:p14="http://schemas.microsoft.com/office/powerpoint/2010/main" val="2085225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4A639E4-6D47-4165-8C39-D0864C8A6366}"/>
              </a:ext>
            </a:extLst>
          </p:cNvPr>
          <p:cNvSpPr>
            <a:spLocks noGrp="1"/>
          </p:cNvSpPr>
          <p:nvPr>
            <p:ph type="dt" sz="half" idx="2"/>
          </p:nvPr>
        </p:nvSpPr>
        <p:spPr/>
        <p:txBody>
          <a:bodyPr/>
          <a:lstStyle/>
          <a:p>
            <a:fld id="{4DAE6870-AD18-448A-9B2A-0EFE6DC7B06B}" type="datetime1">
              <a:rPr lang="en-US" smtClean="0"/>
              <a:t>9/4/2018</a:t>
            </a:fld>
            <a:endParaRPr lang="en-US" dirty="0"/>
          </a:p>
        </p:txBody>
      </p:sp>
      <p:sp>
        <p:nvSpPr>
          <p:cNvPr id="5" name="Slide Number Placeholder 4">
            <a:extLst>
              <a:ext uri="{FF2B5EF4-FFF2-40B4-BE49-F238E27FC236}">
                <a16:creationId xmlns:a16="http://schemas.microsoft.com/office/drawing/2014/main" id="{A1BE4D47-EDF0-49D0-BED3-CE0AD9F80D28}"/>
              </a:ext>
            </a:extLst>
          </p:cNvPr>
          <p:cNvSpPr>
            <a:spLocks noGrp="1"/>
          </p:cNvSpPr>
          <p:nvPr>
            <p:ph type="sldNum" sz="quarter" idx="4"/>
          </p:nvPr>
        </p:nvSpPr>
        <p:spPr/>
        <p:txBody>
          <a:bodyPr/>
          <a:lstStyle/>
          <a:p>
            <a:fld id="{B63E4CEF-BB1E-48C7-AE93-F39F6AA99AD7}" type="slidenum">
              <a:rPr lang="en-US" smtClean="0"/>
              <a:pPr/>
              <a:t>2</a:t>
            </a:fld>
            <a:endParaRPr lang="en-US" dirty="0"/>
          </a:p>
        </p:txBody>
      </p:sp>
      <p:sp>
        <p:nvSpPr>
          <p:cNvPr id="12" name="Rectangle 11">
            <a:extLst>
              <a:ext uri="{FF2B5EF4-FFF2-40B4-BE49-F238E27FC236}">
                <a16:creationId xmlns:a16="http://schemas.microsoft.com/office/drawing/2014/main" id="{11E2F5E8-84C4-4F20-AE09-B393BB0EAFE3}"/>
              </a:ext>
            </a:extLst>
          </p:cNvPr>
          <p:cNvSpPr/>
          <p:nvPr/>
        </p:nvSpPr>
        <p:spPr>
          <a:xfrm>
            <a:off x="507534" y="375138"/>
            <a:ext cx="4366470" cy="954107"/>
          </a:xfrm>
          <a:prstGeom prst="rect">
            <a:avLst/>
          </a:prstGeom>
        </p:spPr>
        <p:txBody>
          <a:bodyPr wrap="square">
            <a:spAutoFit/>
          </a:bodyPr>
          <a:lstStyle/>
          <a:p>
            <a:r>
              <a:rPr lang="en-US" sz="2800" b="1" dirty="0">
                <a:solidFill>
                  <a:srgbClr val="F26300"/>
                </a:solidFill>
                <a:latin typeface="Oswald Bold"/>
              </a:rPr>
              <a:t>Implementation Manual</a:t>
            </a:r>
          </a:p>
          <a:p>
            <a:r>
              <a:rPr lang="en-US" sz="2800" dirty="0"/>
              <a:t>(on </a:t>
            </a:r>
            <a:r>
              <a:rPr lang="en-US" sz="2800" dirty="0">
                <a:hlinkClick r:id="rId2"/>
              </a:rPr>
              <a:t>GaDOE website</a:t>
            </a:r>
            <a:r>
              <a:rPr lang="en-US" sz="2800" dirty="0"/>
              <a:t>)</a:t>
            </a:r>
          </a:p>
        </p:txBody>
      </p:sp>
      <p:sp>
        <p:nvSpPr>
          <p:cNvPr id="13" name="Rectangle 12">
            <a:extLst>
              <a:ext uri="{FF2B5EF4-FFF2-40B4-BE49-F238E27FC236}">
                <a16:creationId xmlns:a16="http://schemas.microsoft.com/office/drawing/2014/main" id="{C4A73011-7FF3-4CD3-BA64-2B282BA74DE0}"/>
              </a:ext>
            </a:extLst>
          </p:cNvPr>
          <p:cNvSpPr/>
          <p:nvPr/>
        </p:nvSpPr>
        <p:spPr>
          <a:xfrm>
            <a:off x="314587" y="1689938"/>
            <a:ext cx="8829413" cy="4339650"/>
          </a:xfrm>
          <a:prstGeom prst="rect">
            <a:avLst/>
          </a:prstGeom>
        </p:spPr>
        <p:txBody>
          <a:bodyPr wrap="square">
            <a:spAutoFit/>
          </a:bodyPr>
          <a:lstStyle/>
          <a:p>
            <a:r>
              <a:rPr lang="en-US" sz="1600" dirty="0">
                <a:solidFill>
                  <a:srgbClr val="333333"/>
                </a:solidFill>
                <a:latin typeface="Helvetica Neue"/>
              </a:rPr>
              <a:t>This manual is meant to serve as a practical guide for implementing the Individuals with Disabilities Education Improvement Act of 2004 (IDEA) and its regulations. It is not intended to state new law or supplant any federal or state laws, regulations, or requirements. Nothing in this manual should be seen as having the force of law. This manual should not be cited as law or as imposing any additional requirements or obligations outside the requirements of existing law. Districts, schools, and parents are not required to adhere to this manual, but only to the requirements of the IDEA as codified in 20 U.S.C. § 1400 et seq., its regulations promulgated in 34 C.F.R Parts 300 and 301, and the rules of the State of Georgia promulgated by the State Board of Education.</a:t>
            </a:r>
          </a:p>
          <a:p>
            <a:pPr>
              <a:spcAft>
                <a:spcPts val="600"/>
              </a:spcAft>
            </a:pPr>
            <a:r>
              <a:rPr lang="en-US" sz="1600" dirty="0">
                <a:solidFill>
                  <a:srgbClr val="333333"/>
                </a:solidFill>
                <a:latin typeface="Helvetica Neue"/>
              </a:rPr>
              <a:t>The Implementation Manual is being updated.  As each chapter is updated, it will be posted.  Please continue to check back for additional updated chapters.</a:t>
            </a:r>
          </a:p>
          <a:p>
            <a:r>
              <a:rPr lang="en-US" sz="1600" b="1" dirty="0">
                <a:solidFill>
                  <a:srgbClr val="808080"/>
                </a:solidFill>
                <a:latin typeface="Oswald Light"/>
              </a:rPr>
              <a:t>Updated Implementation Manual Chapters </a:t>
            </a:r>
          </a:p>
          <a:p>
            <a:pPr>
              <a:buFont typeface="Arial" panose="020B0604020202020204" pitchFamily="34" charset="0"/>
              <a:buChar char="•"/>
            </a:pPr>
            <a:r>
              <a:rPr lang="en-US" sz="1600" dirty="0">
                <a:solidFill>
                  <a:srgbClr val="3F841C"/>
                </a:solidFill>
                <a:latin typeface="Helvetica Neue"/>
                <a:hlinkClick r:id="rId3"/>
              </a:rPr>
              <a:t>Child Find</a:t>
            </a:r>
            <a:endParaRPr lang="en-US" sz="1600" dirty="0">
              <a:solidFill>
                <a:srgbClr val="333333"/>
              </a:solidFill>
              <a:latin typeface="Helvetica Neue"/>
            </a:endParaRPr>
          </a:p>
          <a:p>
            <a:pPr>
              <a:buFont typeface="Arial" panose="020B0604020202020204" pitchFamily="34" charset="0"/>
              <a:buChar char="•"/>
            </a:pPr>
            <a:r>
              <a:rPr lang="en-US" sz="1600" dirty="0">
                <a:solidFill>
                  <a:srgbClr val="3F841C"/>
                </a:solidFill>
                <a:latin typeface="Helvetica Neue"/>
                <a:hlinkClick r:id="rId4"/>
              </a:rPr>
              <a:t>Evaluation and Reevaluation</a:t>
            </a:r>
            <a:endParaRPr lang="en-US" sz="1600" dirty="0">
              <a:solidFill>
                <a:srgbClr val="333333"/>
              </a:solidFill>
              <a:latin typeface="Helvetica Neue"/>
            </a:endParaRPr>
          </a:p>
          <a:p>
            <a:pPr>
              <a:buFont typeface="Arial" panose="020B0604020202020204" pitchFamily="34" charset="0"/>
              <a:buChar char="•"/>
            </a:pPr>
            <a:r>
              <a:rPr lang="en-US" sz="1600" dirty="0">
                <a:solidFill>
                  <a:srgbClr val="3F841C"/>
                </a:solidFill>
                <a:latin typeface="Helvetica Neue"/>
                <a:hlinkClick r:id="rId5"/>
              </a:rPr>
              <a:t>Special Education Eligibility</a:t>
            </a:r>
            <a:endParaRPr lang="en-US" sz="1600" dirty="0">
              <a:solidFill>
                <a:srgbClr val="333333"/>
              </a:solidFill>
              <a:latin typeface="Helvetica Neue"/>
            </a:endParaRPr>
          </a:p>
          <a:p>
            <a:r>
              <a:rPr lang="en-US" sz="1600" b="1" dirty="0">
                <a:solidFill>
                  <a:srgbClr val="808080"/>
                </a:solidFill>
                <a:latin typeface="Oswald Light"/>
              </a:rPr>
              <a:t>General Supervision and IDEA Implementation Training</a:t>
            </a:r>
          </a:p>
          <a:p>
            <a:pPr>
              <a:buFont typeface="Arial" panose="020B0604020202020204" pitchFamily="34" charset="0"/>
              <a:buChar char="•"/>
            </a:pPr>
            <a:r>
              <a:rPr lang="en-US" sz="1600" dirty="0">
                <a:solidFill>
                  <a:srgbClr val="3F841C"/>
                </a:solidFill>
                <a:latin typeface="Helvetica Neue"/>
                <a:hlinkClick r:id="rId6"/>
              </a:rPr>
              <a:t>August 2018 PowerPoint Presentation</a:t>
            </a:r>
            <a:r>
              <a:rPr lang="en-US" sz="1600" dirty="0">
                <a:solidFill>
                  <a:srgbClr val="333333"/>
                </a:solidFill>
                <a:latin typeface="Helvetica Neue"/>
              </a:rPr>
              <a:t> </a:t>
            </a:r>
            <a:endParaRPr lang="en-US" sz="1600" b="0" i="0" dirty="0">
              <a:solidFill>
                <a:srgbClr val="333333"/>
              </a:solidFill>
              <a:effectLst/>
              <a:latin typeface="Helvetica Neue"/>
            </a:endParaRPr>
          </a:p>
        </p:txBody>
      </p:sp>
    </p:spTree>
    <p:extLst>
      <p:ext uri="{BB962C8B-B14F-4D97-AF65-F5344CB8AC3E}">
        <p14:creationId xmlns:p14="http://schemas.microsoft.com/office/powerpoint/2010/main" val="699238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5AE637F-353E-4173-A137-D484087793F2}"/>
              </a:ext>
            </a:extLst>
          </p:cNvPr>
          <p:cNvSpPr>
            <a:spLocks noGrp="1"/>
          </p:cNvSpPr>
          <p:nvPr>
            <p:ph type="title"/>
          </p:nvPr>
        </p:nvSpPr>
        <p:spPr/>
        <p:txBody>
          <a:bodyPr/>
          <a:lstStyle/>
          <a:p>
            <a:endParaRPr lang="en-US"/>
          </a:p>
        </p:txBody>
      </p:sp>
      <p:sp>
        <p:nvSpPr>
          <p:cNvPr id="4" name="Date Placeholder 3">
            <a:extLst>
              <a:ext uri="{FF2B5EF4-FFF2-40B4-BE49-F238E27FC236}">
                <a16:creationId xmlns:a16="http://schemas.microsoft.com/office/drawing/2014/main" id="{B34D9690-EF75-4159-BEE4-7915A4435AA4}"/>
              </a:ext>
            </a:extLst>
          </p:cNvPr>
          <p:cNvSpPr>
            <a:spLocks noGrp="1"/>
          </p:cNvSpPr>
          <p:nvPr>
            <p:ph type="dt" sz="half" idx="2"/>
          </p:nvPr>
        </p:nvSpPr>
        <p:spPr/>
        <p:txBody>
          <a:bodyPr/>
          <a:lstStyle/>
          <a:p>
            <a:fld id="{535B3B41-2E1F-40FB-8308-AA0E18F0B9DC}" type="datetime1">
              <a:rPr lang="en-US" smtClean="0"/>
              <a:t>9/4/2018</a:t>
            </a:fld>
            <a:endParaRPr lang="en-US"/>
          </a:p>
        </p:txBody>
      </p:sp>
      <p:sp>
        <p:nvSpPr>
          <p:cNvPr id="5" name="Slide Number Placeholder 4">
            <a:extLst>
              <a:ext uri="{FF2B5EF4-FFF2-40B4-BE49-F238E27FC236}">
                <a16:creationId xmlns:a16="http://schemas.microsoft.com/office/drawing/2014/main" id="{A47599E5-C1A6-46A4-BE4F-9399FB748768}"/>
              </a:ext>
            </a:extLst>
          </p:cNvPr>
          <p:cNvSpPr>
            <a:spLocks noGrp="1"/>
          </p:cNvSpPr>
          <p:nvPr>
            <p:ph type="sldNum" sz="quarter" idx="4"/>
          </p:nvPr>
        </p:nvSpPr>
        <p:spPr/>
        <p:txBody>
          <a:bodyPr/>
          <a:lstStyle/>
          <a:p>
            <a:fld id="{B63E4CEF-BB1E-48C7-AE93-F39F6AA99AD7}" type="slidenum">
              <a:rPr lang="en-US" smtClean="0"/>
              <a:pPr/>
              <a:t>20</a:t>
            </a:fld>
            <a:endParaRPr lang="en-US"/>
          </a:p>
        </p:txBody>
      </p:sp>
      <p:pic>
        <p:nvPicPr>
          <p:cNvPr id="9" name="Picture 8">
            <a:extLst>
              <a:ext uri="{FF2B5EF4-FFF2-40B4-BE49-F238E27FC236}">
                <a16:creationId xmlns:a16="http://schemas.microsoft.com/office/drawing/2014/main" id="{5D86094E-F1BB-4A3F-93A7-5C46B2311FFB}"/>
              </a:ext>
            </a:extLst>
          </p:cNvPr>
          <p:cNvPicPr>
            <a:picLocks noChangeAspect="1"/>
          </p:cNvPicPr>
          <p:nvPr/>
        </p:nvPicPr>
        <p:blipFill rotWithShape="1">
          <a:blip r:embed="rId2"/>
          <a:srcRect l="8611" t="42504" r="3981" b="19574"/>
          <a:stretch/>
        </p:blipFill>
        <p:spPr>
          <a:xfrm>
            <a:off x="214702" y="1857311"/>
            <a:ext cx="8511856" cy="3102315"/>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6101726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BDC4E-E346-4A04-9CB2-07BFB6A66597}"/>
              </a:ext>
            </a:extLst>
          </p:cNvPr>
          <p:cNvSpPr>
            <a:spLocks noGrp="1"/>
          </p:cNvSpPr>
          <p:nvPr>
            <p:ph type="title"/>
          </p:nvPr>
        </p:nvSpPr>
        <p:spPr>
          <a:xfrm>
            <a:off x="1170019" y="3024772"/>
            <a:ext cx="7258363" cy="1325563"/>
          </a:xfrm>
        </p:spPr>
        <p:txBody>
          <a:bodyPr>
            <a:normAutofit fontScale="90000"/>
          </a:bodyPr>
          <a:lstStyle/>
          <a:p>
            <a:pPr algn="ctr"/>
            <a:r>
              <a:rPr lang="en-US">
                <a:latin typeface="+mn-lt"/>
              </a:rPr>
              <a:t>May a review of extant data alone, with the finding that no additional data are needed, constitute a reevaluation?</a:t>
            </a:r>
          </a:p>
        </p:txBody>
      </p:sp>
      <p:sp>
        <p:nvSpPr>
          <p:cNvPr id="4" name="Date Placeholder 3">
            <a:extLst>
              <a:ext uri="{FF2B5EF4-FFF2-40B4-BE49-F238E27FC236}">
                <a16:creationId xmlns:a16="http://schemas.microsoft.com/office/drawing/2014/main" id="{65A7308C-5D19-41B8-963D-938ACF553002}"/>
              </a:ext>
            </a:extLst>
          </p:cNvPr>
          <p:cNvSpPr>
            <a:spLocks noGrp="1"/>
          </p:cNvSpPr>
          <p:nvPr>
            <p:ph type="dt" sz="half" idx="2"/>
          </p:nvPr>
        </p:nvSpPr>
        <p:spPr/>
        <p:txBody>
          <a:bodyPr/>
          <a:lstStyle/>
          <a:p>
            <a:fld id="{4DAE6870-AD18-448A-9B2A-0EFE6DC7B06B}" type="datetime1">
              <a:rPr lang="en-US" smtClean="0"/>
              <a:t>9/4/2018</a:t>
            </a:fld>
            <a:endParaRPr lang="en-US"/>
          </a:p>
        </p:txBody>
      </p:sp>
      <p:sp>
        <p:nvSpPr>
          <p:cNvPr id="5" name="Slide Number Placeholder 4">
            <a:extLst>
              <a:ext uri="{FF2B5EF4-FFF2-40B4-BE49-F238E27FC236}">
                <a16:creationId xmlns:a16="http://schemas.microsoft.com/office/drawing/2014/main" id="{20F89919-96A8-4270-8934-3A556AF29400}"/>
              </a:ext>
            </a:extLst>
          </p:cNvPr>
          <p:cNvSpPr>
            <a:spLocks noGrp="1"/>
          </p:cNvSpPr>
          <p:nvPr>
            <p:ph type="sldNum" sz="quarter" idx="4"/>
          </p:nvPr>
        </p:nvSpPr>
        <p:spPr/>
        <p:txBody>
          <a:bodyPr/>
          <a:lstStyle/>
          <a:p>
            <a:fld id="{B63E4CEF-BB1E-48C7-AE93-F39F6AA99AD7}" type="slidenum">
              <a:rPr lang="en-US" smtClean="0"/>
              <a:pPr/>
              <a:t>21</a:t>
            </a:fld>
            <a:endParaRPr lang="en-US"/>
          </a:p>
        </p:txBody>
      </p:sp>
    </p:spTree>
    <p:extLst>
      <p:ext uri="{BB962C8B-B14F-4D97-AF65-F5344CB8AC3E}">
        <p14:creationId xmlns:p14="http://schemas.microsoft.com/office/powerpoint/2010/main" val="23795539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5A7308C-5D19-41B8-963D-938ACF553002}"/>
              </a:ext>
            </a:extLst>
          </p:cNvPr>
          <p:cNvSpPr>
            <a:spLocks noGrp="1"/>
          </p:cNvSpPr>
          <p:nvPr>
            <p:ph type="dt" sz="half" idx="2"/>
          </p:nvPr>
        </p:nvSpPr>
        <p:spPr/>
        <p:txBody>
          <a:bodyPr/>
          <a:lstStyle/>
          <a:p>
            <a:fld id="{4DAE6870-AD18-448A-9B2A-0EFE6DC7B06B}" type="datetime1">
              <a:rPr lang="en-US" smtClean="0"/>
              <a:t>9/4/2018</a:t>
            </a:fld>
            <a:endParaRPr lang="en-US"/>
          </a:p>
        </p:txBody>
      </p:sp>
      <p:sp>
        <p:nvSpPr>
          <p:cNvPr id="5" name="Slide Number Placeholder 4">
            <a:extLst>
              <a:ext uri="{FF2B5EF4-FFF2-40B4-BE49-F238E27FC236}">
                <a16:creationId xmlns:a16="http://schemas.microsoft.com/office/drawing/2014/main" id="{20F89919-96A8-4270-8934-3A556AF29400}"/>
              </a:ext>
            </a:extLst>
          </p:cNvPr>
          <p:cNvSpPr>
            <a:spLocks noGrp="1"/>
          </p:cNvSpPr>
          <p:nvPr>
            <p:ph type="sldNum" sz="quarter" idx="4"/>
          </p:nvPr>
        </p:nvSpPr>
        <p:spPr/>
        <p:txBody>
          <a:bodyPr/>
          <a:lstStyle/>
          <a:p>
            <a:fld id="{B63E4CEF-BB1E-48C7-AE93-F39F6AA99AD7}" type="slidenum">
              <a:rPr lang="en-US" smtClean="0"/>
              <a:pPr/>
              <a:t>22</a:t>
            </a:fld>
            <a:endParaRPr lang="en-US"/>
          </a:p>
        </p:txBody>
      </p:sp>
      <p:pic>
        <p:nvPicPr>
          <p:cNvPr id="6" name="Picture 5">
            <a:extLst>
              <a:ext uri="{FF2B5EF4-FFF2-40B4-BE49-F238E27FC236}">
                <a16:creationId xmlns:a16="http://schemas.microsoft.com/office/drawing/2014/main" id="{5651ED2D-C366-4693-A234-1D45AE92D34C}"/>
              </a:ext>
            </a:extLst>
          </p:cNvPr>
          <p:cNvPicPr>
            <a:picLocks noChangeAspect="1"/>
          </p:cNvPicPr>
          <p:nvPr/>
        </p:nvPicPr>
        <p:blipFill rotWithShape="1">
          <a:blip r:embed="rId2"/>
          <a:srcRect l="13195" t="33465" r="7917"/>
          <a:stretch/>
        </p:blipFill>
        <p:spPr>
          <a:xfrm>
            <a:off x="965200" y="2016571"/>
            <a:ext cx="7213600" cy="3832642"/>
          </a:xfrm>
          <a:prstGeom prst="rect">
            <a:avLst/>
          </a:prstGeom>
          <a:ln w="228600" cap="sq" cmpd="thickThin">
            <a:solidFill>
              <a:srgbClr val="000000"/>
            </a:solidFill>
            <a:prstDash val="solid"/>
            <a:miter lim="800000"/>
          </a:ln>
          <a:effectLst>
            <a:innerShdw blurRad="76200">
              <a:srgbClr val="000000"/>
            </a:innerShdw>
          </a:effectLst>
        </p:spPr>
      </p:pic>
      <p:sp>
        <p:nvSpPr>
          <p:cNvPr id="8" name="Title 7">
            <a:extLst>
              <a:ext uri="{FF2B5EF4-FFF2-40B4-BE49-F238E27FC236}">
                <a16:creationId xmlns:a16="http://schemas.microsoft.com/office/drawing/2014/main" id="{D163A2E1-DFE3-465A-88CB-B7A745C9013C}"/>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7320618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0727D-8ECA-4F3A-9E24-FAA8BAA79A7A}"/>
              </a:ext>
            </a:extLst>
          </p:cNvPr>
          <p:cNvSpPr>
            <a:spLocks noGrp="1"/>
          </p:cNvSpPr>
          <p:nvPr>
            <p:ph type="title"/>
          </p:nvPr>
        </p:nvSpPr>
        <p:spPr/>
        <p:txBody>
          <a:bodyPr>
            <a:normAutofit/>
          </a:bodyPr>
          <a:lstStyle/>
          <a:p>
            <a:r>
              <a:rPr lang="en-US" sz="3600" dirty="0"/>
              <a:t>Reevaluation Process – Review of Existing Data</a:t>
            </a:r>
          </a:p>
        </p:txBody>
      </p:sp>
      <p:sp>
        <p:nvSpPr>
          <p:cNvPr id="3" name="Content Placeholder 2">
            <a:extLst>
              <a:ext uri="{FF2B5EF4-FFF2-40B4-BE49-F238E27FC236}">
                <a16:creationId xmlns:a16="http://schemas.microsoft.com/office/drawing/2014/main" id="{F4A4B2D5-2E47-4FA7-806C-FD1CAAEEEBCB}"/>
              </a:ext>
            </a:extLst>
          </p:cNvPr>
          <p:cNvSpPr>
            <a:spLocks noGrp="1"/>
          </p:cNvSpPr>
          <p:nvPr>
            <p:ph idx="1"/>
          </p:nvPr>
        </p:nvSpPr>
        <p:spPr/>
        <p:txBody>
          <a:bodyPr>
            <a:normAutofit fontScale="92500" lnSpcReduction="20000"/>
          </a:bodyPr>
          <a:lstStyle/>
          <a:p>
            <a:r>
              <a:rPr lang="en-US" dirty="0"/>
              <a:t>After reviewing the existing data on the child, if the IEP Team determines that no additional information is needed to determine whether the child continues to be a child with a disability and to determine the child’s educational needs, then the LEA must </a:t>
            </a:r>
          </a:p>
          <a:p>
            <a:pPr lvl="1"/>
            <a:r>
              <a:rPr lang="en-US" dirty="0"/>
              <a:t>notify the child’s parent of that determination, </a:t>
            </a:r>
          </a:p>
          <a:p>
            <a:pPr lvl="1"/>
            <a:r>
              <a:rPr lang="en-US" dirty="0"/>
              <a:t>the reasons for the determination, and </a:t>
            </a:r>
          </a:p>
          <a:p>
            <a:pPr lvl="1"/>
            <a:r>
              <a:rPr lang="en-US" dirty="0"/>
              <a:t>the parent’s right to request assessments for the determination of eligibility and the child’s educational needs. </a:t>
            </a:r>
          </a:p>
          <a:p>
            <a:r>
              <a:rPr lang="en-US" dirty="0"/>
              <a:t>If no additional information is needed, the date of this decision completes the reevaluation process and the last eligibility date does not change.  In no more than three years from that date, the need for a reevaluation must be considered again.</a:t>
            </a:r>
          </a:p>
        </p:txBody>
      </p:sp>
      <p:sp>
        <p:nvSpPr>
          <p:cNvPr id="4" name="Date Placeholder 3">
            <a:extLst>
              <a:ext uri="{FF2B5EF4-FFF2-40B4-BE49-F238E27FC236}">
                <a16:creationId xmlns:a16="http://schemas.microsoft.com/office/drawing/2014/main" id="{E13431EF-96DF-480A-8858-9653932C4D95}"/>
              </a:ext>
            </a:extLst>
          </p:cNvPr>
          <p:cNvSpPr>
            <a:spLocks noGrp="1"/>
          </p:cNvSpPr>
          <p:nvPr>
            <p:ph type="dt" sz="half" idx="2"/>
          </p:nvPr>
        </p:nvSpPr>
        <p:spPr/>
        <p:txBody>
          <a:bodyPr/>
          <a:lstStyle/>
          <a:p>
            <a:fld id="{4DAE6870-AD18-448A-9B2A-0EFE6DC7B06B}" type="datetime1">
              <a:rPr lang="en-US" smtClean="0"/>
              <a:t>9/4/2018</a:t>
            </a:fld>
            <a:endParaRPr lang="en-US" dirty="0"/>
          </a:p>
        </p:txBody>
      </p:sp>
      <p:sp>
        <p:nvSpPr>
          <p:cNvPr id="5" name="Slide Number Placeholder 4">
            <a:extLst>
              <a:ext uri="{FF2B5EF4-FFF2-40B4-BE49-F238E27FC236}">
                <a16:creationId xmlns:a16="http://schemas.microsoft.com/office/drawing/2014/main" id="{632DA91E-3226-4385-A9DE-3C91D781F6A6}"/>
              </a:ext>
            </a:extLst>
          </p:cNvPr>
          <p:cNvSpPr>
            <a:spLocks noGrp="1"/>
          </p:cNvSpPr>
          <p:nvPr>
            <p:ph type="sldNum" sz="quarter" idx="4"/>
          </p:nvPr>
        </p:nvSpPr>
        <p:spPr/>
        <p:txBody>
          <a:bodyPr/>
          <a:lstStyle/>
          <a:p>
            <a:fld id="{B63E4CEF-BB1E-48C7-AE93-F39F6AA99AD7}" type="slidenum">
              <a:rPr lang="en-US" smtClean="0"/>
              <a:pPr/>
              <a:t>23</a:t>
            </a:fld>
            <a:endParaRPr lang="en-US" dirty="0"/>
          </a:p>
        </p:txBody>
      </p:sp>
    </p:spTree>
    <p:extLst>
      <p:ext uri="{BB962C8B-B14F-4D97-AF65-F5344CB8AC3E}">
        <p14:creationId xmlns:p14="http://schemas.microsoft.com/office/powerpoint/2010/main" val="7766686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77D05-830A-40F9-8D86-62E3F11395A5}"/>
              </a:ext>
            </a:extLst>
          </p:cNvPr>
          <p:cNvSpPr>
            <a:spLocks noGrp="1"/>
          </p:cNvSpPr>
          <p:nvPr>
            <p:ph type="title"/>
          </p:nvPr>
        </p:nvSpPr>
        <p:spPr/>
        <p:txBody>
          <a:bodyPr>
            <a:noAutofit/>
          </a:bodyPr>
          <a:lstStyle/>
          <a:p>
            <a:r>
              <a:rPr lang="en-US" sz="3200" dirty="0"/>
              <a:t>Reevaluation Process – Determination of Eligibility and Educational Needs</a:t>
            </a:r>
          </a:p>
        </p:txBody>
      </p:sp>
      <p:sp>
        <p:nvSpPr>
          <p:cNvPr id="3" name="Content Placeholder 2">
            <a:extLst>
              <a:ext uri="{FF2B5EF4-FFF2-40B4-BE49-F238E27FC236}">
                <a16:creationId xmlns:a16="http://schemas.microsoft.com/office/drawing/2014/main" id="{D98C4646-BB5E-40F1-B71B-95C6DFC91CDB}"/>
              </a:ext>
            </a:extLst>
          </p:cNvPr>
          <p:cNvSpPr>
            <a:spLocks noGrp="1"/>
          </p:cNvSpPr>
          <p:nvPr>
            <p:ph idx="1"/>
          </p:nvPr>
        </p:nvSpPr>
        <p:spPr/>
        <p:txBody>
          <a:bodyPr>
            <a:normAutofit fontScale="92500" lnSpcReduction="10000"/>
          </a:bodyPr>
          <a:lstStyle/>
          <a:p>
            <a:pPr marL="0" indent="0">
              <a:buNone/>
            </a:pPr>
            <a:r>
              <a:rPr lang="en-US" sz="2400" dirty="0"/>
              <a:t>After reviewing the existing data on the child, if the IEP Team determines that </a:t>
            </a:r>
            <a:r>
              <a:rPr lang="en-US" sz="2400" b="1" dirty="0"/>
              <a:t>additional information is needed </a:t>
            </a:r>
            <a:r>
              <a:rPr lang="en-US" sz="2400" dirty="0"/>
              <a:t>to determine any of the following:</a:t>
            </a:r>
          </a:p>
          <a:p>
            <a:pPr lvl="1"/>
            <a:r>
              <a:rPr lang="en-US" sz="1800" dirty="0"/>
              <a:t>the present levels of academic achievement and related developmental needs of the child;</a:t>
            </a:r>
          </a:p>
          <a:p>
            <a:pPr lvl="1"/>
            <a:r>
              <a:rPr lang="en-US" sz="1800" dirty="0"/>
              <a:t>whether the child continues to have a disability or additional areas of need due to a disability;</a:t>
            </a:r>
          </a:p>
          <a:p>
            <a:pPr lvl="1"/>
            <a:r>
              <a:rPr lang="en-US" sz="1800" dirty="0"/>
              <a:t>whether the child continues to need special education and related services; </a:t>
            </a:r>
          </a:p>
          <a:p>
            <a:pPr lvl="1"/>
            <a:r>
              <a:rPr lang="en-US" sz="1800" dirty="0"/>
              <a:t>whether the child needs any additions or modifications to the special education and related services to meet the measurable annual goals set in the IEP; and</a:t>
            </a:r>
          </a:p>
          <a:p>
            <a:pPr lvl="1"/>
            <a:r>
              <a:rPr lang="en-US" sz="1800" dirty="0"/>
              <a:t>whether the child needs any additions or modifications to special education and related services to enable participation, as appropriate, in the general education curriculum.</a:t>
            </a:r>
          </a:p>
          <a:p>
            <a:r>
              <a:rPr lang="en-US" sz="2400" dirty="0"/>
              <a:t>Then, the Team will determine which assessments are needed, provide written notice to the parent and receive written informed parental consent before conducting any additional assessments.</a:t>
            </a:r>
          </a:p>
          <a:p>
            <a:pPr lvl="1"/>
            <a:endParaRPr lang="en-US" sz="1800" dirty="0"/>
          </a:p>
        </p:txBody>
      </p:sp>
      <p:sp>
        <p:nvSpPr>
          <p:cNvPr id="4" name="Date Placeholder 3">
            <a:extLst>
              <a:ext uri="{FF2B5EF4-FFF2-40B4-BE49-F238E27FC236}">
                <a16:creationId xmlns:a16="http://schemas.microsoft.com/office/drawing/2014/main" id="{40B95ED5-DB71-4886-BD56-245825AAB047}"/>
              </a:ext>
            </a:extLst>
          </p:cNvPr>
          <p:cNvSpPr>
            <a:spLocks noGrp="1"/>
          </p:cNvSpPr>
          <p:nvPr>
            <p:ph type="dt" sz="half" idx="2"/>
          </p:nvPr>
        </p:nvSpPr>
        <p:spPr/>
        <p:txBody>
          <a:bodyPr/>
          <a:lstStyle/>
          <a:p>
            <a:fld id="{4DAE6870-AD18-448A-9B2A-0EFE6DC7B06B}" type="datetime1">
              <a:rPr lang="en-US" smtClean="0"/>
              <a:t>9/4/2018</a:t>
            </a:fld>
            <a:endParaRPr lang="en-US" dirty="0"/>
          </a:p>
        </p:txBody>
      </p:sp>
      <p:sp>
        <p:nvSpPr>
          <p:cNvPr id="5" name="Slide Number Placeholder 4">
            <a:extLst>
              <a:ext uri="{FF2B5EF4-FFF2-40B4-BE49-F238E27FC236}">
                <a16:creationId xmlns:a16="http://schemas.microsoft.com/office/drawing/2014/main" id="{7FB9108F-5EB0-4277-9C09-4E1A62CDCAAF}"/>
              </a:ext>
            </a:extLst>
          </p:cNvPr>
          <p:cNvSpPr>
            <a:spLocks noGrp="1"/>
          </p:cNvSpPr>
          <p:nvPr>
            <p:ph type="sldNum" sz="quarter" idx="4"/>
          </p:nvPr>
        </p:nvSpPr>
        <p:spPr/>
        <p:txBody>
          <a:bodyPr/>
          <a:lstStyle/>
          <a:p>
            <a:fld id="{B63E4CEF-BB1E-48C7-AE93-F39F6AA99AD7}" type="slidenum">
              <a:rPr lang="en-US" smtClean="0"/>
              <a:pPr/>
              <a:t>24</a:t>
            </a:fld>
            <a:endParaRPr lang="en-US" dirty="0"/>
          </a:p>
        </p:txBody>
      </p:sp>
    </p:spTree>
    <p:extLst>
      <p:ext uri="{BB962C8B-B14F-4D97-AF65-F5344CB8AC3E}">
        <p14:creationId xmlns:p14="http://schemas.microsoft.com/office/powerpoint/2010/main" val="8021648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9841A-3685-4B3B-97CA-E2681B015BF6}"/>
              </a:ext>
            </a:extLst>
          </p:cNvPr>
          <p:cNvSpPr>
            <a:spLocks noGrp="1"/>
          </p:cNvSpPr>
          <p:nvPr>
            <p:ph type="title"/>
          </p:nvPr>
        </p:nvSpPr>
        <p:spPr/>
        <p:txBody>
          <a:bodyPr>
            <a:noAutofit/>
          </a:bodyPr>
          <a:lstStyle/>
          <a:p>
            <a:r>
              <a:rPr lang="en-US" sz="3200" dirty="0"/>
              <a:t>Reevaluation Process – Determination of Eligibility and Educational Needs</a:t>
            </a:r>
          </a:p>
        </p:txBody>
      </p:sp>
      <p:sp>
        <p:nvSpPr>
          <p:cNvPr id="3" name="Content Placeholder 2">
            <a:extLst>
              <a:ext uri="{FF2B5EF4-FFF2-40B4-BE49-F238E27FC236}">
                <a16:creationId xmlns:a16="http://schemas.microsoft.com/office/drawing/2014/main" id="{8CDE981B-0513-45DF-951A-E6BAD9C469F1}"/>
              </a:ext>
            </a:extLst>
          </p:cNvPr>
          <p:cNvSpPr>
            <a:spLocks noGrp="1"/>
          </p:cNvSpPr>
          <p:nvPr>
            <p:ph idx="1"/>
          </p:nvPr>
        </p:nvSpPr>
        <p:spPr/>
        <p:txBody>
          <a:bodyPr/>
          <a:lstStyle/>
          <a:p>
            <a:r>
              <a:rPr lang="en-US" dirty="0"/>
              <a:t>After the assessments are complete, the Team reviews those assessments and determines the child’s continued eligibility and educational needs. </a:t>
            </a:r>
          </a:p>
          <a:p>
            <a:r>
              <a:rPr lang="en-US" dirty="0"/>
              <a:t>Once this determination is made, this completes the reevaluation process and the date of this determination is the child’s reevaluation date and current eligibility date.  In no more than three years from that date, the need for reevaluation must be considered again.</a:t>
            </a:r>
          </a:p>
        </p:txBody>
      </p:sp>
      <p:sp>
        <p:nvSpPr>
          <p:cNvPr id="4" name="Date Placeholder 3">
            <a:extLst>
              <a:ext uri="{FF2B5EF4-FFF2-40B4-BE49-F238E27FC236}">
                <a16:creationId xmlns:a16="http://schemas.microsoft.com/office/drawing/2014/main" id="{DE8929A3-82D3-487A-8A9A-F5E0073B6A07}"/>
              </a:ext>
            </a:extLst>
          </p:cNvPr>
          <p:cNvSpPr>
            <a:spLocks noGrp="1"/>
          </p:cNvSpPr>
          <p:nvPr>
            <p:ph type="dt" sz="half" idx="2"/>
          </p:nvPr>
        </p:nvSpPr>
        <p:spPr/>
        <p:txBody>
          <a:bodyPr/>
          <a:lstStyle/>
          <a:p>
            <a:fld id="{4DAE6870-AD18-448A-9B2A-0EFE6DC7B06B}" type="datetime1">
              <a:rPr lang="en-US" smtClean="0"/>
              <a:t>9/4/2018</a:t>
            </a:fld>
            <a:endParaRPr lang="en-US" dirty="0"/>
          </a:p>
        </p:txBody>
      </p:sp>
      <p:sp>
        <p:nvSpPr>
          <p:cNvPr id="5" name="Slide Number Placeholder 4">
            <a:extLst>
              <a:ext uri="{FF2B5EF4-FFF2-40B4-BE49-F238E27FC236}">
                <a16:creationId xmlns:a16="http://schemas.microsoft.com/office/drawing/2014/main" id="{9A8F7E4C-EBD1-4B60-BEA1-98A1C74B9E87}"/>
              </a:ext>
            </a:extLst>
          </p:cNvPr>
          <p:cNvSpPr>
            <a:spLocks noGrp="1"/>
          </p:cNvSpPr>
          <p:nvPr>
            <p:ph type="sldNum" sz="quarter" idx="4"/>
          </p:nvPr>
        </p:nvSpPr>
        <p:spPr/>
        <p:txBody>
          <a:bodyPr/>
          <a:lstStyle/>
          <a:p>
            <a:fld id="{B63E4CEF-BB1E-48C7-AE93-F39F6AA99AD7}" type="slidenum">
              <a:rPr lang="en-US" smtClean="0"/>
              <a:pPr/>
              <a:t>25</a:t>
            </a:fld>
            <a:endParaRPr lang="en-US" dirty="0"/>
          </a:p>
        </p:txBody>
      </p:sp>
    </p:spTree>
    <p:extLst>
      <p:ext uri="{BB962C8B-B14F-4D97-AF65-F5344CB8AC3E}">
        <p14:creationId xmlns:p14="http://schemas.microsoft.com/office/powerpoint/2010/main" val="3638168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6BF3D-41CC-4FF3-8ED3-0C6A33E0F25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0EE7B79-ED20-4479-A8B4-E0C02E32B7CD}"/>
              </a:ext>
            </a:extLst>
          </p:cNvPr>
          <p:cNvSpPr>
            <a:spLocks noGrp="1"/>
          </p:cNvSpPr>
          <p:nvPr>
            <p:ph idx="1"/>
          </p:nvPr>
        </p:nvSpPr>
        <p:spPr>
          <a:xfrm>
            <a:off x="347871" y="1825625"/>
            <a:ext cx="8438320" cy="4351338"/>
          </a:xfrm>
        </p:spPr>
        <p:txBody>
          <a:bodyPr>
            <a:normAutofit/>
          </a:bodyPr>
          <a:lstStyle/>
          <a:p>
            <a:pPr marL="0" indent="0">
              <a:buNone/>
            </a:pPr>
            <a:r>
              <a:rPr lang="en-US" sz="4800"/>
              <a:t>Will Georgia continue to implement the Redetermination Process?  No, the Redetermination Process is no longer an option.  </a:t>
            </a:r>
          </a:p>
          <a:p>
            <a:pPr marL="0" indent="0" algn="ctr">
              <a:buNone/>
            </a:pPr>
            <a:endParaRPr lang="en-US" sz="4800"/>
          </a:p>
        </p:txBody>
      </p:sp>
      <p:sp>
        <p:nvSpPr>
          <p:cNvPr id="4" name="Date Placeholder 3">
            <a:extLst>
              <a:ext uri="{FF2B5EF4-FFF2-40B4-BE49-F238E27FC236}">
                <a16:creationId xmlns:a16="http://schemas.microsoft.com/office/drawing/2014/main" id="{70258227-5211-461B-9CE0-9707E5A7D8C3}"/>
              </a:ext>
            </a:extLst>
          </p:cNvPr>
          <p:cNvSpPr>
            <a:spLocks noGrp="1"/>
          </p:cNvSpPr>
          <p:nvPr>
            <p:ph type="dt" sz="half" idx="2"/>
          </p:nvPr>
        </p:nvSpPr>
        <p:spPr/>
        <p:txBody>
          <a:bodyPr/>
          <a:lstStyle/>
          <a:p>
            <a:fld id="{4DAE6870-AD18-448A-9B2A-0EFE6DC7B06B}" type="datetime1">
              <a:rPr lang="en-US" smtClean="0"/>
              <a:t>9/4/2018</a:t>
            </a:fld>
            <a:endParaRPr lang="en-US"/>
          </a:p>
        </p:txBody>
      </p:sp>
      <p:sp>
        <p:nvSpPr>
          <p:cNvPr id="5" name="Slide Number Placeholder 4">
            <a:extLst>
              <a:ext uri="{FF2B5EF4-FFF2-40B4-BE49-F238E27FC236}">
                <a16:creationId xmlns:a16="http://schemas.microsoft.com/office/drawing/2014/main" id="{1ACA6A46-E500-4315-810D-7304D5931BB3}"/>
              </a:ext>
            </a:extLst>
          </p:cNvPr>
          <p:cNvSpPr>
            <a:spLocks noGrp="1"/>
          </p:cNvSpPr>
          <p:nvPr>
            <p:ph type="sldNum" sz="quarter" idx="4"/>
          </p:nvPr>
        </p:nvSpPr>
        <p:spPr/>
        <p:txBody>
          <a:bodyPr/>
          <a:lstStyle/>
          <a:p>
            <a:fld id="{B63E4CEF-BB1E-48C7-AE93-F39F6AA99AD7}" type="slidenum">
              <a:rPr lang="en-US" smtClean="0"/>
              <a:pPr/>
              <a:t>26</a:t>
            </a:fld>
            <a:endParaRPr lang="en-US"/>
          </a:p>
        </p:txBody>
      </p:sp>
    </p:spTree>
    <p:extLst>
      <p:ext uri="{BB962C8B-B14F-4D97-AF65-F5344CB8AC3E}">
        <p14:creationId xmlns:p14="http://schemas.microsoft.com/office/powerpoint/2010/main" val="9393887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8BFAB-767A-4020-BC02-9070F43608AF}"/>
              </a:ext>
            </a:extLst>
          </p:cNvPr>
          <p:cNvSpPr>
            <a:spLocks noGrp="1"/>
          </p:cNvSpPr>
          <p:nvPr>
            <p:ph type="title"/>
          </p:nvPr>
        </p:nvSpPr>
        <p:spPr/>
        <p:txBody>
          <a:bodyPr/>
          <a:lstStyle/>
          <a:p>
            <a:r>
              <a:rPr lang="en-US" dirty="0"/>
              <a:t>Reevaluation Process</a:t>
            </a:r>
          </a:p>
        </p:txBody>
      </p:sp>
      <p:graphicFrame>
        <p:nvGraphicFramePr>
          <p:cNvPr id="8" name="Content Placeholder 7">
            <a:extLst>
              <a:ext uri="{FF2B5EF4-FFF2-40B4-BE49-F238E27FC236}">
                <a16:creationId xmlns:a16="http://schemas.microsoft.com/office/drawing/2014/main" id="{763B17F0-6D59-4773-A580-CC8F8815DA26}"/>
              </a:ext>
            </a:extLst>
          </p:cNvPr>
          <p:cNvGraphicFramePr>
            <a:graphicFrameLocks noGrp="1"/>
          </p:cNvGraphicFramePr>
          <p:nvPr>
            <p:ph idx="1"/>
            <p:extLst>
              <p:ext uri="{D42A27DB-BD31-4B8C-83A1-F6EECF244321}">
                <p14:modId xmlns:p14="http://schemas.microsoft.com/office/powerpoint/2010/main" val="1484417998"/>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5D0FAA6D-6CF2-423E-8CB3-91A28E5E4D85}"/>
              </a:ext>
            </a:extLst>
          </p:cNvPr>
          <p:cNvSpPr>
            <a:spLocks noGrp="1"/>
          </p:cNvSpPr>
          <p:nvPr>
            <p:ph type="dt" sz="half" idx="2"/>
          </p:nvPr>
        </p:nvSpPr>
        <p:spPr/>
        <p:txBody>
          <a:bodyPr/>
          <a:lstStyle/>
          <a:p>
            <a:fld id="{4DAE6870-AD18-448A-9B2A-0EFE6DC7B06B}" type="datetime1">
              <a:rPr lang="en-US" smtClean="0"/>
              <a:t>9/4/2018</a:t>
            </a:fld>
            <a:endParaRPr lang="en-US" dirty="0"/>
          </a:p>
        </p:txBody>
      </p:sp>
      <p:sp>
        <p:nvSpPr>
          <p:cNvPr id="5" name="Slide Number Placeholder 4">
            <a:extLst>
              <a:ext uri="{FF2B5EF4-FFF2-40B4-BE49-F238E27FC236}">
                <a16:creationId xmlns:a16="http://schemas.microsoft.com/office/drawing/2014/main" id="{FE605C31-5992-4B38-B4B1-1516FA6F0F02}"/>
              </a:ext>
            </a:extLst>
          </p:cNvPr>
          <p:cNvSpPr>
            <a:spLocks noGrp="1"/>
          </p:cNvSpPr>
          <p:nvPr>
            <p:ph type="sldNum" sz="quarter" idx="4"/>
          </p:nvPr>
        </p:nvSpPr>
        <p:spPr/>
        <p:txBody>
          <a:bodyPr/>
          <a:lstStyle/>
          <a:p>
            <a:fld id="{B63E4CEF-BB1E-48C7-AE93-F39F6AA99AD7}" type="slidenum">
              <a:rPr lang="en-US" smtClean="0"/>
              <a:pPr/>
              <a:t>27</a:t>
            </a:fld>
            <a:endParaRPr lang="en-US" dirty="0"/>
          </a:p>
        </p:txBody>
      </p:sp>
    </p:spTree>
    <p:extLst>
      <p:ext uri="{BB962C8B-B14F-4D97-AF65-F5344CB8AC3E}">
        <p14:creationId xmlns:p14="http://schemas.microsoft.com/office/powerpoint/2010/main" val="18865152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57AAD-15D3-471B-86FE-35A18A927360}"/>
              </a:ext>
            </a:extLst>
          </p:cNvPr>
          <p:cNvSpPr>
            <a:spLocks noGrp="1"/>
          </p:cNvSpPr>
          <p:nvPr>
            <p:ph type="title"/>
          </p:nvPr>
        </p:nvSpPr>
        <p:spPr/>
        <p:txBody>
          <a:bodyPr>
            <a:noAutofit/>
          </a:bodyPr>
          <a:lstStyle/>
          <a:p>
            <a:pPr algn="ctr"/>
            <a:r>
              <a:rPr lang="en-US" sz="3200" dirty="0"/>
              <a:t>SPECIAL EDUCATION ELIGIBILITY REQUIREMENTS (</a:t>
            </a:r>
            <a:r>
              <a:rPr lang="en-US" sz="3200" dirty="0">
                <a:hlinkClick r:id="rId2"/>
              </a:rPr>
              <a:t>34 C.F.R.</a:t>
            </a:r>
            <a:br>
              <a:rPr lang="en-US" sz="3200" dirty="0">
                <a:hlinkClick r:id="rId2"/>
              </a:rPr>
            </a:br>
            <a:r>
              <a:rPr lang="en-US" sz="3200" dirty="0">
                <a:hlinkClick r:id="rId2"/>
              </a:rPr>
              <a:t>§ 300.306</a:t>
            </a:r>
            <a:r>
              <a:rPr lang="en-US" sz="3200" dirty="0"/>
              <a:t>; GEORGIA RULE </a:t>
            </a:r>
            <a:r>
              <a:rPr lang="en-US" sz="3200" dirty="0">
                <a:hlinkClick r:id="rId3"/>
              </a:rPr>
              <a:t>160-4-7-.05</a:t>
            </a:r>
            <a:r>
              <a:rPr lang="en-US" sz="3200" dirty="0"/>
              <a:t>)</a:t>
            </a:r>
          </a:p>
        </p:txBody>
      </p:sp>
      <p:sp>
        <p:nvSpPr>
          <p:cNvPr id="3" name="Text Placeholder 2">
            <a:extLst>
              <a:ext uri="{FF2B5EF4-FFF2-40B4-BE49-F238E27FC236}">
                <a16:creationId xmlns:a16="http://schemas.microsoft.com/office/drawing/2014/main" id="{EEB9C3D4-02F7-4CA1-BA4C-1573C49548B0}"/>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9B24B65E-51F4-48E2-9C00-11E146130615}"/>
              </a:ext>
            </a:extLst>
          </p:cNvPr>
          <p:cNvSpPr>
            <a:spLocks noGrp="1"/>
          </p:cNvSpPr>
          <p:nvPr>
            <p:ph type="dt" sz="half" idx="2"/>
          </p:nvPr>
        </p:nvSpPr>
        <p:spPr/>
        <p:txBody>
          <a:bodyPr/>
          <a:lstStyle/>
          <a:p>
            <a:fld id="{4DAE6870-AD18-448A-9B2A-0EFE6DC7B06B}" type="datetime1">
              <a:rPr lang="en-US" smtClean="0"/>
              <a:t>9/4/2018</a:t>
            </a:fld>
            <a:endParaRPr lang="en-US"/>
          </a:p>
        </p:txBody>
      </p:sp>
      <p:sp>
        <p:nvSpPr>
          <p:cNvPr id="5" name="Slide Number Placeholder 4">
            <a:extLst>
              <a:ext uri="{FF2B5EF4-FFF2-40B4-BE49-F238E27FC236}">
                <a16:creationId xmlns:a16="http://schemas.microsoft.com/office/drawing/2014/main" id="{C0F31F40-4002-4E1D-A011-52AFB0CB2AAC}"/>
              </a:ext>
            </a:extLst>
          </p:cNvPr>
          <p:cNvSpPr>
            <a:spLocks noGrp="1"/>
          </p:cNvSpPr>
          <p:nvPr>
            <p:ph type="sldNum" sz="quarter" idx="4"/>
          </p:nvPr>
        </p:nvSpPr>
        <p:spPr/>
        <p:txBody>
          <a:bodyPr/>
          <a:lstStyle/>
          <a:p>
            <a:fld id="{B63E4CEF-BB1E-48C7-AE93-F39F6AA99AD7}" type="slidenum">
              <a:rPr lang="en-US" smtClean="0"/>
              <a:pPr/>
              <a:t>28</a:t>
            </a:fld>
            <a:endParaRPr lang="en-US"/>
          </a:p>
        </p:txBody>
      </p:sp>
    </p:spTree>
    <p:extLst>
      <p:ext uri="{BB962C8B-B14F-4D97-AF65-F5344CB8AC3E}">
        <p14:creationId xmlns:p14="http://schemas.microsoft.com/office/powerpoint/2010/main" val="30696497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E1724-78FB-4B8D-9477-93E8456BFD78}"/>
              </a:ext>
            </a:extLst>
          </p:cNvPr>
          <p:cNvSpPr>
            <a:spLocks noGrp="1"/>
          </p:cNvSpPr>
          <p:nvPr>
            <p:ph type="title"/>
          </p:nvPr>
        </p:nvSpPr>
        <p:spPr>
          <a:xfrm>
            <a:off x="193994" y="2550443"/>
            <a:ext cx="8321356" cy="1325563"/>
          </a:xfrm>
        </p:spPr>
        <p:txBody>
          <a:bodyPr>
            <a:normAutofit fontScale="90000"/>
          </a:bodyPr>
          <a:lstStyle/>
          <a:p>
            <a:pPr algn="ctr"/>
            <a:r>
              <a:rPr lang="en-US"/>
              <a:t>An eligibility report doesn’t expire every three years!</a:t>
            </a:r>
            <a:br>
              <a:rPr lang="en-US"/>
            </a:br>
            <a:endParaRPr lang="en-US"/>
          </a:p>
        </p:txBody>
      </p:sp>
      <p:sp>
        <p:nvSpPr>
          <p:cNvPr id="4" name="Date Placeholder 3">
            <a:extLst>
              <a:ext uri="{FF2B5EF4-FFF2-40B4-BE49-F238E27FC236}">
                <a16:creationId xmlns:a16="http://schemas.microsoft.com/office/drawing/2014/main" id="{2427503D-7EAF-41D1-900C-31E7AF005C96}"/>
              </a:ext>
            </a:extLst>
          </p:cNvPr>
          <p:cNvSpPr>
            <a:spLocks noGrp="1"/>
          </p:cNvSpPr>
          <p:nvPr>
            <p:ph type="dt" sz="half" idx="2"/>
          </p:nvPr>
        </p:nvSpPr>
        <p:spPr/>
        <p:txBody>
          <a:bodyPr/>
          <a:lstStyle/>
          <a:p>
            <a:fld id="{4DAE6870-AD18-448A-9B2A-0EFE6DC7B06B}" type="datetime1">
              <a:rPr lang="en-US" smtClean="0"/>
              <a:t>9/4/2018</a:t>
            </a:fld>
            <a:endParaRPr lang="en-US"/>
          </a:p>
        </p:txBody>
      </p:sp>
      <p:sp>
        <p:nvSpPr>
          <p:cNvPr id="5" name="Slide Number Placeholder 4">
            <a:extLst>
              <a:ext uri="{FF2B5EF4-FFF2-40B4-BE49-F238E27FC236}">
                <a16:creationId xmlns:a16="http://schemas.microsoft.com/office/drawing/2014/main" id="{B3B219AF-8BBD-4B9B-825B-92F2FB40F339}"/>
              </a:ext>
            </a:extLst>
          </p:cNvPr>
          <p:cNvSpPr>
            <a:spLocks noGrp="1"/>
          </p:cNvSpPr>
          <p:nvPr>
            <p:ph type="sldNum" sz="quarter" idx="4"/>
          </p:nvPr>
        </p:nvSpPr>
        <p:spPr/>
        <p:txBody>
          <a:bodyPr/>
          <a:lstStyle/>
          <a:p>
            <a:fld id="{B63E4CEF-BB1E-48C7-AE93-F39F6AA99AD7}" type="slidenum">
              <a:rPr lang="en-US" smtClean="0"/>
              <a:pPr/>
              <a:t>29</a:t>
            </a:fld>
            <a:endParaRPr lang="en-US"/>
          </a:p>
        </p:txBody>
      </p:sp>
      <p:pic>
        <p:nvPicPr>
          <p:cNvPr id="7" name="Picture 6">
            <a:extLst>
              <a:ext uri="{FF2B5EF4-FFF2-40B4-BE49-F238E27FC236}">
                <a16:creationId xmlns:a16="http://schemas.microsoft.com/office/drawing/2014/main" id="{644B5BD6-FF0F-4629-91D2-DA8A56E94A0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533324" y="4084984"/>
            <a:ext cx="2077352" cy="11550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94265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5AE24-54F2-46C0-A398-010636B6BD11}"/>
              </a:ext>
            </a:extLst>
          </p:cNvPr>
          <p:cNvSpPr>
            <a:spLocks noGrp="1"/>
          </p:cNvSpPr>
          <p:nvPr>
            <p:ph type="title"/>
          </p:nvPr>
        </p:nvSpPr>
        <p:spPr/>
        <p:txBody>
          <a:bodyPr>
            <a:noAutofit/>
          </a:bodyPr>
          <a:lstStyle/>
          <a:p>
            <a:pPr algn="ctr"/>
            <a:r>
              <a:rPr lang="en-US" sz="3600" cap="small" dirty="0"/>
              <a:t>CHILD FIND (</a:t>
            </a:r>
            <a:r>
              <a:rPr lang="en-US" sz="3600" u="sng" cap="small" dirty="0">
                <a:hlinkClick r:id="rId2"/>
              </a:rPr>
              <a:t>34 C.F.R. § 300.111</a:t>
            </a:r>
            <a:r>
              <a:rPr lang="en-US" sz="3600" cap="small" dirty="0"/>
              <a:t>;</a:t>
            </a:r>
            <a:br>
              <a:rPr lang="en-US" sz="3600" cap="small" dirty="0"/>
            </a:br>
            <a:r>
              <a:rPr lang="en-US" sz="3600" cap="small" dirty="0"/>
              <a:t>Georgia Rule </a:t>
            </a:r>
            <a:r>
              <a:rPr lang="en-US" sz="3600" u="sng" cap="small" dirty="0">
                <a:hlinkClick r:id="rId3"/>
              </a:rPr>
              <a:t>160-4-7-.03</a:t>
            </a:r>
            <a:r>
              <a:rPr lang="en-US" sz="3600" cap="small" dirty="0"/>
              <a:t>)</a:t>
            </a:r>
            <a:br>
              <a:rPr lang="en-US" sz="3600" cap="small" dirty="0"/>
            </a:br>
            <a:endParaRPr lang="en-US" sz="3600" dirty="0"/>
          </a:p>
        </p:txBody>
      </p:sp>
      <p:sp>
        <p:nvSpPr>
          <p:cNvPr id="6" name="Text Placeholder 5">
            <a:extLst>
              <a:ext uri="{FF2B5EF4-FFF2-40B4-BE49-F238E27FC236}">
                <a16:creationId xmlns:a16="http://schemas.microsoft.com/office/drawing/2014/main" id="{DA4D9B1A-242D-43E3-A8E2-E8BA402034E9}"/>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E34D050C-152C-4013-B866-BCF9E7F0A2E0}"/>
              </a:ext>
            </a:extLst>
          </p:cNvPr>
          <p:cNvSpPr>
            <a:spLocks noGrp="1"/>
          </p:cNvSpPr>
          <p:nvPr>
            <p:ph type="dt" sz="half" idx="2"/>
          </p:nvPr>
        </p:nvSpPr>
        <p:spPr/>
        <p:txBody>
          <a:bodyPr/>
          <a:lstStyle/>
          <a:p>
            <a:fld id="{4DAE6870-AD18-448A-9B2A-0EFE6DC7B06B}" type="datetime1">
              <a:rPr lang="en-US" smtClean="0"/>
              <a:t>9/4/2018</a:t>
            </a:fld>
            <a:endParaRPr lang="en-US"/>
          </a:p>
        </p:txBody>
      </p:sp>
      <p:sp>
        <p:nvSpPr>
          <p:cNvPr id="5" name="Slide Number Placeholder 4">
            <a:extLst>
              <a:ext uri="{FF2B5EF4-FFF2-40B4-BE49-F238E27FC236}">
                <a16:creationId xmlns:a16="http://schemas.microsoft.com/office/drawing/2014/main" id="{8EAB0EB6-5FEF-4AE8-8BEC-3373E5C23B4E}"/>
              </a:ext>
            </a:extLst>
          </p:cNvPr>
          <p:cNvSpPr>
            <a:spLocks noGrp="1"/>
          </p:cNvSpPr>
          <p:nvPr>
            <p:ph type="sldNum" sz="quarter" idx="4"/>
          </p:nvPr>
        </p:nvSpPr>
        <p:spPr/>
        <p:txBody>
          <a:bodyPr/>
          <a:lstStyle/>
          <a:p>
            <a:fld id="{B63E4CEF-BB1E-48C7-AE93-F39F6AA99AD7}" type="slidenum">
              <a:rPr lang="en-US" smtClean="0"/>
              <a:pPr/>
              <a:t>3</a:t>
            </a:fld>
            <a:endParaRPr lang="en-US"/>
          </a:p>
        </p:txBody>
      </p:sp>
    </p:spTree>
    <p:extLst>
      <p:ext uri="{BB962C8B-B14F-4D97-AF65-F5344CB8AC3E}">
        <p14:creationId xmlns:p14="http://schemas.microsoft.com/office/powerpoint/2010/main" val="9776129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6679A-0391-4005-A0AE-FA28F50C0A32}"/>
              </a:ext>
            </a:extLst>
          </p:cNvPr>
          <p:cNvSpPr>
            <a:spLocks noGrp="1"/>
          </p:cNvSpPr>
          <p:nvPr>
            <p:ph type="title"/>
          </p:nvPr>
        </p:nvSpPr>
        <p:spPr/>
        <p:txBody>
          <a:bodyPr>
            <a:noAutofit/>
          </a:bodyPr>
          <a:lstStyle/>
          <a:p>
            <a:r>
              <a:rPr lang="en-US" sz="2800" dirty="0"/>
              <a:t>Does a child’s eligibility for special education expire after three years?</a:t>
            </a:r>
            <a:br>
              <a:rPr lang="en-US" sz="2800" dirty="0"/>
            </a:br>
            <a:endParaRPr lang="en-US" sz="2800" dirty="0"/>
          </a:p>
        </p:txBody>
      </p:sp>
      <p:sp>
        <p:nvSpPr>
          <p:cNvPr id="3" name="Content Placeholder 2">
            <a:extLst>
              <a:ext uri="{FF2B5EF4-FFF2-40B4-BE49-F238E27FC236}">
                <a16:creationId xmlns:a16="http://schemas.microsoft.com/office/drawing/2014/main" id="{5D05807B-5337-4080-A4CD-AAFB8835427F}"/>
              </a:ext>
            </a:extLst>
          </p:cNvPr>
          <p:cNvSpPr>
            <a:spLocks noGrp="1"/>
          </p:cNvSpPr>
          <p:nvPr>
            <p:ph idx="1"/>
          </p:nvPr>
        </p:nvSpPr>
        <p:spPr/>
        <p:txBody>
          <a:bodyPr>
            <a:normAutofit/>
          </a:bodyPr>
          <a:lstStyle/>
          <a:p>
            <a:r>
              <a:rPr lang="en-US" dirty="0"/>
              <a:t>No.  A child’s eligibility for special education does not expire. However, the data used in the child’s last eligibility report may have expired, be outdated, and no longer valid.  In such case, a comprehensive reevaluation is warranted.  Additionally, a reevaluation, which can include only a review of existing evaluation data, must occur at least once every three years, unless the parent and the LEA agree that a reevaluation is unnecessary.</a:t>
            </a:r>
          </a:p>
          <a:p>
            <a:endParaRPr lang="en-US" dirty="0"/>
          </a:p>
        </p:txBody>
      </p:sp>
      <p:sp>
        <p:nvSpPr>
          <p:cNvPr id="4" name="Date Placeholder 3">
            <a:extLst>
              <a:ext uri="{FF2B5EF4-FFF2-40B4-BE49-F238E27FC236}">
                <a16:creationId xmlns:a16="http://schemas.microsoft.com/office/drawing/2014/main" id="{49EA2C03-47A9-4465-B22E-EBF624E1E071}"/>
              </a:ext>
            </a:extLst>
          </p:cNvPr>
          <p:cNvSpPr>
            <a:spLocks noGrp="1"/>
          </p:cNvSpPr>
          <p:nvPr>
            <p:ph type="dt" sz="half" idx="2"/>
          </p:nvPr>
        </p:nvSpPr>
        <p:spPr/>
        <p:txBody>
          <a:bodyPr/>
          <a:lstStyle/>
          <a:p>
            <a:fld id="{4DAE6870-AD18-448A-9B2A-0EFE6DC7B06B}" type="datetime1">
              <a:rPr lang="en-US" smtClean="0"/>
              <a:t>9/4/2018</a:t>
            </a:fld>
            <a:endParaRPr lang="en-US" dirty="0"/>
          </a:p>
        </p:txBody>
      </p:sp>
      <p:sp>
        <p:nvSpPr>
          <p:cNvPr id="5" name="Slide Number Placeholder 4">
            <a:extLst>
              <a:ext uri="{FF2B5EF4-FFF2-40B4-BE49-F238E27FC236}">
                <a16:creationId xmlns:a16="http://schemas.microsoft.com/office/drawing/2014/main" id="{10A1CD0C-B197-44C8-A674-392A1E262EB7}"/>
              </a:ext>
            </a:extLst>
          </p:cNvPr>
          <p:cNvSpPr>
            <a:spLocks noGrp="1"/>
          </p:cNvSpPr>
          <p:nvPr>
            <p:ph type="sldNum" sz="quarter" idx="4"/>
          </p:nvPr>
        </p:nvSpPr>
        <p:spPr/>
        <p:txBody>
          <a:bodyPr/>
          <a:lstStyle/>
          <a:p>
            <a:fld id="{B63E4CEF-BB1E-48C7-AE93-F39F6AA99AD7}" type="slidenum">
              <a:rPr lang="en-US" smtClean="0"/>
              <a:pPr/>
              <a:t>30</a:t>
            </a:fld>
            <a:endParaRPr lang="en-US" dirty="0"/>
          </a:p>
        </p:txBody>
      </p:sp>
    </p:spTree>
    <p:extLst>
      <p:ext uri="{BB962C8B-B14F-4D97-AF65-F5344CB8AC3E}">
        <p14:creationId xmlns:p14="http://schemas.microsoft.com/office/powerpoint/2010/main" val="35096111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C1C5F-6AC1-4E9D-B5E0-49766CDC17BA}"/>
              </a:ext>
            </a:extLst>
          </p:cNvPr>
          <p:cNvSpPr>
            <a:spLocks noGrp="1"/>
          </p:cNvSpPr>
          <p:nvPr>
            <p:ph type="title"/>
          </p:nvPr>
        </p:nvSpPr>
        <p:spPr/>
        <p:txBody>
          <a:bodyPr>
            <a:noAutofit/>
          </a:bodyPr>
          <a:lstStyle/>
          <a:p>
            <a:r>
              <a:rPr lang="en-US" sz="2400" dirty="0"/>
              <a:t>If a child is being considered to be dismissed from special education, must an evaluation and eligibility form be completed? </a:t>
            </a:r>
            <a:br>
              <a:rPr lang="en-US" sz="2400" dirty="0"/>
            </a:br>
            <a:endParaRPr lang="en-US" sz="2400" dirty="0"/>
          </a:p>
        </p:txBody>
      </p:sp>
      <p:sp>
        <p:nvSpPr>
          <p:cNvPr id="3" name="Content Placeholder 2">
            <a:extLst>
              <a:ext uri="{FF2B5EF4-FFF2-40B4-BE49-F238E27FC236}">
                <a16:creationId xmlns:a16="http://schemas.microsoft.com/office/drawing/2014/main" id="{AF988287-813B-4144-9249-8937A06B07F5}"/>
              </a:ext>
            </a:extLst>
          </p:cNvPr>
          <p:cNvSpPr>
            <a:spLocks noGrp="1"/>
          </p:cNvSpPr>
          <p:nvPr>
            <p:ph idx="1"/>
          </p:nvPr>
        </p:nvSpPr>
        <p:spPr/>
        <p:txBody>
          <a:bodyPr/>
          <a:lstStyle/>
          <a:p>
            <a:r>
              <a:rPr lang="en-US" dirty="0"/>
              <a:t>Yes. An LEA must conduct a comprehensive evaluation of a child before determining that the child is no longer a child with a disability.  </a:t>
            </a:r>
            <a:r>
              <a:rPr lang="en-US" i="1" dirty="0"/>
              <a:t>See</a:t>
            </a:r>
            <a:r>
              <a:rPr lang="en-US" dirty="0"/>
              <a:t> </a:t>
            </a:r>
            <a:r>
              <a:rPr lang="en-US" u="sng" dirty="0">
                <a:hlinkClick r:id="rId2"/>
              </a:rPr>
              <a:t>34 C.F.R. § 300.305(e)(1)</a:t>
            </a:r>
            <a:r>
              <a:rPr lang="en-US" dirty="0"/>
              <a:t>.   This does not apply to children whose eligibility is terminating due to graduation with a regular diploma or due to exceeding the age eligibility for FAPE.</a:t>
            </a:r>
          </a:p>
          <a:p>
            <a:endParaRPr lang="en-US" dirty="0"/>
          </a:p>
        </p:txBody>
      </p:sp>
      <p:sp>
        <p:nvSpPr>
          <p:cNvPr id="4" name="Date Placeholder 3">
            <a:extLst>
              <a:ext uri="{FF2B5EF4-FFF2-40B4-BE49-F238E27FC236}">
                <a16:creationId xmlns:a16="http://schemas.microsoft.com/office/drawing/2014/main" id="{1356B8A9-D112-4BBD-8AEF-4DB8FE508082}"/>
              </a:ext>
            </a:extLst>
          </p:cNvPr>
          <p:cNvSpPr>
            <a:spLocks noGrp="1"/>
          </p:cNvSpPr>
          <p:nvPr>
            <p:ph type="dt" sz="half" idx="2"/>
          </p:nvPr>
        </p:nvSpPr>
        <p:spPr/>
        <p:txBody>
          <a:bodyPr/>
          <a:lstStyle/>
          <a:p>
            <a:fld id="{4DAE6870-AD18-448A-9B2A-0EFE6DC7B06B}" type="datetime1">
              <a:rPr lang="en-US" smtClean="0"/>
              <a:t>9/4/2018</a:t>
            </a:fld>
            <a:endParaRPr lang="en-US"/>
          </a:p>
        </p:txBody>
      </p:sp>
      <p:sp>
        <p:nvSpPr>
          <p:cNvPr id="5" name="Slide Number Placeholder 4">
            <a:extLst>
              <a:ext uri="{FF2B5EF4-FFF2-40B4-BE49-F238E27FC236}">
                <a16:creationId xmlns:a16="http://schemas.microsoft.com/office/drawing/2014/main" id="{7782D0E2-7048-4D85-BF0E-29258B68046A}"/>
              </a:ext>
            </a:extLst>
          </p:cNvPr>
          <p:cNvSpPr>
            <a:spLocks noGrp="1"/>
          </p:cNvSpPr>
          <p:nvPr>
            <p:ph type="sldNum" sz="quarter" idx="4"/>
          </p:nvPr>
        </p:nvSpPr>
        <p:spPr/>
        <p:txBody>
          <a:bodyPr/>
          <a:lstStyle/>
          <a:p>
            <a:fld id="{B63E4CEF-BB1E-48C7-AE93-F39F6AA99AD7}" type="slidenum">
              <a:rPr lang="en-US" smtClean="0"/>
              <a:pPr/>
              <a:t>31</a:t>
            </a:fld>
            <a:endParaRPr lang="en-US"/>
          </a:p>
        </p:txBody>
      </p:sp>
    </p:spTree>
    <p:extLst>
      <p:ext uri="{BB962C8B-B14F-4D97-AF65-F5344CB8AC3E}">
        <p14:creationId xmlns:p14="http://schemas.microsoft.com/office/powerpoint/2010/main" val="40467099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a:t>Any Questions???</a:t>
            </a:r>
          </a:p>
        </p:txBody>
      </p:sp>
      <p:sp>
        <p:nvSpPr>
          <p:cNvPr id="27651" name="Content Placeholder 2"/>
          <p:cNvSpPr>
            <a:spLocks noGrp="1"/>
          </p:cNvSpPr>
          <p:nvPr>
            <p:ph idx="1"/>
          </p:nvPr>
        </p:nvSpPr>
        <p:spPr/>
        <p:txBody>
          <a:bodyPr/>
          <a:lstStyle/>
          <a:p>
            <a:pPr marL="0" indent="0" algn="ctr">
              <a:buFont typeface="Arial" panose="020B0604020202020204" pitchFamily="34" charset="0"/>
              <a:buNone/>
            </a:pPr>
            <a:endParaRPr lang="en-US" altLang="en-US" sz="4000">
              <a:solidFill>
                <a:srgbClr val="C00000"/>
              </a:solidFill>
            </a:endParaRPr>
          </a:p>
          <a:p>
            <a:pPr marL="0" indent="0" algn="ctr">
              <a:buFont typeface="Arial" panose="020B0604020202020204" pitchFamily="34" charset="0"/>
              <a:buNone/>
            </a:pPr>
            <a:r>
              <a:rPr lang="en-US" altLang="en-US" sz="4000">
                <a:solidFill>
                  <a:srgbClr val="C00000"/>
                </a:solidFill>
              </a:rPr>
              <a:t>Jamila C. Pollard, Esq.</a:t>
            </a:r>
          </a:p>
          <a:p>
            <a:pPr marL="0" indent="0" algn="ctr">
              <a:buFont typeface="Arial" panose="020B0604020202020204" pitchFamily="34" charset="0"/>
              <a:buNone/>
            </a:pPr>
            <a:r>
              <a:rPr lang="en-US" altLang="en-US" sz="4000">
                <a:solidFill>
                  <a:srgbClr val="C00000"/>
                </a:solidFill>
                <a:hlinkClick r:id="rId2"/>
              </a:rPr>
              <a:t>jpollard@doe.k12.ga.us</a:t>
            </a:r>
            <a:endParaRPr lang="en-US" altLang="en-US" sz="4000">
              <a:solidFill>
                <a:srgbClr val="C00000"/>
              </a:solidFill>
            </a:endParaRPr>
          </a:p>
          <a:p>
            <a:pPr marL="0" indent="0" algn="ctr">
              <a:buFont typeface="Arial" panose="020B0604020202020204" pitchFamily="34" charset="0"/>
              <a:buNone/>
            </a:pPr>
            <a:r>
              <a:rPr lang="en-US" altLang="en-US" sz="4000">
                <a:solidFill>
                  <a:srgbClr val="C00000"/>
                </a:solidFill>
              </a:rPr>
              <a:t>(404) 657-7329</a:t>
            </a:r>
          </a:p>
          <a:p>
            <a:pPr marL="0" indent="0">
              <a:buFont typeface="Arial" panose="020B0604020202020204" pitchFamily="34" charset="0"/>
              <a:buNone/>
            </a:pPr>
            <a:endParaRPr lang="en-US" altLang="en-US"/>
          </a:p>
        </p:txBody>
      </p:sp>
      <p:sp>
        <p:nvSpPr>
          <p:cNvPr id="4" name="Date Placeholder 3"/>
          <p:cNvSpPr>
            <a:spLocks noGrp="1"/>
          </p:cNvSpPr>
          <p:nvPr>
            <p:ph type="dt" sz="quarter" idx="4294967295"/>
          </p:nvPr>
        </p:nvSpPr>
        <p:spPr>
          <a:xfrm>
            <a:off x="6934200" y="6356350"/>
            <a:ext cx="1066800" cy="365125"/>
          </a:xfrm>
          <a:prstGeom prst="rect">
            <a:avLst/>
          </a:prstGeom>
        </p:spPr>
        <p:txBody>
          <a:bodyPr/>
          <a:lstStyle/>
          <a:p>
            <a:pPr>
              <a:defRPr/>
            </a:pPr>
            <a:fld id="{657DFD5A-0FDA-4EDA-9489-78AD1E28AA01}" type="datetime1">
              <a:rPr lang="en-US" smtClean="0"/>
              <a:pPr>
                <a:defRPr/>
              </a:pPr>
              <a:t>9/4/2018</a:t>
            </a:fld>
            <a:endParaRPr lang="en-US" dirty="0"/>
          </a:p>
        </p:txBody>
      </p:sp>
      <p:sp>
        <p:nvSpPr>
          <p:cNvPr id="5" name="Slide Number Placeholder 4"/>
          <p:cNvSpPr>
            <a:spLocks noGrp="1"/>
          </p:cNvSpPr>
          <p:nvPr>
            <p:ph type="sldNum" sz="quarter" idx="4294967295"/>
          </p:nvPr>
        </p:nvSpPr>
        <p:spPr>
          <a:xfrm>
            <a:off x="8077200" y="6356350"/>
            <a:ext cx="609600" cy="365125"/>
          </a:xfrm>
          <a:prstGeom prst="rect">
            <a:avLst/>
          </a:prstGeo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1C9259A-1305-4C1F-904D-6AE945713925}" type="slidenum">
              <a:rPr lang="en-US" altLang="en-US">
                <a:latin typeface="Calibri" panose="020F0502020204030204" pitchFamily="34" charset="0"/>
              </a:rPr>
              <a:pPr eaLnBrk="1" hangingPunct="1"/>
              <a:t>32</a:t>
            </a:fld>
            <a:endParaRPr lang="en-US" altLang="en-US">
              <a:latin typeface="Calibri" panose="020F0502020204030204" pitchFamily="34" charset="0"/>
            </a:endParaRPr>
          </a:p>
        </p:txBody>
      </p:sp>
    </p:spTree>
    <p:extLst>
      <p:ext uri="{BB962C8B-B14F-4D97-AF65-F5344CB8AC3E}">
        <p14:creationId xmlns:p14="http://schemas.microsoft.com/office/powerpoint/2010/main" val="963984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9BB00-2A53-4D0C-B8A5-EF38511C8931}"/>
              </a:ext>
            </a:extLst>
          </p:cNvPr>
          <p:cNvSpPr>
            <a:spLocks noGrp="1"/>
          </p:cNvSpPr>
          <p:nvPr>
            <p:ph type="title"/>
          </p:nvPr>
        </p:nvSpPr>
        <p:spPr/>
        <p:txBody>
          <a:bodyPr>
            <a:normAutofit/>
          </a:bodyPr>
          <a:lstStyle/>
          <a:p>
            <a:r>
              <a:rPr lang="en-US" sz="3200" dirty="0"/>
              <a:t>Child Find (34 C.F.R. § 300.111)</a:t>
            </a:r>
          </a:p>
        </p:txBody>
      </p:sp>
      <p:sp>
        <p:nvSpPr>
          <p:cNvPr id="3" name="Content Placeholder 2">
            <a:extLst>
              <a:ext uri="{FF2B5EF4-FFF2-40B4-BE49-F238E27FC236}">
                <a16:creationId xmlns:a16="http://schemas.microsoft.com/office/drawing/2014/main" id="{E06E366C-E0A4-4886-B58B-98607ABAE8A3}"/>
              </a:ext>
            </a:extLst>
          </p:cNvPr>
          <p:cNvSpPr>
            <a:spLocks noGrp="1"/>
          </p:cNvSpPr>
          <p:nvPr>
            <p:ph idx="1"/>
          </p:nvPr>
        </p:nvSpPr>
        <p:spPr/>
        <p:txBody>
          <a:bodyPr>
            <a:normAutofit fontScale="92500" lnSpcReduction="10000"/>
          </a:bodyPr>
          <a:lstStyle/>
          <a:p>
            <a:r>
              <a:rPr lang="en-US" dirty="0"/>
              <a:t>(a) </a:t>
            </a:r>
            <a:r>
              <a:rPr lang="en-US" i="1" dirty="0"/>
              <a:t>General.</a:t>
            </a:r>
            <a:r>
              <a:rPr lang="en-US" dirty="0"/>
              <a:t> (1) The State must have in effect policies and procedures to ensure that—</a:t>
            </a:r>
          </a:p>
          <a:p>
            <a:pPr lvl="1"/>
            <a:r>
              <a:rPr lang="en-US" dirty="0"/>
              <a:t>(</a:t>
            </a:r>
            <a:r>
              <a:rPr lang="en-US" dirty="0" err="1"/>
              <a:t>i</a:t>
            </a:r>
            <a:r>
              <a:rPr lang="en-US" dirty="0"/>
              <a:t>) All children with disabilities residing in the State, including children with disabilities who are homeless children or are wards of the State, and children with disabilities attending private schools, regardless of the severity of their disability, and who are in need of special education and related services, are </a:t>
            </a:r>
            <a:r>
              <a:rPr lang="en-US" b="1" dirty="0"/>
              <a:t>identified, located, and evaluated</a:t>
            </a:r>
            <a:r>
              <a:rPr lang="en-US" dirty="0"/>
              <a:t>;</a:t>
            </a:r>
          </a:p>
          <a:p>
            <a:r>
              <a:rPr lang="en-US" dirty="0"/>
              <a:t>(c) Child find also must include—</a:t>
            </a:r>
          </a:p>
          <a:p>
            <a:pPr lvl="1"/>
            <a:r>
              <a:rPr lang="en-US" dirty="0"/>
              <a:t>(1) Children who are </a:t>
            </a:r>
            <a:r>
              <a:rPr lang="en-US" b="1" dirty="0"/>
              <a:t>suspected of </a:t>
            </a:r>
            <a:r>
              <a:rPr lang="en-US" dirty="0"/>
              <a:t>being a child with a disability under §300.8 and in need of special education, even though they are advancing from grade to grade; and</a:t>
            </a:r>
          </a:p>
          <a:p>
            <a:pPr lvl="1"/>
            <a:r>
              <a:rPr lang="en-US" dirty="0"/>
              <a:t>(2) Highly mobile children, including migrant children.</a:t>
            </a:r>
          </a:p>
          <a:p>
            <a:pPr lvl="1"/>
            <a:endParaRPr lang="en-US" dirty="0"/>
          </a:p>
          <a:p>
            <a:endParaRPr lang="en-US" dirty="0"/>
          </a:p>
        </p:txBody>
      </p:sp>
      <p:sp>
        <p:nvSpPr>
          <p:cNvPr id="4" name="Date Placeholder 3">
            <a:extLst>
              <a:ext uri="{FF2B5EF4-FFF2-40B4-BE49-F238E27FC236}">
                <a16:creationId xmlns:a16="http://schemas.microsoft.com/office/drawing/2014/main" id="{630E0124-0BF8-47D0-8824-E1DFA6E44A75}"/>
              </a:ext>
            </a:extLst>
          </p:cNvPr>
          <p:cNvSpPr>
            <a:spLocks noGrp="1"/>
          </p:cNvSpPr>
          <p:nvPr>
            <p:ph type="dt" sz="half" idx="2"/>
          </p:nvPr>
        </p:nvSpPr>
        <p:spPr/>
        <p:txBody>
          <a:bodyPr/>
          <a:lstStyle/>
          <a:p>
            <a:fld id="{4DAE6870-AD18-448A-9B2A-0EFE6DC7B06B}" type="datetime1">
              <a:rPr lang="en-US" smtClean="0"/>
              <a:t>9/4/2018</a:t>
            </a:fld>
            <a:endParaRPr lang="en-US" dirty="0"/>
          </a:p>
        </p:txBody>
      </p:sp>
      <p:sp>
        <p:nvSpPr>
          <p:cNvPr id="5" name="Slide Number Placeholder 4">
            <a:extLst>
              <a:ext uri="{FF2B5EF4-FFF2-40B4-BE49-F238E27FC236}">
                <a16:creationId xmlns:a16="http://schemas.microsoft.com/office/drawing/2014/main" id="{3FF835F3-3077-4C59-8750-73C4D787D5CC}"/>
              </a:ext>
            </a:extLst>
          </p:cNvPr>
          <p:cNvSpPr>
            <a:spLocks noGrp="1"/>
          </p:cNvSpPr>
          <p:nvPr>
            <p:ph type="sldNum" sz="quarter" idx="4"/>
          </p:nvPr>
        </p:nvSpPr>
        <p:spPr/>
        <p:txBody>
          <a:bodyPr/>
          <a:lstStyle/>
          <a:p>
            <a:fld id="{B63E4CEF-BB1E-48C7-AE93-F39F6AA99AD7}" type="slidenum">
              <a:rPr lang="en-US" smtClean="0"/>
              <a:pPr/>
              <a:t>4</a:t>
            </a:fld>
            <a:endParaRPr lang="en-US" dirty="0"/>
          </a:p>
        </p:txBody>
      </p:sp>
    </p:spTree>
    <p:extLst>
      <p:ext uri="{BB962C8B-B14F-4D97-AF65-F5344CB8AC3E}">
        <p14:creationId xmlns:p14="http://schemas.microsoft.com/office/powerpoint/2010/main" val="3197859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954D-7478-4DAA-A4EE-6613C3C985D2}"/>
              </a:ext>
            </a:extLst>
          </p:cNvPr>
          <p:cNvSpPr>
            <a:spLocks noGrp="1"/>
          </p:cNvSpPr>
          <p:nvPr>
            <p:ph type="title"/>
          </p:nvPr>
        </p:nvSpPr>
        <p:spPr>
          <a:xfrm>
            <a:off x="603983" y="334016"/>
            <a:ext cx="6319332" cy="1325563"/>
          </a:xfrm>
        </p:spPr>
        <p:txBody>
          <a:bodyPr>
            <a:noAutofit/>
          </a:bodyPr>
          <a:lstStyle/>
          <a:p>
            <a:pPr algn="ctr"/>
            <a:r>
              <a:rPr lang="en-US" sz="3600" dirty="0"/>
              <a:t>Does Child Find apply to home-schooled children? </a:t>
            </a:r>
            <a:br>
              <a:rPr lang="en-US" sz="3600" dirty="0"/>
            </a:br>
            <a:endParaRPr lang="en-US" sz="3600" dirty="0"/>
          </a:p>
        </p:txBody>
      </p:sp>
      <p:sp>
        <p:nvSpPr>
          <p:cNvPr id="3" name="Content Placeholder 2">
            <a:extLst>
              <a:ext uri="{FF2B5EF4-FFF2-40B4-BE49-F238E27FC236}">
                <a16:creationId xmlns:a16="http://schemas.microsoft.com/office/drawing/2014/main" id="{D6DCB1EA-4E7E-40C4-A2DB-A64859E7AC6C}"/>
              </a:ext>
            </a:extLst>
          </p:cNvPr>
          <p:cNvSpPr>
            <a:spLocks noGrp="1"/>
          </p:cNvSpPr>
          <p:nvPr>
            <p:ph idx="1"/>
          </p:nvPr>
        </p:nvSpPr>
        <p:spPr/>
        <p:txBody>
          <a:bodyPr>
            <a:normAutofit/>
          </a:bodyPr>
          <a:lstStyle/>
          <a:p>
            <a:r>
              <a:rPr lang="en-US"/>
              <a:t>Yes. If the child is a resident within the jurisdiction of the LEA, then the Child Find responsibility rests with the LEA in which the child resides.   In addition, as a home-schooled child, a child who is determined eligible for special education and related services must also be considered for proportionate share of federal funds for private school children.  In Georgia, home-schooled children are treated as private school children in regard to special education.  </a:t>
            </a:r>
            <a:r>
              <a:rPr lang="en-US" i="1"/>
              <a:t>See</a:t>
            </a:r>
            <a:r>
              <a:rPr lang="en-US"/>
              <a:t> Georgia Rule </a:t>
            </a:r>
            <a:r>
              <a:rPr lang="en-US" u="sng">
                <a:hlinkClick r:id="rId2"/>
              </a:rPr>
              <a:t>160-4-7-.13(3)(a)(1)</a:t>
            </a:r>
            <a:r>
              <a:rPr lang="en-US"/>
              <a:t>.</a:t>
            </a:r>
          </a:p>
          <a:p>
            <a:endParaRPr lang="en-US"/>
          </a:p>
        </p:txBody>
      </p:sp>
      <p:sp>
        <p:nvSpPr>
          <p:cNvPr id="4" name="Date Placeholder 3">
            <a:extLst>
              <a:ext uri="{FF2B5EF4-FFF2-40B4-BE49-F238E27FC236}">
                <a16:creationId xmlns:a16="http://schemas.microsoft.com/office/drawing/2014/main" id="{92F605B3-4C6C-4CA7-B93B-0770D1D4DAFC}"/>
              </a:ext>
            </a:extLst>
          </p:cNvPr>
          <p:cNvSpPr>
            <a:spLocks noGrp="1"/>
          </p:cNvSpPr>
          <p:nvPr>
            <p:ph type="dt" sz="half" idx="2"/>
          </p:nvPr>
        </p:nvSpPr>
        <p:spPr/>
        <p:txBody>
          <a:bodyPr/>
          <a:lstStyle/>
          <a:p>
            <a:fld id="{4DAE6870-AD18-448A-9B2A-0EFE6DC7B06B}" type="datetime1">
              <a:rPr lang="en-US" smtClean="0"/>
              <a:t>9/4/2018</a:t>
            </a:fld>
            <a:endParaRPr lang="en-US"/>
          </a:p>
        </p:txBody>
      </p:sp>
      <p:sp>
        <p:nvSpPr>
          <p:cNvPr id="5" name="Slide Number Placeholder 4">
            <a:extLst>
              <a:ext uri="{FF2B5EF4-FFF2-40B4-BE49-F238E27FC236}">
                <a16:creationId xmlns:a16="http://schemas.microsoft.com/office/drawing/2014/main" id="{B046FB20-3443-49F9-9A10-2DE3444EA9EE}"/>
              </a:ext>
            </a:extLst>
          </p:cNvPr>
          <p:cNvSpPr>
            <a:spLocks noGrp="1"/>
          </p:cNvSpPr>
          <p:nvPr>
            <p:ph type="sldNum" sz="quarter" idx="4"/>
          </p:nvPr>
        </p:nvSpPr>
        <p:spPr/>
        <p:txBody>
          <a:bodyPr/>
          <a:lstStyle/>
          <a:p>
            <a:fld id="{B63E4CEF-BB1E-48C7-AE93-F39F6AA99AD7}" type="slidenum">
              <a:rPr lang="en-US" smtClean="0"/>
              <a:pPr/>
              <a:t>5</a:t>
            </a:fld>
            <a:endParaRPr lang="en-US"/>
          </a:p>
        </p:txBody>
      </p:sp>
    </p:spTree>
    <p:extLst>
      <p:ext uri="{BB962C8B-B14F-4D97-AF65-F5344CB8AC3E}">
        <p14:creationId xmlns:p14="http://schemas.microsoft.com/office/powerpoint/2010/main" val="925607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A7F39-0DC4-4294-8ADC-53559EC06C4D}"/>
              </a:ext>
            </a:extLst>
          </p:cNvPr>
          <p:cNvSpPr>
            <a:spLocks noGrp="1"/>
          </p:cNvSpPr>
          <p:nvPr>
            <p:ph type="title"/>
          </p:nvPr>
        </p:nvSpPr>
        <p:spPr>
          <a:xfrm>
            <a:off x="533401" y="886466"/>
            <a:ext cx="6490398" cy="1325563"/>
          </a:xfrm>
        </p:spPr>
        <p:txBody>
          <a:bodyPr>
            <a:noAutofit/>
          </a:bodyPr>
          <a:lstStyle/>
          <a:p>
            <a:pPr algn="ctr"/>
            <a:r>
              <a:rPr lang="en-US" sz="3200" dirty="0"/>
              <a:t>If an LEA charter school and a traditional LEA serve the same demographic area, who has the Child Find responsibility?</a:t>
            </a:r>
            <a:br>
              <a:rPr lang="en-US" sz="3200" dirty="0"/>
            </a:br>
            <a:endParaRPr lang="en-US" sz="3200" dirty="0"/>
          </a:p>
        </p:txBody>
      </p:sp>
      <p:sp>
        <p:nvSpPr>
          <p:cNvPr id="3" name="Content Placeholder 2">
            <a:extLst>
              <a:ext uri="{FF2B5EF4-FFF2-40B4-BE49-F238E27FC236}">
                <a16:creationId xmlns:a16="http://schemas.microsoft.com/office/drawing/2014/main" id="{500A9BE1-351E-4EEF-BD1C-2480978FF384}"/>
              </a:ext>
            </a:extLst>
          </p:cNvPr>
          <p:cNvSpPr>
            <a:spLocks noGrp="1"/>
          </p:cNvSpPr>
          <p:nvPr>
            <p:ph idx="1"/>
          </p:nvPr>
        </p:nvSpPr>
        <p:spPr>
          <a:xfrm>
            <a:off x="533401" y="2366489"/>
            <a:ext cx="8368567" cy="3835401"/>
          </a:xfrm>
        </p:spPr>
        <p:txBody>
          <a:bodyPr/>
          <a:lstStyle/>
          <a:p>
            <a:r>
              <a:rPr lang="en-US" dirty="0"/>
              <a:t>Both of them. The LEA charter school’s Child Find responsibility extends only to children enrolled in the LEA charter school.  The traditional LEA’s Child Find responsibility extends to all other children within their jurisdiction.</a:t>
            </a:r>
          </a:p>
          <a:p>
            <a:endParaRPr lang="en-US" dirty="0"/>
          </a:p>
        </p:txBody>
      </p:sp>
      <p:sp>
        <p:nvSpPr>
          <p:cNvPr id="4" name="Date Placeholder 3">
            <a:extLst>
              <a:ext uri="{FF2B5EF4-FFF2-40B4-BE49-F238E27FC236}">
                <a16:creationId xmlns:a16="http://schemas.microsoft.com/office/drawing/2014/main" id="{E6FAE549-C273-4F70-8556-770C4A0EFBBB}"/>
              </a:ext>
            </a:extLst>
          </p:cNvPr>
          <p:cNvSpPr>
            <a:spLocks noGrp="1"/>
          </p:cNvSpPr>
          <p:nvPr>
            <p:ph type="dt" sz="half" idx="2"/>
          </p:nvPr>
        </p:nvSpPr>
        <p:spPr/>
        <p:txBody>
          <a:bodyPr/>
          <a:lstStyle/>
          <a:p>
            <a:fld id="{4DAE6870-AD18-448A-9B2A-0EFE6DC7B06B}" type="datetime1">
              <a:rPr lang="en-US" smtClean="0"/>
              <a:t>9/4/2018</a:t>
            </a:fld>
            <a:endParaRPr lang="en-US"/>
          </a:p>
        </p:txBody>
      </p:sp>
      <p:sp>
        <p:nvSpPr>
          <p:cNvPr id="5" name="Slide Number Placeholder 4">
            <a:extLst>
              <a:ext uri="{FF2B5EF4-FFF2-40B4-BE49-F238E27FC236}">
                <a16:creationId xmlns:a16="http://schemas.microsoft.com/office/drawing/2014/main" id="{2A413ACE-0CCF-48AA-9E60-960B1F6DA877}"/>
              </a:ext>
            </a:extLst>
          </p:cNvPr>
          <p:cNvSpPr>
            <a:spLocks noGrp="1"/>
          </p:cNvSpPr>
          <p:nvPr>
            <p:ph type="sldNum" sz="quarter" idx="4"/>
          </p:nvPr>
        </p:nvSpPr>
        <p:spPr/>
        <p:txBody>
          <a:bodyPr/>
          <a:lstStyle/>
          <a:p>
            <a:fld id="{B63E4CEF-BB1E-48C7-AE93-F39F6AA99AD7}" type="slidenum">
              <a:rPr lang="en-US" smtClean="0"/>
              <a:pPr/>
              <a:t>6</a:t>
            </a:fld>
            <a:endParaRPr lang="en-US"/>
          </a:p>
        </p:txBody>
      </p:sp>
    </p:spTree>
    <p:extLst>
      <p:ext uri="{BB962C8B-B14F-4D97-AF65-F5344CB8AC3E}">
        <p14:creationId xmlns:p14="http://schemas.microsoft.com/office/powerpoint/2010/main" val="699139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A3A2F-9BA0-485C-B5A5-572778656C5E}"/>
              </a:ext>
            </a:extLst>
          </p:cNvPr>
          <p:cNvSpPr>
            <a:spLocks noGrp="1"/>
          </p:cNvSpPr>
          <p:nvPr>
            <p:ph type="title"/>
          </p:nvPr>
        </p:nvSpPr>
        <p:spPr>
          <a:xfrm>
            <a:off x="263891" y="2943866"/>
            <a:ext cx="8616217" cy="1325563"/>
          </a:xfrm>
        </p:spPr>
        <p:txBody>
          <a:bodyPr>
            <a:normAutofit fontScale="90000"/>
          </a:bodyPr>
          <a:lstStyle/>
          <a:p>
            <a:pPr algn="ctr"/>
            <a:r>
              <a:rPr lang="en-US" b="0">
                <a:latin typeface="+mn-lt"/>
              </a:rPr>
              <a:t>If an LEA charter school only serves a designated population, such as grades six through eight, </a:t>
            </a:r>
            <a:r>
              <a:rPr lang="en-US" b="0" i="1">
                <a:latin typeface="+mn-lt"/>
              </a:rPr>
              <a:t>should</a:t>
            </a:r>
            <a:r>
              <a:rPr lang="en-US" b="0">
                <a:latin typeface="+mn-lt"/>
              </a:rPr>
              <a:t> the LEA charter school’s Child Find procedures address children outside of the designated population, such as children in grades kindergarten through fifth grade?</a:t>
            </a:r>
            <a:br>
              <a:rPr lang="en-US" b="0">
                <a:latin typeface="+mn-lt"/>
              </a:rPr>
            </a:br>
            <a:endParaRPr lang="en-US" b="0">
              <a:latin typeface="+mn-lt"/>
            </a:endParaRPr>
          </a:p>
        </p:txBody>
      </p:sp>
      <p:sp>
        <p:nvSpPr>
          <p:cNvPr id="4" name="Date Placeholder 3">
            <a:extLst>
              <a:ext uri="{FF2B5EF4-FFF2-40B4-BE49-F238E27FC236}">
                <a16:creationId xmlns:a16="http://schemas.microsoft.com/office/drawing/2014/main" id="{8AD9758E-6971-4CC8-AC4C-17E451894C5E}"/>
              </a:ext>
            </a:extLst>
          </p:cNvPr>
          <p:cNvSpPr>
            <a:spLocks noGrp="1"/>
          </p:cNvSpPr>
          <p:nvPr>
            <p:ph type="dt" sz="half" idx="2"/>
          </p:nvPr>
        </p:nvSpPr>
        <p:spPr/>
        <p:txBody>
          <a:bodyPr/>
          <a:lstStyle/>
          <a:p>
            <a:fld id="{4DAE6870-AD18-448A-9B2A-0EFE6DC7B06B}" type="datetime1">
              <a:rPr lang="en-US" smtClean="0"/>
              <a:t>9/4/2018</a:t>
            </a:fld>
            <a:endParaRPr lang="en-US"/>
          </a:p>
        </p:txBody>
      </p:sp>
      <p:sp>
        <p:nvSpPr>
          <p:cNvPr id="5" name="Slide Number Placeholder 4">
            <a:extLst>
              <a:ext uri="{FF2B5EF4-FFF2-40B4-BE49-F238E27FC236}">
                <a16:creationId xmlns:a16="http://schemas.microsoft.com/office/drawing/2014/main" id="{EA03C09A-E598-4D17-8862-2F832604770C}"/>
              </a:ext>
            </a:extLst>
          </p:cNvPr>
          <p:cNvSpPr>
            <a:spLocks noGrp="1"/>
          </p:cNvSpPr>
          <p:nvPr>
            <p:ph type="sldNum" sz="quarter" idx="4"/>
          </p:nvPr>
        </p:nvSpPr>
        <p:spPr/>
        <p:txBody>
          <a:bodyPr/>
          <a:lstStyle/>
          <a:p>
            <a:fld id="{B63E4CEF-BB1E-48C7-AE93-F39F6AA99AD7}" type="slidenum">
              <a:rPr lang="en-US" smtClean="0"/>
              <a:pPr/>
              <a:t>7</a:t>
            </a:fld>
            <a:endParaRPr lang="en-US"/>
          </a:p>
        </p:txBody>
      </p:sp>
    </p:spTree>
    <p:extLst>
      <p:ext uri="{BB962C8B-B14F-4D97-AF65-F5344CB8AC3E}">
        <p14:creationId xmlns:p14="http://schemas.microsoft.com/office/powerpoint/2010/main" val="3315993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2A52AC-12F5-4266-AF50-4933DDD09D2D}"/>
              </a:ext>
            </a:extLst>
          </p:cNvPr>
          <p:cNvSpPr>
            <a:spLocks noGrp="1"/>
          </p:cNvSpPr>
          <p:nvPr>
            <p:ph idx="1"/>
          </p:nvPr>
        </p:nvSpPr>
        <p:spPr/>
        <p:txBody>
          <a:bodyPr>
            <a:normAutofit/>
          </a:bodyPr>
          <a:lstStyle/>
          <a:p>
            <a:r>
              <a:rPr lang="en-US"/>
              <a:t>Yes.  As a matter of best practice, an LEA charter school’s Child Find procedures </a:t>
            </a:r>
            <a:r>
              <a:rPr lang="en-US" b="1" i="1"/>
              <a:t>should</a:t>
            </a:r>
            <a:r>
              <a:rPr lang="en-US"/>
              <a:t> include children age 3-21. However, an LEA charter school’s Child Find procedures </a:t>
            </a:r>
            <a:r>
              <a:rPr lang="en-US" b="1" i="1"/>
              <a:t>must </a:t>
            </a:r>
            <a:r>
              <a:rPr lang="en-US"/>
              <a:t>address the currently designated population of the LEA charter school.  Since LEA charter schools may decide to expand their designated population, LEA charter schools should consider developing Child Find procedures to include children ages 3-21 or update their Child Find procedures as the LEA charter school expands their designated population.</a:t>
            </a:r>
          </a:p>
          <a:p>
            <a:endParaRPr lang="en-US"/>
          </a:p>
        </p:txBody>
      </p:sp>
      <p:sp>
        <p:nvSpPr>
          <p:cNvPr id="4" name="Date Placeholder 3">
            <a:extLst>
              <a:ext uri="{FF2B5EF4-FFF2-40B4-BE49-F238E27FC236}">
                <a16:creationId xmlns:a16="http://schemas.microsoft.com/office/drawing/2014/main" id="{8AD9758E-6971-4CC8-AC4C-17E451894C5E}"/>
              </a:ext>
            </a:extLst>
          </p:cNvPr>
          <p:cNvSpPr>
            <a:spLocks noGrp="1"/>
          </p:cNvSpPr>
          <p:nvPr>
            <p:ph type="dt" sz="half" idx="2"/>
          </p:nvPr>
        </p:nvSpPr>
        <p:spPr/>
        <p:txBody>
          <a:bodyPr/>
          <a:lstStyle/>
          <a:p>
            <a:fld id="{4DAE6870-AD18-448A-9B2A-0EFE6DC7B06B}" type="datetime1">
              <a:rPr lang="en-US" smtClean="0"/>
              <a:t>9/4/2018</a:t>
            </a:fld>
            <a:endParaRPr lang="en-US"/>
          </a:p>
        </p:txBody>
      </p:sp>
      <p:sp>
        <p:nvSpPr>
          <p:cNvPr id="5" name="Slide Number Placeholder 4">
            <a:extLst>
              <a:ext uri="{FF2B5EF4-FFF2-40B4-BE49-F238E27FC236}">
                <a16:creationId xmlns:a16="http://schemas.microsoft.com/office/drawing/2014/main" id="{EA03C09A-E598-4D17-8862-2F832604770C}"/>
              </a:ext>
            </a:extLst>
          </p:cNvPr>
          <p:cNvSpPr>
            <a:spLocks noGrp="1"/>
          </p:cNvSpPr>
          <p:nvPr>
            <p:ph type="sldNum" sz="quarter" idx="4"/>
          </p:nvPr>
        </p:nvSpPr>
        <p:spPr/>
        <p:txBody>
          <a:bodyPr/>
          <a:lstStyle/>
          <a:p>
            <a:fld id="{B63E4CEF-BB1E-48C7-AE93-F39F6AA99AD7}" type="slidenum">
              <a:rPr lang="en-US" smtClean="0"/>
              <a:pPr/>
              <a:t>8</a:t>
            </a:fld>
            <a:endParaRPr lang="en-US"/>
          </a:p>
        </p:txBody>
      </p:sp>
      <p:sp>
        <p:nvSpPr>
          <p:cNvPr id="7" name="Title 6">
            <a:extLst>
              <a:ext uri="{FF2B5EF4-FFF2-40B4-BE49-F238E27FC236}">
                <a16:creationId xmlns:a16="http://schemas.microsoft.com/office/drawing/2014/main" id="{0E46B4C5-B17A-4977-900E-D75D8FA4B71B}"/>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418792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5B7F9-1925-4C63-B4C3-6232815D5F0E}"/>
              </a:ext>
            </a:extLst>
          </p:cNvPr>
          <p:cNvSpPr>
            <a:spLocks noGrp="1"/>
          </p:cNvSpPr>
          <p:nvPr>
            <p:ph type="title"/>
          </p:nvPr>
        </p:nvSpPr>
        <p:spPr/>
        <p:txBody>
          <a:bodyPr>
            <a:normAutofit/>
          </a:bodyPr>
          <a:lstStyle/>
          <a:p>
            <a:r>
              <a:rPr lang="en-US" sz="4000" dirty="0"/>
              <a:t>Child Find for Incarcerated Youth</a:t>
            </a:r>
          </a:p>
        </p:txBody>
      </p:sp>
      <p:sp>
        <p:nvSpPr>
          <p:cNvPr id="3" name="Content Placeholder 2">
            <a:extLst>
              <a:ext uri="{FF2B5EF4-FFF2-40B4-BE49-F238E27FC236}">
                <a16:creationId xmlns:a16="http://schemas.microsoft.com/office/drawing/2014/main" id="{CC3A67DF-DA85-4896-831B-8B054E1EAC61}"/>
              </a:ext>
            </a:extLst>
          </p:cNvPr>
          <p:cNvSpPr>
            <a:spLocks noGrp="1"/>
          </p:cNvSpPr>
          <p:nvPr>
            <p:ph idx="1"/>
          </p:nvPr>
        </p:nvSpPr>
        <p:spPr>
          <a:xfrm>
            <a:off x="628649" y="1825625"/>
            <a:ext cx="8296275" cy="4351338"/>
          </a:xfrm>
        </p:spPr>
        <p:txBody>
          <a:bodyPr>
            <a:normAutofit fontScale="92500" lnSpcReduction="10000"/>
          </a:bodyPr>
          <a:lstStyle/>
          <a:p>
            <a:pPr marL="0" lvl="0" indent="0">
              <a:buNone/>
            </a:pPr>
            <a:r>
              <a:rPr lang="en-US" b="1" dirty="0"/>
              <a:t>Considering the above guidance for LEA charter schools, what are the Child Find responsibilities for Georgia Department of Juvenile Justice (DJJ) and Georgia Department of Corrections (DOC)?</a:t>
            </a:r>
            <a:endParaRPr lang="en-US" dirty="0"/>
          </a:p>
          <a:p>
            <a:r>
              <a:rPr lang="en-US" dirty="0"/>
              <a:t>Georgia DJJ and Georgia DOC must implement Child Find duties for the youth enrolled in their respective facilities.</a:t>
            </a:r>
          </a:p>
          <a:p>
            <a:pPr marL="0" lvl="0" indent="0">
              <a:buNone/>
            </a:pPr>
            <a:r>
              <a:rPr lang="en-US" b="1" dirty="0"/>
              <a:t>Who has the Child Find responsibility for youth incarcerated in facilities operated by the local sheriffs or other municipalities?</a:t>
            </a:r>
            <a:endParaRPr lang="en-US" dirty="0"/>
          </a:p>
          <a:p>
            <a:r>
              <a:rPr lang="en-US" dirty="0"/>
              <a:t>The LEA where the facility is located must implement Child Find duties for youth incarcerated in jails or other correctional facilities operated by local municipalities.</a:t>
            </a:r>
          </a:p>
          <a:p>
            <a:endParaRPr lang="en-US" dirty="0"/>
          </a:p>
          <a:p>
            <a:endParaRPr lang="en-US" dirty="0"/>
          </a:p>
          <a:p>
            <a:endParaRPr lang="en-US" dirty="0"/>
          </a:p>
        </p:txBody>
      </p:sp>
      <p:sp>
        <p:nvSpPr>
          <p:cNvPr id="4" name="Date Placeholder 3">
            <a:extLst>
              <a:ext uri="{FF2B5EF4-FFF2-40B4-BE49-F238E27FC236}">
                <a16:creationId xmlns:a16="http://schemas.microsoft.com/office/drawing/2014/main" id="{CCF2DA99-0687-41B1-B34B-924FE7874B07}"/>
              </a:ext>
            </a:extLst>
          </p:cNvPr>
          <p:cNvSpPr>
            <a:spLocks noGrp="1"/>
          </p:cNvSpPr>
          <p:nvPr>
            <p:ph type="dt" sz="half" idx="2"/>
          </p:nvPr>
        </p:nvSpPr>
        <p:spPr/>
        <p:txBody>
          <a:bodyPr/>
          <a:lstStyle/>
          <a:p>
            <a:fld id="{4DAE6870-AD18-448A-9B2A-0EFE6DC7B06B}" type="datetime1">
              <a:rPr lang="en-US" smtClean="0"/>
              <a:t>9/4/2018</a:t>
            </a:fld>
            <a:endParaRPr lang="en-US"/>
          </a:p>
        </p:txBody>
      </p:sp>
      <p:sp>
        <p:nvSpPr>
          <p:cNvPr id="5" name="Slide Number Placeholder 4">
            <a:extLst>
              <a:ext uri="{FF2B5EF4-FFF2-40B4-BE49-F238E27FC236}">
                <a16:creationId xmlns:a16="http://schemas.microsoft.com/office/drawing/2014/main" id="{C9E476C7-BC37-4845-8625-70C0E7DB1768}"/>
              </a:ext>
            </a:extLst>
          </p:cNvPr>
          <p:cNvSpPr>
            <a:spLocks noGrp="1"/>
          </p:cNvSpPr>
          <p:nvPr>
            <p:ph type="sldNum" sz="quarter" idx="4"/>
          </p:nvPr>
        </p:nvSpPr>
        <p:spPr/>
        <p:txBody>
          <a:bodyPr/>
          <a:lstStyle/>
          <a:p>
            <a:fld id="{B63E4CEF-BB1E-48C7-AE93-F39F6AA99AD7}" type="slidenum">
              <a:rPr lang="en-US" smtClean="0"/>
              <a:pPr/>
              <a:t>9</a:t>
            </a:fld>
            <a:endParaRPr lang="en-US"/>
          </a:p>
        </p:txBody>
      </p:sp>
    </p:spTree>
    <p:extLst>
      <p:ext uri="{BB962C8B-B14F-4D97-AF65-F5344CB8AC3E}">
        <p14:creationId xmlns:p14="http://schemas.microsoft.com/office/powerpoint/2010/main" val="21311752"/>
      </p:ext>
    </p:extLst>
  </p:cSld>
  <p:clrMapOvr>
    <a:masterClrMapping/>
  </p:clrMapOvr>
</p:sld>
</file>

<file path=ppt/theme/theme1.xml><?xml version="1.0" encoding="utf-8"?>
<a:theme xmlns:a="http://schemas.openxmlformats.org/drawingml/2006/main" name="GaDOE-PowerPoint-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50BE21F-A7C3-4972-9953-672D1F442402}" vid="{1C451EC8-5EF4-40DF-B202-B77EFDE5F92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olicy_x0020_Reference xmlns="d71578b4-8a9a-43b8-9dd8-3834e0439734"/>
    <Document_x0020_Category xmlns="d71578b4-8a9a-43b8-9dd8-3834e0439734">Template</Document_x0020_Category>
    <Sub_x002d_Category xmlns="d71578b4-8a9a-43b8-9dd8-3834e0439734" xsi:nil="true"/>
    <Category xmlns="d71578b4-8a9a-43b8-9dd8-3834e0439734">Communications</Category>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8F9C8662C74564AA813A60BD0601687" ma:contentTypeVersion="5" ma:contentTypeDescription="Create a new document." ma:contentTypeScope="" ma:versionID="7540033b98abb10ad759ea7e00e726f9">
  <xsd:schema xmlns:xsd="http://www.w3.org/2001/XMLSchema" xmlns:xs="http://www.w3.org/2001/XMLSchema" xmlns:p="http://schemas.microsoft.com/office/2006/metadata/properties" xmlns:ns2="d71578b4-8a9a-43b8-9dd8-3834e0439734" targetNamespace="http://schemas.microsoft.com/office/2006/metadata/properties" ma:root="true" ma:fieldsID="940b83434bccf7a8e30b86f6a0aa9c4c" ns2:_="">
    <xsd:import namespace="d71578b4-8a9a-43b8-9dd8-3834e0439734"/>
    <xsd:element name="properties">
      <xsd:complexType>
        <xsd:sequence>
          <xsd:element name="documentManagement">
            <xsd:complexType>
              <xsd:all>
                <xsd:element ref="ns2:Document_x0020_Category"/>
                <xsd:element ref="ns2:Category"/>
                <xsd:element ref="ns2:Sub_x002d_Category" minOccurs="0"/>
                <xsd:element ref="ns2:Policy_x0020_Referenc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1578b4-8a9a-43b8-9dd8-3834e0439734" elementFormDefault="qualified">
    <xsd:import namespace="http://schemas.microsoft.com/office/2006/documentManagement/types"/>
    <xsd:import namespace="http://schemas.microsoft.com/office/infopath/2007/PartnerControls"/>
    <xsd:element name="Document_x0020_Category" ma:index="8" ma:displayName="Type of Document" ma:format="Dropdown" ma:internalName="Document_x0020_Category">
      <xsd:simpleType>
        <xsd:restriction base="dms:Choice">
          <xsd:enumeration value="Form"/>
          <xsd:enumeration value="Guidance"/>
          <xsd:enumeration value="Template"/>
          <xsd:enumeration value="Concept Paper Template"/>
          <xsd:enumeration value="Easy Reference"/>
          <xsd:enumeration value="Logo/Emblems"/>
        </xsd:restriction>
      </xsd:simpleType>
    </xsd:element>
    <xsd:element name="Category" ma:index="9" ma:displayName="Category" ma:default="(Choose One)" ma:format="Dropdown" ma:internalName="Category">
      <xsd:simpleType>
        <xsd:restriction base="dms:Choice">
          <xsd:enumeration value="(Choose One)"/>
          <xsd:enumeration value="Communications"/>
          <xsd:enumeration value="SBOE Approval Process"/>
          <xsd:enumeration value="Human Resources/Legal"/>
          <xsd:enumeration value="Operations"/>
          <xsd:enumeration value="Program Management"/>
          <xsd:enumeration value="Internal Audits &amp; Controls"/>
        </xsd:restriction>
      </xsd:simpleType>
    </xsd:element>
    <xsd:element name="Sub_x002d_Category" ma:index="10" nillable="true" ma:displayName="Sub-Category" ma:internalName="Sub_x002d_Category">
      <xsd:simpleType>
        <xsd:restriction base="dms:Text">
          <xsd:maxLength value="255"/>
        </xsd:restriction>
      </xsd:simpleType>
    </xsd:element>
    <xsd:element name="Policy_x0020_Reference" ma:index="11" nillable="true" ma:displayName="Policy Reference" ma:list="{5d4ab52c-5c5b-46b6-a9b7-51bccb2839cc}" ma:internalName="Policy_x0020_Reference" ma:showField="I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088A7C3-2BB5-4A18-898A-30CE89B2372C}">
  <ds:schemaRefs>
    <ds:schemaRef ds:uri="http://purl.org/dc/elements/1.1/"/>
    <ds:schemaRef ds:uri="http://schemas.microsoft.com/office/2006/metadata/properties"/>
    <ds:schemaRef ds:uri="d71578b4-8a9a-43b8-9dd8-3834e0439734"/>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A0750EE3-2CF7-415C-9DE1-4355DA477C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1578b4-8a9a-43b8-9dd8-3834e04397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CF00EE7-5F6E-409F-88CA-8BEF9EFD5F4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GADOE White Template</Template>
  <TotalTime>182</TotalTime>
  <Words>2010</Words>
  <Application>Microsoft Office PowerPoint</Application>
  <PresentationFormat>On-screen Show (4:3)</PresentationFormat>
  <Paragraphs>169</Paragraphs>
  <Slides>32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Arial Rounded MT Bold</vt:lpstr>
      <vt:lpstr>Calibri</vt:lpstr>
      <vt:lpstr>Calibri Light</vt:lpstr>
      <vt:lpstr>Helvetica Neue</vt:lpstr>
      <vt:lpstr>Oswald Bold</vt:lpstr>
      <vt:lpstr>Oswald Light</vt:lpstr>
      <vt:lpstr>GaDOE-PowerPoint-Template</vt:lpstr>
      <vt:lpstr>Implementation Manual Revisions</vt:lpstr>
      <vt:lpstr>PowerPoint Presentation</vt:lpstr>
      <vt:lpstr>CHILD FIND (34 C.F.R. § 300.111; Georgia Rule 160-4-7-.03) </vt:lpstr>
      <vt:lpstr>Child Find (34 C.F.R. § 300.111)</vt:lpstr>
      <vt:lpstr>Does Child Find apply to home-schooled children?  </vt:lpstr>
      <vt:lpstr>If an LEA charter school and a traditional LEA serve the same demographic area, who has the Child Find responsibility? </vt:lpstr>
      <vt:lpstr>If an LEA charter school only serves a designated population, such as grades six through eight, should the LEA charter school’s Child Find procedures address children outside of the designated population, such as children in grades kindergarten through fifth grade? </vt:lpstr>
      <vt:lpstr>PowerPoint Presentation</vt:lpstr>
      <vt:lpstr>Child Find for Incarcerated Youth</vt:lpstr>
      <vt:lpstr>Child Find – Interventions Prior to Referral</vt:lpstr>
      <vt:lpstr>Child Find – Interventions Prior to Referral</vt:lpstr>
      <vt:lpstr>Can a parent request an evaluation without prior documentation of interventions?   </vt:lpstr>
      <vt:lpstr>Evaluations and Reevaluations (34 C.F.R. §§ 300.301-300.311); Georgia Rule 160-4-7-.04</vt:lpstr>
      <vt:lpstr> </vt:lpstr>
      <vt:lpstr>Initial Evaluation</vt:lpstr>
      <vt:lpstr>Evaluation Report(s)</vt:lpstr>
      <vt:lpstr>Reevaluation Process</vt:lpstr>
      <vt:lpstr>Reevaluation Process -  Review of Existing Data</vt:lpstr>
      <vt:lpstr>Reevaluation Process</vt:lpstr>
      <vt:lpstr>PowerPoint Presentation</vt:lpstr>
      <vt:lpstr>May a review of extant data alone, with the finding that no additional data are needed, constitute a reevaluation?</vt:lpstr>
      <vt:lpstr>PowerPoint Presentation</vt:lpstr>
      <vt:lpstr>Reevaluation Process – Review of Existing Data</vt:lpstr>
      <vt:lpstr>Reevaluation Process – Determination of Eligibility and Educational Needs</vt:lpstr>
      <vt:lpstr>Reevaluation Process – Determination of Eligibility and Educational Needs</vt:lpstr>
      <vt:lpstr>PowerPoint Presentation</vt:lpstr>
      <vt:lpstr>Reevaluation Process</vt:lpstr>
      <vt:lpstr>SPECIAL EDUCATION ELIGIBILITY REQUIREMENTS (34 C.F.R. § 300.306; GEORGIA RULE 160-4-7-.05)</vt:lpstr>
      <vt:lpstr>An eligibility report doesn’t expire every three years! </vt:lpstr>
      <vt:lpstr>Does a child’s eligibility for special education expire after three years? </vt:lpstr>
      <vt:lpstr>If a child is being considered to be dismissed from special education, must an evaluation and eligibility form be completed?  </vt:lpstr>
      <vt:lpstr>Any Questions???</vt:lpstr>
    </vt:vector>
  </TitlesOfParts>
  <Company>GADOE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Implementation Manual Revisions</dc:title>
  <dc:creator>Jamila Pollard</dc:creator>
  <cp:lastModifiedBy>Jamila Pollard</cp:lastModifiedBy>
  <cp:revision>12</cp:revision>
  <dcterms:created xsi:type="dcterms:W3CDTF">2018-09-03T02:10:14Z</dcterms:created>
  <dcterms:modified xsi:type="dcterms:W3CDTF">2018-09-04T15:47:17Z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0x01010008F9C8662C74564AA813A60BD0601687</vt:lpwstr>
  </property>
</Properties>
</file>