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74" r:id="rId4"/>
    <p:sldId id="275" r:id="rId5"/>
    <p:sldId id="276" r:id="rId6"/>
    <p:sldId id="288" r:id="rId7"/>
    <p:sldId id="287" r:id="rId8"/>
    <p:sldId id="289" r:id="rId9"/>
    <p:sldId id="277" r:id="rId10"/>
    <p:sldId id="295" r:id="rId11"/>
    <p:sldId id="296" r:id="rId12"/>
    <p:sldId id="297" r:id="rId13"/>
    <p:sldId id="298" r:id="rId14"/>
    <p:sldId id="278" r:id="rId15"/>
    <p:sldId id="279" r:id="rId16"/>
    <p:sldId id="280" r:id="rId17"/>
    <p:sldId id="290" r:id="rId18"/>
    <p:sldId id="291" r:id="rId19"/>
    <p:sldId id="292" r:id="rId20"/>
    <p:sldId id="281" r:id="rId21"/>
    <p:sldId id="282" r:id="rId22"/>
    <p:sldId id="293" r:id="rId23"/>
    <p:sldId id="294"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883" autoAdjust="0"/>
  </p:normalViewPr>
  <p:slideViewPr>
    <p:cSldViewPr snapToGrid="0">
      <p:cViewPr>
        <p:scale>
          <a:sx n="66" d="100"/>
          <a:sy n="66" d="100"/>
        </p:scale>
        <p:origin x="-1518" y="-15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My child's current performance and progress toward graduation are clearly communicated.</c:v>
                </c:pt>
              </c:strCache>
            </c:strRef>
          </c:tx>
          <c:dLbls>
            <c:showLegendKey val="0"/>
            <c:showVal val="0"/>
            <c:showCatName val="1"/>
            <c:showSerName val="0"/>
            <c:showPercent val="1"/>
            <c:showBubbleSize val="0"/>
            <c:showLeaderLines val="1"/>
          </c:dLbls>
          <c:cat>
            <c:strRef>
              <c:f>Sheet1!$A$3:$A$6</c:f>
              <c:strCache>
                <c:ptCount val="4"/>
                <c:pt idx="0">
                  <c:v>Strongly Agree</c:v>
                </c:pt>
                <c:pt idx="1">
                  <c:v>Agree</c:v>
                </c:pt>
                <c:pt idx="2">
                  <c:v>Disagree</c:v>
                </c:pt>
                <c:pt idx="3">
                  <c:v>Strongly Disagree</c:v>
                </c:pt>
              </c:strCache>
            </c:strRef>
          </c:cat>
          <c:val>
            <c:numRef>
              <c:f>Sheet1!$B$3:$B$6</c:f>
              <c:numCache>
                <c:formatCode>General</c:formatCode>
                <c:ptCount val="4"/>
                <c:pt idx="0">
                  <c:v>192</c:v>
                </c:pt>
                <c:pt idx="1">
                  <c:v>335</c:v>
                </c:pt>
                <c:pt idx="2">
                  <c:v>97</c:v>
                </c:pt>
                <c:pt idx="3">
                  <c:v>15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Sheet1!$H$2</c:f>
              <c:strCache>
                <c:ptCount val="1"/>
                <c:pt idx="0">
                  <c:v>My child's current performance and progress toward graduation are clearly communicated.</c:v>
                </c:pt>
              </c:strCache>
            </c:strRef>
          </c:tx>
          <c:dLbls>
            <c:showLegendKey val="0"/>
            <c:showVal val="0"/>
            <c:showCatName val="1"/>
            <c:showSerName val="0"/>
            <c:showPercent val="1"/>
            <c:showBubbleSize val="0"/>
            <c:showLeaderLines val="1"/>
          </c:dLbls>
          <c:cat>
            <c:strRef>
              <c:f>Sheet1!$G$3:$G$6</c:f>
              <c:strCache>
                <c:ptCount val="4"/>
                <c:pt idx="0">
                  <c:v>Strongly Agree</c:v>
                </c:pt>
                <c:pt idx="1">
                  <c:v>Agree</c:v>
                </c:pt>
                <c:pt idx="2">
                  <c:v>Disagree</c:v>
                </c:pt>
                <c:pt idx="3">
                  <c:v>Strongly Disagree</c:v>
                </c:pt>
              </c:strCache>
            </c:strRef>
          </c:cat>
          <c:val>
            <c:numRef>
              <c:f>Sheet1!$H$3:$H$6</c:f>
              <c:numCache>
                <c:formatCode>General</c:formatCode>
                <c:ptCount val="4"/>
                <c:pt idx="0">
                  <c:v>207</c:v>
                </c:pt>
                <c:pt idx="1">
                  <c:v>164</c:v>
                </c:pt>
                <c:pt idx="2">
                  <c:v>28</c:v>
                </c:pt>
                <c:pt idx="3">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9/4/2018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9/4/2018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9/4/2018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 Parent Mentor Partnership</a:t>
            </a:r>
            <a:endParaRPr lang="en-US" dirty="0"/>
          </a:p>
        </p:txBody>
      </p:sp>
      <p:sp>
        <p:nvSpPr>
          <p:cNvPr id="3" name="Subtitle 2"/>
          <p:cNvSpPr>
            <a:spLocks noGrp="1"/>
          </p:cNvSpPr>
          <p:nvPr>
            <p:ph type="subTitle" idx="1"/>
          </p:nvPr>
        </p:nvSpPr>
        <p:spPr/>
        <p:txBody>
          <a:bodyPr>
            <a:normAutofit fontScale="92500" lnSpcReduction="10000"/>
          </a:bodyPr>
          <a:lstStyle/>
          <a:p>
            <a:r>
              <a:rPr lang="en-US" sz="4000" dirty="0" smtClean="0"/>
              <a:t>Family Engagement Framework</a:t>
            </a:r>
          </a:p>
          <a:p>
            <a:r>
              <a:rPr lang="en-US" sz="4000" dirty="0" smtClean="0"/>
              <a:t>Evaluation and Building Capacity</a:t>
            </a:r>
          </a:p>
          <a:p>
            <a:r>
              <a:rPr lang="en-US" dirty="0" smtClean="0"/>
              <a:t>April Lee – FE Framework Coach</a:t>
            </a:r>
          </a:p>
          <a:p>
            <a:endParaRPr lang="en-US" dirty="0"/>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9/4/2018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4" name="TextBox 3"/>
          <p:cNvSpPr txBox="1"/>
          <p:nvPr/>
        </p:nvSpPr>
        <p:spPr>
          <a:xfrm>
            <a:off x="3398293" y="5581934"/>
            <a:ext cx="2442949" cy="369332"/>
          </a:xfrm>
          <a:prstGeom prst="rect">
            <a:avLst/>
          </a:prstGeom>
          <a:noFill/>
        </p:spPr>
        <p:txBody>
          <a:bodyPr wrap="square" rtlCol="0">
            <a:spAutoFit/>
          </a:bodyPr>
          <a:lstStyle/>
          <a:p>
            <a:pPr algn="ctr"/>
            <a:r>
              <a:rPr lang="en-US" dirty="0" smtClean="0"/>
              <a:t>September 6, 2018</a:t>
            </a:r>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628650" y="1378634"/>
            <a:ext cx="7886700" cy="5064369"/>
          </a:xfrm>
        </p:spPr>
        <p:txBody>
          <a:bodyPr>
            <a:normAutofit lnSpcReduction="10000"/>
          </a:bodyPr>
          <a:lstStyle/>
          <a:p>
            <a:r>
              <a:rPr lang="en-US" dirty="0" smtClean="0"/>
              <a:t>New knowledge + Old knowledge</a:t>
            </a:r>
          </a:p>
          <a:p>
            <a:r>
              <a:rPr lang="en-US" dirty="0" smtClean="0"/>
              <a:t>Measured prior to learning and after learning session</a:t>
            </a:r>
          </a:p>
          <a:p>
            <a:r>
              <a:rPr lang="en-US" dirty="0" smtClean="0"/>
              <a:t>Easiest outcome to get 100%</a:t>
            </a:r>
          </a:p>
          <a:p>
            <a:r>
              <a:rPr lang="en-US" dirty="0" smtClean="0"/>
              <a:t>May occur individually or in large groups</a:t>
            </a:r>
          </a:p>
          <a:p>
            <a:r>
              <a:rPr lang="en-US" dirty="0" smtClean="0"/>
              <a:t>Select learning targets that go along with the two vital behaviors you will support families complete</a:t>
            </a:r>
          </a:p>
          <a:p>
            <a:pPr lvl="1"/>
            <a:r>
              <a:rPr lang="en-US" dirty="0" smtClean="0"/>
              <a:t>VB – Use a transition checklist to complete task….</a:t>
            </a:r>
          </a:p>
          <a:p>
            <a:pPr lvl="1"/>
            <a:r>
              <a:rPr lang="en-US" dirty="0" smtClean="0"/>
              <a:t>L.T. – I can identify 2 transition task to complete with my child </a:t>
            </a:r>
          </a:p>
          <a:p>
            <a:pPr lvl="1"/>
            <a:r>
              <a:rPr lang="en-US" dirty="0" smtClean="0"/>
              <a:t>Pre/Post Question – What is one example of a task your child needs to complete before he/she exits high school?</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08356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Outcomes</a:t>
            </a:r>
            <a:endParaRPr lang="en-US" dirty="0"/>
          </a:p>
        </p:txBody>
      </p:sp>
      <p:sp>
        <p:nvSpPr>
          <p:cNvPr id="3" name="Content Placeholder 2"/>
          <p:cNvSpPr>
            <a:spLocks noGrp="1"/>
          </p:cNvSpPr>
          <p:nvPr>
            <p:ph idx="1"/>
          </p:nvPr>
        </p:nvSpPr>
        <p:spPr/>
        <p:txBody>
          <a:bodyPr/>
          <a:lstStyle/>
          <a:p>
            <a:r>
              <a:rPr lang="en-US" dirty="0" smtClean="0"/>
              <a:t>Once you know they have the KNOWLEDGE now you can ASK them to do something with it  </a:t>
            </a:r>
          </a:p>
          <a:p>
            <a:pPr marL="0" indent="0">
              <a:buNone/>
            </a:pPr>
            <a:r>
              <a:rPr lang="en-US" dirty="0" smtClean="0"/>
              <a:t>            </a:t>
            </a:r>
            <a:r>
              <a:rPr lang="en-US" b="1" dirty="0" smtClean="0"/>
              <a:t>The Action = The Vital Behaviors</a:t>
            </a:r>
          </a:p>
          <a:p>
            <a:pPr marL="0" indent="0">
              <a:buNone/>
            </a:pPr>
            <a:endParaRPr lang="en-US" sz="1800" dirty="0" smtClean="0"/>
          </a:p>
          <a:p>
            <a:r>
              <a:rPr lang="en-US" dirty="0" smtClean="0"/>
              <a:t>What </a:t>
            </a:r>
            <a:r>
              <a:rPr lang="en-US" u="sng" dirty="0" smtClean="0"/>
              <a:t>repetitious task </a:t>
            </a:r>
            <a:r>
              <a:rPr lang="en-US" dirty="0" smtClean="0"/>
              <a:t>will they complete based on what they learned and that you specifically linked to their student’s success?</a:t>
            </a:r>
          </a:p>
          <a:p>
            <a:pPr lvl="1"/>
            <a:r>
              <a:rPr lang="en-US" dirty="0" smtClean="0"/>
              <a:t>Benchmark data</a:t>
            </a:r>
          </a:p>
          <a:p>
            <a:pPr lvl="1"/>
            <a:r>
              <a:rPr lang="en-US" dirty="0" smtClean="0"/>
              <a:t>End-of-the-year data</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393319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 Research</a:t>
            </a:r>
            <a:endParaRPr lang="en-US" dirty="0"/>
          </a:p>
        </p:txBody>
      </p:sp>
      <p:sp>
        <p:nvSpPr>
          <p:cNvPr id="3" name="Content Placeholder 2"/>
          <p:cNvSpPr>
            <a:spLocks noGrp="1"/>
          </p:cNvSpPr>
          <p:nvPr>
            <p:ph idx="1"/>
          </p:nvPr>
        </p:nvSpPr>
        <p:spPr/>
        <p:txBody>
          <a:bodyPr/>
          <a:lstStyle/>
          <a:p>
            <a:r>
              <a:rPr lang="en-US" dirty="0"/>
              <a:t>When families are equipped with tools/skills to interact with school teachers and staff, then they can address their concerns about student performance, help student prepare for assessments, and interpret assessments information to improve student achievement. Appleseed</a:t>
            </a:r>
            <a:endParaRPr lang="en-US" dirty="0" smtClean="0"/>
          </a:p>
          <a:p>
            <a:r>
              <a:rPr lang="en-US" dirty="0"/>
              <a:t>When youth are exposed to a range of experiences, they are better able to identify and attain career goals. NCWD-Youth</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659808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a:t>
            </a:r>
            <a:endParaRPr lang="en-US" dirty="0"/>
          </a:p>
        </p:txBody>
      </p:sp>
      <p:sp>
        <p:nvSpPr>
          <p:cNvPr id="3" name="Content Placeholder 2"/>
          <p:cNvSpPr>
            <a:spLocks noGrp="1"/>
          </p:cNvSpPr>
          <p:nvPr>
            <p:ph idx="1"/>
          </p:nvPr>
        </p:nvSpPr>
        <p:spPr/>
        <p:txBody>
          <a:bodyPr/>
          <a:lstStyle/>
          <a:p>
            <a:r>
              <a:rPr lang="en-US" dirty="0" smtClean="0"/>
              <a:t>What will the actions that families and students take together do for the student in the short term or long term?</a:t>
            </a:r>
          </a:p>
          <a:p>
            <a:pPr lvl="1"/>
            <a:r>
              <a:rPr lang="en-US" dirty="0" smtClean="0"/>
              <a:t>Improve academics, behaviors, or attendance</a:t>
            </a:r>
          </a:p>
          <a:p>
            <a:pPr lvl="1"/>
            <a:r>
              <a:rPr lang="en-US" dirty="0" smtClean="0"/>
              <a:t>Improve transition outcome</a:t>
            </a:r>
          </a:p>
          <a:p>
            <a:pPr lvl="1"/>
            <a:r>
              <a:rPr lang="en-US" dirty="0" smtClean="0"/>
              <a:t>Improve graduation/grade outcome</a:t>
            </a:r>
          </a:p>
          <a:p>
            <a:pPr lvl="1"/>
            <a:r>
              <a:rPr lang="en-US" dirty="0" smtClean="0"/>
              <a:t>Acquired job, skill, mentor, or accomplishment</a:t>
            </a:r>
          </a:p>
          <a:p>
            <a:pPr lvl="1"/>
            <a:endParaRPr lang="en-US" dirty="0"/>
          </a:p>
          <a:p>
            <a:r>
              <a:rPr lang="en-US" dirty="0" smtClean="0"/>
              <a:t>Consider the pre-data and how you will acquire post-data</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14703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Obstacles and Solutions</a:t>
            </a:r>
            <a:endParaRPr lang="en-US" dirty="0"/>
          </a:p>
        </p:txBody>
      </p:sp>
      <p:sp>
        <p:nvSpPr>
          <p:cNvPr id="3" name="Content Placeholder 2"/>
          <p:cNvSpPr>
            <a:spLocks noGrp="1"/>
          </p:cNvSpPr>
          <p:nvPr>
            <p:ph idx="1"/>
          </p:nvPr>
        </p:nvSpPr>
        <p:spPr>
          <a:xfrm>
            <a:off x="628650" y="1825625"/>
            <a:ext cx="5753100" cy="4351338"/>
          </a:xfrm>
        </p:spPr>
        <p:txBody>
          <a:bodyPr>
            <a:normAutofit lnSpcReduction="10000"/>
          </a:bodyPr>
          <a:lstStyle/>
          <a:p>
            <a:pPr lvl="0"/>
            <a:r>
              <a:rPr lang="en-US" dirty="0"/>
              <a:t>Families struggling to complete the vital behaviors responded positively to the training they received from families successful in completing vital behaviors</a:t>
            </a:r>
          </a:p>
          <a:p>
            <a:pPr lvl="0"/>
            <a:r>
              <a:rPr lang="en-US" dirty="0"/>
              <a:t>While seeking buy-in of partners it was important to provide feedback often to keep everyone informed</a:t>
            </a:r>
          </a:p>
          <a:p>
            <a:r>
              <a:rPr lang="en-US" dirty="0"/>
              <a:t>Low expectations were replaced with empowerment as students gained new skills</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465160"/>
            <a:ext cx="2762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26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Obstacles and Solutions</a:t>
            </a:r>
            <a:endParaRPr lang="en-US" dirty="0"/>
          </a:p>
        </p:txBody>
      </p:sp>
      <p:sp>
        <p:nvSpPr>
          <p:cNvPr id="3" name="Content Placeholder 2"/>
          <p:cNvSpPr>
            <a:spLocks noGrp="1"/>
          </p:cNvSpPr>
          <p:nvPr>
            <p:ph idx="1"/>
          </p:nvPr>
        </p:nvSpPr>
        <p:spPr>
          <a:xfrm>
            <a:off x="628650" y="2122127"/>
            <a:ext cx="8123464" cy="4054835"/>
          </a:xfrm>
        </p:spPr>
        <p:txBody>
          <a:bodyPr>
            <a:normAutofit lnSpcReduction="10000"/>
          </a:bodyPr>
          <a:lstStyle/>
          <a:p>
            <a:pPr lvl="0"/>
            <a:r>
              <a:rPr lang="en-US" dirty="0"/>
              <a:t>Families struggling to complete vital behaviors were offered extra practice sessions</a:t>
            </a:r>
          </a:p>
          <a:p>
            <a:pPr lvl="0"/>
            <a:r>
              <a:rPr lang="en-US" dirty="0"/>
              <a:t>Families who were not able to attend the trainings were trained by contacting parent by phone or home visit</a:t>
            </a:r>
          </a:p>
          <a:p>
            <a:pPr lvl="0"/>
            <a:r>
              <a:rPr lang="en-US" dirty="0"/>
              <a:t>Students were not educated about their disability so talking in terms of strengths and challenges helped families understand how they could start conversations with their child about why they had an IEP team</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169" y="508000"/>
            <a:ext cx="1952574" cy="16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936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Result Leads the Work</a:t>
            </a:r>
            <a:endParaRPr lang="en-US" dirty="0"/>
          </a:p>
        </p:txBody>
      </p:sp>
      <p:sp>
        <p:nvSpPr>
          <p:cNvPr id="3" name="Content Placeholder 2"/>
          <p:cNvSpPr>
            <a:spLocks noGrp="1"/>
          </p:cNvSpPr>
          <p:nvPr>
            <p:ph idx="1"/>
          </p:nvPr>
        </p:nvSpPr>
        <p:spPr/>
        <p:txBody>
          <a:bodyPr>
            <a:normAutofit/>
          </a:bodyPr>
          <a:lstStyle/>
          <a:p>
            <a:r>
              <a:rPr lang="en-US" dirty="0" smtClean="0"/>
              <a:t>What RESULTS do you plan to see due to what you have </a:t>
            </a:r>
          </a:p>
          <a:p>
            <a:pPr lvl="1"/>
            <a:r>
              <a:rPr lang="en-US" dirty="0" smtClean="0"/>
              <a:t>Learned</a:t>
            </a:r>
          </a:p>
          <a:p>
            <a:pPr lvl="1"/>
            <a:r>
              <a:rPr lang="en-US" dirty="0" smtClean="0"/>
              <a:t>Taught</a:t>
            </a:r>
          </a:p>
          <a:p>
            <a:pPr lvl="1"/>
            <a:r>
              <a:rPr lang="en-US" dirty="0" smtClean="0"/>
              <a:t>Supported</a:t>
            </a:r>
          </a:p>
          <a:p>
            <a:pPr lvl="1"/>
            <a:r>
              <a:rPr lang="en-US" dirty="0" smtClean="0"/>
              <a:t>Partnered with others on</a:t>
            </a:r>
          </a:p>
          <a:p>
            <a:pPr lvl="1"/>
            <a:r>
              <a:rPr lang="en-US" dirty="0" smtClean="0"/>
              <a:t>Collected data for</a:t>
            </a:r>
          </a:p>
          <a:p>
            <a:pPr marL="457200" lvl="1" indent="0">
              <a:buNone/>
            </a:pPr>
            <a:endParaRPr lang="en-US" dirty="0" smtClean="0"/>
          </a:p>
          <a:p>
            <a:pPr marL="0" indent="0">
              <a:buNone/>
            </a:pPr>
            <a:r>
              <a:rPr lang="en-US" dirty="0" smtClean="0"/>
              <a:t>Kim Gibson – Ware County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026" y="4434309"/>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6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Outcomes and Successes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
        <p:nvSpPr>
          <p:cNvPr id="6" name="Content Placeholder 5"/>
          <p:cNvSpPr>
            <a:spLocks noGrp="1"/>
          </p:cNvSpPr>
          <p:nvPr>
            <p:ph idx="1"/>
          </p:nvPr>
        </p:nvSpPr>
        <p:spPr>
          <a:xfrm>
            <a:off x="330200" y="1612900"/>
            <a:ext cx="8420100" cy="4564063"/>
          </a:xfrm>
        </p:spPr>
        <p:txBody>
          <a:bodyPr>
            <a:normAutofit fontScale="70000" lnSpcReduction="20000"/>
          </a:bodyPr>
          <a:lstStyle/>
          <a:p>
            <a:pPr marL="0" indent="0">
              <a:buNone/>
            </a:pPr>
            <a:r>
              <a:rPr lang="en-US" u="sng" dirty="0"/>
              <a:t>Parent Mentors observed the following while supporting families seeking improved graduation outcomes</a:t>
            </a:r>
            <a:r>
              <a:rPr lang="en-US" dirty="0"/>
              <a:t>:</a:t>
            </a:r>
          </a:p>
          <a:p>
            <a:pPr lvl="0"/>
            <a:r>
              <a:rPr lang="en-US" dirty="0"/>
              <a:t>Improved academic achievement, behavior, and attendance</a:t>
            </a:r>
          </a:p>
          <a:p>
            <a:pPr lvl="0"/>
            <a:r>
              <a:rPr lang="en-US" dirty="0"/>
              <a:t>Improved communication between teachers and families</a:t>
            </a:r>
          </a:p>
          <a:p>
            <a:pPr lvl="0"/>
            <a:r>
              <a:rPr lang="en-US" dirty="0"/>
              <a:t>Improved student confidence and higher expectations</a:t>
            </a:r>
          </a:p>
          <a:p>
            <a:pPr lvl="0"/>
            <a:r>
              <a:rPr lang="en-US" dirty="0"/>
              <a:t>Improved study skill habits</a:t>
            </a:r>
          </a:p>
          <a:p>
            <a:pPr lvl="0"/>
            <a:r>
              <a:rPr lang="en-US" dirty="0"/>
              <a:t>Increased number of students with an established vision for their future</a:t>
            </a:r>
          </a:p>
          <a:p>
            <a:pPr lvl="0"/>
            <a:r>
              <a:rPr lang="en-US" dirty="0"/>
              <a:t>Students meeting and reporting achievement of goals</a:t>
            </a:r>
          </a:p>
          <a:p>
            <a:pPr lvl="0"/>
            <a:r>
              <a:rPr lang="en-US" dirty="0"/>
              <a:t>Increased number of students employed due to involvement in skill building initiatives (ex: Project Search)</a:t>
            </a:r>
          </a:p>
          <a:p>
            <a:pPr lvl="0"/>
            <a:r>
              <a:rPr lang="en-US" dirty="0"/>
              <a:t>Improved personal and professional skills</a:t>
            </a:r>
          </a:p>
          <a:p>
            <a:pPr lvl="0"/>
            <a:r>
              <a:rPr lang="en-US" dirty="0"/>
              <a:t>Families are more informed and connected to what their student is completing at school and what must be completed to graduate</a:t>
            </a:r>
          </a:p>
          <a:p>
            <a:pPr lvl="0"/>
            <a:r>
              <a:rPr lang="en-US" dirty="0"/>
              <a:t>Students completing college and career related applications (ex: FASFA process completed)</a:t>
            </a:r>
          </a:p>
          <a:p>
            <a:endParaRPr lang="en-US" dirty="0"/>
          </a:p>
        </p:txBody>
      </p:sp>
    </p:spTree>
    <p:extLst>
      <p:ext uri="{BB962C8B-B14F-4D97-AF65-F5344CB8AC3E}">
        <p14:creationId xmlns:p14="http://schemas.microsoft.com/office/powerpoint/2010/main" val="1352861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Self-determination Outcomes and Successes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
        <p:nvSpPr>
          <p:cNvPr id="6" name="Content Placeholder 5"/>
          <p:cNvSpPr>
            <a:spLocks noGrp="1"/>
          </p:cNvSpPr>
          <p:nvPr>
            <p:ph idx="1"/>
          </p:nvPr>
        </p:nvSpPr>
        <p:spPr>
          <a:xfrm>
            <a:off x="241300" y="1752600"/>
            <a:ext cx="8699500" cy="4424363"/>
          </a:xfrm>
        </p:spPr>
        <p:txBody>
          <a:bodyPr>
            <a:normAutofit fontScale="77500" lnSpcReduction="20000"/>
          </a:bodyPr>
          <a:lstStyle/>
          <a:p>
            <a:pPr marL="0" indent="0">
              <a:buNone/>
            </a:pPr>
            <a:r>
              <a:rPr lang="en-US" u="sng" dirty="0"/>
              <a:t>Parent Mentor trainings which focused on improving self-determination and self-advocacy included topics such as:</a:t>
            </a:r>
            <a:endParaRPr lang="en-US" dirty="0"/>
          </a:p>
          <a:p>
            <a:pPr lvl="0"/>
            <a:r>
              <a:rPr lang="en-US" dirty="0"/>
              <a:t>Discussing your child’s disability with them</a:t>
            </a:r>
          </a:p>
          <a:p>
            <a:pPr lvl="0"/>
            <a:r>
              <a:rPr lang="en-US" dirty="0"/>
              <a:t>Need for self-determination skills</a:t>
            </a:r>
          </a:p>
          <a:p>
            <a:pPr lvl="0"/>
            <a:r>
              <a:rPr lang="en-US" dirty="0"/>
              <a:t>IEP purpose, IEP content, and roles of team members</a:t>
            </a:r>
          </a:p>
          <a:p>
            <a:pPr lvl="0"/>
            <a:r>
              <a:rPr lang="en-US" dirty="0"/>
              <a:t>Education and transition planning for all grade levels and abilities</a:t>
            </a:r>
          </a:p>
          <a:p>
            <a:pPr lvl="0"/>
            <a:r>
              <a:rPr lang="en-US" dirty="0"/>
              <a:t>Linking self-determination and leadership opportunities</a:t>
            </a:r>
          </a:p>
          <a:p>
            <a:pPr lvl="0"/>
            <a:r>
              <a:rPr lang="en-US" dirty="0"/>
              <a:t>Transition planning</a:t>
            </a:r>
          </a:p>
          <a:p>
            <a:pPr lvl="0"/>
            <a:r>
              <a:rPr lang="en-US" dirty="0"/>
              <a:t>Importance of planning questions and comments ahead of IEP meeting</a:t>
            </a:r>
          </a:p>
          <a:p>
            <a:pPr lvl="0"/>
            <a:r>
              <a:rPr lang="en-US" dirty="0"/>
              <a:t>Keeping work samples and IEP material together in notebook for reference and participation</a:t>
            </a:r>
          </a:p>
          <a:p>
            <a:pPr lvl="0"/>
            <a:r>
              <a:rPr lang="en-US" dirty="0"/>
              <a:t>Bridge Bill, IGPs, and no IEPs in college</a:t>
            </a:r>
          </a:p>
          <a:p>
            <a:endParaRPr lang="en-US" dirty="0"/>
          </a:p>
        </p:txBody>
      </p:sp>
    </p:spTree>
    <p:extLst>
      <p:ext uri="{BB962C8B-B14F-4D97-AF65-F5344CB8AC3E}">
        <p14:creationId xmlns:p14="http://schemas.microsoft.com/office/powerpoint/2010/main" val="369979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82" y="143516"/>
            <a:ext cx="6914417" cy="1325563"/>
          </a:xfrm>
        </p:spPr>
        <p:txBody>
          <a:bodyPr>
            <a:normAutofit fontScale="90000"/>
          </a:bodyPr>
          <a:lstStyle/>
          <a:p>
            <a:r>
              <a:rPr lang="en-US" dirty="0" smtClean="0"/>
              <a:t>Post-secondary Outcomes and Successes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
        <p:nvSpPr>
          <p:cNvPr id="6" name="Content Placeholder 5"/>
          <p:cNvSpPr>
            <a:spLocks noGrp="1"/>
          </p:cNvSpPr>
          <p:nvPr>
            <p:ph idx="1"/>
          </p:nvPr>
        </p:nvSpPr>
        <p:spPr>
          <a:xfrm>
            <a:off x="241300" y="1435100"/>
            <a:ext cx="8274050" cy="4965700"/>
          </a:xfrm>
        </p:spPr>
        <p:txBody>
          <a:bodyPr>
            <a:normAutofit fontScale="70000" lnSpcReduction="20000"/>
          </a:bodyPr>
          <a:lstStyle/>
          <a:p>
            <a:pPr marL="0" marR="0" indent="0">
              <a:lnSpc>
                <a:spcPct val="115000"/>
              </a:lnSpc>
              <a:spcBef>
                <a:spcPts val="0"/>
              </a:spcBef>
              <a:spcAft>
                <a:spcPts val="0"/>
              </a:spcAft>
              <a:buNone/>
            </a:pPr>
            <a:r>
              <a:rPr lang="en-US" u="sng" dirty="0">
                <a:ea typeface="Times New Roman"/>
                <a:cs typeface="Times New Roman"/>
              </a:rPr>
              <a:t>Parent Mentors reported success in using the following processes in training and supporting their target groups</a:t>
            </a:r>
            <a:r>
              <a:rPr lang="en-US" dirty="0">
                <a:ea typeface="Times New Roman"/>
                <a:cs typeface="Times New Roman"/>
              </a:rPr>
              <a:t>:  </a:t>
            </a:r>
          </a:p>
          <a:p>
            <a:pPr marL="342900" marR="0" lvl="0" indent="-342900">
              <a:lnSpc>
                <a:spcPct val="115000"/>
              </a:lnSpc>
              <a:spcBef>
                <a:spcPts val="0"/>
              </a:spcBef>
              <a:spcAft>
                <a:spcPts val="0"/>
              </a:spcAft>
              <a:buFont typeface="Symbol"/>
              <a:buChar char=""/>
            </a:pPr>
            <a:r>
              <a:rPr lang="en-US" dirty="0">
                <a:ea typeface="Times New Roman"/>
                <a:cs typeface="Times New Roman"/>
              </a:rPr>
              <a:t>Email, Phone and One on One Contacts </a:t>
            </a:r>
          </a:p>
          <a:p>
            <a:pPr marL="342900" marR="0" lvl="0" indent="-342900">
              <a:lnSpc>
                <a:spcPct val="115000"/>
              </a:lnSpc>
              <a:spcBef>
                <a:spcPts val="0"/>
              </a:spcBef>
              <a:spcAft>
                <a:spcPts val="0"/>
              </a:spcAft>
              <a:buFont typeface="Symbol"/>
              <a:buChar char=""/>
            </a:pPr>
            <a:r>
              <a:rPr lang="en-US" dirty="0">
                <a:ea typeface="Times New Roman"/>
                <a:cs typeface="Times New Roman"/>
              </a:rPr>
              <a:t>Home Visits </a:t>
            </a:r>
          </a:p>
          <a:p>
            <a:pPr marL="342900" marR="0" lvl="0" indent="-342900">
              <a:lnSpc>
                <a:spcPct val="115000"/>
              </a:lnSpc>
              <a:spcBef>
                <a:spcPts val="0"/>
              </a:spcBef>
              <a:spcAft>
                <a:spcPts val="0"/>
              </a:spcAft>
              <a:buFont typeface="Symbol"/>
              <a:buChar char=""/>
            </a:pPr>
            <a:r>
              <a:rPr lang="en-US" dirty="0">
                <a:ea typeface="Times New Roman"/>
                <a:cs typeface="Times New Roman"/>
              </a:rPr>
              <a:t>Conferences to include the following topics:</a:t>
            </a:r>
          </a:p>
          <a:p>
            <a:pPr marL="800100" lvl="1" indent="-342900">
              <a:lnSpc>
                <a:spcPct val="115000"/>
              </a:lnSpc>
              <a:spcBef>
                <a:spcPts val="0"/>
              </a:spcBef>
              <a:buFont typeface="+mj-lt"/>
              <a:buAutoNum type="arabicPeriod"/>
            </a:pPr>
            <a:r>
              <a:rPr lang="en-US" dirty="0">
                <a:ea typeface="Times New Roman"/>
                <a:cs typeface="Times New Roman"/>
              </a:rPr>
              <a:t> Self Advocacy  Skills</a:t>
            </a:r>
          </a:p>
          <a:p>
            <a:pPr marL="800100" lvl="1" indent="-342900">
              <a:lnSpc>
                <a:spcPct val="115000"/>
              </a:lnSpc>
              <a:spcBef>
                <a:spcPts val="0"/>
              </a:spcBef>
              <a:buFont typeface="+mj-lt"/>
              <a:buAutoNum type="arabicPeriod"/>
            </a:pPr>
            <a:r>
              <a:rPr lang="en-US" dirty="0">
                <a:ea typeface="Times New Roman"/>
                <a:cs typeface="Times New Roman"/>
              </a:rPr>
              <a:t>Creating a Post Secondary Path </a:t>
            </a:r>
          </a:p>
          <a:p>
            <a:pPr marL="342900" marR="0" lvl="0" indent="-342900">
              <a:lnSpc>
                <a:spcPct val="115000"/>
              </a:lnSpc>
              <a:spcBef>
                <a:spcPts val="0"/>
              </a:spcBef>
              <a:spcAft>
                <a:spcPts val="0"/>
              </a:spcAft>
              <a:buFont typeface="Symbol"/>
              <a:buChar char=""/>
            </a:pPr>
            <a:r>
              <a:rPr lang="en-US" dirty="0">
                <a:ea typeface="Times New Roman"/>
                <a:cs typeface="Times New Roman"/>
              </a:rPr>
              <a:t>Question and Answer Workshop</a:t>
            </a:r>
          </a:p>
          <a:p>
            <a:pPr marL="342900" marR="0" lvl="0" indent="-342900">
              <a:lnSpc>
                <a:spcPct val="115000"/>
              </a:lnSpc>
              <a:spcBef>
                <a:spcPts val="0"/>
              </a:spcBef>
              <a:spcAft>
                <a:spcPts val="0"/>
              </a:spcAft>
              <a:buFont typeface="Symbol"/>
              <a:buChar char=""/>
            </a:pPr>
            <a:r>
              <a:rPr lang="en-US" dirty="0">
                <a:ea typeface="Times New Roman"/>
                <a:cs typeface="Times New Roman"/>
              </a:rPr>
              <a:t>Hands On Activity/Group Sessions to include the following topics:</a:t>
            </a:r>
          </a:p>
          <a:p>
            <a:pPr marL="800100" lvl="1" indent="-342900">
              <a:lnSpc>
                <a:spcPct val="115000"/>
              </a:lnSpc>
              <a:spcBef>
                <a:spcPts val="0"/>
              </a:spcBef>
              <a:buFont typeface="+mj-lt"/>
              <a:buAutoNum type="arabicPeriod"/>
            </a:pPr>
            <a:r>
              <a:rPr lang="en-US" dirty="0">
                <a:ea typeface="Times New Roman"/>
                <a:cs typeface="Times New Roman"/>
              </a:rPr>
              <a:t> How To Complete A Job and College Applications </a:t>
            </a:r>
          </a:p>
          <a:p>
            <a:pPr marL="800100" lvl="1" indent="-342900">
              <a:lnSpc>
                <a:spcPct val="115000"/>
              </a:lnSpc>
              <a:spcBef>
                <a:spcPts val="0"/>
              </a:spcBef>
              <a:buFont typeface="+mj-lt"/>
              <a:buAutoNum type="arabicPeriod"/>
            </a:pPr>
            <a:r>
              <a:rPr lang="en-US" dirty="0">
                <a:ea typeface="Times New Roman"/>
                <a:cs typeface="Times New Roman"/>
              </a:rPr>
              <a:t>Passport to Success/Transition Notebooks</a:t>
            </a:r>
          </a:p>
          <a:p>
            <a:pPr marL="342900" marR="0" lvl="0" indent="-342900">
              <a:lnSpc>
                <a:spcPct val="115000"/>
              </a:lnSpc>
              <a:spcBef>
                <a:spcPts val="0"/>
              </a:spcBef>
              <a:spcAft>
                <a:spcPts val="0"/>
              </a:spcAft>
              <a:buFont typeface="Symbol"/>
              <a:buChar char=""/>
            </a:pPr>
            <a:r>
              <a:rPr lang="en-US" dirty="0">
                <a:ea typeface="Times New Roman"/>
                <a:cs typeface="Times New Roman"/>
              </a:rPr>
              <a:t>Information Workshops to include the following topics:  </a:t>
            </a:r>
          </a:p>
          <a:p>
            <a:pPr marL="800100" lvl="1" indent="-342900">
              <a:lnSpc>
                <a:spcPct val="115000"/>
              </a:lnSpc>
              <a:spcBef>
                <a:spcPts val="0"/>
              </a:spcBef>
              <a:buFont typeface="+mj-lt"/>
              <a:buAutoNum type="arabicPeriod"/>
            </a:pPr>
            <a:r>
              <a:rPr lang="en-US" dirty="0">
                <a:ea typeface="Times New Roman"/>
                <a:cs typeface="Times New Roman"/>
              </a:rPr>
              <a:t>Graduation Requirements</a:t>
            </a:r>
          </a:p>
          <a:p>
            <a:pPr marL="800100" lvl="1" indent="-342900">
              <a:lnSpc>
                <a:spcPct val="115000"/>
              </a:lnSpc>
              <a:spcBef>
                <a:spcPts val="0"/>
              </a:spcBef>
              <a:buFont typeface="+mj-lt"/>
              <a:buAutoNum type="arabicPeriod"/>
            </a:pPr>
            <a:r>
              <a:rPr lang="en-US" dirty="0">
                <a:ea typeface="Times New Roman"/>
                <a:cs typeface="Times New Roman"/>
              </a:rPr>
              <a:t>Testing Accommodations</a:t>
            </a:r>
          </a:p>
          <a:p>
            <a:pPr marL="800100" lvl="1" indent="-342900">
              <a:lnSpc>
                <a:spcPct val="115000"/>
              </a:lnSpc>
              <a:spcBef>
                <a:spcPts val="0"/>
              </a:spcBef>
              <a:spcAft>
                <a:spcPts val="600"/>
              </a:spcAft>
              <a:buFont typeface="+mj-lt"/>
              <a:buAutoNum type="arabicPeriod"/>
            </a:pPr>
            <a:r>
              <a:rPr lang="en-US" dirty="0">
                <a:ea typeface="Times New Roman"/>
                <a:cs typeface="Times New Roman"/>
              </a:rPr>
              <a:t>Project Search</a:t>
            </a:r>
          </a:p>
          <a:p>
            <a:pPr marL="800100" lvl="1" indent="-342900">
              <a:lnSpc>
                <a:spcPct val="115000"/>
              </a:lnSpc>
              <a:spcBef>
                <a:spcPts val="0"/>
              </a:spcBef>
              <a:spcAft>
                <a:spcPts val="600"/>
              </a:spcAft>
              <a:buFont typeface="+mj-lt"/>
              <a:buAutoNum type="arabicPeriod"/>
            </a:pPr>
            <a:r>
              <a:rPr lang="en-US" dirty="0">
                <a:ea typeface="Times New Roman"/>
                <a:cs typeface="Times New Roman"/>
              </a:rPr>
              <a:t>College and Career Related Applications/Interviews</a:t>
            </a:r>
          </a:p>
          <a:p>
            <a:endParaRPr lang="en-US" dirty="0"/>
          </a:p>
        </p:txBody>
      </p:sp>
    </p:spTree>
    <p:extLst>
      <p:ext uri="{BB962C8B-B14F-4D97-AF65-F5344CB8AC3E}">
        <p14:creationId xmlns:p14="http://schemas.microsoft.com/office/powerpoint/2010/main" val="241046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422916"/>
            <a:ext cx="6316630" cy="1325563"/>
          </a:xfrm>
        </p:spPr>
        <p:txBody>
          <a:bodyPr>
            <a:normAutofit fontScale="90000"/>
          </a:bodyPr>
          <a:lstStyle/>
          <a:p>
            <a:r>
              <a:rPr lang="en-US" dirty="0"/>
              <a:t>Planning and </a:t>
            </a:r>
            <a:r>
              <a:rPr lang="en-US" dirty="0" smtClean="0"/>
              <a:t>Executing Your Plan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Parent Mentors capture target group impact in quarterly reports which require data. In this session administrators and Parent Mentors will consider the data collection expectations and explore capacity building related to the targeted initiative(s) and goals set during planning and implementation.</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1068625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45" y="2800701"/>
            <a:ext cx="3281685" cy="19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76246" y="2489981"/>
            <a:ext cx="5587620" cy="2062103"/>
          </a:xfrm>
          <a:prstGeom prst="rect">
            <a:avLst/>
          </a:prstGeom>
          <a:noFill/>
        </p:spPr>
        <p:txBody>
          <a:bodyPr wrap="none" rtlCol="0">
            <a:spAutoFit/>
          </a:bodyPr>
          <a:lstStyle/>
          <a:p>
            <a:r>
              <a:rPr lang="en-US" sz="3200" dirty="0" smtClean="0"/>
              <a:t>Go Beyond current Target Group</a:t>
            </a:r>
          </a:p>
          <a:p>
            <a:r>
              <a:rPr lang="en-US" sz="3200" dirty="0" smtClean="0"/>
              <a:t>Go Beyond Limited Partners</a:t>
            </a:r>
          </a:p>
          <a:p>
            <a:r>
              <a:rPr lang="en-US" sz="3200" dirty="0" smtClean="0"/>
              <a:t>Go Beyond Individual Initiative</a:t>
            </a:r>
          </a:p>
          <a:p>
            <a:r>
              <a:rPr lang="en-US" sz="3200" dirty="0" smtClean="0"/>
              <a:t>Go Beyond One Year Plan</a:t>
            </a:r>
            <a:endParaRPr lang="en-US" sz="3200" dirty="0"/>
          </a:p>
        </p:txBody>
      </p:sp>
      <p:sp>
        <p:nvSpPr>
          <p:cNvPr id="8" name="TextBox 7"/>
          <p:cNvSpPr txBox="1"/>
          <p:nvPr/>
        </p:nvSpPr>
        <p:spPr>
          <a:xfrm>
            <a:off x="168812" y="5590549"/>
            <a:ext cx="4538358" cy="523220"/>
          </a:xfrm>
          <a:prstGeom prst="rect">
            <a:avLst/>
          </a:prstGeom>
          <a:noFill/>
        </p:spPr>
        <p:txBody>
          <a:bodyPr wrap="none" rtlCol="0">
            <a:spAutoFit/>
          </a:bodyPr>
          <a:lstStyle/>
          <a:p>
            <a:r>
              <a:rPr lang="en-US" sz="2800" dirty="0" smtClean="0"/>
              <a:t>Michal </a:t>
            </a:r>
            <a:r>
              <a:rPr lang="en-US" sz="2800" dirty="0" smtClean="0"/>
              <a:t>Jones – Walker County</a:t>
            </a:r>
            <a:endParaRPr lang="en-US" sz="2800" dirty="0"/>
          </a:p>
        </p:txBody>
      </p:sp>
    </p:spTree>
    <p:extLst>
      <p:ext uri="{BB962C8B-B14F-4D97-AF65-F5344CB8AC3E}">
        <p14:creationId xmlns:p14="http://schemas.microsoft.com/office/powerpoint/2010/main" val="3923967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sp>
        <p:nvSpPr>
          <p:cNvPr id="3" name="Content Placeholder 2"/>
          <p:cNvSpPr>
            <a:spLocks noGrp="1"/>
          </p:cNvSpPr>
          <p:nvPr>
            <p:ph idx="1"/>
          </p:nvPr>
        </p:nvSpPr>
        <p:spPr/>
        <p:txBody>
          <a:bodyPr/>
          <a:lstStyle/>
          <a:p>
            <a:r>
              <a:rPr lang="en-US" dirty="0" smtClean="0"/>
              <a:t>Improving communication and information sharing </a:t>
            </a:r>
          </a:p>
          <a:p>
            <a:r>
              <a:rPr lang="en-US" dirty="0"/>
              <a:t>I</a:t>
            </a:r>
            <a:r>
              <a:rPr lang="en-US" dirty="0" smtClean="0"/>
              <a:t>mproving engagement of volunteers and partners </a:t>
            </a:r>
          </a:p>
          <a:p>
            <a:r>
              <a:rPr lang="en-US" dirty="0" smtClean="0"/>
              <a:t>Shared leadership</a:t>
            </a:r>
          </a:p>
          <a:p>
            <a:r>
              <a:rPr lang="en-US" dirty="0" smtClean="0"/>
              <a:t>Effective use of technology and media outlets</a:t>
            </a:r>
          </a:p>
          <a:p>
            <a:r>
              <a:rPr lang="en-US" dirty="0"/>
              <a:t>I</a:t>
            </a:r>
            <a:r>
              <a:rPr lang="en-US" dirty="0" smtClean="0"/>
              <a:t>mproving </a:t>
            </a:r>
            <a:r>
              <a:rPr lang="en-US" dirty="0"/>
              <a:t>how </a:t>
            </a:r>
            <a:r>
              <a:rPr lang="en-US" dirty="0" smtClean="0"/>
              <a:t>team </a:t>
            </a:r>
            <a:r>
              <a:rPr lang="en-US" dirty="0"/>
              <a:t>measures </a:t>
            </a:r>
            <a:r>
              <a:rPr lang="en-US" dirty="0" smtClean="0"/>
              <a:t>outcomes</a:t>
            </a:r>
          </a:p>
          <a:p>
            <a:r>
              <a:rPr lang="en-US" dirty="0" smtClean="0"/>
              <a:t>Improved skills, strengths, and knowledge</a:t>
            </a:r>
          </a:p>
          <a:p>
            <a:r>
              <a:rPr lang="en-US" dirty="0" smtClean="0"/>
              <a:t>Greater impact and success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3424920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66" r="9648" b="4544"/>
          <a:stretch/>
        </p:blipFill>
        <p:spPr bwMode="auto">
          <a:xfrm>
            <a:off x="295423" y="576776"/>
            <a:ext cx="7244860" cy="534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614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28650" y="1463040"/>
            <a:ext cx="7886700" cy="4713923"/>
          </a:xfrm>
        </p:spPr>
        <p:txBody>
          <a:bodyPr>
            <a:normAutofit/>
          </a:bodyPr>
          <a:lstStyle/>
          <a:p>
            <a:pPr marL="514350" indent="-514350">
              <a:buFont typeface="+mj-lt"/>
              <a:buAutoNum type="arabicPeriod"/>
            </a:pPr>
            <a:r>
              <a:rPr lang="en-US" dirty="0" smtClean="0"/>
              <a:t>A benchmark can help me to decide how I might need to _________ my work to better meet the needs of the families I am supporting. </a:t>
            </a:r>
          </a:p>
          <a:p>
            <a:pPr marL="514350" indent="-514350">
              <a:buFont typeface="+mj-lt"/>
              <a:buAutoNum type="arabicPeriod"/>
            </a:pPr>
            <a:r>
              <a:rPr lang="en-US" dirty="0" smtClean="0"/>
              <a:t>When I know my families have learned what they need to know, I can __________ them to complete __________ intended to assist their child succeed. </a:t>
            </a:r>
            <a:endParaRPr lang="en-US" dirty="0"/>
          </a:p>
          <a:p>
            <a:pPr marL="514350" indent="-514350">
              <a:buFont typeface="+mj-lt"/>
              <a:buAutoNum type="arabicPeriod"/>
            </a:pPr>
            <a:r>
              <a:rPr lang="en-US" dirty="0" smtClean="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1912641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3486" y="386159"/>
            <a:ext cx="5825758" cy="5579269"/>
          </a:xfrm>
        </p:spPr>
      </p:pic>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
        <p:nvSpPr>
          <p:cNvPr id="7" name="TextBox 6"/>
          <p:cNvSpPr txBox="1"/>
          <p:nvPr/>
        </p:nvSpPr>
        <p:spPr>
          <a:xfrm>
            <a:off x="6210300" y="1879600"/>
            <a:ext cx="2933700" cy="3785652"/>
          </a:xfrm>
          <a:prstGeom prst="rect">
            <a:avLst/>
          </a:prstGeom>
          <a:noFill/>
        </p:spPr>
        <p:txBody>
          <a:bodyPr wrap="square" rtlCol="0">
            <a:spAutoFit/>
          </a:bodyPr>
          <a:lstStyle/>
          <a:p>
            <a:r>
              <a:rPr lang="en-US" sz="4800" dirty="0" smtClean="0">
                <a:latin typeface="Britannic Bold" panose="020B0903060703020204" pitchFamily="34" charset="0"/>
              </a:rPr>
              <a:t>Your</a:t>
            </a:r>
          </a:p>
          <a:p>
            <a:r>
              <a:rPr lang="en-US" sz="4800" dirty="0" smtClean="0">
                <a:latin typeface="Britannic Bold" panose="020B0903060703020204" pitchFamily="34" charset="0"/>
              </a:rPr>
              <a:t>Light </a:t>
            </a:r>
          </a:p>
          <a:p>
            <a:r>
              <a:rPr lang="en-US" sz="4800" dirty="0" smtClean="0">
                <a:latin typeface="Britannic Bold" panose="020B0903060703020204" pitchFamily="34" charset="0"/>
              </a:rPr>
              <a:t>Is </a:t>
            </a:r>
          </a:p>
          <a:p>
            <a:r>
              <a:rPr lang="en-US" sz="4800" dirty="0" smtClean="0">
                <a:latin typeface="Britannic Bold" panose="020B0903060703020204" pitchFamily="34" charset="0"/>
              </a:rPr>
              <a:t>Bright…</a:t>
            </a:r>
          </a:p>
          <a:p>
            <a:r>
              <a:rPr lang="en-US" sz="4800" dirty="0" smtClean="0">
                <a:latin typeface="Britannic Bold" panose="020B0903060703020204" pitchFamily="34" charset="0"/>
              </a:rPr>
              <a:t>Shine On!</a:t>
            </a:r>
            <a:endParaRPr lang="en-US" sz="4800" dirty="0">
              <a:latin typeface="Britannic Bold" panose="020B0903060703020204" pitchFamily="34" charset="0"/>
            </a:endParaRPr>
          </a:p>
        </p:txBody>
      </p:sp>
    </p:spTree>
    <p:extLst>
      <p:ext uri="{BB962C8B-B14F-4D97-AF65-F5344CB8AC3E}">
        <p14:creationId xmlns:p14="http://schemas.microsoft.com/office/powerpoint/2010/main" val="245193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a:t>I can summarize the importance of benchmark checks during the work with partners and families this year.</a:t>
            </a:r>
          </a:p>
          <a:p>
            <a:r>
              <a:rPr lang="en-US" dirty="0" smtClean="0"/>
              <a:t>I </a:t>
            </a:r>
            <a:r>
              <a:rPr lang="en-US" dirty="0"/>
              <a:t>can describe the link between learning outcomes, action outcomes, and student outcomes.</a:t>
            </a:r>
          </a:p>
          <a:p>
            <a:r>
              <a:rPr lang="en-US" dirty="0" smtClean="0"/>
              <a:t>I </a:t>
            </a:r>
            <a:r>
              <a:rPr lang="en-US" dirty="0"/>
              <a:t>can list at least one student outcome that relates to the initiative I will work on this year.</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1709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28650" y="1463040"/>
            <a:ext cx="7886700" cy="4713923"/>
          </a:xfrm>
        </p:spPr>
        <p:txBody>
          <a:bodyPr>
            <a:normAutofit/>
          </a:bodyPr>
          <a:lstStyle/>
          <a:p>
            <a:pPr marL="514350" indent="-514350">
              <a:buFont typeface="+mj-lt"/>
              <a:buAutoNum type="arabicPeriod"/>
            </a:pPr>
            <a:r>
              <a:rPr lang="en-US" dirty="0" smtClean="0"/>
              <a:t>A benchmark can help me to decide how I might need to _________ my work to better meet the needs of the families I am supporting. </a:t>
            </a:r>
          </a:p>
          <a:p>
            <a:pPr marL="514350" indent="-514350">
              <a:buFont typeface="+mj-lt"/>
              <a:buAutoNum type="arabicPeriod"/>
            </a:pPr>
            <a:r>
              <a:rPr lang="en-US" dirty="0" smtClean="0"/>
              <a:t>When I know my families have learned what they need to know, I can __________ them to complete __________ intended to assist their child succeed. </a:t>
            </a:r>
            <a:endParaRPr lang="en-US" dirty="0"/>
          </a:p>
          <a:p>
            <a:pPr marL="514350" indent="-514350">
              <a:buFont typeface="+mj-lt"/>
              <a:buAutoNum type="arabicPeriod"/>
            </a:pPr>
            <a:r>
              <a:rPr lang="en-US" dirty="0" smtClean="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506340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Your Success</a:t>
            </a:r>
            <a:endParaRPr lang="en-US" dirty="0"/>
          </a:p>
        </p:txBody>
      </p:sp>
      <p:sp>
        <p:nvSpPr>
          <p:cNvPr id="3" name="Content Placeholder 2"/>
          <p:cNvSpPr>
            <a:spLocks noGrp="1"/>
          </p:cNvSpPr>
          <p:nvPr>
            <p:ph idx="1"/>
          </p:nvPr>
        </p:nvSpPr>
        <p:spPr/>
        <p:txBody>
          <a:bodyPr/>
          <a:lstStyle/>
          <a:p>
            <a:r>
              <a:rPr lang="en-US" dirty="0" smtClean="0"/>
              <a:t>Anecdotal Details</a:t>
            </a:r>
          </a:p>
          <a:p>
            <a:r>
              <a:rPr lang="en-US" dirty="0" smtClean="0"/>
              <a:t>Benchmark Checks and Changes to the Work</a:t>
            </a:r>
          </a:p>
          <a:p>
            <a:r>
              <a:rPr lang="en-US" dirty="0" smtClean="0"/>
              <a:t>Obstacles and Solutions</a:t>
            </a:r>
          </a:p>
          <a:p>
            <a:r>
              <a:rPr lang="en-US" dirty="0" smtClean="0"/>
              <a:t>Linking Outcomes</a:t>
            </a:r>
          </a:p>
          <a:p>
            <a:pPr lvl="1"/>
            <a:r>
              <a:rPr lang="en-US" dirty="0" smtClean="0"/>
              <a:t>Learning</a:t>
            </a:r>
          </a:p>
          <a:p>
            <a:pPr lvl="1"/>
            <a:r>
              <a:rPr lang="en-US" dirty="0" smtClean="0"/>
              <a:t>Action</a:t>
            </a:r>
          </a:p>
          <a:p>
            <a:pPr lvl="1"/>
            <a:r>
              <a:rPr lang="en-US" dirty="0" smtClean="0"/>
              <a:t>Student</a:t>
            </a:r>
          </a:p>
          <a:p>
            <a:r>
              <a:rPr lang="en-US" dirty="0" smtClean="0"/>
              <a:t>Best Practice Summaries</a:t>
            </a:r>
          </a:p>
          <a:p>
            <a:r>
              <a:rPr lang="en-US" dirty="0" smtClean="0"/>
              <a:t>Building Capacity </a:t>
            </a:r>
          </a:p>
          <a:p>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2641702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Story Telling</a:t>
            </a:r>
            <a:endParaRPr lang="en-US" dirty="0"/>
          </a:p>
        </p:txBody>
      </p:sp>
      <p:sp>
        <p:nvSpPr>
          <p:cNvPr id="3" name="Content Placeholder 2"/>
          <p:cNvSpPr>
            <a:spLocks noGrp="1"/>
          </p:cNvSpPr>
          <p:nvPr>
            <p:ph idx="1"/>
          </p:nvPr>
        </p:nvSpPr>
        <p:spPr>
          <a:xfrm>
            <a:off x="4937760" y="1755287"/>
            <a:ext cx="4065563" cy="4040602"/>
          </a:xfrm>
        </p:spPr>
        <p:txBody>
          <a:bodyPr>
            <a:normAutofit lnSpcReduction="10000"/>
          </a:bodyPr>
          <a:lstStyle/>
          <a:p>
            <a:r>
              <a:rPr lang="en-US" dirty="0" smtClean="0"/>
              <a:t>How did this come about?</a:t>
            </a:r>
          </a:p>
          <a:p>
            <a:r>
              <a:rPr lang="en-US" dirty="0" smtClean="0"/>
              <a:t>What/who were some of the contributors?</a:t>
            </a:r>
          </a:p>
          <a:p>
            <a:r>
              <a:rPr lang="en-US" dirty="0" smtClean="0"/>
              <a:t>Tell me more about that?</a:t>
            </a:r>
          </a:p>
          <a:p>
            <a:r>
              <a:rPr lang="en-US" dirty="0" smtClean="0"/>
              <a:t>Why was that important?</a:t>
            </a:r>
          </a:p>
          <a:p>
            <a:r>
              <a:rPr lang="en-US" dirty="0" smtClean="0"/>
              <a:t>Explain how you made that work?</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
        <p:nvSpPr>
          <p:cNvPr id="6" name="Rectangle 5"/>
          <p:cNvSpPr/>
          <p:nvPr/>
        </p:nvSpPr>
        <p:spPr>
          <a:xfrm rot="20786933">
            <a:off x="127967" y="2162423"/>
            <a:ext cx="4791581"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Pick a Partner</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Pick 3 Items</a:t>
            </a:r>
          </a:p>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Build a Story</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906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Checks</a:t>
            </a:r>
            <a:endParaRPr lang="en-US" dirty="0"/>
          </a:p>
        </p:txBody>
      </p:sp>
      <p:sp>
        <p:nvSpPr>
          <p:cNvPr id="3" name="Content Placeholder 2"/>
          <p:cNvSpPr>
            <a:spLocks noGrp="1"/>
          </p:cNvSpPr>
          <p:nvPr>
            <p:ph sz="half" idx="1"/>
          </p:nvPr>
        </p:nvSpPr>
        <p:spPr/>
        <p:txBody>
          <a:bodyPr/>
          <a:lstStyle/>
          <a:p>
            <a:r>
              <a:rPr lang="en-US" dirty="0" smtClean="0"/>
              <a:t>What can I ask myself about the work?</a:t>
            </a:r>
          </a:p>
          <a:p>
            <a:r>
              <a:rPr lang="en-US" dirty="0" smtClean="0"/>
              <a:t>What are families telling me?</a:t>
            </a:r>
          </a:p>
          <a:p>
            <a:r>
              <a:rPr lang="en-US" dirty="0" smtClean="0"/>
              <a:t>What does the data say?</a:t>
            </a:r>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
        <p:nvSpPr>
          <p:cNvPr id="7" name="Rectangle 6"/>
          <p:cNvSpPr/>
          <p:nvPr/>
        </p:nvSpPr>
        <p:spPr>
          <a:xfrm>
            <a:off x="1792441" y="4106818"/>
            <a:ext cx="2520497"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Not Just</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Date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36495" y="2299938"/>
            <a:ext cx="3886200" cy="15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60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My child’s current performance and progress toward graduation are clearly communicated.</a:t>
            </a:r>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3465049"/>
              </p:ext>
            </p:extLst>
          </p:nvPr>
        </p:nvGraphicFramePr>
        <p:xfrm>
          <a:off x="82062" y="1960657"/>
          <a:ext cx="4525107" cy="4252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156332959"/>
              </p:ext>
            </p:extLst>
          </p:nvPr>
        </p:nvGraphicFramePr>
        <p:xfrm>
          <a:off x="3598985" y="2074985"/>
          <a:ext cx="5545015" cy="42085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40523" y="1591326"/>
            <a:ext cx="1201034" cy="369332"/>
          </a:xfrm>
          <a:prstGeom prst="rect">
            <a:avLst/>
          </a:prstGeom>
          <a:noFill/>
        </p:spPr>
        <p:txBody>
          <a:bodyPr wrap="none" rtlCol="0">
            <a:spAutoFit/>
          </a:bodyPr>
          <a:lstStyle/>
          <a:p>
            <a:r>
              <a:rPr lang="en-US" b="1" dirty="0" smtClean="0"/>
              <a:t>Pre-survey</a:t>
            </a:r>
            <a:endParaRPr lang="en-US" b="1" dirty="0"/>
          </a:p>
        </p:txBody>
      </p:sp>
      <p:sp>
        <p:nvSpPr>
          <p:cNvPr id="9" name="TextBox 8"/>
          <p:cNvSpPr txBox="1"/>
          <p:nvPr/>
        </p:nvSpPr>
        <p:spPr>
          <a:xfrm>
            <a:off x="5802923" y="1591326"/>
            <a:ext cx="1295098" cy="369332"/>
          </a:xfrm>
          <a:prstGeom prst="rect">
            <a:avLst/>
          </a:prstGeom>
          <a:noFill/>
        </p:spPr>
        <p:txBody>
          <a:bodyPr wrap="none" rtlCol="0">
            <a:spAutoFit/>
          </a:bodyPr>
          <a:lstStyle/>
          <a:p>
            <a:r>
              <a:rPr lang="en-US" b="1" dirty="0" smtClean="0"/>
              <a:t>Post-survey</a:t>
            </a:r>
          </a:p>
        </p:txBody>
      </p:sp>
    </p:spTree>
    <p:extLst>
      <p:ext uri="{BB962C8B-B14F-4D97-AF65-F5344CB8AC3E}">
        <p14:creationId xmlns:p14="http://schemas.microsoft.com/office/powerpoint/2010/main" val="3278624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Work</a:t>
            </a:r>
            <a:endParaRPr lang="en-US" dirty="0"/>
          </a:p>
        </p:txBody>
      </p:sp>
      <p:sp>
        <p:nvSpPr>
          <p:cNvPr id="3" name="Content Placeholder 2"/>
          <p:cNvSpPr>
            <a:spLocks noGrp="1"/>
          </p:cNvSpPr>
          <p:nvPr>
            <p:ph idx="1"/>
          </p:nvPr>
        </p:nvSpPr>
        <p:spPr/>
        <p:txBody>
          <a:bodyPr>
            <a:normAutofit/>
          </a:bodyPr>
          <a:lstStyle/>
          <a:p>
            <a:r>
              <a:rPr lang="en-US" dirty="0" smtClean="0"/>
              <a:t>Listening to feedback, data, and partners</a:t>
            </a:r>
          </a:p>
          <a:p>
            <a:r>
              <a:rPr lang="en-US" dirty="0" smtClean="0"/>
              <a:t>Go a different direction</a:t>
            </a:r>
          </a:p>
          <a:p>
            <a:r>
              <a:rPr lang="en-US" dirty="0" smtClean="0"/>
              <a:t>Use a different tool</a:t>
            </a:r>
          </a:p>
          <a:p>
            <a:r>
              <a:rPr lang="en-US" dirty="0" smtClean="0"/>
              <a:t>Change partners; add partners</a:t>
            </a:r>
          </a:p>
          <a:p>
            <a:r>
              <a:rPr lang="en-US" dirty="0" smtClean="0"/>
              <a:t>Change in timeline</a:t>
            </a:r>
          </a:p>
          <a:p>
            <a:r>
              <a:rPr lang="en-US" dirty="0" smtClean="0"/>
              <a:t>Change of focus area</a:t>
            </a:r>
          </a:p>
          <a:p>
            <a:pPr marL="0" indent="0">
              <a:buNone/>
            </a:pPr>
            <a:endParaRPr lang="en-US" dirty="0" smtClean="0"/>
          </a:p>
          <a:p>
            <a:pPr marL="0" indent="0">
              <a:buNone/>
            </a:pPr>
            <a:r>
              <a:rPr lang="en-US" dirty="0" smtClean="0"/>
              <a:t>Sabrina Gresham – Fulton County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4077557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aDOE-PowerPoint-WhiteTemplate (2).potx [Read-Only]" id="{57CE85EC-E6E3-4098-8939-66030391DA69}" vid="{0F081EF0-0F59-4048-A384-877295259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GaDOE-PowerPoint-WhiteTemplate (2)</Template>
  <TotalTime>6992</TotalTime>
  <Words>1253</Words>
  <Application>Microsoft Office PowerPoint</Application>
  <PresentationFormat>On-screen Show (4:3)</PresentationFormat>
  <Paragraphs>208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GaDOE-PowerPoint-WhiteTemplate (2)</vt:lpstr>
      <vt:lpstr>Georgia Parent Mentor Partnership</vt:lpstr>
      <vt:lpstr>Planning and Executing Your Plan </vt:lpstr>
      <vt:lpstr>Learning Targets</vt:lpstr>
      <vt:lpstr>Questions</vt:lpstr>
      <vt:lpstr>Reporting Your Success</vt:lpstr>
      <vt:lpstr>Your Story Telling</vt:lpstr>
      <vt:lpstr>Benchmark Checks</vt:lpstr>
      <vt:lpstr>My child’s current performance and progress toward graduation are clearly communicated.</vt:lpstr>
      <vt:lpstr>Changes to the Work</vt:lpstr>
      <vt:lpstr>Learning Outcomes</vt:lpstr>
      <vt:lpstr>Action Outcomes</vt:lpstr>
      <vt:lpstr>Student Outcome Research</vt:lpstr>
      <vt:lpstr>Student Outcomes</vt:lpstr>
      <vt:lpstr>Obstacles and Solutions</vt:lpstr>
      <vt:lpstr>Obstacles and Solutions</vt:lpstr>
      <vt:lpstr>The End Result Leads the Work</vt:lpstr>
      <vt:lpstr>Graduation Outcomes and Successes</vt:lpstr>
      <vt:lpstr>Self-determination Outcomes and Successes</vt:lpstr>
      <vt:lpstr>Post-secondary Outcomes and Successes</vt:lpstr>
      <vt:lpstr>Building Capacity</vt:lpstr>
      <vt:lpstr>Building Capacity</vt:lpstr>
      <vt:lpstr>PowerPoint Presentation</vt:lpstr>
      <vt:lpstr>Questions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April Lee</cp:lastModifiedBy>
  <cp:revision>81</cp:revision>
  <dcterms:created xsi:type="dcterms:W3CDTF">2017-10-30T14:12:09Z</dcterms:created>
  <dcterms:modified xsi:type="dcterms:W3CDTF">2018-09-04T17:36:11Z</dcterms:modified>
</cp:coreProperties>
</file>