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3" r:id="rId3"/>
    <p:sldId id="274" r:id="rId4"/>
    <p:sldId id="275" r:id="rId5"/>
    <p:sldId id="263" r:id="rId6"/>
    <p:sldId id="264" r:id="rId7"/>
    <p:sldId id="265" r:id="rId8"/>
    <p:sldId id="266" r:id="rId9"/>
    <p:sldId id="267" r:id="rId10"/>
    <p:sldId id="268" r:id="rId11"/>
    <p:sldId id="269" r:id="rId12"/>
    <p:sldId id="276" r:id="rId13"/>
    <p:sldId id="277" r:id="rId14"/>
    <p:sldId id="270" r:id="rId15"/>
    <p:sldId id="271" r:id="rId16"/>
    <p:sldId id="272" r:id="rId17"/>
    <p:sldId id="280" r:id="rId18"/>
    <p:sldId id="259" r:id="rId19"/>
    <p:sldId id="278"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00"/>
    <a:srgbClr val="66FF33"/>
    <a:srgbClr val="FFFF00"/>
    <a:srgbClr val="FF0066"/>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883" autoAdjust="0"/>
  </p:normalViewPr>
  <p:slideViewPr>
    <p:cSldViewPr snapToGrid="0">
      <p:cViewPr>
        <p:scale>
          <a:sx n="50" d="100"/>
          <a:sy n="50" d="100"/>
        </p:scale>
        <p:origin x="-1968"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9/4/2018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9/4/2018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9/4/2018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9/4/2018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9/4/2018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9/4/2018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9/4/2018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9/4/2018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9/4/2018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Georgia Parent Mentor Partnership</a:t>
            </a:r>
            <a:endParaRPr lang="en-US" dirty="0"/>
          </a:p>
        </p:txBody>
      </p:sp>
      <p:sp>
        <p:nvSpPr>
          <p:cNvPr id="3" name="Subtitle 2"/>
          <p:cNvSpPr>
            <a:spLocks noGrp="1"/>
          </p:cNvSpPr>
          <p:nvPr>
            <p:ph type="subTitle" idx="1"/>
          </p:nvPr>
        </p:nvSpPr>
        <p:spPr/>
        <p:txBody>
          <a:bodyPr>
            <a:normAutofit lnSpcReduction="10000"/>
          </a:bodyPr>
          <a:lstStyle/>
          <a:p>
            <a:r>
              <a:rPr lang="en-US" sz="4000" dirty="0" smtClean="0"/>
              <a:t>Family Engagement Framework</a:t>
            </a:r>
          </a:p>
          <a:p>
            <a:r>
              <a:rPr lang="en-US" sz="4000" dirty="0" smtClean="0"/>
              <a:t>Planning and Implementation</a:t>
            </a:r>
          </a:p>
          <a:p>
            <a:r>
              <a:rPr lang="en-US" dirty="0" smtClean="0"/>
              <a:t>April Lee – FE Framework Coach</a:t>
            </a:r>
          </a:p>
          <a:p>
            <a:endParaRPr lang="en-US" dirty="0"/>
          </a:p>
          <a:p>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t>9/4/2018</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
        <p:nvSpPr>
          <p:cNvPr id="4" name="TextBox 3"/>
          <p:cNvSpPr txBox="1"/>
          <p:nvPr/>
        </p:nvSpPr>
        <p:spPr>
          <a:xfrm>
            <a:off x="3398293" y="5581934"/>
            <a:ext cx="2442949" cy="369332"/>
          </a:xfrm>
          <a:prstGeom prst="rect">
            <a:avLst/>
          </a:prstGeom>
          <a:noFill/>
        </p:spPr>
        <p:txBody>
          <a:bodyPr wrap="square" rtlCol="0">
            <a:spAutoFit/>
          </a:bodyPr>
          <a:lstStyle/>
          <a:p>
            <a:pPr algn="ctr"/>
            <a:r>
              <a:rPr lang="en-US" dirty="0" smtClean="0"/>
              <a:t>August 29, 2018</a:t>
            </a:r>
            <a:endParaRPr lang="en-US"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an Initiative or Area of Focus</a:t>
            </a:r>
            <a:endParaRPr lang="en-US" dirty="0"/>
          </a:p>
        </p:txBody>
      </p:sp>
      <p:sp>
        <p:nvSpPr>
          <p:cNvPr id="3" name="Content Placeholder 2"/>
          <p:cNvSpPr>
            <a:spLocks noGrp="1"/>
          </p:cNvSpPr>
          <p:nvPr>
            <p:ph idx="1"/>
          </p:nvPr>
        </p:nvSpPr>
        <p:spPr/>
        <p:txBody>
          <a:bodyPr/>
          <a:lstStyle/>
          <a:p>
            <a:r>
              <a:rPr lang="en-US" dirty="0" smtClean="0"/>
              <a:t>What needs improving?</a:t>
            </a:r>
          </a:p>
          <a:p>
            <a:r>
              <a:rPr lang="en-US" dirty="0" smtClean="0"/>
              <a:t>What initiatives are already in place?</a:t>
            </a:r>
            <a:endParaRPr lang="en-US" dirty="0"/>
          </a:p>
          <a:p>
            <a:r>
              <a:rPr lang="en-US" dirty="0" smtClean="0"/>
              <a:t>Where are your possible partners?</a:t>
            </a:r>
          </a:p>
          <a:p>
            <a:r>
              <a:rPr lang="en-US" dirty="0" smtClean="0"/>
              <a:t>Review the E2P Guides with your administrator:</a:t>
            </a:r>
          </a:p>
          <a:p>
            <a:pPr lvl="1"/>
            <a:r>
              <a:rPr lang="en-US" dirty="0" smtClean="0"/>
              <a:t>Graduation</a:t>
            </a:r>
          </a:p>
          <a:p>
            <a:pPr lvl="1"/>
            <a:r>
              <a:rPr lang="en-US" dirty="0" smtClean="0"/>
              <a:t>Partnerships/Stakeholder Engagement</a:t>
            </a:r>
          </a:p>
          <a:p>
            <a:pPr lvl="1"/>
            <a:r>
              <a:rPr lang="en-US" dirty="0" smtClean="0"/>
              <a:t>Self-determination/IEP Participation</a:t>
            </a:r>
          </a:p>
          <a:p>
            <a:pPr lvl="1"/>
            <a:r>
              <a:rPr lang="en-US" dirty="0" smtClean="0"/>
              <a:t>Post-secondary</a:t>
            </a:r>
          </a:p>
          <a:p>
            <a:pPr lvl="1"/>
            <a:r>
              <a:rPr lang="en-US" dirty="0" smtClean="0"/>
              <a:t>Literacy</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2841227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8" t="8861" r="2159" b="12658"/>
          <a:stretch/>
        </p:blipFill>
        <p:spPr bwMode="auto">
          <a:xfrm>
            <a:off x="361951" y="3238500"/>
            <a:ext cx="878205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Training Families</a:t>
            </a:r>
            <a:endParaRPr lang="en-US" dirty="0"/>
          </a:p>
        </p:txBody>
      </p:sp>
      <p:sp>
        <p:nvSpPr>
          <p:cNvPr id="3" name="Content Placeholder 2"/>
          <p:cNvSpPr>
            <a:spLocks noGrp="1"/>
          </p:cNvSpPr>
          <p:nvPr>
            <p:ph idx="1"/>
          </p:nvPr>
        </p:nvSpPr>
        <p:spPr>
          <a:xfrm>
            <a:off x="628650" y="1825624"/>
            <a:ext cx="7886700" cy="4670425"/>
          </a:xfrm>
        </p:spPr>
        <p:txBody>
          <a:bodyPr>
            <a:normAutofit/>
          </a:bodyPr>
          <a:lstStyle/>
          <a:p>
            <a:r>
              <a:rPr lang="en-US" dirty="0" smtClean="0"/>
              <a:t>What topics will you train on and why?</a:t>
            </a:r>
          </a:p>
          <a:p>
            <a:r>
              <a:rPr lang="en-US" dirty="0" smtClean="0"/>
              <a:t>What will parents do with the new information?</a:t>
            </a:r>
          </a:p>
          <a:p>
            <a:r>
              <a:rPr lang="en-US" dirty="0" smtClean="0"/>
              <a:t>How will you know they learned something from you?</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Georgia </a:t>
            </a:r>
            <a:r>
              <a:rPr lang="en-US" dirty="0" err="1" smtClean="0"/>
              <a:t>Fruechtenicht</a:t>
            </a:r>
            <a:r>
              <a:rPr lang="en-US" dirty="0" smtClean="0"/>
              <a:t> – Coweta County</a:t>
            </a:r>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2308127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44" y="137069"/>
            <a:ext cx="6316630" cy="1325563"/>
          </a:xfrm>
        </p:spPr>
        <p:txBody>
          <a:bodyPr/>
          <a:lstStyle/>
          <a:p>
            <a:r>
              <a:rPr lang="en-US" dirty="0" smtClean="0"/>
              <a:t>Learning Targets</a:t>
            </a:r>
            <a:endParaRPr lang="en-US" dirty="0"/>
          </a:p>
        </p:txBody>
      </p:sp>
      <p:sp>
        <p:nvSpPr>
          <p:cNvPr id="3" name="Content Placeholder 2"/>
          <p:cNvSpPr>
            <a:spLocks noGrp="1"/>
          </p:cNvSpPr>
          <p:nvPr>
            <p:ph idx="1"/>
          </p:nvPr>
        </p:nvSpPr>
        <p:spPr>
          <a:xfrm>
            <a:off x="422031" y="1435100"/>
            <a:ext cx="8074854" cy="4881294"/>
          </a:xfrm>
        </p:spPr>
        <p:txBody>
          <a:bodyPr>
            <a:normAutofit lnSpcReduction="10000"/>
          </a:bodyPr>
          <a:lstStyle/>
          <a:p>
            <a:r>
              <a:rPr lang="en-US" dirty="0" smtClean="0"/>
              <a:t>If my goal of training is to make sure my 10 families are better informed on the topic of: Self-determination </a:t>
            </a:r>
          </a:p>
          <a:p>
            <a:r>
              <a:rPr lang="en-US" dirty="0" smtClean="0"/>
              <a:t>I might present a 30 min presentation to include:</a:t>
            </a:r>
          </a:p>
          <a:p>
            <a:pPr lvl="1"/>
            <a:r>
              <a:rPr lang="en-US" dirty="0" smtClean="0"/>
              <a:t>Benefits of self-determination skills</a:t>
            </a:r>
          </a:p>
          <a:p>
            <a:pPr lvl="1"/>
            <a:r>
              <a:rPr lang="en-US" dirty="0" smtClean="0"/>
              <a:t>Ideas for teaching the skills at home</a:t>
            </a:r>
          </a:p>
          <a:p>
            <a:r>
              <a:rPr lang="en-US" dirty="0" smtClean="0"/>
              <a:t>In order to measure what they know on these topics </a:t>
            </a:r>
            <a:r>
              <a:rPr lang="en-US" u="sng" dirty="0" smtClean="0"/>
              <a:t>before I train </a:t>
            </a:r>
            <a:r>
              <a:rPr lang="en-US" dirty="0" smtClean="0"/>
              <a:t>(Pre)I will show them what I expect them to learn through </a:t>
            </a:r>
            <a:r>
              <a:rPr lang="en-US" u="sng" dirty="0" smtClean="0"/>
              <a:t>I CAN statements</a:t>
            </a:r>
            <a:r>
              <a:rPr lang="en-US" dirty="0" smtClean="0"/>
              <a:t>:</a:t>
            </a:r>
          </a:p>
          <a:p>
            <a:pPr lvl="1"/>
            <a:r>
              <a:rPr lang="en-US" dirty="0" smtClean="0"/>
              <a:t>I can list 2 reasons my child needs to be more self-determined.</a:t>
            </a:r>
          </a:p>
          <a:p>
            <a:pPr lvl="1"/>
            <a:r>
              <a:rPr lang="en-US" dirty="0" smtClean="0"/>
              <a:t>I can describe 2 actions my child will work on to build his/her self-determination skills</a:t>
            </a:r>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906150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19716"/>
            <a:ext cx="6316630" cy="1325563"/>
          </a:xfrm>
        </p:spPr>
        <p:txBody>
          <a:bodyPr/>
          <a:lstStyle/>
          <a:p>
            <a:r>
              <a:rPr lang="en-US" dirty="0" smtClean="0"/>
              <a:t>Learning Target Data</a:t>
            </a:r>
            <a:endParaRPr lang="en-US" dirty="0"/>
          </a:p>
        </p:txBody>
      </p:sp>
      <p:sp>
        <p:nvSpPr>
          <p:cNvPr id="3" name="Content Placeholder 2"/>
          <p:cNvSpPr>
            <a:spLocks noGrp="1"/>
          </p:cNvSpPr>
          <p:nvPr>
            <p:ph idx="1"/>
          </p:nvPr>
        </p:nvSpPr>
        <p:spPr>
          <a:xfrm>
            <a:off x="628650" y="1282700"/>
            <a:ext cx="7410450" cy="4894263"/>
          </a:xfrm>
        </p:spPr>
        <p:txBody>
          <a:bodyPr>
            <a:normAutofit/>
          </a:bodyPr>
          <a:lstStyle/>
          <a:p>
            <a:r>
              <a:rPr lang="en-US" dirty="0" smtClean="0"/>
              <a:t>The questions I will use to measure their Pre and Post learning could be:</a:t>
            </a:r>
          </a:p>
          <a:p>
            <a:pPr marL="914400" lvl="1" indent="-457200">
              <a:buFont typeface="+mj-lt"/>
              <a:buAutoNum type="arabicPeriod"/>
            </a:pPr>
            <a:r>
              <a:rPr lang="en-US" dirty="0" smtClean="0"/>
              <a:t>Which of these are likely to improve if your child is more self-determined?</a:t>
            </a:r>
          </a:p>
          <a:p>
            <a:pPr marL="1371600" lvl="2" indent="-457200">
              <a:buFont typeface="+mj-lt"/>
              <a:buAutoNum type="alphaUcPeriod"/>
            </a:pPr>
            <a:r>
              <a:rPr lang="en-US" dirty="0" smtClean="0"/>
              <a:t>Self-advocacy </a:t>
            </a:r>
          </a:p>
          <a:p>
            <a:pPr marL="1371600" lvl="2" indent="-457200">
              <a:buFont typeface="+mj-lt"/>
              <a:buAutoNum type="alphaUcPeriod"/>
            </a:pPr>
            <a:r>
              <a:rPr lang="en-US" dirty="0" smtClean="0"/>
              <a:t>Independent skills </a:t>
            </a:r>
          </a:p>
          <a:p>
            <a:pPr marL="1371600" lvl="2" indent="-457200">
              <a:buFont typeface="+mj-lt"/>
              <a:buAutoNum type="alphaUcPeriod"/>
            </a:pPr>
            <a:r>
              <a:rPr lang="en-US" dirty="0" smtClean="0"/>
              <a:t>Goal setting is important</a:t>
            </a:r>
          </a:p>
          <a:p>
            <a:pPr marL="1371600" lvl="2" indent="-457200">
              <a:buFont typeface="+mj-lt"/>
              <a:buAutoNum type="alphaUcPeriod"/>
            </a:pPr>
            <a:r>
              <a:rPr lang="en-US" dirty="0" smtClean="0"/>
              <a:t>They talk more</a:t>
            </a:r>
          </a:p>
          <a:p>
            <a:pPr marL="1371600" lvl="2" indent="-457200">
              <a:buFont typeface="+mj-lt"/>
              <a:buAutoNum type="alphaUcPeriod"/>
            </a:pPr>
            <a:r>
              <a:rPr lang="en-US" dirty="0" smtClean="0"/>
              <a:t>All of the above</a:t>
            </a:r>
          </a:p>
          <a:p>
            <a:pPr marL="914400" lvl="1" indent="-457200">
              <a:buFont typeface="+mj-lt"/>
              <a:buAutoNum type="arabicPeriod"/>
            </a:pPr>
            <a:r>
              <a:rPr lang="en-US" dirty="0" smtClean="0"/>
              <a:t>My child can work on these two skills at home to be more self-determined:</a:t>
            </a:r>
          </a:p>
          <a:p>
            <a:pPr marL="1371600" lvl="2" indent="-457200">
              <a:buFont typeface="+mj-lt"/>
              <a:buAutoNum type="arabicPeriod"/>
            </a:pPr>
            <a:r>
              <a:rPr lang="en-US" dirty="0" smtClean="0"/>
              <a:t>_________________</a:t>
            </a:r>
          </a:p>
          <a:p>
            <a:pPr marL="1371600" lvl="2" indent="-457200">
              <a:buFont typeface="+mj-lt"/>
              <a:buAutoNum type="arabicPeriod"/>
            </a:pPr>
            <a:r>
              <a:rPr lang="en-US" dirty="0" smtClean="0"/>
              <a:t>_________________</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5" y="2693742"/>
            <a:ext cx="1495425" cy="178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421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Support of Families</a:t>
            </a:r>
            <a:endParaRPr lang="en-US" dirty="0"/>
          </a:p>
        </p:txBody>
      </p:sp>
      <p:sp>
        <p:nvSpPr>
          <p:cNvPr id="3" name="Content Placeholder 2"/>
          <p:cNvSpPr>
            <a:spLocks noGrp="1"/>
          </p:cNvSpPr>
          <p:nvPr>
            <p:ph idx="1"/>
          </p:nvPr>
        </p:nvSpPr>
        <p:spPr/>
        <p:txBody>
          <a:bodyPr>
            <a:normAutofit/>
          </a:bodyPr>
          <a:lstStyle/>
          <a:p>
            <a:r>
              <a:rPr lang="en-US" dirty="0" smtClean="0"/>
              <a:t>To ensure they use the new information I might:</a:t>
            </a:r>
          </a:p>
          <a:p>
            <a:pPr lvl="1"/>
            <a:r>
              <a:rPr lang="en-US" dirty="0" smtClean="0"/>
              <a:t>Use a self-determination checklist (tool) during the training and show them how to use it to identify and complete skill-building at home</a:t>
            </a:r>
          </a:p>
          <a:p>
            <a:pPr lvl="1"/>
            <a:r>
              <a:rPr lang="en-US" dirty="0" smtClean="0"/>
              <a:t>Offer to check on them throughout the year (benchmark checks) by phone or in person to share new ideas and support skill-building</a:t>
            </a:r>
          </a:p>
          <a:p>
            <a:pPr lvl="1"/>
            <a:r>
              <a:rPr lang="en-US" dirty="0" smtClean="0"/>
              <a:t>Gather feedback from families to change or offer new supports so more families benefit from what is learned during the year.</a:t>
            </a:r>
          </a:p>
          <a:p>
            <a:pPr marL="0" indent="0">
              <a:buNone/>
            </a:pPr>
            <a:r>
              <a:rPr lang="en-US" dirty="0" smtClean="0"/>
              <a:t>Jennifer Anderson – GA Cyber Academy</a:t>
            </a:r>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3318362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to Reach Goals</a:t>
            </a:r>
            <a:endParaRPr lang="en-US" dirty="0"/>
          </a:p>
        </p:txBody>
      </p:sp>
      <p:sp>
        <p:nvSpPr>
          <p:cNvPr id="3" name="Content Placeholder 2"/>
          <p:cNvSpPr>
            <a:spLocks noGrp="1"/>
          </p:cNvSpPr>
          <p:nvPr>
            <p:ph idx="1"/>
          </p:nvPr>
        </p:nvSpPr>
        <p:spPr/>
        <p:txBody>
          <a:bodyPr/>
          <a:lstStyle/>
          <a:p>
            <a:r>
              <a:rPr lang="en-US" dirty="0" smtClean="0"/>
              <a:t>Be aware of reporting dates</a:t>
            </a:r>
          </a:p>
          <a:p>
            <a:pPr lvl="1"/>
            <a:r>
              <a:rPr lang="en-US" dirty="0" smtClean="0"/>
              <a:t>October 15</a:t>
            </a:r>
            <a:r>
              <a:rPr lang="en-US" baseline="30000" dirty="0" smtClean="0"/>
              <a:t>th</a:t>
            </a:r>
            <a:endParaRPr lang="en-US" dirty="0" smtClean="0"/>
          </a:p>
          <a:p>
            <a:pPr lvl="1"/>
            <a:r>
              <a:rPr lang="en-US" dirty="0" smtClean="0"/>
              <a:t>January 15</a:t>
            </a:r>
            <a:r>
              <a:rPr lang="en-US" baseline="30000" dirty="0" smtClean="0"/>
              <a:t>th</a:t>
            </a:r>
            <a:endParaRPr lang="en-US" dirty="0" smtClean="0"/>
          </a:p>
          <a:p>
            <a:pPr lvl="1"/>
            <a:r>
              <a:rPr lang="en-US" dirty="0" smtClean="0"/>
              <a:t>April 15</a:t>
            </a:r>
            <a:r>
              <a:rPr lang="en-US" baseline="30000" dirty="0" smtClean="0"/>
              <a:t>th</a:t>
            </a:r>
            <a:endParaRPr lang="en-US" dirty="0" smtClean="0"/>
          </a:p>
          <a:p>
            <a:pPr lvl="1"/>
            <a:r>
              <a:rPr lang="en-US" dirty="0" smtClean="0"/>
              <a:t>May 30</a:t>
            </a:r>
            <a:r>
              <a:rPr lang="en-US" baseline="30000" dirty="0" smtClean="0"/>
              <a:t>th</a:t>
            </a:r>
            <a:r>
              <a:rPr lang="en-US" dirty="0" smtClean="0"/>
              <a:t>- To be signed by administrator </a:t>
            </a:r>
          </a:p>
          <a:p>
            <a:r>
              <a:rPr lang="en-US" dirty="0" smtClean="0"/>
              <a:t>Set benchmarks to check on current status</a:t>
            </a:r>
          </a:p>
          <a:p>
            <a:pPr lvl="1"/>
            <a:r>
              <a:rPr lang="en-US" dirty="0" smtClean="0"/>
              <a:t>2-3 that are asked about during reporting</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0" y="4267200"/>
            <a:ext cx="20193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192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Resources and Professional Development</a:t>
            </a:r>
            <a:endParaRPr lang="en-US" dirty="0"/>
          </a:p>
        </p:txBody>
      </p:sp>
      <p:sp>
        <p:nvSpPr>
          <p:cNvPr id="3" name="Content Placeholder 2"/>
          <p:cNvSpPr>
            <a:spLocks noGrp="1"/>
          </p:cNvSpPr>
          <p:nvPr>
            <p:ph idx="1"/>
          </p:nvPr>
        </p:nvSpPr>
        <p:spPr>
          <a:xfrm>
            <a:off x="628650" y="2194559"/>
            <a:ext cx="7886700" cy="3982403"/>
          </a:xfrm>
        </p:spPr>
        <p:txBody>
          <a:bodyPr>
            <a:normAutofit/>
          </a:bodyPr>
          <a:lstStyle/>
          <a:p>
            <a:r>
              <a:rPr lang="en-US" dirty="0" smtClean="0"/>
              <a:t>Region meetings/other Parent Mentors</a:t>
            </a:r>
          </a:p>
          <a:p>
            <a:r>
              <a:rPr lang="en-US" dirty="0" smtClean="0"/>
              <a:t>Local and region trainings/conferences</a:t>
            </a:r>
          </a:p>
          <a:p>
            <a:r>
              <a:rPr lang="en-US" dirty="0" smtClean="0"/>
              <a:t>Local or district teams/boards</a:t>
            </a:r>
          </a:p>
          <a:p>
            <a:r>
              <a:rPr lang="en-US" dirty="0" smtClean="0"/>
              <a:t>Other agencies</a:t>
            </a:r>
          </a:p>
          <a:p>
            <a:endParaRPr lang="en-US" dirty="0"/>
          </a:p>
          <a:p>
            <a:endParaRPr lang="en-US" dirty="0" smtClean="0"/>
          </a:p>
          <a:p>
            <a:pPr marL="0" indent="0">
              <a:buNone/>
            </a:pPr>
            <a:r>
              <a:rPr lang="en-US" dirty="0" smtClean="0"/>
              <a:t>Missy Sullivan-Carrollton City Schools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3181350"/>
            <a:ext cx="24288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410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List two tools that may help you (with your administrator and partners) select a target group or additional partners. </a:t>
            </a:r>
          </a:p>
          <a:p>
            <a:pPr marL="514350" indent="-514350">
              <a:buFont typeface="+mj-lt"/>
              <a:buAutoNum type="arabicPeriod"/>
            </a:pPr>
            <a:endParaRPr lang="en-US" dirty="0"/>
          </a:p>
          <a:p>
            <a:pPr marL="514350" indent="-514350">
              <a:buFont typeface="+mj-lt"/>
              <a:buAutoNum type="arabicPeriod"/>
            </a:pPr>
            <a:r>
              <a:rPr lang="en-US" dirty="0" smtClean="0"/>
              <a:t>T or F : A learning target will help me measure if I have informed my families so they can use the materials when working with their child and/or partners.</a:t>
            </a:r>
          </a:p>
          <a:p>
            <a:pPr marL="514350" indent="-514350">
              <a:buFont typeface="+mj-lt"/>
              <a:buAutoNum type="arabicPeriod"/>
            </a:pPr>
            <a:endParaRPr lang="en-US" dirty="0"/>
          </a:p>
          <a:p>
            <a:pPr marL="514350" indent="-514350">
              <a:buFont typeface="+mj-lt"/>
              <a:buAutoNum type="arabicPeriod"/>
            </a:pPr>
            <a:r>
              <a:rPr lang="en-US" dirty="0" smtClean="0"/>
              <a:t>List two actions you will take while working with families.</a:t>
            </a:r>
          </a:p>
          <a:p>
            <a:pPr marL="514350" indent="-514350">
              <a:buFont typeface="+mj-lt"/>
              <a:buAutoNum type="arabicPeriod"/>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705140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Quarter Region Activity</a:t>
            </a:r>
            <a:endParaRPr lang="en-US" dirty="0"/>
          </a:p>
        </p:txBody>
      </p:sp>
      <p:sp>
        <p:nvSpPr>
          <p:cNvPr id="3" name="Content Placeholder 2"/>
          <p:cNvSpPr>
            <a:spLocks noGrp="1"/>
          </p:cNvSpPr>
          <p:nvPr>
            <p:ph idx="1"/>
          </p:nvPr>
        </p:nvSpPr>
        <p:spPr/>
        <p:txBody>
          <a:bodyPr/>
          <a:lstStyle/>
          <a:p>
            <a:r>
              <a:rPr lang="en-US" dirty="0" smtClean="0"/>
              <a:t>Will guide PMs to plan ahead how they will:</a:t>
            </a:r>
          </a:p>
          <a:p>
            <a:pPr lvl="1"/>
            <a:r>
              <a:rPr lang="en-US" dirty="0" smtClean="0"/>
              <a:t>Partner with and engage families</a:t>
            </a:r>
          </a:p>
          <a:p>
            <a:pPr lvl="1"/>
            <a:r>
              <a:rPr lang="en-US" dirty="0" smtClean="0"/>
              <a:t>Partner with collaborators</a:t>
            </a:r>
          </a:p>
          <a:p>
            <a:pPr lvl="1"/>
            <a:r>
              <a:rPr lang="en-US" dirty="0" smtClean="0"/>
              <a:t>Seek greatest impact for their planned work</a:t>
            </a:r>
          </a:p>
          <a:p>
            <a:pPr lvl="1"/>
            <a:r>
              <a:rPr lang="en-US" dirty="0" smtClean="0"/>
              <a:t>Decide on what they will train and provide support on</a:t>
            </a:r>
          </a:p>
          <a:p>
            <a:pPr lvl="1"/>
            <a:r>
              <a:rPr lang="en-US" dirty="0" smtClean="0"/>
              <a:t>Communicate an expectation of learning, action, and successful outcomes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2322577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Planning</a:t>
            </a:r>
            <a:endParaRPr lang="en-US" dirty="0"/>
          </a:p>
        </p:txBody>
      </p:sp>
      <p:sp>
        <p:nvSpPr>
          <p:cNvPr id="3" name="Content Placeholder 2"/>
          <p:cNvSpPr>
            <a:spLocks noGrp="1"/>
          </p:cNvSpPr>
          <p:nvPr>
            <p:ph idx="1"/>
          </p:nvPr>
        </p:nvSpPr>
        <p:spPr>
          <a:xfrm>
            <a:off x="88900" y="1384300"/>
            <a:ext cx="8597900" cy="5321300"/>
          </a:xfrm>
        </p:spPr>
        <p:txBody>
          <a:bodyPr>
            <a:normAutofit fontScale="70000" lnSpcReduction="20000"/>
          </a:bodyPr>
          <a:lstStyle/>
          <a:p>
            <a:pPr marL="342900" marR="0" lvl="0" indent="-342900">
              <a:lnSpc>
                <a:spcPct val="115000"/>
              </a:lnSpc>
              <a:spcBef>
                <a:spcPts val="0"/>
              </a:spcBef>
              <a:spcAft>
                <a:spcPts val="0"/>
              </a:spcAft>
              <a:buFont typeface="+mj-lt"/>
              <a:buAutoNum type="arabicPeriod"/>
            </a:pPr>
            <a:r>
              <a:rPr lang="en-US" dirty="0">
                <a:ea typeface="Calibri"/>
                <a:cs typeface="Times New Roman"/>
              </a:rPr>
              <a:t>Have you met with your administrator/director to plan your target work? If not, what is your plan for having this necessary conversation? If yes, what did this discussion look like and what was the outcome?</a:t>
            </a:r>
          </a:p>
          <a:p>
            <a:pPr marL="342900" marR="0" lvl="0" indent="-342900">
              <a:lnSpc>
                <a:spcPct val="115000"/>
              </a:lnSpc>
              <a:spcBef>
                <a:spcPts val="0"/>
              </a:spcBef>
              <a:spcAft>
                <a:spcPts val="0"/>
              </a:spcAft>
              <a:buFont typeface="+mj-lt"/>
              <a:buAutoNum type="arabicPeriod"/>
            </a:pPr>
            <a:r>
              <a:rPr lang="en-US" dirty="0">
                <a:ea typeface="Calibri"/>
                <a:cs typeface="Times New Roman"/>
              </a:rPr>
              <a:t>What has helped you select or plan for selecting your target families?</a:t>
            </a:r>
          </a:p>
          <a:p>
            <a:pPr marL="342900" marR="0" lvl="0" indent="-342900">
              <a:lnSpc>
                <a:spcPct val="115000"/>
              </a:lnSpc>
              <a:spcBef>
                <a:spcPts val="0"/>
              </a:spcBef>
              <a:spcAft>
                <a:spcPts val="0"/>
              </a:spcAft>
              <a:buFont typeface="+mj-lt"/>
              <a:buAutoNum type="arabicPeriod"/>
            </a:pPr>
            <a:r>
              <a:rPr lang="en-US" dirty="0">
                <a:ea typeface="Calibri"/>
                <a:cs typeface="Times New Roman"/>
              </a:rPr>
              <a:t>What initiatives in your district or community align with your planned target work? If you’re not sure, how can you find out about initiatives being focused on in these places or with similar families?</a:t>
            </a:r>
          </a:p>
          <a:p>
            <a:pPr marL="342900" marR="0" lvl="0" indent="-342900">
              <a:lnSpc>
                <a:spcPct val="115000"/>
              </a:lnSpc>
              <a:spcBef>
                <a:spcPts val="0"/>
              </a:spcBef>
              <a:spcAft>
                <a:spcPts val="0"/>
              </a:spcAft>
              <a:buFont typeface="+mj-lt"/>
              <a:buAutoNum type="arabicPeriod"/>
            </a:pPr>
            <a:r>
              <a:rPr lang="en-US" dirty="0">
                <a:ea typeface="Calibri"/>
                <a:cs typeface="Times New Roman"/>
              </a:rPr>
              <a:t>How is having your target work tied to a school, district, or community initiative likely to improve outcomes? Improve relationships with partners? Improve the work of other Parent Mentors working on similar initiatives? </a:t>
            </a:r>
            <a:endParaRPr lang="en-US" dirty="0" smtClean="0">
              <a:ea typeface="Calibri"/>
              <a:cs typeface="Times New Roman"/>
            </a:endParaRPr>
          </a:p>
          <a:p>
            <a:pPr marL="342900" marR="0" lvl="0" indent="-342900">
              <a:lnSpc>
                <a:spcPct val="115000"/>
              </a:lnSpc>
              <a:spcBef>
                <a:spcPts val="0"/>
              </a:spcBef>
              <a:spcAft>
                <a:spcPts val="0"/>
              </a:spcAft>
              <a:buFont typeface="+mj-lt"/>
              <a:buAutoNum type="arabicPeriod"/>
            </a:pPr>
            <a:r>
              <a:rPr lang="en-US" dirty="0" smtClean="0">
                <a:ea typeface="Calibri"/>
                <a:cs typeface="Times New Roman"/>
              </a:rPr>
              <a:t>At </a:t>
            </a:r>
            <a:r>
              <a:rPr lang="en-US" dirty="0">
                <a:ea typeface="Calibri"/>
                <a:cs typeface="Times New Roman"/>
              </a:rPr>
              <a:t>your first parent training or during initial conversations with your target families, how will you:</a:t>
            </a:r>
          </a:p>
          <a:p>
            <a:pPr marL="742950" marR="0" lvl="1" indent="-285750">
              <a:lnSpc>
                <a:spcPct val="115000"/>
              </a:lnSpc>
              <a:spcBef>
                <a:spcPts val="0"/>
              </a:spcBef>
              <a:spcAft>
                <a:spcPts val="0"/>
              </a:spcAft>
              <a:buFont typeface="Symbol"/>
              <a:buChar char=""/>
            </a:pPr>
            <a:r>
              <a:rPr lang="en-US" dirty="0">
                <a:ea typeface="Calibri"/>
                <a:cs typeface="Times New Roman"/>
              </a:rPr>
              <a:t>Get a baseline for what they know on the topic?</a:t>
            </a:r>
          </a:p>
          <a:p>
            <a:pPr marL="742950" marR="0" lvl="1" indent="-285750">
              <a:lnSpc>
                <a:spcPct val="115000"/>
              </a:lnSpc>
              <a:spcBef>
                <a:spcPts val="0"/>
              </a:spcBef>
              <a:spcAft>
                <a:spcPts val="0"/>
              </a:spcAft>
              <a:buFont typeface="Symbol"/>
              <a:buChar char=""/>
            </a:pPr>
            <a:r>
              <a:rPr lang="en-US" dirty="0">
                <a:ea typeface="Calibri"/>
                <a:cs typeface="Times New Roman"/>
              </a:rPr>
              <a:t>Train them on the topic?</a:t>
            </a:r>
          </a:p>
          <a:p>
            <a:pPr marL="742950" marR="0" lvl="1" indent="-285750">
              <a:lnSpc>
                <a:spcPct val="115000"/>
              </a:lnSpc>
              <a:spcBef>
                <a:spcPts val="0"/>
              </a:spcBef>
              <a:spcAft>
                <a:spcPts val="0"/>
              </a:spcAft>
              <a:buFont typeface="Symbol"/>
              <a:buChar char=""/>
            </a:pPr>
            <a:r>
              <a:rPr lang="en-US" dirty="0">
                <a:ea typeface="Calibri"/>
                <a:cs typeface="Times New Roman"/>
              </a:rPr>
              <a:t>Get a post-measurement for what they learned after your training or discussion?</a:t>
            </a:r>
          </a:p>
          <a:p>
            <a:pPr marL="742950" marR="0" lvl="1" indent="-285750">
              <a:lnSpc>
                <a:spcPct val="115000"/>
              </a:lnSpc>
              <a:spcBef>
                <a:spcPts val="0"/>
              </a:spcBef>
              <a:spcAft>
                <a:spcPts val="1000"/>
              </a:spcAft>
              <a:buFont typeface="Symbol"/>
              <a:buChar char=""/>
            </a:pPr>
            <a:r>
              <a:rPr lang="en-US" dirty="0">
                <a:ea typeface="Calibri"/>
                <a:cs typeface="Times New Roman"/>
              </a:rPr>
              <a:t>Ask them to do something(s) related to the topic?</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3652803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422916"/>
            <a:ext cx="6316630" cy="1325563"/>
          </a:xfrm>
        </p:spPr>
        <p:txBody>
          <a:bodyPr>
            <a:normAutofit fontScale="90000"/>
          </a:bodyPr>
          <a:lstStyle/>
          <a:p>
            <a:r>
              <a:rPr lang="en-US" dirty="0"/>
              <a:t>Planning and </a:t>
            </a:r>
            <a:r>
              <a:rPr lang="en-US" dirty="0" smtClean="0"/>
              <a:t>Executing Your Plan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Anecdotal</a:t>
            </a:r>
            <a:r>
              <a:rPr lang="en-US" dirty="0"/>
              <a:t>, qualitative, and quantitative observations are required to express the details and outcomes occurring with target families and their students. This session will provide </a:t>
            </a:r>
            <a:r>
              <a:rPr lang="en-US" dirty="0" smtClean="0"/>
              <a:t>professional </a:t>
            </a:r>
            <a:r>
              <a:rPr lang="en-US" dirty="0"/>
              <a:t>development to assist administrators and their Parent Mentors work with a target group, plan with partners, and gather details to report their expected success.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1068625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3486" y="386159"/>
            <a:ext cx="5825758" cy="5579269"/>
          </a:xfrm>
        </p:spPr>
      </p:pic>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sp>
        <p:nvSpPr>
          <p:cNvPr id="7" name="TextBox 6"/>
          <p:cNvSpPr txBox="1"/>
          <p:nvPr/>
        </p:nvSpPr>
        <p:spPr>
          <a:xfrm>
            <a:off x="6210300" y="1879600"/>
            <a:ext cx="2933700" cy="3785652"/>
          </a:xfrm>
          <a:prstGeom prst="rect">
            <a:avLst/>
          </a:prstGeom>
          <a:noFill/>
        </p:spPr>
        <p:txBody>
          <a:bodyPr wrap="square" rtlCol="0">
            <a:spAutoFit/>
          </a:bodyPr>
          <a:lstStyle/>
          <a:p>
            <a:r>
              <a:rPr lang="en-US" sz="4800" dirty="0" smtClean="0">
                <a:latin typeface="Britannic Bold" panose="020B0903060703020204" pitchFamily="34" charset="0"/>
              </a:rPr>
              <a:t>Your</a:t>
            </a:r>
          </a:p>
          <a:p>
            <a:r>
              <a:rPr lang="en-US" sz="4800" dirty="0" smtClean="0">
                <a:latin typeface="Britannic Bold" panose="020B0903060703020204" pitchFamily="34" charset="0"/>
              </a:rPr>
              <a:t>Light </a:t>
            </a:r>
          </a:p>
          <a:p>
            <a:r>
              <a:rPr lang="en-US" sz="4800" dirty="0" smtClean="0">
                <a:latin typeface="Britannic Bold" panose="020B0903060703020204" pitchFamily="34" charset="0"/>
              </a:rPr>
              <a:t>Is </a:t>
            </a:r>
          </a:p>
          <a:p>
            <a:r>
              <a:rPr lang="en-US" sz="4800" dirty="0" smtClean="0">
                <a:latin typeface="Britannic Bold" panose="020B0903060703020204" pitchFamily="34" charset="0"/>
              </a:rPr>
              <a:t>Bright…</a:t>
            </a:r>
          </a:p>
          <a:p>
            <a:r>
              <a:rPr lang="en-US" sz="4800" dirty="0" smtClean="0">
                <a:latin typeface="Britannic Bold" panose="020B0903060703020204" pitchFamily="34" charset="0"/>
              </a:rPr>
              <a:t>Shine On!</a:t>
            </a:r>
            <a:endParaRPr lang="en-US" sz="4800" dirty="0">
              <a:latin typeface="Britannic Bold" panose="020B0903060703020204" pitchFamily="34" charset="0"/>
            </a:endParaRPr>
          </a:p>
        </p:txBody>
      </p:sp>
    </p:spTree>
    <p:extLst>
      <p:ext uri="{BB962C8B-B14F-4D97-AF65-F5344CB8AC3E}">
        <p14:creationId xmlns:p14="http://schemas.microsoft.com/office/powerpoint/2010/main" val="2451939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idx="1"/>
          </p:nvPr>
        </p:nvSpPr>
        <p:spPr/>
        <p:txBody>
          <a:bodyPr/>
          <a:lstStyle/>
          <a:p>
            <a:r>
              <a:rPr lang="en-US" dirty="0" smtClean="0"/>
              <a:t>I </a:t>
            </a:r>
            <a:r>
              <a:rPr lang="en-US" dirty="0"/>
              <a:t>can list one or more tools that will assist my administrator and I select a target group or partners for the work I will report on this year.</a:t>
            </a:r>
          </a:p>
          <a:p>
            <a:r>
              <a:rPr lang="en-US" dirty="0" smtClean="0"/>
              <a:t>I </a:t>
            </a:r>
            <a:r>
              <a:rPr lang="en-US" dirty="0"/>
              <a:t>can define learning targets related to the actions I will train and support families to do this year.</a:t>
            </a:r>
          </a:p>
          <a:p>
            <a:r>
              <a:rPr lang="en-US" dirty="0" smtClean="0"/>
              <a:t>I </a:t>
            </a:r>
            <a:r>
              <a:rPr lang="en-US" dirty="0"/>
              <a:t>can describe how I plan to work with families during this year.</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4117094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List two tools that may help you (with your administrator and partners) select a target group or additional partners. </a:t>
            </a:r>
          </a:p>
          <a:p>
            <a:pPr marL="514350" indent="-514350">
              <a:buFont typeface="+mj-lt"/>
              <a:buAutoNum type="arabicPeriod"/>
            </a:pPr>
            <a:endParaRPr lang="en-US" dirty="0"/>
          </a:p>
          <a:p>
            <a:pPr marL="514350" indent="-514350">
              <a:buFont typeface="+mj-lt"/>
              <a:buAutoNum type="arabicPeriod"/>
            </a:pPr>
            <a:r>
              <a:rPr lang="en-US" dirty="0" smtClean="0"/>
              <a:t>T or F : A learning target will help me measure if I have informed my families so they can use </a:t>
            </a:r>
            <a:r>
              <a:rPr lang="en-US" dirty="0" smtClean="0"/>
              <a:t>the information and </a:t>
            </a:r>
            <a:r>
              <a:rPr lang="en-US" dirty="0" smtClean="0"/>
              <a:t>materials </a:t>
            </a:r>
            <a:r>
              <a:rPr lang="en-US" dirty="0" smtClean="0"/>
              <a:t>to work </a:t>
            </a:r>
            <a:r>
              <a:rPr lang="en-US" dirty="0" smtClean="0"/>
              <a:t>with their child and/or partners.</a:t>
            </a:r>
          </a:p>
          <a:p>
            <a:pPr marL="514350" indent="-514350">
              <a:buFont typeface="+mj-lt"/>
              <a:buAutoNum type="arabicPeriod"/>
            </a:pPr>
            <a:endParaRPr lang="en-US" dirty="0"/>
          </a:p>
          <a:p>
            <a:pPr marL="514350" indent="-514350">
              <a:buFont typeface="+mj-lt"/>
              <a:buAutoNum type="arabicPeriod"/>
            </a:pPr>
            <a:r>
              <a:rPr lang="en-US" dirty="0" smtClean="0"/>
              <a:t>List two actions you will take while working with families.</a:t>
            </a:r>
          </a:p>
          <a:p>
            <a:pPr marL="514350" indent="-514350">
              <a:buFont typeface="+mj-lt"/>
              <a:buAutoNum type="arabicPeriod"/>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506340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r>
              <a:rPr lang="en-US" dirty="0" smtClean="0"/>
              <a:t>Latoya Roper – Columbia County</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97" y="858877"/>
            <a:ext cx="6735055" cy="459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489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Start Planning for Success</a:t>
            </a:r>
            <a:endParaRPr lang="en-US" dirty="0"/>
          </a:p>
        </p:txBody>
      </p:sp>
      <p:sp>
        <p:nvSpPr>
          <p:cNvPr id="7" name="Content Placeholder 6"/>
          <p:cNvSpPr>
            <a:spLocks noGrp="1"/>
          </p:cNvSpPr>
          <p:nvPr>
            <p:ph idx="1"/>
          </p:nvPr>
        </p:nvSpPr>
        <p:spPr/>
        <p:txBody>
          <a:bodyPr/>
          <a:lstStyle/>
          <a:p>
            <a:r>
              <a:rPr lang="en-US" dirty="0" smtClean="0"/>
              <a:t>Using the Toolkit and Learning Curve</a:t>
            </a:r>
          </a:p>
          <a:p>
            <a:r>
              <a:rPr lang="en-US" dirty="0" smtClean="0"/>
              <a:t>Building Partnerships</a:t>
            </a:r>
          </a:p>
          <a:p>
            <a:r>
              <a:rPr lang="en-US" dirty="0" smtClean="0"/>
              <a:t>Finding a Target Group</a:t>
            </a:r>
          </a:p>
          <a:p>
            <a:r>
              <a:rPr lang="en-US" dirty="0" smtClean="0"/>
              <a:t>Finding an initiative or area of focus</a:t>
            </a:r>
          </a:p>
          <a:p>
            <a:r>
              <a:rPr lang="en-US" dirty="0" smtClean="0"/>
              <a:t>Training and support</a:t>
            </a:r>
          </a:p>
          <a:p>
            <a:r>
              <a:rPr lang="en-US" dirty="0" smtClean="0"/>
              <a:t>Timeline and benchmarks for goals</a:t>
            </a:r>
          </a:p>
          <a:p>
            <a:r>
              <a:rPr lang="en-US" dirty="0" smtClean="0"/>
              <a:t>Additional tools and professional development</a:t>
            </a:r>
          </a:p>
          <a:p>
            <a:endParaRPr lang="en-US" dirty="0"/>
          </a:p>
        </p:txBody>
      </p:sp>
      <p:sp>
        <p:nvSpPr>
          <p:cNvPr id="4" name="Date Placeholder 3"/>
          <p:cNvSpPr>
            <a:spLocks noGrp="1"/>
          </p:cNvSpPr>
          <p:nvPr>
            <p:ph type="dt" sz="half" idx="2"/>
          </p:nvPr>
        </p:nvSpPr>
        <p:spPr/>
        <p:txBody>
          <a:bodyPr/>
          <a:lstStyle/>
          <a:p>
            <a:fld id="{535B3B41-2E1F-40FB-8308-AA0E18F0B9DC}"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2138356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and Learning Curve</a:t>
            </a:r>
            <a:endParaRPr lang="en-US" dirty="0"/>
          </a:p>
        </p:txBody>
      </p:sp>
      <p:sp>
        <p:nvSpPr>
          <p:cNvPr id="3" name="Content Placeholder 2"/>
          <p:cNvSpPr>
            <a:spLocks noGrp="1"/>
          </p:cNvSpPr>
          <p:nvPr>
            <p:ph idx="1"/>
          </p:nvPr>
        </p:nvSpPr>
        <p:spPr/>
        <p:txBody>
          <a:bodyPr/>
          <a:lstStyle/>
          <a:p>
            <a:r>
              <a:rPr lang="en-US" dirty="0" smtClean="0"/>
              <a:t>Tools for planning</a:t>
            </a:r>
          </a:p>
          <a:p>
            <a:pPr lvl="1"/>
            <a:r>
              <a:rPr lang="en-US" dirty="0" smtClean="0"/>
              <a:t>Pre/Post and Parent Satisfaction Surveys</a:t>
            </a:r>
          </a:p>
          <a:p>
            <a:pPr lvl="1"/>
            <a:r>
              <a:rPr lang="en-US" dirty="0" smtClean="0"/>
              <a:t>E2Ps (Evidence to Practice Guides)</a:t>
            </a:r>
          </a:p>
          <a:p>
            <a:pPr lvl="1"/>
            <a:r>
              <a:rPr lang="en-US" dirty="0" smtClean="0"/>
              <a:t>P2I (Planning to Implementation)</a:t>
            </a:r>
          </a:p>
          <a:p>
            <a:pPr lvl="1"/>
            <a:r>
              <a:rPr lang="en-US" dirty="0" smtClean="0"/>
              <a:t>Best Practice Summaries</a:t>
            </a:r>
          </a:p>
          <a:p>
            <a:pPr lvl="1"/>
            <a:r>
              <a:rPr lang="en-US" dirty="0" smtClean="0"/>
              <a:t>Webinars</a:t>
            </a:r>
          </a:p>
          <a:p>
            <a:pPr lvl="1"/>
            <a:r>
              <a:rPr lang="en-US" dirty="0" smtClean="0"/>
              <a:t>Learning Modules</a:t>
            </a:r>
          </a:p>
          <a:p>
            <a:pPr lvl="1"/>
            <a:r>
              <a:rPr lang="en-US" dirty="0" smtClean="0"/>
              <a:t>Quarterly reports</a:t>
            </a:r>
          </a:p>
          <a:p>
            <a:pPr lvl="1"/>
            <a:endParaRPr lang="en-US" dirty="0" smtClean="0"/>
          </a:p>
          <a:p>
            <a:pPr lvl="1"/>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3159056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Building Partnerships</a:t>
            </a:r>
            <a:endParaRPr lang="en-US" dirty="0"/>
          </a:p>
        </p:txBody>
      </p:sp>
      <p:sp>
        <p:nvSpPr>
          <p:cNvPr id="7" name="Content Placeholder 6"/>
          <p:cNvSpPr>
            <a:spLocks noGrp="1"/>
          </p:cNvSpPr>
          <p:nvPr>
            <p:ph idx="1"/>
          </p:nvPr>
        </p:nvSpPr>
        <p:spPr/>
        <p:txBody>
          <a:bodyPr>
            <a:normAutofit/>
          </a:bodyPr>
          <a:lstStyle/>
          <a:p>
            <a:r>
              <a:rPr lang="en-US" dirty="0" smtClean="0"/>
              <a:t>In your region</a:t>
            </a:r>
          </a:p>
          <a:p>
            <a:pPr lvl="1"/>
            <a:r>
              <a:rPr lang="en-US" dirty="0" smtClean="0"/>
              <a:t>Seasoned Mentors</a:t>
            </a:r>
          </a:p>
          <a:p>
            <a:pPr lvl="1"/>
            <a:r>
              <a:rPr lang="en-US" dirty="0" smtClean="0"/>
              <a:t>Mentors working on similar work</a:t>
            </a:r>
          </a:p>
          <a:p>
            <a:pPr lvl="1"/>
            <a:r>
              <a:rPr lang="en-US" dirty="0" smtClean="0"/>
              <a:t>Communities of Practice</a:t>
            </a:r>
          </a:p>
          <a:p>
            <a:r>
              <a:rPr lang="en-US" dirty="0" smtClean="0"/>
              <a:t>In your district</a:t>
            </a:r>
          </a:p>
          <a:p>
            <a:pPr lvl="1"/>
            <a:r>
              <a:rPr lang="en-US" dirty="0" smtClean="0"/>
              <a:t>School staff and teachers</a:t>
            </a:r>
          </a:p>
          <a:p>
            <a:pPr lvl="1"/>
            <a:r>
              <a:rPr lang="en-US" dirty="0" smtClean="0"/>
              <a:t>Community partners</a:t>
            </a:r>
          </a:p>
          <a:p>
            <a:pPr lvl="1"/>
            <a:r>
              <a:rPr lang="en-US" dirty="0" smtClean="0"/>
              <a:t>Parents and family members</a:t>
            </a:r>
          </a:p>
          <a:p>
            <a:pPr lvl="1"/>
            <a:endParaRPr lang="en-US" dirty="0"/>
          </a:p>
          <a:p>
            <a:r>
              <a:rPr lang="en-US" dirty="0" smtClean="0"/>
              <a:t>Jackie McNair – </a:t>
            </a:r>
            <a:r>
              <a:rPr lang="en-US" dirty="0" err="1" smtClean="0"/>
              <a:t>Gwinnnett</a:t>
            </a:r>
            <a:r>
              <a:rPr lang="en-US" dirty="0" smtClean="0"/>
              <a:t> County</a:t>
            </a:r>
            <a:endParaRPr lang="en-US" dirty="0"/>
          </a:p>
        </p:txBody>
      </p:sp>
      <p:sp>
        <p:nvSpPr>
          <p:cNvPr id="4" name="Date Placeholder 3"/>
          <p:cNvSpPr>
            <a:spLocks noGrp="1"/>
          </p:cNvSpPr>
          <p:nvPr>
            <p:ph type="dt" sz="half" idx="2"/>
          </p:nvPr>
        </p:nvSpPr>
        <p:spPr/>
        <p:txBody>
          <a:bodyPr/>
          <a:lstStyle/>
          <a:p>
            <a:fld id="{535B3B41-2E1F-40FB-8308-AA0E18F0B9DC}"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169062"/>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443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Target Group</a:t>
            </a:r>
            <a:endParaRPr lang="en-US" dirty="0"/>
          </a:p>
        </p:txBody>
      </p:sp>
      <p:sp>
        <p:nvSpPr>
          <p:cNvPr id="3" name="Content Placeholder 2"/>
          <p:cNvSpPr>
            <a:spLocks noGrp="1"/>
          </p:cNvSpPr>
          <p:nvPr>
            <p:ph idx="1"/>
          </p:nvPr>
        </p:nvSpPr>
        <p:spPr/>
        <p:txBody>
          <a:bodyPr>
            <a:normAutofit/>
          </a:bodyPr>
          <a:lstStyle/>
          <a:p>
            <a:r>
              <a:rPr lang="en-US" dirty="0" smtClean="0"/>
              <a:t>Small group of families to work with more closely for target work and data collection</a:t>
            </a:r>
          </a:p>
          <a:p>
            <a:r>
              <a:rPr lang="en-US" dirty="0" smtClean="0"/>
              <a:t>Should be 5 to 20 families (most pick 10 or more)</a:t>
            </a:r>
          </a:p>
          <a:p>
            <a:r>
              <a:rPr lang="en-US" dirty="0" smtClean="0"/>
              <a:t>Consider your partners and what families need</a:t>
            </a:r>
          </a:p>
          <a:p>
            <a:pPr lvl="1"/>
            <a:r>
              <a:rPr lang="en-US" dirty="0" smtClean="0"/>
              <a:t>Teachers and other community partners</a:t>
            </a:r>
          </a:p>
          <a:p>
            <a:pPr lvl="1"/>
            <a:r>
              <a:rPr lang="en-US" dirty="0" smtClean="0"/>
              <a:t>Your conversations with families</a:t>
            </a:r>
          </a:p>
          <a:p>
            <a:pPr lvl="1"/>
            <a:r>
              <a:rPr lang="en-US" dirty="0" smtClean="0"/>
              <a:t>Survey results</a:t>
            </a:r>
          </a:p>
          <a:p>
            <a:pPr marL="0" indent="0">
              <a:buNone/>
            </a:pPr>
            <a:endParaRPr lang="en-US" dirty="0" smtClean="0"/>
          </a:p>
          <a:p>
            <a:pPr marL="0" indent="0">
              <a:buNone/>
            </a:pPr>
            <a:r>
              <a:rPr lang="en-US" dirty="0" smtClean="0"/>
              <a:t>Jane </a:t>
            </a:r>
            <a:r>
              <a:rPr lang="en-US" dirty="0" err="1" smtClean="0"/>
              <a:t>Grillo</a:t>
            </a:r>
            <a:r>
              <a:rPr lang="en-US" dirty="0" smtClean="0"/>
              <a:t> – White County</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9/4/2018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627" y="3817766"/>
            <a:ext cx="1842868" cy="184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144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WhiteTemplate (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aDOE-PowerPoint-WhiteTemplate (2).potx [Read-Only]" id="{57CE85EC-E6E3-4098-8939-66030391DA69}" vid="{0F081EF0-0F59-4048-A384-877295259A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GaDOE-PowerPoint-WhiteTemplate (2)</Template>
  <TotalTime>6894</TotalTime>
  <Words>1114</Words>
  <Application>Microsoft Office PowerPoint</Application>
  <PresentationFormat>On-screen Show (4:3)</PresentationFormat>
  <Paragraphs>190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GaDOE-PowerPoint-WhiteTemplate (2)</vt:lpstr>
      <vt:lpstr>Georgia Parent Mentor Partnership</vt:lpstr>
      <vt:lpstr>Planning and Executing Your Plan </vt:lpstr>
      <vt:lpstr>Learning Targets</vt:lpstr>
      <vt:lpstr>Questions</vt:lpstr>
      <vt:lpstr>PowerPoint Presentation</vt:lpstr>
      <vt:lpstr>Start Planning for Success</vt:lpstr>
      <vt:lpstr>Toolkit and Learning Curve</vt:lpstr>
      <vt:lpstr>Building Partnerships</vt:lpstr>
      <vt:lpstr>Finding a Target Group</vt:lpstr>
      <vt:lpstr>Finding an Initiative or Area of Focus</vt:lpstr>
      <vt:lpstr>Training Families</vt:lpstr>
      <vt:lpstr>Learning Targets</vt:lpstr>
      <vt:lpstr>Learning Target Data</vt:lpstr>
      <vt:lpstr>Ongoing Support of Families</vt:lpstr>
      <vt:lpstr>Timeline to Reach Goals</vt:lpstr>
      <vt:lpstr>Other Resources and Professional Development</vt:lpstr>
      <vt:lpstr>Questions</vt:lpstr>
      <vt:lpstr>1st Quarter Region Activity</vt:lpstr>
      <vt:lpstr>Practice Planning</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Parent Mentor Partnership</dc:title>
  <dc:creator>April Lee</dc:creator>
  <cp:lastModifiedBy>April Lee</cp:lastModifiedBy>
  <cp:revision>58</cp:revision>
  <dcterms:created xsi:type="dcterms:W3CDTF">2017-10-30T14:12:09Z</dcterms:created>
  <dcterms:modified xsi:type="dcterms:W3CDTF">2018-09-04T14:29:20Z</dcterms:modified>
</cp:coreProperties>
</file>