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9"/>
  </p:notesMasterIdLst>
  <p:handoutMasterIdLst>
    <p:handoutMasterId r:id="rId30"/>
  </p:handoutMasterIdLst>
  <p:sldIdLst>
    <p:sldId id="293" r:id="rId2"/>
    <p:sldId id="256" r:id="rId3"/>
    <p:sldId id="272" r:id="rId4"/>
    <p:sldId id="283" r:id="rId5"/>
    <p:sldId id="268" r:id="rId6"/>
    <p:sldId id="284" r:id="rId7"/>
    <p:sldId id="282" r:id="rId8"/>
    <p:sldId id="285" r:id="rId9"/>
    <p:sldId id="276" r:id="rId10"/>
    <p:sldId id="261" r:id="rId11"/>
    <p:sldId id="273" r:id="rId12"/>
    <p:sldId id="286" r:id="rId13"/>
    <p:sldId id="274" r:id="rId14"/>
    <p:sldId id="289" r:id="rId15"/>
    <p:sldId id="271" r:id="rId16"/>
    <p:sldId id="263" r:id="rId17"/>
    <p:sldId id="264" r:id="rId18"/>
    <p:sldId id="265" r:id="rId19"/>
    <p:sldId id="287" r:id="rId20"/>
    <p:sldId id="290" r:id="rId21"/>
    <p:sldId id="291" r:id="rId22"/>
    <p:sldId id="278" r:id="rId23"/>
    <p:sldId id="281" r:id="rId24"/>
    <p:sldId id="269" r:id="rId25"/>
    <p:sldId id="270" r:id="rId26"/>
    <p:sldId id="294" r:id="rId27"/>
    <p:sldId id="292" r:id="rId2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E29E6-10C3-4BC9-9ED9-9CBE86ACDC99}">
          <p14:sldIdLst>
            <p14:sldId id="293"/>
            <p14:sldId id="256"/>
          </p14:sldIdLst>
        </p14:section>
        <p14:section name="Untitled Section" id="{41823DBE-4DA9-4565-8749-9ACB35A05095}">
          <p14:sldIdLst>
            <p14:sldId id="272"/>
            <p14:sldId id="283"/>
            <p14:sldId id="268"/>
            <p14:sldId id="284"/>
            <p14:sldId id="282"/>
            <p14:sldId id="285"/>
            <p14:sldId id="276"/>
            <p14:sldId id="261"/>
            <p14:sldId id="273"/>
            <p14:sldId id="286"/>
            <p14:sldId id="274"/>
            <p14:sldId id="289"/>
            <p14:sldId id="271"/>
            <p14:sldId id="263"/>
            <p14:sldId id="264"/>
            <p14:sldId id="265"/>
            <p14:sldId id="287"/>
            <p14:sldId id="290"/>
            <p14:sldId id="291"/>
            <p14:sldId id="278"/>
            <p14:sldId id="281"/>
            <p14:sldId id="269"/>
            <p14:sldId id="270"/>
            <p14:sldId id="294"/>
            <p14:sldId id="292"/>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kare, Edith" initials="AE"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4660"/>
  </p:normalViewPr>
  <p:slideViewPr>
    <p:cSldViewPr snapToGrid="0">
      <p:cViewPr>
        <p:scale>
          <a:sx n="77" d="100"/>
          <a:sy n="77" d="100"/>
        </p:scale>
        <p:origin x="-236" y="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9863961-24D6-42B6-AB74-BE30002164F7}" type="datetimeFigureOut">
              <a:rPr lang="en-US" smtClean="0"/>
              <a:t>9/13/2018</a:t>
            </a:fld>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21FF7F5-DF7E-4F65-A8B0-97FFE86608A0}" type="slidenum">
              <a:rPr lang="en-US" smtClean="0"/>
              <a:t>‹#›</a:t>
            </a:fld>
            <a:endParaRPr lang="en-US" dirty="0"/>
          </a:p>
        </p:txBody>
      </p:sp>
    </p:spTree>
    <p:extLst>
      <p:ext uri="{BB962C8B-B14F-4D97-AF65-F5344CB8AC3E}">
        <p14:creationId xmlns:p14="http://schemas.microsoft.com/office/powerpoint/2010/main" val="15592462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19370FF-B461-4FF0-9A6B-9627D4629174}" type="datetimeFigureOut">
              <a:rPr lang="en-US" smtClean="0"/>
              <a:t>9/13/2018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r>
              <a:rPr lang="en-US" dirty="0" smtClean="0"/>
              <a:t>Georgia Parent Mentor Partnership Conference  Kickoff 2018</a:t>
            </a:r>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1E1A3FA-2A19-401D-B572-298C434E8E95}" type="slidenum">
              <a:rPr lang="en-US" smtClean="0"/>
              <a:t>‹#›</a:t>
            </a:fld>
            <a:endParaRPr lang="en-US" dirty="0"/>
          </a:p>
        </p:txBody>
      </p:sp>
    </p:spTree>
    <p:extLst>
      <p:ext uri="{BB962C8B-B14F-4D97-AF65-F5344CB8AC3E}">
        <p14:creationId xmlns:p14="http://schemas.microsoft.com/office/powerpoint/2010/main" val="136218676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94F4DD-9EBA-4363-8380-45F10283A0F0}"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7606029"/>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DA6E9C-AC2D-42C7-8D9A-04DE5E85035C}"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664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F8E4B-08A2-4B91-9D2A-5CF458EEDC16}"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644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F057A9-2568-4071-979F-CA31E22ACF98}"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171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056A8-0EC0-47E9-9388-B692008A1E90}"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030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F1C28D-68E5-499A-A34F-2D3750EAFB81}"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9947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A5402A-C251-48A3-8D8B-98CAD2501F4B}"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778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14766-9D35-44EC-9850-F93BD4D1874E}"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6728371"/>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A87BD-3D36-4244-93AE-ADF65CEF777A}"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1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769CD3-650D-4474-A2DE-8B904890F804}" type="datetime1">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1823316"/>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3547DC-09F1-428B-868C-05AD7D49B393}" type="datetime1">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444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C115C7-EE8E-402C-8A6B-349930A805EF}" type="datetime1">
              <a:rPr lang="en-US" smtClean="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84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795641-E020-4320-BAAD-FA507E25C47E}" type="datetime1">
              <a:rPr lang="en-US" smtClean="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15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A0CBE-5DAF-40A9-93D4-82B1447A6C52}" type="datetime1">
              <a:rPr lang="en-US" smtClean="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24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C58BED-4A5B-41BA-BD04-160C6ABCD3C4}" type="datetime1">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7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3B8242-2B0C-4472-9DDD-C8A560C0013C}" type="datetime1">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629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6550B8-8BC9-4847-B8D7-C4EAF9E8E78F}" type="datetime1">
              <a:rPr lang="en-US" smtClean="0"/>
              <a:t>9/13/2018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55060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hyperlink" Target="http://www.search-institues.org/dff"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search-institute.org/developmental-relationships/learning-developmental-relationship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search-institut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n5Y9kwCOF7I"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GaPMP KICKOFF CONFERENCE 2018</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9903" b="19903"/>
          <a:stretch>
            <a:fillRect/>
          </a:stretch>
        </p:blip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753" y="6158755"/>
            <a:ext cx="1990164" cy="699245"/>
          </a:xfrm>
          <a:prstGeom prst="rect">
            <a:avLst/>
          </a:prstGeom>
        </p:spPr>
      </p:pic>
    </p:spTree>
    <p:extLst>
      <p:ext uri="{BB962C8B-B14F-4D97-AF65-F5344CB8AC3E}">
        <p14:creationId xmlns:p14="http://schemas.microsoft.com/office/powerpoint/2010/main" val="920959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Express Care   </a:t>
            </a:r>
            <a:endParaRPr lang="en-US" b="1" dirty="0"/>
          </a:p>
        </p:txBody>
      </p:sp>
      <p:sp>
        <p:nvSpPr>
          <p:cNvPr id="3" name="Content Placeholder 2"/>
          <p:cNvSpPr>
            <a:spLocks noGrp="1"/>
          </p:cNvSpPr>
          <p:nvPr>
            <p:ph idx="1"/>
          </p:nvPr>
        </p:nvSpPr>
        <p:spPr>
          <a:xfrm>
            <a:off x="515969" y="2093353"/>
            <a:ext cx="5387290" cy="3880773"/>
          </a:xfrm>
        </p:spPr>
        <p:txBody>
          <a:bodyPr>
            <a:normAutofit/>
          </a:bodyPr>
          <a:lstStyle/>
          <a:p>
            <a:pPr marL="0" indent="0">
              <a:buNone/>
            </a:pPr>
            <a:r>
              <a:rPr lang="en-US" sz="2800" dirty="0" smtClean="0"/>
              <a:t>What actions do you see in this picture?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260" y="614258"/>
            <a:ext cx="5123162" cy="6243742"/>
          </a:xfrm>
          <a:prstGeom prst="rect">
            <a:avLst/>
          </a:prstGeom>
        </p:spPr>
      </p:pic>
    </p:spTree>
    <p:extLst>
      <p:ext uri="{BB962C8B-B14F-4D97-AF65-F5344CB8AC3E}">
        <p14:creationId xmlns:p14="http://schemas.microsoft.com/office/powerpoint/2010/main" val="4229040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Express Care</a:t>
            </a:r>
            <a:endParaRPr lang="en-US" b="1" dirty="0"/>
          </a:p>
        </p:txBody>
      </p:sp>
      <p:sp>
        <p:nvSpPr>
          <p:cNvPr id="3" name="Content Placeholder 2"/>
          <p:cNvSpPr>
            <a:spLocks noGrp="1"/>
          </p:cNvSpPr>
          <p:nvPr>
            <p:ph sz="half" idx="1"/>
          </p:nvPr>
        </p:nvSpPr>
        <p:spPr/>
        <p:txBody>
          <a:bodyPr>
            <a:normAutofit/>
          </a:bodyPr>
          <a:lstStyle/>
          <a:p>
            <a:pPr marL="0" indent="0">
              <a:buNone/>
            </a:pPr>
            <a:endParaRPr lang="en-US" dirty="0" smtClean="0"/>
          </a:p>
          <a:p>
            <a:r>
              <a:rPr lang="en-US" sz="2800" dirty="0" smtClean="0"/>
              <a:t>Be dependable</a:t>
            </a:r>
          </a:p>
          <a:p>
            <a:r>
              <a:rPr lang="en-US" sz="2800" dirty="0" smtClean="0"/>
              <a:t>Listen</a:t>
            </a:r>
          </a:p>
          <a:p>
            <a:r>
              <a:rPr lang="en-US" sz="2800" dirty="0" smtClean="0"/>
              <a:t>Believe in me</a:t>
            </a:r>
          </a:p>
          <a:p>
            <a:r>
              <a:rPr lang="en-US" sz="2800" dirty="0" smtClean="0"/>
              <a:t>Be warm</a:t>
            </a:r>
          </a:p>
          <a:p>
            <a:r>
              <a:rPr lang="en-US" sz="2800" dirty="0"/>
              <a:t>E</a:t>
            </a:r>
            <a:r>
              <a:rPr lang="en-US" sz="2800" dirty="0" smtClean="0"/>
              <a:t>ncourage</a:t>
            </a:r>
            <a:endParaRPr lang="en-US" sz="2800" dirty="0"/>
          </a:p>
        </p:txBody>
      </p:sp>
      <p:sp>
        <p:nvSpPr>
          <p:cNvPr id="5" name="Content Placeholder 4"/>
          <p:cNvSpPr>
            <a:spLocks noGrp="1"/>
          </p:cNvSpPr>
          <p:nvPr>
            <p:ph sz="half" idx="2"/>
          </p:nvPr>
        </p:nvSpPr>
        <p:spPr>
          <a:xfrm>
            <a:off x="6172200" y="2160589"/>
            <a:ext cx="5181600" cy="4053074"/>
          </a:xfrm>
        </p:spPr>
        <p:txBody>
          <a:bodyPr>
            <a:normAutofit/>
          </a:bodyPr>
          <a:lstStyle/>
          <a:p>
            <a:pPr marL="0" indent="0">
              <a:buNone/>
            </a:pPr>
            <a:endParaRPr lang="en-US" dirty="0" smtClean="0"/>
          </a:p>
          <a:p>
            <a:r>
              <a:rPr lang="en-US" sz="2400" dirty="0" smtClean="0"/>
              <a:t>Be someone I can trust</a:t>
            </a:r>
          </a:p>
          <a:p>
            <a:r>
              <a:rPr lang="en-US" sz="2400" dirty="0" smtClean="0"/>
              <a:t>Really pay attention when we are together</a:t>
            </a:r>
          </a:p>
          <a:p>
            <a:r>
              <a:rPr lang="en-US" sz="2400" dirty="0" smtClean="0"/>
              <a:t>Make me feel known</a:t>
            </a:r>
          </a:p>
          <a:p>
            <a:r>
              <a:rPr lang="en-US" sz="2400" dirty="0" smtClean="0"/>
              <a:t>Show me you enjoy being with me.</a:t>
            </a:r>
            <a:endParaRPr lang="en-US" sz="2400" dirty="0"/>
          </a:p>
        </p:txBody>
      </p:sp>
    </p:spTree>
    <p:extLst>
      <p:ext uri="{BB962C8B-B14F-4D97-AF65-F5344CB8AC3E}">
        <p14:creationId xmlns:p14="http://schemas.microsoft.com/office/powerpoint/2010/main" val="283303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644" y="1305342"/>
            <a:ext cx="9008534" cy="3416320"/>
          </a:xfrm>
          <a:prstGeom prst="rect">
            <a:avLst/>
          </a:prstGeom>
        </p:spPr>
        <p:txBody>
          <a:bodyPr wrap="square">
            <a:spAutoFit/>
          </a:bodyPr>
          <a:lstStyle/>
          <a:p>
            <a:r>
              <a:rPr lang="en-US" dirty="0" smtClean="0">
                <a:solidFill>
                  <a:srgbClr val="C00000"/>
                </a:solidFill>
              </a:rPr>
              <a:t>Biosphere 2 </a:t>
            </a:r>
            <a:r>
              <a:rPr lang="en-US" dirty="0" smtClean="0"/>
              <a:t>is a research experiment that recreates earth’s ecosystem, including plants and trees. Through Biosphere 2’s research, scientists found that although trees </a:t>
            </a:r>
            <a:r>
              <a:rPr lang="en-US" b="1" dirty="0" smtClean="0"/>
              <a:t>grew faster </a:t>
            </a:r>
            <a:r>
              <a:rPr lang="en-US" dirty="0" smtClean="0"/>
              <a:t>in the indoor environment than they did outdoors, they would </a:t>
            </a:r>
            <a:r>
              <a:rPr lang="en-US" b="1" dirty="0" smtClean="0"/>
              <a:t>collapse</a:t>
            </a:r>
            <a:r>
              <a:rPr lang="en-US" dirty="0" smtClean="0"/>
              <a:t> under their own weight before they’d </a:t>
            </a:r>
            <a:r>
              <a:rPr lang="en-US" b="1" dirty="0" smtClean="0"/>
              <a:t>reach maturity</a:t>
            </a:r>
            <a:r>
              <a:rPr lang="en-US" dirty="0" smtClean="0"/>
              <a:t>. This happened, they concluded, because there was</a:t>
            </a:r>
            <a:r>
              <a:rPr lang="en-US" b="1" dirty="0" smtClean="0"/>
              <a:t> no wind </a:t>
            </a:r>
            <a:r>
              <a:rPr lang="en-US" dirty="0" smtClean="0"/>
              <a:t>in the biosphere to produce “stress wood” in the trees. </a:t>
            </a:r>
            <a:r>
              <a:rPr lang="en-US" b="1" dirty="0" smtClean="0"/>
              <a:t>This type of wood makes the tree more resilient and allows the trees to be strong enough to live to maturity.</a:t>
            </a:r>
          </a:p>
          <a:p>
            <a:endParaRPr lang="en-US" dirty="0" smtClean="0"/>
          </a:p>
          <a:p>
            <a:r>
              <a:rPr lang="en-US" dirty="0" smtClean="0"/>
              <a:t>Trees are not alone in needing challenges to become strong. Young people also need strength and resilience to become thriving adults. We all need to be able to withstand stress to survive. That’s why </a:t>
            </a:r>
            <a:r>
              <a:rPr lang="en-US" dirty="0" smtClean="0">
                <a:solidFill>
                  <a:srgbClr val="FF0000"/>
                </a:solidFill>
              </a:rPr>
              <a:t>“Challenge Growth” </a:t>
            </a:r>
            <a:r>
              <a:rPr lang="en-US" dirty="0" smtClean="0"/>
              <a:t>is one of the five elements of a developmental relationship.</a:t>
            </a:r>
            <a:endParaRPr lang="en-US" dirty="0"/>
          </a:p>
        </p:txBody>
      </p:sp>
    </p:spTree>
    <p:extLst>
      <p:ext uri="{BB962C8B-B14F-4D97-AF65-F5344CB8AC3E}">
        <p14:creationId xmlns:p14="http://schemas.microsoft.com/office/powerpoint/2010/main" val="3190832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a:t>
            </a:r>
            <a:endParaRPr lang="en-US" dirty="0"/>
          </a:p>
        </p:txBody>
      </p:sp>
      <p:sp>
        <p:nvSpPr>
          <p:cNvPr id="3" name="Text Placeholder 2"/>
          <p:cNvSpPr>
            <a:spLocks noGrp="1"/>
          </p:cNvSpPr>
          <p:nvPr>
            <p:ph type="body" idx="1"/>
          </p:nvPr>
        </p:nvSpPr>
        <p:spPr>
          <a:xfrm>
            <a:off x="124179" y="3212124"/>
            <a:ext cx="12560190" cy="3335432"/>
          </a:xfrm>
        </p:spPr>
        <p:txBody>
          <a:bodyPr>
            <a:noAutofit/>
          </a:bodyPr>
          <a:lstStyle/>
          <a:p>
            <a:r>
              <a:rPr lang="en-US" dirty="0" smtClean="0"/>
              <a:t>Expect my best                                                                            Expect me to live up to my potential.                         </a:t>
            </a:r>
          </a:p>
          <a:p>
            <a:r>
              <a:rPr lang="en-US" dirty="0" smtClean="0"/>
              <a:t>Stretch                                                                                        Push me to go further.</a:t>
            </a:r>
          </a:p>
          <a:p>
            <a:r>
              <a:rPr lang="en-US" dirty="0" smtClean="0"/>
              <a:t>Hold me accountable                                                                   Insist that I take responsibility for my actions.</a:t>
            </a:r>
          </a:p>
          <a:p>
            <a:r>
              <a:rPr lang="en-US" dirty="0" smtClean="0"/>
              <a:t>Reflect on failures                                                                       Help me to learn from my mistakes and set backs.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261" y="154744"/>
            <a:ext cx="3897766" cy="3649611"/>
          </a:xfrm>
          <a:prstGeom prst="rect">
            <a:avLst/>
          </a:prstGeom>
        </p:spPr>
      </p:pic>
    </p:spTree>
    <p:extLst>
      <p:ext uri="{BB962C8B-B14F-4D97-AF65-F5344CB8AC3E}">
        <p14:creationId xmlns:p14="http://schemas.microsoft.com/office/powerpoint/2010/main" val="362073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3338652"/>
              </p:ext>
            </p:extLst>
          </p:nvPr>
        </p:nvGraphicFramePr>
        <p:xfrm>
          <a:off x="2086707" y="2672861"/>
          <a:ext cx="7631722" cy="3784649"/>
        </p:xfrm>
        <a:graphic>
          <a:graphicData uri="http://schemas.openxmlformats.org/drawingml/2006/table">
            <a:tbl>
              <a:tblPr/>
              <a:tblGrid>
                <a:gridCol w="2001524">
                  <a:extLst>
                    <a:ext uri="{9D8B030D-6E8A-4147-A177-3AD203B41FA5}">
                      <a16:colId xmlns:a16="http://schemas.microsoft.com/office/drawing/2014/main" xmlns="" val="2301507723"/>
                    </a:ext>
                  </a:extLst>
                </a:gridCol>
                <a:gridCol w="2001524">
                  <a:extLst>
                    <a:ext uri="{9D8B030D-6E8A-4147-A177-3AD203B41FA5}">
                      <a16:colId xmlns:a16="http://schemas.microsoft.com/office/drawing/2014/main" xmlns="" val="3283482818"/>
                    </a:ext>
                  </a:extLst>
                </a:gridCol>
                <a:gridCol w="3628674">
                  <a:extLst>
                    <a:ext uri="{9D8B030D-6E8A-4147-A177-3AD203B41FA5}">
                      <a16:colId xmlns:a16="http://schemas.microsoft.com/office/drawing/2014/main" xmlns="" val="2211832526"/>
                    </a:ext>
                  </a:extLst>
                </a:gridCol>
              </a:tblGrid>
              <a:tr h="604692">
                <a:tc>
                  <a:txBody>
                    <a:bodyPr/>
                    <a:lstStyle/>
                    <a:p>
                      <a:pPr fontAlgn="t"/>
                      <a:r>
                        <a:rPr lang="en-US" sz="1400" b="1" dirty="0">
                          <a:solidFill>
                            <a:srgbClr val="606060"/>
                          </a:solidFill>
                          <a:effectLst/>
                          <a:latin typeface="Helvetica Neue"/>
                        </a:rPr>
                        <a:t> </a:t>
                      </a:r>
                      <a:r>
                        <a:rPr lang="en-US" sz="1400" b="1" dirty="0" smtClean="0">
                          <a:solidFill>
                            <a:srgbClr val="606060"/>
                          </a:solidFill>
                          <a:effectLst/>
                          <a:latin typeface="Helvetica Neue"/>
                        </a:rPr>
                        <a:t> </a:t>
                      </a:r>
                      <a:r>
                        <a:rPr lang="en-US" sz="1400" b="1" dirty="0">
                          <a:solidFill>
                            <a:srgbClr val="606060"/>
                          </a:solidFill>
                          <a:effectLst/>
                          <a:latin typeface="Helvetica Neue"/>
                        </a:rPr>
                        <a:t>Challenge Is  </a:t>
                      </a:r>
                      <a:endParaRPr lang="en-US" sz="1400" dirty="0">
                        <a:solidFill>
                          <a:srgbClr val="606060"/>
                        </a:solidFill>
                        <a:effectLst/>
                        <a:latin typeface="Helvetica Neue"/>
                      </a:endParaRP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a:t>
                      </a:r>
                      <a:r>
                        <a:rPr lang="en-US" sz="1400" b="1" dirty="0">
                          <a:solidFill>
                            <a:srgbClr val="606060"/>
                          </a:solidFill>
                          <a:effectLst/>
                          <a:latin typeface="Helvetica Neue"/>
                        </a:rPr>
                        <a:t>Interest/Ability Is</a:t>
                      </a:r>
                      <a:endParaRPr lang="en-US" sz="1400" dirty="0">
                        <a:solidFill>
                          <a:srgbClr val="606060"/>
                        </a:solidFill>
                        <a:effectLst/>
                        <a:latin typeface="Helvetica Neue"/>
                      </a:endParaRP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900" b="0" dirty="0">
                          <a:solidFill>
                            <a:srgbClr val="606060"/>
                          </a:solidFill>
                          <a:effectLst/>
                          <a:latin typeface="Helvetica Neue"/>
                        </a:rPr>
                        <a:t> </a:t>
                      </a:r>
                      <a:r>
                        <a:rPr lang="en-US" sz="1400" b="1" dirty="0">
                          <a:solidFill>
                            <a:srgbClr val="606060"/>
                          </a:solidFill>
                          <a:effectLst/>
                          <a:latin typeface="Helvetica Neue"/>
                        </a:rPr>
                        <a:t>The Likely Result Is</a:t>
                      </a:r>
                      <a:endParaRPr lang="en-US" sz="1400" dirty="0">
                        <a:solidFill>
                          <a:srgbClr val="606060"/>
                        </a:solidFill>
                        <a:effectLst/>
                        <a:latin typeface="Helvetica Neue"/>
                      </a:endParaRP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552191823"/>
                  </a:ext>
                </a:extLst>
              </a:tr>
              <a:tr h="757091">
                <a:tc>
                  <a:txBody>
                    <a:bodyPr/>
                    <a:lstStyle/>
                    <a:p>
                      <a:pPr fontAlgn="t"/>
                      <a:r>
                        <a:rPr lang="en-US" sz="1400" dirty="0">
                          <a:solidFill>
                            <a:srgbClr val="606060"/>
                          </a:solidFill>
                          <a:effectLst/>
                          <a:latin typeface="Helvetica Neue"/>
                        </a:rPr>
                        <a:t> Low</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b="0" dirty="0">
                          <a:solidFill>
                            <a:srgbClr val="606060"/>
                          </a:solidFill>
                          <a:effectLst/>
                          <a:latin typeface="Helvetica Neue"/>
                        </a:rPr>
                        <a:t> + Low </a:t>
                      </a:r>
                      <a:r>
                        <a:rPr lang="en-US" sz="900" b="0" dirty="0">
                          <a:solidFill>
                            <a:srgbClr val="606060"/>
                          </a:solidFill>
                          <a:effectLst/>
                          <a:latin typeface="Helvetica Neue"/>
                        </a:rPr>
                        <a:t>  </a:t>
                      </a:r>
                      <a:endParaRPr lang="en-US" sz="900" dirty="0">
                        <a:solidFill>
                          <a:srgbClr val="606060"/>
                        </a:solidFill>
                        <a:effectLst/>
                        <a:latin typeface="Helvetica Neue"/>
                      </a:endParaRP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Apathy</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8788457"/>
                  </a:ext>
                </a:extLst>
              </a:tr>
              <a:tr h="853879">
                <a:tc>
                  <a:txBody>
                    <a:bodyPr/>
                    <a:lstStyle/>
                    <a:p>
                      <a:pPr fontAlgn="t"/>
                      <a:r>
                        <a:rPr lang="en-US" sz="900" dirty="0">
                          <a:solidFill>
                            <a:srgbClr val="606060"/>
                          </a:solidFill>
                          <a:effectLst/>
                          <a:latin typeface="Helvetica Neue"/>
                        </a:rPr>
                        <a:t> </a:t>
                      </a:r>
                      <a:r>
                        <a:rPr lang="en-US" sz="1400" dirty="0" smtClean="0">
                          <a:solidFill>
                            <a:srgbClr val="606060"/>
                          </a:solidFill>
                          <a:effectLst/>
                          <a:latin typeface="Helvetica Neue"/>
                        </a:rPr>
                        <a:t>Low</a:t>
                      </a:r>
                      <a:endParaRPr lang="en-US" sz="1400" dirty="0">
                        <a:solidFill>
                          <a:srgbClr val="606060"/>
                        </a:solidFill>
                        <a:effectLst/>
                        <a:latin typeface="Helvetica Neue"/>
                      </a:endParaRP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High</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Boredom</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040321707"/>
                  </a:ext>
                </a:extLst>
              </a:tr>
              <a:tr h="811896">
                <a:tc>
                  <a:txBody>
                    <a:bodyPr/>
                    <a:lstStyle/>
                    <a:p>
                      <a:pPr fontAlgn="t"/>
                      <a:r>
                        <a:rPr lang="en-US" sz="1400" dirty="0">
                          <a:solidFill>
                            <a:srgbClr val="606060"/>
                          </a:solidFill>
                          <a:effectLst/>
                          <a:latin typeface="Helvetica Neue"/>
                        </a:rPr>
                        <a:t> High</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Low</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smtClean="0">
                          <a:solidFill>
                            <a:srgbClr val="606060"/>
                          </a:solidFill>
                          <a:effectLst/>
                          <a:latin typeface="Helvetica Neue"/>
                        </a:rPr>
                        <a:t>= Anxiety</a:t>
                      </a:r>
                      <a:endParaRPr lang="en-US" sz="1400" dirty="0">
                        <a:solidFill>
                          <a:srgbClr val="606060"/>
                        </a:solidFill>
                        <a:effectLst/>
                        <a:latin typeface="Helvetica Neue"/>
                      </a:endParaRP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73486865"/>
                  </a:ext>
                </a:extLst>
              </a:tr>
              <a:tr h="757091">
                <a:tc>
                  <a:txBody>
                    <a:bodyPr/>
                    <a:lstStyle/>
                    <a:p>
                      <a:pPr fontAlgn="t"/>
                      <a:r>
                        <a:rPr lang="en-US" sz="900" dirty="0">
                          <a:solidFill>
                            <a:srgbClr val="606060"/>
                          </a:solidFill>
                          <a:effectLst/>
                          <a:latin typeface="Helvetica Neue"/>
                        </a:rPr>
                        <a:t> </a:t>
                      </a:r>
                      <a:r>
                        <a:rPr lang="en-US" sz="1400" dirty="0">
                          <a:solidFill>
                            <a:srgbClr val="606060"/>
                          </a:solidFill>
                          <a:effectLst/>
                          <a:latin typeface="Helvetica Neue"/>
                        </a:rPr>
                        <a:t>High</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High</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t"/>
                      <a:r>
                        <a:rPr lang="en-US" sz="1400" dirty="0">
                          <a:solidFill>
                            <a:srgbClr val="606060"/>
                          </a:solidFill>
                          <a:effectLst/>
                          <a:latin typeface="Helvetica Neue"/>
                        </a:rPr>
                        <a:t>= Growth</a:t>
                      </a:r>
                    </a:p>
                  </a:txBody>
                  <a:tcPr marL="122308" marR="122308" marT="47041" marB="470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69534014"/>
                  </a:ext>
                </a:extLst>
              </a:tr>
            </a:tbl>
          </a:graphicData>
        </a:graphic>
      </p:graphicFrame>
      <p:sp>
        <p:nvSpPr>
          <p:cNvPr id="3" name="Rectangle 1"/>
          <p:cNvSpPr>
            <a:spLocks noChangeArrowheads="1"/>
          </p:cNvSpPr>
          <p:nvPr/>
        </p:nvSpPr>
        <p:spPr bwMode="auto">
          <a:xfrm>
            <a:off x="42148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541301" tIns="0" rIns="0" bIns="0" numCol="1" anchor="ctr" anchorCtr="0" compatLnSpc="1">
            <a:prstTxWarp prst="textNoShape">
              <a:avLst/>
            </a:prstTxWarp>
            <a:spAutoFit/>
          </a:bodyPr>
          <a:lstStyle/>
          <a:p>
            <a:pPr marL="0" marR="0" lvl="0" indent="0" algn="l" defTabSz="914400" rtl="1" eaLnBrk="0" fontAlgn="t"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1ABC9C"/>
                </a:solidFill>
                <a:effectLst/>
                <a:latin typeface="Arial" panose="020B0604020202020204" pitchFamily="34" charset="0"/>
                <a:cs typeface="Arial" panose="020B0604020202020204" pitchFamily="34" charset="0"/>
              </a:rPr>
              <a:t>Maintaining Balance</a:t>
            </a:r>
            <a:endParaRPr kumimoji="0" lang="en-US" altLang="en-US" sz="121500" b="0" i="0" u="none" strike="noStrike" cap="none" normalizeH="0" baseline="0" dirty="0" smtClean="0">
              <a:ln>
                <a:noFill/>
              </a:ln>
              <a:solidFill>
                <a:srgbClr val="676767"/>
              </a:solidFill>
              <a:effectLst/>
              <a:latin typeface="Tinos"/>
            </a:endParaRPr>
          </a:p>
          <a:p>
            <a:pPr marL="0" marR="0" lvl="0" indent="0" algn="l" defTabSz="914400" rtl="1" eaLnBrk="0" fontAlgn="t" latinLnBrk="0" hangingPunct="0">
              <a:lnSpc>
                <a:spcPct val="100000"/>
              </a:lnSpc>
              <a:spcBef>
                <a:spcPct val="0"/>
              </a:spcBef>
              <a:spcAft>
                <a:spcPct val="0"/>
              </a:spcAft>
              <a:buClrTx/>
              <a:buSzTx/>
              <a:buFontTx/>
              <a:buNone/>
              <a:tabLst/>
            </a:pPr>
            <a:r>
              <a:rPr kumimoji="0" lang="en-US" altLang="en-US" sz="1300" b="0" i="1" u="none" strike="noStrike" cap="none" normalizeH="0" baseline="0" dirty="0" smtClean="0">
                <a:ln>
                  <a:noFill/>
                </a:ln>
                <a:solidFill>
                  <a:srgbClr val="1ABC9C"/>
                </a:solidFill>
                <a:effectLst/>
                <a:latin typeface="Arial" panose="020B0604020202020204" pitchFamily="34" charset="0"/>
                <a:cs typeface="Arial" panose="020B0604020202020204" pitchFamily="34" charset="0"/>
              </a:rPr>
              <a:t>CHALLENGING GROWTH CALLS FOR A BALANCE OF SEVERAL FACTORS. GETTING THIS BALANCE RIGHT—AND ADJUSTING WHEN NEEDED—IS KEY YOUNG PEOPLE’S SUCCESS. CHALLENGES THAT FIT WITH KIDS’ INTERESTS AND ABILITIES ARE MORE LIKELY TO TRIGGER GROWTH OR LEARNING.</a:t>
            </a:r>
            <a:endParaRPr kumimoji="0" lang="en-US" altLang="en-US" sz="1500" b="0" i="1" u="none" strike="noStrike" cap="none" normalizeH="0" baseline="0" dirty="0" smtClean="0">
              <a:ln>
                <a:noFill/>
              </a:ln>
              <a:solidFill>
                <a:srgbClr val="E8E8E8"/>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smtClean="0">
                <a:ln>
                  <a:noFill/>
                </a:ln>
                <a:solidFill>
                  <a:srgbClr val="E8E8E8"/>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304800" y="328246"/>
            <a:ext cx="9859109" cy="2031325"/>
          </a:xfrm>
          <a:prstGeom prst="rect">
            <a:avLst/>
          </a:prstGeom>
        </p:spPr>
        <p:txBody>
          <a:bodyPr wrap="square">
            <a:spAutoFit/>
          </a:bodyPr>
          <a:lstStyle/>
          <a:p>
            <a:endParaRPr lang="en-US" dirty="0" smtClean="0"/>
          </a:p>
          <a:p>
            <a:endParaRPr lang="en-US" dirty="0" smtClean="0"/>
          </a:p>
          <a:p>
            <a:r>
              <a:rPr lang="en-US" dirty="0" smtClean="0"/>
              <a:t>Maintaining Balance</a:t>
            </a:r>
          </a:p>
          <a:p>
            <a:endParaRPr lang="en-US" dirty="0" smtClean="0"/>
          </a:p>
          <a:p>
            <a:r>
              <a:rPr lang="en-US" dirty="0" smtClean="0"/>
              <a:t>Challenging growth calls for a balance of several factors. Getting this balance right—and adjusting when needed—is key young people’s success. Challenges that fit with kids’ interests and abilities are more likely to trigger growth or learning.</a:t>
            </a:r>
            <a:endParaRPr lang="en-US" dirty="0"/>
          </a:p>
        </p:txBody>
      </p:sp>
    </p:spTree>
    <p:extLst>
      <p:ext uri="{BB962C8B-B14F-4D97-AF65-F5344CB8AC3E}">
        <p14:creationId xmlns:p14="http://schemas.microsoft.com/office/powerpoint/2010/main" val="167900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23" y="0"/>
            <a:ext cx="10058400" cy="6726555"/>
          </a:xfrm>
          <a:prstGeom prst="rect">
            <a:avLst/>
          </a:prstGeom>
        </p:spPr>
      </p:pic>
    </p:spTree>
    <p:extLst>
      <p:ext uri="{BB962C8B-B14F-4D97-AF65-F5344CB8AC3E}">
        <p14:creationId xmlns:p14="http://schemas.microsoft.com/office/powerpoint/2010/main" val="2181955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701801"/>
            <a:ext cx="8596668" cy="6146463"/>
          </a:xfrm>
        </p:spPr>
        <p:txBody>
          <a:bodyPr/>
          <a:lstStyle/>
          <a:p>
            <a:r>
              <a:rPr lang="en-US" dirty="0" smtClean="0"/>
              <a:t>Provide Support</a:t>
            </a:r>
            <a:endParaRPr lang="en-US" dirty="0"/>
          </a:p>
        </p:txBody>
      </p:sp>
      <p:sp>
        <p:nvSpPr>
          <p:cNvPr id="3" name="Text Placeholder 2"/>
          <p:cNvSpPr>
            <a:spLocks noGrp="1"/>
          </p:cNvSpPr>
          <p:nvPr>
            <p:ph type="body" idx="1"/>
          </p:nvPr>
        </p:nvSpPr>
        <p:spPr>
          <a:xfrm>
            <a:off x="677335" y="-2032427"/>
            <a:ext cx="8596668" cy="8139103"/>
          </a:xfrm>
        </p:spPr>
        <p:txBody>
          <a:bodyPr/>
          <a:lstStyle/>
          <a:p>
            <a:r>
              <a:rPr lang="en-US" dirty="0" smtClean="0"/>
              <a:t>Help me to complete tasks and achieve goals</a:t>
            </a:r>
            <a:endParaRPr lang="en-US" dirty="0"/>
          </a:p>
        </p:txBody>
      </p:sp>
      <p:sp>
        <p:nvSpPr>
          <p:cNvPr id="4" name="Rectangle 3"/>
          <p:cNvSpPr/>
          <p:nvPr/>
        </p:nvSpPr>
        <p:spPr>
          <a:xfrm>
            <a:off x="135468" y="2413338"/>
            <a:ext cx="9843910" cy="2246769"/>
          </a:xfrm>
          <a:prstGeom prst="rect">
            <a:avLst/>
          </a:prstGeom>
        </p:spPr>
        <p:txBody>
          <a:bodyPr wrap="square">
            <a:spAutoFit/>
          </a:bodyPr>
          <a:lstStyle/>
          <a:p>
            <a:r>
              <a:rPr lang="en-US" sz="2000" dirty="0"/>
              <a:t>• Navigate ........................ Guide me through hard situations and systems</a:t>
            </a:r>
            <a:r>
              <a:rPr lang="en-US" sz="2000" dirty="0" smtClean="0"/>
              <a:t>.</a:t>
            </a:r>
          </a:p>
          <a:p>
            <a:endParaRPr lang="en-US" sz="2000" dirty="0"/>
          </a:p>
          <a:p>
            <a:r>
              <a:rPr lang="en-US" sz="2000" dirty="0" smtClean="0"/>
              <a:t>• </a:t>
            </a:r>
            <a:r>
              <a:rPr lang="en-US" sz="2000" dirty="0"/>
              <a:t>Empower ...................... Build my confidence to take charge of my life</a:t>
            </a:r>
            <a:r>
              <a:rPr lang="en-US" sz="2000" dirty="0" smtClean="0"/>
              <a:t>.</a:t>
            </a:r>
          </a:p>
          <a:p>
            <a:endParaRPr lang="en-US" sz="2000" dirty="0"/>
          </a:p>
          <a:p>
            <a:r>
              <a:rPr lang="en-US" sz="2000" dirty="0" smtClean="0"/>
              <a:t>• </a:t>
            </a:r>
            <a:r>
              <a:rPr lang="en-US" sz="2000" dirty="0"/>
              <a:t>Advocate ....................... Stand up for me when I need it</a:t>
            </a:r>
            <a:r>
              <a:rPr lang="en-US" sz="2000" dirty="0" smtClean="0"/>
              <a:t>.</a:t>
            </a:r>
          </a:p>
          <a:p>
            <a:endParaRPr lang="en-US" sz="2000" dirty="0"/>
          </a:p>
          <a:p>
            <a:r>
              <a:rPr lang="en-US" sz="2000" dirty="0" smtClean="0"/>
              <a:t>• </a:t>
            </a:r>
            <a:r>
              <a:rPr lang="en-US" sz="2000" dirty="0"/>
              <a:t>Set boundaries ............. Put in place limits that keep me on track.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560" y="0"/>
            <a:ext cx="3048000" cy="5865223"/>
          </a:xfrm>
          <a:prstGeom prst="rect">
            <a:avLst/>
          </a:prstGeom>
        </p:spPr>
      </p:pic>
    </p:spTree>
    <p:extLst>
      <p:ext uri="{BB962C8B-B14F-4D97-AF65-F5344CB8AC3E}">
        <p14:creationId xmlns:p14="http://schemas.microsoft.com/office/powerpoint/2010/main" val="275306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0"/>
            <a:ext cx="8596668" cy="1801906"/>
          </a:xfrm>
        </p:spPr>
        <p:txBody>
          <a:bodyPr/>
          <a:lstStyle/>
          <a:p>
            <a:r>
              <a:rPr lang="en-US" b="1" dirty="0" smtClean="0"/>
              <a:t>Share Power  </a:t>
            </a:r>
            <a:endParaRPr lang="en-US" b="1" dirty="0"/>
          </a:p>
        </p:txBody>
      </p:sp>
      <p:sp>
        <p:nvSpPr>
          <p:cNvPr id="3" name="Text Placeholder 2"/>
          <p:cNvSpPr>
            <a:spLocks noGrp="1"/>
          </p:cNvSpPr>
          <p:nvPr>
            <p:ph type="body" idx="1"/>
          </p:nvPr>
        </p:nvSpPr>
        <p:spPr>
          <a:xfrm>
            <a:off x="677335" y="-2003612"/>
            <a:ext cx="8596668" cy="7073153"/>
          </a:xfrm>
        </p:spPr>
        <p:txBody>
          <a:bodyPr/>
          <a:lstStyle/>
          <a:p>
            <a:r>
              <a:rPr lang="en-US" dirty="0" smtClean="0"/>
              <a:t>     Treat me with respect and give me a say</a:t>
            </a:r>
            <a:endParaRPr lang="en-US" dirty="0"/>
          </a:p>
        </p:txBody>
      </p:sp>
      <p:sp>
        <p:nvSpPr>
          <p:cNvPr id="4" name="Rectangle 3"/>
          <p:cNvSpPr/>
          <p:nvPr/>
        </p:nvSpPr>
        <p:spPr>
          <a:xfrm>
            <a:off x="1332089" y="2413338"/>
            <a:ext cx="10859911" cy="1323439"/>
          </a:xfrm>
          <a:prstGeom prst="rect">
            <a:avLst/>
          </a:prstGeom>
        </p:spPr>
        <p:txBody>
          <a:bodyPr wrap="square">
            <a:spAutoFit/>
          </a:bodyPr>
          <a:lstStyle/>
          <a:p>
            <a:r>
              <a:rPr lang="en-US" sz="2000" dirty="0"/>
              <a:t>• Respect me ................... Take me seriously and treat me fairly.</a:t>
            </a:r>
          </a:p>
          <a:p>
            <a:r>
              <a:rPr lang="en-US" sz="2000" dirty="0"/>
              <a:t>• Include me .................... Involve me in decisions that affect me.</a:t>
            </a:r>
          </a:p>
          <a:p>
            <a:r>
              <a:rPr lang="en-US" sz="2000" dirty="0"/>
              <a:t>• Collaborate ................... Work with me to solve problems and reach goals.</a:t>
            </a:r>
          </a:p>
          <a:p>
            <a:r>
              <a:rPr lang="en-US" sz="2000" dirty="0"/>
              <a:t>• Let me lead ................... Create opportunities for me to take action and lead.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05" y="3613667"/>
            <a:ext cx="5983941" cy="2854368"/>
          </a:xfrm>
          <a:prstGeom prst="rect">
            <a:avLst/>
          </a:prstGeom>
        </p:spPr>
      </p:pic>
    </p:spTree>
    <p:extLst>
      <p:ext uri="{BB962C8B-B14F-4D97-AF65-F5344CB8AC3E}">
        <p14:creationId xmlns:p14="http://schemas.microsoft.com/office/powerpoint/2010/main" val="321979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501588"/>
          </a:xfrm>
        </p:spPr>
        <p:txBody>
          <a:bodyPr/>
          <a:lstStyle/>
          <a:p>
            <a:r>
              <a:rPr lang="en-US" b="1" dirty="0" smtClean="0"/>
              <a:t>EXPAND </a:t>
            </a:r>
            <a:r>
              <a:rPr lang="en-US" b="1" dirty="0"/>
              <a:t>POSSIBILITIES</a:t>
            </a:r>
            <a:endParaRPr lang="en-US" dirty="0"/>
          </a:p>
        </p:txBody>
      </p:sp>
      <p:sp>
        <p:nvSpPr>
          <p:cNvPr id="3" name="Text Placeholder 2"/>
          <p:cNvSpPr>
            <a:spLocks noGrp="1"/>
          </p:cNvSpPr>
          <p:nvPr>
            <p:ph type="body" idx="1"/>
          </p:nvPr>
        </p:nvSpPr>
        <p:spPr>
          <a:xfrm>
            <a:off x="677335" y="-1304365"/>
            <a:ext cx="8596668" cy="6131859"/>
          </a:xfrm>
        </p:spPr>
        <p:txBody>
          <a:bodyPr/>
          <a:lstStyle/>
          <a:p>
            <a:r>
              <a:rPr lang="en-US" dirty="0" smtClean="0"/>
              <a:t>                  Connect me with people and places that broaden my horizons.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505" y="1868568"/>
            <a:ext cx="4860943" cy="3742660"/>
          </a:xfrm>
          <a:prstGeom prst="rect">
            <a:avLst/>
          </a:prstGeom>
        </p:spPr>
      </p:pic>
      <p:sp>
        <p:nvSpPr>
          <p:cNvPr id="5" name="TextBox 4"/>
          <p:cNvSpPr txBox="1"/>
          <p:nvPr/>
        </p:nvSpPr>
        <p:spPr>
          <a:xfrm>
            <a:off x="1277471" y="2891118"/>
            <a:ext cx="3146611" cy="1323439"/>
          </a:xfrm>
          <a:prstGeom prst="rect">
            <a:avLst/>
          </a:prstGeom>
          <a:noFill/>
        </p:spPr>
        <p:txBody>
          <a:bodyPr wrap="square" rtlCol="0">
            <a:spAutoFit/>
          </a:bodyPr>
          <a:lstStyle/>
          <a:p>
            <a:r>
              <a:rPr lang="en-US" sz="2000" dirty="0" smtClean="0"/>
              <a:t>Actions</a:t>
            </a:r>
          </a:p>
          <a:p>
            <a:pPr marL="285750" indent="-285750">
              <a:buFont typeface="Arial" panose="020B0604020202020204" pitchFamily="34" charset="0"/>
              <a:buChar char="•"/>
            </a:pPr>
            <a:r>
              <a:rPr lang="en-US" sz="2000" dirty="0" smtClean="0"/>
              <a:t>Inspire</a:t>
            </a:r>
          </a:p>
          <a:p>
            <a:pPr marL="285750" indent="-285750">
              <a:buFont typeface="Arial" panose="020B0604020202020204" pitchFamily="34" charset="0"/>
              <a:buChar char="•"/>
            </a:pPr>
            <a:r>
              <a:rPr lang="en-US" sz="2000" dirty="0" smtClean="0"/>
              <a:t>Broaden horizons</a:t>
            </a:r>
          </a:p>
          <a:p>
            <a:pPr marL="285750" indent="-285750">
              <a:buFont typeface="Arial" panose="020B0604020202020204" pitchFamily="34" charset="0"/>
              <a:buChar char="•"/>
            </a:pPr>
            <a:r>
              <a:rPr lang="en-US" sz="2000" dirty="0"/>
              <a:t>C</a:t>
            </a:r>
            <a:r>
              <a:rPr lang="en-US" sz="2000" dirty="0" smtClean="0"/>
              <a:t>onnect</a:t>
            </a:r>
            <a:endParaRPr lang="en-US" sz="2000" dirty="0"/>
          </a:p>
        </p:txBody>
      </p:sp>
      <p:sp>
        <p:nvSpPr>
          <p:cNvPr id="6" name="TextBox 5"/>
          <p:cNvSpPr txBox="1"/>
          <p:nvPr/>
        </p:nvSpPr>
        <p:spPr>
          <a:xfrm>
            <a:off x="677336" y="4585447"/>
            <a:ext cx="4526676" cy="2246769"/>
          </a:xfrm>
          <a:prstGeom prst="rect">
            <a:avLst/>
          </a:prstGeom>
          <a:noFill/>
        </p:spPr>
        <p:txBody>
          <a:bodyPr wrap="square" rtlCol="0">
            <a:spAutoFit/>
          </a:bodyPr>
          <a:lstStyle/>
          <a:p>
            <a:r>
              <a:rPr lang="en-US" sz="2000" dirty="0" smtClean="0"/>
              <a:t>Definitions</a:t>
            </a:r>
          </a:p>
          <a:p>
            <a:pPr marL="285750" indent="-285750">
              <a:buFont typeface="Arial" panose="020B0604020202020204" pitchFamily="34" charset="0"/>
              <a:buChar char="•"/>
            </a:pPr>
            <a:r>
              <a:rPr lang="en-US" sz="2000" dirty="0" smtClean="0"/>
              <a:t>Inspire me to see possibilities for my future.</a:t>
            </a:r>
          </a:p>
          <a:p>
            <a:pPr marL="285750" indent="-285750">
              <a:buFont typeface="Arial" panose="020B0604020202020204" pitchFamily="34" charset="0"/>
              <a:buChar char="•"/>
            </a:pPr>
            <a:r>
              <a:rPr lang="en-US" sz="2000" dirty="0" smtClean="0"/>
              <a:t>Expose me to new ideas, experiences, and places.</a:t>
            </a:r>
          </a:p>
          <a:p>
            <a:pPr marL="285750" indent="-285750">
              <a:buFont typeface="Arial" panose="020B0604020202020204" pitchFamily="34" charset="0"/>
              <a:buChar char="•"/>
            </a:pPr>
            <a:r>
              <a:rPr lang="en-US" sz="2000" dirty="0" smtClean="0"/>
              <a:t>Introduce me to more people who can help me grow.</a:t>
            </a:r>
            <a:endParaRPr lang="en-US" sz="2000" dirty="0"/>
          </a:p>
        </p:txBody>
      </p:sp>
    </p:spTree>
    <p:extLst>
      <p:ext uri="{BB962C8B-B14F-4D97-AF65-F5344CB8AC3E}">
        <p14:creationId xmlns:p14="http://schemas.microsoft.com/office/powerpoint/2010/main" val="31828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0356" y="1140178"/>
            <a:ext cx="6953955" cy="769441"/>
          </a:xfrm>
          <a:prstGeom prst="rect">
            <a:avLst/>
          </a:prstGeom>
          <a:noFill/>
        </p:spPr>
        <p:txBody>
          <a:bodyPr wrap="square" rtlCol="0">
            <a:spAutoFit/>
          </a:bodyPr>
          <a:lstStyle/>
          <a:p>
            <a:r>
              <a:rPr lang="en-US" sz="4400" dirty="0" smtClean="0">
                <a:solidFill>
                  <a:srgbClr val="FF0000"/>
                </a:solidFill>
              </a:rPr>
              <a:t>Research on the 5 keys</a:t>
            </a:r>
          </a:p>
        </p:txBody>
      </p:sp>
      <p:sp>
        <p:nvSpPr>
          <p:cNvPr id="4" name="TextBox 3"/>
          <p:cNvSpPr txBox="1"/>
          <p:nvPr/>
        </p:nvSpPr>
        <p:spPr>
          <a:xfrm>
            <a:off x="1885244" y="1986844"/>
            <a:ext cx="9729897" cy="1754326"/>
          </a:xfrm>
          <a:prstGeom prst="rect">
            <a:avLst/>
          </a:prstGeom>
          <a:noFill/>
        </p:spPr>
        <p:txBody>
          <a:bodyPr wrap="square" rtlCol="0">
            <a:spAutoFit/>
          </a:bodyPr>
          <a:lstStyle/>
          <a:p>
            <a:r>
              <a:rPr lang="en-US" sz="3600" dirty="0" smtClean="0"/>
              <a:t>Which key do you think was most common?</a:t>
            </a:r>
          </a:p>
          <a:p>
            <a:endParaRPr lang="en-US" sz="3600" dirty="0"/>
          </a:p>
          <a:p>
            <a:r>
              <a:rPr lang="en-US" sz="3600" dirty="0" smtClean="0"/>
              <a:t>Which do you think was least common?</a:t>
            </a:r>
            <a:endParaRPr lang="en-US" sz="3600" dirty="0"/>
          </a:p>
        </p:txBody>
      </p:sp>
    </p:spTree>
    <p:extLst>
      <p:ext uri="{BB962C8B-B14F-4D97-AF65-F5344CB8AC3E}">
        <p14:creationId xmlns:p14="http://schemas.microsoft.com/office/powerpoint/2010/main" val="29643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1395264"/>
            <a:ext cx="9995391" cy="3096981"/>
          </a:xfrm>
        </p:spPr>
        <p:txBody>
          <a:bodyPr>
            <a:normAutofit/>
          </a:bodyPr>
          <a:lstStyle/>
          <a:p>
            <a:r>
              <a:rPr lang="en-US" dirty="0" smtClean="0">
                <a:solidFill>
                  <a:schemeClr val="accent2">
                    <a:lumMod val="75000"/>
                  </a:schemeClr>
                </a:solidFill>
              </a:rPr>
              <a:t>Engaging Families </a:t>
            </a:r>
            <a:r>
              <a:rPr lang="en-US" i="1" dirty="0" smtClean="0">
                <a:solidFill>
                  <a:schemeClr val="accent2">
                    <a:lumMod val="75000"/>
                  </a:schemeClr>
                </a:solidFill>
              </a:rPr>
              <a:t>through</a:t>
            </a:r>
            <a:r>
              <a:rPr lang="en-US" dirty="0" smtClean="0">
                <a:solidFill>
                  <a:schemeClr val="accent2">
                    <a:lumMod val="75000"/>
                  </a:schemeClr>
                </a:solidFill>
              </a:rPr>
              <a:t> Developmental Relationship      						Framework</a:t>
            </a:r>
            <a:r>
              <a:rPr lang="en-US" dirty="0" smtClean="0"/>
              <a:t/>
            </a:r>
            <a:br>
              <a:rPr lang="en-US" dirty="0" smtClean="0"/>
            </a:br>
            <a:r>
              <a:rPr lang="en-US" dirty="0" smtClean="0"/>
              <a:t> </a:t>
            </a:r>
            <a:endParaRPr lang="en-US" dirty="0"/>
          </a:p>
        </p:txBody>
      </p:sp>
      <p:sp>
        <p:nvSpPr>
          <p:cNvPr id="10" name="Text Placeholder 9"/>
          <p:cNvSpPr>
            <a:spLocks noGrp="1"/>
          </p:cNvSpPr>
          <p:nvPr>
            <p:ph type="body" idx="1"/>
          </p:nvPr>
        </p:nvSpPr>
        <p:spPr/>
        <p:txBody>
          <a:bodyPr/>
          <a:lstStyle/>
          <a:p>
            <a:endParaRPr lang="en-US" dirty="0" smtClean="0"/>
          </a:p>
        </p:txBody>
      </p:sp>
      <p:sp>
        <p:nvSpPr>
          <p:cNvPr id="5" name="Subtitle 2"/>
          <p:cNvSpPr txBox="1">
            <a:spLocks/>
          </p:cNvSpPr>
          <p:nvPr/>
        </p:nvSpPr>
        <p:spPr>
          <a:xfrm>
            <a:off x="1676400" y="5897563"/>
            <a:ext cx="9144000" cy="799072"/>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7" name="Title 1"/>
          <p:cNvSpPr txBox="1">
            <a:spLocks/>
          </p:cNvSpPr>
          <p:nvPr/>
        </p:nvSpPr>
        <p:spPr>
          <a:xfrm>
            <a:off x="2210079" y="512316"/>
            <a:ext cx="8605427" cy="39799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99" y="26894"/>
            <a:ext cx="1121870" cy="13683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909" y="207516"/>
            <a:ext cx="1556117" cy="11608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27" y="4348250"/>
            <a:ext cx="10203279" cy="2509749"/>
          </a:xfrm>
          <a:prstGeom prst="rect">
            <a:avLst/>
          </a:prstGeom>
        </p:spPr>
      </p:pic>
    </p:spTree>
    <p:extLst>
      <p:ext uri="{BB962C8B-B14F-4D97-AF65-F5344CB8AC3E}">
        <p14:creationId xmlns:p14="http://schemas.microsoft.com/office/powerpoint/2010/main" val="41625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What finding from the study was most encouraging to you as a parent? Why?</a:t>
            </a:r>
            <a:br>
              <a:rPr lang="en-US" b="1" dirty="0" smtClean="0">
                <a:solidFill>
                  <a:schemeClr val="tx1"/>
                </a:solidFill>
              </a:rPr>
            </a:br>
            <a:r>
              <a:rPr lang="en-US" b="1" dirty="0" smtClean="0">
                <a:solidFill>
                  <a:schemeClr val="tx1"/>
                </a:solidFill>
              </a:rPr>
              <a:t>What finding is most important for parents to hear?</a:t>
            </a:r>
            <a:endParaRPr lang="en-US" b="1" dirty="0">
              <a:solidFill>
                <a:schemeClr val="tx1"/>
              </a:solidFill>
            </a:endParaRPr>
          </a:p>
        </p:txBody>
      </p:sp>
      <p:sp>
        <p:nvSpPr>
          <p:cNvPr id="3" name="Text Placeholder 2"/>
          <p:cNvSpPr>
            <a:spLocks noGrp="1"/>
          </p:cNvSpPr>
          <p:nvPr>
            <p:ph type="body" idx="1"/>
          </p:nvPr>
        </p:nvSpPr>
        <p:spPr/>
        <p:txBody>
          <a:bodyPr/>
          <a:lstStyle/>
          <a:p>
            <a:r>
              <a:rPr lang="en-US" dirty="0" smtClean="0"/>
              <a:t>You may download the whole study from  </a:t>
            </a:r>
            <a:r>
              <a:rPr lang="en-US" sz="2400" dirty="0" smtClean="0">
                <a:solidFill>
                  <a:schemeClr val="tx1"/>
                </a:solidFill>
                <a:hlinkClick r:id="rId2"/>
              </a:rPr>
              <a:t>www.search-institues.org/dff</a:t>
            </a:r>
            <a:endParaRPr lang="en-US" sz="2400" dirty="0" smtClean="0">
              <a:solidFill>
                <a:schemeClr val="tx1"/>
              </a:solidFill>
            </a:endParaRPr>
          </a:p>
          <a:p>
            <a:endParaRPr lang="en-US" dirty="0"/>
          </a:p>
        </p:txBody>
      </p:sp>
    </p:spTree>
    <p:extLst>
      <p:ext uri="{BB962C8B-B14F-4D97-AF65-F5344CB8AC3E}">
        <p14:creationId xmlns:p14="http://schemas.microsoft.com/office/powerpoint/2010/main" val="191048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2047353"/>
            <a:ext cx="8722674" cy="1826581"/>
          </a:xfrm>
        </p:spPr>
        <p:txBody>
          <a:bodyPr>
            <a:normAutofit/>
          </a:bodyPr>
          <a:lstStyle/>
          <a:p>
            <a:r>
              <a:rPr lang="en-US" sz="5400" dirty="0" smtClean="0"/>
              <a:t>Stories of Positive Parent–Child Relationships</a:t>
            </a:r>
            <a:endParaRPr lang="en-US" sz="5400" dirty="0"/>
          </a:p>
        </p:txBody>
      </p:sp>
      <p:sp>
        <p:nvSpPr>
          <p:cNvPr id="3" name="Text Placeholder 2"/>
          <p:cNvSpPr>
            <a:spLocks noGrp="1"/>
          </p:cNvSpPr>
          <p:nvPr>
            <p:ph type="body" idx="1"/>
          </p:nvPr>
        </p:nvSpPr>
        <p:spPr>
          <a:xfrm>
            <a:off x="677335" y="4550025"/>
            <a:ext cx="8596668" cy="1275041"/>
          </a:xfrm>
        </p:spPr>
        <p:txBody>
          <a:bodyPr>
            <a:normAutofit fontScale="70000" lnSpcReduction="20000"/>
          </a:bodyPr>
          <a:lstStyle/>
          <a:p>
            <a:r>
              <a:rPr lang="en-US" sz="2900" dirty="0" smtClean="0"/>
              <a:t>Express Care                                                       Share Power </a:t>
            </a:r>
          </a:p>
          <a:p>
            <a:r>
              <a:rPr lang="en-US" sz="2900" dirty="0" smtClean="0"/>
              <a:t>Provide Support                                                  Expand Possibilities</a:t>
            </a:r>
          </a:p>
          <a:p>
            <a:r>
              <a:rPr lang="en-US" sz="2900" dirty="0" smtClean="0"/>
              <a:t>Challenge Growth</a:t>
            </a:r>
          </a:p>
          <a:p>
            <a:endParaRPr lang="en-US" dirty="0"/>
          </a:p>
        </p:txBody>
      </p:sp>
    </p:spTree>
    <p:extLst>
      <p:ext uri="{BB962C8B-B14F-4D97-AF65-F5344CB8AC3E}">
        <p14:creationId xmlns:p14="http://schemas.microsoft.com/office/powerpoint/2010/main" val="4290185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Gg</a:t>
            </a:r>
            <a:endParaRPr lang="en-US" dirty="0"/>
          </a:p>
        </p:txBody>
      </p:sp>
      <p:sp>
        <p:nvSpPr>
          <p:cNvPr id="3" name="Text Placeholder 2"/>
          <p:cNvSpPr>
            <a:spLocks noGrp="1"/>
          </p:cNvSpPr>
          <p:nvPr>
            <p:ph type="body" idx="1"/>
          </p:nvPr>
        </p:nvSpPr>
        <p:spPr>
          <a:xfrm>
            <a:off x="796833" y="248194"/>
            <a:ext cx="8477169" cy="2194560"/>
          </a:xfrm>
        </p:spPr>
        <p:txBody>
          <a:bodyPr>
            <a:noAutofit/>
          </a:bodyPr>
          <a:lstStyle/>
          <a:p>
            <a:r>
              <a:rPr lang="en-US" sz="2800" dirty="0"/>
              <a:t>Growth: “Supportive relationships are critical ‘mediums’ of development. They provide an environment of reinforcement, good modeling, and constructive feedback for physical, intellectual, and social growth.” — National Research Council15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43" y="2875724"/>
            <a:ext cx="8766560" cy="3384399"/>
          </a:xfrm>
          <a:prstGeom prst="rect">
            <a:avLst/>
          </a:prstGeom>
        </p:spPr>
      </p:pic>
    </p:spTree>
    <p:extLst>
      <p:ext uri="{BB962C8B-B14F-4D97-AF65-F5344CB8AC3E}">
        <p14:creationId xmlns:p14="http://schemas.microsoft.com/office/powerpoint/2010/main" val="378173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2092881"/>
          </a:xfrm>
          <a:prstGeom prst="rect">
            <a:avLst/>
          </a:prstGeom>
        </p:spPr>
        <p:txBody>
          <a:bodyPr>
            <a:spAutoFit/>
          </a:bodyPr>
          <a:lstStyle/>
          <a:p>
            <a:r>
              <a:rPr lang="en-US" sz="2800" dirty="0" smtClean="0">
                <a:hlinkClick r:id="rId2"/>
              </a:rPr>
              <a:t>https://www.search-institute.org/developmental-relatio</a:t>
            </a:r>
          </a:p>
          <a:p>
            <a:r>
              <a:rPr lang="en-US" sz="2800" dirty="0" smtClean="0">
                <a:hlinkClick r:id="rId2"/>
              </a:rPr>
              <a:t>nships/learning-developmental-relationships/</a:t>
            </a:r>
            <a:endParaRPr lang="en-US" sz="2800" dirty="0" smtClean="0"/>
          </a:p>
          <a:p>
            <a:endParaRPr lang="en-US" dirty="0"/>
          </a:p>
        </p:txBody>
      </p:sp>
      <p:sp>
        <p:nvSpPr>
          <p:cNvPr id="4" name="TextBox 3"/>
          <p:cNvSpPr txBox="1"/>
          <p:nvPr/>
        </p:nvSpPr>
        <p:spPr>
          <a:xfrm>
            <a:off x="3375378" y="1749778"/>
            <a:ext cx="2201333" cy="646331"/>
          </a:xfrm>
          <a:prstGeom prst="rect">
            <a:avLst/>
          </a:prstGeom>
          <a:noFill/>
        </p:spPr>
        <p:txBody>
          <a:bodyPr wrap="square" rtlCol="0">
            <a:spAutoFit/>
          </a:bodyPr>
          <a:lstStyle/>
          <a:p>
            <a:r>
              <a:rPr lang="en-US" sz="3600" dirty="0" smtClean="0"/>
              <a:t>      Video</a:t>
            </a:r>
            <a:endParaRPr lang="en-US" sz="3600" dirty="0"/>
          </a:p>
        </p:txBody>
      </p:sp>
    </p:spTree>
    <p:extLst>
      <p:ext uri="{BB962C8B-B14F-4D97-AF65-F5344CB8AC3E}">
        <p14:creationId xmlns:p14="http://schemas.microsoft.com/office/powerpoint/2010/main" val="2250702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6533" y="2136339"/>
            <a:ext cx="7247467" cy="2308324"/>
          </a:xfrm>
          <a:prstGeom prst="rect">
            <a:avLst/>
          </a:prstGeom>
        </p:spPr>
        <p:txBody>
          <a:bodyPr wrap="square">
            <a:spAutoFit/>
          </a:bodyPr>
          <a:lstStyle/>
          <a:p>
            <a:r>
              <a:rPr lang="en-US" b="1" dirty="0">
                <a:solidFill>
                  <a:srgbClr val="000000"/>
                </a:solidFill>
                <a:latin typeface="Arial" panose="020B0604020202020204" pitchFamily="34" charset="0"/>
              </a:rPr>
              <a:t>Resilience: </a:t>
            </a:r>
            <a:r>
              <a:rPr lang="en-US" dirty="0">
                <a:solidFill>
                  <a:srgbClr val="000000"/>
                </a:solidFill>
                <a:latin typeface="Arial" panose="020B0604020202020204" pitchFamily="34" charset="0"/>
              </a:rPr>
              <a:t>“Whether the burdens come from the hardships of poverty, the challenges of parental substance abuse or serious mental illness, the stresses of war, the threats of recur-rent violence or chronic neglect, or a combination of factors, </a:t>
            </a:r>
            <a:r>
              <a:rPr lang="en-US" b="1" i="1" u="sng" dirty="0">
                <a:solidFill>
                  <a:srgbClr val="000000"/>
                </a:solidFill>
                <a:latin typeface="Arial" panose="020B0604020202020204" pitchFamily="34" charset="0"/>
              </a:rPr>
              <a:t>the single most common finding is that children who end up doing well have had at least one stable and committed relationship with a supportive parent, caregiver, or other adult.”— National Scientific Council on the Developing </a:t>
            </a:r>
            <a:r>
              <a:rPr lang="en-US" b="1" i="1" u="sng" dirty="0" smtClean="0">
                <a:solidFill>
                  <a:srgbClr val="000000"/>
                </a:solidFill>
                <a:latin typeface="Arial" panose="020B0604020202020204" pitchFamily="34" charset="0"/>
              </a:rPr>
              <a:t>Child</a:t>
            </a:r>
            <a:r>
              <a:rPr lang="en-US" sz="800" b="1" i="1" u="sng" dirty="0" smtClean="0">
                <a:solidFill>
                  <a:srgbClr val="000000"/>
                </a:solidFill>
                <a:latin typeface="Arial" panose="020B0604020202020204" pitchFamily="34" charset="0"/>
              </a:rPr>
              <a:t>17</a:t>
            </a:r>
            <a:r>
              <a:rPr lang="en-US" b="1" i="1" u="sng" dirty="0" smtClean="0">
                <a:solidFill>
                  <a:srgbClr val="000000"/>
                </a:solidFill>
                <a:latin typeface="Arial" panose="020B0604020202020204" pitchFamily="34" charset="0"/>
              </a:rPr>
              <a:t> </a:t>
            </a:r>
            <a:endParaRPr lang="en-US" b="1" i="1" u="sng" dirty="0">
              <a:solidFill>
                <a:srgbClr val="000000"/>
              </a:solidFill>
              <a:latin typeface="Arial" panose="020B0604020202020204" pitchFamily="34" charset="0"/>
            </a:endParaRPr>
          </a:p>
        </p:txBody>
      </p:sp>
    </p:spTree>
    <p:extLst>
      <p:ext uri="{BB962C8B-B14F-4D97-AF65-F5344CB8AC3E}">
        <p14:creationId xmlns:p14="http://schemas.microsoft.com/office/powerpoint/2010/main" val="853676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8309" y="2967335"/>
            <a:ext cx="5559754" cy="923330"/>
          </a:xfrm>
          <a:prstGeom prst="rect">
            <a:avLst/>
          </a:prstGeom>
        </p:spPr>
        <p:txBody>
          <a:bodyPr wrap="square">
            <a:spAutoFit/>
          </a:bodyPr>
          <a:lstStyle/>
          <a:p>
            <a:r>
              <a:rPr lang="en-US" sz="800" i="1" dirty="0" smtClean="0">
                <a:solidFill>
                  <a:srgbClr val="000000"/>
                </a:solidFill>
                <a:latin typeface="Arial" panose="020B0604020202020204" pitchFamily="34" charset="0"/>
              </a:rPr>
              <a:t>15</a:t>
            </a:r>
            <a:r>
              <a:rPr lang="en-US" b="1" dirty="0" smtClean="0">
                <a:solidFill>
                  <a:srgbClr val="000000"/>
                </a:solidFill>
                <a:latin typeface="Arial" panose="020B0604020202020204" pitchFamily="34" charset="0"/>
              </a:rPr>
              <a:t>Social-emotional </a:t>
            </a:r>
            <a:r>
              <a:rPr lang="en-US" b="1" dirty="0">
                <a:solidFill>
                  <a:srgbClr val="000000"/>
                </a:solidFill>
                <a:latin typeface="Arial" panose="020B0604020202020204" pitchFamily="34" charset="0"/>
              </a:rPr>
              <a:t>skills: </a:t>
            </a:r>
            <a:r>
              <a:rPr lang="en-US" dirty="0">
                <a:solidFill>
                  <a:srgbClr val="000000"/>
                </a:solidFill>
                <a:latin typeface="Arial" panose="020B0604020202020204" pitchFamily="34" charset="0"/>
              </a:rPr>
              <a:t>“Relation-ships are the soil in which children’s SEL [social-emotional learning] skills grow.”</a:t>
            </a:r>
            <a:r>
              <a:rPr lang="en-US" i="1" dirty="0">
                <a:solidFill>
                  <a:srgbClr val="000000"/>
                </a:solidFill>
                <a:latin typeface="Arial" panose="020B0604020202020204" pitchFamily="34" charset="0"/>
              </a:rPr>
              <a:t>— Jones &amp; </a:t>
            </a:r>
            <a:r>
              <a:rPr lang="en-US" i="1" dirty="0" smtClean="0">
                <a:solidFill>
                  <a:srgbClr val="000000"/>
                </a:solidFill>
                <a:latin typeface="Arial" panose="020B0604020202020204" pitchFamily="34" charset="0"/>
              </a:rPr>
              <a:t>Bouffard</a:t>
            </a:r>
            <a:r>
              <a:rPr lang="en-US" sz="800" i="1" dirty="0" smtClean="0">
                <a:solidFill>
                  <a:srgbClr val="000000"/>
                </a:solidFill>
                <a:latin typeface="Arial" panose="020B0604020202020204" pitchFamily="34" charset="0"/>
              </a:rPr>
              <a:t>12</a:t>
            </a:r>
            <a:r>
              <a:rPr lang="en-US" b="1" dirty="0" smtClean="0">
                <a:solidFill>
                  <a:srgbClr val="000000"/>
                </a:solidFill>
                <a:latin typeface="Arial" panose="020B0604020202020204" pitchFamily="34" charset="0"/>
              </a:rPr>
              <a:t> </a:t>
            </a:r>
            <a:endParaRPr lang="en-US" dirty="0">
              <a:solidFill>
                <a:srgbClr val="000000"/>
              </a:solidFill>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1" y="-269240"/>
            <a:ext cx="3239588" cy="7127240"/>
          </a:xfrm>
          <a:prstGeom prst="rect">
            <a:avLst/>
          </a:prstGeom>
        </p:spPr>
      </p:pic>
    </p:spTree>
    <p:extLst>
      <p:ext uri="{BB962C8B-B14F-4D97-AF65-F5344CB8AC3E}">
        <p14:creationId xmlns:p14="http://schemas.microsoft.com/office/powerpoint/2010/main" val="2546825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6339"/>
            <a:ext cx="6096000" cy="2585323"/>
          </a:xfrm>
          <a:prstGeom prst="rect">
            <a:avLst/>
          </a:prstGeom>
        </p:spPr>
        <p:txBody>
          <a:bodyPr>
            <a:spAutoFit/>
          </a:bodyPr>
          <a:lstStyle/>
          <a:p>
            <a:pPr marL="342900" indent="-342900">
              <a:buAutoNum type="arabicPeriod"/>
            </a:pPr>
            <a:r>
              <a:rPr lang="en-US" dirty="0" smtClean="0"/>
              <a:t>Can you: </a:t>
            </a:r>
            <a:r>
              <a:rPr lang="en-US" dirty="0"/>
              <a:t>identify the 5 key elements in the developmental framework.</a:t>
            </a:r>
          </a:p>
          <a:p>
            <a:pPr marL="342900" indent="-342900">
              <a:buAutoNum type="arabicPeriod"/>
            </a:pPr>
            <a:endParaRPr lang="en-US" dirty="0"/>
          </a:p>
          <a:p>
            <a:pPr marL="342900" indent="-342900">
              <a:buAutoNum type="arabicPeriod"/>
            </a:pPr>
            <a:r>
              <a:rPr lang="en-US" dirty="0" smtClean="0"/>
              <a:t>Can you: define </a:t>
            </a:r>
            <a:r>
              <a:rPr lang="en-US" dirty="0"/>
              <a:t>8 of the 20 actions that are tied to building powerful relationship as related to the 5 key elements.</a:t>
            </a:r>
          </a:p>
          <a:p>
            <a:pPr marL="342900" indent="-342900">
              <a:buAutoNum type="arabicPeriod"/>
            </a:pPr>
            <a:endParaRPr lang="en-US" dirty="0"/>
          </a:p>
          <a:p>
            <a:pPr marL="342900" indent="-342900">
              <a:buAutoNum type="arabicPeriod"/>
            </a:pPr>
            <a:r>
              <a:rPr lang="en-US" dirty="0" smtClean="0"/>
              <a:t>Do you </a:t>
            </a:r>
            <a:r>
              <a:rPr lang="en-US" dirty="0"/>
              <a:t>understand that </a:t>
            </a:r>
            <a:r>
              <a:rPr lang="en-US" dirty="0" smtClean="0"/>
              <a:t>parent – child </a:t>
            </a:r>
            <a:r>
              <a:rPr lang="en-US" dirty="0"/>
              <a:t>relationship are key to students’ </a:t>
            </a:r>
            <a:r>
              <a:rPr lang="en-US" dirty="0" smtClean="0"/>
              <a:t>success ?</a:t>
            </a:r>
            <a:endParaRPr lang="en-US" dirty="0"/>
          </a:p>
        </p:txBody>
      </p:sp>
      <p:sp>
        <p:nvSpPr>
          <p:cNvPr id="4" name="TextBox 3"/>
          <p:cNvSpPr txBox="1"/>
          <p:nvPr/>
        </p:nvSpPr>
        <p:spPr>
          <a:xfrm>
            <a:off x="5387926"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702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689" y="1"/>
            <a:ext cx="10001955" cy="6494085"/>
          </a:xfrm>
          <a:prstGeom prst="rect">
            <a:avLst/>
          </a:prstGeom>
          <a:noFill/>
        </p:spPr>
        <p:txBody>
          <a:bodyPr wrap="square" rtlCol="0">
            <a:spAutoFit/>
          </a:bodyPr>
          <a:lstStyle/>
          <a:p>
            <a:endParaRPr lang="en-US" sz="4000" dirty="0" smtClean="0"/>
          </a:p>
          <a:p>
            <a:endParaRPr lang="en-US" sz="4000" dirty="0"/>
          </a:p>
          <a:p>
            <a:r>
              <a:rPr lang="en-US" sz="4000" dirty="0" smtClean="0"/>
              <a:t>Thank you, if you would like to dig deeper into this study go to  </a:t>
            </a:r>
            <a:r>
              <a:rPr lang="en-US" sz="4000" dirty="0" smtClean="0">
                <a:hlinkClick r:id="rId2"/>
              </a:rPr>
              <a:t>www.search-institute.org</a:t>
            </a:r>
            <a:endParaRPr lang="en-US" sz="4000"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Edith Abakare</a:t>
            </a:r>
          </a:p>
          <a:p>
            <a:r>
              <a:rPr lang="en-US" dirty="0" smtClean="0"/>
              <a:t>Atlanta Public Schools</a:t>
            </a:r>
          </a:p>
          <a:p>
            <a:r>
              <a:rPr lang="en-US" dirty="0" smtClean="0"/>
              <a:t>DSE Parent Mentor</a:t>
            </a:r>
          </a:p>
          <a:p>
            <a:r>
              <a:rPr lang="en-US" dirty="0" smtClean="0"/>
              <a:t>404-802-3607</a:t>
            </a:r>
          </a:p>
          <a:p>
            <a:r>
              <a:rPr lang="en-US" dirty="0" smtClean="0"/>
              <a:t>eabakare@atlanta.k12.ga.us</a:t>
            </a:r>
            <a:endParaRPr lang="en-US" dirty="0"/>
          </a:p>
        </p:txBody>
      </p:sp>
    </p:spTree>
    <p:extLst>
      <p:ext uri="{BB962C8B-B14F-4D97-AF65-F5344CB8AC3E}">
        <p14:creationId xmlns:p14="http://schemas.microsoft.com/office/powerpoint/2010/main" val="61225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47142" cy="5916341"/>
          </a:xfrm>
        </p:spPr>
        <p:txBody>
          <a:bodyPr>
            <a:normAutofit/>
          </a:bodyPr>
          <a:lstStyle/>
          <a:p>
            <a:r>
              <a:rPr lang="en-US" dirty="0"/>
              <a:t> </a:t>
            </a: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6000" dirty="0" smtClean="0"/>
              <a:t>Welcome</a:t>
            </a:r>
            <a:r>
              <a:rPr lang="en-US" dirty="0" smtClean="0"/>
              <a:t/>
            </a:r>
            <a:br>
              <a:rPr lang="en-US" dirty="0" smtClean="0"/>
            </a:br>
            <a:r>
              <a:rPr lang="en-US" sz="3200" b="1" dirty="0" smtClean="0"/>
              <a:t>This parent session was developed by Search Institute based on the framework of developmental relationships.</a:t>
            </a:r>
            <a:r>
              <a:rPr lang="en-US" dirty="0" smtClean="0"/>
              <a:t/>
            </a:r>
            <a:br>
              <a:rPr lang="en-US" dirty="0" smtClean="0"/>
            </a:br>
            <a:endParaRPr lang="en-US" dirty="0"/>
          </a:p>
        </p:txBody>
      </p:sp>
    </p:spTree>
    <p:extLst>
      <p:ext uri="{BB962C8B-B14F-4D97-AF65-F5344CB8AC3E}">
        <p14:creationId xmlns:p14="http://schemas.microsoft.com/office/powerpoint/2010/main" val="94039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66519"/>
          </a:xfrm>
        </p:spPr>
        <p:txBody>
          <a:bodyPr>
            <a:normAutofit/>
          </a:bodyPr>
          <a:lstStyle/>
          <a:p>
            <a:r>
              <a:rPr lang="en-US" dirty="0" smtClean="0"/>
              <a:t/>
            </a:r>
            <a:br>
              <a:rPr lang="en-US" dirty="0" smtClean="0"/>
            </a:br>
            <a:r>
              <a:rPr lang="en-US" dirty="0"/>
              <a:t/>
            </a:r>
            <a:br>
              <a:rPr lang="en-US" dirty="0"/>
            </a:br>
            <a:r>
              <a:rPr lang="en-US" sz="4400" b="1" dirty="0" smtClean="0"/>
              <a:t/>
            </a:r>
            <a:br>
              <a:rPr lang="en-US" sz="4400" b="1" dirty="0" smtClean="0"/>
            </a:br>
            <a:r>
              <a:rPr lang="en-US" sz="4400" b="1" dirty="0" smtClean="0"/>
              <a:t>Whose in the room?</a:t>
            </a:r>
            <a:br>
              <a:rPr lang="en-US" sz="4400" b="1" dirty="0" smtClean="0"/>
            </a:br>
            <a:r>
              <a:rPr lang="en-US" sz="4400" b="1" dirty="0" smtClean="0"/>
              <a:t>I am ____ and I love to ____with my family.</a:t>
            </a:r>
            <a:endParaRPr lang="en-US" sz="4400" b="1" dirty="0"/>
          </a:p>
        </p:txBody>
      </p:sp>
    </p:spTree>
    <p:extLst>
      <p:ext uri="{BB962C8B-B14F-4D97-AF65-F5344CB8AC3E}">
        <p14:creationId xmlns:p14="http://schemas.microsoft.com/office/powerpoint/2010/main" val="3427622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24041"/>
          </a:xfrm>
        </p:spPr>
        <p:txBody>
          <a:bodyPr>
            <a:normAutofit fontScale="90000"/>
          </a:bodyPr>
          <a:lstStyle/>
          <a:p>
            <a:r>
              <a:rPr lang="en-US" sz="8000" dirty="0" smtClean="0"/>
              <a:t>     Learning Targets:</a:t>
            </a:r>
            <a:endParaRPr lang="en-US" sz="8000" dirty="0"/>
          </a:p>
        </p:txBody>
      </p:sp>
      <p:sp>
        <p:nvSpPr>
          <p:cNvPr id="5" name="TextBox 4"/>
          <p:cNvSpPr txBox="1"/>
          <p:nvPr/>
        </p:nvSpPr>
        <p:spPr>
          <a:xfrm>
            <a:off x="0" y="1589651"/>
            <a:ext cx="11353799" cy="4431983"/>
          </a:xfrm>
          <a:prstGeom prst="rect">
            <a:avLst/>
          </a:prstGeom>
          <a:noFill/>
        </p:spPr>
        <p:txBody>
          <a:bodyPr wrap="square" rtlCol="0">
            <a:spAutoFit/>
          </a:bodyPr>
          <a:lstStyle/>
          <a:p>
            <a:endParaRPr lang="en-US" sz="4000" dirty="0" smtClean="0"/>
          </a:p>
          <a:p>
            <a:pPr marL="342900" indent="-342900">
              <a:buAutoNum type="arabicPeriod"/>
            </a:pPr>
            <a:r>
              <a:rPr lang="en-US" sz="2800" dirty="0" smtClean="0"/>
              <a:t>Participants can identify the 5 key elements in the developmental framework.</a:t>
            </a:r>
          </a:p>
          <a:p>
            <a:pPr marL="342900" indent="-342900">
              <a:buAutoNum type="arabicPeriod"/>
            </a:pPr>
            <a:endParaRPr lang="en-US" sz="2800" dirty="0" smtClean="0"/>
          </a:p>
          <a:p>
            <a:pPr marL="342900" indent="-342900">
              <a:buAutoNum type="arabicPeriod"/>
            </a:pPr>
            <a:r>
              <a:rPr lang="en-US" sz="2800" dirty="0" smtClean="0"/>
              <a:t>Participates can define 8 of the 20 actions that are tied to building powerful relationship as related to the 5 key elements.</a:t>
            </a:r>
          </a:p>
          <a:p>
            <a:pPr marL="342900" indent="-342900">
              <a:buAutoNum type="arabicPeriod"/>
            </a:pPr>
            <a:endParaRPr lang="en-US" sz="2800" dirty="0" smtClean="0"/>
          </a:p>
          <a:p>
            <a:pPr marL="342900" indent="-342900">
              <a:buAutoNum type="arabicPeriod"/>
            </a:pPr>
            <a:r>
              <a:rPr lang="en-US" sz="2800" dirty="0" smtClean="0"/>
              <a:t>Participants understand that parent–child relationship are key to students’ success.</a:t>
            </a:r>
          </a:p>
          <a:p>
            <a:endParaRPr lang="en-US" dirty="0"/>
          </a:p>
        </p:txBody>
      </p:sp>
    </p:spTree>
    <p:extLst>
      <p:ext uri="{BB962C8B-B14F-4D97-AF65-F5344CB8AC3E}">
        <p14:creationId xmlns:p14="http://schemas.microsoft.com/office/powerpoint/2010/main" val="350470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68813"/>
            <a:ext cx="10515600" cy="2138290"/>
          </a:xfrm>
        </p:spPr>
        <p:txBody>
          <a:bodyPr>
            <a:normAutofit/>
          </a:bodyPr>
          <a:lstStyle/>
          <a:p>
            <a:r>
              <a:rPr lang="en-US" sz="5400" dirty="0" smtClean="0"/>
              <a:t>Who made a difference for you?</a:t>
            </a:r>
            <a:endParaRPr lang="en-US" sz="5400" dirty="0"/>
          </a:p>
        </p:txBody>
      </p:sp>
      <p:sp>
        <p:nvSpPr>
          <p:cNvPr id="3" name="Text Placeholder 2"/>
          <p:cNvSpPr>
            <a:spLocks noGrp="1"/>
          </p:cNvSpPr>
          <p:nvPr>
            <p:ph type="body" idx="1"/>
          </p:nvPr>
        </p:nvSpPr>
        <p:spPr>
          <a:xfrm>
            <a:off x="831850" y="3680179"/>
            <a:ext cx="10515600" cy="2409472"/>
          </a:xfrm>
        </p:spPr>
        <p:txBody>
          <a:bodyPr>
            <a:normAutofit/>
          </a:bodyPr>
          <a:lstStyle/>
          <a:p>
            <a:r>
              <a:rPr lang="en-US" sz="3200" b="1" dirty="0" smtClean="0"/>
              <a:t>Let’s talk about positive impact.</a:t>
            </a:r>
          </a:p>
          <a:p>
            <a:r>
              <a:rPr lang="en-US" sz="3200" b="1" dirty="0" smtClean="0"/>
              <a:t>Who was this person?</a:t>
            </a:r>
          </a:p>
          <a:p>
            <a:r>
              <a:rPr lang="en-US" sz="3200" b="1" dirty="0" smtClean="0"/>
              <a:t>What positive thing did they do that made a difference for you?</a:t>
            </a:r>
            <a:endParaRPr lang="en-US" sz="3200" b="1" dirty="0"/>
          </a:p>
        </p:txBody>
      </p:sp>
    </p:spTree>
    <p:extLst>
      <p:ext uri="{BB962C8B-B14F-4D97-AF65-F5344CB8AC3E}">
        <p14:creationId xmlns:p14="http://schemas.microsoft.com/office/powerpoint/2010/main" val="114869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509" y="1358537"/>
            <a:ext cx="9940834" cy="3631763"/>
          </a:xfrm>
          <a:prstGeom prst="rect">
            <a:avLst/>
          </a:prstGeom>
        </p:spPr>
        <p:txBody>
          <a:bodyPr wrap="square">
            <a:spAutoFit/>
          </a:bodyPr>
          <a:lstStyle/>
          <a:p>
            <a:r>
              <a:rPr lang="en-US" sz="1000" b="0" i="0" u="none" strike="noStrike" baseline="0" dirty="0" smtClean="0">
                <a:solidFill>
                  <a:srgbClr val="FFFFFF"/>
                </a:solidFill>
                <a:latin typeface="Calibri" panose="020F0502020204030204" pitchFamily="34" charset="0"/>
              </a:rPr>
              <a:t>May 2017</a:t>
            </a:r>
            <a:endParaRPr lang="en-US" sz="2800" b="0" i="0" u="none" strike="noStrike" baseline="0" dirty="0" smtClean="0">
              <a:solidFill>
                <a:srgbClr val="FFFFFF"/>
              </a:solidFill>
              <a:latin typeface="Calibri" panose="020F0502020204030204" pitchFamily="34" charset="0"/>
            </a:endParaRPr>
          </a:p>
          <a:p>
            <a:r>
              <a:rPr lang="en-US" sz="2800" b="1" dirty="0">
                <a:solidFill>
                  <a:srgbClr val="FF0000"/>
                </a:solidFill>
                <a:latin typeface="Calibri-Bold"/>
              </a:rPr>
              <a:t>The Developmental Relationships Framework</a:t>
            </a:r>
          </a:p>
          <a:p>
            <a:r>
              <a:rPr lang="en-US" sz="2400" b="0" i="0" u="none" strike="noStrike" baseline="0" dirty="0" smtClean="0">
                <a:solidFill>
                  <a:srgbClr val="000000"/>
                </a:solidFill>
                <a:latin typeface="Calibri" panose="020F0502020204030204" pitchFamily="34" charset="0"/>
              </a:rPr>
              <a:t>Young people are more likely to grow up successfully when they experience developmental relationships with</a:t>
            </a:r>
            <a:r>
              <a:rPr lang="en-US" sz="2400" b="0" i="0" u="none" strike="noStrike" dirty="0" smtClean="0">
                <a:solidFill>
                  <a:srgbClr val="000000"/>
                </a:solidFill>
                <a:latin typeface="Calibri" panose="020F0502020204030204" pitchFamily="34" charset="0"/>
              </a:rPr>
              <a:t> </a:t>
            </a:r>
            <a:r>
              <a:rPr lang="en-US" sz="2400" b="0" i="0" u="none" strike="noStrike" baseline="0" dirty="0" smtClean="0">
                <a:solidFill>
                  <a:srgbClr val="000000"/>
                </a:solidFill>
                <a:latin typeface="Calibri" panose="020F0502020204030204" pitchFamily="34" charset="0"/>
              </a:rPr>
              <a:t>important people in their lives.</a:t>
            </a:r>
          </a:p>
          <a:p>
            <a:r>
              <a:rPr lang="en-US" sz="2400" b="0" i="0" u="none" strike="noStrike" baseline="0" dirty="0" smtClean="0">
                <a:solidFill>
                  <a:srgbClr val="000000"/>
                </a:solidFill>
                <a:latin typeface="Calibri" panose="020F0502020204030204" pitchFamily="34" charset="0"/>
              </a:rPr>
              <a:t> </a:t>
            </a:r>
            <a:r>
              <a:rPr lang="en-US" sz="2400" b="0" i="0" u="none" strike="noStrike" baseline="0" dirty="0" smtClean="0">
                <a:solidFill>
                  <a:srgbClr val="222222"/>
                </a:solidFill>
                <a:latin typeface="Calibri" panose="020F0502020204030204" pitchFamily="34" charset="0"/>
              </a:rPr>
              <a:t>Developmental relationships are close connections through which young people</a:t>
            </a:r>
            <a:r>
              <a:rPr lang="en-US" sz="2400" b="0" i="0" u="none" strike="noStrike" dirty="0" smtClean="0">
                <a:solidFill>
                  <a:srgbClr val="222222"/>
                </a:solidFill>
                <a:latin typeface="Calibri" panose="020F0502020204030204" pitchFamily="34" charset="0"/>
              </a:rPr>
              <a:t> </a:t>
            </a:r>
            <a:r>
              <a:rPr lang="en-US" sz="2400" b="0" i="0" u="none" strike="noStrike" baseline="0" dirty="0" smtClean="0">
                <a:solidFill>
                  <a:srgbClr val="222222"/>
                </a:solidFill>
                <a:latin typeface="Calibri" panose="020F0502020204030204" pitchFamily="34" charset="0"/>
              </a:rPr>
              <a:t>discover who they are, cultivate abilities to shape their own lives, and learn how to engage with and contribute</a:t>
            </a:r>
            <a:r>
              <a:rPr lang="en-US" sz="2400" b="0" i="0" u="none" strike="noStrike" dirty="0" smtClean="0">
                <a:solidFill>
                  <a:srgbClr val="222222"/>
                </a:solidFill>
                <a:latin typeface="Calibri" panose="020F0502020204030204" pitchFamily="34" charset="0"/>
              </a:rPr>
              <a:t> </a:t>
            </a:r>
            <a:r>
              <a:rPr lang="en-US" sz="2400" b="0" i="0" u="none" strike="noStrike" baseline="0" dirty="0" smtClean="0">
                <a:solidFill>
                  <a:srgbClr val="222222"/>
                </a:solidFill>
                <a:latin typeface="Calibri" panose="020F0502020204030204" pitchFamily="34" charset="0"/>
              </a:rPr>
              <a:t>to the world around them. </a:t>
            </a:r>
          </a:p>
          <a:p>
            <a:endParaRPr lang="en-US" sz="2400" dirty="0">
              <a:solidFill>
                <a:srgbClr val="222222"/>
              </a:solidFill>
              <a:latin typeface="Calibri" panose="020F0502020204030204" pitchFamily="34" charset="0"/>
            </a:endParaRPr>
          </a:p>
          <a:p>
            <a:r>
              <a:rPr lang="en-US" sz="2400" b="1" i="0" u="none" strike="noStrike" baseline="0" dirty="0" smtClean="0">
                <a:solidFill>
                  <a:srgbClr val="C00000"/>
                </a:solidFill>
                <a:latin typeface="Calibri" panose="020F0502020204030204" pitchFamily="34" charset="0"/>
              </a:rPr>
              <a:t>Search Institute has identified five elements—expressed in 20 specific actions—that</a:t>
            </a:r>
            <a:r>
              <a:rPr lang="en-US" sz="2400" b="1" i="0" u="none" strike="noStrike" dirty="0" smtClean="0">
                <a:solidFill>
                  <a:srgbClr val="C00000"/>
                </a:solidFill>
                <a:latin typeface="Calibri" panose="020F0502020204030204" pitchFamily="34" charset="0"/>
              </a:rPr>
              <a:t> </a:t>
            </a:r>
            <a:r>
              <a:rPr lang="en-US" sz="2400" b="1" i="0" u="none" strike="noStrike" baseline="0" dirty="0" smtClean="0">
                <a:solidFill>
                  <a:srgbClr val="C00000"/>
                </a:solidFill>
                <a:latin typeface="Calibri" panose="020F0502020204030204" pitchFamily="34" charset="0"/>
              </a:rPr>
              <a:t>make relationships powerful in young people’s lives.</a:t>
            </a:r>
            <a:endParaRPr lang="en-US" sz="2400" b="1" dirty="0">
              <a:solidFill>
                <a:srgbClr val="C00000"/>
              </a:solidFill>
            </a:endParaRPr>
          </a:p>
        </p:txBody>
      </p:sp>
    </p:spTree>
    <p:extLst>
      <p:ext uri="{BB962C8B-B14F-4D97-AF65-F5344CB8AC3E}">
        <p14:creationId xmlns:p14="http://schemas.microsoft.com/office/powerpoint/2010/main" val="141293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7378" y="2077156"/>
            <a:ext cx="1545616" cy="769441"/>
          </a:xfrm>
          <a:prstGeom prst="rect">
            <a:avLst/>
          </a:prstGeom>
          <a:noFill/>
        </p:spPr>
        <p:txBody>
          <a:bodyPr wrap="none" rtlCol="0">
            <a:spAutoFit/>
          </a:bodyPr>
          <a:lstStyle/>
          <a:p>
            <a:r>
              <a:rPr lang="en-US" sz="4400" dirty="0" smtClean="0"/>
              <a:t>video</a:t>
            </a:r>
            <a:endParaRPr lang="en-US" sz="4400" dirty="0"/>
          </a:p>
        </p:txBody>
      </p:sp>
      <p:sp>
        <p:nvSpPr>
          <p:cNvPr id="3" name="Rectangle 2"/>
          <p:cNvSpPr/>
          <p:nvPr/>
        </p:nvSpPr>
        <p:spPr>
          <a:xfrm>
            <a:off x="1280161" y="3244334"/>
            <a:ext cx="9791114" cy="1354217"/>
          </a:xfrm>
          <a:prstGeom prst="rect">
            <a:avLst/>
          </a:prstGeom>
        </p:spPr>
        <p:txBody>
          <a:bodyPr wrap="square">
            <a:spAutoFit/>
          </a:bodyPr>
          <a:lstStyle/>
          <a:p>
            <a:r>
              <a:rPr lang="en-US" sz="3200" dirty="0" smtClean="0">
                <a:hlinkClick r:id="rId2"/>
              </a:rPr>
              <a:t>https://www.youtube.com/watch?v=n5Y9k</a:t>
            </a:r>
          </a:p>
          <a:p>
            <a:r>
              <a:rPr lang="en-US" sz="3200" dirty="0" smtClean="0">
                <a:hlinkClick r:id="rId2"/>
              </a:rPr>
              <a:t>wCOF7I</a:t>
            </a:r>
            <a:endParaRPr lang="en-US" sz="3200" dirty="0" smtClean="0"/>
          </a:p>
          <a:p>
            <a:endParaRPr lang="en-US" dirty="0"/>
          </a:p>
        </p:txBody>
      </p:sp>
    </p:spTree>
    <p:extLst>
      <p:ext uri="{BB962C8B-B14F-4D97-AF65-F5344CB8AC3E}">
        <p14:creationId xmlns:p14="http://schemas.microsoft.com/office/powerpoint/2010/main" val="191493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prstClr val="black"/>
                </a:solidFill>
              </a:rPr>
              <a:t>Relationships are at the heart of what youth need to learn, grow, and thrive. </a:t>
            </a:r>
            <a:endParaRPr lang="en-US" dirty="0"/>
          </a:p>
        </p:txBody>
      </p:sp>
      <p:sp>
        <p:nvSpPr>
          <p:cNvPr id="3" name="Text Placeholder 2"/>
          <p:cNvSpPr>
            <a:spLocks noGrp="1"/>
          </p:cNvSpPr>
          <p:nvPr>
            <p:ph type="body" idx="1"/>
          </p:nvPr>
        </p:nvSpPr>
        <p:spPr>
          <a:xfrm>
            <a:off x="933450" y="4571054"/>
            <a:ext cx="10515600" cy="1928903"/>
          </a:xfrm>
        </p:spPr>
        <p:txBody>
          <a:bodyPr>
            <a:normAutofit lnSpcReduction="10000"/>
          </a:bodyPr>
          <a:lstStyle/>
          <a:p>
            <a:r>
              <a:rPr lang="en-US" sz="2400" b="1" dirty="0" smtClean="0"/>
              <a:t>Relationships are developmental when they help (young) people</a:t>
            </a:r>
          </a:p>
          <a:p>
            <a:pPr marL="342900" indent="-342900">
              <a:buFont typeface="Arial" panose="020B0604020202020204" pitchFamily="34" charset="0"/>
              <a:buChar char="•"/>
            </a:pPr>
            <a:r>
              <a:rPr lang="en-US" sz="2400" b="1" dirty="0" smtClean="0"/>
              <a:t>Discover who they are</a:t>
            </a:r>
          </a:p>
          <a:p>
            <a:pPr marL="342900" indent="-342900">
              <a:buFont typeface="Arial" panose="020B0604020202020204" pitchFamily="34" charset="0"/>
              <a:buChar char="•"/>
            </a:pPr>
            <a:r>
              <a:rPr lang="en-US" sz="2400" b="1" dirty="0" smtClean="0"/>
              <a:t>Develop abilities to shape their own lives, and</a:t>
            </a:r>
          </a:p>
          <a:p>
            <a:pPr marL="342900" indent="-342900">
              <a:buFont typeface="Arial" panose="020B0604020202020204" pitchFamily="34" charset="0"/>
              <a:buChar char="•"/>
            </a:pPr>
            <a:r>
              <a:rPr lang="en-US" sz="2400" b="1" dirty="0" smtClean="0"/>
              <a:t>Learn how to engage with and contribute to the world around them</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087" y="0"/>
            <a:ext cx="2409825" cy="2834639"/>
          </a:xfrm>
          <a:prstGeom prst="rect">
            <a:avLst/>
          </a:prstGeom>
        </p:spPr>
      </p:pic>
    </p:spTree>
    <p:extLst>
      <p:ext uri="{BB962C8B-B14F-4D97-AF65-F5344CB8AC3E}">
        <p14:creationId xmlns:p14="http://schemas.microsoft.com/office/powerpoint/2010/main" val="2046798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6369</TotalTime>
  <Words>1017</Words>
  <Application>Microsoft Office PowerPoint</Application>
  <PresentationFormat>Custom</PresentationFormat>
  <Paragraphs>136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Facet</vt:lpstr>
      <vt:lpstr>GaPMP KICKOFF CONFERENCE 2018</vt:lpstr>
      <vt:lpstr>Engaging Families through Developmental Relationship            Framework  </vt:lpstr>
      <vt:lpstr>                                                       Welcome This parent session was developed by Search Institute based on the framework of developmental relationships. </vt:lpstr>
      <vt:lpstr>   Whose in the room? I am ____ and I love to ____with my family.</vt:lpstr>
      <vt:lpstr>     Learning Targets:</vt:lpstr>
      <vt:lpstr>Who made a difference for you?</vt:lpstr>
      <vt:lpstr>PowerPoint Presentation</vt:lpstr>
      <vt:lpstr>PowerPoint Presentation</vt:lpstr>
      <vt:lpstr>Relationships are at the heart of what youth need to learn, grow, and thrive. </vt:lpstr>
      <vt:lpstr>Express Care   </vt:lpstr>
      <vt:lpstr>Express Care</vt:lpstr>
      <vt:lpstr>PowerPoint Presentation</vt:lpstr>
      <vt:lpstr>Challenge </vt:lpstr>
      <vt:lpstr>PowerPoint Presentation</vt:lpstr>
      <vt:lpstr>PowerPoint Presentation</vt:lpstr>
      <vt:lpstr>Provide Support</vt:lpstr>
      <vt:lpstr>Share Power  </vt:lpstr>
      <vt:lpstr>EXPAND POSSIBILITIES</vt:lpstr>
      <vt:lpstr>PowerPoint Presentation</vt:lpstr>
      <vt:lpstr>What finding from the study was most encouraging to you as a parent? Why? What finding is most important for parents to hear?</vt:lpstr>
      <vt:lpstr>Stories of Positive Parent–Child Relationships</vt:lpstr>
      <vt:lpstr>    Gg</vt:lpstr>
      <vt:lpstr>PowerPoint Presentation</vt:lpstr>
      <vt:lpstr>PowerPoint Presentation</vt:lpstr>
      <vt:lpstr>PowerPoint Presentation</vt:lpstr>
      <vt:lpstr>PowerPoint Presentation</vt:lpstr>
      <vt:lpstr>PowerPoint Presentation</vt:lpstr>
    </vt:vector>
  </TitlesOfParts>
  <Company>Atlanta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matter</dc:title>
  <dc:creator>Abakare, Edith</dc:creator>
  <cp:lastModifiedBy>Jane Grillo</cp:lastModifiedBy>
  <cp:revision>88</cp:revision>
  <cp:lastPrinted>2018-09-04T13:21:34Z</cp:lastPrinted>
  <dcterms:created xsi:type="dcterms:W3CDTF">2018-08-28T15:52:48Z</dcterms:created>
  <dcterms:modified xsi:type="dcterms:W3CDTF">2018-09-13T17:30:22Z</dcterms:modified>
</cp:coreProperties>
</file>