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6"/>
  </p:notesMasterIdLst>
  <p:sldIdLst>
    <p:sldId id="256" r:id="rId5"/>
    <p:sldId id="489" r:id="rId6"/>
    <p:sldId id="257" r:id="rId7"/>
    <p:sldId id="258" r:id="rId8"/>
    <p:sldId id="259" r:id="rId9"/>
    <p:sldId id="260" r:id="rId10"/>
    <p:sldId id="465" r:id="rId11"/>
    <p:sldId id="466" r:id="rId12"/>
    <p:sldId id="263" r:id="rId13"/>
    <p:sldId id="264" r:id="rId14"/>
    <p:sldId id="467" r:id="rId15"/>
    <p:sldId id="488" r:id="rId16"/>
    <p:sldId id="267" r:id="rId17"/>
    <p:sldId id="268" r:id="rId18"/>
    <p:sldId id="269" r:id="rId19"/>
    <p:sldId id="270" r:id="rId20"/>
    <p:sldId id="271" r:id="rId21"/>
    <p:sldId id="468" r:id="rId22"/>
    <p:sldId id="273" r:id="rId23"/>
    <p:sldId id="274" r:id="rId24"/>
    <p:sldId id="275" r:id="rId25"/>
    <p:sldId id="276" r:id="rId26"/>
    <p:sldId id="282" r:id="rId27"/>
    <p:sldId id="277" r:id="rId28"/>
    <p:sldId id="278" r:id="rId29"/>
    <p:sldId id="279" r:id="rId30"/>
    <p:sldId id="283" r:id="rId31"/>
    <p:sldId id="281" r:id="rId32"/>
    <p:sldId id="490" r:id="rId33"/>
    <p:sldId id="318" r:id="rId34"/>
    <p:sldId id="4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D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B1433-BF8B-45C5-81D6-089F21EECCF9}" type="datetimeFigureOut">
              <a:rPr lang="en-US" smtClean="0"/>
              <a:t>9/2/2018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530340-F5C0-43BA-9CC1-D63E860F355B}" type="slidenum">
              <a:rPr lang="en-US" smtClean="0"/>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2</a:t>
            </a:fld>
            <a:endParaRPr lang="en-US"/>
          </a:p>
        </p:txBody>
      </p:sp>
    </p:spTree>
    <p:extLst>
      <p:ext uri="{BB962C8B-B14F-4D97-AF65-F5344CB8AC3E}">
        <p14:creationId xmlns:p14="http://schemas.microsoft.com/office/powerpoint/2010/main" val="3365902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30</a:t>
            </a:fld>
            <a:endParaRPr lang="en-US"/>
          </a:p>
        </p:txBody>
      </p:sp>
    </p:spTree>
    <p:extLst>
      <p:ext uri="{BB962C8B-B14F-4D97-AF65-F5344CB8AC3E}">
        <p14:creationId xmlns:p14="http://schemas.microsoft.com/office/powerpoint/2010/main" val="3574620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t>9/2/2018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t>9/2/2018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t>9/2/2018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t>9/2/2018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t>9/2/2018</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t>9/2/2018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t>9/2/2018</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t>9/2/2018</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t>9/2/2018</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t>9/2/2018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t>9/2/2018</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t>9/2/2018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upremecourt.gov/opinions/16pdf/15-827_0pm1.pdf" TargetMode="External"/><Relationship Id="rId2" Type="http://schemas.openxmlformats.org/officeDocument/2006/relationships/hyperlink" Target="https://caselaw.findlaw.com/us-supreme-court/458/176.html" TargetMode="External"/><Relationship Id="rId1" Type="http://schemas.openxmlformats.org/officeDocument/2006/relationships/slideLayout" Target="../slideLayouts/slideLayout2.xml"/><Relationship Id="rId5" Type="http://schemas.openxmlformats.org/officeDocument/2006/relationships/hyperlink" Target="http://blogs.edweek.org/edweek/speced/Endrew%20Order.pdf" TargetMode="External"/><Relationship Id="rId4" Type="http://schemas.openxmlformats.org/officeDocument/2006/relationships/hyperlink" Target="https://www2.ed.gov/policy/speced/guid/idea/memosdcltrs/qa-endrewcase-12-07-2017.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jpollard@doe.k12.ga.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i="1" dirty="0" err="1"/>
              <a:t>Endrew</a:t>
            </a:r>
            <a:r>
              <a:rPr lang="en-US" i="1" dirty="0"/>
              <a:t> F.</a:t>
            </a:r>
            <a:r>
              <a:rPr lang="en-US" dirty="0"/>
              <a:t> and its impact on families and school districts</a:t>
            </a:r>
          </a:p>
        </p:txBody>
      </p:sp>
      <p:sp>
        <p:nvSpPr>
          <p:cNvPr id="3" name="Subtitle 2"/>
          <p:cNvSpPr>
            <a:spLocks noGrp="1"/>
          </p:cNvSpPr>
          <p:nvPr>
            <p:ph type="subTitle" idx="1"/>
          </p:nvPr>
        </p:nvSpPr>
        <p:spPr/>
        <p:txBody>
          <a:bodyPr>
            <a:normAutofit fontScale="92500" lnSpcReduction="20000"/>
          </a:bodyPr>
          <a:lstStyle/>
          <a:p>
            <a:pPr>
              <a:defRPr/>
            </a:pPr>
            <a:r>
              <a:rPr lang="en-US" dirty="0">
                <a:latin typeface="Arial Rounded MT Bold" panose="020F0704030504030204" pitchFamily="34" charset="0"/>
              </a:rPr>
              <a:t>Jamila C. Pollard, Esq.</a:t>
            </a:r>
          </a:p>
          <a:p>
            <a:pPr>
              <a:defRPr/>
            </a:pPr>
            <a:r>
              <a:rPr lang="en-US" dirty="0">
                <a:latin typeface="Arial Rounded MT Bold" panose="020F0704030504030204" pitchFamily="34" charset="0"/>
              </a:rPr>
              <a:t>Program Manager Senior/Legal Officer</a:t>
            </a:r>
          </a:p>
          <a:p>
            <a:pPr>
              <a:defRPr/>
            </a:pPr>
            <a:r>
              <a:rPr lang="en-US" dirty="0">
                <a:latin typeface="Arial Rounded MT Bold" panose="020F0704030504030204" pitchFamily="34" charset="0"/>
              </a:rPr>
              <a:t>Family Engagement and Dispute Resolution</a:t>
            </a:r>
          </a:p>
          <a:p>
            <a:pPr>
              <a:defRPr/>
            </a:pPr>
            <a:r>
              <a:rPr lang="en-US" dirty="0">
                <a:latin typeface="Arial Rounded MT Bold" panose="020F0704030504030204" pitchFamily="34" charset="0"/>
              </a:rPr>
              <a:t>Division for Special Education Services and Supports</a:t>
            </a:r>
          </a:p>
          <a:p>
            <a:endParaRPr lang="en-US" dirty="0"/>
          </a:p>
        </p:txBody>
      </p:sp>
      <p:sp>
        <p:nvSpPr>
          <p:cNvPr id="6" name="Date Placeholder 5"/>
          <p:cNvSpPr>
            <a:spLocks noGrp="1"/>
          </p:cNvSpPr>
          <p:nvPr>
            <p:ph type="dt" sz="half" idx="2"/>
          </p:nvPr>
        </p:nvSpPr>
        <p:spPr/>
        <p:txBody>
          <a:bodyPr/>
          <a:lstStyle/>
          <a:p>
            <a:fld id="{494CCCB8-5C83-404E-A3A7-8BF440FEC32E}" type="datetime1">
              <a:rPr lang="en-US" smtClean="0"/>
              <a:t>9/2/2018</a:t>
            </a:fld>
            <a:endParaRPr lang="en-US" dirty="0"/>
          </a:p>
        </p:txBody>
      </p:sp>
      <p:sp>
        <p:nvSpPr>
          <p:cNvPr id="7" name="Slide Number Placeholder 6"/>
          <p:cNvSpPr>
            <a:spLocks noGrp="1"/>
          </p:cNvSpPr>
          <p:nvPr>
            <p:ph type="sldNum" sz="quarter" idx="4"/>
          </p:nvPr>
        </p:nvSpPr>
        <p:spPr/>
        <p:txBody>
          <a:bodyPr/>
          <a:lstStyle/>
          <a:p>
            <a:fld id="{B63E4CEF-BB1E-48C7-AE93-F39F6AA99AD7}" type="slidenum">
              <a:rPr lang="en-US" smtClean="0"/>
              <a:pPr/>
              <a:t>1</a:t>
            </a:fld>
            <a:endParaRPr lang="en-US" dirty="0"/>
          </a:p>
        </p:txBody>
      </p:sp>
    </p:spTree>
    <p:extLst>
      <p:ext uri="{BB962C8B-B14F-4D97-AF65-F5344CB8AC3E}">
        <p14:creationId xmlns:p14="http://schemas.microsoft.com/office/powerpoint/2010/main" val="2811443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NASDSE’s amicus brief</a:t>
            </a:r>
          </a:p>
          <a:p>
            <a:pPr lvl="1"/>
            <a:r>
              <a:rPr lang="en-US" sz="2800" dirty="0"/>
              <a:t>“A standard more meaningful than just above trivial is the norm today.”</a:t>
            </a:r>
          </a:p>
          <a:p>
            <a:pPr lvl="1"/>
            <a:r>
              <a:rPr lang="en-US" sz="2800" dirty="0"/>
              <a:t>“Our educators are prepared to and do provide an education at a level more meaningful than the 10</a:t>
            </a:r>
            <a:r>
              <a:rPr lang="en-US" sz="2800" baseline="30000" dirty="0"/>
              <a:t>th</a:t>
            </a:r>
            <a:r>
              <a:rPr lang="en-US" sz="2800" dirty="0"/>
              <a:t> Circuit’s ‘just-above-trivial’ standard.”</a:t>
            </a:r>
          </a:p>
          <a:p>
            <a:pPr lvl="1"/>
            <a:r>
              <a:rPr lang="en-US" sz="2800" dirty="0"/>
              <a:t>The higher standard “better serves the students and their families, the schools they attend, and the community in which they are located.”</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10</a:t>
            </a:fld>
            <a:endParaRPr lang="en-US" dirty="0"/>
          </a:p>
        </p:txBody>
      </p:sp>
      <p:sp>
        <p:nvSpPr>
          <p:cNvPr id="6" name="Title 1"/>
          <p:cNvSpPr>
            <a:spLocks noGrp="1"/>
          </p:cNvSpPr>
          <p:nvPr>
            <p:ph type="title"/>
          </p:nvPr>
        </p:nvSpPr>
        <p:spPr/>
        <p:txBody>
          <a:bodyPr/>
          <a:lstStyle/>
          <a:p>
            <a:r>
              <a:rPr lang="en-US" dirty="0"/>
              <a:t>Arguments of Counsel</a:t>
            </a:r>
          </a:p>
        </p:txBody>
      </p:sp>
    </p:spTree>
    <p:extLst>
      <p:ext uri="{BB962C8B-B14F-4D97-AF65-F5344CB8AC3E}">
        <p14:creationId xmlns:p14="http://schemas.microsoft.com/office/powerpoint/2010/main" val="1647712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FBEF7-237E-4359-9CCB-1912ECCA76DB}"/>
              </a:ext>
            </a:extLst>
          </p:cNvPr>
          <p:cNvSpPr>
            <a:spLocks noGrp="1"/>
          </p:cNvSpPr>
          <p:nvPr>
            <p:ph type="title"/>
          </p:nvPr>
        </p:nvSpPr>
        <p:spPr/>
        <p:txBody>
          <a:bodyPr/>
          <a:lstStyle/>
          <a:p>
            <a:r>
              <a:rPr lang="en-US" sz="2800" i="1" dirty="0">
                <a:solidFill>
                  <a:prstClr val="black"/>
                </a:solidFill>
              </a:rPr>
              <a:t>Endrew F. v. Douglas County (CO) School District, </a:t>
            </a:r>
            <a:r>
              <a:rPr lang="en-US" sz="2800" dirty="0">
                <a:solidFill>
                  <a:prstClr val="black"/>
                </a:solidFill>
              </a:rPr>
              <a:t>137 S. Ct. 988 (March 22, 2017)</a:t>
            </a:r>
            <a:endParaRPr lang="en-US" dirty="0"/>
          </a:p>
        </p:txBody>
      </p:sp>
      <p:sp>
        <p:nvSpPr>
          <p:cNvPr id="3" name="Content Placeholder 2">
            <a:extLst>
              <a:ext uri="{FF2B5EF4-FFF2-40B4-BE49-F238E27FC236}">
                <a16:creationId xmlns:a16="http://schemas.microsoft.com/office/drawing/2014/main" id="{A957125A-8DCF-4890-8FE2-AA7071A1A971}"/>
              </a:ext>
            </a:extLst>
          </p:cNvPr>
          <p:cNvSpPr>
            <a:spLocks noGrp="1"/>
          </p:cNvSpPr>
          <p:nvPr>
            <p:ph idx="1"/>
          </p:nvPr>
        </p:nvSpPr>
        <p:spPr/>
        <p:txBody>
          <a:bodyPr/>
          <a:lstStyle/>
          <a:p>
            <a:r>
              <a:rPr lang="en-US" dirty="0"/>
              <a:t>U.S. Supreme Court rejected the “merely more than </a:t>
            </a:r>
            <a:r>
              <a:rPr lang="en-US" i="1" dirty="0"/>
              <a:t>de minimis</a:t>
            </a:r>
            <a:r>
              <a:rPr lang="en-US" dirty="0"/>
              <a:t>” (i.e. more than trivial) standard applied by the Tenth Circuit.</a:t>
            </a:r>
          </a:p>
          <a:p>
            <a:r>
              <a:rPr lang="en-US" dirty="0"/>
              <a:t>To meet the </a:t>
            </a:r>
            <a:r>
              <a:rPr lang="en-US" b="1" dirty="0"/>
              <a:t>substantive obligation </a:t>
            </a:r>
            <a:r>
              <a:rPr lang="en-US" dirty="0"/>
              <a:t>under the IDEA, </a:t>
            </a:r>
            <a:r>
              <a:rPr lang="en-US" b="1" i="1" dirty="0"/>
              <a:t>a school must offer an IEP reasonably calculated to enable to child to make progress appropriate in light of the child’s circumstances.</a:t>
            </a:r>
          </a:p>
          <a:p>
            <a:r>
              <a:rPr lang="en-US" dirty="0"/>
              <a:t>In determining the scope of FAPE, the Court reinforced the requirement that “every child should have the chance to meet challenging objectives.”</a:t>
            </a:r>
          </a:p>
          <a:p>
            <a:endParaRPr lang="en-US" dirty="0"/>
          </a:p>
        </p:txBody>
      </p:sp>
      <p:sp>
        <p:nvSpPr>
          <p:cNvPr id="4" name="Date Placeholder 3">
            <a:extLst>
              <a:ext uri="{FF2B5EF4-FFF2-40B4-BE49-F238E27FC236}">
                <a16:creationId xmlns:a16="http://schemas.microsoft.com/office/drawing/2014/main" id="{3E9EEAD5-6C5D-4A63-8700-62BC809A3ACF}"/>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25C85419-B13F-490E-9B75-8B2DDA07707F}"/>
              </a:ext>
            </a:extLst>
          </p:cNvPr>
          <p:cNvSpPr>
            <a:spLocks noGrp="1"/>
          </p:cNvSpPr>
          <p:nvPr>
            <p:ph type="sldNum" sz="quarter" idx="4"/>
          </p:nvPr>
        </p:nvSpPr>
        <p:spPr/>
        <p:txBody>
          <a:bodyPr/>
          <a:lstStyle/>
          <a:p>
            <a:fld id="{B63E4CEF-BB1E-48C7-AE93-F39F6AA99AD7}" type="slidenum">
              <a:rPr lang="en-US" smtClean="0"/>
              <a:pPr/>
              <a:t>11</a:t>
            </a:fld>
            <a:endParaRPr lang="en-US" dirty="0"/>
          </a:p>
        </p:txBody>
      </p:sp>
    </p:spTree>
    <p:extLst>
      <p:ext uri="{BB962C8B-B14F-4D97-AF65-F5344CB8AC3E}">
        <p14:creationId xmlns:p14="http://schemas.microsoft.com/office/powerpoint/2010/main" val="339485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F603-CD01-4830-BD83-7EE3EAE0337B}"/>
              </a:ext>
            </a:extLst>
          </p:cNvPr>
          <p:cNvSpPr>
            <a:spLocks noGrp="1"/>
          </p:cNvSpPr>
          <p:nvPr>
            <p:ph type="title"/>
          </p:nvPr>
        </p:nvSpPr>
        <p:spPr/>
        <p:txBody>
          <a:bodyPr>
            <a:noAutofit/>
          </a:bodyPr>
          <a:lstStyle/>
          <a:p>
            <a:r>
              <a:rPr lang="en-US" sz="3200" dirty="0"/>
              <a:t>How did </a:t>
            </a:r>
            <a:r>
              <a:rPr lang="en-US" sz="3200" i="1" dirty="0"/>
              <a:t>Endrew F. </a:t>
            </a:r>
            <a:r>
              <a:rPr lang="en-US" sz="3200" dirty="0"/>
              <a:t>clarify the standard for determining FAPE and educational benefit?</a:t>
            </a:r>
          </a:p>
        </p:txBody>
      </p:sp>
      <p:sp>
        <p:nvSpPr>
          <p:cNvPr id="3" name="Content Placeholder 2">
            <a:extLst>
              <a:ext uri="{FF2B5EF4-FFF2-40B4-BE49-F238E27FC236}">
                <a16:creationId xmlns:a16="http://schemas.microsoft.com/office/drawing/2014/main" id="{AF028BA9-EB20-490E-AEAA-49A8BC9A1422}"/>
              </a:ext>
            </a:extLst>
          </p:cNvPr>
          <p:cNvSpPr>
            <a:spLocks noGrp="1"/>
          </p:cNvSpPr>
          <p:nvPr>
            <p:ph idx="1"/>
          </p:nvPr>
        </p:nvSpPr>
        <p:spPr/>
        <p:txBody>
          <a:bodyPr/>
          <a:lstStyle/>
          <a:p>
            <a:r>
              <a:rPr lang="en-US" dirty="0"/>
              <a:t>The Court clarified that for </a:t>
            </a:r>
            <a:r>
              <a:rPr lang="en-US" b="1" dirty="0"/>
              <a:t>all students</a:t>
            </a:r>
            <a:r>
              <a:rPr lang="en-US" dirty="0"/>
              <a:t>, including those performing at grade level and those unable to perform at grade level, a school must offer an IEP that is “reasonably calculated to enable a child to make progress appropriate in light of the child’s circumstances.”</a:t>
            </a:r>
          </a:p>
          <a:p>
            <a:r>
              <a:rPr lang="en-US" dirty="0"/>
              <a:t>The Court said “[t]he goals may differ, but every child should have the chance to meet challenging objectives.”</a:t>
            </a:r>
          </a:p>
        </p:txBody>
      </p:sp>
      <p:sp>
        <p:nvSpPr>
          <p:cNvPr id="4" name="Date Placeholder 3">
            <a:extLst>
              <a:ext uri="{FF2B5EF4-FFF2-40B4-BE49-F238E27FC236}">
                <a16:creationId xmlns:a16="http://schemas.microsoft.com/office/drawing/2014/main" id="{7DB25D44-858F-4630-A6F8-8835C25F9EA3}"/>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07CA0381-7B52-4D52-ABDC-CDBED88F5C33}"/>
              </a:ext>
            </a:extLst>
          </p:cNvPr>
          <p:cNvSpPr>
            <a:spLocks noGrp="1"/>
          </p:cNvSpPr>
          <p:nvPr>
            <p:ph type="sldNum" sz="quarter" idx="4"/>
          </p:nvPr>
        </p:nvSpPr>
        <p:spPr/>
        <p:txBody>
          <a:bodyPr/>
          <a:lstStyle/>
          <a:p>
            <a:fld id="{B63E4CEF-BB1E-48C7-AE93-F39F6AA99AD7}" type="slidenum">
              <a:rPr lang="en-US" smtClean="0"/>
              <a:pPr/>
              <a:t>12</a:t>
            </a:fld>
            <a:endParaRPr lang="en-US" dirty="0"/>
          </a:p>
        </p:txBody>
      </p:sp>
    </p:spTree>
    <p:extLst>
      <p:ext uri="{BB962C8B-B14F-4D97-AF65-F5344CB8AC3E}">
        <p14:creationId xmlns:p14="http://schemas.microsoft.com/office/powerpoint/2010/main" val="465234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F8551-61BE-498C-A795-FB78F58EE2DD}"/>
              </a:ext>
            </a:extLst>
          </p:cNvPr>
          <p:cNvSpPr>
            <a:spLocks noGrp="1"/>
          </p:cNvSpPr>
          <p:nvPr>
            <p:ph type="title"/>
          </p:nvPr>
        </p:nvSpPr>
        <p:spPr/>
        <p:txBody>
          <a:bodyPr>
            <a:noAutofit/>
          </a:bodyPr>
          <a:lstStyle/>
          <a:p>
            <a:r>
              <a:rPr lang="en-US" sz="3200" dirty="0"/>
              <a:t>Does the standard in </a:t>
            </a:r>
            <a:r>
              <a:rPr lang="en-US" sz="3200" i="1" dirty="0" err="1"/>
              <a:t>Endrew</a:t>
            </a:r>
            <a:r>
              <a:rPr lang="en-US" sz="3200" i="1" dirty="0"/>
              <a:t> F.</a:t>
            </a:r>
            <a:r>
              <a:rPr lang="en-US" sz="3200" dirty="0"/>
              <a:t> apply prospectively to ALL IDEA cases?</a:t>
            </a:r>
          </a:p>
        </p:txBody>
      </p:sp>
      <p:sp>
        <p:nvSpPr>
          <p:cNvPr id="3" name="Content Placeholder 2">
            <a:extLst>
              <a:ext uri="{FF2B5EF4-FFF2-40B4-BE49-F238E27FC236}">
                <a16:creationId xmlns:a16="http://schemas.microsoft.com/office/drawing/2014/main" id="{4C7BE99C-A2FE-47D0-BEF9-9E9512154A1E}"/>
              </a:ext>
            </a:extLst>
          </p:cNvPr>
          <p:cNvSpPr>
            <a:spLocks noGrp="1"/>
          </p:cNvSpPr>
          <p:nvPr>
            <p:ph idx="1"/>
          </p:nvPr>
        </p:nvSpPr>
        <p:spPr/>
        <p:txBody>
          <a:bodyPr/>
          <a:lstStyle/>
          <a:p>
            <a:r>
              <a:rPr lang="en-US" dirty="0"/>
              <a:t>Yes. </a:t>
            </a:r>
          </a:p>
          <a:p>
            <a:r>
              <a:rPr lang="en-US" dirty="0"/>
              <a:t>The Court rejected the “merely more than </a:t>
            </a:r>
            <a:r>
              <a:rPr lang="en-US" i="1" dirty="0"/>
              <a:t>de </a:t>
            </a:r>
            <a:r>
              <a:rPr lang="en-US" i="1" dirty="0" err="1"/>
              <a:t>minimis</a:t>
            </a:r>
            <a:r>
              <a:rPr lang="en-US" dirty="0"/>
              <a:t>” standard and said the IDEA demands more.</a:t>
            </a:r>
          </a:p>
          <a:p>
            <a:r>
              <a:rPr lang="en-US" dirty="0"/>
              <a:t>Now, each child’s educational program must be appropriately ambitious in light of his or her circumstances, and every child should have the chance to meet challenging objectives.</a:t>
            </a:r>
          </a:p>
          <a:p>
            <a:r>
              <a:rPr lang="en-US" dirty="0"/>
              <a:t>This applies regardless of the child’s disability, the age of the child, or the child’s current placement.</a:t>
            </a:r>
          </a:p>
        </p:txBody>
      </p:sp>
      <p:sp>
        <p:nvSpPr>
          <p:cNvPr id="4" name="Date Placeholder 3">
            <a:extLst>
              <a:ext uri="{FF2B5EF4-FFF2-40B4-BE49-F238E27FC236}">
                <a16:creationId xmlns:a16="http://schemas.microsoft.com/office/drawing/2014/main" id="{0859FAF7-9F48-4773-9B89-7FF9C356EF49}"/>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B55E5C27-64C5-43DA-9B2E-C9712A85410A}"/>
              </a:ext>
            </a:extLst>
          </p:cNvPr>
          <p:cNvSpPr>
            <a:spLocks noGrp="1"/>
          </p:cNvSpPr>
          <p:nvPr>
            <p:ph type="sldNum" sz="quarter" idx="4"/>
          </p:nvPr>
        </p:nvSpPr>
        <p:spPr/>
        <p:txBody>
          <a:bodyPr/>
          <a:lstStyle/>
          <a:p>
            <a:fld id="{B63E4CEF-BB1E-48C7-AE93-F39F6AA99AD7}" type="slidenum">
              <a:rPr lang="en-US" smtClean="0"/>
              <a:pPr/>
              <a:t>13</a:t>
            </a:fld>
            <a:endParaRPr lang="en-US" dirty="0"/>
          </a:p>
        </p:txBody>
      </p:sp>
    </p:spTree>
    <p:extLst>
      <p:ext uri="{BB962C8B-B14F-4D97-AF65-F5344CB8AC3E}">
        <p14:creationId xmlns:p14="http://schemas.microsoft.com/office/powerpoint/2010/main" val="2638601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6F816-3DE3-4E38-A581-D182348B122A}"/>
              </a:ext>
            </a:extLst>
          </p:cNvPr>
          <p:cNvSpPr>
            <a:spLocks noGrp="1"/>
          </p:cNvSpPr>
          <p:nvPr>
            <p:ph type="title"/>
          </p:nvPr>
        </p:nvSpPr>
        <p:spPr/>
        <p:txBody>
          <a:bodyPr>
            <a:normAutofit/>
          </a:bodyPr>
          <a:lstStyle/>
          <a:p>
            <a:r>
              <a:rPr lang="en-US" sz="3200" dirty="0"/>
              <a:t>What does “</a:t>
            </a:r>
            <a:r>
              <a:rPr lang="en-US" sz="3200" dirty="0">
                <a:solidFill>
                  <a:srgbClr val="FF0000"/>
                </a:solidFill>
              </a:rPr>
              <a:t>reasonably calculated</a:t>
            </a:r>
            <a:r>
              <a:rPr lang="en-US" sz="3200" dirty="0"/>
              <a:t>” mean?</a:t>
            </a:r>
          </a:p>
        </p:txBody>
      </p:sp>
      <p:sp>
        <p:nvSpPr>
          <p:cNvPr id="3" name="Content Placeholder 2">
            <a:extLst>
              <a:ext uri="{FF2B5EF4-FFF2-40B4-BE49-F238E27FC236}">
                <a16:creationId xmlns:a16="http://schemas.microsoft.com/office/drawing/2014/main" id="{244D156E-58B0-4FE2-B12A-0B207C9DF846}"/>
              </a:ext>
            </a:extLst>
          </p:cNvPr>
          <p:cNvSpPr>
            <a:spLocks noGrp="1"/>
          </p:cNvSpPr>
          <p:nvPr>
            <p:ph idx="1"/>
          </p:nvPr>
        </p:nvSpPr>
        <p:spPr/>
        <p:txBody>
          <a:bodyPr>
            <a:normAutofit/>
          </a:bodyPr>
          <a:lstStyle/>
          <a:p>
            <a:r>
              <a:rPr lang="en-US" dirty="0"/>
              <a:t>This standard recognizes that developing an appropriate IEP requires a </a:t>
            </a:r>
            <a:r>
              <a:rPr lang="en-US" b="1" dirty="0"/>
              <a:t>prospective judgment </a:t>
            </a:r>
            <a:r>
              <a:rPr lang="en-US" dirty="0"/>
              <a:t>by the IEP Team.</a:t>
            </a:r>
          </a:p>
          <a:p>
            <a:r>
              <a:rPr lang="en-US" dirty="0"/>
              <a:t>This means that school personnel will make decisions that are informed by:</a:t>
            </a:r>
          </a:p>
          <a:p>
            <a:pPr lvl="1"/>
            <a:r>
              <a:rPr lang="en-US" dirty="0"/>
              <a:t>Their own expertise</a:t>
            </a:r>
          </a:p>
          <a:p>
            <a:pPr lvl="1"/>
            <a:r>
              <a:rPr lang="en-US" dirty="0"/>
              <a:t>The progress of the child</a:t>
            </a:r>
          </a:p>
          <a:p>
            <a:pPr lvl="1"/>
            <a:r>
              <a:rPr lang="en-US" dirty="0"/>
              <a:t>The child’s potential for growth</a:t>
            </a:r>
          </a:p>
          <a:p>
            <a:pPr lvl="1"/>
            <a:r>
              <a:rPr lang="en-US" dirty="0">
                <a:solidFill>
                  <a:srgbClr val="FF0000"/>
                </a:solidFill>
              </a:rPr>
              <a:t>The views of the child’s parents</a:t>
            </a:r>
          </a:p>
        </p:txBody>
      </p:sp>
      <p:sp>
        <p:nvSpPr>
          <p:cNvPr id="4" name="Date Placeholder 3">
            <a:extLst>
              <a:ext uri="{FF2B5EF4-FFF2-40B4-BE49-F238E27FC236}">
                <a16:creationId xmlns:a16="http://schemas.microsoft.com/office/drawing/2014/main" id="{8D94808F-BC50-4D93-B60D-454DC1114856}"/>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8198DF86-318B-4963-A396-46B985CE367C}"/>
              </a:ext>
            </a:extLst>
          </p:cNvPr>
          <p:cNvSpPr>
            <a:spLocks noGrp="1"/>
          </p:cNvSpPr>
          <p:nvPr>
            <p:ph type="sldNum" sz="quarter" idx="4"/>
          </p:nvPr>
        </p:nvSpPr>
        <p:spPr/>
        <p:txBody>
          <a:bodyPr/>
          <a:lstStyle/>
          <a:p>
            <a:fld id="{B63E4CEF-BB1E-48C7-AE93-F39F6AA99AD7}" type="slidenum">
              <a:rPr lang="en-US" smtClean="0"/>
              <a:pPr/>
              <a:t>14</a:t>
            </a:fld>
            <a:endParaRPr lang="en-US" dirty="0"/>
          </a:p>
        </p:txBody>
      </p:sp>
    </p:spTree>
    <p:extLst>
      <p:ext uri="{BB962C8B-B14F-4D97-AF65-F5344CB8AC3E}">
        <p14:creationId xmlns:p14="http://schemas.microsoft.com/office/powerpoint/2010/main" val="1600464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74491-8838-4673-A22A-99F4189D72BD}"/>
              </a:ext>
            </a:extLst>
          </p:cNvPr>
          <p:cNvSpPr>
            <a:spLocks noGrp="1"/>
          </p:cNvSpPr>
          <p:nvPr>
            <p:ph type="title"/>
          </p:nvPr>
        </p:nvSpPr>
        <p:spPr/>
        <p:txBody>
          <a:bodyPr>
            <a:normAutofit/>
          </a:bodyPr>
          <a:lstStyle/>
          <a:p>
            <a:r>
              <a:rPr lang="en-US" sz="3200" dirty="0"/>
              <a:t>What does “</a:t>
            </a:r>
            <a:r>
              <a:rPr lang="en-US" sz="3200" dirty="0">
                <a:solidFill>
                  <a:srgbClr val="FF0000"/>
                </a:solidFill>
              </a:rPr>
              <a:t>reasonably calculated</a:t>
            </a:r>
            <a:r>
              <a:rPr lang="en-US" sz="3200" dirty="0"/>
              <a:t>” mean?</a:t>
            </a:r>
          </a:p>
        </p:txBody>
      </p:sp>
      <p:sp>
        <p:nvSpPr>
          <p:cNvPr id="3" name="Content Placeholder 2">
            <a:extLst>
              <a:ext uri="{FF2B5EF4-FFF2-40B4-BE49-F238E27FC236}">
                <a16:creationId xmlns:a16="http://schemas.microsoft.com/office/drawing/2014/main" id="{5B64DD37-7903-4E18-B64F-3F49B7A43914}"/>
              </a:ext>
            </a:extLst>
          </p:cNvPr>
          <p:cNvSpPr>
            <a:spLocks noGrp="1"/>
          </p:cNvSpPr>
          <p:nvPr>
            <p:ph idx="1"/>
          </p:nvPr>
        </p:nvSpPr>
        <p:spPr/>
        <p:txBody>
          <a:bodyPr>
            <a:normAutofit lnSpcReduction="10000"/>
          </a:bodyPr>
          <a:lstStyle/>
          <a:p>
            <a:r>
              <a:rPr lang="en-US" dirty="0"/>
              <a:t>The IEP Team members should consider HOW special education and related services, if any, have been provided to the child in the past, including the </a:t>
            </a:r>
            <a:r>
              <a:rPr lang="en-US" b="1" dirty="0"/>
              <a:t>effectiveness</a:t>
            </a:r>
            <a:r>
              <a:rPr lang="en-US" dirty="0"/>
              <a:t> of specific instructional strategies and supports and services with the student.</a:t>
            </a:r>
          </a:p>
          <a:p>
            <a:r>
              <a:rPr lang="en-US" dirty="0"/>
              <a:t>The IEP Team should also consider:</a:t>
            </a:r>
          </a:p>
          <a:p>
            <a:pPr lvl="1"/>
            <a:r>
              <a:rPr lang="en-US" dirty="0"/>
              <a:t>The child’s previous rate of academic growth</a:t>
            </a:r>
          </a:p>
          <a:p>
            <a:pPr lvl="1"/>
            <a:r>
              <a:rPr lang="en-US" dirty="0"/>
              <a:t>Whether the child is on track to achieve or exceed grade-level proficiency</a:t>
            </a:r>
          </a:p>
          <a:p>
            <a:pPr lvl="1"/>
            <a:r>
              <a:rPr lang="en-US" dirty="0"/>
              <a:t>Any behaviors interfering with the child’s progress</a:t>
            </a:r>
          </a:p>
          <a:p>
            <a:pPr lvl="1"/>
            <a:r>
              <a:rPr lang="en-US" dirty="0">
                <a:solidFill>
                  <a:srgbClr val="FF0000"/>
                </a:solidFill>
              </a:rPr>
              <a:t>Additional information and input provided by the child’s parents</a:t>
            </a:r>
          </a:p>
        </p:txBody>
      </p:sp>
      <p:sp>
        <p:nvSpPr>
          <p:cNvPr id="4" name="Date Placeholder 3">
            <a:extLst>
              <a:ext uri="{FF2B5EF4-FFF2-40B4-BE49-F238E27FC236}">
                <a16:creationId xmlns:a16="http://schemas.microsoft.com/office/drawing/2014/main" id="{5EC442FB-EE2C-495E-9CED-F4CA40941371}"/>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3EE1B35A-71F2-47B9-A598-604DC029125C}"/>
              </a:ext>
            </a:extLst>
          </p:cNvPr>
          <p:cNvSpPr>
            <a:spLocks noGrp="1"/>
          </p:cNvSpPr>
          <p:nvPr>
            <p:ph type="sldNum" sz="quarter" idx="4"/>
          </p:nvPr>
        </p:nvSpPr>
        <p:spPr/>
        <p:txBody>
          <a:bodyPr/>
          <a:lstStyle/>
          <a:p>
            <a:fld id="{B63E4CEF-BB1E-48C7-AE93-F39F6AA99AD7}" type="slidenum">
              <a:rPr lang="en-US" smtClean="0"/>
              <a:pPr/>
              <a:t>15</a:t>
            </a:fld>
            <a:endParaRPr lang="en-US" dirty="0"/>
          </a:p>
        </p:txBody>
      </p:sp>
    </p:spTree>
    <p:extLst>
      <p:ext uri="{BB962C8B-B14F-4D97-AF65-F5344CB8AC3E}">
        <p14:creationId xmlns:p14="http://schemas.microsoft.com/office/powerpoint/2010/main" val="907344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B92F-4969-4AD5-85A3-B5B160E8BB57}"/>
              </a:ext>
            </a:extLst>
          </p:cNvPr>
          <p:cNvSpPr>
            <a:spLocks noGrp="1"/>
          </p:cNvSpPr>
          <p:nvPr>
            <p:ph type="title"/>
          </p:nvPr>
        </p:nvSpPr>
        <p:spPr/>
        <p:txBody>
          <a:bodyPr>
            <a:noAutofit/>
          </a:bodyPr>
          <a:lstStyle/>
          <a:p>
            <a:r>
              <a:rPr lang="en-US" sz="3200" dirty="0"/>
              <a:t>What does “</a:t>
            </a:r>
            <a:r>
              <a:rPr lang="en-US" sz="3200" dirty="0">
                <a:solidFill>
                  <a:srgbClr val="FF0000"/>
                </a:solidFill>
              </a:rPr>
              <a:t>progress appropriate </a:t>
            </a:r>
            <a:r>
              <a:rPr lang="en-US" sz="3200" dirty="0"/>
              <a:t>in light of the child’s circumstances” mean?</a:t>
            </a:r>
          </a:p>
        </p:txBody>
      </p:sp>
      <p:sp>
        <p:nvSpPr>
          <p:cNvPr id="3" name="Content Placeholder 2">
            <a:extLst>
              <a:ext uri="{FF2B5EF4-FFF2-40B4-BE49-F238E27FC236}">
                <a16:creationId xmlns:a16="http://schemas.microsoft.com/office/drawing/2014/main" id="{94AD5D9E-6C40-4B12-9F33-0E92F25DCC07}"/>
              </a:ext>
            </a:extLst>
          </p:cNvPr>
          <p:cNvSpPr>
            <a:spLocks noGrp="1"/>
          </p:cNvSpPr>
          <p:nvPr>
            <p:ph idx="1"/>
          </p:nvPr>
        </p:nvSpPr>
        <p:spPr/>
        <p:txBody>
          <a:bodyPr/>
          <a:lstStyle/>
          <a:p>
            <a:r>
              <a:rPr lang="en-US" dirty="0"/>
              <a:t>The essential function of an IEP is to provide </a:t>
            </a:r>
            <a:r>
              <a:rPr lang="en-US" b="1" dirty="0"/>
              <a:t>meaningful opportunities for appropriate academic and functional advancement</a:t>
            </a:r>
            <a:r>
              <a:rPr lang="en-US" dirty="0"/>
              <a:t>, and to </a:t>
            </a:r>
            <a:r>
              <a:rPr lang="en-US" b="1" dirty="0"/>
              <a:t>enable the child to make progress</a:t>
            </a:r>
            <a:r>
              <a:rPr lang="en-US" dirty="0"/>
              <a:t>.</a:t>
            </a:r>
          </a:p>
          <a:p>
            <a:r>
              <a:rPr lang="en-US" dirty="0"/>
              <a:t>The expectations of progress in the IEP must be appropriate in light of the child’s unique circumstances.</a:t>
            </a:r>
          </a:p>
          <a:p>
            <a:pPr lvl="1"/>
            <a:r>
              <a:rPr lang="en-US" dirty="0"/>
              <a:t>This reflects the </a:t>
            </a:r>
            <a:r>
              <a:rPr lang="en-US" b="1" dirty="0"/>
              <a:t>focus on the individualized needs of the particular child </a:t>
            </a:r>
            <a:r>
              <a:rPr lang="en-US" dirty="0"/>
              <a:t>and the State’s (and district’s) responsibility to offer </a:t>
            </a:r>
            <a:r>
              <a:rPr lang="en-US" b="1" dirty="0"/>
              <a:t>instruction “specially designed” to meet a child’s unique needs through an IEP.</a:t>
            </a:r>
          </a:p>
        </p:txBody>
      </p:sp>
      <p:sp>
        <p:nvSpPr>
          <p:cNvPr id="4" name="Date Placeholder 3">
            <a:extLst>
              <a:ext uri="{FF2B5EF4-FFF2-40B4-BE49-F238E27FC236}">
                <a16:creationId xmlns:a16="http://schemas.microsoft.com/office/drawing/2014/main" id="{B4C6A27F-6344-4BC4-8E5E-2971A316B144}"/>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D04A38A6-4477-4A15-81C1-70EF28855F3C}"/>
              </a:ext>
            </a:extLst>
          </p:cNvPr>
          <p:cNvSpPr>
            <a:spLocks noGrp="1"/>
          </p:cNvSpPr>
          <p:nvPr>
            <p:ph type="sldNum" sz="quarter" idx="4"/>
          </p:nvPr>
        </p:nvSpPr>
        <p:spPr/>
        <p:txBody>
          <a:bodyPr/>
          <a:lstStyle/>
          <a:p>
            <a:fld id="{B63E4CEF-BB1E-48C7-AE93-F39F6AA99AD7}" type="slidenum">
              <a:rPr lang="en-US" smtClean="0"/>
              <a:pPr/>
              <a:t>16</a:t>
            </a:fld>
            <a:endParaRPr lang="en-US" dirty="0"/>
          </a:p>
        </p:txBody>
      </p:sp>
    </p:spTree>
    <p:extLst>
      <p:ext uri="{BB962C8B-B14F-4D97-AF65-F5344CB8AC3E}">
        <p14:creationId xmlns:p14="http://schemas.microsoft.com/office/powerpoint/2010/main" val="3215103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CBD04-A3C9-4391-93CE-1E6A8C3EDE50}"/>
              </a:ext>
            </a:extLst>
          </p:cNvPr>
          <p:cNvSpPr>
            <a:spLocks noGrp="1"/>
          </p:cNvSpPr>
          <p:nvPr>
            <p:ph type="title"/>
          </p:nvPr>
        </p:nvSpPr>
        <p:spPr/>
        <p:txBody>
          <a:bodyPr>
            <a:noAutofit/>
          </a:bodyPr>
          <a:lstStyle/>
          <a:p>
            <a:r>
              <a:rPr lang="en-US" sz="3200" dirty="0"/>
              <a:t>What does “progress appropriate </a:t>
            </a:r>
            <a:r>
              <a:rPr lang="en-US" sz="3200" dirty="0">
                <a:solidFill>
                  <a:srgbClr val="FF0000"/>
                </a:solidFill>
              </a:rPr>
              <a:t>in light of the child’s circumstances</a:t>
            </a:r>
            <a:r>
              <a:rPr lang="en-US" sz="3200" dirty="0"/>
              <a:t>” mean?</a:t>
            </a:r>
          </a:p>
        </p:txBody>
      </p:sp>
      <p:sp>
        <p:nvSpPr>
          <p:cNvPr id="3" name="Content Placeholder 2">
            <a:extLst>
              <a:ext uri="{FF2B5EF4-FFF2-40B4-BE49-F238E27FC236}">
                <a16:creationId xmlns:a16="http://schemas.microsoft.com/office/drawing/2014/main" id="{877F5B38-72F3-4E41-BD5B-4803F2D8A2B3}"/>
              </a:ext>
            </a:extLst>
          </p:cNvPr>
          <p:cNvSpPr>
            <a:spLocks noGrp="1"/>
          </p:cNvSpPr>
          <p:nvPr>
            <p:ph idx="1"/>
          </p:nvPr>
        </p:nvSpPr>
        <p:spPr/>
        <p:txBody>
          <a:bodyPr>
            <a:normAutofit fontScale="92500" lnSpcReduction="20000"/>
          </a:bodyPr>
          <a:lstStyle/>
          <a:p>
            <a:r>
              <a:rPr lang="en-US" dirty="0"/>
              <a:t>The Court did not specifically define “in light of the child’s circumstances,” but the Court emphasized the individualized decision-making in the IEP process and the need for the student to have the chance to meet challenging objectives.</a:t>
            </a:r>
          </a:p>
          <a:p>
            <a:r>
              <a:rPr lang="en-US" b="1" dirty="0"/>
              <a:t>Individualized decision-making is particularly important when writing annual goals and other IEP content </a:t>
            </a:r>
            <a:r>
              <a:rPr lang="en-US" dirty="0"/>
              <a:t>because “the IEP must aim to enable the child to make progress.”</a:t>
            </a:r>
          </a:p>
          <a:p>
            <a:r>
              <a:rPr lang="en-US" dirty="0"/>
              <a:t>The Court stated that the IEP Team, </a:t>
            </a:r>
            <a:r>
              <a:rPr lang="en-US" dirty="0">
                <a:solidFill>
                  <a:srgbClr val="FF0000"/>
                </a:solidFill>
              </a:rPr>
              <a:t>including the parents</a:t>
            </a:r>
            <a:r>
              <a:rPr lang="en-US" dirty="0"/>
              <a:t>, must give “careful consideration to the child’s present levels of achievement, disability, and potential for growth.”</a:t>
            </a:r>
          </a:p>
        </p:txBody>
      </p:sp>
      <p:sp>
        <p:nvSpPr>
          <p:cNvPr id="4" name="Date Placeholder 3">
            <a:extLst>
              <a:ext uri="{FF2B5EF4-FFF2-40B4-BE49-F238E27FC236}">
                <a16:creationId xmlns:a16="http://schemas.microsoft.com/office/drawing/2014/main" id="{95E7F39F-AC24-4C07-8178-87ECF200C89F}"/>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A13C7FFF-C1D5-4A31-8E02-2FF9C2B32D7F}"/>
              </a:ext>
            </a:extLst>
          </p:cNvPr>
          <p:cNvSpPr>
            <a:spLocks noGrp="1"/>
          </p:cNvSpPr>
          <p:nvPr>
            <p:ph type="sldNum" sz="quarter" idx="4"/>
          </p:nvPr>
        </p:nvSpPr>
        <p:spPr/>
        <p:txBody>
          <a:bodyPr/>
          <a:lstStyle/>
          <a:p>
            <a:fld id="{B63E4CEF-BB1E-48C7-AE93-F39F6AA99AD7}" type="slidenum">
              <a:rPr lang="en-US" smtClean="0"/>
              <a:pPr/>
              <a:t>17</a:t>
            </a:fld>
            <a:endParaRPr lang="en-US" dirty="0"/>
          </a:p>
        </p:txBody>
      </p:sp>
    </p:spTree>
    <p:extLst>
      <p:ext uri="{BB962C8B-B14F-4D97-AF65-F5344CB8AC3E}">
        <p14:creationId xmlns:p14="http://schemas.microsoft.com/office/powerpoint/2010/main" val="3738811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93D93-EDE3-433C-9F6D-84689107ED98}"/>
              </a:ext>
            </a:extLst>
          </p:cNvPr>
          <p:cNvSpPr>
            <a:spLocks noGrp="1"/>
          </p:cNvSpPr>
          <p:nvPr>
            <p:ph type="title"/>
          </p:nvPr>
        </p:nvSpPr>
        <p:spPr/>
        <p:txBody>
          <a:bodyPr>
            <a:noAutofit/>
          </a:bodyPr>
          <a:lstStyle/>
          <a:p>
            <a:r>
              <a:rPr lang="en-US" sz="2800" dirty="0"/>
              <a:t>How can an IEP Team ensure that every child has the chance to meet </a:t>
            </a:r>
            <a:r>
              <a:rPr lang="en-US" sz="2800" dirty="0">
                <a:solidFill>
                  <a:srgbClr val="FF0000"/>
                </a:solidFill>
              </a:rPr>
              <a:t>challenging objectives</a:t>
            </a:r>
            <a:r>
              <a:rPr lang="en-US" sz="2800" dirty="0"/>
              <a:t>?</a:t>
            </a:r>
          </a:p>
        </p:txBody>
      </p:sp>
      <p:sp>
        <p:nvSpPr>
          <p:cNvPr id="3" name="Content Placeholder 2">
            <a:extLst>
              <a:ext uri="{FF2B5EF4-FFF2-40B4-BE49-F238E27FC236}">
                <a16:creationId xmlns:a16="http://schemas.microsoft.com/office/drawing/2014/main" id="{CA05ED4E-84EA-472C-8784-04162584BBA6}"/>
              </a:ext>
            </a:extLst>
          </p:cNvPr>
          <p:cNvSpPr>
            <a:spLocks noGrp="1"/>
          </p:cNvSpPr>
          <p:nvPr>
            <p:ph idx="1"/>
          </p:nvPr>
        </p:nvSpPr>
        <p:spPr/>
        <p:txBody>
          <a:bodyPr>
            <a:normAutofit fontScale="92500" lnSpcReduction="10000"/>
          </a:bodyPr>
          <a:lstStyle/>
          <a:p>
            <a:r>
              <a:rPr lang="en-US" dirty="0"/>
              <a:t>The child’s IEP must be designed to provide access to instructional strategies and curricula aligned to both challenging State academic content standards and ambitious academic and functional annual goals, based on the unique circumstances of that child.</a:t>
            </a:r>
          </a:p>
          <a:p>
            <a:r>
              <a:rPr lang="en-US" dirty="0"/>
              <a:t>The child’s IEP must include, among other information:</a:t>
            </a:r>
          </a:p>
          <a:p>
            <a:pPr lvl="1"/>
            <a:r>
              <a:rPr lang="en-US" dirty="0"/>
              <a:t>An </a:t>
            </a:r>
            <a:r>
              <a:rPr lang="en-US" b="1" dirty="0"/>
              <a:t>accurate</a:t>
            </a:r>
            <a:r>
              <a:rPr lang="en-US" dirty="0"/>
              <a:t> statement of the child’s present levels of academic achievement and functional performance</a:t>
            </a:r>
          </a:p>
          <a:p>
            <a:pPr lvl="1"/>
            <a:r>
              <a:rPr lang="en-US" b="1" dirty="0"/>
              <a:t>Measurable</a:t>
            </a:r>
            <a:r>
              <a:rPr lang="en-US" dirty="0"/>
              <a:t> annual goals, including academic and functional goals</a:t>
            </a:r>
          </a:p>
          <a:p>
            <a:pPr lvl="1"/>
            <a:r>
              <a:rPr lang="en-US" b="1" dirty="0"/>
              <a:t>How</a:t>
            </a:r>
            <a:r>
              <a:rPr lang="en-US" dirty="0"/>
              <a:t> the child’s disability affects the child’s involvement and progress in the general education curriculum </a:t>
            </a:r>
          </a:p>
        </p:txBody>
      </p:sp>
      <p:sp>
        <p:nvSpPr>
          <p:cNvPr id="4" name="Date Placeholder 3">
            <a:extLst>
              <a:ext uri="{FF2B5EF4-FFF2-40B4-BE49-F238E27FC236}">
                <a16:creationId xmlns:a16="http://schemas.microsoft.com/office/drawing/2014/main" id="{120B13DC-843C-4E53-8490-B9155771FF97}"/>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33D51417-502B-4DD3-BA2C-06B9E4F5A0E2}"/>
              </a:ext>
            </a:extLst>
          </p:cNvPr>
          <p:cNvSpPr>
            <a:spLocks noGrp="1"/>
          </p:cNvSpPr>
          <p:nvPr>
            <p:ph type="sldNum" sz="quarter" idx="4"/>
          </p:nvPr>
        </p:nvSpPr>
        <p:spPr/>
        <p:txBody>
          <a:bodyPr/>
          <a:lstStyle/>
          <a:p>
            <a:fld id="{B63E4CEF-BB1E-48C7-AE93-F39F6AA99AD7}" type="slidenum">
              <a:rPr lang="en-US" smtClean="0"/>
              <a:pPr/>
              <a:t>18</a:t>
            </a:fld>
            <a:endParaRPr lang="en-US" dirty="0"/>
          </a:p>
        </p:txBody>
      </p:sp>
    </p:spTree>
    <p:extLst>
      <p:ext uri="{BB962C8B-B14F-4D97-AF65-F5344CB8AC3E}">
        <p14:creationId xmlns:p14="http://schemas.microsoft.com/office/powerpoint/2010/main" val="2353968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14B74-4423-45C4-B91F-4E29FEC992F8}"/>
              </a:ext>
            </a:extLst>
          </p:cNvPr>
          <p:cNvSpPr>
            <a:spLocks noGrp="1"/>
          </p:cNvSpPr>
          <p:nvPr>
            <p:ph type="title"/>
          </p:nvPr>
        </p:nvSpPr>
        <p:spPr/>
        <p:txBody>
          <a:bodyPr>
            <a:noAutofit/>
          </a:bodyPr>
          <a:lstStyle/>
          <a:p>
            <a:r>
              <a:rPr lang="en-US" sz="2800" dirty="0"/>
              <a:t>How can an IEP Team ensure that every child has the chance to meet </a:t>
            </a:r>
            <a:r>
              <a:rPr lang="en-US" sz="2800" dirty="0">
                <a:solidFill>
                  <a:srgbClr val="FF0000"/>
                </a:solidFill>
              </a:rPr>
              <a:t>challenging objectives</a:t>
            </a:r>
            <a:r>
              <a:rPr lang="en-US" sz="2800" dirty="0"/>
              <a:t>?</a:t>
            </a:r>
          </a:p>
        </p:txBody>
      </p:sp>
      <p:sp>
        <p:nvSpPr>
          <p:cNvPr id="3" name="Content Placeholder 2">
            <a:extLst>
              <a:ext uri="{FF2B5EF4-FFF2-40B4-BE49-F238E27FC236}">
                <a16:creationId xmlns:a16="http://schemas.microsoft.com/office/drawing/2014/main" id="{803C6E7A-C222-4879-BDBE-F74F70957282}"/>
              </a:ext>
            </a:extLst>
          </p:cNvPr>
          <p:cNvSpPr>
            <a:spLocks noGrp="1"/>
          </p:cNvSpPr>
          <p:nvPr>
            <p:ph idx="1"/>
          </p:nvPr>
        </p:nvSpPr>
        <p:spPr/>
        <p:txBody>
          <a:bodyPr>
            <a:normAutofit lnSpcReduction="10000"/>
          </a:bodyPr>
          <a:lstStyle/>
          <a:p>
            <a:r>
              <a:rPr lang="en-US" dirty="0"/>
              <a:t>The IEP Team’s effectiveness in </a:t>
            </a:r>
            <a:r>
              <a:rPr lang="en-US" b="1" dirty="0"/>
              <a:t>gathering</a:t>
            </a:r>
            <a:r>
              <a:rPr lang="en-US" dirty="0"/>
              <a:t>, </a:t>
            </a:r>
            <a:r>
              <a:rPr lang="en-US" b="1" dirty="0"/>
              <a:t>interpreting</a:t>
            </a:r>
            <a:r>
              <a:rPr lang="en-US" dirty="0"/>
              <a:t>, </a:t>
            </a:r>
            <a:r>
              <a:rPr lang="en-US" b="1" dirty="0"/>
              <a:t>evaluating</a:t>
            </a:r>
            <a:r>
              <a:rPr lang="en-US" dirty="0"/>
              <a:t>, and </a:t>
            </a:r>
            <a:r>
              <a:rPr lang="en-US" b="1" dirty="0"/>
              <a:t>assessing</a:t>
            </a:r>
            <a:r>
              <a:rPr lang="en-US" dirty="0"/>
              <a:t> the required information in the IEP will contribute to ensuring the child has the opportunity to meet challenging objectives.</a:t>
            </a:r>
          </a:p>
          <a:p>
            <a:r>
              <a:rPr lang="en-US" b="1" dirty="0"/>
              <a:t>When determining an appropriate and challenging level of progress for a child</a:t>
            </a:r>
            <a:r>
              <a:rPr lang="en-US" dirty="0"/>
              <a:t>, each child’s IEP Team must consider the child’s present levels of performance and other factors such as the child’s previous rate of progress and </a:t>
            </a:r>
            <a:r>
              <a:rPr lang="en-US" dirty="0">
                <a:solidFill>
                  <a:srgbClr val="FF0000"/>
                </a:solidFill>
              </a:rPr>
              <a:t>any information provided by the child’s parents</a:t>
            </a:r>
            <a:r>
              <a:rPr lang="en-US" dirty="0"/>
              <a:t>.</a:t>
            </a:r>
          </a:p>
        </p:txBody>
      </p:sp>
      <p:sp>
        <p:nvSpPr>
          <p:cNvPr id="4" name="Date Placeholder 3">
            <a:extLst>
              <a:ext uri="{FF2B5EF4-FFF2-40B4-BE49-F238E27FC236}">
                <a16:creationId xmlns:a16="http://schemas.microsoft.com/office/drawing/2014/main" id="{EB4E1C47-D687-4B38-900E-637172C20951}"/>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B8297CB2-2F7A-4C41-94DA-BA3A8F3513BE}"/>
              </a:ext>
            </a:extLst>
          </p:cNvPr>
          <p:cNvSpPr>
            <a:spLocks noGrp="1"/>
          </p:cNvSpPr>
          <p:nvPr>
            <p:ph type="sldNum" sz="quarter" idx="4"/>
          </p:nvPr>
        </p:nvSpPr>
        <p:spPr/>
        <p:txBody>
          <a:bodyPr/>
          <a:lstStyle/>
          <a:p>
            <a:fld id="{B63E4CEF-BB1E-48C7-AE93-F39F6AA99AD7}" type="slidenum">
              <a:rPr lang="en-US" smtClean="0"/>
              <a:pPr/>
              <a:t>19</a:t>
            </a:fld>
            <a:endParaRPr lang="en-US" dirty="0"/>
          </a:p>
        </p:txBody>
      </p:sp>
    </p:spTree>
    <p:extLst>
      <p:ext uri="{BB962C8B-B14F-4D97-AF65-F5344CB8AC3E}">
        <p14:creationId xmlns:p14="http://schemas.microsoft.com/office/powerpoint/2010/main" val="382353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t>Learning Targets</a:t>
            </a:r>
          </a:p>
        </p:txBody>
      </p:sp>
      <p:sp>
        <p:nvSpPr>
          <p:cNvPr id="3075" name="Content Placeholder 5"/>
          <p:cNvSpPr>
            <a:spLocks noGrp="1"/>
          </p:cNvSpPr>
          <p:nvPr>
            <p:ph idx="1"/>
          </p:nvPr>
        </p:nvSpPr>
        <p:spPr/>
        <p:txBody>
          <a:bodyPr>
            <a:normAutofit/>
          </a:bodyPr>
          <a:lstStyle/>
          <a:p>
            <a:r>
              <a:rPr lang="en-US" dirty="0"/>
              <a:t>I can recite the </a:t>
            </a:r>
            <a:r>
              <a:rPr lang="en-US" i="1" dirty="0" err="1"/>
              <a:t>Endrew</a:t>
            </a:r>
            <a:r>
              <a:rPr lang="en-US" i="1" dirty="0"/>
              <a:t> F.</a:t>
            </a:r>
            <a:r>
              <a:rPr lang="en-US" dirty="0"/>
              <a:t> substantive standard for a free appropriate public education (FAPE).</a:t>
            </a:r>
          </a:p>
          <a:p>
            <a:r>
              <a:rPr lang="en-US" dirty="0"/>
              <a:t>I can locate the court cases and federal guidance documents on the </a:t>
            </a:r>
            <a:r>
              <a:rPr lang="en-US" i="1" dirty="0" err="1"/>
              <a:t>Endrew</a:t>
            </a:r>
            <a:r>
              <a:rPr lang="en-US" i="1" dirty="0"/>
              <a:t> F.</a:t>
            </a:r>
            <a:r>
              <a:rPr lang="en-US" dirty="0"/>
              <a:t> substantive standard for FAPE.</a:t>
            </a:r>
          </a:p>
          <a:p>
            <a:r>
              <a:rPr lang="en-US" dirty="0"/>
              <a:t>I can discuss ways in which parents and school districts can work together to ensure all students with disabilities are receiving a FAPE. </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9/2/2018</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F8B671-79C2-4A79-B7A5-8D2D3FDB99C8}"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pic>
        <p:nvPicPr>
          <p:cNvPr id="3078" name="Picture 6" descr="C:\Users\Jamila.Pollard\AppData\Local\Microsoft\Windows\Temporary Internet Files\Content.IE5\AIL3HZBY\MC90038259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4187" y="59532"/>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1134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C830-F0D6-4260-B820-1A78EC6FF8D8}"/>
              </a:ext>
            </a:extLst>
          </p:cNvPr>
          <p:cNvSpPr>
            <a:spLocks noGrp="1"/>
          </p:cNvSpPr>
          <p:nvPr>
            <p:ph type="title"/>
          </p:nvPr>
        </p:nvSpPr>
        <p:spPr/>
        <p:txBody>
          <a:bodyPr>
            <a:noAutofit/>
          </a:bodyPr>
          <a:lstStyle/>
          <a:p>
            <a:r>
              <a:rPr lang="en-US" sz="3200" dirty="0"/>
              <a:t>How can IEP Teams determine if IEP annual goals are </a:t>
            </a:r>
            <a:r>
              <a:rPr lang="en-US" sz="3200" dirty="0">
                <a:solidFill>
                  <a:srgbClr val="FF0000"/>
                </a:solidFill>
              </a:rPr>
              <a:t>appropriately ambitious</a:t>
            </a:r>
            <a:r>
              <a:rPr lang="en-US" sz="3200" dirty="0"/>
              <a:t>?</a:t>
            </a:r>
          </a:p>
        </p:txBody>
      </p:sp>
      <p:sp>
        <p:nvSpPr>
          <p:cNvPr id="3" name="Content Placeholder 2">
            <a:extLst>
              <a:ext uri="{FF2B5EF4-FFF2-40B4-BE49-F238E27FC236}">
                <a16:creationId xmlns:a16="http://schemas.microsoft.com/office/drawing/2014/main" id="{7DB23128-3EE6-49EB-8310-8D447E810FBF}"/>
              </a:ext>
            </a:extLst>
          </p:cNvPr>
          <p:cNvSpPr>
            <a:spLocks noGrp="1"/>
          </p:cNvSpPr>
          <p:nvPr>
            <p:ph idx="1"/>
          </p:nvPr>
        </p:nvSpPr>
        <p:spPr/>
        <p:txBody>
          <a:bodyPr>
            <a:normAutofit fontScale="92500"/>
          </a:bodyPr>
          <a:lstStyle/>
          <a:p>
            <a:r>
              <a:rPr lang="en-US" dirty="0"/>
              <a:t>For most children in the regular classroom, advancement from grade to grade is appropriately ambitious.</a:t>
            </a:r>
          </a:p>
          <a:p>
            <a:r>
              <a:rPr lang="en-US" dirty="0"/>
              <a:t>Nevertheless, ALL children should have the chance to meet challenging objectives and each child’s IEP must be designed to enable them to be involved in, and make progress, in the general education curriculum (meaning the State’s academic content standards).</a:t>
            </a:r>
          </a:p>
          <a:p>
            <a:r>
              <a:rPr lang="en-US" dirty="0"/>
              <a:t>The Teams must carefully consider the child’s present levels of achievement, disability, and potential for growth when developing annual goals.</a:t>
            </a:r>
          </a:p>
        </p:txBody>
      </p:sp>
      <p:sp>
        <p:nvSpPr>
          <p:cNvPr id="4" name="Date Placeholder 3">
            <a:extLst>
              <a:ext uri="{FF2B5EF4-FFF2-40B4-BE49-F238E27FC236}">
                <a16:creationId xmlns:a16="http://schemas.microsoft.com/office/drawing/2014/main" id="{FCAC8C73-C3A8-46F4-A1BB-F61DA0741F45}"/>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10CDDB74-9DB6-46FA-BC53-646F00ED03CF}"/>
              </a:ext>
            </a:extLst>
          </p:cNvPr>
          <p:cNvSpPr>
            <a:spLocks noGrp="1"/>
          </p:cNvSpPr>
          <p:nvPr>
            <p:ph type="sldNum" sz="quarter" idx="4"/>
          </p:nvPr>
        </p:nvSpPr>
        <p:spPr/>
        <p:txBody>
          <a:bodyPr/>
          <a:lstStyle/>
          <a:p>
            <a:fld id="{B63E4CEF-BB1E-48C7-AE93-F39F6AA99AD7}" type="slidenum">
              <a:rPr lang="en-US" smtClean="0"/>
              <a:pPr/>
              <a:t>20</a:t>
            </a:fld>
            <a:endParaRPr lang="en-US" dirty="0"/>
          </a:p>
        </p:txBody>
      </p:sp>
    </p:spTree>
    <p:extLst>
      <p:ext uri="{BB962C8B-B14F-4D97-AF65-F5344CB8AC3E}">
        <p14:creationId xmlns:p14="http://schemas.microsoft.com/office/powerpoint/2010/main" val="167852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4D686-BE0B-4AE0-9908-573D030B43C9}"/>
              </a:ext>
            </a:extLst>
          </p:cNvPr>
          <p:cNvSpPr>
            <a:spLocks noGrp="1"/>
          </p:cNvSpPr>
          <p:nvPr>
            <p:ph type="title"/>
          </p:nvPr>
        </p:nvSpPr>
        <p:spPr/>
        <p:txBody>
          <a:bodyPr>
            <a:noAutofit/>
          </a:bodyPr>
          <a:lstStyle/>
          <a:p>
            <a:r>
              <a:rPr lang="en-US" sz="2800" dirty="0"/>
              <a:t>How can IEP Teams implement the </a:t>
            </a:r>
            <a:r>
              <a:rPr lang="en-US" sz="2800" i="1" dirty="0" err="1"/>
              <a:t>Endrew</a:t>
            </a:r>
            <a:r>
              <a:rPr lang="en-US" sz="2800" i="1" dirty="0"/>
              <a:t> F.</a:t>
            </a:r>
            <a:r>
              <a:rPr lang="en-US" sz="2800" dirty="0"/>
              <a:t> standard for children with the </a:t>
            </a:r>
            <a:r>
              <a:rPr lang="en-US" sz="2800" dirty="0">
                <a:solidFill>
                  <a:srgbClr val="FF0000"/>
                </a:solidFill>
              </a:rPr>
              <a:t>most significant cognitive disabilities</a:t>
            </a:r>
            <a:r>
              <a:rPr lang="en-US" sz="2800" dirty="0"/>
              <a:t>?</a:t>
            </a:r>
          </a:p>
        </p:txBody>
      </p:sp>
      <p:sp>
        <p:nvSpPr>
          <p:cNvPr id="3" name="Content Placeholder 2">
            <a:extLst>
              <a:ext uri="{FF2B5EF4-FFF2-40B4-BE49-F238E27FC236}">
                <a16:creationId xmlns:a16="http://schemas.microsoft.com/office/drawing/2014/main" id="{3B8F0339-62FA-498B-A640-DC2E99E9B1A4}"/>
              </a:ext>
            </a:extLst>
          </p:cNvPr>
          <p:cNvSpPr>
            <a:spLocks noGrp="1"/>
          </p:cNvSpPr>
          <p:nvPr>
            <p:ph idx="1"/>
          </p:nvPr>
        </p:nvSpPr>
        <p:spPr/>
        <p:txBody>
          <a:bodyPr>
            <a:normAutofit lnSpcReduction="10000"/>
          </a:bodyPr>
          <a:lstStyle/>
          <a:p>
            <a:r>
              <a:rPr lang="en-US" dirty="0"/>
              <a:t>For children with the most significant cognitive disabilities, their performance may be measured against alternate academic achievement standards that are aligned with the State’s grade-level content standard.</a:t>
            </a:r>
          </a:p>
          <a:p>
            <a:r>
              <a:rPr lang="en-US" dirty="0"/>
              <a:t>Annual IEP goals for children with the most significant cognitive disabilities should be appropriately ambitious, based on the State’s content standards, and “reasonably calculated to enable to the child to make progress appropriate in light of the child’s circumstances.”</a:t>
            </a:r>
          </a:p>
          <a:p>
            <a:endParaRPr lang="en-US" dirty="0"/>
          </a:p>
        </p:txBody>
      </p:sp>
      <p:sp>
        <p:nvSpPr>
          <p:cNvPr id="4" name="Date Placeholder 3">
            <a:extLst>
              <a:ext uri="{FF2B5EF4-FFF2-40B4-BE49-F238E27FC236}">
                <a16:creationId xmlns:a16="http://schemas.microsoft.com/office/drawing/2014/main" id="{849976BA-3CAD-4573-B698-A7C963F7D408}"/>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A2AAE09A-54C7-457A-B79A-D865EF9341F8}"/>
              </a:ext>
            </a:extLst>
          </p:cNvPr>
          <p:cNvSpPr>
            <a:spLocks noGrp="1"/>
          </p:cNvSpPr>
          <p:nvPr>
            <p:ph type="sldNum" sz="quarter" idx="4"/>
          </p:nvPr>
        </p:nvSpPr>
        <p:spPr/>
        <p:txBody>
          <a:bodyPr/>
          <a:lstStyle/>
          <a:p>
            <a:fld id="{B63E4CEF-BB1E-48C7-AE93-F39F6AA99AD7}" type="slidenum">
              <a:rPr lang="en-US" smtClean="0"/>
              <a:pPr/>
              <a:t>21</a:t>
            </a:fld>
            <a:endParaRPr lang="en-US" dirty="0"/>
          </a:p>
        </p:txBody>
      </p:sp>
    </p:spTree>
    <p:extLst>
      <p:ext uri="{BB962C8B-B14F-4D97-AF65-F5344CB8AC3E}">
        <p14:creationId xmlns:p14="http://schemas.microsoft.com/office/powerpoint/2010/main" val="970132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CF569-304B-4803-8BEE-9784897229C0}"/>
              </a:ext>
            </a:extLst>
          </p:cNvPr>
          <p:cNvSpPr>
            <a:spLocks noGrp="1"/>
          </p:cNvSpPr>
          <p:nvPr>
            <p:ph type="title"/>
          </p:nvPr>
        </p:nvSpPr>
        <p:spPr/>
        <p:txBody>
          <a:bodyPr>
            <a:noAutofit/>
          </a:bodyPr>
          <a:lstStyle/>
          <a:p>
            <a:r>
              <a:rPr lang="en-US" sz="2800" dirty="0"/>
              <a:t>What actions should IEP Teams take if a child is </a:t>
            </a:r>
            <a:r>
              <a:rPr lang="en-US" sz="2800" dirty="0">
                <a:solidFill>
                  <a:srgbClr val="FF0000"/>
                </a:solidFill>
              </a:rPr>
              <a:t>not making progress</a:t>
            </a:r>
            <a:r>
              <a:rPr lang="en-US" sz="2800" dirty="0"/>
              <a:t> at the level the IEP Team expected?</a:t>
            </a:r>
          </a:p>
        </p:txBody>
      </p:sp>
      <p:sp>
        <p:nvSpPr>
          <p:cNvPr id="3" name="Content Placeholder 2">
            <a:extLst>
              <a:ext uri="{FF2B5EF4-FFF2-40B4-BE49-F238E27FC236}">
                <a16:creationId xmlns:a16="http://schemas.microsoft.com/office/drawing/2014/main" id="{5BCC0ED6-0AED-49B0-8AEC-AB97DA68A0BE}"/>
              </a:ext>
            </a:extLst>
          </p:cNvPr>
          <p:cNvSpPr>
            <a:spLocks noGrp="1"/>
          </p:cNvSpPr>
          <p:nvPr>
            <p:ph idx="1"/>
          </p:nvPr>
        </p:nvSpPr>
        <p:spPr/>
        <p:txBody>
          <a:bodyPr>
            <a:normAutofit fontScale="92500" lnSpcReduction="20000"/>
          </a:bodyPr>
          <a:lstStyle/>
          <a:p>
            <a:r>
              <a:rPr lang="en-US" dirty="0"/>
              <a:t>An IEP is not a guarantee of a specific educational or functional result for a child. However, the IDEA provides for revisiting the IEP if the expected progress is not occurring.</a:t>
            </a:r>
          </a:p>
          <a:p>
            <a:r>
              <a:rPr lang="en-US" dirty="0"/>
              <a:t>The IEP Team must meet to review and revise the IEP, if necessary, to ensure the child is receiving appropriate interventions, special education and related services and supplementary aids and services, and to ensure the IEP’s goals are individualized and ambitious.</a:t>
            </a:r>
          </a:p>
          <a:p>
            <a:r>
              <a:rPr lang="en-US" dirty="0"/>
              <a:t>The public agency is responsible for determining when it is necessary to conduct an IEP Team meeting, but parents also have the right to request an IEP Team meeting at any time.</a:t>
            </a:r>
          </a:p>
        </p:txBody>
      </p:sp>
      <p:sp>
        <p:nvSpPr>
          <p:cNvPr id="4" name="Date Placeholder 3">
            <a:extLst>
              <a:ext uri="{FF2B5EF4-FFF2-40B4-BE49-F238E27FC236}">
                <a16:creationId xmlns:a16="http://schemas.microsoft.com/office/drawing/2014/main" id="{DCAF05A7-ADCD-4F2A-83B7-718D10195141}"/>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CD0057AF-F7BF-4A2D-A215-4CA7C136D334}"/>
              </a:ext>
            </a:extLst>
          </p:cNvPr>
          <p:cNvSpPr>
            <a:spLocks noGrp="1"/>
          </p:cNvSpPr>
          <p:nvPr>
            <p:ph type="sldNum" sz="quarter" idx="4"/>
          </p:nvPr>
        </p:nvSpPr>
        <p:spPr/>
        <p:txBody>
          <a:bodyPr/>
          <a:lstStyle/>
          <a:p>
            <a:fld id="{B63E4CEF-BB1E-48C7-AE93-F39F6AA99AD7}" type="slidenum">
              <a:rPr lang="en-US" smtClean="0"/>
              <a:pPr/>
              <a:t>22</a:t>
            </a:fld>
            <a:endParaRPr lang="en-US" dirty="0"/>
          </a:p>
        </p:txBody>
      </p:sp>
    </p:spTree>
    <p:extLst>
      <p:ext uri="{BB962C8B-B14F-4D97-AF65-F5344CB8AC3E}">
        <p14:creationId xmlns:p14="http://schemas.microsoft.com/office/powerpoint/2010/main" val="4114148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C801-2788-4634-B868-7069C1E3160B}"/>
              </a:ext>
            </a:extLst>
          </p:cNvPr>
          <p:cNvSpPr>
            <a:spLocks noGrp="1"/>
          </p:cNvSpPr>
          <p:nvPr>
            <p:ph type="title"/>
          </p:nvPr>
        </p:nvSpPr>
        <p:spPr/>
        <p:txBody>
          <a:bodyPr>
            <a:noAutofit/>
          </a:bodyPr>
          <a:lstStyle/>
          <a:p>
            <a:r>
              <a:rPr lang="en-US" sz="2800" dirty="0"/>
              <a:t>What actions should IEP Teams take if a child is </a:t>
            </a:r>
            <a:r>
              <a:rPr lang="en-US" sz="2800" dirty="0">
                <a:solidFill>
                  <a:srgbClr val="FF0000"/>
                </a:solidFill>
              </a:rPr>
              <a:t>not making progress</a:t>
            </a:r>
            <a:r>
              <a:rPr lang="en-US" sz="2800" dirty="0"/>
              <a:t> at the level the IEP Team expected?</a:t>
            </a:r>
          </a:p>
        </p:txBody>
      </p:sp>
      <p:sp>
        <p:nvSpPr>
          <p:cNvPr id="3" name="Content Placeholder 2">
            <a:extLst>
              <a:ext uri="{FF2B5EF4-FFF2-40B4-BE49-F238E27FC236}">
                <a16:creationId xmlns:a16="http://schemas.microsoft.com/office/drawing/2014/main" id="{5908ABB5-D11C-49C5-B19D-1B30572F3466}"/>
              </a:ext>
            </a:extLst>
          </p:cNvPr>
          <p:cNvSpPr>
            <a:spLocks noGrp="1"/>
          </p:cNvSpPr>
          <p:nvPr>
            <p:ph idx="1"/>
          </p:nvPr>
        </p:nvSpPr>
        <p:spPr/>
        <p:txBody>
          <a:bodyPr/>
          <a:lstStyle/>
          <a:p>
            <a:r>
              <a:rPr lang="en-US" dirty="0"/>
              <a:t>Public agencies should examine current practices for engaging and communicating with parents as IEP goals are evaluated and the IEP Team determines whether the child is making progress toward IEP goals.</a:t>
            </a:r>
          </a:p>
          <a:p>
            <a:r>
              <a:rPr lang="en-US" dirty="0"/>
              <a:t>Parents and other IEP Team members should collaborate and partner to track progress appropriate to the child’s circumstances.</a:t>
            </a:r>
          </a:p>
          <a:p>
            <a:endParaRPr lang="en-US" dirty="0"/>
          </a:p>
        </p:txBody>
      </p:sp>
      <p:sp>
        <p:nvSpPr>
          <p:cNvPr id="4" name="Date Placeholder 3">
            <a:extLst>
              <a:ext uri="{FF2B5EF4-FFF2-40B4-BE49-F238E27FC236}">
                <a16:creationId xmlns:a16="http://schemas.microsoft.com/office/drawing/2014/main" id="{4C7E661A-D2D7-4712-B688-CE3C5D680CFD}"/>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E6E36457-CEFB-408A-996F-198A6AA093A0}"/>
              </a:ext>
            </a:extLst>
          </p:cNvPr>
          <p:cNvSpPr>
            <a:spLocks noGrp="1"/>
          </p:cNvSpPr>
          <p:nvPr>
            <p:ph type="sldNum" sz="quarter" idx="4"/>
          </p:nvPr>
        </p:nvSpPr>
        <p:spPr/>
        <p:txBody>
          <a:bodyPr/>
          <a:lstStyle/>
          <a:p>
            <a:fld id="{B63E4CEF-BB1E-48C7-AE93-F39F6AA99AD7}" type="slidenum">
              <a:rPr lang="en-US" smtClean="0"/>
              <a:pPr/>
              <a:t>23</a:t>
            </a:fld>
            <a:endParaRPr lang="en-US" dirty="0"/>
          </a:p>
        </p:txBody>
      </p:sp>
    </p:spTree>
    <p:extLst>
      <p:ext uri="{BB962C8B-B14F-4D97-AF65-F5344CB8AC3E}">
        <p14:creationId xmlns:p14="http://schemas.microsoft.com/office/powerpoint/2010/main" val="26685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5F403-9468-41ED-B768-6383753B147C}"/>
              </a:ext>
            </a:extLst>
          </p:cNvPr>
          <p:cNvSpPr>
            <a:spLocks noGrp="1"/>
          </p:cNvSpPr>
          <p:nvPr>
            <p:ph type="title"/>
          </p:nvPr>
        </p:nvSpPr>
        <p:spPr/>
        <p:txBody>
          <a:bodyPr>
            <a:noAutofit/>
          </a:bodyPr>
          <a:lstStyle/>
          <a:p>
            <a:r>
              <a:rPr lang="en-US" sz="3200" dirty="0"/>
              <a:t>Must IEPs address the use of </a:t>
            </a:r>
            <a:r>
              <a:rPr lang="en-US" sz="3200" dirty="0">
                <a:solidFill>
                  <a:srgbClr val="FF0000"/>
                </a:solidFill>
              </a:rPr>
              <a:t>positive behavioral interventions and strategies</a:t>
            </a:r>
            <a:r>
              <a:rPr lang="en-US" sz="3200" dirty="0"/>
              <a:t>?</a:t>
            </a:r>
          </a:p>
        </p:txBody>
      </p:sp>
      <p:sp>
        <p:nvSpPr>
          <p:cNvPr id="3" name="Content Placeholder 2">
            <a:extLst>
              <a:ext uri="{FF2B5EF4-FFF2-40B4-BE49-F238E27FC236}">
                <a16:creationId xmlns:a16="http://schemas.microsoft.com/office/drawing/2014/main" id="{A98272BC-5B05-40C4-9626-36498A472C26}"/>
              </a:ext>
            </a:extLst>
          </p:cNvPr>
          <p:cNvSpPr>
            <a:spLocks noGrp="1"/>
          </p:cNvSpPr>
          <p:nvPr>
            <p:ph idx="1"/>
          </p:nvPr>
        </p:nvSpPr>
        <p:spPr/>
        <p:txBody>
          <a:bodyPr>
            <a:normAutofit/>
          </a:bodyPr>
          <a:lstStyle/>
          <a:p>
            <a:r>
              <a:rPr lang="en-US" sz="3200" dirty="0"/>
              <a:t>IEP Teams must consider, and if necessary to provide FAPE, include appropriate behavioral goals and objectives and other appropriate services and supports in the IEPs of children whose behavior impedes their own learning or the learning of their peers.</a:t>
            </a:r>
          </a:p>
          <a:p>
            <a:endParaRPr lang="en-US" sz="3200" dirty="0"/>
          </a:p>
        </p:txBody>
      </p:sp>
      <p:sp>
        <p:nvSpPr>
          <p:cNvPr id="4" name="Date Placeholder 3">
            <a:extLst>
              <a:ext uri="{FF2B5EF4-FFF2-40B4-BE49-F238E27FC236}">
                <a16:creationId xmlns:a16="http://schemas.microsoft.com/office/drawing/2014/main" id="{BF65ACCF-9EBA-4BE5-A42A-F6C2C665674A}"/>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CBDD1C82-D6CA-465A-A86B-43FF1D9C8CEC}"/>
              </a:ext>
            </a:extLst>
          </p:cNvPr>
          <p:cNvSpPr>
            <a:spLocks noGrp="1"/>
          </p:cNvSpPr>
          <p:nvPr>
            <p:ph type="sldNum" sz="quarter" idx="4"/>
          </p:nvPr>
        </p:nvSpPr>
        <p:spPr/>
        <p:txBody>
          <a:bodyPr/>
          <a:lstStyle/>
          <a:p>
            <a:fld id="{B63E4CEF-BB1E-48C7-AE93-F39F6AA99AD7}" type="slidenum">
              <a:rPr lang="en-US" smtClean="0"/>
              <a:pPr/>
              <a:t>24</a:t>
            </a:fld>
            <a:endParaRPr lang="en-US" dirty="0"/>
          </a:p>
        </p:txBody>
      </p:sp>
    </p:spTree>
    <p:extLst>
      <p:ext uri="{BB962C8B-B14F-4D97-AF65-F5344CB8AC3E}">
        <p14:creationId xmlns:p14="http://schemas.microsoft.com/office/powerpoint/2010/main" val="23653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60423-6A5A-4735-99D9-B2A973F05C30}"/>
              </a:ext>
            </a:extLst>
          </p:cNvPr>
          <p:cNvSpPr>
            <a:spLocks noGrp="1"/>
          </p:cNvSpPr>
          <p:nvPr>
            <p:ph type="title"/>
          </p:nvPr>
        </p:nvSpPr>
        <p:spPr/>
        <p:txBody>
          <a:bodyPr>
            <a:noAutofit/>
          </a:bodyPr>
          <a:lstStyle/>
          <a:p>
            <a:r>
              <a:rPr lang="en-US" sz="3200" dirty="0"/>
              <a:t>How does the </a:t>
            </a:r>
            <a:r>
              <a:rPr lang="en-US" sz="3200" i="1" dirty="0" err="1"/>
              <a:t>Endrew</a:t>
            </a:r>
            <a:r>
              <a:rPr lang="en-US" sz="3200" i="1" dirty="0"/>
              <a:t> F.</a:t>
            </a:r>
            <a:r>
              <a:rPr lang="en-US" sz="3200" dirty="0"/>
              <a:t> decision impact </a:t>
            </a:r>
            <a:r>
              <a:rPr lang="en-US" sz="3200" dirty="0">
                <a:solidFill>
                  <a:srgbClr val="FF0000"/>
                </a:solidFill>
              </a:rPr>
              <a:t>placement decisions</a:t>
            </a:r>
            <a:r>
              <a:rPr lang="en-US" sz="3200" dirty="0"/>
              <a:t>?</a:t>
            </a:r>
          </a:p>
        </p:txBody>
      </p:sp>
      <p:sp>
        <p:nvSpPr>
          <p:cNvPr id="3" name="Content Placeholder 2">
            <a:extLst>
              <a:ext uri="{FF2B5EF4-FFF2-40B4-BE49-F238E27FC236}">
                <a16:creationId xmlns:a16="http://schemas.microsoft.com/office/drawing/2014/main" id="{ED10B200-4AD0-4A71-81C0-369E7D291225}"/>
              </a:ext>
            </a:extLst>
          </p:cNvPr>
          <p:cNvSpPr>
            <a:spLocks noGrp="1"/>
          </p:cNvSpPr>
          <p:nvPr>
            <p:ph idx="1"/>
          </p:nvPr>
        </p:nvSpPr>
        <p:spPr/>
        <p:txBody>
          <a:bodyPr/>
          <a:lstStyle/>
          <a:p>
            <a:r>
              <a:rPr lang="en-US" dirty="0"/>
              <a:t>The appropriate instruction and services for a child and the placement in which that instruction and those services can be provided to the child is an individualized determination. No “one-size-fits-all.”</a:t>
            </a:r>
          </a:p>
          <a:p>
            <a:r>
              <a:rPr lang="en-US" dirty="0"/>
              <a:t>The regular classroom may not be the least restrictive environment for every child.</a:t>
            </a:r>
          </a:p>
          <a:p>
            <a:r>
              <a:rPr lang="en-US" dirty="0"/>
              <a:t>Each public agency must ensure that a continuum of alternative placements is available to meet the needs of children with disabilities.</a:t>
            </a:r>
          </a:p>
        </p:txBody>
      </p:sp>
      <p:sp>
        <p:nvSpPr>
          <p:cNvPr id="4" name="Date Placeholder 3">
            <a:extLst>
              <a:ext uri="{FF2B5EF4-FFF2-40B4-BE49-F238E27FC236}">
                <a16:creationId xmlns:a16="http://schemas.microsoft.com/office/drawing/2014/main" id="{F54B1AD7-97DD-480D-8EAE-47822535DB34}"/>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C78F6397-C99B-45BB-B9EE-8504BEF4FF97}"/>
              </a:ext>
            </a:extLst>
          </p:cNvPr>
          <p:cNvSpPr>
            <a:spLocks noGrp="1"/>
          </p:cNvSpPr>
          <p:nvPr>
            <p:ph type="sldNum" sz="quarter" idx="4"/>
          </p:nvPr>
        </p:nvSpPr>
        <p:spPr/>
        <p:txBody>
          <a:bodyPr/>
          <a:lstStyle/>
          <a:p>
            <a:fld id="{B63E4CEF-BB1E-48C7-AE93-F39F6AA99AD7}" type="slidenum">
              <a:rPr lang="en-US" smtClean="0"/>
              <a:pPr/>
              <a:t>25</a:t>
            </a:fld>
            <a:endParaRPr lang="en-US" dirty="0"/>
          </a:p>
        </p:txBody>
      </p:sp>
    </p:spTree>
    <p:extLst>
      <p:ext uri="{BB962C8B-B14F-4D97-AF65-F5344CB8AC3E}">
        <p14:creationId xmlns:p14="http://schemas.microsoft.com/office/powerpoint/2010/main" val="907459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ED61-E679-4238-A7DA-5C0299FF55D2}"/>
              </a:ext>
            </a:extLst>
          </p:cNvPr>
          <p:cNvSpPr>
            <a:spLocks noGrp="1"/>
          </p:cNvSpPr>
          <p:nvPr>
            <p:ph type="title"/>
          </p:nvPr>
        </p:nvSpPr>
        <p:spPr/>
        <p:txBody>
          <a:bodyPr>
            <a:noAutofit/>
          </a:bodyPr>
          <a:lstStyle/>
          <a:p>
            <a:r>
              <a:rPr lang="en-US" sz="3200" dirty="0"/>
              <a:t>Is there anything IEP Teams should do differently as a result of the </a:t>
            </a:r>
            <a:r>
              <a:rPr lang="en-US" sz="3200" i="1" dirty="0" err="1"/>
              <a:t>Endrew</a:t>
            </a:r>
            <a:r>
              <a:rPr lang="en-US" sz="3200" i="1" dirty="0"/>
              <a:t> F.</a:t>
            </a:r>
            <a:r>
              <a:rPr lang="en-US" sz="3200" dirty="0"/>
              <a:t> decision?</a:t>
            </a:r>
          </a:p>
        </p:txBody>
      </p:sp>
      <p:sp>
        <p:nvSpPr>
          <p:cNvPr id="3" name="Content Placeholder 2">
            <a:extLst>
              <a:ext uri="{FF2B5EF4-FFF2-40B4-BE49-F238E27FC236}">
                <a16:creationId xmlns:a16="http://schemas.microsoft.com/office/drawing/2014/main" id="{D7B59125-6C70-4556-9000-65E775049354}"/>
              </a:ext>
            </a:extLst>
          </p:cNvPr>
          <p:cNvSpPr>
            <a:spLocks noGrp="1"/>
          </p:cNvSpPr>
          <p:nvPr>
            <p:ph idx="1"/>
          </p:nvPr>
        </p:nvSpPr>
        <p:spPr>
          <a:xfrm>
            <a:off x="628650" y="2005013"/>
            <a:ext cx="7886700" cy="4351338"/>
          </a:xfrm>
        </p:spPr>
        <p:txBody>
          <a:bodyPr>
            <a:normAutofit/>
          </a:bodyPr>
          <a:lstStyle/>
          <a:p>
            <a:r>
              <a:rPr lang="en-US" sz="3200" dirty="0"/>
              <a:t>IEP Teams must implement policies, procedures, and practices relating to:</a:t>
            </a:r>
          </a:p>
          <a:p>
            <a:pPr lvl="1"/>
            <a:r>
              <a:rPr lang="en-US" sz="2800" dirty="0"/>
              <a:t>Identifying present levels of academic achievement and functional performance</a:t>
            </a:r>
          </a:p>
          <a:p>
            <a:pPr lvl="1"/>
            <a:r>
              <a:rPr lang="en-US" sz="2800" dirty="0"/>
              <a:t>The setting of measurable annual goals, including academic and functional goals</a:t>
            </a:r>
          </a:p>
          <a:p>
            <a:pPr lvl="1"/>
            <a:r>
              <a:rPr lang="en-US" sz="2800" dirty="0"/>
              <a:t>How a child’s progress toward meeting annual goals will be measured and reported</a:t>
            </a:r>
          </a:p>
        </p:txBody>
      </p:sp>
      <p:sp>
        <p:nvSpPr>
          <p:cNvPr id="4" name="Date Placeholder 3">
            <a:extLst>
              <a:ext uri="{FF2B5EF4-FFF2-40B4-BE49-F238E27FC236}">
                <a16:creationId xmlns:a16="http://schemas.microsoft.com/office/drawing/2014/main" id="{B381EA95-5DAB-48FD-A789-BE6CE1CD815C}"/>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F12779A1-DE80-41BC-B2D6-4BE8091F0D89}"/>
              </a:ext>
            </a:extLst>
          </p:cNvPr>
          <p:cNvSpPr>
            <a:spLocks noGrp="1"/>
          </p:cNvSpPr>
          <p:nvPr>
            <p:ph type="sldNum" sz="quarter" idx="4"/>
          </p:nvPr>
        </p:nvSpPr>
        <p:spPr/>
        <p:txBody>
          <a:bodyPr/>
          <a:lstStyle/>
          <a:p>
            <a:fld id="{B63E4CEF-BB1E-48C7-AE93-F39F6AA99AD7}" type="slidenum">
              <a:rPr lang="en-US" smtClean="0"/>
              <a:pPr/>
              <a:t>26</a:t>
            </a:fld>
            <a:endParaRPr lang="en-US" dirty="0"/>
          </a:p>
        </p:txBody>
      </p:sp>
    </p:spTree>
    <p:extLst>
      <p:ext uri="{BB962C8B-B14F-4D97-AF65-F5344CB8AC3E}">
        <p14:creationId xmlns:p14="http://schemas.microsoft.com/office/powerpoint/2010/main" val="2569147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86D80-7152-4643-89CE-FE06BDB0C8E8}"/>
              </a:ext>
            </a:extLst>
          </p:cNvPr>
          <p:cNvSpPr>
            <a:spLocks noGrp="1"/>
          </p:cNvSpPr>
          <p:nvPr>
            <p:ph type="title"/>
          </p:nvPr>
        </p:nvSpPr>
        <p:spPr/>
        <p:txBody>
          <a:bodyPr>
            <a:noAutofit/>
          </a:bodyPr>
          <a:lstStyle/>
          <a:p>
            <a:r>
              <a:rPr lang="en-US" sz="2800" dirty="0"/>
              <a:t>Is there anything IEP Teams should do differently as a result of the </a:t>
            </a:r>
            <a:r>
              <a:rPr lang="en-US" sz="2800" i="1" dirty="0" err="1"/>
              <a:t>Endrew</a:t>
            </a:r>
            <a:r>
              <a:rPr lang="en-US" sz="2800" i="1" dirty="0"/>
              <a:t> F.</a:t>
            </a:r>
            <a:r>
              <a:rPr lang="en-US" sz="2800" dirty="0"/>
              <a:t> decision?</a:t>
            </a:r>
          </a:p>
        </p:txBody>
      </p:sp>
      <p:sp>
        <p:nvSpPr>
          <p:cNvPr id="3" name="Content Placeholder 2">
            <a:extLst>
              <a:ext uri="{FF2B5EF4-FFF2-40B4-BE49-F238E27FC236}">
                <a16:creationId xmlns:a16="http://schemas.microsoft.com/office/drawing/2014/main" id="{89121A42-F294-46DA-BF38-0567DB83FA13}"/>
              </a:ext>
            </a:extLst>
          </p:cNvPr>
          <p:cNvSpPr>
            <a:spLocks noGrp="1"/>
          </p:cNvSpPr>
          <p:nvPr>
            <p:ph idx="1"/>
          </p:nvPr>
        </p:nvSpPr>
        <p:spPr/>
        <p:txBody>
          <a:bodyPr>
            <a:normAutofit lnSpcReduction="10000"/>
          </a:bodyPr>
          <a:lstStyle/>
          <a:p>
            <a:r>
              <a:rPr lang="en-US" dirty="0"/>
              <a:t>IEP Teams and other school personnel should be able to demonstrate that, consistent with the provisions of the child’s IEP, they are:</a:t>
            </a:r>
          </a:p>
          <a:p>
            <a:pPr lvl="1"/>
            <a:r>
              <a:rPr lang="en-US" dirty="0"/>
              <a:t>Providing special education and related services and supplementary aids and services</a:t>
            </a:r>
          </a:p>
          <a:p>
            <a:pPr lvl="1"/>
            <a:r>
              <a:rPr lang="en-US" dirty="0"/>
              <a:t>Making program modifications</a:t>
            </a:r>
          </a:p>
          <a:p>
            <a:pPr lvl="1"/>
            <a:r>
              <a:rPr lang="en-US" dirty="0"/>
              <a:t>Providing supports for school personnel and</a:t>
            </a:r>
          </a:p>
          <a:p>
            <a:pPr lvl="1"/>
            <a:r>
              <a:rPr lang="en-US" dirty="0"/>
              <a:t>Allowing for appropriate accommodations that are reasonably calculated to enable a child to make progress appropriate in light of the child’s circumstances and enable the child to have the chance to meet challenging objectives.</a:t>
            </a:r>
          </a:p>
          <a:p>
            <a:endParaRPr lang="en-US" dirty="0"/>
          </a:p>
        </p:txBody>
      </p:sp>
      <p:sp>
        <p:nvSpPr>
          <p:cNvPr id="4" name="Date Placeholder 3">
            <a:extLst>
              <a:ext uri="{FF2B5EF4-FFF2-40B4-BE49-F238E27FC236}">
                <a16:creationId xmlns:a16="http://schemas.microsoft.com/office/drawing/2014/main" id="{E448B5E6-823E-4119-87A7-97776C14F11D}"/>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EF6AFD3D-499B-4A10-821A-C5D39784321F}"/>
              </a:ext>
            </a:extLst>
          </p:cNvPr>
          <p:cNvSpPr>
            <a:spLocks noGrp="1"/>
          </p:cNvSpPr>
          <p:nvPr>
            <p:ph type="sldNum" sz="quarter" idx="4"/>
          </p:nvPr>
        </p:nvSpPr>
        <p:spPr/>
        <p:txBody>
          <a:bodyPr/>
          <a:lstStyle/>
          <a:p>
            <a:fld id="{B63E4CEF-BB1E-48C7-AE93-F39F6AA99AD7}" type="slidenum">
              <a:rPr lang="en-US" smtClean="0"/>
              <a:pPr/>
              <a:t>27</a:t>
            </a:fld>
            <a:endParaRPr lang="en-US" dirty="0"/>
          </a:p>
        </p:txBody>
      </p:sp>
    </p:spTree>
    <p:extLst>
      <p:ext uri="{BB962C8B-B14F-4D97-AF65-F5344CB8AC3E}">
        <p14:creationId xmlns:p14="http://schemas.microsoft.com/office/powerpoint/2010/main" val="348631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4A07-59B8-4BB7-8921-E8746A45BBC7}"/>
              </a:ext>
            </a:extLst>
          </p:cNvPr>
          <p:cNvSpPr>
            <a:spLocks noGrp="1"/>
          </p:cNvSpPr>
          <p:nvPr>
            <p:ph type="title"/>
          </p:nvPr>
        </p:nvSpPr>
        <p:spPr/>
        <p:txBody>
          <a:bodyPr>
            <a:noAutofit/>
          </a:bodyPr>
          <a:lstStyle/>
          <a:p>
            <a:r>
              <a:rPr lang="en-US" sz="3200" dirty="0"/>
              <a:t>Has the </a:t>
            </a:r>
            <a:r>
              <a:rPr lang="en-US" sz="3200" i="1" dirty="0" err="1"/>
              <a:t>Endrew</a:t>
            </a:r>
            <a:r>
              <a:rPr lang="en-US" sz="3200" i="1" dirty="0"/>
              <a:t> F.</a:t>
            </a:r>
            <a:r>
              <a:rPr lang="en-US" sz="3200" dirty="0"/>
              <a:t> decision affected </a:t>
            </a:r>
            <a:r>
              <a:rPr lang="en-US" sz="3200" dirty="0">
                <a:solidFill>
                  <a:srgbClr val="FF0000"/>
                </a:solidFill>
              </a:rPr>
              <a:t>parents’ due process rights </a:t>
            </a:r>
            <a:r>
              <a:rPr lang="en-US" sz="3200" dirty="0"/>
              <a:t>under the IDEA?</a:t>
            </a:r>
          </a:p>
        </p:txBody>
      </p:sp>
      <p:sp>
        <p:nvSpPr>
          <p:cNvPr id="3" name="Content Placeholder 2">
            <a:extLst>
              <a:ext uri="{FF2B5EF4-FFF2-40B4-BE49-F238E27FC236}">
                <a16:creationId xmlns:a16="http://schemas.microsoft.com/office/drawing/2014/main" id="{D61BEAF6-81CD-460D-BADA-E9D827B66631}"/>
              </a:ext>
            </a:extLst>
          </p:cNvPr>
          <p:cNvSpPr>
            <a:spLocks noGrp="1"/>
          </p:cNvSpPr>
          <p:nvPr>
            <p:ph idx="1"/>
          </p:nvPr>
        </p:nvSpPr>
        <p:spPr/>
        <p:txBody>
          <a:bodyPr/>
          <a:lstStyle/>
          <a:p>
            <a:r>
              <a:rPr lang="en-US" dirty="0"/>
              <a:t>No. Parents can continue to use mediation and due process procedures if they disagree with IEP Team determinations about the special education and related services that are appropriate and necessary for their child to receive FAPE.</a:t>
            </a:r>
          </a:p>
        </p:txBody>
      </p:sp>
      <p:sp>
        <p:nvSpPr>
          <p:cNvPr id="4" name="Date Placeholder 3">
            <a:extLst>
              <a:ext uri="{FF2B5EF4-FFF2-40B4-BE49-F238E27FC236}">
                <a16:creationId xmlns:a16="http://schemas.microsoft.com/office/drawing/2014/main" id="{CACBD11C-72CD-430E-AD4A-304A34672634}"/>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17A7DFF1-2691-4968-B74D-69F05EC4DC5A}"/>
              </a:ext>
            </a:extLst>
          </p:cNvPr>
          <p:cNvSpPr>
            <a:spLocks noGrp="1"/>
          </p:cNvSpPr>
          <p:nvPr>
            <p:ph type="sldNum" sz="quarter" idx="4"/>
          </p:nvPr>
        </p:nvSpPr>
        <p:spPr/>
        <p:txBody>
          <a:bodyPr/>
          <a:lstStyle/>
          <a:p>
            <a:fld id="{B63E4CEF-BB1E-48C7-AE93-F39F6AA99AD7}" type="slidenum">
              <a:rPr lang="en-US" smtClean="0"/>
              <a:pPr/>
              <a:t>28</a:t>
            </a:fld>
            <a:endParaRPr lang="en-US" dirty="0"/>
          </a:p>
        </p:txBody>
      </p:sp>
    </p:spTree>
    <p:extLst>
      <p:ext uri="{BB962C8B-B14F-4D97-AF65-F5344CB8AC3E}">
        <p14:creationId xmlns:p14="http://schemas.microsoft.com/office/powerpoint/2010/main" val="3740801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77754-B348-4E8D-9B79-2DB05082C813}"/>
              </a:ext>
            </a:extLst>
          </p:cNvPr>
          <p:cNvSpPr>
            <a:spLocks noGrp="1"/>
          </p:cNvSpPr>
          <p:nvPr>
            <p:ph type="title"/>
          </p:nvPr>
        </p:nvSpPr>
        <p:spPr/>
        <p:txBody>
          <a:bodyPr/>
          <a:lstStyle/>
          <a:p>
            <a:r>
              <a:rPr lang="en-US" dirty="0"/>
              <a:t>So what happened to </a:t>
            </a:r>
            <a:r>
              <a:rPr lang="en-US" dirty="0" err="1"/>
              <a:t>Endrew</a:t>
            </a:r>
            <a:r>
              <a:rPr lang="en-US" dirty="0"/>
              <a:t> F.?</a:t>
            </a:r>
          </a:p>
        </p:txBody>
      </p:sp>
      <p:sp>
        <p:nvSpPr>
          <p:cNvPr id="3" name="Content Placeholder 2">
            <a:extLst>
              <a:ext uri="{FF2B5EF4-FFF2-40B4-BE49-F238E27FC236}">
                <a16:creationId xmlns:a16="http://schemas.microsoft.com/office/drawing/2014/main" id="{2058853D-3515-4131-B1D3-092FDAE2CE88}"/>
              </a:ext>
            </a:extLst>
          </p:cNvPr>
          <p:cNvSpPr>
            <a:spLocks noGrp="1"/>
          </p:cNvSpPr>
          <p:nvPr>
            <p:ph idx="1"/>
          </p:nvPr>
        </p:nvSpPr>
        <p:spPr>
          <a:xfrm>
            <a:off x="268447" y="1659579"/>
            <a:ext cx="8665827" cy="4517384"/>
          </a:xfrm>
        </p:spPr>
        <p:txBody>
          <a:bodyPr>
            <a:normAutofit fontScale="92500" lnSpcReduction="10000"/>
          </a:bodyPr>
          <a:lstStyle/>
          <a:p>
            <a:r>
              <a:rPr lang="en-US" sz="2400" dirty="0"/>
              <a:t>On remand, the district court of Colorado determined that </a:t>
            </a:r>
            <a:r>
              <a:rPr lang="en-US" sz="2400" dirty="0" err="1"/>
              <a:t>Endrew</a:t>
            </a:r>
            <a:r>
              <a:rPr lang="en-US" sz="2400" dirty="0"/>
              <a:t> F.’s IEP did not satisfy the revised standard of FAPE</a:t>
            </a:r>
          </a:p>
          <a:p>
            <a:pPr lvl="1"/>
            <a:r>
              <a:rPr lang="en-US" dirty="0"/>
              <a:t>5</a:t>
            </a:r>
            <a:r>
              <a:rPr lang="en-US" baseline="30000" dirty="0"/>
              <a:t>th</a:t>
            </a:r>
            <a:r>
              <a:rPr lang="en-US" dirty="0"/>
              <a:t> grade IEP had the same annual goals as 2</a:t>
            </a:r>
            <a:r>
              <a:rPr lang="en-US" baseline="30000" dirty="0"/>
              <a:t>nd</a:t>
            </a:r>
            <a:r>
              <a:rPr lang="en-US" dirty="0"/>
              <a:t>, 3</a:t>
            </a:r>
            <a:r>
              <a:rPr lang="en-US" baseline="30000" dirty="0"/>
              <a:t>rd</a:t>
            </a:r>
            <a:r>
              <a:rPr lang="en-US" dirty="0"/>
              <a:t>, and 4</a:t>
            </a:r>
            <a:r>
              <a:rPr lang="en-US" baseline="30000" dirty="0"/>
              <a:t>th</a:t>
            </a:r>
            <a:r>
              <a:rPr lang="en-US" dirty="0"/>
              <a:t> grade IEPs with only minor changes to the short-term objectives</a:t>
            </a:r>
          </a:p>
          <a:p>
            <a:pPr lvl="1"/>
            <a:r>
              <a:rPr lang="en-US" dirty="0"/>
              <a:t>Even though the school district said that the student’s severe behavior problems prevented him from making greater progress, the judge noted that the district had not conducted a functional behavioral assessment (FBA) or developed a behavioral intervention plan (BIP)</a:t>
            </a:r>
          </a:p>
          <a:p>
            <a:pPr lvl="1"/>
            <a:r>
              <a:rPr lang="en-US" dirty="0"/>
              <a:t>Judge said the district’s inability to properly address the student’s behavior negatively impacted his ability to make progress which cut against the reasonableness of the 5</a:t>
            </a:r>
            <a:r>
              <a:rPr lang="en-US" baseline="30000" dirty="0"/>
              <a:t>th</a:t>
            </a:r>
            <a:r>
              <a:rPr lang="en-US" dirty="0"/>
              <a:t> grade IEP.</a:t>
            </a:r>
          </a:p>
          <a:p>
            <a:r>
              <a:rPr lang="en-US" sz="2400" dirty="0"/>
              <a:t>Parents entitled to recover reasonable private school costs and legal expenses.</a:t>
            </a:r>
          </a:p>
        </p:txBody>
      </p:sp>
      <p:sp>
        <p:nvSpPr>
          <p:cNvPr id="4" name="Date Placeholder 3">
            <a:extLst>
              <a:ext uri="{FF2B5EF4-FFF2-40B4-BE49-F238E27FC236}">
                <a16:creationId xmlns:a16="http://schemas.microsoft.com/office/drawing/2014/main" id="{CD95F74B-9EDB-41F1-BF4B-6E8ADB30C43A}"/>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E7E5E492-1C43-464C-A7FC-C8284A24F221}"/>
              </a:ext>
            </a:extLst>
          </p:cNvPr>
          <p:cNvSpPr>
            <a:spLocks noGrp="1"/>
          </p:cNvSpPr>
          <p:nvPr>
            <p:ph type="sldNum" sz="quarter" idx="4"/>
          </p:nvPr>
        </p:nvSpPr>
        <p:spPr/>
        <p:txBody>
          <a:bodyPr/>
          <a:lstStyle/>
          <a:p>
            <a:fld id="{B63E4CEF-BB1E-48C7-AE93-F39F6AA99AD7}" type="slidenum">
              <a:rPr lang="en-US" smtClean="0"/>
              <a:pPr/>
              <a:t>29</a:t>
            </a:fld>
            <a:endParaRPr lang="en-US" dirty="0"/>
          </a:p>
        </p:txBody>
      </p:sp>
    </p:spTree>
    <p:extLst>
      <p:ext uri="{BB962C8B-B14F-4D97-AF65-F5344CB8AC3E}">
        <p14:creationId xmlns:p14="http://schemas.microsoft.com/office/powerpoint/2010/main" val="370401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5CF23-6276-449F-8329-962D6EACEC9C}"/>
              </a:ext>
            </a:extLst>
          </p:cNvPr>
          <p:cNvSpPr>
            <a:spLocks noGrp="1"/>
          </p:cNvSpPr>
          <p:nvPr>
            <p:ph type="title"/>
          </p:nvPr>
        </p:nvSpPr>
        <p:spPr/>
        <p:txBody>
          <a:bodyPr>
            <a:normAutofit fontScale="90000"/>
          </a:bodyPr>
          <a:lstStyle/>
          <a:p>
            <a:r>
              <a:rPr lang="en-US" dirty="0"/>
              <a:t>Relevant Court Cases and Guidance Documents</a:t>
            </a:r>
          </a:p>
        </p:txBody>
      </p:sp>
      <p:sp>
        <p:nvSpPr>
          <p:cNvPr id="3" name="Content Placeholder 2">
            <a:extLst>
              <a:ext uri="{FF2B5EF4-FFF2-40B4-BE49-F238E27FC236}">
                <a16:creationId xmlns:a16="http://schemas.microsoft.com/office/drawing/2014/main" id="{D8351DE0-EEF7-4C97-8EDF-8A24AB9F2148}"/>
              </a:ext>
            </a:extLst>
          </p:cNvPr>
          <p:cNvSpPr>
            <a:spLocks noGrp="1"/>
          </p:cNvSpPr>
          <p:nvPr>
            <p:ph idx="1"/>
          </p:nvPr>
        </p:nvSpPr>
        <p:spPr/>
        <p:txBody>
          <a:bodyPr/>
          <a:lstStyle/>
          <a:p>
            <a:r>
              <a:rPr lang="en-US" i="1" dirty="0">
                <a:hlinkClick r:id="rId2"/>
              </a:rPr>
              <a:t>BOE Hendrick Hudson Central School District v. Rowley</a:t>
            </a:r>
            <a:r>
              <a:rPr lang="en-US" dirty="0">
                <a:hlinkClick r:id="rId2"/>
              </a:rPr>
              <a:t>, 458 U.S. 176 (June 28, 1982)</a:t>
            </a:r>
            <a:endParaRPr lang="en-US" dirty="0">
              <a:hlinkClick r:id="rId3"/>
            </a:endParaRPr>
          </a:p>
          <a:p>
            <a:r>
              <a:rPr lang="en-US" i="1" dirty="0" err="1">
                <a:hlinkClick r:id="rId3"/>
              </a:rPr>
              <a:t>Endrew</a:t>
            </a:r>
            <a:r>
              <a:rPr lang="en-US" i="1" dirty="0">
                <a:hlinkClick r:id="rId3"/>
              </a:rPr>
              <a:t> F. v. Douglas County (CO) School District, 137 </a:t>
            </a:r>
            <a:r>
              <a:rPr lang="en-US" i="1" dirty="0" err="1">
                <a:hlinkClick r:id="rId3"/>
              </a:rPr>
              <a:t>S.Ct</a:t>
            </a:r>
            <a:r>
              <a:rPr lang="en-US" i="1" dirty="0">
                <a:hlinkClick r:id="rId3"/>
              </a:rPr>
              <a:t>. 988 </a:t>
            </a:r>
            <a:r>
              <a:rPr lang="en-US" dirty="0">
                <a:hlinkClick r:id="rId3"/>
              </a:rPr>
              <a:t>(March 22, 2017)</a:t>
            </a:r>
            <a:r>
              <a:rPr lang="en-US" dirty="0"/>
              <a:t> </a:t>
            </a:r>
          </a:p>
          <a:p>
            <a:r>
              <a:rPr lang="en-US" dirty="0">
                <a:hlinkClick r:id="rId4"/>
              </a:rPr>
              <a:t>U.S. Dep’t of Educ. Questions &amp; Answers on </a:t>
            </a:r>
            <a:r>
              <a:rPr lang="en-US" i="1" dirty="0" err="1">
                <a:hlinkClick r:id="rId4"/>
              </a:rPr>
              <a:t>Endrew</a:t>
            </a:r>
            <a:r>
              <a:rPr lang="en-US" i="1" dirty="0">
                <a:hlinkClick r:id="rId4"/>
              </a:rPr>
              <a:t> F. </a:t>
            </a:r>
            <a:r>
              <a:rPr lang="en-US" dirty="0">
                <a:hlinkClick r:id="rId4"/>
              </a:rPr>
              <a:t>(December 7, 2017)</a:t>
            </a:r>
            <a:endParaRPr lang="en-US" i="1" dirty="0"/>
          </a:p>
          <a:p>
            <a:r>
              <a:rPr lang="en-US" i="1" dirty="0" err="1">
                <a:hlinkClick r:id="rId5"/>
              </a:rPr>
              <a:t>Endrew</a:t>
            </a:r>
            <a:r>
              <a:rPr lang="en-US" i="1" dirty="0">
                <a:hlinkClick r:id="rId5"/>
              </a:rPr>
              <a:t> F. v. Douglas County (CO) School District</a:t>
            </a:r>
            <a:r>
              <a:rPr lang="en-US" dirty="0">
                <a:hlinkClick r:id="rId5"/>
              </a:rPr>
              <a:t>, 290 F. Supp. 3d 1175, U.S. District Court of Colorado (February 12, 2018)</a:t>
            </a:r>
            <a:endParaRPr lang="en-US" dirty="0"/>
          </a:p>
        </p:txBody>
      </p:sp>
      <p:sp>
        <p:nvSpPr>
          <p:cNvPr id="4" name="Date Placeholder 3">
            <a:extLst>
              <a:ext uri="{FF2B5EF4-FFF2-40B4-BE49-F238E27FC236}">
                <a16:creationId xmlns:a16="http://schemas.microsoft.com/office/drawing/2014/main" id="{93F2B59D-4B12-47DE-9395-F7B7EFFD7A35}"/>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A50FFB9E-B072-450E-BE19-CA5D4DA06F7B}"/>
              </a:ext>
            </a:extLst>
          </p:cNvPr>
          <p:cNvSpPr>
            <a:spLocks noGrp="1"/>
          </p:cNvSpPr>
          <p:nvPr>
            <p:ph type="sldNum" sz="quarter" idx="4"/>
          </p:nvPr>
        </p:nvSpPr>
        <p:spPr/>
        <p:txBody>
          <a:bodyPr/>
          <a:lstStyle/>
          <a:p>
            <a:fld id="{B63E4CEF-BB1E-48C7-AE93-F39F6AA99AD7}" type="slidenum">
              <a:rPr lang="en-US" smtClean="0"/>
              <a:pPr/>
              <a:t>3</a:t>
            </a:fld>
            <a:endParaRPr lang="en-US" dirty="0"/>
          </a:p>
        </p:txBody>
      </p:sp>
    </p:spTree>
    <p:extLst>
      <p:ext uri="{BB962C8B-B14F-4D97-AF65-F5344CB8AC3E}">
        <p14:creationId xmlns:p14="http://schemas.microsoft.com/office/powerpoint/2010/main" val="2734964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0674"/>
            <a:ext cx="4379191" cy="1325563"/>
          </a:xfrm>
        </p:spPr>
        <p:txBody>
          <a:bodyPr/>
          <a:lstStyle/>
          <a:p>
            <a:r>
              <a:rPr lang="en-US" dirty="0"/>
              <a:t>Can you hit the “</a:t>
            </a:r>
            <a:r>
              <a:rPr lang="en-US" dirty="0" err="1"/>
              <a:t>bullseye</a:t>
            </a:r>
            <a:r>
              <a:rPr lang="en-US" dirty="0"/>
              <a:t>”?</a:t>
            </a:r>
          </a:p>
        </p:txBody>
      </p:sp>
      <p:sp>
        <p:nvSpPr>
          <p:cNvPr id="3" name="Content Placeholder 2"/>
          <p:cNvSpPr>
            <a:spLocks noGrp="1"/>
          </p:cNvSpPr>
          <p:nvPr>
            <p:ph idx="1"/>
          </p:nvPr>
        </p:nvSpPr>
        <p:spPr>
          <a:xfrm>
            <a:off x="179173" y="1782183"/>
            <a:ext cx="8785654" cy="4351338"/>
          </a:xfrm>
        </p:spPr>
        <p:txBody>
          <a:bodyPr>
            <a:noAutofit/>
          </a:bodyPr>
          <a:lstStyle/>
          <a:p>
            <a:r>
              <a:rPr lang="en-US" sz="3200" dirty="0"/>
              <a:t>Can you recite the </a:t>
            </a:r>
            <a:r>
              <a:rPr lang="en-US" sz="3200" i="1" dirty="0" err="1"/>
              <a:t>Endrew</a:t>
            </a:r>
            <a:r>
              <a:rPr lang="en-US" sz="3200" i="1" dirty="0"/>
              <a:t> F.</a:t>
            </a:r>
            <a:r>
              <a:rPr lang="en-US" sz="3200" dirty="0"/>
              <a:t> substantive standard for a free appropriate public education (FAPE)?</a:t>
            </a:r>
          </a:p>
          <a:p>
            <a:r>
              <a:rPr lang="en-US" sz="3200" dirty="0"/>
              <a:t>Can you locate the court cases and federal guidance documents on the </a:t>
            </a:r>
            <a:r>
              <a:rPr lang="en-US" sz="3200" i="1" dirty="0" err="1"/>
              <a:t>Endrew</a:t>
            </a:r>
            <a:r>
              <a:rPr lang="en-US" sz="3200" i="1" dirty="0"/>
              <a:t> F.</a:t>
            </a:r>
            <a:r>
              <a:rPr lang="en-US" sz="3200" dirty="0"/>
              <a:t> substantive standard for FAPE?</a:t>
            </a:r>
          </a:p>
          <a:p>
            <a:r>
              <a:rPr lang="en-US" sz="3200" dirty="0"/>
              <a:t>Can you discuss ways in which parents and school districts can work together to ensure all students with disabilities are receiving a FAPE? </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30</a:t>
            </a:fld>
            <a:endParaRPr lang="en-US" dirty="0"/>
          </a:p>
        </p:txBody>
      </p:sp>
      <p:pic>
        <p:nvPicPr>
          <p:cNvPr id="6" name="Picture 6" descr="C:\Users\Jamila.Pollard\AppData\Local\Microsoft\Windows\Temporary Internet Files\Content.IE5\AIL3HZBY\MC90038259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7841" y="59531"/>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4986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Any Questions???</a:t>
            </a:r>
          </a:p>
        </p:txBody>
      </p:sp>
      <p:sp>
        <p:nvSpPr>
          <p:cNvPr id="27651" name="Content Placeholder 2"/>
          <p:cNvSpPr>
            <a:spLocks noGrp="1"/>
          </p:cNvSpPr>
          <p:nvPr>
            <p:ph idx="1"/>
          </p:nvPr>
        </p:nvSpPr>
        <p:spPr/>
        <p:txBody>
          <a:bodyPr/>
          <a:lstStyle/>
          <a:p>
            <a:pPr marL="0" indent="0" algn="ctr">
              <a:buFont typeface="Arial" panose="020B0604020202020204" pitchFamily="34" charset="0"/>
              <a:buNone/>
            </a:pPr>
            <a:endParaRPr lang="en-US" altLang="en-US" sz="4000">
              <a:solidFill>
                <a:srgbClr val="C00000"/>
              </a:solidFill>
            </a:endParaRPr>
          </a:p>
          <a:p>
            <a:pPr marL="0" indent="0" algn="ctr">
              <a:buFont typeface="Arial" panose="020B0604020202020204" pitchFamily="34" charset="0"/>
              <a:buNone/>
            </a:pPr>
            <a:r>
              <a:rPr lang="en-US" altLang="en-US" sz="4000">
                <a:solidFill>
                  <a:srgbClr val="C00000"/>
                </a:solidFill>
              </a:rPr>
              <a:t>Jamila C. Pollard, Esq.</a:t>
            </a:r>
          </a:p>
          <a:p>
            <a:pPr marL="0" indent="0" algn="ctr">
              <a:buFont typeface="Arial" panose="020B0604020202020204" pitchFamily="34" charset="0"/>
              <a:buNone/>
            </a:pPr>
            <a:r>
              <a:rPr lang="en-US" altLang="en-US" sz="4000">
                <a:solidFill>
                  <a:srgbClr val="C00000"/>
                </a:solidFill>
                <a:hlinkClick r:id="rId2"/>
              </a:rPr>
              <a:t>jpollard@doe.k12.ga.us</a:t>
            </a:r>
            <a:endParaRPr lang="en-US" altLang="en-US" sz="4000">
              <a:solidFill>
                <a:srgbClr val="C00000"/>
              </a:solidFill>
            </a:endParaRPr>
          </a:p>
          <a:p>
            <a:pPr marL="0" indent="0" algn="ctr">
              <a:buFont typeface="Arial" panose="020B0604020202020204" pitchFamily="34" charset="0"/>
              <a:buNone/>
            </a:pPr>
            <a:r>
              <a:rPr lang="en-US" altLang="en-US" sz="4000">
                <a:solidFill>
                  <a:srgbClr val="C00000"/>
                </a:solidFill>
              </a:rPr>
              <a:t>(404) 657-7329</a:t>
            </a:r>
          </a:p>
          <a:p>
            <a:pPr marL="0" indent="0">
              <a:buFont typeface="Arial" panose="020B0604020202020204" pitchFamily="34" charset="0"/>
              <a:buNone/>
            </a:pPr>
            <a:endParaRPr lang="en-US" altLang="en-US"/>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657DFD5A-0FDA-4EDA-9489-78AD1E28AA01}" type="datetime1">
              <a:rPr lang="en-US" smtClean="0"/>
              <a:pPr>
                <a:defRPr/>
              </a:pPr>
              <a:t>9/2/2018</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C9259A-1305-4C1F-904D-6AE945713925}"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spTree>
    <p:extLst>
      <p:ext uri="{BB962C8B-B14F-4D97-AF65-F5344CB8AC3E}">
        <p14:creationId xmlns:p14="http://schemas.microsoft.com/office/powerpoint/2010/main" val="9639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i="1" dirty="0"/>
              <a:t>BOE of the Hendrick Hudson Central School District v. Rowley</a:t>
            </a:r>
            <a:r>
              <a:rPr lang="en-US" sz="2400" dirty="0"/>
              <a:t>, 458 U.S. 176 (June 28, 1982)</a:t>
            </a:r>
            <a:endParaRPr lang="en-US" sz="2400" i="1" dirty="0"/>
          </a:p>
        </p:txBody>
      </p:sp>
      <p:sp>
        <p:nvSpPr>
          <p:cNvPr id="3" name="Content Placeholder 2"/>
          <p:cNvSpPr>
            <a:spLocks noGrp="1"/>
          </p:cNvSpPr>
          <p:nvPr>
            <p:ph idx="1"/>
          </p:nvPr>
        </p:nvSpPr>
        <p:spPr/>
        <p:txBody>
          <a:bodyPr>
            <a:normAutofit fontScale="92500" lnSpcReduction="10000"/>
          </a:bodyPr>
          <a:lstStyle/>
          <a:p>
            <a:r>
              <a:rPr lang="en-US" dirty="0"/>
              <a:t>Amy Rowley, a first grade student with a hearing impairment, was taught in the general education classroom.</a:t>
            </a:r>
          </a:p>
          <a:p>
            <a:r>
              <a:rPr lang="en-US" dirty="0"/>
              <a:t>The IEP Team determined that the student required an FM system, a tutor for the deaf one hour a week, and speech-language therapy three hours a week.</a:t>
            </a:r>
          </a:p>
          <a:p>
            <a:r>
              <a:rPr lang="en-US" dirty="0"/>
              <a:t>The parent agreed with the IEP Team, but also insisted that the student required a sign language interpreter in all of her academic classes.</a:t>
            </a:r>
          </a:p>
          <a:p>
            <a:r>
              <a:rPr lang="en-US" dirty="0"/>
              <a:t>The district stated that the student was achieving educationally, academically, and socially without such assistance.</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4</a:t>
            </a:fld>
            <a:endParaRPr lang="en-US" dirty="0"/>
          </a:p>
        </p:txBody>
      </p:sp>
    </p:spTree>
    <p:extLst>
      <p:ext uri="{BB962C8B-B14F-4D97-AF65-F5344CB8AC3E}">
        <p14:creationId xmlns:p14="http://schemas.microsoft.com/office/powerpoint/2010/main" val="186167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Rowley</a:t>
            </a:r>
            <a:r>
              <a:rPr lang="en-US" dirty="0"/>
              <a:t> Standard for FAPE</a:t>
            </a:r>
          </a:p>
        </p:txBody>
      </p:sp>
      <p:sp>
        <p:nvSpPr>
          <p:cNvPr id="3" name="Content Placeholder 2"/>
          <p:cNvSpPr>
            <a:spLocks noGrp="1"/>
          </p:cNvSpPr>
          <p:nvPr>
            <p:ph idx="1"/>
          </p:nvPr>
        </p:nvSpPr>
        <p:spPr/>
        <p:txBody>
          <a:bodyPr>
            <a:normAutofit fontScale="85000" lnSpcReduction="20000"/>
          </a:bodyPr>
          <a:lstStyle/>
          <a:p>
            <a:r>
              <a:rPr lang="en-US" sz="3600" dirty="0"/>
              <a:t>Has the district complied with the procedures of the IDEA?</a:t>
            </a:r>
          </a:p>
          <a:p>
            <a:r>
              <a:rPr lang="en-US" sz="3600" dirty="0"/>
              <a:t>Is the IEP “reasonably calculated to enable the child to receive educational benefits”? </a:t>
            </a:r>
          </a:p>
          <a:p>
            <a:r>
              <a:rPr lang="en-US" sz="3600" dirty="0">
                <a:solidFill>
                  <a:srgbClr val="FF0000"/>
                </a:solidFill>
              </a:rPr>
              <a:t>For children receiving instruction in the regular classroom</a:t>
            </a:r>
            <a:r>
              <a:rPr lang="en-US" sz="3600" dirty="0"/>
              <a:t>, this would generally require an IEP “reasonably calculated to enable the child to achieve passing marks and advance from grade to grade.”</a:t>
            </a:r>
          </a:p>
          <a:p>
            <a:r>
              <a:rPr lang="en-US" sz="3600" dirty="0"/>
              <a:t>Schools need not </a:t>
            </a:r>
            <a:r>
              <a:rPr lang="en-US" sz="3600" i="1" dirty="0"/>
              <a:t>maximize</a:t>
            </a:r>
            <a:r>
              <a:rPr lang="en-US" sz="3600" dirty="0"/>
              <a:t> the potential of children with disabilities.</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5</a:t>
            </a:fld>
            <a:endParaRPr lang="en-US" dirty="0"/>
          </a:p>
        </p:txBody>
      </p:sp>
    </p:spTree>
    <p:extLst>
      <p:ext uri="{BB962C8B-B14F-4D97-AF65-F5344CB8AC3E}">
        <p14:creationId xmlns:p14="http://schemas.microsoft.com/office/powerpoint/2010/main" val="3517406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Differing Interpretations of </a:t>
            </a:r>
            <a:r>
              <a:rPr lang="en-US" i="1" dirty="0"/>
              <a:t>Rowley</a:t>
            </a:r>
            <a:endParaRPr lang="en-US" dirty="0"/>
          </a:p>
        </p:txBody>
      </p:sp>
      <p:sp>
        <p:nvSpPr>
          <p:cNvPr id="3" name="Content Placeholder 2"/>
          <p:cNvSpPr>
            <a:spLocks noGrp="1"/>
          </p:cNvSpPr>
          <p:nvPr>
            <p:ph idx="1"/>
          </p:nvPr>
        </p:nvSpPr>
        <p:spPr/>
        <p:txBody>
          <a:bodyPr>
            <a:normAutofit/>
          </a:bodyPr>
          <a:lstStyle/>
          <a:p>
            <a:r>
              <a:rPr lang="en-US" sz="4000" dirty="0"/>
              <a:t>Some educational benefit</a:t>
            </a:r>
          </a:p>
          <a:p>
            <a:r>
              <a:rPr lang="en-US" sz="4000" dirty="0"/>
              <a:t>Meaningful educational benefit</a:t>
            </a:r>
          </a:p>
          <a:p>
            <a:r>
              <a:rPr lang="en-US" sz="4000" dirty="0"/>
              <a:t>More than </a:t>
            </a:r>
            <a:r>
              <a:rPr lang="en-US" sz="4000" i="1" dirty="0"/>
              <a:t>de </a:t>
            </a:r>
            <a:r>
              <a:rPr lang="en-US" sz="4000" i="1" dirty="0" err="1"/>
              <a:t>minimis</a:t>
            </a:r>
            <a:r>
              <a:rPr lang="en-US" sz="4000" dirty="0"/>
              <a:t> educational benefit</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6</a:t>
            </a:fld>
            <a:endParaRPr lang="en-US" dirty="0"/>
          </a:p>
        </p:txBody>
      </p:sp>
    </p:spTree>
    <p:extLst>
      <p:ext uri="{BB962C8B-B14F-4D97-AF65-F5344CB8AC3E}">
        <p14:creationId xmlns:p14="http://schemas.microsoft.com/office/powerpoint/2010/main" val="204047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A209BE3-620F-4566-B241-6B917ADDFEE5}"/>
              </a:ext>
            </a:extLst>
          </p:cNvPr>
          <p:cNvSpPr>
            <a:spLocks noGrp="1"/>
          </p:cNvSpPr>
          <p:nvPr>
            <p:ph type="title"/>
          </p:nvPr>
        </p:nvSpPr>
        <p:spPr/>
        <p:txBody>
          <a:bodyPr>
            <a:noAutofit/>
          </a:bodyPr>
          <a:lstStyle/>
          <a:p>
            <a:r>
              <a:rPr lang="en-US" sz="2800" i="1" dirty="0"/>
              <a:t>Endrew F. v. Douglas County (CO) School District, </a:t>
            </a:r>
            <a:r>
              <a:rPr lang="en-US" sz="2800" dirty="0"/>
              <a:t>137 S. Ct. 988 (March 22, 2017)</a:t>
            </a:r>
          </a:p>
        </p:txBody>
      </p:sp>
      <p:sp>
        <p:nvSpPr>
          <p:cNvPr id="7" name="Content Placeholder 6">
            <a:extLst>
              <a:ext uri="{FF2B5EF4-FFF2-40B4-BE49-F238E27FC236}">
                <a16:creationId xmlns:a16="http://schemas.microsoft.com/office/drawing/2014/main" id="{139C3DE9-B4FA-47AC-B941-23D30C3E6B3F}"/>
              </a:ext>
            </a:extLst>
          </p:cNvPr>
          <p:cNvSpPr>
            <a:spLocks noGrp="1"/>
          </p:cNvSpPr>
          <p:nvPr>
            <p:ph idx="1"/>
          </p:nvPr>
        </p:nvSpPr>
        <p:spPr/>
        <p:txBody>
          <a:bodyPr>
            <a:normAutofit fontScale="92500"/>
          </a:bodyPr>
          <a:lstStyle/>
          <a:p>
            <a:r>
              <a:rPr lang="en-US" dirty="0"/>
              <a:t>Endrew F., a student with autism, attended school in the district from preschool through fourth grade.</a:t>
            </a:r>
          </a:p>
          <a:p>
            <a:r>
              <a:rPr lang="en-US" dirty="0"/>
              <a:t>The district’s proposed IEP for fifth grade was, in the  parent’s view, pretty much the same as his third and fourth grade IEPs. The parents removed him from the school and enrolled him in a private school that specializes in educating children with autism.</a:t>
            </a:r>
          </a:p>
          <a:p>
            <a:r>
              <a:rPr lang="en-US" dirty="0"/>
              <a:t>The private school developed a BIP and added substantive academic goals, and within months, the student’s behavior and academic progress improved significantly.</a:t>
            </a:r>
          </a:p>
          <a:p>
            <a:pPr marL="0" indent="0">
              <a:buNone/>
            </a:pPr>
            <a:endParaRPr lang="en-US" dirty="0"/>
          </a:p>
        </p:txBody>
      </p:sp>
      <p:sp>
        <p:nvSpPr>
          <p:cNvPr id="4" name="Date Placeholder 3">
            <a:extLst>
              <a:ext uri="{FF2B5EF4-FFF2-40B4-BE49-F238E27FC236}">
                <a16:creationId xmlns:a16="http://schemas.microsoft.com/office/drawing/2014/main" id="{4D0C7218-5AF8-44EF-9DD9-FB034D876627}"/>
              </a:ext>
            </a:extLst>
          </p:cNvPr>
          <p:cNvSpPr>
            <a:spLocks noGrp="1"/>
          </p:cNvSpPr>
          <p:nvPr>
            <p:ph type="dt" sz="half" idx="2"/>
          </p:nvPr>
        </p:nvSpPr>
        <p:spPr/>
        <p:txBody>
          <a:bodyPr/>
          <a:lstStyle/>
          <a:p>
            <a:fld id="{535B3B41-2E1F-40FB-8308-AA0E18F0B9DC}" type="datetime1">
              <a:rPr lang="en-US" smtClean="0"/>
              <a:t>9/2/2018</a:t>
            </a:fld>
            <a:endParaRPr lang="en-US" dirty="0"/>
          </a:p>
        </p:txBody>
      </p:sp>
      <p:sp>
        <p:nvSpPr>
          <p:cNvPr id="5" name="Slide Number Placeholder 4">
            <a:extLst>
              <a:ext uri="{FF2B5EF4-FFF2-40B4-BE49-F238E27FC236}">
                <a16:creationId xmlns:a16="http://schemas.microsoft.com/office/drawing/2014/main" id="{C76E6CE4-6F47-4FB6-BACB-C94329DAD007}"/>
              </a:ext>
            </a:extLst>
          </p:cNvPr>
          <p:cNvSpPr>
            <a:spLocks noGrp="1"/>
          </p:cNvSpPr>
          <p:nvPr>
            <p:ph type="sldNum" sz="quarter" idx="4"/>
          </p:nvPr>
        </p:nvSpPr>
        <p:spPr/>
        <p:txBody>
          <a:bodyPr/>
          <a:lstStyle/>
          <a:p>
            <a:fld id="{B63E4CEF-BB1E-48C7-AE93-F39F6AA99AD7}" type="slidenum">
              <a:rPr lang="en-US" smtClean="0"/>
              <a:pPr/>
              <a:t>7</a:t>
            </a:fld>
            <a:endParaRPr lang="en-US" dirty="0"/>
          </a:p>
        </p:txBody>
      </p:sp>
    </p:spTree>
    <p:extLst>
      <p:ext uri="{BB962C8B-B14F-4D97-AF65-F5344CB8AC3E}">
        <p14:creationId xmlns:p14="http://schemas.microsoft.com/office/powerpoint/2010/main" val="221026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219C-4365-4A44-B91C-0B6575A84112}"/>
              </a:ext>
            </a:extLst>
          </p:cNvPr>
          <p:cNvSpPr>
            <a:spLocks noGrp="1"/>
          </p:cNvSpPr>
          <p:nvPr>
            <p:ph type="title"/>
          </p:nvPr>
        </p:nvSpPr>
        <p:spPr/>
        <p:txBody>
          <a:bodyPr/>
          <a:lstStyle/>
          <a:p>
            <a:r>
              <a:rPr lang="en-US" sz="2800" i="1" dirty="0">
                <a:solidFill>
                  <a:prstClr val="black"/>
                </a:solidFill>
              </a:rPr>
              <a:t>Endrew F. v. Douglas County (CO) School District, </a:t>
            </a:r>
            <a:r>
              <a:rPr lang="en-US" sz="2800" dirty="0">
                <a:solidFill>
                  <a:prstClr val="black"/>
                </a:solidFill>
              </a:rPr>
              <a:t>137 S. Ct. 988 (March 22, 2017)</a:t>
            </a:r>
            <a:endParaRPr lang="en-US" dirty="0"/>
          </a:p>
        </p:txBody>
      </p:sp>
      <p:sp>
        <p:nvSpPr>
          <p:cNvPr id="3" name="Content Placeholder 2">
            <a:extLst>
              <a:ext uri="{FF2B5EF4-FFF2-40B4-BE49-F238E27FC236}">
                <a16:creationId xmlns:a16="http://schemas.microsoft.com/office/drawing/2014/main" id="{8D9DF5A4-9149-4AC2-BC68-AFD4E096FDE8}"/>
              </a:ext>
            </a:extLst>
          </p:cNvPr>
          <p:cNvSpPr>
            <a:spLocks noGrp="1"/>
          </p:cNvSpPr>
          <p:nvPr>
            <p:ph idx="1"/>
          </p:nvPr>
        </p:nvSpPr>
        <p:spPr/>
        <p:txBody>
          <a:bodyPr/>
          <a:lstStyle/>
          <a:p>
            <a:r>
              <a:rPr lang="en-US" dirty="0"/>
              <a:t>Parents filed for due process seeking tuition reimbursement, alleging that the student did not receive a FAPE under either the “some educational benefit” or “meaningful benefit” standard.</a:t>
            </a:r>
          </a:p>
          <a:p>
            <a:r>
              <a:rPr lang="en-US" dirty="0"/>
              <a:t>ALJ, District Court, and 10</a:t>
            </a:r>
            <a:r>
              <a:rPr lang="en-US" baseline="30000" dirty="0"/>
              <a:t>th</a:t>
            </a:r>
            <a:r>
              <a:rPr lang="en-US" dirty="0"/>
              <a:t> Circuit Court of Appeals all denied relief, holding that the benefits the student received from the district were “more than </a:t>
            </a:r>
            <a:r>
              <a:rPr lang="en-US" i="1" dirty="0"/>
              <a:t>de minimis</a:t>
            </a:r>
            <a:r>
              <a:rPr lang="en-US" dirty="0"/>
              <a:t>” and this is all that was required.</a:t>
            </a:r>
          </a:p>
          <a:p>
            <a:pPr lvl="1"/>
            <a:r>
              <a:rPr lang="en-US" dirty="0"/>
              <a:t>“More than </a:t>
            </a:r>
            <a:r>
              <a:rPr lang="en-US" i="1" dirty="0"/>
              <a:t>de minimis</a:t>
            </a:r>
            <a:r>
              <a:rPr lang="en-US" dirty="0"/>
              <a:t>”</a:t>
            </a:r>
            <a:r>
              <a:rPr lang="en-US" i="1" dirty="0"/>
              <a:t> </a:t>
            </a:r>
            <a:r>
              <a:rPr lang="en-US" dirty="0"/>
              <a:t>meaning more than trivial or minor educational benefit</a:t>
            </a:r>
          </a:p>
          <a:p>
            <a:endParaRPr lang="en-US" dirty="0"/>
          </a:p>
        </p:txBody>
      </p:sp>
      <p:sp>
        <p:nvSpPr>
          <p:cNvPr id="4" name="Date Placeholder 3">
            <a:extLst>
              <a:ext uri="{FF2B5EF4-FFF2-40B4-BE49-F238E27FC236}">
                <a16:creationId xmlns:a16="http://schemas.microsoft.com/office/drawing/2014/main" id="{592CCE25-4CEA-4704-9DE0-5CBAC53F8418}"/>
              </a:ext>
            </a:extLst>
          </p:cNvPr>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a:extLst>
              <a:ext uri="{FF2B5EF4-FFF2-40B4-BE49-F238E27FC236}">
                <a16:creationId xmlns:a16="http://schemas.microsoft.com/office/drawing/2014/main" id="{B0AF0F3C-B80C-45C1-807C-0FD6ED9CB332}"/>
              </a:ext>
            </a:extLst>
          </p:cNvPr>
          <p:cNvSpPr>
            <a:spLocks noGrp="1"/>
          </p:cNvSpPr>
          <p:nvPr>
            <p:ph type="sldNum" sz="quarter" idx="4"/>
          </p:nvPr>
        </p:nvSpPr>
        <p:spPr/>
        <p:txBody>
          <a:bodyPr/>
          <a:lstStyle/>
          <a:p>
            <a:fld id="{B63E4CEF-BB1E-48C7-AE93-F39F6AA99AD7}" type="slidenum">
              <a:rPr lang="en-US" smtClean="0"/>
              <a:pPr/>
              <a:t>8</a:t>
            </a:fld>
            <a:endParaRPr lang="en-US" dirty="0"/>
          </a:p>
        </p:txBody>
      </p:sp>
    </p:spTree>
    <p:extLst>
      <p:ext uri="{BB962C8B-B14F-4D97-AF65-F5344CB8AC3E}">
        <p14:creationId xmlns:p14="http://schemas.microsoft.com/office/powerpoint/2010/main" val="286104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of Counsel</a:t>
            </a:r>
          </a:p>
        </p:txBody>
      </p:sp>
      <p:sp>
        <p:nvSpPr>
          <p:cNvPr id="3" name="Content Placeholder 2"/>
          <p:cNvSpPr>
            <a:spLocks noGrp="1"/>
          </p:cNvSpPr>
          <p:nvPr>
            <p:ph idx="1"/>
          </p:nvPr>
        </p:nvSpPr>
        <p:spPr>
          <a:xfrm>
            <a:off x="628650" y="1471448"/>
            <a:ext cx="7886700" cy="4705515"/>
          </a:xfrm>
        </p:spPr>
        <p:txBody>
          <a:bodyPr>
            <a:normAutofit fontScale="92500" lnSpcReduction="10000"/>
          </a:bodyPr>
          <a:lstStyle/>
          <a:p>
            <a:r>
              <a:rPr lang="en-US" dirty="0"/>
              <a:t>Parent’s Attorney</a:t>
            </a:r>
          </a:p>
          <a:p>
            <a:pPr lvl="1"/>
            <a:r>
              <a:rPr lang="en-US" dirty="0"/>
              <a:t>The 10</a:t>
            </a:r>
            <a:r>
              <a:rPr lang="en-US" baseline="30000" dirty="0"/>
              <a:t>th</a:t>
            </a:r>
            <a:r>
              <a:rPr lang="en-US" dirty="0"/>
              <a:t> Circuit is wrong. “Merely more than </a:t>
            </a:r>
            <a:r>
              <a:rPr lang="en-US" i="1" dirty="0"/>
              <a:t>de </a:t>
            </a:r>
            <a:r>
              <a:rPr lang="en-US" i="1" dirty="0" err="1"/>
              <a:t>minimis</a:t>
            </a:r>
            <a:r>
              <a:rPr lang="en-US" dirty="0"/>
              <a:t>” benefit standard defies the IDEA’s directive to provide a FAPE.</a:t>
            </a:r>
          </a:p>
          <a:p>
            <a:pPr lvl="1"/>
            <a:r>
              <a:rPr lang="en-US" dirty="0"/>
              <a:t>A FAPE is an education that seeks to provide children with disabilities with </a:t>
            </a:r>
            <a:r>
              <a:rPr lang="en-US" i="1" dirty="0"/>
              <a:t>substantially equal opportunities </a:t>
            </a:r>
            <a:r>
              <a:rPr lang="en-US" dirty="0"/>
              <a:t>to achieve academic success, attain self-sufficiency, and contribute to society. </a:t>
            </a:r>
          </a:p>
          <a:p>
            <a:r>
              <a:rPr lang="en-US" dirty="0"/>
              <a:t>School District’s Attorney</a:t>
            </a:r>
          </a:p>
          <a:p>
            <a:pPr lvl="1"/>
            <a:r>
              <a:rPr lang="en-US" i="1" dirty="0"/>
              <a:t>Rowley</a:t>
            </a:r>
            <a:r>
              <a:rPr lang="en-US" dirty="0"/>
              <a:t> adopted a “some educational benefit” standard and the IDEA requires state to provide “some educational benefit” to children with disabilities.</a:t>
            </a:r>
          </a:p>
          <a:p>
            <a:pPr lvl="1"/>
            <a:r>
              <a:rPr lang="en-US" dirty="0"/>
              <a:t>The IDEA does not require states to provide “substantially equal educational opportunity” or “significant educational progress.”</a:t>
            </a:r>
          </a:p>
        </p:txBody>
      </p:sp>
      <p:sp>
        <p:nvSpPr>
          <p:cNvPr id="4" name="Date Placeholder 3"/>
          <p:cNvSpPr>
            <a:spLocks noGrp="1"/>
          </p:cNvSpPr>
          <p:nvPr>
            <p:ph type="dt" sz="half" idx="2"/>
          </p:nvPr>
        </p:nvSpPr>
        <p:spPr/>
        <p:txBody>
          <a:bodyPr/>
          <a:lstStyle/>
          <a:p>
            <a:fld id="{4DAE6870-AD18-448A-9B2A-0EFE6DC7B06B}" type="datetime1">
              <a:rPr lang="en-US" smtClean="0"/>
              <a:t>9/2/2018</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9</a:t>
            </a:fld>
            <a:endParaRPr lang="en-US" dirty="0"/>
          </a:p>
        </p:txBody>
      </p:sp>
    </p:spTree>
    <p:extLst>
      <p:ext uri="{BB962C8B-B14F-4D97-AF65-F5344CB8AC3E}">
        <p14:creationId xmlns:p14="http://schemas.microsoft.com/office/powerpoint/2010/main" val="2249723745"/>
      </p:ext>
    </p:extLst>
  </p:cSld>
  <p:clrMapOvr>
    <a:masterClrMapping/>
  </p:clrMapOvr>
</p:sld>
</file>

<file path=ppt/theme/theme1.xml><?xml version="1.0" encoding="utf-8"?>
<a:theme xmlns:a="http://schemas.openxmlformats.org/drawingml/2006/main" name="GaDOE-PowerPoint-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aDOE-PowerPoint-WhiteTemplate  -  Read-Only" id="{2E91C400-D591-4D09-A5A6-E9E9531FE44E}" vid="{5669BCF3-8993-4F3F-BB7C-6563CB20D5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F9C8662C74564AA813A60BD0601687" ma:contentTypeVersion="5" ma:contentTypeDescription="Create a new document." ma:contentTypeScope="" ma:versionID="0092cd139ad561c8adb61b6ba0f82dcc">
  <xsd:schema xmlns:xsd="http://www.w3.org/2001/XMLSchema" xmlns:xs="http://www.w3.org/2001/XMLSchema" xmlns:p="http://schemas.microsoft.com/office/2006/metadata/properties" xmlns:ns2="d71578b4-8a9a-43b8-9dd8-3834e0439734" targetNamespace="http://schemas.microsoft.com/office/2006/metadata/properties" ma:root="true" ma:fieldsID="88d37bd150c00ecc24930c36efd31e37" ns2:_="">
    <xsd:import namespace="d71578b4-8a9a-43b8-9dd8-3834e0439734"/>
    <xsd:element name="properties">
      <xsd:complexType>
        <xsd:sequence>
          <xsd:element name="documentManagement">
            <xsd:complexType>
              <xsd:all>
                <xsd:element ref="ns2:Document_x0020_Category"/>
                <xsd:element ref="ns2:Category"/>
                <xsd:element ref="ns2:Sub_x002d_Category" minOccurs="0"/>
                <xsd:element ref="ns2:Policy_x0020_Refer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1578b4-8a9a-43b8-9dd8-3834e0439734" elementFormDefault="qualified">
    <xsd:import namespace="http://schemas.microsoft.com/office/2006/documentManagement/types"/>
    <xsd:import namespace="http://schemas.microsoft.com/office/infopath/2007/PartnerControls"/>
    <xsd:element name="Document_x0020_Category" ma:index="8" ma:displayName="Type of Document" ma:format="Dropdown" ma:internalName="Document_x0020_Category">
      <xsd:simpleType>
        <xsd:restriction base="dms:Choice">
          <xsd:enumeration value="Form"/>
          <xsd:enumeration value="Guidance"/>
          <xsd:enumeration value="Template"/>
          <xsd:enumeration value="Concept Paper Template"/>
          <xsd:enumeration value="Easy Reference"/>
          <xsd:enumeration value="Logo/Emblems"/>
        </xsd:restriction>
      </xsd:simpleType>
    </xsd:element>
    <xsd:element name="Category" ma:index="9" ma:displayName="Category" ma:default="(Choose One)" ma:format="Dropdown" ma:internalName="Category">
      <xsd:simpleType>
        <xsd:restriction base="dms:Choice">
          <xsd:enumeration value="(Choose One)"/>
          <xsd:enumeration value="Communications"/>
          <xsd:enumeration value="SBOE Approval Process"/>
          <xsd:enumeration value="Human Resources/Legal"/>
          <xsd:enumeration value="Operations"/>
          <xsd:enumeration value="Program Management"/>
          <xsd:enumeration value="Internal Audits &amp; Controls"/>
        </xsd:restriction>
      </xsd:simpleType>
    </xsd:element>
    <xsd:element name="Sub_x002d_Category" ma:index="10" nillable="true" ma:displayName="Sub-Category" ma:internalName="Sub_x002d_Category">
      <xsd:simpleType>
        <xsd:restriction base="dms:Text">
          <xsd:maxLength value="255"/>
        </xsd:restriction>
      </xsd:simpleType>
    </xsd:element>
    <xsd:element name="Policy_x0020_Reference" ma:index="11" nillable="true" ma:displayName="Policy Reference" ma:list="{5d4ab52c-5c5b-46b6-a9b7-51bccb2839cc}" ma:internalName="Policy_x0020_Reference" ma:showField="I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olicy_x0020_Reference xmlns="d71578b4-8a9a-43b8-9dd8-3834e0439734"/>
    <Document_x0020_Category xmlns="d71578b4-8a9a-43b8-9dd8-3834e0439734">Template</Document_x0020_Category>
    <Sub_x002d_Category xmlns="d71578b4-8a9a-43b8-9dd8-3834e0439734" xsi:nil="true"/>
    <Category xmlns="d71578b4-8a9a-43b8-9dd8-3834e0439734">Communications</Category>
  </documentManagement>
</p:properties>
</file>

<file path=customXml/itemProps1.xml><?xml version="1.0" encoding="utf-8"?>
<ds:datastoreItem xmlns:ds="http://schemas.openxmlformats.org/officeDocument/2006/customXml" ds:itemID="{7218D9F4-C648-41FF-BE82-037247A996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1578b4-8a9a-43b8-9dd8-3834e0439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F00EE7-5F6E-409F-88CA-8BEF9EFD5F4F}">
  <ds:schemaRefs>
    <ds:schemaRef ds:uri="http://schemas.microsoft.com/sharepoint/v3/contenttype/forms"/>
  </ds:schemaRefs>
</ds:datastoreItem>
</file>

<file path=customXml/itemProps3.xml><?xml version="1.0" encoding="utf-8"?>
<ds:datastoreItem xmlns:ds="http://schemas.openxmlformats.org/officeDocument/2006/customXml" ds:itemID="{C088A7C3-2BB5-4A18-898A-30CE89B2372C}">
  <ds:schemaRefs>
    <ds:schemaRef ds:uri="http://schemas.microsoft.com/office/infopath/2007/PartnerControls"/>
    <ds:schemaRef ds:uri="http://purl.org/dc/elements/1.1/"/>
    <ds:schemaRef ds:uri="http://schemas.microsoft.com/office/2006/metadata/properties"/>
    <ds:schemaRef ds:uri="d71578b4-8a9a-43b8-9dd8-3834e0439734"/>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GaDOE-PowerPoint-WhiteTemplate</Template>
  <TotalTime>64</TotalTime>
  <Words>2707</Words>
  <Application>Microsoft Office PowerPoint</Application>
  <PresentationFormat>On-screen Show (4:3)</PresentationFormat>
  <Paragraphs>203</Paragraphs>
  <Slides>31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Rounded MT Bold</vt:lpstr>
      <vt:lpstr>Calibri</vt:lpstr>
      <vt:lpstr>GaDOE-PowerPoint-Template</vt:lpstr>
      <vt:lpstr>Endrew F. and its impact on families and school districts</vt:lpstr>
      <vt:lpstr>Learning Targets</vt:lpstr>
      <vt:lpstr>Relevant Court Cases and Guidance Documents</vt:lpstr>
      <vt:lpstr>BOE of the Hendrick Hudson Central School District v. Rowley, 458 U.S. 176 (June 28, 1982)</vt:lpstr>
      <vt:lpstr>Rowley Standard for FAPE</vt:lpstr>
      <vt:lpstr>Differing Interpretations of Rowley</vt:lpstr>
      <vt:lpstr>Endrew F. v. Douglas County (CO) School District, 137 S. Ct. 988 (March 22, 2017)</vt:lpstr>
      <vt:lpstr>Endrew F. v. Douglas County (CO) School District, 137 S. Ct. 988 (March 22, 2017)</vt:lpstr>
      <vt:lpstr>Arguments of Counsel</vt:lpstr>
      <vt:lpstr>Arguments of Counsel</vt:lpstr>
      <vt:lpstr>Endrew F. v. Douglas County (CO) School District, 137 S. Ct. 988 (March 22, 2017)</vt:lpstr>
      <vt:lpstr>How did Endrew F. clarify the standard for determining FAPE and educational benefit?</vt:lpstr>
      <vt:lpstr>Does the standard in Endrew F. apply prospectively to ALL IDEA cases?</vt:lpstr>
      <vt:lpstr>What does “reasonably calculated” mean?</vt:lpstr>
      <vt:lpstr>What does “reasonably calculated” mean?</vt:lpstr>
      <vt:lpstr>What does “progress appropriate in light of the child’s circumstances” mean?</vt:lpstr>
      <vt:lpstr>What does “progress appropriate in light of the child’s circumstances” mean?</vt:lpstr>
      <vt:lpstr>How can an IEP Team ensure that every child has the chance to meet challenging objectives?</vt:lpstr>
      <vt:lpstr>How can an IEP Team ensure that every child has the chance to meet challenging objectives?</vt:lpstr>
      <vt:lpstr>How can IEP Teams determine if IEP annual goals are appropriately ambitious?</vt:lpstr>
      <vt:lpstr>How can IEP Teams implement the Endrew F. standard for children with the most significant cognitive disabilities?</vt:lpstr>
      <vt:lpstr>What actions should IEP Teams take if a child is not making progress at the level the IEP Team expected?</vt:lpstr>
      <vt:lpstr>What actions should IEP Teams take if a child is not making progress at the level the IEP Team expected?</vt:lpstr>
      <vt:lpstr>Must IEPs address the use of positive behavioral interventions and strategies?</vt:lpstr>
      <vt:lpstr>How does the Endrew F. decision impact placement decisions?</vt:lpstr>
      <vt:lpstr>Is there anything IEP Teams should do differently as a result of the Endrew F. decision?</vt:lpstr>
      <vt:lpstr>Is there anything IEP Teams should do differently as a result of the Endrew F. decision?</vt:lpstr>
      <vt:lpstr>Has the Endrew F. decision affected parents’ due process rights under the IDEA?</vt:lpstr>
      <vt:lpstr>So what happened to Endrew F.?</vt:lpstr>
      <vt:lpstr>Can you hit the “bullseye”?</vt:lpstr>
      <vt:lpstr>Any Questions???</vt:lpstr>
    </vt:vector>
  </TitlesOfParts>
  <Company>Georgia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Endrew F.</dc:title>
  <dc:creator>Jamila Pollard</dc:creator>
  <cp:lastModifiedBy>Jamila Pollard</cp:lastModifiedBy>
  <cp:revision>9</cp:revision>
  <dcterms:created xsi:type="dcterms:W3CDTF">2018-09-03T00:30:51Z</dcterms:created>
  <dcterms:modified xsi:type="dcterms:W3CDTF">2018-09-03T01:35:02Z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0x01010008F9C8662C74564AA813A60BD0601687</vt:lpwstr>
  </property>
</Properties>
</file>