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5" r:id="rId6"/>
    <p:sldId id="263" r:id="rId7"/>
    <p:sldId id="274" r:id="rId8"/>
    <p:sldId id="264" r:id="rId9"/>
    <p:sldId id="266" r:id="rId10"/>
    <p:sldId id="275" r:id="rId11"/>
    <p:sldId id="267" r:id="rId12"/>
    <p:sldId id="268" r:id="rId13"/>
    <p:sldId id="269" r:id="rId14"/>
    <p:sldId id="27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2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19DFF4-8207-4EE9-B71C-5E33A7172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1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j03825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638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105400"/>
            <a:ext cx="8229600" cy="99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CCFF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172200"/>
            <a:ext cx="8229600" cy="6858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CCFF"/>
                  </a:outerShdw>
                </a:effectLst>
              </a14:hiddenEffects>
            </a:ext>
          </a:extLst>
        </p:spPr>
        <p:txBody>
          <a:bodyPr anchor="ctr"/>
          <a:lstStyle>
            <a:lvl1pPr marL="0" indent="0" algn="ctr">
              <a:spcBef>
                <a:spcPct val="0"/>
              </a:spcBef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BCCFCE-0853-4B0B-B8DE-3E4EA59B5083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79BCA-2484-4728-916E-51BF1707F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47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7D4B1E-21D3-4CAB-BC3E-3D59317F6C75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4DDDE-9412-488A-B737-C4DA11897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23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D2C2F-B837-445B-BFAE-570178953305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30A3E-42BF-4843-A4A3-E33B5D824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8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8DF4E-F1D3-4112-B640-E0985B26F071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9D12F-FDA3-4453-B4BE-460D38705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4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F32CE-D3DE-4200-ADAD-7831E32309CF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9CCB-5717-4749-BE3E-27DEDA527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3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A83E7-AF1F-4238-BC78-C7556FD974E6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52062-6C4F-4EBC-BA01-283E4B7BB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1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1E31-95AA-404A-982D-87CEFD0F27AB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C1C4-B854-47B6-8F02-AB8C34EC1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99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1D734-38CC-475E-986A-E0F93A2B27E7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3D100-CC88-4D86-AAFD-5A3BA412B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2D049-46AC-4840-B670-0408F91B503D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B7BD7-3A5E-4627-A5D0-A5C25FBC4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03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682B3-7408-4F8F-B0DB-D54D7C2CF2E9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0605-DE56-452E-94C8-4BF742B3F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92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j038257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D6AA6E-DC8A-428F-BEF4-7E942415AE5A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fld id="{952652F3-E9A2-4A7B-97F1-CD403949B1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24aoX7U-d8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endanceworks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5181600"/>
            <a:ext cx="5410200" cy="685800"/>
          </a:xfrm>
        </p:spPr>
        <p:txBody>
          <a:bodyPr/>
          <a:lstStyle/>
          <a:p>
            <a:r>
              <a:rPr lang="en-US" sz="6000" dirty="0" err="1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Asistencia</a:t>
            </a:r>
            <a:r>
              <a:rPr lang="en-US" sz="60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 </a:t>
            </a:r>
            <a:endParaRPr lang="en-US" sz="60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69306" y="5895975"/>
            <a:ext cx="6160294" cy="457200"/>
          </a:xfrm>
        </p:spPr>
        <p:txBody>
          <a:bodyPr/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¿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qué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es</a:t>
            </a:r>
            <a:r>
              <a:rPr lang="en-US" sz="4000" dirty="0" smtClean="0">
                <a:latin typeface="Franklin Gothic Medium" panose="020B0603020102020204" pitchFamily="34" charset="0"/>
              </a:rPr>
              <a:t> </a:t>
            </a:r>
            <a:r>
              <a:rPr lang="en-US" sz="4000" dirty="0" err="1" smtClean="0">
                <a:latin typeface="Franklin Gothic Medium" panose="020B0603020102020204" pitchFamily="34" charset="0"/>
              </a:rPr>
              <a:t>Importante</a:t>
            </a:r>
            <a:r>
              <a:rPr lang="en-US" sz="4000" dirty="0" smtClean="0">
                <a:latin typeface="Franklin Gothic Medium" panose="020B0603020102020204" pitchFamily="34" charset="0"/>
              </a:rPr>
              <a:t>?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Actividad</a:t>
            </a:r>
            <a:r>
              <a:rPr lang="en-US" sz="4000" dirty="0" smtClean="0">
                <a:latin typeface="Franklin Gothic Heavy" panose="020B0903020102020204" pitchFamily="34" charset="0"/>
              </a:rPr>
              <a:t>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5715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err="1">
                <a:latin typeface="Franklin Gothic Medium" panose="020B0603020102020204" pitchFamily="34" charset="0"/>
              </a:rPr>
              <a:t>Reporte</a:t>
            </a:r>
            <a:r>
              <a:rPr lang="en-US" sz="2200" dirty="0">
                <a:latin typeface="Franklin Gothic Medium" panose="020B0603020102020204" pitchFamily="34" charset="0"/>
              </a:rPr>
              <a:t> y </a:t>
            </a:r>
            <a:r>
              <a:rPr lang="en-US" sz="2200" dirty="0" err="1">
                <a:latin typeface="Franklin Gothic Medium" panose="020B0603020102020204" pitchFamily="34" charset="0"/>
              </a:rPr>
              <a:t>Puesta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en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común</a:t>
            </a:r>
            <a:r>
              <a:rPr lang="en-US" sz="2200" dirty="0">
                <a:latin typeface="Franklin Gothic Medium" panose="020B0603020102020204" pitchFamily="34" charset="0"/>
              </a:rPr>
              <a:t>: </a:t>
            </a:r>
          </a:p>
          <a:p>
            <a:pPr algn="ctr"/>
            <a:endParaRPr lang="en-US" sz="22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Cuáles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latin typeface="Franklin Gothic Medium" panose="020B0603020102020204" pitchFamily="34" charset="0"/>
              </a:rPr>
              <a:t>son </a:t>
            </a:r>
            <a:r>
              <a:rPr lang="en-US" sz="2200" dirty="0" err="1">
                <a:latin typeface="Franklin Gothic Medium" panose="020B0603020102020204" pitchFamily="34" charset="0"/>
              </a:rPr>
              <a:t>algunos</a:t>
            </a:r>
            <a:r>
              <a:rPr lang="en-US" sz="2200" dirty="0">
                <a:latin typeface="Franklin Gothic Medium" panose="020B0603020102020204" pitchFamily="34" charset="0"/>
              </a:rPr>
              <a:t> de </a:t>
            </a:r>
            <a:r>
              <a:rPr lang="en-US" sz="2200" dirty="0" err="1">
                <a:latin typeface="Franklin Gothic Medium" panose="020B0603020102020204" pitchFamily="34" charset="0"/>
              </a:rPr>
              <a:t>los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latin typeface="Franklin Gothic Medium" panose="020B0603020102020204" pitchFamily="34" charset="0"/>
              </a:rPr>
              <a:t>que </a:t>
            </a:r>
            <a:r>
              <a:rPr lang="en-US" sz="2200" dirty="0" err="1">
                <a:latin typeface="Franklin Gothic Medium" panose="020B0603020102020204" pitchFamily="34" charset="0"/>
              </a:rPr>
              <a:t>su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grupo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identificó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como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los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smtClean="0">
                <a:latin typeface="Franklin Gothic Medium" panose="020B0603020102020204" pitchFamily="34" charset="0"/>
              </a:rPr>
              <a:t>que</a:t>
            </a:r>
          </a:p>
          <a:p>
            <a:pPr algn="ctr"/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los</a:t>
            </a:r>
            <a:r>
              <a:rPr lang="en-US" sz="2200" dirty="0">
                <a:latin typeface="Franklin Gothic Medium" panose="020B0603020102020204" pitchFamily="34" charset="0"/>
              </a:rPr>
              <a:t> padres </a:t>
            </a:r>
            <a:r>
              <a:rPr lang="en-US" sz="2200" dirty="0" err="1">
                <a:latin typeface="Franklin Gothic Medium" panose="020B0603020102020204" pitchFamily="34" charset="0"/>
              </a:rPr>
              <a:t>encuentran</a:t>
            </a:r>
            <a:r>
              <a:rPr lang="en-US" sz="2200" dirty="0">
                <a:latin typeface="Franklin Gothic Medium" panose="020B0603020102020204" pitchFamily="34" charset="0"/>
              </a:rPr>
              <a:t>  </a:t>
            </a:r>
            <a:r>
              <a:rPr lang="en-US" sz="2200" dirty="0" err="1">
                <a:latin typeface="Franklin Gothic Medium" panose="020B0603020102020204" pitchFamily="34" charset="0"/>
              </a:rPr>
              <a:t>tratando</a:t>
            </a:r>
            <a:r>
              <a:rPr lang="en-US" sz="2200" dirty="0">
                <a:latin typeface="Franklin Gothic Medium" panose="020B0603020102020204" pitchFamily="34" charset="0"/>
              </a:rPr>
              <a:t> de que </a:t>
            </a:r>
            <a:r>
              <a:rPr lang="en-US" sz="2200" dirty="0" err="1">
                <a:latin typeface="Franklin Gothic Medium" panose="020B0603020102020204" pitchFamily="34" charset="0"/>
              </a:rPr>
              <a:t>sus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hijos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concurran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diariamente</a:t>
            </a:r>
            <a:r>
              <a:rPr lang="en-US" sz="2200" dirty="0">
                <a:latin typeface="Franklin Gothic Medium" panose="020B0603020102020204" pitchFamily="34" charset="0"/>
              </a:rPr>
              <a:t> a la </a:t>
            </a:r>
            <a:r>
              <a:rPr lang="en-US" sz="2200" dirty="0" err="1">
                <a:latin typeface="Franklin Gothic Medium" panose="020B0603020102020204" pitchFamily="34" charset="0"/>
              </a:rPr>
              <a:t>escuela</a:t>
            </a:r>
            <a:r>
              <a:rPr lang="en-US" sz="2200" dirty="0">
                <a:latin typeface="Franklin Gothic Medium" panose="020B0603020102020204" pitchFamily="34" charset="0"/>
              </a:rPr>
              <a:t> ?</a:t>
            </a:r>
          </a:p>
          <a:p>
            <a:endParaRPr lang="en-US" sz="2200" dirty="0">
              <a:latin typeface="Franklin Gothic Medium" panose="020B0603020102020204" pitchFamily="34" charset="0"/>
            </a:endParaRPr>
          </a:p>
          <a:p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Cuáles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>
                <a:latin typeface="Franklin Gothic Medium" panose="020B0603020102020204" pitchFamily="34" charset="0"/>
              </a:rPr>
              <a:t>son las </a:t>
            </a:r>
            <a:r>
              <a:rPr lang="en-US" sz="2200" dirty="0" err="1">
                <a:latin typeface="Franklin Gothic Medium" panose="020B0603020102020204" pitchFamily="34" charset="0"/>
              </a:rPr>
              <a:t>cosas</a:t>
            </a:r>
            <a:r>
              <a:rPr lang="en-US" sz="2200" dirty="0">
                <a:latin typeface="Franklin Gothic Medium" panose="020B0603020102020204" pitchFamily="34" charset="0"/>
              </a:rPr>
              <a:t> que </a:t>
            </a:r>
            <a:r>
              <a:rPr lang="en-US" sz="2200" dirty="0" err="1">
                <a:latin typeface="Franklin Gothic Medium" panose="020B0603020102020204" pitchFamily="34" charset="0"/>
              </a:rPr>
              <a:t>identificaron</a:t>
            </a:r>
            <a:r>
              <a:rPr lang="en-US" sz="2200" dirty="0">
                <a:latin typeface="Franklin Gothic Medium" panose="020B0603020102020204" pitchFamily="34" charset="0"/>
              </a:rPr>
              <a:t> que </a:t>
            </a:r>
            <a:r>
              <a:rPr lang="en-US" sz="2200" dirty="0" err="1">
                <a:latin typeface="Franklin Gothic Medium" panose="020B0603020102020204" pitchFamily="34" charset="0"/>
              </a:rPr>
              <a:t>los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smtClean="0">
                <a:latin typeface="Franklin Gothic Medium" panose="020B0603020102020204" pitchFamily="34" charset="0"/>
              </a:rPr>
              <a:t>padres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pueden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hacer</a:t>
            </a:r>
            <a:r>
              <a:rPr lang="en-US" sz="2200" dirty="0">
                <a:latin typeface="Franklin Gothic Medium" panose="020B0603020102020204" pitchFamily="34" charset="0"/>
              </a:rPr>
              <a:t> para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superar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esos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>
                <a:latin typeface="Franklin Gothic Medium" panose="020B0603020102020204" pitchFamily="34" charset="0"/>
              </a:rPr>
              <a:t>?  </a:t>
            </a:r>
          </a:p>
          <a:p>
            <a:endParaRPr lang="en-US" sz="22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200" dirty="0">
                <a:latin typeface="Franklin Gothic Medium" panose="020B0603020102020204" pitchFamily="34" charset="0"/>
              </a:rPr>
              <a:t>Y, </a:t>
            </a:r>
            <a:r>
              <a:rPr lang="en-US" sz="2200" dirty="0" smtClean="0">
                <a:latin typeface="Franklin Gothic Medium" panose="020B0603020102020204" pitchFamily="34" charset="0"/>
              </a:rPr>
              <a:t>¿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han</a:t>
            </a:r>
            <a:r>
              <a:rPr lang="en-US" sz="2200" dirty="0" smtClean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podido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identificar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algo</a:t>
            </a:r>
            <a:r>
              <a:rPr lang="en-US" sz="2200" dirty="0">
                <a:latin typeface="Franklin Gothic Medium" panose="020B0603020102020204" pitchFamily="34" charset="0"/>
              </a:rPr>
              <a:t> que </a:t>
            </a:r>
            <a:r>
              <a:rPr lang="en-US" sz="2200" dirty="0" err="1">
                <a:latin typeface="Franklin Gothic Medium" panose="020B0603020102020204" pitchFamily="34" charset="0"/>
              </a:rPr>
              <a:t>ustedes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puedan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hacer</a:t>
            </a:r>
            <a:r>
              <a:rPr lang="en-US" sz="2200" dirty="0">
                <a:latin typeface="Franklin Gothic Medium" panose="020B0603020102020204" pitchFamily="34" charset="0"/>
              </a:rPr>
              <a:t> para </a:t>
            </a:r>
            <a:r>
              <a:rPr lang="en-US" sz="2200" dirty="0" err="1">
                <a:latin typeface="Franklin Gothic Medium" panose="020B0603020102020204" pitchFamily="34" charset="0"/>
              </a:rPr>
              <a:t>ayudar</a:t>
            </a:r>
            <a:r>
              <a:rPr lang="en-US" sz="2200" dirty="0">
                <a:latin typeface="Franklin Gothic Medium" panose="020B0603020102020204" pitchFamily="34" charset="0"/>
              </a:rPr>
              <a:t> a </a:t>
            </a:r>
            <a:r>
              <a:rPr lang="en-US" sz="2200" dirty="0" err="1">
                <a:latin typeface="Franklin Gothic Medium" panose="020B0603020102020204" pitchFamily="34" charset="0"/>
              </a:rPr>
              <a:t>otros</a:t>
            </a:r>
            <a:r>
              <a:rPr lang="en-US" sz="2200" dirty="0">
                <a:latin typeface="Franklin Gothic Medium" panose="020B0603020102020204" pitchFamily="34" charset="0"/>
              </a:rPr>
              <a:t> padres a </a:t>
            </a:r>
            <a:r>
              <a:rPr lang="en-US" sz="2200" dirty="0" err="1">
                <a:latin typeface="Franklin Gothic Medium" panose="020B0603020102020204" pitchFamily="34" charset="0"/>
              </a:rPr>
              <a:t>superar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>
                <a:latin typeface="Franklin Gothic Medium" panose="020B0603020102020204" pitchFamily="34" charset="0"/>
              </a:rPr>
              <a:t>esos</a:t>
            </a:r>
            <a:r>
              <a:rPr lang="en-US" sz="2200" dirty="0">
                <a:latin typeface="Franklin Gothic Medium" panose="020B0603020102020204" pitchFamily="34" charset="0"/>
              </a:rPr>
              <a:t> </a:t>
            </a:r>
            <a:r>
              <a:rPr lang="en-US" sz="22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200" dirty="0">
                <a:latin typeface="Franklin Gothic Medium" panose="020B06030201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358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Que </a:t>
            </a:r>
            <a:r>
              <a:rPr lang="en-US" sz="4000" dirty="0" err="1">
                <a:latin typeface="Franklin Gothic Heavy" panose="020B0903020102020204" pitchFamily="34" charset="0"/>
              </a:rPr>
              <a:t>Puede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Hacer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Usted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54102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Ayudar</a:t>
            </a:r>
            <a:r>
              <a:rPr lang="en-US" sz="2400" dirty="0" smtClean="0">
                <a:latin typeface="Franklin Gothic Medium" panose="020B0603020102020204" pitchFamily="34" charset="0"/>
              </a:rPr>
              <a:t> 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mantener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rutina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diaria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Terminando</a:t>
            </a:r>
            <a:r>
              <a:rPr lang="en-US" sz="2400" dirty="0" smtClean="0">
                <a:latin typeface="Franklin Gothic Medium" panose="020B0603020102020204" pitchFamily="34" charset="0"/>
              </a:rPr>
              <a:t> las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tareas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Durmiendo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bien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noche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Fijar</a:t>
            </a:r>
            <a:r>
              <a:rPr lang="en-US" sz="2400" dirty="0" smtClean="0">
                <a:latin typeface="Franklin Gothic Medium" panose="020B0603020102020204" pitchFamily="34" charset="0"/>
              </a:rPr>
              <a:t> las </a:t>
            </a:r>
            <a:r>
              <a:rPr lang="en-US" sz="2400" dirty="0" err="1">
                <a:latin typeface="Franklin Gothic Medium" panose="020B0603020102020204" pitchFamily="34" charset="0"/>
              </a:rPr>
              <a:t>citas</a:t>
            </a:r>
            <a:r>
              <a:rPr lang="en-US" sz="2400" dirty="0">
                <a:latin typeface="Franklin Gothic Medium" panose="020B0603020102020204" pitchFamily="34" charset="0"/>
              </a:rPr>
              <a:t> (</a:t>
            </a:r>
            <a:r>
              <a:rPr lang="en-US" sz="2400" dirty="0" err="1">
                <a:latin typeface="Franklin Gothic Medium" panose="020B0603020102020204" pitchFamily="34" charset="0"/>
              </a:rPr>
              <a:t>doctores</a:t>
            </a:r>
            <a:r>
              <a:rPr lang="en-US" sz="2400" dirty="0">
                <a:latin typeface="Franklin Gothic Medium" panose="020B0603020102020204" pitchFamily="34" charset="0"/>
              </a:rPr>
              <a:t>, </a:t>
            </a:r>
            <a:r>
              <a:rPr lang="en-US" sz="2400" dirty="0" err="1">
                <a:latin typeface="Franklin Gothic Medium" panose="020B0603020102020204" pitchFamily="34" charset="0"/>
              </a:rPr>
              <a:t>dentistas</a:t>
            </a:r>
            <a:r>
              <a:rPr lang="en-US" sz="2400" dirty="0">
                <a:latin typeface="Franklin Gothic Medium" panose="020B0603020102020204" pitchFamily="34" charset="0"/>
              </a:rPr>
              <a:t>, etc.) para </a:t>
            </a:r>
            <a:r>
              <a:rPr lang="en-US" sz="2400" dirty="0" smtClean="0">
                <a:latin typeface="Franklin Gothic Medium" panose="020B0603020102020204" pitchFamily="34" charset="0"/>
              </a:rPr>
              <a:t>las </a:t>
            </a:r>
            <a:r>
              <a:rPr lang="en-US" sz="2400" dirty="0">
                <a:latin typeface="Franklin Gothic Medium" panose="020B0603020102020204" pitchFamily="34" charset="0"/>
              </a:rPr>
              <a:t>horas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después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de la </a:t>
            </a:r>
            <a:r>
              <a:rPr lang="en-US" sz="2400" dirty="0" err="1">
                <a:latin typeface="Franklin Gothic Medium" panose="020B0603020102020204" pitchFamily="34" charset="0"/>
              </a:rPr>
              <a:t>escuela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la </a:t>
            </a:r>
            <a:r>
              <a:rPr lang="en-US" sz="2400" dirty="0" err="1">
                <a:latin typeface="Franklin Gothic Medium" panose="020B0603020102020204" pitchFamily="34" charset="0"/>
              </a:rPr>
              <a:t>medida</a:t>
            </a:r>
            <a:r>
              <a:rPr lang="en-US" sz="2400" dirty="0">
                <a:latin typeface="Franklin Gothic Medium" panose="020B0603020102020204" pitchFamily="34" charset="0"/>
              </a:rPr>
              <a:t> de lo </a:t>
            </a:r>
            <a:r>
              <a:rPr lang="en-US" sz="2400" dirty="0" err="1">
                <a:latin typeface="Franklin Gothic Medium" panose="020B0603020102020204" pitchFamily="34" charset="0"/>
              </a:rPr>
              <a:t>posible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9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Que </a:t>
            </a:r>
            <a:r>
              <a:rPr lang="en-US" sz="4000" dirty="0" err="1">
                <a:latin typeface="Franklin Gothic Heavy" panose="020B0903020102020204" pitchFamily="34" charset="0"/>
              </a:rPr>
              <a:t>Puede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Hacer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Usted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7" y="990600"/>
            <a:ext cx="5567363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Franklin Gothic Medium" panose="020B0603020102020204" pitchFamily="34" charset="0"/>
              </a:rPr>
              <a:t>Planifique</a:t>
            </a:r>
            <a:r>
              <a:rPr lang="en-US" sz="2400" dirty="0">
                <a:latin typeface="Franklin Gothic Medium" panose="020B0603020102020204" pitchFamily="34" charset="0"/>
              </a:rPr>
              <a:t> las </a:t>
            </a:r>
            <a:r>
              <a:rPr lang="en-US" sz="2400" dirty="0" err="1">
                <a:latin typeface="Franklin Gothic Medium" panose="020B0603020102020204" pitchFamily="34" charset="0"/>
              </a:rPr>
              <a:t>vacaciones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los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que la </a:t>
            </a:r>
            <a:r>
              <a:rPr lang="en-US" sz="2400" dirty="0" err="1">
                <a:latin typeface="Franklin Gothic Medium" panose="020B0603020102020204" pitchFamily="34" charset="0"/>
              </a:rPr>
              <a:t>escuela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está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de </a:t>
            </a:r>
            <a:r>
              <a:rPr lang="en-US" sz="2400" dirty="0" err="1">
                <a:latin typeface="Franklin Gothic Medium" panose="020B0603020102020204" pitchFamily="34" charset="0"/>
              </a:rPr>
              <a:t>vacaciones</a:t>
            </a:r>
            <a:r>
              <a:rPr lang="en-US" sz="2400" dirty="0">
                <a:latin typeface="Franklin Gothic Medium" panose="020B0603020102020204" pitchFamily="34" charset="0"/>
              </a:rPr>
              <a:t> y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el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verano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Franklin Gothic Medium" panose="020B0603020102020204" pitchFamily="34" charset="0"/>
              </a:rPr>
              <a:t>Hable</a:t>
            </a:r>
            <a:r>
              <a:rPr lang="en-US" sz="2400" dirty="0" smtClean="0">
                <a:latin typeface="Franklin Gothic Medium" panose="020B0603020102020204" pitchFamily="34" charset="0"/>
              </a:rPr>
              <a:t> con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acerca</a:t>
            </a:r>
            <a:r>
              <a:rPr lang="en-US" sz="2400" dirty="0" smtClean="0">
                <a:latin typeface="Franklin Gothic Medium" panose="020B0603020102020204" pitchFamily="34" charset="0"/>
              </a:rPr>
              <a:t> de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¿Se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siente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seguro</a:t>
            </a:r>
            <a:r>
              <a:rPr lang="en-US" sz="2400" dirty="0" smtClean="0">
                <a:latin typeface="Franklin Gothic Medium" panose="020B0603020102020204" pitchFamily="34" charset="0"/>
              </a:rPr>
              <a:t>/a? 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Bienvenido</a:t>
            </a:r>
            <a:r>
              <a:rPr lang="en-US" sz="2400" dirty="0" smtClean="0">
                <a:latin typeface="Franklin Gothic Medium" panose="020B0603020102020204" pitchFamily="34" charset="0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Tiene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problemas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conducta</a:t>
            </a:r>
            <a:r>
              <a:rPr lang="en-US" sz="2400" dirty="0" smtClean="0">
                <a:latin typeface="Franklin Gothic Medium" panose="020B0603020102020204" pitchFamily="34" charset="0"/>
              </a:rPr>
              <a:t> o con las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reglas</a:t>
            </a:r>
            <a:r>
              <a:rPr lang="en-US" sz="2400" dirty="0" smtClean="0">
                <a:latin typeface="Franklin Gothic Medium" panose="020B0603020102020204" pitchFamily="34" charset="0"/>
              </a:rPr>
              <a:t>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disciplina</a:t>
            </a:r>
            <a:r>
              <a:rPr lang="en-US" sz="2400" dirty="0" smtClean="0">
                <a:latin typeface="Franklin Gothic Medium" panose="020B0603020102020204" pitchFamily="34" charset="0"/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Tiene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dificultades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400" dirty="0" smtClean="0">
                <a:latin typeface="Franklin Gothic Medium" panose="020B0603020102020204" pitchFamily="34" charset="0"/>
              </a:rPr>
              <a:t> 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más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clases</a:t>
            </a:r>
            <a:r>
              <a:rPr lang="en-US" sz="2400" dirty="0" smtClean="0">
                <a:latin typeface="Franklin Gothic Medium" panose="020B0603020102020204" pitchFamily="34" charset="0"/>
              </a:rPr>
              <a:t>?  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así</a:t>
            </a:r>
            <a:r>
              <a:rPr lang="en-US" sz="2400" dirty="0" smtClean="0">
                <a:latin typeface="Franklin Gothic Medium" panose="020B0603020102020204" pitchFamily="34" charset="0"/>
              </a:rPr>
              <a:t>,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pida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ayuda</a:t>
            </a:r>
            <a:r>
              <a:rPr lang="en-US" sz="2400" dirty="0" smtClean="0">
                <a:latin typeface="Franklin Gothic Medium" panose="020B0603020102020204" pitchFamily="34" charset="0"/>
              </a:rPr>
              <a:t> 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400" smtClean="0">
                <a:latin typeface="Franklin Gothic Medium" panose="020B0603020102020204" pitchFamily="34" charset="0"/>
              </a:rPr>
              <a:t> maestros.</a:t>
            </a: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Franklin Gothic Heavy" panose="020B0903020102020204" pitchFamily="34" charset="0"/>
              </a:rPr>
              <a:t>Que </a:t>
            </a:r>
            <a:r>
              <a:rPr lang="en-US" sz="4000" dirty="0" err="1">
                <a:latin typeface="Franklin Gothic Heavy" panose="020B0903020102020204" pitchFamily="34" charset="0"/>
              </a:rPr>
              <a:t>Puede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Hacer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Usted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5486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No </a:t>
            </a:r>
            <a:r>
              <a:rPr lang="en-US" sz="2400" dirty="0" err="1">
                <a:latin typeface="Franklin Gothic Medium" panose="020B0603020102020204" pitchFamily="34" charset="0"/>
              </a:rPr>
              <a:t>deje</a:t>
            </a:r>
            <a:r>
              <a:rPr lang="en-US" sz="2400" dirty="0">
                <a:latin typeface="Franklin Gothic Medium" panose="020B0603020102020204" pitchFamily="34" charset="0"/>
              </a:rPr>
              <a:t> que </a:t>
            </a:r>
            <a:r>
              <a:rPr lang="en-US" sz="2400" dirty="0" err="1">
                <a:latin typeface="Franklin Gothic Medium" panose="020B0603020102020204" pitchFamily="34" charset="0"/>
              </a:rPr>
              <a:t>su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hijo</a:t>
            </a:r>
            <a:r>
              <a:rPr lang="en-US" sz="2400" dirty="0">
                <a:latin typeface="Franklin Gothic Medium" panose="020B0603020102020204" pitchFamily="34" charset="0"/>
              </a:rPr>
              <a:t> se </a:t>
            </a:r>
            <a:r>
              <a:rPr lang="en-US" sz="2400" dirty="0" err="1">
                <a:latin typeface="Franklin Gothic Medium" panose="020B0603020102020204" pitchFamily="34" charset="0"/>
              </a:rPr>
              <a:t>quede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la casa a no </a:t>
            </a:r>
            <a:r>
              <a:rPr lang="en-US" sz="2400" dirty="0" err="1">
                <a:latin typeface="Franklin Gothic Medium" panose="020B0603020102020204" pitchFamily="34" charset="0"/>
              </a:rPr>
              <a:t>ser</a:t>
            </a:r>
            <a:r>
              <a:rPr lang="en-US" sz="2400" dirty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esté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realmente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enfermo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 panose="020B0603020102020204" pitchFamily="34" charset="0"/>
              </a:rPr>
              <a:t>Si </a:t>
            </a:r>
            <a:r>
              <a:rPr lang="en-US" sz="2400" dirty="0" err="1">
                <a:latin typeface="Franklin Gothic Medium" panose="020B0603020102020204" pitchFamily="34" charset="0"/>
              </a:rPr>
              <a:t>su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hijo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parece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ansioso</a:t>
            </a:r>
            <a:r>
              <a:rPr lang="en-US" sz="2400" dirty="0">
                <a:latin typeface="Franklin Gothic Medium" panose="020B0603020102020204" pitchFamily="34" charset="0"/>
              </a:rPr>
              <a:t> al </a:t>
            </a:r>
            <a:r>
              <a:rPr lang="en-US" sz="2400" dirty="0" err="1">
                <a:latin typeface="Franklin Gothic Medium" panose="020B0603020102020204" pitchFamily="34" charset="0"/>
              </a:rPr>
              <a:t>ir</a:t>
            </a:r>
            <a:r>
              <a:rPr lang="en-US" sz="2400" dirty="0">
                <a:latin typeface="Franklin Gothic Medium" panose="020B0603020102020204" pitchFamily="34" charset="0"/>
              </a:rPr>
              <a:t> a la </a:t>
            </a:r>
            <a:r>
              <a:rPr lang="en-US" sz="2400" dirty="0" err="1">
                <a:latin typeface="Franklin Gothic Medium" panose="020B0603020102020204" pitchFamily="34" charset="0"/>
              </a:rPr>
              <a:t>escuela</a:t>
            </a:r>
            <a:r>
              <a:rPr lang="en-US" sz="2400" dirty="0">
                <a:latin typeface="Franklin Gothic Medium" panose="020B0603020102020204" pitchFamily="34" charset="0"/>
              </a:rPr>
              <a:t>, </a:t>
            </a:r>
            <a:r>
              <a:rPr lang="en-US" sz="2400" dirty="0" err="1">
                <a:latin typeface="Franklin Gothic Medium" panose="020B0603020102020204" pitchFamily="34" charset="0"/>
              </a:rPr>
              <a:t>hable</a:t>
            </a:r>
            <a:r>
              <a:rPr lang="en-US" sz="2400" dirty="0">
                <a:latin typeface="Franklin Gothic Medium" panose="020B0603020102020204" pitchFamily="34" charset="0"/>
              </a:rPr>
              <a:t> con </a:t>
            </a:r>
            <a:r>
              <a:rPr lang="en-US" sz="2400" dirty="0" err="1">
                <a:latin typeface="Franklin Gothic Medium" panose="020B0603020102020204" pitchFamily="34" charset="0"/>
              </a:rPr>
              <a:t>su</a:t>
            </a:r>
            <a:r>
              <a:rPr lang="en-US" sz="2400" dirty="0">
                <a:latin typeface="Franklin Gothic Medium" panose="020B0603020102020204" pitchFamily="34" charset="0"/>
              </a:rPr>
              <a:t> o </a:t>
            </a:r>
            <a:r>
              <a:rPr lang="en-US" sz="2400" dirty="0" err="1">
                <a:latin typeface="Franklin Gothic Medium" panose="020B0603020102020204" pitchFamily="34" charset="0"/>
              </a:rPr>
              <a:t>sus</a:t>
            </a:r>
            <a:r>
              <a:rPr lang="en-US" sz="2400" dirty="0">
                <a:latin typeface="Franklin Gothic Medium" panose="020B0603020102020204" pitchFamily="34" charset="0"/>
              </a:rPr>
              <a:t> maestros, </a:t>
            </a:r>
            <a:r>
              <a:rPr lang="en-US" sz="2400" dirty="0" err="1">
                <a:latin typeface="Franklin Gothic Medium" panose="020B0603020102020204" pitchFamily="34" charset="0"/>
              </a:rPr>
              <a:t>consejeros</a:t>
            </a:r>
            <a:r>
              <a:rPr lang="en-US" sz="2400" dirty="0">
                <a:latin typeface="Franklin Gothic Medium" panose="020B0603020102020204" pitchFamily="34" charset="0"/>
              </a:rPr>
              <a:t> y </a:t>
            </a:r>
            <a:r>
              <a:rPr lang="en-US" sz="2400" dirty="0" err="1">
                <a:latin typeface="Franklin Gothic Medium" panose="020B0603020102020204" pitchFamily="34" charset="0"/>
              </a:rPr>
              <a:t>otros</a:t>
            </a:r>
            <a:r>
              <a:rPr lang="en-US" sz="2400" dirty="0">
                <a:latin typeface="Franklin Gothic Medium" panose="020B0603020102020204" pitchFamily="34" charset="0"/>
              </a:rPr>
              <a:t> para </a:t>
            </a:r>
            <a:r>
              <a:rPr lang="en-US" sz="2400" dirty="0" err="1">
                <a:latin typeface="Franklin Gothic Medium" panose="020B0603020102020204" pitchFamily="34" charset="0"/>
              </a:rPr>
              <a:t>ver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como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hacerle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sentir</a:t>
            </a:r>
            <a:r>
              <a:rPr lang="en-US" sz="2400" dirty="0">
                <a:latin typeface="Franklin Gothic Medium" panose="020B0603020102020204" pitchFamily="34" charset="0"/>
              </a:rPr>
              <a:t> mas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cómodo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y </a:t>
            </a:r>
            <a:r>
              <a:rPr lang="en-US" sz="2400" dirty="0" err="1">
                <a:latin typeface="Franklin Gothic Medium" panose="020B0603020102020204" pitchFamily="34" charset="0"/>
              </a:rPr>
              <a:t>entusiasmado</a:t>
            </a:r>
            <a:r>
              <a:rPr lang="en-US" sz="2400" dirty="0">
                <a:latin typeface="Franklin Gothic Medium" panose="020B0603020102020204" pitchFamily="34" charset="0"/>
              </a:rPr>
              <a:t> con </a:t>
            </a:r>
            <a:r>
              <a:rPr lang="en-US" sz="2400" dirty="0" err="1">
                <a:latin typeface="Franklin Gothic Medium" panose="020B0603020102020204" pitchFamily="34" charset="0"/>
              </a:rPr>
              <a:t>aprender</a:t>
            </a:r>
            <a:r>
              <a:rPr lang="en-US" sz="2400" dirty="0">
                <a:latin typeface="Franklin Gothic Medium" panose="020B06030201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 Gothic Heavy" panose="020B0903020102020204" pitchFamily="34" charset="0"/>
              </a:rPr>
              <a:t>Que </a:t>
            </a:r>
            <a:r>
              <a:rPr lang="en-US" dirty="0" err="1">
                <a:latin typeface="Franklin Gothic Heavy" panose="020B0903020102020204" pitchFamily="34" charset="0"/>
              </a:rPr>
              <a:t>Puede</a:t>
            </a:r>
            <a:r>
              <a:rPr lang="en-US" dirty="0">
                <a:latin typeface="Franklin Gothic Heavy" panose="020B0903020102020204" pitchFamily="34" charset="0"/>
              </a:rPr>
              <a:t> </a:t>
            </a:r>
            <a:r>
              <a:rPr lang="en-US" dirty="0" err="1" smtClean="0">
                <a:latin typeface="Franklin Gothic Heavy" panose="020B0903020102020204" pitchFamily="34" charset="0"/>
              </a:rPr>
              <a:t>Hacer</a:t>
            </a:r>
            <a:r>
              <a:rPr lang="en-US" dirty="0" smtClean="0">
                <a:latin typeface="Franklin Gothic Heavy" panose="020B0903020102020204" pitchFamily="34" charset="0"/>
              </a:rPr>
              <a:t> </a:t>
            </a:r>
            <a:r>
              <a:rPr lang="en-US" dirty="0" err="1" smtClean="0">
                <a:latin typeface="Franklin Gothic Heavy" panose="020B0903020102020204" pitchFamily="34" charset="0"/>
              </a:rPr>
              <a:t>Usted</a:t>
            </a:r>
            <a:r>
              <a:rPr lang="en-US" dirty="0" smtClean="0">
                <a:latin typeface="Franklin Gothic Heavy" panose="020B0903020102020204" pitchFamily="34" charset="0"/>
              </a:rPr>
              <a:t> </a:t>
            </a:r>
            <a:r>
              <a:rPr lang="en-US" dirty="0">
                <a:latin typeface="Franklin Gothic Heavy" panose="020B0903020102020204" pitchFamily="34" charset="0"/>
              </a:rPr>
              <a:t/>
            </a:r>
            <a:br>
              <a:rPr lang="en-US" dirty="0">
                <a:latin typeface="Franklin Gothic Heavy" panose="020B0903020102020204" pitchFamily="34" charset="0"/>
              </a:rPr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¿</a:t>
            </a:r>
            <a:r>
              <a:rPr lang="en-US" i="1" dirty="0" err="1" smtClean="0"/>
              <a:t>Cuáles</a:t>
            </a:r>
            <a:r>
              <a:rPr lang="en-US" i="1" dirty="0" smtClean="0"/>
              <a:t> son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 smtClean="0"/>
              <a:t>sueños</a:t>
            </a:r>
            <a:r>
              <a:rPr lang="en-US" i="1" dirty="0" smtClean="0"/>
              <a:t> y </a:t>
            </a:r>
            <a:r>
              <a:rPr lang="en-US" i="1" dirty="0" err="1" smtClean="0"/>
              <a:t>ambiciones</a:t>
            </a:r>
            <a:r>
              <a:rPr lang="en-US" i="1" dirty="0" smtClean="0"/>
              <a:t> que </a:t>
            </a:r>
            <a:r>
              <a:rPr lang="en-US" i="1" dirty="0" err="1" smtClean="0"/>
              <a:t>tiene</a:t>
            </a:r>
            <a:r>
              <a:rPr lang="en-US" i="1" dirty="0" smtClean="0"/>
              <a:t> para 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hijo</a:t>
            </a:r>
            <a:r>
              <a:rPr lang="en-US" i="1" dirty="0" smtClean="0"/>
              <a:t>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Asistir</a:t>
            </a:r>
            <a:r>
              <a:rPr lang="en-US" dirty="0" smtClean="0"/>
              <a:t> a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que </a:t>
            </a:r>
            <a:r>
              <a:rPr lang="en-US" dirty="0" err="1" smtClean="0"/>
              <a:t>tiene</a:t>
            </a:r>
            <a:r>
              <a:rPr lang="en-US" dirty="0" smtClean="0"/>
              <a:t> de </a:t>
            </a:r>
            <a:r>
              <a:rPr lang="en-US" dirty="0" err="1" smtClean="0"/>
              <a:t>ayudar</a:t>
            </a:r>
            <a:r>
              <a:rPr lang="en-US" dirty="0" smtClean="0"/>
              <a:t>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a que le </a:t>
            </a:r>
            <a:r>
              <a:rPr lang="en-US" dirty="0" err="1" smtClean="0"/>
              <a:t>vaya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, </a:t>
            </a:r>
            <a:r>
              <a:rPr lang="en-US" dirty="0" err="1" smtClean="0"/>
              <a:t>pueda</a:t>
            </a:r>
            <a:r>
              <a:rPr lang="en-US" dirty="0" smtClean="0"/>
              <a:t> </a:t>
            </a:r>
            <a:r>
              <a:rPr lang="en-US" dirty="0" err="1" smtClean="0"/>
              <a:t>graduarse</a:t>
            </a:r>
            <a:r>
              <a:rPr lang="en-US" dirty="0" smtClean="0"/>
              <a:t> y </a:t>
            </a:r>
            <a:r>
              <a:rPr lang="en-US" dirty="0" err="1" smtClean="0"/>
              <a:t>esté</a:t>
            </a:r>
            <a:r>
              <a:rPr lang="en-US" dirty="0" smtClean="0"/>
              <a:t> </a:t>
            </a:r>
            <a:r>
              <a:rPr lang="en-US" dirty="0" err="1" smtClean="0"/>
              <a:t>listo</a:t>
            </a:r>
            <a:r>
              <a:rPr lang="en-US" dirty="0" smtClean="0"/>
              <a:t> para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o al </a:t>
            </a:r>
            <a:r>
              <a:rPr lang="en-US" dirty="0" err="1" smtClean="0"/>
              <a:t>colegio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0A3E-42BF-4843-A4A3-E33B5D824EB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2438400"/>
          </a:xfrm>
        </p:spPr>
        <p:txBody>
          <a:bodyPr/>
          <a:lstStyle/>
          <a:p>
            <a:pPr algn="ctr"/>
            <a:r>
              <a:rPr lang="en-US" dirty="0" smtClean="0"/>
              <a:t>Video:</a:t>
            </a:r>
            <a:br>
              <a:rPr lang="en-US" dirty="0" smtClean="0"/>
            </a:br>
            <a:r>
              <a:rPr lang="en-US" dirty="0" smtClean="0"/>
              <a:t>Magic Johnson on Chronic Absence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youtu.be/C24aoX7U-d8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Créditos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828800"/>
            <a:ext cx="731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 panose="020B0603020102020204" pitchFamily="34" charset="0"/>
                <a:hlinkClick r:id="rId2"/>
              </a:rPr>
              <a:t>www.AttendanceWorks.org</a:t>
            </a:r>
            <a:endParaRPr lang="en-US" sz="2800" dirty="0" smtClean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09800"/>
            <a:ext cx="5181600" cy="838200"/>
          </a:xfrm>
        </p:spPr>
        <p:txBody>
          <a:bodyPr/>
          <a:lstStyle/>
          <a:p>
            <a:pPr algn="ctr"/>
            <a:r>
              <a:rPr lang="en-US" sz="2800" dirty="0" smtClean="0">
                <a:latin typeface="Franklin Gothic Heavy" panose="020B0903020102020204" pitchFamily="34" charset="0"/>
              </a:rPr>
              <a:t/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¡Las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ausencias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crónicas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pueden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reducirse</a:t>
            </a:r>
            <a:r>
              <a:rPr lang="en-US" sz="2800" dirty="0" smtClean="0">
                <a:latin typeface="Franklin Gothic Heavy" panose="020B0903020102020204" pitchFamily="34" charset="0"/>
              </a:rPr>
              <a:t> de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manera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significativa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cuando</a:t>
            </a:r>
            <a:r>
              <a:rPr lang="en-US" sz="2800" dirty="0" smtClean="0">
                <a:latin typeface="Franklin Gothic Heavy" panose="020B0903020102020204" pitchFamily="34" charset="0"/>
              </a:rPr>
              <a:t> las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escuelas</a:t>
            </a:r>
            <a:r>
              <a:rPr lang="en-US" sz="2800" dirty="0" smtClean="0">
                <a:latin typeface="Franklin Gothic Heavy" panose="020B0903020102020204" pitchFamily="34" charset="0"/>
              </a:rPr>
              <a:t>, las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familias</a:t>
            </a:r>
            <a:r>
              <a:rPr lang="en-US" sz="2800" dirty="0" smtClean="0">
                <a:latin typeface="Franklin Gothic Heavy" panose="020B0903020102020204" pitchFamily="34" charset="0"/>
              </a:rPr>
              <a:t> y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los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socios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comunitarios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trabajan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juntos</a:t>
            </a:r>
            <a:r>
              <a:rPr lang="en-US" sz="2800" dirty="0" smtClean="0">
                <a:latin typeface="Franklin Gothic Heavy" panose="020B0903020102020204" pitchFamily="34" charset="0"/>
              </a:rPr>
              <a:t>!  </a:t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>
                <a:latin typeface="Franklin Gothic Heavy" panose="020B0903020102020204" pitchFamily="34" charset="0"/>
              </a:rPr>
              <a:t/>
            </a:r>
            <a:br>
              <a:rPr lang="en-US" sz="2800" dirty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¡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Aproveche</a:t>
            </a:r>
            <a:r>
              <a:rPr lang="en-US" sz="2800" dirty="0" smtClean="0">
                <a:latin typeface="Franklin Gothic Heavy" panose="020B0903020102020204" pitchFamily="34" charset="0"/>
              </a:rPr>
              <a:t> al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máximo</a:t>
            </a:r>
            <a:r>
              <a:rPr lang="en-US" sz="2800" dirty="0" smtClean="0">
                <a:latin typeface="Franklin Gothic Heavy" panose="020B0903020102020204" pitchFamily="34" charset="0"/>
              </a:rPr>
              <a:t> las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oportunidades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educativas</a:t>
            </a:r>
            <a:r>
              <a:rPr lang="en-US" sz="2800" dirty="0" smtClean="0">
                <a:latin typeface="Franklin Gothic Heavy" panose="020B0903020102020204" pitchFamily="34" charset="0"/>
              </a:rPr>
              <a:t> de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su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hijo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alentándolo</a:t>
            </a:r>
            <a:r>
              <a:rPr lang="en-US" sz="2800" dirty="0" smtClean="0">
                <a:latin typeface="Franklin Gothic Heavy" panose="020B0903020102020204" pitchFamily="34" charset="0"/>
              </a:rPr>
              <a:t> a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concurrir</a:t>
            </a:r>
            <a:r>
              <a:rPr lang="en-US" sz="2800" dirty="0" smtClean="0">
                <a:latin typeface="Franklin Gothic Heavy" panose="020B0903020102020204" pitchFamily="34" charset="0"/>
              </a:rPr>
              <a:t> a la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escuela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todos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los</a:t>
            </a:r>
            <a:r>
              <a:rPr lang="en-US" sz="2800" dirty="0" smtClean="0">
                <a:latin typeface="Franklin Gothic Heavy" panose="020B0903020102020204" pitchFamily="34" charset="0"/>
              </a:rPr>
              <a:t> </a:t>
            </a:r>
            <a:r>
              <a:rPr lang="en-US" sz="2800" dirty="0" err="1" smtClean="0">
                <a:latin typeface="Franklin Gothic Heavy" panose="020B0903020102020204" pitchFamily="34" charset="0"/>
              </a:rPr>
              <a:t>días</a:t>
            </a:r>
            <a:r>
              <a:rPr lang="en-US" sz="2800" dirty="0" smtClean="0">
                <a:latin typeface="Franklin Gothic Heavy" panose="020B0903020102020204" pitchFamily="34" charset="0"/>
              </a:rPr>
              <a:t>! </a:t>
            </a:r>
            <a:endParaRPr lang="en-US" sz="2800" dirty="0">
              <a:latin typeface="Franklin Gothic Heavy" panose="020B09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¡Gracias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aprender</a:t>
            </a:r>
            <a:r>
              <a:rPr lang="en-US" dirty="0"/>
              <a:t> con </a:t>
            </a:r>
            <a:r>
              <a:rPr lang="en-US" dirty="0" err="1"/>
              <a:t>nosotros</a:t>
            </a:r>
            <a:r>
              <a:rPr lang="en-US" dirty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/>
              <a:t>mayor </a:t>
            </a:r>
            <a:r>
              <a:rPr lang="en-US" dirty="0" err="1" smtClean="0"/>
              <a:t>información</a:t>
            </a:r>
            <a:r>
              <a:rPr lang="en-US" dirty="0"/>
              <a:t>, </a:t>
            </a:r>
            <a:r>
              <a:rPr lang="en-US" dirty="0" err="1"/>
              <a:t>contactar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2497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Franklin Gothic Heavy" panose="020B0903020102020204" pitchFamily="34" charset="0"/>
              </a:rPr>
              <a:t>Que </a:t>
            </a:r>
            <a:r>
              <a:rPr lang="en-US" dirty="0" err="1" smtClean="0">
                <a:latin typeface="Franklin Gothic Heavy" panose="020B0903020102020204" pitchFamily="34" charset="0"/>
              </a:rPr>
              <a:t>Aprenderemos</a:t>
            </a:r>
            <a:r>
              <a:rPr lang="en-US" dirty="0" smtClean="0">
                <a:latin typeface="Franklin Gothic Heavy" panose="020B0903020102020204" pitchFamily="34" charset="0"/>
              </a:rPr>
              <a:t> 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" y="1371600"/>
            <a:ext cx="5767388" cy="5181600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Por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qué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es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importante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Cuando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se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convierten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las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un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problema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Que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puede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hacer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para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mejorar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de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su</a:t>
            </a:r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hijo</a:t>
            </a: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5105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es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Importante</a:t>
            </a:r>
            <a:r>
              <a:rPr lang="en-US" sz="4000" dirty="0" smtClean="0">
                <a:latin typeface="Franklin Gothic Heavy" panose="020B0903020102020204" pitchFamily="34" charset="0"/>
              </a:rPr>
              <a:t> la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Asistencia</a:t>
            </a:r>
            <a:r>
              <a:rPr lang="en-US" sz="4000" dirty="0" smtClean="0">
                <a:latin typeface="Franklin Gothic Heavy" panose="020B0903020102020204" pitchFamily="34" charset="0"/>
              </a:rPr>
              <a:t>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594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Franklin Gothic Medium" panose="020B0603020102020204" pitchFamily="34" charset="0"/>
              </a:rPr>
              <a:t>Asistir</a:t>
            </a:r>
            <a:r>
              <a:rPr lang="en-US" sz="3600" dirty="0">
                <a:latin typeface="Franklin Gothic Medium" panose="020B0603020102020204" pitchFamily="34" charset="0"/>
              </a:rPr>
              <a:t> a la </a:t>
            </a:r>
            <a:r>
              <a:rPr lang="en-US" sz="3600" dirty="0" err="1">
                <a:latin typeface="Franklin Gothic Medium" panose="020B0603020102020204" pitchFamily="34" charset="0"/>
              </a:rPr>
              <a:t>escuela</a:t>
            </a:r>
            <a:r>
              <a:rPr lang="en-US" sz="3600" dirty="0">
                <a:latin typeface="Franklin Gothic Medium" panose="020B0603020102020204" pitchFamily="34" charset="0"/>
              </a:rPr>
              <a:t> </a:t>
            </a:r>
            <a:r>
              <a:rPr lang="en-US" sz="3600" dirty="0" err="1">
                <a:latin typeface="Franklin Gothic Medium" panose="020B0603020102020204" pitchFamily="34" charset="0"/>
              </a:rPr>
              <a:t>es</a:t>
            </a:r>
            <a:r>
              <a:rPr lang="en-US" sz="3600" dirty="0">
                <a:latin typeface="Franklin Gothic Medium" panose="020B0603020102020204" pitchFamily="34" charset="0"/>
              </a:rPr>
              <a:t> fundamental para que </a:t>
            </a:r>
            <a:r>
              <a:rPr lang="en-US" sz="3600" dirty="0" err="1">
                <a:latin typeface="Franklin Gothic Medium" panose="020B0603020102020204" pitchFamily="34" charset="0"/>
              </a:rPr>
              <a:t>los</a:t>
            </a:r>
            <a:r>
              <a:rPr lang="en-US" sz="3600" dirty="0">
                <a:latin typeface="Franklin Gothic Medium" panose="020B0603020102020204" pitchFamily="34" charset="0"/>
              </a:rPr>
              <a:t> </a:t>
            </a:r>
            <a:r>
              <a:rPr lang="en-US" sz="3600" dirty="0" err="1">
                <a:latin typeface="Franklin Gothic Medium" panose="020B0603020102020204" pitchFamily="34" charset="0"/>
              </a:rPr>
              <a:t>niños</a:t>
            </a:r>
            <a:r>
              <a:rPr lang="en-US" sz="3600" dirty="0">
                <a:latin typeface="Franklin Gothic Medium" panose="020B0603020102020204" pitchFamily="34" charset="0"/>
              </a:rPr>
              <a:t> </a:t>
            </a:r>
            <a:r>
              <a:rPr lang="en-US" sz="3600" dirty="0" err="1">
                <a:latin typeface="Franklin Gothic Medium" panose="020B0603020102020204" pitchFamily="34" charset="0"/>
              </a:rPr>
              <a:t>aprendan</a:t>
            </a:r>
            <a:r>
              <a:rPr lang="en-US" sz="3600" dirty="0">
                <a:latin typeface="Franklin Gothic Medium" panose="020B0603020102020204" pitchFamily="34" charset="0"/>
              </a:rPr>
              <a:t> las </a:t>
            </a:r>
            <a:r>
              <a:rPr lang="en-US" sz="3600" dirty="0" err="1">
                <a:latin typeface="Franklin Gothic Medium" panose="020B0603020102020204" pitchFamily="34" charset="0"/>
              </a:rPr>
              <a:t>habilidades</a:t>
            </a:r>
            <a:r>
              <a:rPr lang="en-US" sz="3600" dirty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académicas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>
                <a:latin typeface="Franklin Gothic Medium" panose="020B0603020102020204" pitchFamily="34" charset="0"/>
              </a:rPr>
              <a:t>y </a:t>
            </a:r>
            <a:r>
              <a:rPr lang="en-US" sz="3600" dirty="0" err="1">
                <a:latin typeface="Franklin Gothic Medium" panose="020B0603020102020204" pitchFamily="34" charset="0"/>
              </a:rPr>
              <a:t>sociales</a:t>
            </a:r>
            <a:r>
              <a:rPr lang="en-US" sz="3600" dirty="0">
                <a:latin typeface="Franklin Gothic Medium" panose="020B0603020102020204" pitchFamily="34" charset="0"/>
              </a:rPr>
              <a:t> que </a:t>
            </a:r>
            <a:r>
              <a:rPr lang="en-US" sz="3600" dirty="0" err="1">
                <a:latin typeface="Franklin Gothic Medium" panose="020B0603020102020204" pitchFamily="34" charset="0"/>
              </a:rPr>
              <a:t>necesitan</a:t>
            </a:r>
            <a:r>
              <a:rPr lang="en-US" sz="3600" dirty="0">
                <a:latin typeface="Franklin Gothic Medium" panose="020B0603020102020204" pitchFamily="34" charset="0"/>
              </a:rPr>
              <a:t> para </a:t>
            </a:r>
            <a:r>
              <a:rPr lang="en-US" sz="3600" dirty="0" err="1">
                <a:latin typeface="Franklin Gothic Medium" panose="020B0603020102020204" pitchFamily="34" charset="0"/>
              </a:rPr>
              <a:t>tener</a:t>
            </a:r>
            <a:r>
              <a:rPr lang="en-US" sz="3600" dirty="0">
                <a:latin typeface="Franklin Gothic Medium" panose="020B0603020102020204" pitchFamily="34" charset="0"/>
              </a:rPr>
              <a:t> </a:t>
            </a:r>
            <a:r>
              <a:rPr lang="en-US" sz="3600" dirty="0" err="1" smtClean="0">
                <a:latin typeface="Franklin Gothic Medium" panose="020B0603020102020204" pitchFamily="34" charset="0"/>
              </a:rPr>
              <a:t>éxito</a:t>
            </a:r>
            <a:r>
              <a:rPr lang="en-US" sz="3600" dirty="0" smtClean="0">
                <a:latin typeface="Franklin Gothic Medium" panose="020B0603020102020204" pitchFamily="34" charset="0"/>
              </a:rPr>
              <a:t>.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5104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Cuándo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>
                <a:latin typeface="Franklin Gothic Heavy" panose="020B0903020102020204" pitchFamily="34" charset="0"/>
              </a:rPr>
              <a:t>se </a:t>
            </a:r>
            <a:r>
              <a:rPr lang="en-US" sz="4000" dirty="0" err="1">
                <a:latin typeface="Franklin Gothic Heavy" panose="020B0903020102020204" pitchFamily="34" charset="0"/>
              </a:rPr>
              <a:t>convierten</a:t>
            </a:r>
            <a:r>
              <a:rPr lang="en-US" sz="4000" dirty="0">
                <a:latin typeface="Franklin Gothic Heavy" panose="020B0903020102020204" pitchFamily="34" charset="0"/>
              </a:rPr>
              <a:t> las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Ausencias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en</a:t>
            </a:r>
            <a:r>
              <a:rPr lang="en-US" sz="4000" dirty="0">
                <a:latin typeface="Franklin Gothic Heavy" panose="020B0903020102020204" pitchFamily="34" charset="0"/>
              </a:rPr>
              <a:t> un </a:t>
            </a:r>
            <a:r>
              <a:rPr lang="en-US" sz="4000" dirty="0" err="1">
                <a:latin typeface="Franklin Gothic Heavy" panose="020B0903020102020204" pitchFamily="34" charset="0"/>
              </a:rPr>
              <a:t>Problema</a:t>
            </a:r>
            <a:r>
              <a:rPr lang="en-US" sz="4000" dirty="0" smtClean="0">
                <a:latin typeface="Franklin Gothic Heavy" panose="020B0903020102020204" pitchFamily="34" charset="0"/>
              </a:rPr>
              <a:t>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362" y="1447800"/>
            <a:ext cx="4643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Se define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ausencia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crónica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como</a:t>
            </a:r>
            <a:r>
              <a:rPr lang="en-US" sz="2400" dirty="0">
                <a:latin typeface="Franklin Gothic Medium" panose="020B0603020102020204" pitchFamily="34" charset="0"/>
              </a:rPr>
              <a:t> 18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a </a:t>
            </a:r>
            <a:r>
              <a:rPr lang="en-US" sz="2400" dirty="0" err="1">
                <a:latin typeface="Franklin Gothic Medium" panose="020B0603020102020204" pitchFamily="34" charset="0"/>
              </a:rPr>
              <a:t>clase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por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año</a:t>
            </a:r>
            <a:r>
              <a:rPr lang="en-US" sz="2400" dirty="0">
                <a:latin typeface="Franklin Gothic Medium" panose="020B0603020102020204" pitchFamily="34" charset="0"/>
              </a:rPr>
              <a:t> o </a:t>
            </a:r>
            <a:r>
              <a:rPr lang="en-US" sz="2400" dirty="0" err="1">
                <a:latin typeface="Franklin Gothic Medium" panose="020B0603020102020204" pitchFamily="34" charset="0"/>
              </a:rPr>
              <a:t>como</a:t>
            </a:r>
            <a:r>
              <a:rPr lang="en-US" sz="2400" dirty="0">
                <a:latin typeface="Franklin Gothic Medium" panose="020B0603020102020204" pitchFamily="34" charset="0"/>
              </a:rPr>
              <a:t> solo 2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ausencia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mes</a:t>
            </a:r>
            <a:r>
              <a:rPr lang="en-US" sz="2400" dirty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Asistencia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riesgo</a:t>
            </a:r>
            <a:r>
              <a:rPr lang="en-US" sz="2400" dirty="0">
                <a:latin typeface="Franklin Gothic Medium" panose="020B0603020102020204" pitchFamily="34" charset="0"/>
              </a:rPr>
              <a:t> se define </a:t>
            </a:r>
            <a:r>
              <a:rPr lang="en-US" sz="2400" dirty="0" err="1">
                <a:latin typeface="Franklin Gothic Medium" panose="020B0603020102020204" pitchFamily="34" charset="0"/>
              </a:rPr>
              <a:t>teniendo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smtClean="0">
                <a:latin typeface="Franklin Gothic Medium" panose="020B0603020102020204" pitchFamily="34" charset="0"/>
              </a:rPr>
              <a:t>entre </a:t>
            </a:r>
            <a:r>
              <a:rPr lang="en-US" sz="2400" dirty="0">
                <a:latin typeface="Franklin Gothic Medium" panose="020B0603020102020204" pitchFamily="34" charset="0"/>
              </a:rPr>
              <a:t>10-17 </a:t>
            </a:r>
            <a:r>
              <a:rPr lang="en-US" sz="2400" dirty="0" err="1">
                <a:latin typeface="Franklin Gothic Medium" panose="020B0603020102020204" pitchFamily="34" charset="0"/>
              </a:rPr>
              <a:t>faltas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por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año</a:t>
            </a:r>
            <a:r>
              <a:rPr lang="en-US" sz="2400" dirty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Una </a:t>
            </a:r>
            <a:r>
              <a:rPr lang="en-US" sz="2400" dirty="0" err="1">
                <a:latin typeface="Franklin Gothic Medium" panose="020B0603020102020204" pitchFamily="34" charset="0"/>
              </a:rPr>
              <a:t>asistencia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satisfactoria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es</a:t>
            </a:r>
            <a:r>
              <a:rPr lang="en-US" sz="2400" dirty="0">
                <a:latin typeface="Franklin Gothic Medium" panose="020B0603020102020204" pitchFamily="34" charset="0"/>
              </a:rPr>
              <a:t> la que </a:t>
            </a:r>
            <a:r>
              <a:rPr lang="en-US" sz="2400" dirty="0" err="1">
                <a:latin typeface="Franklin Gothic Medium" panose="020B0603020102020204" pitchFamily="34" charset="0"/>
              </a:rPr>
              <a:t>registra</a:t>
            </a:r>
            <a:r>
              <a:rPr lang="en-US" sz="2400" dirty="0">
                <a:latin typeface="Franklin Gothic Medium" panose="020B0603020102020204" pitchFamily="34" charset="0"/>
              </a:rPr>
              <a:t> 9 o </a:t>
            </a:r>
            <a:r>
              <a:rPr lang="en-US" sz="2400" dirty="0" err="1">
                <a:latin typeface="Franklin Gothic Medium" panose="020B0603020102020204" pitchFamily="34" charset="0"/>
              </a:rPr>
              <a:t>menos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el </a:t>
            </a:r>
            <a:r>
              <a:rPr lang="en-US" sz="2400" dirty="0" err="1">
                <a:latin typeface="Franklin Gothic Medium" panose="020B0603020102020204" pitchFamily="34" charset="0"/>
              </a:rPr>
              <a:t>año</a:t>
            </a:r>
            <a:r>
              <a:rPr lang="en-US" sz="2400" dirty="0">
                <a:latin typeface="Franklin Gothic Medium" panose="020B0603020102020204" pitchFamily="34" charset="0"/>
              </a:rPr>
              <a:t> escolar.</a:t>
            </a:r>
          </a:p>
        </p:txBody>
      </p:sp>
    </p:spTree>
    <p:extLst>
      <p:ext uri="{BB962C8B-B14F-4D97-AF65-F5344CB8AC3E}">
        <p14:creationId xmlns:p14="http://schemas.microsoft.com/office/powerpoint/2010/main" val="33987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es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Importante</a:t>
            </a:r>
            <a:r>
              <a:rPr lang="en-US" sz="4000" dirty="0">
                <a:latin typeface="Franklin Gothic Heavy" panose="020B0903020102020204" pitchFamily="34" charset="0"/>
              </a:rPr>
              <a:t> la </a:t>
            </a:r>
            <a:r>
              <a:rPr lang="en-US" sz="4000" dirty="0" err="1">
                <a:latin typeface="Franklin Gothic Heavy" panose="020B0903020102020204" pitchFamily="34" charset="0"/>
              </a:rPr>
              <a:t>Asistencia</a:t>
            </a:r>
            <a:r>
              <a:rPr lang="en-US" sz="4000" dirty="0">
                <a:latin typeface="Franklin Gothic Heavy" panose="020B0903020102020204" pitchFamily="34" charset="0"/>
              </a:rPr>
              <a:t>?</a:t>
            </a:r>
          </a:p>
          <a:p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5410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err="1">
                <a:latin typeface="Franklin Gothic Medium" panose="020B0603020102020204" pitchFamily="34" charset="0"/>
              </a:rPr>
              <a:t>Llegar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tarde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puede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conducir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</a:rPr>
              <a:t>a </a:t>
            </a:r>
            <a:r>
              <a:rPr lang="en-US" sz="2800" dirty="0" err="1">
                <a:latin typeface="Franklin Gothic Medium" panose="020B0603020102020204" pitchFamily="34" charset="0"/>
              </a:rPr>
              <a:t>una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</a:rPr>
              <a:t>irregular y con </a:t>
            </a:r>
            <a:r>
              <a:rPr lang="en-US" sz="2800" dirty="0" err="1">
                <a:latin typeface="Franklin Gothic Medium" panose="020B0603020102020204" pitchFamily="34" charset="0"/>
              </a:rPr>
              <a:t>escasez</a:t>
            </a:r>
            <a:r>
              <a:rPr lang="en-US" sz="2800" dirty="0">
                <a:latin typeface="Franklin Gothic Medium" panose="020B0603020102020204" pitchFamily="34" charset="0"/>
              </a:rPr>
              <a:t> de </a:t>
            </a:r>
            <a:r>
              <a:rPr lang="en-US" sz="2800" dirty="0" err="1">
                <a:latin typeface="Franklin Gothic Medium" panose="020B0603020102020204" pitchFamily="34" charset="0"/>
              </a:rPr>
              <a:t>asistencia</a:t>
            </a:r>
            <a:r>
              <a:rPr lang="en-US" sz="2800" dirty="0">
                <a:latin typeface="Franklin Gothic Medium" panose="020B0603020102020204" pitchFamily="34" charset="0"/>
              </a:rPr>
              <a:t>.</a:t>
            </a:r>
          </a:p>
          <a:p>
            <a:pPr algn="ctr"/>
            <a:endParaRPr lang="en-US" sz="28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>
                <a:latin typeface="Franklin Gothic Medium" panose="020B0603020102020204" pitchFamily="34" charset="0"/>
              </a:rPr>
              <a:t>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pueden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afectar</a:t>
            </a:r>
            <a:r>
              <a:rPr lang="en-US" sz="2800" dirty="0">
                <a:latin typeface="Franklin Gothic Medium" panose="020B0603020102020204" pitchFamily="34" charset="0"/>
              </a:rPr>
              <a:t> a </a:t>
            </a:r>
            <a:r>
              <a:rPr lang="en-US" sz="2800" dirty="0" err="1">
                <a:latin typeface="Franklin Gothic Medium" panose="020B0603020102020204" pitchFamily="34" charset="0"/>
              </a:rPr>
              <a:t>toda</a:t>
            </a:r>
            <a:r>
              <a:rPr lang="en-US" sz="2800" dirty="0">
                <a:latin typeface="Franklin Gothic Medium" panose="020B0603020102020204" pitchFamily="34" charset="0"/>
              </a:rPr>
              <a:t> la </a:t>
            </a:r>
            <a:r>
              <a:rPr lang="en-US" sz="2800" dirty="0" err="1">
                <a:latin typeface="Franklin Gothic Medium" panose="020B0603020102020204" pitchFamily="34" charset="0"/>
              </a:rPr>
              <a:t>clase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si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smtClean="0">
                <a:latin typeface="Franklin Gothic Medium" panose="020B0603020102020204" pitchFamily="34" charset="0"/>
              </a:rPr>
              <a:t>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maestra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tiene</a:t>
            </a:r>
            <a:r>
              <a:rPr lang="en-US" sz="2800" dirty="0">
                <a:latin typeface="Franklin Gothic Medium" panose="020B0603020102020204" pitchFamily="34" charset="0"/>
              </a:rPr>
              <a:t> que </a:t>
            </a:r>
            <a:r>
              <a:rPr lang="en-US" sz="2800" dirty="0" err="1">
                <a:latin typeface="Franklin Gothic Medium" panose="020B0603020102020204" pitchFamily="34" charset="0"/>
              </a:rPr>
              <a:t>ir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más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</a:rPr>
              <a:t>lento para </a:t>
            </a:r>
            <a:r>
              <a:rPr lang="en-US" sz="2800" dirty="0" err="1">
                <a:latin typeface="Franklin Gothic Medium" panose="020B0603020102020204" pitchFamily="34" charset="0"/>
              </a:rPr>
              <a:t>ayudar</a:t>
            </a:r>
            <a:r>
              <a:rPr lang="en-US" sz="2800" dirty="0">
                <a:latin typeface="Franklin Gothic Medium" panose="020B0603020102020204" pitchFamily="34" charset="0"/>
              </a:rPr>
              <a:t> a </a:t>
            </a:r>
            <a:r>
              <a:rPr lang="en-US" sz="2800" dirty="0" err="1">
                <a:latin typeface="Franklin Gothic Medium" panose="020B0603020102020204" pitchFamily="34" charset="0"/>
              </a:rPr>
              <a:t>los</a:t>
            </a:r>
            <a:r>
              <a:rPr lang="en-US" sz="2800" dirty="0">
                <a:latin typeface="Franklin Gothic Medium" panose="020B0603020102020204" pitchFamily="34" charset="0"/>
              </a:rPr>
              <a:t> </a:t>
            </a:r>
            <a:r>
              <a:rPr lang="en-US" sz="2800" dirty="0" err="1">
                <a:latin typeface="Franklin Gothic Medium" panose="020B0603020102020204" pitchFamily="34" charset="0"/>
              </a:rPr>
              <a:t>niños</a:t>
            </a:r>
            <a:r>
              <a:rPr lang="en-US" sz="2800" dirty="0">
                <a:latin typeface="Franklin Gothic Medium" panose="020B0603020102020204" pitchFamily="34" charset="0"/>
              </a:rPr>
              <a:t> que </a:t>
            </a:r>
            <a:r>
              <a:rPr lang="en-US" sz="2800" dirty="0" err="1">
                <a:latin typeface="Franklin Gothic Medium" panose="020B0603020102020204" pitchFamily="34" charset="0"/>
              </a:rPr>
              <a:t>faltaron</a:t>
            </a:r>
            <a:r>
              <a:rPr lang="en-US" sz="2800" dirty="0">
                <a:latin typeface="Franklin Gothic Medium" panose="020B06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683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26158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ranklin Gothic Heavy" panose="020B0903020102020204" pitchFamily="34" charset="0"/>
              </a:rPr>
              <a:t>¿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3600" dirty="0" smtClean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es</a:t>
            </a:r>
            <a:r>
              <a:rPr lang="en-US" sz="3600" dirty="0">
                <a:latin typeface="Franklin Gothic Heavy" panose="020B0903020102020204" pitchFamily="34" charset="0"/>
              </a:rPr>
              <a:t> </a:t>
            </a:r>
            <a:r>
              <a:rPr lang="en-US" sz="3600" dirty="0" err="1">
                <a:latin typeface="Franklin Gothic Heavy" panose="020B0903020102020204" pitchFamily="34" charset="0"/>
              </a:rPr>
              <a:t>Importante</a:t>
            </a:r>
            <a:r>
              <a:rPr lang="en-US" sz="3600" dirty="0">
                <a:latin typeface="Franklin Gothic Heavy" panose="020B0903020102020204" pitchFamily="34" charset="0"/>
              </a:rPr>
              <a:t> la </a:t>
            </a:r>
            <a:r>
              <a:rPr lang="en-US" sz="3600" dirty="0" err="1">
                <a:latin typeface="Franklin Gothic Heavy" panose="020B0903020102020204" pitchFamily="34" charset="0"/>
              </a:rPr>
              <a:t>Asistencia</a:t>
            </a:r>
            <a:r>
              <a:rPr lang="en-US" sz="3600" dirty="0">
                <a:latin typeface="Franklin Gothic Heavy" panose="020B09030201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56388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Los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estudiantes</a:t>
            </a:r>
            <a:r>
              <a:rPr lang="en-US" sz="2400" dirty="0" smtClean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pierden</a:t>
            </a:r>
            <a:r>
              <a:rPr lang="en-US" sz="2400" dirty="0" smtClean="0">
                <a:latin typeface="Franklin Gothic Medium" panose="020B0603020102020204" pitchFamily="34" charset="0"/>
              </a:rPr>
              <a:t> tan solo 2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días</a:t>
            </a:r>
            <a:r>
              <a:rPr lang="en-US" sz="2400" dirty="0" smtClean="0">
                <a:latin typeface="Franklin Gothic Medium" panose="020B0603020102020204" pitchFamily="34" charset="0"/>
              </a:rPr>
              <a:t> al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mes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están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riesgo</a:t>
            </a:r>
            <a:r>
              <a:rPr lang="en-US" sz="2400" dirty="0" smtClean="0">
                <a:latin typeface="Franklin Gothic Medium" panose="020B0603020102020204" pitchFamily="34" charset="0"/>
              </a:rPr>
              <a:t> de no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graduarse</a:t>
            </a:r>
            <a:r>
              <a:rPr lang="en-US" sz="2400" dirty="0" smtClean="0">
                <a:latin typeface="Franklin Gothic Medium" panose="020B0603020102020204" pitchFamily="34" charset="0"/>
              </a:rPr>
              <a:t> de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secundaria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latin typeface="Franklin Gothic Medium" panose="020B0603020102020204" pitchFamily="34" charset="0"/>
            </a:endParaRP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Los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estudiantes</a:t>
            </a:r>
            <a:r>
              <a:rPr lang="en-US" sz="2400" dirty="0" smtClean="0">
                <a:latin typeface="Franklin Gothic Medium" panose="020B0603020102020204" pitchFamily="34" charset="0"/>
              </a:rPr>
              <a:t> que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tienen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buenas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notas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elemental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pueden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decaer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rápidamente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si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pierden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clases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escuela</a:t>
            </a:r>
            <a:r>
              <a:rPr lang="en-US" sz="2400" dirty="0" smtClean="0">
                <a:latin typeface="Franklin Gothic Medium" panose="020B0603020102020204" pitchFamily="34" charset="0"/>
              </a:rPr>
              <a:t> intermedia 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secundaria</a:t>
            </a:r>
            <a:r>
              <a:rPr lang="en-US" sz="2400" dirty="0" smtClean="0">
                <a:latin typeface="Franklin Gothic Medium" panose="020B0603020102020204" pitchFamily="34" charset="0"/>
              </a:rPr>
              <a:t>.</a:t>
            </a: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 smtClean="0">
              <a:latin typeface="Franklin Gothic Medium" panose="020B0603020102020204" pitchFamily="34" charset="0"/>
            </a:endParaRP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Los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estudiantes</a:t>
            </a:r>
            <a:r>
              <a:rPr lang="en-US" sz="2400" dirty="0" smtClean="0">
                <a:latin typeface="Franklin Gothic Medium" panose="020B0603020102020204" pitchFamily="34" charset="0"/>
              </a:rPr>
              <a:t> no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pueden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compensar</a:t>
            </a:r>
            <a:r>
              <a:rPr lang="en-US" sz="2400" dirty="0" smtClean="0">
                <a:latin typeface="Franklin Gothic Medium" panose="020B0603020102020204" pitchFamily="34" charset="0"/>
              </a:rPr>
              <a:t> las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excesivas</a:t>
            </a:r>
            <a:r>
              <a:rPr lang="en-US" sz="2400" dirty="0" smtClean="0">
                <a:latin typeface="Franklin Gothic Medium" panose="020B0603020102020204" pitchFamily="34" charset="0"/>
              </a:rPr>
              <a:t> con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tareas</a:t>
            </a:r>
            <a:r>
              <a:rPr lang="en-US" sz="2400" dirty="0" smtClean="0">
                <a:latin typeface="Franklin Gothic Medium" panose="020B0603020102020204" pitchFamily="34" charset="0"/>
              </a:rPr>
              <a:t> para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hacer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400" dirty="0" smtClean="0">
                <a:latin typeface="Franklin Gothic Medium" panose="020B0603020102020204" pitchFamily="34" charset="0"/>
              </a:rPr>
              <a:t> la casa.</a:t>
            </a:r>
          </a:p>
          <a:p>
            <a:pPr marL="3086100" lvl="6" indent="-3429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44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es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Importante</a:t>
            </a:r>
            <a:r>
              <a:rPr lang="en-US" sz="4000" dirty="0">
                <a:latin typeface="Franklin Gothic Heavy" panose="020B0903020102020204" pitchFamily="34" charset="0"/>
              </a:rPr>
              <a:t> la </a:t>
            </a:r>
            <a:r>
              <a:rPr lang="en-US" sz="4000" dirty="0" err="1">
                <a:latin typeface="Franklin Gothic Heavy" panose="020B0903020102020204" pitchFamily="34" charset="0"/>
              </a:rPr>
              <a:t>Asistencia</a:t>
            </a:r>
            <a:r>
              <a:rPr lang="en-US" sz="4000" dirty="0">
                <a:latin typeface="Franklin Gothic Heavy" panose="020B09030201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55626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latin typeface="Franklin Gothic Medium" panose="020B0603020102020204" pitchFamily="34" charset="0"/>
              </a:rPr>
              <a:t> 6to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grado</a:t>
            </a:r>
            <a:r>
              <a:rPr lang="en-US" sz="2800" dirty="0" smtClean="0">
                <a:latin typeface="Franklin Gothic Medium" panose="020B0603020102020204" pitchFamily="34" charset="0"/>
              </a:rPr>
              <a:t>, 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constituyen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una</a:t>
            </a:r>
            <a:r>
              <a:rPr lang="en-US" sz="2800" dirty="0" smtClean="0">
                <a:latin typeface="Franklin Gothic Medium" panose="020B0603020102020204" pitchFamily="34" charset="0"/>
              </a:rPr>
              <a:t> de 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tres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señales</a:t>
            </a:r>
            <a:r>
              <a:rPr lang="en-US" sz="2800" dirty="0" smtClean="0">
                <a:latin typeface="Franklin Gothic Medium" panose="020B0603020102020204" pitchFamily="34" charset="0"/>
              </a:rPr>
              <a:t> que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indican</a:t>
            </a:r>
            <a:r>
              <a:rPr lang="en-US" sz="2800" dirty="0" smtClean="0">
                <a:latin typeface="Franklin Gothic Medium" panose="020B0603020102020204" pitchFamily="34" charset="0"/>
              </a:rPr>
              <a:t> que el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estudiante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puede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abandonar</a:t>
            </a:r>
            <a:r>
              <a:rPr lang="en-US" sz="2800" dirty="0" smtClean="0"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secundaria</a:t>
            </a:r>
            <a:r>
              <a:rPr lang="en-US" sz="2800" dirty="0" smtClean="0">
                <a:latin typeface="Franklin Gothic Medium" panose="020B0603020102020204" pitchFamily="34" charset="0"/>
              </a:rPr>
              <a:t>.</a:t>
            </a:r>
          </a:p>
          <a:p>
            <a:pPr algn="ctr">
              <a:spcAft>
                <a:spcPts val="600"/>
              </a:spcAft>
            </a:pPr>
            <a:endParaRPr lang="en-US" sz="2800" dirty="0" smtClean="0">
              <a:latin typeface="Franklin Gothic Medium" panose="020B06030201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8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latin typeface="Franklin Gothic Medium" panose="020B0603020102020204" pitchFamily="34" charset="0"/>
              </a:rPr>
              <a:t> el 9no.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grado</a:t>
            </a:r>
            <a:r>
              <a:rPr lang="en-US" sz="2800" dirty="0" smtClean="0">
                <a:latin typeface="Franklin Gothic Medium" panose="020B0603020102020204" pitchFamily="34" charset="0"/>
              </a:rPr>
              <a:t>,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cada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semana</a:t>
            </a:r>
            <a:r>
              <a:rPr lang="en-US" sz="2800" dirty="0" smtClean="0">
                <a:latin typeface="Franklin Gothic Medium" panose="020B0603020102020204" pitchFamily="34" charset="0"/>
              </a:rPr>
              <a:t> de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ausencia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por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semestre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disminuye</a:t>
            </a:r>
            <a:r>
              <a:rPr lang="en-US" sz="2800" dirty="0" smtClean="0"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posibilidades</a:t>
            </a:r>
            <a:r>
              <a:rPr lang="en-US" sz="2800" dirty="0" smtClean="0">
                <a:latin typeface="Franklin Gothic Medium" panose="020B0603020102020204" pitchFamily="34" charset="0"/>
              </a:rPr>
              <a:t> de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graduación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latin typeface="Franklin Gothic Medium" panose="020B0603020102020204" pitchFamily="34" charset="0"/>
              </a:rPr>
              <a:t> un 25%.  </a:t>
            </a:r>
          </a:p>
          <a:p>
            <a:pPr marL="3086100" lvl="6" indent="-3429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9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¿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Por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 smtClean="0">
                <a:latin typeface="Franklin Gothic Heavy" panose="020B0903020102020204" pitchFamily="34" charset="0"/>
              </a:rPr>
              <a:t>qué</a:t>
            </a:r>
            <a:r>
              <a:rPr lang="en-US" sz="4000" dirty="0" smtClean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es</a:t>
            </a:r>
            <a:r>
              <a:rPr lang="en-US" sz="4000" dirty="0">
                <a:latin typeface="Franklin Gothic Heavy" panose="020B0903020102020204" pitchFamily="34" charset="0"/>
              </a:rPr>
              <a:t> </a:t>
            </a:r>
            <a:r>
              <a:rPr lang="en-US" sz="4000" dirty="0" err="1">
                <a:latin typeface="Franklin Gothic Heavy" panose="020B0903020102020204" pitchFamily="34" charset="0"/>
              </a:rPr>
              <a:t>Importante</a:t>
            </a:r>
            <a:r>
              <a:rPr lang="en-US" sz="4000" dirty="0">
                <a:latin typeface="Franklin Gothic Heavy" panose="020B0903020102020204" pitchFamily="34" charset="0"/>
              </a:rPr>
              <a:t> la </a:t>
            </a:r>
            <a:r>
              <a:rPr lang="en-US" sz="4000" dirty="0" err="1">
                <a:latin typeface="Franklin Gothic Heavy" panose="020B0903020102020204" pitchFamily="34" charset="0"/>
              </a:rPr>
              <a:t>Asistencia</a:t>
            </a:r>
            <a:r>
              <a:rPr lang="en-US" sz="4000" dirty="0">
                <a:latin typeface="Franklin Gothic Heavy" panose="020B09030201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533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ausencias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contribuyen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abandonar</a:t>
            </a:r>
            <a:r>
              <a:rPr lang="en-US" sz="2800" dirty="0" smtClean="0">
                <a:latin typeface="Franklin Gothic Medium" panose="020B0603020102020204" pitchFamily="34" charset="0"/>
              </a:rPr>
              <a:t> la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secundaria</a:t>
            </a:r>
            <a:r>
              <a:rPr lang="en-US" sz="2800" dirty="0" smtClean="0">
                <a:latin typeface="Franklin Gothic Medium" panose="020B0603020102020204" pitchFamily="34" charset="0"/>
              </a:rPr>
              <a:t>,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dejando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los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estudiantes</a:t>
            </a:r>
            <a:r>
              <a:rPr lang="en-US" sz="2800" dirty="0" smtClean="0">
                <a:latin typeface="Franklin Gothic Medium" panose="020B0603020102020204" pitchFamily="34" charset="0"/>
              </a:rPr>
              <a:t> sin 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habilidades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necesarias</a:t>
            </a:r>
            <a:r>
              <a:rPr lang="en-US" sz="2800" dirty="0" smtClean="0">
                <a:latin typeface="Franklin Gothic Medium" panose="020B0603020102020204" pitchFamily="34" charset="0"/>
              </a:rPr>
              <a:t> para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competir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en</a:t>
            </a:r>
            <a:r>
              <a:rPr lang="en-US" sz="2800" dirty="0" smtClean="0">
                <a:latin typeface="Franklin Gothic Medium" panose="020B0603020102020204" pitchFamily="34" charset="0"/>
              </a:rPr>
              <a:t> el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mercado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laboral</a:t>
            </a:r>
            <a:r>
              <a:rPr lang="en-US" sz="2800" dirty="0" smtClean="0">
                <a:latin typeface="Franklin Gothic Medium" panose="020B0603020102020204" pitchFamily="34" charset="0"/>
              </a:rPr>
              <a:t>.  </a:t>
            </a:r>
            <a:endParaRPr lang="en-US" sz="2800" dirty="0">
              <a:latin typeface="Franklin Gothic Medium" panose="020B0603020102020204" pitchFamily="34" charset="0"/>
            </a:endParaRPr>
          </a:p>
          <a:p>
            <a:pPr algn="ctr"/>
            <a:endParaRPr lang="en-US" sz="28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Una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buena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asistencia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ayuda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hijo</a:t>
            </a:r>
            <a:r>
              <a:rPr lang="en-US" sz="2800" dirty="0" smtClean="0">
                <a:latin typeface="Franklin Gothic Medium" panose="020B0603020102020204" pitchFamily="34" charset="0"/>
              </a:rPr>
              <a:t> a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adquirir</a:t>
            </a:r>
            <a:r>
              <a:rPr lang="en-US" sz="2800" dirty="0" smtClean="0">
                <a:latin typeface="Franklin Gothic Medium" panose="020B0603020102020204" pitchFamily="34" charset="0"/>
              </a:rPr>
              <a:t> las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habilidades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blandas</a:t>
            </a:r>
            <a:r>
              <a:rPr lang="en-US" sz="2800" dirty="0" smtClean="0">
                <a:latin typeface="Franklin Gothic Medium" panose="020B0603020102020204" pitchFamily="34" charset="0"/>
              </a:rPr>
              <a:t> que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su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futuro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empleador</a:t>
            </a:r>
            <a:r>
              <a:rPr lang="en-US" sz="2800" dirty="0" smtClean="0">
                <a:latin typeface="Franklin Gothic Medium" panose="020B0603020102020204" pitchFamily="34" charset="0"/>
              </a:rPr>
              <a:t>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espera</a:t>
            </a:r>
            <a:r>
              <a:rPr lang="en-US" sz="2800" dirty="0" smtClean="0">
                <a:latin typeface="Franklin Gothic Medium" panose="020B0603020102020204" pitchFamily="34" charset="0"/>
              </a:rPr>
              <a:t> y </a:t>
            </a:r>
            <a:r>
              <a:rPr lang="en-US" sz="2800" dirty="0" err="1" smtClean="0">
                <a:latin typeface="Franklin Gothic Medium" panose="020B0603020102020204" pitchFamily="34" charset="0"/>
              </a:rPr>
              <a:t>requiere</a:t>
            </a:r>
            <a:r>
              <a:rPr lang="en-US" sz="2800" dirty="0" smtClean="0">
                <a:latin typeface="Franklin Gothic Medium" panose="020B0603020102020204" pitchFamily="34" charset="0"/>
              </a:rPr>
              <a:t>. </a:t>
            </a:r>
          </a:p>
          <a:p>
            <a:pPr algn="ctr"/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Franklin Gothic Heavy" panose="020B0903020102020204" pitchFamily="34" charset="0"/>
              </a:rPr>
              <a:t>Actividad</a:t>
            </a:r>
            <a:r>
              <a:rPr lang="en-US" sz="4000" dirty="0" smtClean="0">
                <a:latin typeface="Franklin Gothic Heavy" panose="020B0903020102020204" pitchFamily="34" charset="0"/>
              </a:rPr>
              <a:t>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60286"/>
            <a:ext cx="5410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Nos </a:t>
            </a:r>
            <a:r>
              <a:rPr lang="en-US" sz="2400" dirty="0" err="1">
                <a:latin typeface="Franklin Gothic Medium" panose="020B0603020102020204" pitchFamily="34" charset="0"/>
              </a:rPr>
              <a:t>dividimos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grupos</a:t>
            </a:r>
            <a:r>
              <a:rPr lang="en-US" sz="2400" dirty="0">
                <a:latin typeface="Franklin Gothic Medium" panose="020B0603020102020204" pitchFamily="34" charset="0"/>
              </a:rPr>
              <a:t> de 2 o 3 y </a:t>
            </a:r>
            <a:r>
              <a:rPr lang="en-US" sz="2400" dirty="0" err="1">
                <a:latin typeface="Franklin Gothic Medium" panose="020B0603020102020204" pitchFamily="34" charset="0"/>
              </a:rPr>
              <a:t>conversamos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estas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preguntas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por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unos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minutos</a:t>
            </a:r>
            <a:r>
              <a:rPr lang="en-US" sz="2400" dirty="0">
                <a:latin typeface="Franklin Gothic Medium" panose="020B0603020102020204" pitchFamily="34" charset="0"/>
              </a:rPr>
              <a:t>: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Cuáles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son </a:t>
            </a:r>
            <a:r>
              <a:rPr lang="en-US" sz="2400" dirty="0" err="1">
                <a:latin typeface="Franklin Gothic Medium" panose="020B0603020102020204" pitchFamily="34" charset="0"/>
              </a:rPr>
              <a:t>los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>
                <a:latin typeface="Franklin Gothic Medium" panose="020B0603020102020204" pitchFamily="34" charset="0"/>
              </a:rPr>
              <a:t>que </a:t>
            </a:r>
            <a:r>
              <a:rPr lang="en-US" sz="2400" dirty="0" err="1">
                <a:latin typeface="Franklin Gothic Medium" panose="020B0603020102020204" pitchFamily="34" charset="0"/>
              </a:rPr>
              <a:t>los</a:t>
            </a:r>
            <a:r>
              <a:rPr lang="en-US" sz="2400" dirty="0">
                <a:latin typeface="Franklin Gothic Medium" panose="020B0603020102020204" pitchFamily="34" charset="0"/>
              </a:rPr>
              <a:t> padres </a:t>
            </a:r>
            <a:r>
              <a:rPr lang="en-US" sz="2400" dirty="0" err="1">
                <a:latin typeface="Franklin Gothic Medium" panose="020B0603020102020204" pitchFamily="34" charset="0"/>
              </a:rPr>
              <a:t>encuentran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tratando</a:t>
            </a:r>
            <a:r>
              <a:rPr lang="en-US" sz="2400" dirty="0">
                <a:latin typeface="Franklin Gothic Medium" panose="020B0603020102020204" pitchFamily="34" charset="0"/>
              </a:rPr>
              <a:t> de que </a:t>
            </a:r>
            <a:r>
              <a:rPr lang="en-US" sz="2400" dirty="0" err="1">
                <a:latin typeface="Franklin Gothic Medium" panose="020B0603020102020204" pitchFamily="34" charset="0"/>
              </a:rPr>
              <a:t>sus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hijos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concurran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diariamente</a:t>
            </a:r>
            <a:r>
              <a:rPr lang="en-US" sz="2400" dirty="0">
                <a:latin typeface="Franklin Gothic Medium" panose="020B0603020102020204" pitchFamily="34" charset="0"/>
              </a:rPr>
              <a:t> a la </a:t>
            </a:r>
            <a:r>
              <a:rPr lang="en-US" sz="2400" dirty="0" err="1">
                <a:latin typeface="Franklin Gothic Medium" panose="020B0603020102020204" pitchFamily="34" charset="0"/>
              </a:rPr>
              <a:t>escuela</a:t>
            </a:r>
            <a:r>
              <a:rPr lang="en-US" sz="2400" dirty="0">
                <a:latin typeface="Franklin Gothic Medium" panose="020B0603020102020204" pitchFamily="34" charset="0"/>
              </a:rPr>
              <a:t> ?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¿De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qué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manera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pueden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los</a:t>
            </a:r>
            <a:r>
              <a:rPr lang="en-US" sz="2400" dirty="0">
                <a:latin typeface="Franklin Gothic Medium" panose="020B0603020102020204" pitchFamily="34" charset="0"/>
              </a:rPr>
              <a:t> padres </a:t>
            </a:r>
            <a:r>
              <a:rPr lang="en-US" sz="2400" dirty="0" err="1">
                <a:latin typeface="Franklin Gothic Medium" panose="020B0603020102020204" pitchFamily="34" charset="0"/>
              </a:rPr>
              <a:t>superar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esos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400" dirty="0">
                <a:latin typeface="Franklin Gothic Medium" panose="020B0603020102020204" pitchFamily="34" charset="0"/>
              </a:rPr>
              <a:t>?  </a:t>
            </a:r>
            <a:r>
              <a:rPr lang="en-US" sz="2400" dirty="0" smtClean="0">
                <a:latin typeface="Franklin Gothic Medium" panose="020B0603020102020204" pitchFamily="34" charset="0"/>
              </a:rPr>
              <a:t>¿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cómo</a:t>
            </a:r>
            <a:r>
              <a:rPr lang="en-US" sz="2400" dirty="0" smtClean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puede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usted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ayudar</a:t>
            </a:r>
            <a:r>
              <a:rPr lang="en-US" sz="2400" dirty="0">
                <a:latin typeface="Franklin Gothic Medium" panose="020B0603020102020204" pitchFamily="34" charset="0"/>
              </a:rPr>
              <a:t> a </a:t>
            </a:r>
            <a:r>
              <a:rPr lang="en-US" sz="2400" dirty="0" err="1">
                <a:latin typeface="Franklin Gothic Medium" panose="020B0603020102020204" pitchFamily="34" charset="0"/>
              </a:rPr>
              <a:t>otros</a:t>
            </a:r>
            <a:r>
              <a:rPr lang="en-US" sz="2400" dirty="0">
                <a:latin typeface="Franklin Gothic Medium" panose="020B0603020102020204" pitchFamily="34" charset="0"/>
              </a:rPr>
              <a:t> padres a </a:t>
            </a:r>
            <a:r>
              <a:rPr lang="en-US" sz="2400" dirty="0" err="1">
                <a:latin typeface="Franklin Gothic Medium" panose="020B0603020102020204" pitchFamily="34" charset="0"/>
              </a:rPr>
              <a:t>superar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esos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 smtClean="0">
                <a:latin typeface="Franklin Gothic Medium" panose="020B0603020102020204" pitchFamily="34" charset="0"/>
              </a:rPr>
              <a:t>obstáculos</a:t>
            </a:r>
            <a:r>
              <a:rPr lang="en-US" sz="2400" dirty="0" smtClean="0">
                <a:latin typeface="Franklin Gothic Medium" panose="020B0603020102020204" pitchFamily="34" charset="0"/>
              </a:rPr>
              <a:t>?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Books</Template>
  <TotalTime>1371</TotalTime>
  <Words>714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Asistencia </vt:lpstr>
      <vt:lpstr>Que Aprenderemos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 Puede Hacer Usted   </vt:lpstr>
      <vt:lpstr>Video: Magic Johnson on Chronic Absence https://youtu.be/C24aoX7U-d8 </vt:lpstr>
      <vt:lpstr>PowerPoint Presentation</vt:lpstr>
      <vt:lpstr> ¡Las ausencias crónicas pueden reducirse de manera significativa cuando las escuelas, las familias y los socios comunitarios trabajan juntos!    ¡Aproveche al máximo las oportunidades educativas de su hijo alentándolo a concurrir a la escuela todos los días!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Moss</dc:creator>
  <cp:lastModifiedBy>Jane Grillo</cp:lastModifiedBy>
  <cp:revision>45</cp:revision>
  <dcterms:created xsi:type="dcterms:W3CDTF">2018-04-10T16:56:56Z</dcterms:created>
  <dcterms:modified xsi:type="dcterms:W3CDTF">2018-08-24T16:17:56Z</dcterms:modified>
</cp:coreProperties>
</file>