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66" r:id="rId3"/>
    <p:sldId id="267" r:id="rId4"/>
    <p:sldId id="268" r:id="rId5"/>
    <p:sldId id="269" r:id="rId6"/>
    <p:sldId id="270" r:id="rId7"/>
    <p:sldId id="271" r:id="rId8"/>
    <p:sldId id="272" r:id="rId9"/>
    <p:sldId id="273" r:id="rId10"/>
    <p:sldId id="274" r:id="rId11"/>
    <p:sldId id="280" r:id="rId12"/>
    <p:sldId id="275" r:id="rId13"/>
    <p:sldId id="276" r:id="rId14"/>
    <p:sldId id="277" r:id="rId15"/>
    <p:sldId id="278" r:id="rId16"/>
    <p:sldId id="28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20th Century Font" pitchFamily="2" charset="0"/>
        <a:ea typeface="+mn-ea"/>
        <a:cs typeface="+mn-cs"/>
      </a:defRPr>
    </a:lvl1pPr>
    <a:lvl2pPr marL="457200" algn="l" rtl="0" fontAlgn="base">
      <a:spcBef>
        <a:spcPct val="0"/>
      </a:spcBef>
      <a:spcAft>
        <a:spcPct val="0"/>
      </a:spcAft>
      <a:defRPr kern="1200">
        <a:solidFill>
          <a:schemeClr val="tx1"/>
        </a:solidFill>
        <a:latin typeface="20th Century Font" pitchFamily="2" charset="0"/>
        <a:ea typeface="+mn-ea"/>
        <a:cs typeface="+mn-cs"/>
      </a:defRPr>
    </a:lvl2pPr>
    <a:lvl3pPr marL="914400" algn="l" rtl="0" fontAlgn="base">
      <a:spcBef>
        <a:spcPct val="0"/>
      </a:spcBef>
      <a:spcAft>
        <a:spcPct val="0"/>
      </a:spcAft>
      <a:defRPr kern="1200">
        <a:solidFill>
          <a:schemeClr val="tx1"/>
        </a:solidFill>
        <a:latin typeface="20th Century Font" pitchFamily="2" charset="0"/>
        <a:ea typeface="+mn-ea"/>
        <a:cs typeface="+mn-cs"/>
      </a:defRPr>
    </a:lvl3pPr>
    <a:lvl4pPr marL="1371600" algn="l" rtl="0" fontAlgn="base">
      <a:spcBef>
        <a:spcPct val="0"/>
      </a:spcBef>
      <a:spcAft>
        <a:spcPct val="0"/>
      </a:spcAft>
      <a:defRPr kern="1200">
        <a:solidFill>
          <a:schemeClr val="tx1"/>
        </a:solidFill>
        <a:latin typeface="20th Century Font" pitchFamily="2" charset="0"/>
        <a:ea typeface="+mn-ea"/>
        <a:cs typeface="+mn-cs"/>
      </a:defRPr>
    </a:lvl4pPr>
    <a:lvl5pPr marL="1828800" algn="l" rtl="0" fontAlgn="base">
      <a:spcBef>
        <a:spcPct val="0"/>
      </a:spcBef>
      <a:spcAft>
        <a:spcPct val="0"/>
      </a:spcAft>
      <a:defRPr kern="1200">
        <a:solidFill>
          <a:schemeClr val="tx1"/>
        </a:solidFill>
        <a:latin typeface="20th Century Font" pitchFamily="2" charset="0"/>
        <a:ea typeface="+mn-ea"/>
        <a:cs typeface="+mn-cs"/>
      </a:defRPr>
    </a:lvl5pPr>
    <a:lvl6pPr marL="2286000" algn="l" defTabSz="914400" rtl="0" eaLnBrk="1" latinLnBrk="0" hangingPunct="1">
      <a:defRPr kern="1200">
        <a:solidFill>
          <a:schemeClr val="tx1"/>
        </a:solidFill>
        <a:latin typeface="20th Century Font" pitchFamily="2" charset="0"/>
        <a:ea typeface="+mn-ea"/>
        <a:cs typeface="+mn-cs"/>
      </a:defRPr>
    </a:lvl6pPr>
    <a:lvl7pPr marL="2743200" algn="l" defTabSz="914400" rtl="0" eaLnBrk="1" latinLnBrk="0" hangingPunct="1">
      <a:defRPr kern="1200">
        <a:solidFill>
          <a:schemeClr val="tx1"/>
        </a:solidFill>
        <a:latin typeface="20th Century Font" pitchFamily="2" charset="0"/>
        <a:ea typeface="+mn-ea"/>
        <a:cs typeface="+mn-cs"/>
      </a:defRPr>
    </a:lvl7pPr>
    <a:lvl8pPr marL="3200400" algn="l" defTabSz="914400" rtl="0" eaLnBrk="1" latinLnBrk="0" hangingPunct="1">
      <a:defRPr kern="1200">
        <a:solidFill>
          <a:schemeClr val="tx1"/>
        </a:solidFill>
        <a:latin typeface="20th Century Font" pitchFamily="2" charset="0"/>
        <a:ea typeface="+mn-ea"/>
        <a:cs typeface="+mn-cs"/>
      </a:defRPr>
    </a:lvl8pPr>
    <a:lvl9pPr marL="3657600" algn="l" defTabSz="914400" rtl="0" eaLnBrk="1" latinLnBrk="0" hangingPunct="1">
      <a:defRPr kern="1200">
        <a:solidFill>
          <a:schemeClr val="tx1"/>
        </a:solidFill>
        <a:latin typeface="20th Century Font" pitchFamily="2"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FF00"/>
    <a:srgbClr val="0066FF"/>
    <a:srgbClr val="FF6600"/>
    <a:srgbClr val="6600FF"/>
    <a:srgbClr val="000066"/>
    <a:srgbClr val="080808"/>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6" autoAdjust="0"/>
    <p:restoredTop sz="94660"/>
  </p:normalViewPr>
  <p:slideViewPr>
    <p:cSldViewPr>
      <p:cViewPr>
        <p:scale>
          <a:sx n="73" d="100"/>
          <a:sy n="73" d="100"/>
        </p:scale>
        <p:origin x="-1076"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2667000"/>
            <a:ext cx="9144000" cy="552450"/>
          </a:xfrm>
        </p:spPr>
        <p:txBody>
          <a:bodyPr/>
          <a:lstStyle>
            <a:lvl1pPr algn="ctr">
              <a:defRPr sz="4800">
                <a:ln cmpd="sng">
                  <a:solidFill>
                    <a:schemeClr val="tx1"/>
                  </a:solidFill>
                </a:ln>
                <a:solidFill>
                  <a:schemeClr val="bg1"/>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11267" name="Rectangle 3"/>
          <p:cNvSpPr>
            <a:spLocks noGrp="1" noChangeArrowheads="1"/>
          </p:cNvSpPr>
          <p:nvPr>
            <p:ph type="subTitle" idx="1"/>
          </p:nvPr>
        </p:nvSpPr>
        <p:spPr>
          <a:xfrm>
            <a:off x="0" y="3276600"/>
            <a:ext cx="9144000" cy="381000"/>
          </a:xfrm>
        </p:spPr>
        <p:txBody>
          <a:bodyPr/>
          <a:lstStyle>
            <a:lvl1pPr marL="0" indent="0" algn="ctr">
              <a:defRPr/>
            </a:lvl1pPr>
          </a:lstStyle>
          <a:p>
            <a:r>
              <a:rPr lang="en-US" smtClean="0"/>
              <a:t>Click to edit Master subtitle style</a:t>
            </a:r>
            <a:endParaRPr lang="en-US"/>
          </a:p>
        </p:txBody>
      </p:sp>
      <p:sp>
        <p:nvSpPr>
          <p:cNvPr id="11268" name="Rectangle 4"/>
          <p:cNvSpPr>
            <a:spLocks noGrp="1" noChangeArrowheads="1"/>
          </p:cNvSpPr>
          <p:nvPr>
            <p:ph type="dt" sz="half" idx="2"/>
          </p:nvPr>
        </p:nvSpPr>
        <p:spPr>
          <a:xfrm>
            <a:off x="0" y="6689725"/>
            <a:ext cx="2133600" cy="168275"/>
          </a:xfrm>
        </p:spPr>
        <p:txBody>
          <a:bodyPr/>
          <a:lstStyle>
            <a:lvl1pPr>
              <a:defRPr b="0">
                <a:latin typeface="Arial Black" pitchFamily="34" charset="0"/>
              </a:defRPr>
            </a:lvl1pPr>
          </a:lstStyle>
          <a:p>
            <a:endParaRPr lang="en-US"/>
          </a:p>
        </p:txBody>
      </p:sp>
      <p:sp>
        <p:nvSpPr>
          <p:cNvPr id="11269" name="Rectangle 5"/>
          <p:cNvSpPr>
            <a:spLocks noGrp="1" noChangeArrowheads="1"/>
          </p:cNvSpPr>
          <p:nvPr>
            <p:ph type="ftr" sz="quarter" idx="3"/>
          </p:nvPr>
        </p:nvSpPr>
        <p:spPr/>
        <p:txBody>
          <a:bodyPr/>
          <a:lstStyle>
            <a:lvl1pPr>
              <a:defRPr b="0">
                <a:latin typeface="Arial Black" pitchFamily="34" charset="0"/>
              </a:defRPr>
            </a:lvl1pPr>
          </a:lstStyle>
          <a:p>
            <a:endParaRPr lang="en-US"/>
          </a:p>
        </p:txBody>
      </p:sp>
      <p:sp>
        <p:nvSpPr>
          <p:cNvPr id="11270" name="Rectangle 6"/>
          <p:cNvSpPr>
            <a:spLocks noGrp="1" noChangeArrowheads="1"/>
          </p:cNvSpPr>
          <p:nvPr>
            <p:ph type="sldNum" sz="quarter" idx="4"/>
          </p:nvPr>
        </p:nvSpPr>
        <p:spPr>
          <a:xfrm>
            <a:off x="7010400" y="6689725"/>
            <a:ext cx="2133600" cy="168275"/>
          </a:xfrm>
        </p:spPr>
        <p:txBody>
          <a:bodyPr/>
          <a:lstStyle>
            <a:lvl1pPr>
              <a:defRPr b="0">
                <a:latin typeface="Arial Black" pitchFamily="34" charset="0"/>
              </a:defRPr>
            </a:lvl1pPr>
          </a:lstStyle>
          <a:p>
            <a:fld id="{965A50E8-66C7-4CA4-B164-8DB55A97DA9C}" type="slidenum">
              <a:rPr lang="en-US"/>
              <a:pPr/>
              <a:t>‹#›</a:t>
            </a:fld>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5F81791-1B55-45C5-A764-481564CDF2F0}" type="slidenum">
              <a:rPr lang="en-US"/>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0">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AF0FC3-321F-417B-AAFF-F50494764A6F}" type="slidenum">
              <a:rPr lang="en-US"/>
              <a:pPr/>
              <a:t>‹#›</a:t>
            </a:fld>
            <a:endParaRPr lang="en-US"/>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72200" y="381000"/>
            <a:ext cx="1676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1341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C6F885-9346-4384-A8D5-0D0BF5928F9A}" type="slidenum">
              <a:rPr lang="en-US"/>
              <a:pPr/>
              <a:t>‹#›</a:t>
            </a:fld>
            <a:endParaRPr lang="en-US"/>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838200"/>
            <a:ext cx="41148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38200"/>
            <a:ext cx="41148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0" y="6661150"/>
            <a:ext cx="2133600" cy="196850"/>
          </a:xfrm>
        </p:spPr>
        <p:txBody>
          <a:bodyPr/>
          <a:lstStyle>
            <a:lvl1pPr>
              <a:defRPr/>
            </a:lvl1pPr>
          </a:lstStyle>
          <a:p>
            <a:endParaRPr lang="en-US"/>
          </a:p>
        </p:txBody>
      </p:sp>
      <p:sp>
        <p:nvSpPr>
          <p:cNvPr id="6" name="Footer Placeholder 5"/>
          <p:cNvSpPr>
            <a:spLocks noGrp="1"/>
          </p:cNvSpPr>
          <p:nvPr>
            <p:ph type="ftr" sz="quarter" idx="11"/>
          </p:nvPr>
        </p:nvSpPr>
        <p:spPr>
          <a:xfrm>
            <a:off x="3124200" y="6689725"/>
            <a:ext cx="2895600" cy="168275"/>
          </a:xfrm>
        </p:spPr>
        <p:txBody>
          <a:bodyPr/>
          <a:lstStyle>
            <a:lvl1pPr>
              <a:defRPr/>
            </a:lvl1pPr>
          </a:lstStyle>
          <a:p>
            <a:endParaRPr lang="en-US"/>
          </a:p>
        </p:txBody>
      </p:sp>
      <p:sp>
        <p:nvSpPr>
          <p:cNvPr id="7" name="Slide Number Placeholder 6"/>
          <p:cNvSpPr>
            <a:spLocks noGrp="1"/>
          </p:cNvSpPr>
          <p:nvPr>
            <p:ph type="sldNum" sz="quarter" idx="12"/>
          </p:nvPr>
        </p:nvSpPr>
        <p:spPr>
          <a:xfrm>
            <a:off x="7010400" y="6689725"/>
            <a:ext cx="2133600" cy="136525"/>
          </a:xfrm>
        </p:spPr>
        <p:txBody>
          <a:bodyPr/>
          <a:lstStyle>
            <a:lvl1pPr>
              <a:defRPr/>
            </a:lvl1pPr>
          </a:lstStyle>
          <a:p>
            <a:fld id="{DC2FF248-304B-4269-96A6-CD0309379EC5}" type="slidenum">
              <a:rPr lang="en-US"/>
              <a:pPr/>
              <a:t>‹#›</a:t>
            </a:fld>
            <a:endParaRPr lang="en-US"/>
          </a:p>
        </p:txBody>
      </p:sp>
    </p:spTree>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381000"/>
            <a:ext cx="8382000" cy="4572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838200"/>
            <a:ext cx="41148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838200"/>
            <a:ext cx="41148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657600"/>
            <a:ext cx="41148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657600"/>
            <a:ext cx="41148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0" y="6661150"/>
            <a:ext cx="2133600" cy="196850"/>
          </a:xfrm>
        </p:spPr>
        <p:txBody>
          <a:bodyPr/>
          <a:lstStyle>
            <a:lvl1pPr>
              <a:defRPr/>
            </a:lvl1pPr>
          </a:lstStyle>
          <a:p>
            <a:endParaRPr lang="en-US"/>
          </a:p>
        </p:txBody>
      </p:sp>
      <p:sp>
        <p:nvSpPr>
          <p:cNvPr id="8" name="Footer Placeholder 7"/>
          <p:cNvSpPr>
            <a:spLocks noGrp="1"/>
          </p:cNvSpPr>
          <p:nvPr>
            <p:ph type="ftr" sz="quarter" idx="11"/>
          </p:nvPr>
        </p:nvSpPr>
        <p:spPr>
          <a:xfrm>
            <a:off x="3124200" y="6689725"/>
            <a:ext cx="2895600" cy="168275"/>
          </a:xfrm>
        </p:spPr>
        <p:txBody>
          <a:bodyPr/>
          <a:lstStyle>
            <a:lvl1pPr>
              <a:defRPr/>
            </a:lvl1pPr>
          </a:lstStyle>
          <a:p>
            <a:endParaRPr lang="en-US"/>
          </a:p>
        </p:txBody>
      </p:sp>
      <p:sp>
        <p:nvSpPr>
          <p:cNvPr id="9" name="Slide Number Placeholder 8"/>
          <p:cNvSpPr>
            <a:spLocks noGrp="1"/>
          </p:cNvSpPr>
          <p:nvPr>
            <p:ph type="sldNum" sz="quarter" idx="12"/>
          </p:nvPr>
        </p:nvSpPr>
        <p:spPr>
          <a:xfrm>
            <a:off x="7010400" y="6689725"/>
            <a:ext cx="2133600" cy="136525"/>
          </a:xfrm>
        </p:spPr>
        <p:txBody>
          <a:bodyPr/>
          <a:lstStyle>
            <a:lvl1pPr>
              <a:defRPr/>
            </a:lvl1pPr>
          </a:lstStyle>
          <a:p>
            <a:fld id="{6CD785CE-38B9-4E74-935B-04B73D917BFE}" type="slidenum">
              <a:rPr lang="en-US"/>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E9DD760-A22C-441D-99DC-6F1C4C0943AA}" type="slidenum">
              <a:rPr lang="en-US"/>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143125"/>
            <a:ext cx="7772400" cy="1362075"/>
          </a:xfrm>
        </p:spPr>
        <p:txBody>
          <a:bodyPr anchor="t"/>
          <a:lstStyle>
            <a:lvl1pPr algn="ctr">
              <a:defRPr lang="en-US" sz="4800" dirty="0" smtClean="0">
                <a:ln cmpd="sng">
                  <a:solidFill>
                    <a:schemeClr val="tx1"/>
                  </a:solidFill>
                </a:ln>
                <a:solidFill>
                  <a:schemeClr val="bg1"/>
                </a:solidFill>
                <a:effectLst>
                  <a:outerShdw blurRad="50800" dist="38100" dir="2700000" algn="tl" rotWithShape="0">
                    <a:prstClr val="black">
                      <a:alpha val="40000"/>
                    </a:prstClr>
                  </a:outerShdw>
                </a:effectLst>
                <a:latin typeface="+mj-lt"/>
                <a:ea typeface="+mj-ea"/>
                <a:cs typeface="+mj-cs"/>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5721FE-3422-41A8-B7B3-BCDDE74ED9A0}" type="slidenum">
              <a:rPr lang="en-US"/>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295400"/>
            <a:ext cx="3200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3200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8D451D-359A-43DB-B681-B29FDF0D4610}" type="slidenum">
              <a:rPr lang="en-US"/>
              <a:pPr/>
              <a:t>‹#›</a:t>
            </a:fld>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0B77DC6-A8DD-4286-8A88-DF0FD9141D9E}" type="slidenum">
              <a:rPr lang="en-US"/>
              <a:pPr/>
              <a:t>‹#›</a:t>
            </a:fld>
            <a:endParaRPr lang="en-US"/>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ACEBC6A-ADB2-40AE-982D-A19553501F7D}" type="slidenum">
              <a:rPr lang="en-US"/>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1B3348B-F233-4814-A17B-3F42AEB7EA32}" type="slidenum">
              <a:rPr lang="en-US"/>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1B3348B-F233-4814-A17B-3F42AEB7EA32}" type="slidenum">
              <a:rPr lang="en-US"/>
              <a:pPr/>
              <a:t>‹#›</a:t>
            </a:fld>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219200"/>
            <a:ext cx="2093913" cy="10096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219200"/>
            <a:ext cx="4273550" cy="4906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2286000"/>
            <a:ext cx="2093913" cy="3840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91F54B-7AE9-4CF1-B300-23CD7DF4D42A}" type="slidenum">
              <a:rPr lang="en-US"/>
              <a:pPr/>
              <a:t>‹#›</a:t>
            </a:fld>
            <a:endParaRPr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19200" y="685800"/>
            <a:ext cx="830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1295400" y="1371600"/>
            <a:ext cx="655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0" y="6661150"/>
            <a:ext cx="2133600"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b="1">
                <a:solidFill>
                  <a:schemeClr val="bg1"/>
                </a:solidFill>
                <a:latin typeface="+mn-lt"/>
              </a:defRPr>
            </a:lvl1pPr>
          </a:lstStyle>
          <a:p>
            <a:endParaRPr lang="en-US"/>
          </a:p>
        </p:txBody>
      </p:sp>
      <p:sp>
        <p:nvSpPr>
          <p:cNvPr id="1029" name="Rectangle 5"/>
          <p:cNvSpPr>
            <a:spLocks noGrp="1" noChangeArrowheads="1"/>
          </p:cNvSpPr>
          <p:nvPr>
            <p:ph type="ftr" sz="quarter" idx="3"/>
          </p:nvPr>
        </p:nvSpPr>
        <p:spPr bwMode="auto">
          <a:xfrm>
            <a:off x="3124200" y="6689725"/>
            <a:ext cx="2895600" cy="16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800" b="1">
                <a:solidFill>
                  <a:schemeClr val="bg1"/>
                </a:solidFill>
                <a:latin typeface="+mn-lt"/>
              </a:defRPr>
            </a:lvl1pPr>
          </a:lstStyle>
          <a:p>
            <a:endParaRPr lang="en-US"/>
          </a:p>
        </p:txBody>
      </p:sp>
      <p:sp>
        <p:nvSpPr>
          <p:cNvPr id="1030" name="Rectangle 6"/>
          <p:cNvSpPr>
            <a:spLocks noGrp="1" noChangeArrowheads="1"/>
          </p:cNvSpPr>
          <p:nvPr>
            <p:ph type="sldNum" sz="quarter" idx="4"/>
          </p:nvPr>
        </p:nvSpPr>
        <p:spPr bwMode="auto">
          <a:xfrm>
            <a:off x="7010400" y="6689725"/>
            <a:ext cx="2133600" cy="136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b="1">
                <a:solidFill>
                  <a:schemeClr val="bg1"/>
                </a:solidFill>
                <a:latin typeface="+mn-lt"/>
              </a:defRPr>
            </a:lvl1pPr>
          </a:lstStyle>
          <a:p>
            <a:fld id="{EA125C66-FD94-4C83-9B7C-9FA556A1D8B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2" r:id="rId8"/>
    <p:sldLayoutId id="2147483656" r:id="rId9"/>
    <p:sldLayoutId id="2147483657" r:id="rId10"/>
    <p:sldLayoutId id="2147483658" r:id="rId11"/>
    <p:sldLayoutId id="2147483659" r:id="rId12"/>
    <p:sldLayoutId id="2147483660" r:id="rId13"/>
    <p:sldLayoutId id="2147483661" r:id="rId14"/>
  </p:sldLayoutIdLst>
  <p:transition spd="med">
    <p:fade thruBlk="1"/>
  </p:transition>
  <p:txStyles>
    <p:titleStyle>
      <a:lvl1pPr algn="l" rtl="0" eaLnBrk="1" fontAlgn="base" hangingPunct="1">
        <a:spcBef>
          <a:spcPct val="0"/>
        </a:spcBef>
        <a:spcAft>
          <a:spcPct val="0"/>
        </a:spcAft>
        <a:defRPr sz="3600">
          <a:solidFill>
            <a:schemeClr val="accent2">
              <a:lumMod val="75000"/>
            </a:schemeClr>
          </a:solidFill>
          <a:latin typeface="+mj-lt"/>
          <a:ea typeface="+mj-ea"/>
          <a:cs typeface="+mj-cs"/>
        </a:defRPr>
      </a:lvl1pPr>
      <a:lvl2pPr algn="l" rtl="0" eaLnBrk="1" fontAlgn="base" hangingPunct="1">
        <a:spcBef>
          <a:spcPct val="0"/>
        </a:spcBef>
        <a:spcAft>
          <a:spcPct val="0"/>
        </a:spcAft>
        <a:defRPr sz="3600">
          <a:solidFill>
            <a:schemeClr val="tx1"/>
          </a:solidFill>
          <a:latin typeface="Impact" pitchFamily="34" charset="0"/>
        </a:defRPr>
      </a:lvl2pPr>
      <a:lvl3pPr algn="l" rtl="0" eaLnBrk="1" fontAlgn="base" hangingPunct="1">
        <a:spcBef>
          <a:spcPct val="0"/>
        </a:spcBef>
        <a:spcAft>
          <a:spcPct val="0"/>
        </a:spcAft>
        <a:defRPr sz="3600">
          <a:solidFill>
            <a:schemeClr val="tx1"/>
          </a:solidFill>
          <a:latin typeface="Impact" pitchFamily="34" charset="0"/>
        </a:defRPr>
      </a:lvl3pPr>
      <a:lvl4pPr algn="l" rtl="0" eaLnBrk="1" fontAlgn="base" hangingPunct="1">
        <a:spcBef>
          <a:spcPct val="0"/>
        </a:spcBef>
        <a:spcAft>
          <a:spcPct val="0"/>
        </a:spcAft>
        <a:defRPr sz="3600">
          <a:solidFill>
            <a:schemeClr val="tx1"/>
          </a:solidFill>
          <a:latin typeface="Impact" pitchFamily="34" charset="0"/>
        </a:defRPr>
      </a:lvl4pPr>
      <a:lvl5pPr algn="l" rtl="0" eaLnBrk="1" fontAlgn="base" hangingPunct="1">
        <a:spcBef>
          <a:spcPct val="0"/>
        </a:spcBef>
        <a:spcAft>
          <a:spcPct val="0"/>
        </a:spcAft>
        <a:defRPr sz="3600">
          <a:solidFill>
            <a:schemeClr val="tx1"/>
          </a:solidFill>
          <a:latin typeface="Impact" pitchFamily="34" charset="0"/>
        </a:defRPr>
      </a:lvl5pPr>
      <a:lvl6pPr marL="457200" algn="l" rtl="0" eaLnBrk="1" fontAlgn="base" hangingPunct="1">
        <a:spcBef>
          <a:spcPct val="0"/>
        </a:spcBef>
        <a:spcAft>
          <a:spcPct val="0"/>
        </a:spcAft>
        <a:defRPr sz="3600">
          <a:solidFill>
            <a:schemeClr val="tx1"/>
          </a:solidFill>
          <a:latin typeface="Impact" pitchFamily="34" charset="0"/>
        </a:defRPr>
      </a:lvl6pPr>
      <a:lvl7pPr marL="914400" algn="l" rtl="0" eaLnBrk="1" fontAlgn="base" hangingPunct="1">
        <a:spcBef>
          <a:spcPct val="0"/>
        </a:spcBef>
        <a:spcAft>
          <a:spcPct val="0"/>
        </a:spcAft>
        <a:defRPr sz="3600">
          <a:solidFill>
            <a:schemeClr val="tx1"/>
          </a:solidFill>
          <a:latin typeface="Impact" pitchFamily="34" charset="0"/>
        </a:defRPr>
      </a:lvl7pPr>
      <a:lvl8pPr marL="1371600" algn="l" rtl="0" eaLnBrk="1" fontAlgn="base" hangingPunct="1">
        <a:spcBef>
          <a:spcPct val="0"/>
        </a:spcBef>
        <a:spcAft>
          <a:spcPct val="0"/>
        </a:spcAft>
        <a:defRPr sz="3600">
          <a:solidFill>
            <a:schemeClr val="tx1"/>
          </a:solidFill>
          <a:latin typeface="Impact" pitchFamily="34" charset="0"/>
        </a:defRPr>
      </a:lvl8pPr>
      <a:lvl9pPr marL="1828800" algn="l" rtl="0" eaLnBrk="1" fontAlgn="base" hangingPunct="1">
        <a:spcBef>
          <a:spcPct val="0"/>
        </a:spcBef>
        <a:spcAft>
          <a:spcPct val="0"/>
        </a:spcAft>
        <a:defRPr sz="3600">
          <a:solidFill>
            <a:schemeClr val="tx1"/>
          </a:solidFill>
          <a:latin typeface="Impact" pitchFamily="34" charset="0"/>
        </a:defRPr>
      </a:lvl9pPr>
    </p:titleStyle>
    <p:bodyStyle>
      <a:lvl1pPr marL="342900" indent="-342900" algn="l" rtl="0" eaLnBrk="1" fontAlgn="base" hangingPunct="1">
        <a:spcBef>
          <a:spcPct val="20000"/>
        </a:spcBef>
        <a:spcAft>
          <a:spcPct val="0"/>
        </a:spcAft>
        <a:buSzPct val="200000"/>
        <a:defRPr sz="2400" b="1">
          <a:solidFill>
            <a:schemeClr val="accent2">
              <a:lumMod val="75000"/>
            </a:schemeClr>
          </a:solidFill>
          <a:latin typeface="+mn-lt"/>
          <a:ea typeface="+mn-ea"/>
          <a:cs typeface="+mn-cs"/>
        </a:defRPr>
      </a:lvl1pPr>
      <a:lvl2pPr marL="742950" indent="-285750" algn="l" rtl="0" eaLnBrk="1" fontAlgn="base" hangingPunct="1">
        <a:spcBef>
          <a:spcPct val="20000"/>
        </a:spcBef>
        <a:spcAft>
          <a:spcPct val="0"/>
        </a:spcAft>
        <a:buSzPct val="200000"/>
        <a:defRPr sz="2000" b="1">
          <a:solidFill>
            <a:schemeClr val="accent2">
              <a:lumMod val="75000"/>
            </a:schemeClr>
          </a:solidFill>
          <a:latin typeface="+mn-lt"/>
        </a:defRPr>
      </a:lvl2pPr>
      <a:lvl3pPr marL="1143000" indent="-228600" algn="l" rtl="0" eaLnBrk="1" fontAlgn="base" hangingPunct="1">
        <a:spcBef>
          <a:spcPct val="20000"/>
        </a:spcBef>
        <a:spcAft>
          <a:spcPct val="0"/>
        </a:spcAft>
        <a:buSzPct val="200000"/>
        <a:defRPr b="1">
          <a:solidFill>
            <a:schemeClr val="accent2">
              <a:lumMod val="75000"/>
            </a:schemeClr>
          </a:solidFill>
          <a:latin typeface="+mn-lt"/>
        </a:defRPr>
      </a:lvl3pPr>
      <a:lvl4pPr marL="1600200" indent="-228600" algn="l" rtl="0" eaLnBrk="1" fontAlgn="base" hangingPunct="1">
        <a:spcBef>
          <a:spcPct val="20000"/>
        </a:spcBef>
        <a:spcAft>
          <a:spcPct val="0"/>
        </a:spcAft>
        <a:buSzPct val="200000"/>
        <a:defRPr sz="1600" b="1">
          <a:solidFill>
            <a:schemeClr val="accent2">
              <a:lumMod val="75000"/>
            </a:schemeClr>
          </a:solidFill>
          <a:latin typeface="+mn-lt"/>
        </a:defRPr>
      </a:lvl4pPr>
      <a:lvl5pPr marL="2057400" indent="-228600" algn="l" rtl="0" eaLnBrk="1" fontAlgn="base" hangingPunct="1">
        <a:spcBef>
          <a:spcPct val="20000"/>
        </a:spcBef>
        <a:spcAft>
          <a:spcPct val="0"/>
        </a:spcAft>
        <a:buSzPct val="200000"/>
        <a:defRPr sz="1600" b="1">
          <a:solidFill>
            <a:schemeClr val="accent2">
              <a:lumMod val="75000"/>
            </a:schemeClr>
          </a:solidFill>
          <a:latin typeface="+mn-lt"/>
        </a:defRPr>
      </a:lvl5pPr>
      <a:lvl6pPr marL="2514600" indent="-228600" algn="l" rtl="0" eaLnBrk="1" fontAlgn="base" hangingPunct="1">
        <a:spcBef>
          <a:spcPct val="20000"/>
        </a:spcBef>
        <a:spcAft>
          <a:spcPct val="0"/>
        </a:spcAft>
        <a:buSzPct val="200000"/>
        <a:defRPr sz="1600" b="1">
          <a:solidFill>
            <a:schemeClr val="tx1"/>
          </a:solidFill>
          <a:latin typeface="+mn-lt"/>
        </a:defRPr>
      </a:lvl6pPr>
      <a:lvl7pPr marL="2971800" indent="-228600" algn="l" rtl="0" eaLnBrk="1" fontAlgn="base" hangingPunct="1">
        <a:spcBef>
          <a:spcPct val="20000"/>
        </a:spcBef>
        <a:spcAft>
          <a:spcPct val="0"/>
        </a:spcAft>
        <a:buSzPct val="200000"/>
        <a:defRPr sz="1600" b="1">
          <a:solidFill>
            <a:schemeClr val="tx1"/>
          </a:solidFill>
          <a:latin typeface="+mn-lt"/>
        </a:defRPr>
      </a:lvl7pPr>
      <a:lvl8pPr marL="3429000" indent="-228600" algn="l" rtl="0" eaLnBrk="1" fontAlgn="base" hangingPunct="1">
        <a:spcBef>
          <a:spcPct val="20000"/>
        </a:spcBef>
        <a:spcAft>
          <a:spcPct val="0"/>
        </a:spcAft>
        <a:buSzPct val="200000"/>
        <a:defRPr sz="1600" b="1">
          <a:solidFill>
            <a:schemeClr val="tx1"/>
          </a:solidFill>
          <a:latin typeface="+mn-lt"/>
        </a:defRPr>
      </a:lvl8pPr>
      <a:lvl9pPr marL="3886200" indent="-228600" algn="l" rtl="0" eaLnBrk="1" fontAlgn="base" hangingPunct="1">
        <a:spcBef>
          <a:spcPct val="20000"/>
        </a:spcBef>
        <a:spcAft>
          <a:spcPct val="0"/>
        </a:spcAft>
        <a:buSzPct val="200000"/>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https://vimeo.com/240840053"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attendanceworks.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ctrTitle"/>
          </p:nvPr>
        </p:nvSpPr>
        <p:spPr>
          <a:xfrm>
            <a:off x="1676400" y="2514600"/>
            <a:ext cx="5410200" cy="685800"/>
          </a:xfrm>
        </p:spPr>
        <p:txBody>
          <a:bodyPr/>
          <a:lstStyle/>
          <a:p>
            <a:r>
              <a:rPr lang="en-US" sz="6000" dirty="0" smtClean="0">
                <a:solidFill>
                  <a:schemeClr val="tx1"/>
                </a:solidFill>
                <a:latin typeface="Franklin Gothic Heavy" panose="020B0903020102020204" pitchFamily="34" charset="0"/>
              </a:rPr>
              <a:t>Attendance</a:t>
            </a:r>
            <a:endParaRPr lang="en-US" sz="6000" dirty="0">
              <a:solidFill>
                <a:schemeClr val="tx1"/>
              </a:solidFill>
              <a:latin typeface="Franklin Gothic Heavy" panose="020B0903020102020204" pitchFamily="34" charset="0"/>
            </a:endParaRPr>
          </a:p>
        </p:txBody>
      </p:sp>
      <p:sp>
        <p:nvSpPr>
          <p:cNvPr id="25605" name="Rectangle 5"/>
          <p:cNvSpPr>
            <a:spLocks noGrp="1" noChangeArrowheads="1"/>
          </p:cNvSpPr>
          <p:nvPr>
            <p:ph type="subTitle" idx="1"/>
          </p:nvPr>
        </p:nvSpPr>
        <p:spPr>
          <a:xfrm>
            <a:off x="1612106" y="3200400"/>
            <a:ext cx="5538788" cy="457200"/>
          </a:xfrm>
        </p:spPr>
        <p:txBody>
          <a:bodyPr/>
          <a:lstStyle/>
          <a:p>
            <a:r>
              <a:rPr lang="en-US" sz="4000" dirty="0" smtClean="0">
                <a:latin typeface="Franklin Gothic Medium" panose="020B0603020102020204" pitchFamily="34" charset="0"/>
              </a:rPr>
              <a:t>Why Does It Matter?</a:t>
            </a:r>
            <a:endParaRPr lang="en-US" sz="4000" dirty="0">
              <a:latin typeface="Franklin Gothic Medium" panose="020B0603020102020204" pitchFamily="34" charset="0"/>
            </a:endParaRP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pPr algn="ctr"/>
            <a:r>
              <a:rPr lang="en-US" sz="4000" dirty="0" smtClean="0">
                <a:latin typeface="Franklin Gothic Heavy" panose="020B0903020102020204" pitchFamily="34" charset="0"/>
              </a:rPr>
              <a:t>What You Can Do</a:t>
            </a:r>
            <a:endParaRPr lang="en-US" sz="4000" dirty="0">
              <a:latin typeface="Franklin Gothic Heavy" panose="020B0903020102020204" pitchFamily="34" charset="0"/>
            </a:endParaRPr>
          </a:p>
        </p:txBody>
      </p:sp>
      <p:sp>
        <p:nvSpPr>
          <p:cNvPr id="4" name="TextBox 3"/>
          <p:cNvSpPr txBox="1"/>
          <p:nvPr/>
        </p:nvSpPr>
        <p:spPr>
          <a:xfrm>
            <a:off x="685800" y="1524000"/>
            <a:ext cx="6858000" cy="2923877"/>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dirty="0" smtClean="0">
                <a:latin typeface="Franklin Gothic Medium" panose="020B0603020102020204" pitchFamily="34" charset="0"/>
              </a:rPr>
              <a:t>Have a regular bed time routine</a:t>
            </a:r>
          </a:p>
          <a:p>
            <a:pPr marL="742950" lvl="1" indent="-285750">
              <a:spcAft>
                <a:spcPts val="600"/>
              </a:spcAft>
              <a:buFont typeface="Arial" panose="020B0604020202020204" pitchFamily="34" charset="0"/>
              <a:buChar char="•"/>
            </a:pPr>
            <a:r>
              <a:rPr lang="en-US" sz="2400" dirty="0" smtClean="0">
                <a:latin typeface="Franklin Gothic Medium" panose="020B0603020102020204" pitchFamily="34" charset="0"/>
              </a:rPr>
              <a:t>Set out clothes and pack backpacks the night before</a:t>
            </a:r>
          </a:p>
          <a:p>
            <a:pPr marL="285750" indent="-285750">
              <a:spcAft>
                <a:spcPts val="600"/>
              </a:spcAft>
              <a:buFont typeface="Arial" panose="020B0604020202020204" pitchFamily="34" charset="0"/>
              <a:buChar char="•"/>
            </a:pPr>
            <a:r>
              <a:rPr lang="en-US" sz="2400" dirty="0" smtClean="0">
                <a:latin typeface="Franklin Gothic Medium" panose="020B0603020102020204" pitchFamily="34" charset="0"/>
              </a:rPr>
              <a:t>Have a regular morning routine</a:t>
            </a:r>
          </a:p>
          <a:p>
            <a:pPr marL="285750" indent="-285750">
              <a:spcAft>
                <a:spcPts val="600"/>
              </a:spcAft>
              <a:buFont typeface="Arial" panose="020B0604020202020204" pitchFamily="34" charset="0"/>
              <a:buChar char="•"/>
            </a:pPr>
            <a:r>
              <a:rPr lang="en-US" sz="2400" dirty="0" smtClean="0">
                <a:latin typeface="Franklin Gothic Medium" panose="020B0603020102020204" pitchFamily="34" charset="0"/>
              </a:rPr>
              <a:t>Schedule appointments (doctors, dentists, etc.) for after school hours as much as possible</a:t>
            </a:r>
          </a:p>
          <a:p>
            <a:pPr marL="742950" lvl="1" indent="-285750">
              <a:buFont typeface="Arial" panose="020B0604020202020204" pitchFamily="34" charset="0"/>
              <a:buChar char="•"/>
            </a:pPr>
            <a:endParaRPr lang="en-US" sz="2000" dirty="0">
              <a:latin typeface="Franklin Gothic Medium" panose="020B0603020102020204" pitchFamily="34" charset="0"/>
            </a:endParaRPr>
          </a:p>
        </p:txBody>
      </p:sp>
    </p:spTree>
    <p:extLst>
      <p:ext uri="{BB962C8B-B14F-4D97-AF65-F5344CB8AC3E}">
        <p14:creationId xmlns:p14="http://schemas.microsoft.com/office/powerpoint/2010/main" val="671796177"/>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pPr algn="ctr"/>
            <a:r>
              <a:rPr lang="en-US" sz="4000" dirty="0" smtClean="0">
                <a:latin typeface="Franklin Gothic Heavy" panose="020B0903020102020204" pitchFamily="34" charset="0"/>
              </a:rPr>
              <a:t>What You Can Do</a:t>
            </a:r>
            <a:endParaRPr lang="en-US" sz="4000" dirty="0">
              <a:latin typeface="Franklin Gothic Heavy" panose="020B0903020102020204" pitchFamily="34" charset="0"/>
            </a:endParaRPr>
          </a:p>
        </p:txBody>
      </p:sp>
      <p:sp>
        <p:nvSpPr>
          <p:cNvPr id="4" name="TextBox 3"/>
          <p:cNvSpPr txBox="1"/>
          <p:nvPr/>
        </p:nvSpPr>
        <p:spPr>
          <a:xfrm>
            <a:off x="685800" y="1600200"/>
            <a:ext cx="6858000" cy="2846933"/>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dirty="0" smtClean="0">
                <a:latin typeface="Franklin Gothic Medium" panose="020B0603020102020204" pitchFamily="34" charset="0"/>
              </a:rPr>
              <a:t>Plan vacations for school holidays and summer time</a:t>
            </a:r>
          </a:p>
          <a:p>
            <a:pPr marL="285750" indent="-285750">
              <a:spcAft>
                <a:spcPts val="600"/>
              </a:spcAft>
              <a:buFont typeface="Arial" panose="020B0604020202020204" pitchFamily="34" charset="0"/>
              <a:buChar char="•"/>
            </a:pPr>
            <a:r>
              <a:rPr lang="en-US" sz="2400" dirty="0" smtClean="0">
                <a:latin typeface="Franklin Gothic Medium" panose="020B0603020102020204" pitchFamily="34" charset="0"/>
              </a:rPr>
              <a:t>Have a back up plan to get your child to school when something comes up</a:t>
            </a:r>
          </a:p>
          <a:p>
            <a:pPr marL="742950" lvl="1" indent="-285750">
              <a:spcAft>
                <a:spcPts val="600"/>
              </a:spcAft>
              <a:buFont typeface="Arial" panose="020B0604020202020204" pitchFamily="34" charset="0"/>
              <a:buChar char="•"/>
            </a:pPr>
            <a:r>
              <a:rPr lang="en-US" sz="2400" dirty="0" smtClean="0">
                <a:latin typeface="Franklin Gothic Medium" panose="020B0603020102020204" pitchFamily="34" charset="0"/>
              </a:rPr>
              <a:t>Can a neighbor or family member take them to school?</a:t>
            </a:r>
          </a:p>
          <a:p>
            <a:pPr marL="742950" lvl="1" indent="-285750">
              <a:buFont typeface="Arial" panose="020B0604020202020204" pitchFamily="34" charset="0"/>
              <a:buChar char="•"/>
            </a:pPr>
            <a:endParaRPr lang="en-US" sz="2000" dirty="0">
              <a:latin typeface="Franklin Gothic Medium" panose="020B0603020102020204" pitchFamily="34" charset="0"/>
            </a:endParaRPr>
          </a:p>
        </p:txBody>
      </p:sp>
    </p:spTree>
    <p:extLst>
      <p:ext uri="{BB962C8B-B14F-4D97-AF65-F5344CB8AC3E}">
        <p14:creationId xmlns:p14="http://schemas.microsoft.com/office/powerpoint/2010/main" val="974778210"/>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r>
              <a:rPr lang="en-US" sz="4000" dirty="0" smtClean="0">
                <a:latin typeface="Franklin Gothic Heavy" panose="020B0903020102020204" pitchFamily="34" charset="0"/>
              </a:rPr>
              <a:t>What You Can Do</a:t>
            </a:r>
            <a:endParaRPr lang="en-US" sz="4000" dirty="0">
              <a:latin typeface="Franklin Gothic Heavy" panose="020B0903020102020204" pitchFamily="34" charset="0"/>
            </a:endParaRPr>
          </a:p>
        </p:txBody>
      </p:sp>
      <p:sp>
        <p:nvSpPr>
          <p:cNvPr id="4" name="TextBox 3"/>
          <p:cNvSpPr txBox="1"/>
          <p:nvPr/>
        </p:nvSpPr>
        <p:spPr>
          <a:xfrm>
            <a:off x="838200" y="1371600"/>
            <a:ext cx="6858000" cy="3585597"/>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400" dirty="0" smtClean="0">
                <a:latin typeface="Franklin Gothic Medium" panose="020B0603020102020204" pitchFamily="34" charset="0"/>
              </a:rPr>
              <a:t>Don’t let your child stay home unless he or she is truly sick.</a:t>
            </a:r>
          </a:p>
          <a:p>
            <a:pPr marL="285750" indent="-285750">
              <a:spcAft>
                <a:spcPts val="600"/>
              </a:spcAft>
              <a:buFont typeface="Arial" panose="020B0604020202020204" pitchFamily="34" charset="0"/>
              <a:buChar char="•"/>
            </a:pPr>
            <a:r>
              <a:rPr lang="en-US" sz="2400" dirty="0" smtClean="0">
                <a:latin typeface="Franklin Gothic Medium" panose="020B0603020102020204" pitchFamily="34" charset="0"/>
              </a:rPr>
              <a:t>If your child seems anxious about going to school, talk to his or her teachers, school counselors and others about how to make him/her feel more comfortable and excited about learning.</a:t>
            </a:r>
          </a:p>
          <a:p>
            <a:pPr marL="285750" indent="-285750">
              <a:spcAft>
                <a:spcPts val="600"/>
              </a:spcAft>
              <a:buFont typeface="Arial" panose="020B0604020202020204" pitchFamily="34" charset="0"/>
              <a:buChar char="•"/>
            </a:pPr>
            <a:endParaRPr lang="en-US" sz="2400" dirty="0" smtClean="0">
              <a:latin typeface="Franklin Gothic Medium" panose="020B0603020102020204" pitchFamily="34" charset="0"/>
            </a:endParaRPr>
          </a:p>
          <a:p>
            <a:pPr marL="742950" lvl="1" indent="-285750">
              <a:buFont typeface="Arial" panose="020B0604020202020204" pitchFamily="34" charset="0"/>
              <a:buChar char="•"/>
            </a:pPr>
            <a:endParaRPr lang="en-US" sz="2000" dirty="0">
              <a:latin typeface="Franklin Gothic Medium" panose="020B0603020102020204" pitchFamily="34" charset="0"/>
            </a:endParaRPr>
          </a:p>
        </p:txBody>
      </p:sp>
    </p:spTree>
    <p:extLst>
      <p:ext uri="{BB962C8B-B14F-4D97-AF65-F5344CB8AC3E}">
        <p14:creationId xmlns:p14="http://schemas.microsoft.com/office/powerpoint/2010/main" val="1038597914"/>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0200"/>
            <a:ext cx="7620000" cy="2438400"/>
          </a:xfrm>
        </p:spPr>
        <p:txBody>
          <a:bodyPr/>
          <a:lstStyle/>
          <a:p>
            <a:pPr algn="ctr"/>
            <a:r>
              <a:rPr lang="en-US" dirty="0" smtClean="0"/>
              <a:t>Video: Bringing Attendance Home</a:t>
            </a:r>
            <a:br>
              <a:rPr lang="en-US" dirty="0" smtClean="0"/>
            </a:br>
            <a:r>
              <a:rPr lang="en-US" dirty="0" smtClean="0">
                <a:hlinkClick r:id="rId2"/>
              </a:rPr>
              <a:t>https</a:t>
            </a:r>
            <a:r>
              <a:rPr lang="en-US" dirty="0">
                <a:hlinkClick r:id="rId2"/>
              </a:rPr>
              <a:t>://vimeo.com/240840053</a:t>
            </a:r>
            <a:endParaRPr lang="en-US" dirty="0"/>
          </a:p>
        </p:txBody>
      </p:sp>
    </p:spTree>
    <p:extLst>
      <p:ext uri="{BB962C8B-B14F-4D97-AF65-F5344CB8AC3E}">
        <p14:creationId xmlns:p14="http://schemas.microsoft.com/office/powerpoint/2010/main" val="4287168573"/>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371600" y="2209800"/>
            <a:ext cx="6400800" cy="838200"/>
          </a:xfrm>
        </p:spPr>
        <p:txBody>
          <a:bodyPr/>
          <a:lstStyle/>
          <a:p>
            <a:pPr algn="ctr"/>
            <a:r>
              <a:rPr lang="en-US" sz="2800" dirty="0" smtClean="0">
                <a:latin typeface="Franklin Gothic Heavy" panose="020B0903020102020204" pitchFamily="34" charset="0"/>
              </a:rPr>
              <a:t/>
            </a:r>
            <a:br>
              <a:rPr lang="en-US" sz="2800" dirty="0" smtClean="0">
                <a:latin typeface="Franklin Gothic Heavy" panose="020B0903020102020204" pitchFamily="34" charset="0"/>
              </a:rPr>
            </a:br>
            <a:r>
              <a:rPr lang="en-US" sz="2800" dirty="0" smtClean="0">
                <a:latin typeface="Franklin Gothic Heavy" panose="020B0903020102020204" pitchFamily="34" charset="0"/>
              </a:rPr>
              <a:t>The routines your child develops in preschool, kindergarten and the early grades will continue throughout school.  </a:t>
            </a:r>
            <a:br>
              <a:rPr lang="en-US" sz="2800" dirty="0" smtClean="0">
                <a:latin typeface="Franklin Gothic Heavy" panose="020B0903020102020204" pitchFamily="34" charset="0"/>
              </a:rPr>
            </a:br>
            <a:r>
              <a:rPr lang="en-US" sz="2800" dirty="0">
                <a:latin typeface="Franklin Gothic Heavy" panose="020B0903020102020204" pitchFamily="34" charset="0"/>
              </a:rPr>
              <a:t/>
            </a:r>
            <a:br>
              <a:rPr lang="en-US" sz="2800" dirty="0">
                <a:latin typeface="Franklin Gothic Heavy" panose="020B0903020102020204" pitchFamily="34" charset="0"/>
              </a:rPr>
            </a:br>
            <a:r>
              <a:rPr lang="en-US" sz="2800" dirty="0" smtClean="0">
                <a:latin typeface="Franklin Gothic Heavy" panose="020B0903020102020204" pitchFamily="34" charset="0"/>
              </a:rPr>
              <a:t>Make the most of these early years by encouraging your child to attend every day! </a:t>
            </a:r>
            <a:endParaRPr lang="en-US" sz="2800" dirty="0">
              <a:latin typeface="Franklin Gothic Heavy" panose="020B0903020102020204" pitchFamily="34" charset="0"/>
            </a:endParaRP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609600"/>
            <a:ext cx="3657600" cy="707886"/>
          </a:xfrm>
          <a:prstGeom prst="rect">
            <a:avLst/>
          </a:prstGeom>
          <a:noFill/>
        </p:spPr>
        <p:txBody>
          <a:bodyPr wrap="square" rtlCol="0">
            <a:spAutoFit/>
          </a:bodyPr>
          <a:lstStyle/>
          <a:p>
            <a:r>
              <a:rPr lang="en-US" sz="4000" dirty="0" smtClean="0">
                <a:latin typeface="Franklin Gothic Heavy" panose="020B0903020102020204" pitchFamily="34" charset="0"/>
              </a:rPr>
              <a:t>Credits</a:t>
            </a:r>
            <a:endParaRPr lang="en-US" sz="4000" dirty="0">
              <a:latin typeface="Franklin Gothic Heavy" panose="020B0903020102020204" pitchFamily="34" charset="0"/>
            </a:endParaRPr>
          </a:p>
        </p:txBody>
      </p:sp>
      <p:sp>
        <p:nvSpPr>
          <p:cNvPr id="3" name="TextBox 2"/>
          <p:cNvSpPr txBox="1"/>
          <p:nvPr/>
        </p:nvSpPr>
        <p:spPr>
          <a:xfrm>
            <a:off x="1676400" y="1828800"/>
            <a:ext cx="7315200" cy="800219"/>
          </a:xfrm>
          <a:prstGeom prst="rect">
            <a:avLst/>
          </a:prstGeom>
          <a:noFill/>
        </p:spPr>
        <p:txBody>
          <a:bodyPr wrap="square" rtlCol="0">
            <a:spAutoFit/>
          </a:bodyPr>
          <a:lstStyle/>
          <a:p>
            <a:r>
              <a:rPr lang="en-US" sz="2800" dirty="0" smtClean="0">
                <a:latin typeface="Franklin Gothic Medium" panose="020B0603020102020204" pitchFamily="34" charset="0"/>
                <a:hlinkClick r:id="rId2"/>
              </a:rPr>
              <a:t>www.AttendanceWorks.org</a:t>
            </a:r>
            <a:endParaRPr lang="en-US" sz="2800" dirty="0" smtClean="0">
              <a:latin typeface="Franklin Gothic Medium" panose="020B0603020102020204" pitchFamily="34" charset="0"/>
            </a:endParaRPr>
          </a:p>
          <a:p>
            <a:endParaRPr lang="en-US" dirty="0"/>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Thank you for learning with us!</a:t>
            </a:r>
          </a:p>
          <a:p>
            <a:endParaRPr lang="en-US" dirty="0"/>
          </a:p>
          <a:p>
            <a:r>
              <a:rPr lang="en-US" dirty="0" smtClean="0"/>
              <a:t>For more information, contact:</a:t>
            </a:r>
          </a:p>
          <a:p>
            <a:r>
              <a:rPr lang="en-US" dirty="0" smtClean="0"/>
              <a:t> </a:t>
            </a:r>
            <a:endParaRPr lang="en-US" dirty="0"/>
          </a:p>
        </p:txBody>
      </p:sp>
    </p:spTree>
    <p:extLst>
      <p:ext uri="{BB962C8B-B14F-4D97-AF65-F5344CB8AC3E}">
        <p14:creationId xmlns:p14="http://schemas.microsoft.com/office/powerpoint/2010/main" val="624975463"/>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latin typeface="Franklin Gothic Heavy" panose="020B0903020102020204" pitchFamily="34" charset="0"/>
              </a:rPr>
              <a:t>What We Will Learn</a:t>
            </a:r>
            <a:endParaRPr lang="en-US" dirty="0">
              <a:latin typeface="Franklin Gothic Heavy" panose="020B0903020102020204" pitchFamily="34" charset="0"/>
            </a:endParaRPr>
          </a:p>
        </p:txBody>
      </p:sp>
      <p:sp>
        <p:nvSpPr>
          <p:cNvPr id="23555" name="Rectangle 3"/>
          <p:cNvSpPr>
            <a:spLocks noGrp="1" noChangeArrowheads="1"/>
          </p:cNvSpPr>
          <p:nvPr>
            <p:ph type="body" idx="1"/>
          </p:nvPr>
        </p:nvSpPr>
        <p:spPr>
          <a:xfrm>
            <a:off x="1219200" y="1066800"/>
            <a:ext cx="6400800" cy="5181600"/>
          </a:xfrm>
        </p:spPr>
        <p:txBody>
          <a:bodyPr/>
          <a:lstStyle/>
          <a:p>
            <a:pPr algn="ctr"/>
            <a:endParaRPr lang="en-US" sz="2800" dirty="0" smtClean="0">
              <a:solidFill>
                <a:srgbClr val="4D4D4D"/>
              </a:solidFill>
              <a:latin typeface="Franklin Gothic Medium" panose="020B0603020102020204" pitchFamily="34" charset="0"/>
            </a:endParaRPr>
          </a:p>
          <a:p>
            <a:pPr marL="457200" indent="-457200" algn="ctr">
              <a:buFont typeface="Arial" panose="020B0604020202020204" pitchFamily="34" charset="0"/>
              <a:buChar char="•"/>
            </a:pPr>
            <a:r>
              <a:rPr lang="en-US" sz="2800" dirty="0" smtClean="0">
                <a:solidFill>
                  <a:srgbClr val="4D4D4D"/>
                </a:solidFill>
                <a:latin typeface="Franklin Gothic Medium" panose="020B0603020102020204" pitchFamily="34" charset="0"/>
              </a:rPr>
              <a:t>Why does attendance matter</a:t>
            </a:r>
          </a:p>
          <a:p>
            <a:pPr marL="457200" indent="-457200" algn="ctr">
              <a:buFont typeface="Arial" panose="020B0604020202020204" pitchFamily="34" charset="0"/>
              <a:buChar char="•"/>
            </a:pPr>
            <a:endParaRPr lang="en-US" sz="2800" dirty="0" smtClean="0">
              <a:solidFill>
                <a:srgbClr val="4D4D4D"/>
              </a:solidFill>
              <a:latin typeface="Franklin Gothic Medium" panose="020B0603020102020204" pitchFamily="34" charset="0"/>
            </a:endParaRPr>
          </a:p>
          <a:p>
            <a:pPr marL="457200" indent="-457200" algn="ctr">
              <a:buFont typeface="Arial" panose="020B0604020202020204" pitchFamily="34" charset="0"/>
              <a:buChar char="•"/>
            </a:pPr>
            <a:r>
              <a:rPr lang="en-US" sz="2800" dirty="0" smtClean="0">
                <a:solidFill>
                  <a:srgbClr val="4D4D4D"/>
                </a:solidFill>
                <a:latin typeface="Franklin Gothic Medium" panose="020B0603020102020204" pitchFamily="34" charset="0"/>
              </a:rPr>
              <a:t>When are absences a problem</a:t>
            </a:r>
          </a:p>
          <a:p>
            <a:pPr marL="457200" indent="-457200" algn="ctr">
              <a:buFont typeface="Arial" panose="020B0604020202020204" pitchFamily="34" charset="0"/>
              <a:buChar char="•"/>
            </a:pPr>
            <a:endParaRPr lang="en-US" sz="2800" dirty="0" smtClean="0">
              <a:solidFill>
                <a:srgbClr val="4D4D4D"/>
              </a:solidFill>
              <a:latin typeface="Franklin Gothic Medium" panose="020B0603020102020204" pitchFamily="34" charset="0"/>
            </a:endParaRPr>
          </a:p>
          <a:p>
            <a:pPr marL="457200" indent="-457200" algn="ctr">
              <a:buFont typeface="Arial" panose="020B0604020202020204" pitchFamily="34" charset="0"/>
              <a:buChar char="•"/>
            </a:pPr>
            <a:r>
              <a:rPr lang="en-US" sz="2800" dirty="0" smtClean="0">
                <a:solidFill>
                  <a:srgbClr val="4D4D4D"/>
                </a:solidFill>
                <a:latin typeface="Franklin Gothic Medium" panose="020B0603020102020204" pitchFamily="34" charset="0"/>
              </a:rPr>
              <a:t>What you can do about your child’s attendance</a:t>
            </a:r>
          </a:p>
          <a:p>
            <a:pPr algn="ctr"/>
            <a:endParaRPr lang="en-US" sz="2800" dirty="0" smtClean="0">
              <a:solidFill>
                <a:srgbClr val="4D4D4D"/>
              </a:solidFill>
              <a:latin typeface="Franklin Gothic Medium" panose="020B0603020102020204" pitchFamily="34" charset="0"/>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r>
              <a:rPr lang="en-US" sz="4000" dirty="0" smtClean="0">
                <a:latin typeface="Franklin Gothic Heavy" panose="020B0903020102020204" pitchFamily="34" charset="0"/>
              </a:rPr>
              <a:t>Why Does Attendance Matter?</a:t>
            </a:r>
            <a:endParaRPr lang="en-US" sz="4000" dirty="0">
              <a:latin typeface="Franklin Gothic Heavy" panose="020B0903020102020204" pitchFamily="34" charset="0"/>
            </a:endParaRPr>
          </a:p>
        </p:txBody>
      </p:sp>
      <p:sp>
        <p:nvSpPr>
          <p:cNvPr id="3" name="TextBox 2"/>
          <p:cNvSpPr txBox="1"/>
          <p:nvPr/>
        </p:nvSpPr>
        <p:spPr>
          <a:xfrm>
            <a:off x="228600" y="1676400"/>
            <a:ext cx="7162800" cy="1754326"/>
          </a:xfrm>
          <a:prstGeom prst="rect">
            <a:avLst/>
          </a:prstGeom>
          <a:noFill/>
        </p:spPr>
        <p:txBody>
          <a:bodyPr wrap="square" rtlCol="0">
            <a:spAutoFit/>
          </a:bodyPr>
          <a:lstStyle/>
          <a:p>
            <a:pPr algn="ctr"/>
            <a:r>
              <a:rPr lang="en-US" sz="3600" dirty="0" smtClean="0">
                <a:latin typeface="Franklin Gothic Medium" panose="020B0603020102020204" pitchFamily="34" charset="0"/>
              </a:rPr>
              <a:t>Attending school is essential for children to learn the academic and social skills they need to succeed.</a:t>
            </a:r>
            <a:endParaRPr lang="en-US" sz="3600" dirty="0">
              <a:latin typeface="Franklin Gothic Medium" panose="020B0603020102020204" pitchFamily="34" charset="0"/>
            </a:endParaRP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458200" cy="707886"/>
          </a:xfrm>
          <a:prstGeom prst="rect">
            <a:avLst/>
          </a:prstGeom>
          <a:noFill/>
        </p:spPr>
        <p:txBody>
          <a:bodyPr wrap="square" rtlCol="0">
            <a:spAutoFit/>
          </a:bodyPr>
          <a:lstStyle/>
          <a:p>
            <a:r>
              <a:rPr lang="en-US" sz="4000" dirty="0" smtClean="0">
                <a:latin typeface="Franklin Gothic Heavy" panose="020B0903020102020204" pitchFamily="34" charset="0"/>
              </a:rPr>
              <a:t>When are Absences a Problem?</a:t>
            </a:r>
            <a:endParaRPr lang="en-US" sz="4000" dirty="0">
              <a:latin typeface="Franklin Gothic Heavy" panose="020B0903020102020204" pitchFamily="34" charset="0"/>
            </a:endParaRPr>
          </a:p>
        </p:txBody>
      </p:sp>
      <p:sp>
        <p:nvSpPr>
          <p:cNvPr id="3" name="TextBox 2"/>
          <p:cNvSpPr txBox="1"/>
          <p:nvPr/>
        </p:nvSpPr>
        <p:spPr>
          <a:xfrm>
            <a:off x="233362" y="1447800"/>
            <a:ext cx="7162800" cy="3046988"/>
          </a:xfrm>
          <a:prstGeom prst="rect">
            <a:avLst/>
          </a:prstGeom>
          <a:noFill/>
        </p:spPr>
        <p:txBody>
          <a:bodyPr wrap="square" rtlCol="0">
            <a:spAutoFit/>
          </a:bodyPr>
          <a:lstStyle/>
          <a:p>
            <a:pPr algn="ctr"/>
            <a:r>
              <a:rPr lang="en-US" sz="2400" dirty="0" smtClean="0">
                <a:latin typeface="Franklin Gothic Medium" panose="020B0603020102020204" pitchFamily="34" charset="0"/>
              </a:rPr>
              <a:t>Chronic Absence is defined at 18 days a year or just 2 days a month.</a:t>
            </a:r>
          </a:p>
          <a:p>
            <a:pPr algn="ctr"/>
            <a:endParaRPr lang="en-US" sz="2400" dirty="0">
              <a:latin typeface="Franklin Gothic Medium" panose="020B0603020102020204" pitchFamily="34" charset="0"/>
            </a:endParaRPr>
          </a:p>
          <a:p>
            <a:pPr algn="ctr"/>
            <a:r>
              <a:rPr lang="en-US" sz="2400" dirty="0" smtClean="0">
                <a:latin typeface="Franklin Gothic Medium" panose="020B0603020102020204" pitchFamily="34" charset="0"/>
              </a:rPr>
              <a:t>Warning Signs are defined as missing 10-17 days a year.</a:t>
            </a:r>
          </a:p>
          <a:p>
            <a:pPr algn="ctr"/>
            <a:endParaRPr lang="en-US" sz="2400" dirty="0" smtClean="0">
              <a:latin typeface="Franklin Gothic Medium" panose="020B0603020102020204" pitchFamily="34" charset="0"/>
            </a:endParaRPr>
          </a:p>
          <a:p>
            <a:pPr algn="ctr"/>
            <a:r>
              <a:rPr lang="en-US" sz="2400" dirty="0" smtClean="0">
                <a:latin typeface="Franklin Gothic Medium" panose="020B0603020102020204" pitchFamily="34" charset="0"/>
              </a:rPr>
              <a:t>Satisfactory attendance is 9 or fewer absences in a school year.</a:t>
            </a:r>
            <a:endParaRPr lang="en-US" sz="2400" dirty="0">
              <a:latin typeface="Franklin Gothic Medium" panose="020B0603020102020204" pitchFamily="34" charset="0"/>
            </a:endParaRPr>
          </a:p>
        </p:txBody>
      </p:sp>
    </p:spTree>
    <p:extLst>
      <p:ext uri="{BB962C8B-B14F-4D97-AF65-F5344CB8AC3E}">
        <p14:creationId xmlns:p14="http://schemas.microsoft.com/office/powerpoint/2010/main" val="3398700858"/>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r>
              <a:rPr lang="en-US" sz="4000" dirty="0" smtClean="0">
                <a:latin typeface="Franklin Gothic Heavy" panose="020B0903020102020204" pitchFamily="34" charset="0"/>
              </a:rPr>
              <a:t>Why Does Attendance Matter?</a:t>
            </a:r>
            <a:endParaRPr lang="en-US" sz="4000" dirty="0">
              <a:latin typeface="Franklin Gothic Heavy" panose="020B0903020102020204" pitchFamily="34" charset="0"/>
            </a:endParaRPr>
          </a:p>
        </p:txBody>
      </p:sp>
      <p:sp>
        <p:nvSpPr>
          <p:cNvPr id="3" name="TextBox 2"/>
          <p:cNvSpPr txBox="1"/>
          <p:nvPr/>
        </p:nvSpPr>
        <p:spPr>
          <a:xfrm>
            <a:off x="457200" y="1219200"/>
            <a:ext cx="6172200" cy="4216539"/>
          </a:xfrm>
          <a:prstGeom prst="rect">
            <a:avLst/>
          </a:prstGeom>
          <a:noFill/>
        </p:spPr>
        <p:txBody>
          <a:bodyPr wrap="square" rtlCol="0">
            <a:spAutoFit/>
          </a:bodyPr>
          <a:lstStyle/>
          <a:p>
            <a:pPr algn="ctr">
              <a:spcAft>
                <a:spcPts val="600"/>
              </a:spcAft>
            </a:pPr>
            <a:r>
              <a:rPr lang="en-US" sz="2800" dirty="0" smtClean="0">
                <a:latin typeface="Franklin Gothic Medium" panose="020B0603020102020204" pitchFamily="34" charset="0"/>
              </a:rPr>
              <a:t>Missing 10 percent of preschool (about 18 days in the school year) can:</a:t>
            </a:r>
          </a:p>
          <a:p>
            <a:pPr marL="342900" indent="-342900" algn="ctr">
              <a:spcAft>
                <a:spcPts val="600"/>
              </a:spcAft>
              <a:buFont typeface="Arial" panose="020B0604020202020204" pitchFamily="34" charset="0"/>
              <a:buChar char="•"/>
            </a:pPr>
            <a:r>
              <a:rPr lang="en-US" sz="2800" dirty="0" smtClean="0">
                <a:latin typeface="Franklin Gothic Medium" panose="020B0603020102020204" pitchFamily="34" charset="0"/>
              </a:rPr>
              <a:t>Make it harder to develop early reading skills</a:t>
            </a:r>
          </a:p>
          <a:p>
            <a:pPr marL="342900" indent="-342900" algn="ctr">
              <a:spcAft>
                <a:spcPts val="600"/>
              </a:spcAft>
              <a:buFont typeface="Arial" panose="020B0604020202020204" pitchFamily="34" charset="0"/>
              <a:buChar char="•"/>
            </a:pPr>
            <a:r>
              <a:rPr lang="en-US" sz="2800" dirty="0" smtClean="0">
                <a:latin typeface="Franklin Gothic Medium" panose="020B0603020102020204" pitchFamily="34" charset="0"/>
              </a:rPr>
              <a:t>Make it harder to get ready for kindergarten and first grade</a:t>
            </a:r>
          </a:p>
          <a:p>
            <a:pPr marL="342900" indent="-342900" algn="ctr">
              <a:spcAft>
                <a:spcPts val="600"/>
              </a:spcAft>
              <a:buFont typeface="Arial" panose="020B0604020202020204" pitchFamily="34" charset="0"/>
              <a:buChar char="•"/>
            </a:pPr>
            <a:r>
              <a:rPr lang="en-US" sz="2800" dirty="0" smtClean="0">
                <a:latin typeface="Franklin Gothic Medium" panose="020B0603020102020204" pitchFamily="34" charset="0"/>
              </a:rPr>
              <a:t>Develop a poor </a:t>
            </a:r>
            <a:r>
              <a:rPr lang="en-US" sz="2800" smtClean="0">
                <a:latin typeface="Franklin Gothic Medium" panose="020B0603020102020204" pitchFamily="34" charset="0"/>
              </a:rPr>
              <a:t>attendance pattern </a:t>
            </a:r>
            <a:r>
              <a:rPr lang="en-US" sz="2800" dirty="0" smtClean="0">
                <a:latin typeface="Franklin Gothic Medium" panose="020B0603020102020204" pitchFamily="34" charset="0"/>
              </a:rPr>
              <a:t>that is hard to break</a:t>
            </a:r>
          </a:p>
          <a:p>
            <a:pPr marL="342900" indent="-342900" algn="ctr">
              <a:buFont typeface="Arial" panose="020B0604020202020204" pitchFamily="34" charset="0"/>
              <a:buChar char="•"/>
            </a:pPr>
            <a:endParaRPr lang="en-US" sz="2400" dirty="0"/>
          </a:p>
        </p:txBody>
      </p:sp>
    </p:spTree>
    <p:extLst>
      <p:ext uri="{BB962C8B-B14F-4D97-AF65-F5344CB8AC3E}">
        <p14:creationId xmlns:p14="http://schemas.microsoft.com/office/powerpoint/2010/main" val="3402440615"/>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r>
              <a:rPr lang="en-US" sz="4000" dirty="0" smtClean="0">
                <a:latin typeface="Franklin Gothic Heavy" panose="020B0903020102020204" pitchFamily="34" charset="0"/>
              </a:rPr>
              <a:t>Why Does Attendance Matter?</a:t>
            </a:r>
            <a:endParaRPr lang="en-US" sz="4000" dirty="0">
              <a:latin typeface="Franklin Gothic Heavy" panose="020B0903020102020204" pitchFamily="34" charset="0"/>
            </a:endParaRPr>
          </a:p>
        </p:txBody>
      </p:sp>
      <p:sp>
        <p:nvSpPr>
          <p:cNvPr id="3" name="TextBox 2"/>
          <p:cNvSpPr txBox="1"/>
          <p:nvPr/>
        </p:nvSpPr>
        <p:spPr>
          <a:xfrm>
            <a:off x="381000" y="1066800"/>
            <a:ext cx="7162800" cy="2616101"/>
          </a:xfrm>
          <a:prstGeom prst="rect">
            <a:avLst/>
          </a:prstGeom>
          <a:noFill/>
        </p:spPr>
        <p:txBody>
          <a:bodyPr wrap="square" rtlCol="0">
            <a:spAutoFit/>
          </a:bodyPr>
          <a:lstStyle/>
          <a:p>
            <a:pPr algn="ctr"/>
            <a:endParaRPr lang="en-US" sz="2400" dirty="0">
              <a:latin typeface="Franklin Gothic Medium" panose="020B0603020102020204" pitchFamily="34" charset="0"/>
            </a:endParaRPr>
          </a:p>
          <a:p>
            <a:pPr algn="ctr"/>
            <a:r>
              <a:rPr lang="en-US" sz="2800" dirty="0" smtClean="0">
                <a:latin typeface="Franklin Gothic Medium" panose="020B0603020102020204" pitchFamily="34" charset="0"/>
              </a:rPr>
              <a:t>Missing 10% of the school year can leave </a:t>
            </a:r>
          </a:p>
          <a:p>
            <a:pPr algn="ctr"/>
            <a:r>
              <a:rPr lang="en-US" sz="2800" dirty="0" smtClean="0">
                <a:latin typeface="Franklin Gothic Medium" panose="020B0603020102020204" pitchFamily="34" charset="0"/>
              </a:rPr>
              <a:t>3</a:t>
            </a:r>
            <a:r>
              <a:rPr lang="en-US" sz="2800" baseline="30000" dirty="0" smtClean="0">
                <a:latin typeface="Franklin Gothic Medium" panose="020B0603020102020204" pitchFamily="34" charset="0"/>
              </a:rPr>
              <a:t>rd</a:t>
            </a:r>
            <a:r>
              <a:rPr lang="en-US" sz="2800" dirty="0" smtClean="0">
                <a:latin typeface="Franklin Gothic Medium" panose="020B0603020102020204" pitchFamily="34" charset="0"/>
              </a:rPr>
              <a:t> graders unable to read proficiently, </a:t>
            </a:r>
          </a:p>
          <a:p>
            <a:pPr algn="ctr"/>
            <a:r>
              <a:rPr lang="en-US" sz="2800" dirty="0" smtClean="0">
                <a:latin typeface="Franklin Gothic Medium" panose="020B0603020102020204" pitchFamily="34" charset="0"/>
              </a:rPr>
              <a:t>6</a:t>
            </a:r>
            <a:r>
              <a:rPr lang="en-US" sz="2800" baseline="30000" dirty="0" smtClean="0">
                <a:latin typeface="Franklin Gothic Medium" panose="020B0603020102020204" pitchFamily="34" charset="0"/>
              </a:rPr>
              <a:t>th</a:t>
            </a:r>
            <a:r>
              <a:rPr lang="en-US" sz="2800" dirty="0" smtClean="0">
                <a:latin typeface="Franklin Gothic Medium" panose="020B0603020102020204" pitchFamily="34" charset="0"/>
              </a:rPr>
              <a:t> graders struggling with their coursework and </a:t>
            </a:r>
          </a:p>
          <a:p>
            <a:pPr algn="ctr"/>
            <a:r>
              <a:rPr lang="en-US" sz="2800" dirty="0" smtClean="0">
                <a:latin typeface="Franklin Gothic Medium" panose="020B0603020102020204" pitchFamily="34" charset="0"/>
              </a:rPr>
              <a:t>high school students off track for graduation.</a:t>
            </a:r>
            <a:endParaRPr lang="en-US" sz="2800" dirty="0">
              <a:latin typeface="Franklin Gothic Medium" panose="020B0603020102020204" pitchFamily="34" charset="0"/>
            </a:endParaRPr>
          </a:p>
        </p:txBody>
      </p:sp>
    </p:spTree>
    <p:extLst>
      <p:ext uri="{BB962C8B-B14F-4D97-AF65-F5344CB8AC3E}">
        <p14:creationId xmlns:p14="http://schemas.microsoft.com/office/powerpoint/2010/main" val="2307703025"/>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r>
              <a:rPr lang="en-US" sz="4000" dirty="0" smtClean="0">
                <a:latin typeface="Franklin Gothic Heavy" panose="020B0903020102020204" pitchFamily="34" charset="0"/>
              </a:rPr>
              <a:t>Why Does Attendance Matter?</a:t>
            </a:r>
            <a:endParaRPr lang="en-US" sz="4000" dirty="0">
              <a:latin typeface="Franklin Gothic Heavy" panose="020B0903020102020204" pitchFamily="34" charset="0"/>
            </a:endParaRPr>
          </a:p>
        </p:txBody>
      </p:sp>
      <p:sp>
        <p:nvSpPr>
          <p:cNvPr id="3" name="TextBox 2"/>
          <p:cNvSpPr txBox="1"/>
          <p:nvPr/>
        </p:nvSpPr>
        <p:spPr>
          <a:xfrm>
            <a:off x="228600" y="1143000"/>
            <a:ext cx="7162800" cy="3046988"/>
          </a:xfrm>
          <a:prstGeom prst="rect">
            <a:avLst/>
          </a:prstGeom>
          <a:noFill/>
        </p:spPr>
        <p:txBody>
          <a:bodyPr wrap="square" rtlCol="0">
            <a:spAutoFit/>
          </a:bodyPr>
          <a:lstStyle/>
          <a:p>
            <a:pPr algn="ctr"/>
            <a:endParaRPr lang="en-US" sz="2400" dirty="0">
              <a:latin typeface="Franklin Gothic Medium" panose="020B0603020102020204" pitchFamily="34" charset="0"/>
            </a:endParaRPr>
          </a:p>
          <a:p>
            <a:pPr algn="ctr"/>
            <a:r>
              <a:rPr lang="en-US" sz="2800" dirty="0" smtClean="0">
                <a:latin typeface="Franklin Gothic Medium" panose="020B0603020102020204" pitchFamily="34" charset="0"/>
              </a:rPr>
              <a:t>Being late to school can lead to poor attendance.</a:t>
            </a:r>
          </a:p>
          <a:p>
            <a:pPr algn="ctr"/>
            <a:endParaRPr lang="en-US" sz="2800" dirty="0">
              <a:latin typeface="Franklin Gothic Medium" panose="020B0603020102020204" pitchFamily="34" charset="0"/>
            </a:endParaRPr>
          </a:p>
          <a:p>
            <a:pPr algn="ctr"/>
            <a:r>
              <a:rPr lang="en-US" sz="2800" dirty="0" smtClean="0">
                <a:latin typeface="Franklin Gothic Medium" panose="020B0603020102020204" pitchFamily="34" charset="0"/>
              </a:rPr>
              <a:t>Absences can affect the whole classroom if the teacher has to slow down learning to help children catch up.</a:t>
            </a:r>
            <a:endParaRPr lang="en-US" sz="2800" dirty="0">
              <a:latin typeface="Franklin Gothic Medium" panose="020B0603020102020204" pitchFamily="34" charset="0"/>
            </a:endParaRPr>
          </a:p>
        </p:txBody>
      </p:sp>
    </p:spTree>
    <p:extLst>
      <p:ext uri="{BB962C8B-B14F-4D97-AF65-F5344CB8AC3E}">
        <p14:creationId xmlns:p14="http://schemas.microsoft.com/office/powerpoint/2010/main" val="2716834233"/>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r>
              <a:rPr lang="en-US" sz="4000" dirty="0" smtClean="0">
                <a:latin typeface="Franklin Gothic Heavy" panose="020B0903020102020204" pitchFamily="34" charset="0"/>
              </a:rPr>
              <a:t>Activity:</a:t>
            </a:r>
            <a:endParaRPr lang="en-US" sz="4000" dirty="0">
              <a:latin typeface="Franklin Gothic Heavy" panose="020B0903020102020204" pitchFamily="34" charset="0"/>
            </a:endParaRPr>
          </a:p>
        </p:txBody>
      </p:sp>
      <p:sp>
        <p:nvSpPr>
          <p:cNvPr id="3" name="TextBox 2"/>
          <p:cNvSpPr txBox="1"/>
          <p:nvPr/>
        </p:nvSpPr>
        <p:spPr>
          <a:xfrm>
            <a:off x="381000" y="860286"/>
            <a:ext cx="7162800" cy="3785652"/>
          </a:xfrm>
          <a:prstGeom prst="rect">
            <a:avLst/>
          </a:prstGeom>
          <a:noFill/>
        </p:spPr>
        <p:txBody>
          <a:bodyPr wrap="square" rtlCol="0">
            <a:spAutoFit/>
          </a:bodyPr>
          <a:lstStyle/>
          <a:p>
            <a:pPr algn="ctr"/>
            <a:endParaRPr lang="en-US" sz="2400" dirty="0">
              <a:latin typeface="Franklin Gothic Medium" panose="020B0603020102020204" pitchFamily="34" charset="0"/>
            </a:endParaRPr>
          </a:p>
          <a:p>
            <a:pPr algn="ctr"/>
            <a:r>
              <a:rPr lang="en-US" sz="2400" dirty="0" smtClean="0">
                <a:latin typeface="Franklin Gothic Medium" panose="020B0603020102020204" pitchFamily="34" charset="0"/>
              </a:rPr>
              <a:t>Divide into groups of 2 or 3 and discuss these questions for a few minutes:</a:t>
            </a:r>
          </a:p>
          <a:p>
            <a:pPr algn="ctr"/>
            <a:endParaRPr lang="en-US" sz="2400" dirty="0" smtClean="0">
              <a:latin typeface="Franklin Gothic Medium" panose="020B0603020102020204" pitchFamily="34" charset="0"/>
            </a:endParaRPr>
          </a:p>
          <a:p>
            <a:pPr algn="ctr"/>
            <a:r>
              <a:rPr lang="en-US" sz="2400" dirty="0" smtClean="0">
                <a:latin typeface="Franklin Gothic Medium" panose="020B0603020102020204" pitchFamily="34" charset="0"/>
              </a:rPr>
              <a:t>What are some of the obstacles parents face in getting their children to attend school every day?</a:t>
            </a:r>
          </a:p>
          <a:p>
            <a:pPr algn="ctr"/>
            <a:endParaRPr lang="en-US" sz="2400" dirty="0" smtClean="0">
              <a:latin typeface="Franklin Gothic Medium" panose="020B0603020102020204" pitchFamily="34" charset="0"/>
            </a:endParaRPr>
          </a:p>
          <a:p>
            <a:pPr algn="ctr"/>
            <a:r>
              <a:rPr lang="en-US" sz="2400" dirty="0" smtClean="0">
                <a:latin typeface="Franklin Gothic Medium" panose="020B0603020102020204" pitchFamily="34" charset="0"/>
              </a:rPr>
              <a:t>What are some ways that parents can overcome these obstacles?  How can you help other parents overcome these obstacles?</a:t>
            </a:r>
            <a:endParaRPr lang="en-US" sz="2400" dirty="0">
              <a:latin typeface="Franklin Gothic Medium" panose="020B0603020102020204" pitchFamily="34" charset="0"/>
            </a:endParaRPr>
          </a:p>
        </p:txBody>
      </p:sp>
    </p:spTree>
    <p:extLst>
      <p:ext uri="{BB962C8B-B14F-4D97-AF65-F5344CB8AC3E}">
        <p14:creationId xmlns:p14="http://schemas.microsoft.com/office/powerpoint/2010/main" val="2660238235"/>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467600" cy="707886"/>
          </a:xfrm>
          <a:prstGeom prst="rect">
            <a:avLst/>
          </a:prstGeom>
          <a:noFill/>
        </p:spPr>
        <p:txBody>
          <a:bodyPr wrap="square" rtlCol="0">
            <a:spAutoFit/>
          </a:bodyPr>
          <a:lstStyle/>
          <a:p>
            <a:r>
              <a:rPr lang="en-US" sz="4000" dirty="0" smtClean="0">
                <a:latin typeface="Franklin Gothic Heavy" panose="020B0903020102020204" pitchFamily="34" charset="0"/>
              </a:rPr>
              <a:t>Activity:</a:t>
            </a:r>
            <a:endParaRPr lang="en-US" sz="4000" dirty="0">
              <a:latin typeface="Franklin Gothic Heavy" panose="020B0903020102020204" pitchFamily="34" charset="0"/>
            </a:endParaRPr>
          </a:p>
        </p:txBody>
      </p:sp>
      <p:sp>
        <p:nvSpPr>
          <p:cNvPr id="3" name="TextBox 2"/>
          <p:cNvSpPr txBox="1"/>
          <p:nvPr/>
        </p:nvSpPr>
        <p:spPr>
          <a:xfrm>
            <a:off x="228600" y="609600"/>
            <a:ext cx="7162800" cy="4524315"/>
          </a:xfrm>
          <a:prstGeom prst="rect">
            <a:avLst/>
          </a:prstGeom>
          <a:noFill/>
        </p:spPr>
        <p:txBody>
          <a:bodyPr wrap="square" rtlCol="0">
            <a:spAutoFit/>
          </a:bodyPr>
          <a:lstStyle/>
          <a:p>
            <a:pPr algn="ctr"/>
            <a:endParaRPr lang="en-US" sz="2400" dirty="0">
              <a:latin typeface="Franklin Gothic Medium" panose="020B0603020102020204" pitchFamily="34" charset="0"/>
            </a:endParaRPr>
          </a:p>
          <a:p>
            <a:pPr algn="ctr"/>
            <a:r>
              <a:rPr lang="en-US" sz="2400" dirty="0" smtClean="0">
                <a:latin typeface="Franklin Gothic Medium" panose="020B0603020102020204" pitchFamily="34" charset="0"/>
              </a:rPr>
              <a:t>Report out and Sharing: </a:t>
            </a:r>
          </a:p>
          <a:p>
            <a:pPr algn="ctr"/>
            <a:endParaRPr lang="en-US" sz="2400" dirty="0" smtClean="0">
              <a:latin typeface="Franklin Gothic Medium" panose="020B0603020102020204" pitchFamily="34" charset="0"/>
            </a:endParaRPr>
          </a:p>
          <a:p>
            <a:r>
              <a:rPr lang="en-US" sz="2400" dirty="0" smtClean="0">
                <a:latin typeface="Franklin Gothic Medium" panose="020B0603020102020204" pitchFamily="34" charset="0"/>
              </a:rPr>
              <a:t>What are some of the obstacles that your group identified that parents face in getting their children to attend school every day?</a:t>
            </a:r>
          </a:p>
          <a:p>
            <a:endParaRPr lang="en-US" sz="2400" dirty="0" smtClean="0">
              <a:latin typeface="Franklin Gothic Medium" panose="020B0603020102020204" pitchFamily="34" charset="0"/>
            </a:endParaRPr>
          </a:p>
          <a:p>
            <a:r>
              <a:rPr lang="en-US" sz="2400" dirty="0" smtClean="0">
                <a:latin typeface="Franklin Gothic Medium" panose="020B0603020102020204" pitchFamily="34" charset="0"/>
              </a:rPr>
              <a:t>What are some things that you identified that parents can do to overcome these obstacles?  </a:t>
            </a:r>
          </a:p>
          <a:p>
            <a:endParaRPr lang="en-US" sz="2400" dirty="0">
              <a:latin typeface="Franklin Gothic Medium" panose="020B0603020102020204" pitchFamily="34" charset="0"/>
            </a:endParaRPr>
          </a:p>
          <a:p>
            <a:r>
              <a:rPr lang="en-US" sz="2400" dirty="0" smtClean="0">
                <a:latin typeface="Franklin Gothic Medium" panose="020B0603020102020204" pitchFamily="34" charset="0"/>
              </a:rPr>
              <a:t>And, did you identify anything you can do to help other parents overcome these obstacles?</a:t>
            </a:r>
            <a:endParaRPr lang="en-US" sz="2400" dirty="0">
              <a:latin typeface="Franklin Gothic Medium" panose="020B0603020102020204" pitchFamily="34" charset="0"/>
            </a:endParaRPr>
          </a:p>
        </p:txBody>
      </p:sp>
    </p:spTree>
    <p:extLst>
      <p:ext uri="{BB962C8B-B14F-4D97-AF65-F5344CB8AC3E}">
        <p14:creationId xmlns:p14="http://schemas.microsoft.com/office/powerpoint/2010/main" val="3635856380"/>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School supplies design templat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business_flight">
      <a:majorFont>
        <a:latin typeface="Impact"/>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usiness_fl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_fligh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_fligh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_fligh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_fligh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_fligh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_fligh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_fligh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_fligh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_fligh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_fligh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_fligh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School supplies design template</Template>
  <TotalTime>27</TotalTime>
  <Words>488</Words>
  <Application>Microsoft Office PowerPoint</Application>
  <PresentationFormat>On-screen Show (4:3)</PresentationFormat>
  <Paragraphs>69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School supplies design template</vt:lpstr>
      <vt:lpstr>Attendance</vt:lpstr>
      <vt:lpstr>What We Will Learn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Video: Bringing Attendance Home https://vimeo.com/240840053</vt:lpstr>
      <vt:lpstr> The routines your child develops in preschool, kindergarten and the early grades will continue throughout school.    Make the most of these early years by encouraging your child to attend every day!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Supplies</dc:title>
  <dc:creator>Stephanie Moss</dc:creator>
  <cp:lastModifiedBy>Jane Grillo</cp:lastModifiedBy>
  <cp:revision>7</cp:revision>
  <dcterms:created xsi:type="dcterms:W3CDTF">2009-09-01T16:51:20Z</dcterms:created>
  <dcterms:modified xsi:type="dcterms:W3CDTF">2018-08-24T16:04:08Z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TC103368121033</vt:lpwstr>
  </property>
</Properties>
</file>