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9" r:id="rId2"/>
    <p:sldId id="260" r:id="rId3"/>
    <p:sldId id="261" r:id="rId4"/>
    <p:sldId id="262" r:id="rId5"/>
    <p:sldId id="265" r:id="rId6"/>
    <p:sldId id="263" r:id="rId7"/>
    <p:sldId id="274" r:id="rId8"/>
    <p:sldId id="264" r:id="rId9"/>
    <p:sldId id="266" r:id="rId10"/>
    <p:sldId id="275" r:id="rId11"/>
    <p:sldId id="267" r:id="rId12"/>
    <p:sldId id="268" r:id="rId13"/>
    <p:sldId id="269" r:id="rId14"/>
    <p:sldId id="276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5" autoAdjust="0"/>
    <p:restoredTop sz="94660"/>
  </p:normalViewPr>
  <p:slideViewPr>
    <p:cSldViewPr>
      <p:cViewPr>
        <p:scale>
          <a:sx n="73" d="100"/>
          <a:sy n="73" d="100"/>
        </p:scale>
        <p:origin x="-8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19DFF4-8207-4EE9-B71C-5E33A7172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167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6" name="Picture 20" descr="j03825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56388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105400"/>
            <a:ext cx="8229600" cy="990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CCFF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172200"/>
            <a:ext cx="8229600" cy="6858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CCFF"/>
                  </a:outerShdw>
                </a:effectLst>
              </a14:hiddenEffects>
            </a:ext>
          </a:extLst>
        </p:spPr>
        <p:txBody>
          <a:bodyPr anchor="ctr"/>
          <a:lstStyle>
            <a:lvl1pPr marL="0" indent="0" algn="ctr">
              <a:spcBef>
                <a:spcPct val="0"/>
              </a:spcBef>
              <a:buFontTx/>
              <a:buNone/>
              <a:defRPr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BCCFCE-0853-4B0B-B8DE-3E4EA59B5083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79BCA-2484-4728-916E-51BF1707FC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47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04800"/>
            <a:ext cx="211455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19125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7D4B1E-21D3-4CAB-BC3E-3D59317F6C75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4DDDE-9412-488A-B737-C4DA11897A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23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BD2C2F-B837-445B-BFAE-570178953305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30A3E-42BF-4843-A4A3-E33B5D824E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48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78DF4E-F1D3-4112-B640-E0985B26F071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9D12F-FDA3-4453-B4BE-460D387052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4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529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41529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1F32CE-D3DE-4200-ADAD-7831E32309CF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19CCB-5717-4749-BE3E-27DEDA5272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35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BA83E7-AF1F-4238-BC78-C7556FD974E6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52062-6C4F-4EBC-BA01-283E4B7BB9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41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531E31-95AA-404A-982D-87CEFD0F27AB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9C1C4-B854-47B6-8F02-AB8C34EC1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99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61D734-38CC-475E-986A-E0F93A2B27E7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3D100-CC88-4D86-AAFD-5A3BA412BD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09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2D049-46AC-4840-B670-0408F91B503D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B7BD7-3A5E-4627-A5D0-A5C25FBC4B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03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8682B3-7408-4F8F-B0DB-D54D7C2CF2E9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90605-DE56-452E-94C8-4BF742B3F4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092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1" name="Picture 17" descr="j038257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438400"/>
            <a:ext cx="4419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458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0D6AA6E-DC8A-428F-BEF4-7E942415AE5A}" type="datetime1">
              <a:rPr lang="en-US" altLang="en-US"/>
              <a:pPr/>
              <a:t>8/24/2018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fld id="{952652F3-E9A2-4A7B-97F1-CD403949B1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24aoX7U-d8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tendanceworks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5181600"/>
            <a:ext cx="5410200" cy="685800"/>
          </a:xfrm>
        </p:spPr>
        <p:txBody>
          <a:bodyPr/>
          <a:lstStyle/>
          <a:p>
            <a:r>
              <a:rPr lang="en-US" sz="6000" dirty="0" smtClean="0">
                <a:solidFill>
                  <a:schemeClr val="tx1"/>
                </a:solidFill>
                <a:latin typeface="Franklin Gothic Heavy" panose="020B0903020102020204" pitchFamily="34" charset="0"/>
              </a:rPr>
              <a:t>Attendance</a:t>
            </a:r>
            <a:endParaRPr lang="en-US" sz="6000" dirty="0">
              <a:solidFill>
                <a:schemeClr val="tx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69306" y="5895975"/>
            <a:ext cx="5538788" cy="457200"/>
          </a:xfrm>
        </p:spPr>
        <p:txBody>
          <a:bodyPr/>
          <a:lstStyle/>
          <a:p>
            <a:r>
              <a:rPr lang="en-US" sz="4000" dirty="0" smtClean="0">
                <a:latin typeface="Franklin Gothic Medium" panose="020B0603020102020204" pitchFamily="34" charset="0"/>
              </a:rPr>
              <a:t>Why Does It Matter?</a:t>
            </a:r>
            <a:endParaRPr lang="en-US" sz="4000" dirty="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Activity: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09600"/>
            <a:ext cx="5715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Report out and Sharing: </a:t>
            </a:r>
          </a:p>
          <a:p>
            <a:pPr algn="ctr"/>
            <a:endParaRPr lang="en-US" sz="24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What are some of the obstacles that your group identified that parents face in getting their children to attend school every day?</a:t>
            </a:r>
          </a:p>
          <a:p>
            <a:pPr algn="ctr"/>
            <a:endParaRPr lang="en-US" sz="24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What are some things that you identified that parents can do to overcome these obstacles?  </a:t>
            </a:r>
          </a:p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And, did you identify anything you can do to help other parents overcome these obstacles?</a:t>
            </a:r>
            <a:endParaRPr lang="en-US" sz="24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85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Heavy" panose="020B0903020102020204" pitchFamily="34" charset="0"/>
              </a:rPr>
              <a:t>What You Can Do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312" y="1752600"/>
            <a:ext cx="541020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Help your child stick to daily routines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Finishing homework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Getting a good night’s sleep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Schedule appointments (doctors, dentists, etc.) for after school hours as much as possible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9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ranklin Gothic Heavy" panose="020B0903020102020204" pitchFamily="34" charset="0"/>
              </a:rPr>
              <a:t>What You Can Do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7" y="990600"/>
            <a:ext cx="5567363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Plan vacations for school holidays and summer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Talk to your child about school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Does he/she feel safe? Welcome?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Is your child having behavioral issues or problems with school discipline policies?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Is your child struggling in one or more classes?  Ask for help from teachers if so.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7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What You Can Do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5486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Don’t let your child stay home unless he or she is truly sick.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Franklin Gothic Medium" panose="020B0603020102020204" pitchFamily="34" charset="0"/>
              </a:rPr>
              <a:t>If your child seems anxious about going to school, talk to his or her teachers, school counselors and others about how to make him/her feel more comfortable and excited about learning.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latin typeface="Franklin Gothic Medium" panose="020B06030201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9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You Can Do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800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What are your hopes and dreams for your child?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Being in school every day is the best way to help your child do well in school, graduate, and be ready to work or go on to college!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30A3E-42BF-4843-A4A3-E33B5D824EB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63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20000" cy="2438400"/>
          </a:xfrm>
        </p:spPr>
        <p:txBody>
          <a:bodyPr/>
          <a:lstStyle/>
          <a:p>
            <a:pPr algn="ctr"/>
            <a:r>
              <a:rPr lang="en-US" dirty="0" smtClean="0"/>
              <a:t>Video:</a:t>
            </a:r>
            <a:br>
              <a:rPr lang="en-US" dirty="0" smtClean="0"/>
            </a:br>
            <a:r>
              <a:rPr lang="en-US" dirty="0" smtClean="0"/>
              <a:t>Magic Johnson on Chronic Absence</a:t>
            </a:r>
            <a:br>
              <a:rPr lang="en-US" dirty="0" smtClean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youtu.be/C24aoX7U-d8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16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6096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Credits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1828800"/>
            <a:ext cx="7315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 panose="020B0603020102020204" pitchFamily="34" charset="0"/>
                <a:hlinkClick r:id="rId2"/>
              </a:rPr>
              <a:t>www.AttendanceWorks.org</a:t>
            </a:r>
            <a:endParaRPr lang="en-US" sz="2800" dirty="0" smtClean="0">
              <a:latin typeface="Franklin Gothic Medium" panose="020B06030201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09800"/>
            <a:ext cx="5181600" cy="838200"/>
          </a:xfrm>
        </p:spPr>
        <p:txBody>
          <a:bodyPr/>
          <a:lstStyle/>
          <a:p>
            <a:pPr algn="ctr"/>
            <a:r>
              <a:rPr lang="en-US" sz="2800" dirty="0" smtClean="0">
                <a:latin typeface="Franklin Gothic Heavy" panose="020B0903020102020204" pitchFamily="34" charset="0"/>
              </a:rPr>
              <a:t/>
            </a:r>
            <a:br>
              <a:rPr lang="en-US" sz="2800" dirty="0" smtClean="0">
                <a:latin typeface="Franklin Gothic Heavy" panose="020B0903020102020204" pitchFamily="34" charset="0"/>
              </a:rPr>
            </a:br>
            <a:r>
              <a:rPr lang="en-US" sz="2800" dirty="0" smtClean="0">
                <a:latin typeface="Franklin Gothic Heavy" panose="020B0903020102020204" pitchFamily="34" charset="0"/>
              </a:rPr>
              <a:t>Chronic absence can be significantly reduced when schools, families and community partners work together!  </a:t>
            </a:r>
            <a:br>
              <a:rPr lang="en-US" sz="2800" dirty="0" smtClean="0">
                <a:latin typeface="Franklin Gothic Heavy" panose="020B0903020102020204" pitchFamily="34" charset="0"/>
              </a:rPr>
            </a:br>
            <a:r>
              <a:rPr lang="en-US" sz="2800" dirty="0">
                <a:latin typeface="Franklin Gothic Heavy" panose="020B0903020102020204" pitchFamily="34" charset="0"/>
              </a:rPr>
              <a:t/>
            </a:r>
            <a:br>
              <a:rPr lang="en-US" sz="2800" dirty="0">
                <a:latin typeface="Franklin Gothic Heavy" panose="020B0903020102020204" pitchFamily="34" charset="0"/>
              </a:rPr>
            </a:br>
            <a:r>
              <a:rPr lang="en-US" sz="2800" dirty="0" smtClean="0">
                <a:latin typeface="Franklin Gothic Heavy" panose="020B0903020102020204" pitchFamily="34" charset="0"/>
              </a:rPr>
              <a:t>Make the most of your child’s educational opportunities by encouraging your child to attend every day! </a:t>
            </a:r>
            <a:endParaRPr lang="en-US" sz="2800" dirty="0">
              <a:latin typeface="Franklin Gothic Heavy" panose="020B09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Thank you for learning with us!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For more information, contact: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7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Franklin Gothic Heavy" panose="020B0903020102020204" pitchFamily="34" charset="0"/>
              </a:rPr>
              <a:t>What We Will Learn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" y="1371600"/>
            <a:ext cx="5767388" cy="5181600"/>
          </a:xfrm>
        </p:spPr>
        <p:txBody>
          <a:bodyPr/>
          <a:lstStyle/>
          <a:p>
            <a:pPr marL="0" indent="0" algn="ctr">
              <a:buNone/>
            </a:pPr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Why does attendance matter</a:t>
            </a:r>
          </a:p>
          <a:p>
            <a:pPr algn="ctr"/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When are absences a problem</a:t>
            </a:r>
          </a:p>
          <a:p>
            <a:pPr algn="ctr"/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solidFill>
                  <a:srgbClr val="4D4D4D"/>
                </a:solidFill>
                <a:latin typeface="Franklin Gothic Medium" panose="020B0603020102020204" pitchFamily="34" charset="0"/>
              </a:rPr>
              <a:t>What you can do about your child’s attendance</a:t>
            </a:r>
          </a:p>
          <a:p>
            <a:pPr algn="ctr"/>
            <a:endParaRPr lang="en-US" sz="2800" dirty="0" smtClean="0">
              <a:solidFill>
                <a:srgbClr val="4D4D4D"/>
              </a:solidFill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Why Does Attendance Matter?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Franklin Gothic Medium" panose="020B0603020102020204" pitchFamily="34" charset="0"/>
              </a:rPr>
              <a:t>Attending school is essential </a:t>
            </a:r>
            <a:r>
              <a:rPr lang="en-US" sz="3600" smtClean="0">
                <a:latin typeface="Franklin Gothic Medium" panose="020B0603020102020204" pitchFamily="34" charset="0"/>
              </a:rPr>
              <a:t>for students to </a:t>
            </a:r>
            <a:r>
              <a:rPr lang="en-US" sz="3600" dirty="0" smtClean="0">
                <a:latin typeface="Franklin Gothic Medium" panose="020B0603020102020204" pitchFamily="34" charset="0"/>
              </a:rPr>
              <a:t>learn the academic and social skills they need to succeed.</a:t>
            </a:r>
            <a:endParaRPr lang="en-US" sz="3600" dirty="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When are Absences a Problem?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362" y="1447800"/>
            <a:ext cx="46434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Chronic Absence is defined at 18 days a year or just 2 days a month.</a:t>
            </a:r>
          </a:p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Warning Signs are defined as missing 10-17 days a year.</a:t>
            </a:r>
          </a:p>
          <a:p>
            <a:pPr algn="ctr"/>
            <a:endParaRPr lang="en-US" sz="24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Satisfactory attendance is 9 or fewer absences in a school year.</a:t>
            </a:r>
            <a:endParaRPr lang="en-US" sz="24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0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Why Does Attendance Matter?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5410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latin typeface="Franklin Gothic Medium" panose="020B0603020102020204" pitchFamily="34" charset="0"/>
              </a:rPr>
              <a:t>Being late to school can lead to poor attendance.</a:t>
            </a:r>
          </a:p>
          <a:p>
            <a:pPr algn="ctr"/>
            <a:endParaRPr lang="en-US" sz="28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latin typeface="Franklin Gothic Medium" panose="020B0603020102020204" pitchFamily="34" charset="0"/>
              </a:rPr>
              <a:t>Absences can affect the whole classroom if the teacher has to slow down learning to help children catch up.</a:t>
            </a:r>
            <a:endParaRPr lang="en-US" sz="2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83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Why Does Attendance Matter?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19200"/>
            <a:ext cx="5562600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ranklin Gothic Medium" panose="020B0603020102020204" pitchFamily="34" charset="0"/>
              </a:rPr>
              <a:t>Students who miss as little as 2 days a month are at risk of not graduating from high school.</a:t>
            </a:r>
          </a:p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 smtClean="0">
              <a:latin typeface="Franklin Gothic Medium" panose="020B0603020102020204" pitchFamily="34" charset="0"/>
            </a:endParaRPr>
          </a:p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ranklin Gothic Medium" panose="020B0603020102020204" pitchFamily="34" charset="0"/>
              </a:rPr>
              <a:t>Students who have good grades in elementary school can quickly fall off course if they miss classes in middle or high school.</a:t>
            </a:r>
          </a:p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 smtClean="0">
              <a:latin typeface="Franklin Gothic Medium" panose="020B0603020102020204" pitchFamily="34" charset="0"/>
            </a:endParaRPr>
          </a:p>
          <a:p>
            <a:pPr marL="457200" indent="-4572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ranklin Gothic Medium" panose="020B0603020102020204" pitchFamily="34" charset="0"/>
              </a:rPr>
              <a:t>Students cannot make up for too many absences with “take home” assignments.</a:t>
            </a:r>
          </a:p>
          <a:p>
            <a:pPr marL="3086100" lvl="6" indent="-342900" algn="ctr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244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Why Does Attendance Matter?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600200"/>
            <a:ext cx="5562600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 smtClean="0">
                <a:latin typeface="Franklin Gothic Medium" panose="020B0603020102020204" pitchFamily="34" charset="0"/>
              </a:rPr>
              <a:t>By 6</a:t>
            </a:r>
            <a:r>
              <a:rPr lang="en-US" sz="2800" baseline="30000" dirty="0" smtClean="0">
                <a:latin typeface="Franklin Gothic Medium" panose="020B0603020102020204" pitchFamily="34" charset="0"/>
              </a:rPr>
              <a:t>th</a:t>
            </a:r>
            <a:r>
              <a:rPr lang="en-US" sz="2800" dirty="0" smtClean="0">
                <a:latin typeface="Franklin Gothic Medium" panose="020B0603020102020204" pitchFamily="34" charset="0"/>
              </a:rPr>
              <a:t> grade, absenteeism is one of three signs that a student may drop out of high school.</a:t>
            </a:r>
          </a:p>
          <a:p>
            <a:pPr algn="ctr">
              <a:spcAft>
                <a:spcPts val="600"/>
              </a:spcAft>
            </a:pPr>
            <a:endParaRPr lang="en-US" sz="2800" dirty="0">
              <a:latin typeface="Franklin Gothic Medium" panose="020B06030201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2800" dirty="0" smtClean="0">
                <a:latin typeface="Franklin Gothic Medium" panose="020B0603020102020204" pitchFamily="34" charset="0"/>
              </a:rPr>
              <a:t>Each week of absence per semester in the 9</a:t>
            </a:r>
            <a:r>
              <a:rPr lang="en-US" sz="2800" baseline="30000" dirty="0" smtClean="0">
                <a:latin typeface="Franklin Gothic Medium" panose="020B0603020102020204" pitchFamily="34" charset="0"/>
              </a:rPr>
              <a:t>th</a:t>
            </a:r>
            <a:r>
              <a:rPr lang="en-US" sz="2800" dirty="0" smtClean="0">
                <a:latin typeface="Franklin Gothic Medium" panose="020B0603020102020204" pitchFamily="34" charset="0"/>
              </a:rPr>
              <a:t> grade lowers the likelihood of graduating by 25%.  </a:t>
            </a:r>
          </a:p>
          <a:p>
            <a:pPr marL="3086100" lvl="6" indent="-342900" algn="ctr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195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Why Does Attendance Matter?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5334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>
                <a:latin typeface="Franklin Gothic Medium" panose="020B0603020102020204" pitchFamily="34" charset="0"/>
              </a:rPr>
              <a:t>Absenteeism contributes to high school dropout, leaving students without the skills needed to compete in the workforce.  </a:t>
            </a:r>
          </a:p>
          <a:p>
            <a:pPr algn="ctr"/>
            <a:endParaRPr lang="en-US" sz="28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800" dirty="0" smtClean="0">
                <a:latin typeface="Franklin Gothic Medium" panose="020B0603020102020204" pitchFamily="34" charset="0"/>
              </a:rPr>
              <a:t>Regular school attendance helps your child learn the “soft skills” that his or her future employer will expect and require. </a:t>
            </a:r>
          </a:p>
          <a:p>
            <a:pPr algn="ctr"/>
            <a:endParaRPr lang="en-US" sz="2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70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Franklin Gothic Heavy" panose="020B0903020102020204" pitchFamily="34" charset="0"/>
              </a:rPr>
              <a:t>Activity:</a:t>
            </a:r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860286"/>
            <a:ext cx="5410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Divide into groups of 2 or 3 and discuss these questions for a few minutes:</a:t>
            </a:r>
          </a:p>
          <a:p>
            <a:pPr algn="ctr"/>
            <a:endParaRPr lang="en-US" sz="24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What are some of the obstacles parents face in getting their pre-teen or teen to attend school every day?</a:t>
            </a:r>
          </a:p>
          <a:p>
            <a:pPr algn="ctr"/>
            <a:endParaRPr lang="en-US" sz="2400" dirty="0" smtClean="0">
              <a:latin typeface="Franklin Gothic Medium" panose="020B0603020102020204" pitchFamily="34" charset="0"/>
            </a:endParaRPr>
          </a:p>
          <a:p>
            <a:pPr algn="ctr"/>
            <a:r>
              <a:rPr lang="en-US" sz="2400" dirty="0" smtClean="0">
                <a:latin typeface="Franklin Gothic Medium" panose="020B0603020102020204" pitchFamily="34" charset="0"/>
              </a:rPr>
              <a:t>What are some ways that parents can overcome these obstacles?  How can you help other parents overcome these obstacles?</a:t>
            </a:r>
            <a:endParaRPr lang="en-US" sz="24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3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Books</Template>
  <TotalTime>59</TotalTime>
  <Words>612</Words>
  <Application>Microsoft Office PowerPoint</Application>
  <PresentationFormat>On-screen Show (4:3)</PresentationFormat>
  <Paragraphs>83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Attendance</vt:lpstr>
      <vt:lpstr>What We Will Learn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You Can Do  </vt:lpstr>
      <vt:lpstr>Video: Magic Johnson on Chronic Absence https://youtu.be/C24aoX7U-d8 </vt:lpstr>
      <vt:lpstr>PowerPoint Presentation</vt:lpstr>
      <vt:lpstr> Chronic absence can be significantly reduced when schools, families and community partners work together!    Make the most of your child’s educational opportunities by encouraging your child to attend every day!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Moss</dc:creator>
  <cp:lastModifiedBy>Jane Grillo</cp:lastModifiedBy>
  <cp:revision>14</cp:revision>
  <dcterms:created xsi:type="dcterms:W3CDTF">2018-04-10T16:56:56Z</dcterms:created>
  <dcterms:modified xsi:type="dcterms:W3CDTF">2018-08-24T15:58:14Z</dcterms:modified>
</cp:coreProperties>
</file>