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80" r:id="rId12"/>
    <p:sldId id="275" r:id="rId13"/>
    <p:sldId id="276" r:id="rId14"/>
    <p:sldId id="277" r:id="rId15"/>
    <p:sldId id="278" r:id="rId16"/>
    <p:sldId id="28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FF00"/>
    <a:srgbClr val="0066FF"/>
    <a:srgbClr val="FF6600"/>
    <a:srgbClr val="6600FF"/>
    <a:srgbClr val="000066"/>
    <a:srgbClr val="080808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77" d="100"/>
          <a:sy n="77" d="100"/>
        </p:scale>
        <p:origin x="-96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67000"/>
            <a:ext cx="9144000" cy="552450"/>
          </a:xfrm>
        </p:spPr>
        <p:txBody>
          <a:bodyPr/>
          <a:lstStyle>
            <a:lvl1pPr algn="ctr">
              <a:defRPr sz="4800">
                <a:ln cmpd="sng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276600"/>
            <a:ext cx="9144000" cy="3810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fld id="{965A50E8-66C7-4CA4-B164-8DB55A97DA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81791-1B55-45C5-A764-481564CDF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F0FC3-321F-417B-AAFF-F50494764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2200" y="381000"/>
            <a:ext cx="1676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6F885-9346-4384-A8D5-0D0BF5928F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61150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689725"/>
            <a:ext cx="2133600" cy="136525"/>
          </a:xfrm>
        </p:spPr>
        <p:txBody>
          <a:bodyPr/>
          <a:lstStyle>
            <a:lvl1pPr>
              <a:defRPr/>
            </a:lvl1pPr>
          </a:lstStyle>
          <a:p>
            <a:fld id="{DC2FF248-304B-4269-96A6-CD0309379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41148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1148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657600"/>
            <a:ext cx="41148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57600"/>
            <a:ext cx="41148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661150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689725"/>
            <a:ext cx="2133600" cy="136525"/>
          </a:xfrm>
        </p:spPr>
        <p:txBody>
          <a:bodyPr/>
          <a:lstStyle>
            <a:lvl1pPr>
              <a:defRPr/>
            </a:lvl1pPr>
          </a:lstStyle>
          <a:p>
            <a:fld id="{6CD785CE-38B9-4E74-935B-04B73D917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DD760-A22C-441D-99DC-6F1C4C0943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3125"/>
            <a:ext cx="7772400" cy="1362075"/>
          </a:xfrm>
        </p:spPr>
        <p:txBody>
          <a:bodyPr anchor="t"/>
          <a:lstStyle>
            <a:lvl1pPr algn="ctr">
              <a:defRPr lang="en-US" sz="4800" dirty="0" smtClean="0">
                <a:ln cmpd="sng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721FE-3422-41A8-B7B3-BCDDE74ED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295400"/>
            <a:ext cx="3200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200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D451D-359A-43DB-B681-B29FDF0D46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77DC6-A8DD-4286-8A88-DF0FD9141D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EBC6A-ADB2-40AE-982D-A19553501F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3348B-F233-4814-A17B-3F42AEB7EA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3348B-F233-4814-A17B-3F42AEB7EA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2093913" cy="1009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42735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2286000"/>
            <a:ext cx="2093913" cy="3840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F54B-7AE9-4CF1-B300-23CD7DF4D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6858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3716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6115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89725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fld id="{EA125C66-FD94-4C83-9B7C-9FA556A1D8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spd="med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200000"/>
        <a:defRPr sz="2400" b="1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200000"/>
        <a:defRPr sz="2000" b="1">
          <a:solidFill>
            <a:schemeClr val="accent2">
              <a:lumMod val="7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200000"/>
        <a:defRPr b="1">
          <a:solidFill>
            <a:schemeClr val="accent2">
              <a:lumMod val="7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accent2">
              <a:lumMod val="75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accent2">
              <a:lumMod val="75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240840053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tendanceworks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76400" y="2514600"/>
            <a:ext cx="5410200" cy="533400"/>
          </a:xfrm>
        </p:spPr>
        <p:txBody>
          <a:bodyPr/>
          <a:lstStyle/>
          <a:p>
            <a:r>
              <a:rPr lang="en-US" sz="6000" dirty="0" err="1" smtClean="0">
                <a:solidFill>
                  <a:schemeClr val="tx1"/>
                </a:solidFill>
                <a:latin typeface="Franklin Gothic Heavy" panose="020B0903020102020204" pitchFamily="34" charset="0"/>
              </a:rPr>
              <a:t>Asistencia</a:t>
            </a:r>
            <a:endParaRPr lang="en-US" sz="6000" dirty="0">
              <a:solidFill>
                <a:schemeClr val="tx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5855494" cy="609600"/>
          </a:xfrm>
        </p:spPr>
        <p:txBody>
          <a:bodyPr/>
          <a:lstStyle/>
          <a:p>
            <a:r>
              <a:rPr lang="en-US" sz="4000" dirty="0" smtClean="0">
                <a:latin typeface="Franklin Gothic Medium" panose="020B0603020102020204" pitchFamily="34" charset="0"/>
              </a:rPr>
              <a:t>¿</a:t>
            </a:r>
            <a:r>
              <a:rPr lang="en-US" sz="40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4000" dirty="0" smtClean="0">
                <a:latin typeface="Franklin Gothic Medium" panose="020B0603020102020204" pitchFamily="34" charset="0"/>
              </a:rPr>
              <a:t> </a:t>
            </a:r>
            <a:r>
              <a:rPr lang="en-US" sz="4000" dirty="0" err="1" smtClean="0">
                <a:latin typeface="Franklin Gothic Medium" panose="020B0603020102020204" pitchFamily="34" charset="0"/>
              </a:rPr>
              <a:t>qué</a:t>
            </a:r>
            <a:r>
              <a:rPr lang="en-US" sz="4000" dirty="0" smtClean="0">
                <a:latin typeface="Franklin Gothic Medium" panose="020B0603020102020204" pitchFamily="34" charset="0"/>
              </a:rPr>
              <a:t> </a:t>
            </a:r>
            <a:r>
              <a:rPr lang="en-US" sz="4000" dirty="0" err="1" smtClean="0">
                <a:latin typeface="Franklin Gothic Medium" panose="020B0603020102020204" pitchFamily="34" charset="0"/>
              </a:rPr>
              <a:t>es</a:t>
            </a:r>
            <a:r>
              <a:rPr lang="en-US" sz="4000" dirty="0" smtClean="0">
                <a:latin typeface="Franklin Gothic Medium" panose="020B0603020102020204" pitchFamily="34" charset="0"/>
              </a:rPr>
              <a:t> </a:t>
            </a:r>
            <a:r>
              <a:rPr lang="en-US" sz="4000" dirty="0" err="1" smtClean="0">
                <a:latin typeface="Franklin Gothic Medium" panose="020B0603020102020204" pitchFamily="34" charset="0"/>
              </a:rPr>
              <a:t>Importante</a:t>
            </a:r>
            <a:r>
              <a:rPr lang="en-US" sz="4000" dirty="0" smtClean="0">
                <a:latin typeface="Franklin Gothic Medium" panose="020B0603020102020204" pitchFamily="34" charset="0"/>
              </a:rPr>
              <a:t>?</a:t>
            </a:r>
            <a:endParaRPr lang="en-US" sz="4000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75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Que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Puede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Usted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Hacer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8075" y="1219200"/>
            <a:ext cx="655092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Mantener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una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rutina</a:t>
            </a:r>
            <a:r>
              <a:rPr lang="en-US" sz="2400" dirty="0" smtClean="0">
                <a:latin typeface="Franklin Gothic Medium" panose="020B0603020102020204" pitchFamily="34" charset="0"/>
              </a:rPr>
              <a:t> regular a la hora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ir</a:t>
            </a:r>
            <a:r>
              <a:rPr lang="en-US" sz="2400" dirty="0" smtClean="0">
                <a:latin typeface="Franklin Gothic Medium" panose="020B0603020102020204" pitchFamily="34" charset="0"/>
              </a:rPr>
              <a:t> 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dormir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Aprontar</a:t>
            </a:r>
            <a:r>
              <a:rPr lang="en-US" sz="2400" dirty="0" smtClean="0">
                <a:latin typeface="Franklin Gothic Medium" panose="020B0603020102020204" pitchFamily="34" charset="0"/>
              </a:rPr>
              <a:t>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ropa</a:t>
            </a:r>
            <a:r>
              <a:rPr lang="en-US" sz="2400" dirty="0" smtClean="0">
                <a:latin typeface="Franklin Gothic Medium" panose="020B0603020102020204" pitchFamily="34" charset="0"/>
              </a:rPr>
              <a:t> y la mochila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noche</a:t>
            </a:r>
            <a:r>
              <a:rPr lang="en-US" sz="2400" dirty="0" smtClean="0">
                <a:latin typeface="Franklin Gothic Medium" panose="020B0603020102020204" pitchFamily="34" charset="0"/>
              </a:rPr>
              <a:t> anterior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Mantener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una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rutina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matutina</a:t>
            </a:r>
            <a:r>
              <a:rPr lang="en-US" sz="2400" dirty="0" smtClean="0">
                <a:latin typeface="Franklin Gothic Medium" panose="020B0603020102020204" pitchFamily="34" charset="0"/>
              </a:rPr>
              <a:t> regular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Fijar</a:t>
            </a:r>
            <a:r>
              <a:rPr lang="en-US" sz="2400" dirty="0" smtClean="0">
                <a:latin typeface="Franklin Gothic Medium" panose="020B0603020102020204" pitchFamily="34" charset="0"/>
              </a:rPr>
              <a:t> las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citas</a:t>
            </a:r>
            <a:r>
              <a:rPr lang="en-US" sz="2400" dirty="0" smtClean="0">
                <a:latin typeface="Franklin Gothic Medium" panose="020B0603020102020204" pitchFamily="34" charset="0"/>
              </a:rPr>
              <a:t> (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doctores</a:t>
            </a:r>
            <a:r>
              <a:rPr lang="en-US" sz="2400" dirty="0" smtClean="0">
                <a:latin typeface="Franklin Gothic Medium" panose="020B0603020102020204" pitchFamily="34" charset="0"/>
              </a:rPr>
              <a:t>,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dentistas</a:t>
            </a:r>
            <a:r>
              <a:rPr lang="en-US" sz="2400" dirty="0" smtClean="0">
                <a:latin typeface="Franklin Gothic Medium" panose="020B0603020102020204" pitchFamily="34" charset="0"/>
              </a:rPr>
              <a:t>, etc.) para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400" dirty="0" smtClean="0">
                <a:latin typeface="Franklin Gothic Medium" panose="020B0603020102020204" pitchFamily="34" charset="0"/>
              </a:rPr>
              <a:t> horas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después</a:t>
            </a:r>
            <a:r>
              <a:rPr lang="en-US" sz="2400" dirty="0" smtClean="0">
                <a:latin typeface="Franklin Gothic Medium" panose="020B0603020102020204" pitchFamily="34" charset="0"/>
              </a:rPr>
              <a:t> de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medida</a:t>
            </a:r>
            <a:r>
              <a:rPr lang="en-US" sz="2400" dirty="0" smtClean="0">
                <a:latin typeface="Franklin Gothic Medium" panose="020B0603020102020204" pitchFamily="34" charset="0"/>
              </a:rPr>
              <a:t> de lo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posible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9617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Franklin Gothic Heavy" panose="020B0903020102020204" pitchFamily="34" charset="0"/>
              </a:rPr>
              <a:t>Que </a:t>
            </a:r>
            <a:r>
              <a:rPr lang="en-US" sz="4000" dirty="0" err="1">
                <a:latin typeface="Franklin Gothic Heavy" panose="020B0903020102020204" pitchFamily="34" charset="0"/>
              </a:rPr>
              <a:t>Puede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Usted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Hacer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600200"/>
            <a:ext cx="6858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Planifique</a:t>
            </a:r>
            <a:r>
              <a:rPr lang="en-US" sz="2400" dirty="0" smtClean="0">
                <a:latin typeface="Franklin Gothic Medium" panose="020B0603020102020204" pitchFamily="34" charset="0"/>
              </a:rPr>
              <a:t> las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vacaciones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días</a:t>
            </a:r>
            <a:r>
              <a:rPr lang="en-US" sz="2400" dirty="0" smtClean="0">
                <a:latin typeface="Franklin Gothic Medium" panose="020B0603020102020204" pitchFamily="34" charset="0"/>
              </a:rPr>
              <a:t> que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está</a:t>
            </a:r>
            <a:r>
              <a:rPr lang="en-US" sz="2400" dirty="0" smtClean="0">
                <a:latin typeface="Franklin Gothic Medium" panose="020B0603020102020204" pitchFamily="34" charset="0"/>
              </a:rPr>
              <a:t>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vacaciones</a:t>
            </a:r>
            <a:r>
              <a:rPr lang="en-US" sz="2400" dirty="0" smtClean="0">
                <a:latin typeface="Franklin Gothic Medium" panose="020B0603020102020204" pitchFamily="34" charset="0"/>
              </a:rPr>
              <a:t> y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el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verano</a:t>
            </a:r>
            <a:r>
              <a:rPr lang="en-US" sz="2400" dirty="0" smtClean="0">
                <a:latin typeface="Franklin Gothic Medium" panose="020B06030201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Tenga</a:t>
            </a:r>
            <a:r>
              <a:rPr lang="en-US" sz="2400" dirty="0" smtClean="0">
                <a:latin typeface="Franklin Gothic Medium" panose="020B0603020102020204" pitchFamily="34" charset="0"/>
              </a:rPr>
              <a:t> un plan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contigencias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si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ocurre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algo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inesperado</a:t>
            </a:r>
            <a:r>
              <a:rPr lang="en-US" sz="2400" dirty="0" smtClean="0">
                <a:latin typeface="Franklin Gothic Medium" panose="020B0603020102020204" pitchFamily="34" charset="0"/>
              </a:rPr>
              <a:t> y que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hijo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igual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pueda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concurrir</a:t>
            </a:r>
            <a:r>
              <a:rPr lang="en-US" sz="2400" dirty="0" smtClean="0">
                <a:latin typeface="Franklin Gothic Medium" panose="020B0603020102020204" pitchFamily="34" charset="0"/>
              </a:rPr>
              <a:t> a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400" dirty="0" smtClean="0">
                <a:latin typeface="Franklin Gothic Medium" panose="020B0603020102020204" pitchFamily="34" charset="0"/>
              </a:rPr>
              <a:t>.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¿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Puede</a:t>
            </a:r>
            <a:r>
              <a:rPr lang="en-US" sz="2400" dirty="0" smtClean="0">
                <a:latin typeface="Franklin Gothic Medium" panose="020B0603020102020204" pitchFamily="34" charset="0"/>
              </a:rPr>
              <a:t> un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vecino</a:t>
            </a:r>
            <a:r>
              <a:rPr lang="en-US" sz="2400" dirty="0" smtClean="0">
                <a:latin typeface="Franklin Gothic Medium" panose="020B0603020102020204" pitchFamily="34" charset="0"/>
              </a:rPr>
              <a:t> o familiar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llevar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hijo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smtClean="0">
                <a:latin typeface="Franklin Gothic Medium" panose="020B0603020102020204" pitchFamily="34" charset="0"/>
              </a:rPr>
              <a:t>     a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400" dirty="0" smtClean="0">
                <a:latin typeface="Franklin Gothic Medium" panose="020B0603020102020204" pitchFamily="34" charset="0"/>
              </a:rPr>
              <a:t>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7821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Franklin Gothic Heavy" panose="020B0903020102020204" pitchFamily="34" charset="0"/>
              </a:rPr>
              <a:t>Que </a:t>
            </a:r>
            <a:r>
              <a:rPr lang="en-US" sz="4000" dirty="0" err="1">
                <a:latin typeface="Franklin Gothic Heavy" panose="020B0903020102020204" pitchFamily="34" charset="0"/>
              </a:rPr>
              <a:t>Puede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Usted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Hacer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6858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No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deje</a:t>
            </a:r>
            <a:r>
              <a:rPr lang="en-US" sz="2400" dirty="0" smtClean="0">
                <a:latin typeface="Franklin Gothic Medium" panose="020B0603020102020204" pitchFamily="34" charset="0"/>
              </a:rPr>
              <a:t> que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hijo</a:t>
            </a:r>
            <a:r>
              <a:rPr lang="en-US" sz="2400" dirty="0" smtClean="0">
                <a:latin typeface="Franklin Gothic Medium" panose="020B0603020102020204" pitchFamily="34" charset="0"/>
              </a:rPr>
              <a:t> se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quede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la casa a no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ser</a:t>
            </a:r>
            <a:r>
              <a:rPr lang="en-US" sz="2400" dirty="0" smtClean="0">
                <a:latin typeface="Franklin Gothic Medium" panose="020B0603020102020204" pitchFamily="34" charset="0"/>
              </a:rPr>
              <a:t> que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esté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realmente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enfermo</a:t>
            </a:r>
            <a:r>
              <a:rPr lang="en-US" sz="2400" dirty="0" smtClean="0">
                <a:latin typeface="Franklin Gothic Medium" panose="020B06030201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Si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hijo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parece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ansioso</a:t>
            </a:r>
            <a:r>
              <a:rPr lang="en-US" sz="2400" dirty="0" smtClean="0">
                <a:latin typeface="Franklin Gothic Medium" panose="020B0603020102020204" pitchFamily="34" charset="0"/>
              </a:rPr>
              <a:t> al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ir</a:t>
            </a:r>
            <a:r>
              <a:rPr lang="en-US" sz="2400" dirty="0" smtClean="0">
                <a:latin typeface="Franklin Gothic Medium" panose="020B0603020102020204" pitchFamily="34" charset="0"/>
              </a:rPr>
              <a:t> a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400" dirty="0" smtClean="0">
                <a:latin typeface="Franklin Gothic Medium" panose="020B0603020102020204" pitchFamily="34" charset="0"/>
              </a:rPr>
              <a:t>,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hable</a:t>
            </a:r>
            <a:r>
              <a:rPr lang="en-US" sz="2400" dirty="0" smtClean="0">
                <a:latin typeface="Franklin Gothic Medium" panose="020B0603020102020204" pitchFamily="34" charset="0"/>
              </a:rPr>
              <a:t> con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400" dirty="0" smtClean="0">
                <a:latin typeface="Franklin Gothic Medium" panose="020B0603020102020204" pitchFamily="34" charset="0"/>
              </a:rPr>
              <a:t> o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sus</a:t>
            </a:r>
            <a:r>
              <a:rPr lang="en-US" sz="2400" dirty="0" smtClean="0">
                <a:latin typeface="Franklin Gothic Medium" panose="020B0603020102020204" pitchFamily="34" charset="0"/>
              </a:rPr>
              <a:t> maestros,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consejeros</a:t>
            </a:r>
            <a:r>
              <a:rPr lang="en-US" sz="2400" dirty="0" smtClean="0">
                <a:latin typeface="Franklin Gothic Medium" panose="020B0603020102020204" pitchFamily="34" charset="0"/>
              </a:rPr>
              <a:t> y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otros</a:t>
            </a:r>
            <a:r>
              <a:rPr lang="en-US" sz="2400" dirty="0" smtClean="0">
                <a:latin typeface="Franklin Gothic Medium" panose="020B0603020102020204" pitchFamily="34" charset="0"/>
              </a:rPr>
              <a:t> para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ver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como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hacerle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sentir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más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cómodo</a:t>
            </a:r>
            <a:r>
              <a:rPr lang="en-US" sz="2400" dirty="0" smtClean="0">
                <a:latin typeface="Franklin Gothic Medium" panose="020B0603020102020204" pitchFamily="34" charset="0"/>
              </a:rPr>
              <a:t> y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entusiasmado</a:t>
            </a:r>
            <a:r>
              <a:rPr lang="en-US" sz="2400" dirty="0" smtClean="0">
                <a:latin typeface="Franklin Gothic Medium" panose="020B0603020102020204" pitchFamily="34" charset="0"/>
              </a:rPr>
              <a:t> con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aprender</a:t>
            </a:r>
            <a:r>
              <a:rPr lang="en-US" sz="2400" dirty="0" smtClean="0">
                <a:latin typeface="Franklin Gothic Medium" panose="020B06030201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9791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0200"/>
            <a:ext cx="7620000" cy="2438400"/>
          </a:xfrm>
        </p:spPr>
        <p:txBody>
          <a:bodyPr/>
          <a:lstStyle/>
          <a:p>
            <a:pPr algn="ctr"/>
            <a:r>
              <a:rPr lang="en-US" dirty="0" smtClean="0"/>
              <a:t>Video: Bringing Attendance Home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://vimeo.com/240840053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6857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09800"/>
            <a:ext cx="6400800" cy="838200"/>
          </a:xfrm>
        </p:spPr>
        <p:txBody>
          <a:bodyPr/>
          <a:lstStyle/>
          <a:p>
            <a:pPr algn="ctr"/>
            <a:r>
              <a:rPr lang="en-US" sz="2800" dirty="0" smtClean="0">
                <a:latin typeface="Franklin Gothic Heavy" panose="020B0903020102020204" pitchFamily="34" charset="0"/>
              </a:rPr>
              <a:t/>
            </a:r>
            <a:br>
              <a:rPr lang="en-US" sz="2800" dirty="0" smtClean="0">
                <a:latin typeface="Franklin Gothic Heavy" panose="020B0903020102020204" pitchFamily="34" charset="0"/>
              </a:rPr>
            </a:br>
            <a:r>
              <a:rPr lang="en-US" sz="2800" dirty="0" smtClean="0">
                <a:latin typeface="Franklin Gothic Heavy" panose="020B0903020102020204" pitchFamily="34" charset="0"/>
              </a:rPr>
              <a:t>Las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rutinas</a:t>
            </a:r>
            <a:r>
              <a:rPr lang="en-US" sz="2800" dirty="0" smtClean="0">
                <a:latin typeface="Franklin Gothic Heavy" panose="020B0903020102020204" pitchFamily="34" charset="0"/>
              </a:rPr>
              <a:t> que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su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hijo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desarrolle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en</a:t>
            </a:r>
            <a:r>
              <a:rPr lang="en-US" sz="2800" dirty="0" smtClean="0">
                <a:latin typeface="Franklin Gothic Heavy" panose="020B0903020102020204" pitchFamily="34" charset="0"/>
              </a:rPr>
              <a:t> el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preescolar</a:t>
            </a:r>
            <a:r>
              <a:rPr lang="en-US" sz="2800" dirty="0" smtClean="0">
                <a:latin typeface="Franklin Gothic Heavy" panose="020B0903020102020204" pitchFamily="34" charset="0"/>
              </a:rPr>
              <a:t>,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jardín</a:t>
            </a:r>
            <a:r>
              <a:rPr lang="en-US" sz="2800" dirty="0" smtClean="0">
                <a:latin typeface="Franklin Gothic Heavy" panose="020B0903020102020204" pitchFamily="34" charset="0"/>
              </a:rPr>
              <a:t> de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infantes</a:t>
            </a:r>
            <a:r>
              <a:rPr lang="en-US" sz="2800" dirty="0" smtClean="0">
                <a:latin typeface="Franklin Gothic Heavy" panose="020B0903020102020204" pitchFamily="34" charset="0"/>
              </a:rPr>
              <a:t> y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los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primeros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grado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continuarán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durante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su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vida</a:t>
            </a:r>
            <a:r>
              <a:rPr lang="en-US" sz="2800" dirty="0" smtClean="0">
                <a:latin typeface="Franklin Gothic Heavy" panose="020B0903020102020204" pitchFamily="34" charset="0"/>
              </a:rPr>
              <a:t> escolar.  </a:t>
            </a:r>
            <a:br>
              <a:rPr lang="en-US" sz="2800" dirty="0" smtClean="0">
                <a:latin typeface="Franklin Gothic Heavy" panose="020B0903020102020204" pitchFamily="34" charset="0"/>
              </a:rPr>
            </a:br>
            <a:r>
              <a:rPr lang="en-US" sz="2800" dirty="0">
                <a:latin typeface="Franklin Gothic Heavy" panose="020B0903020102020204" pitchFamily="34" charset="0"/>
              </a:rPr>
              <a:t/>
            </a:r>
            <a:br>
              <a:rPr lang="en-US" sz="2800" dirty="0">
                <a:latin typeface="Franklin Gothic Heavy" panose="020B0903020102020204" pitchFamily="34" charset="0"/>
              </a:rPr>
            </a:br>
            <a:r>
              <a:rPr lang="en-US" sz="2800" dirty="0" smtClean="0">
                <a:latin typeface="Franklin Gothic Heavy" panose="020B0903020102020204" pitchFamily="34" charset="0"/>
              </a:rPr>
              <a:t>¡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Aproveche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estos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primeros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años</a:t>
            </a:r>
            <a:r>
              <a:rPr lang="en-US" sz="2800" dirty="0" smtClean="0">
                <a:latin typeface="Franklin Gothic Heavy" panose="020B0903020102020204" pitchFamily="34" charset="0"/>
              </a:rPr>
              <a:t> y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aliente</a:t>
            </a:r>
            <a:r>
              <a:rPr lang="en-US" sz="2800" dirty="0" smtClean="0">
                <a:latin typeface="Franklin Gothic Heavy" panose="020B0903020102020204" pitchFamily="34" charset="0"/>
              </a:rPr>
              <a:t> a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su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hijo</a:t>
            </a:r>
            <a:r>
              <a:rPr lang="en-US" sz="2800" dirty="0" smtClean="0">
                <a:latin typeface="Franklin Gothic Heavy" panose="020B0903020102020204" pitchFamily="34" charset="0"/>
              </a:rPr>
              <a:t> a que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concurra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todos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los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días</a:t>
            </a:r>
            <a:r>
              <a:rPr lang="en-US" sz="2800" dirty="0" smtClean="0">
                <a:latin typeface="Franklin Gothic Heavy" panose="020B0903020102020204" pitchFamily="34" charset="0"/>
              </a:rPr>
              <a:t> a la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escuela</a:t>
            </a:r>
            <a:r>
              <a:rPr lang="en-US" sz="2800" dirty="0" smtClean="0">
                <a:latin typeface="Franklin Gothic Heavy" panose="020B0903020102020204" pitchFamily="34" charset="0"/>
              </a:rPr>
              <a:t>! </a:t>
            </a:r>
            <a:endParaRPr lang="en-US" sz="2800" dirty="0">
              <a:latin typeface="Franklin Gothic Heavy" panose="020B0903020102020204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6096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Franklin Gothic Heavy" panose="020B0903020102020204" pitchFamily="34" charset="0"/>
              </a:rPr>
              <a:t>Créditos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1828800"/>
            <a:ext cx="7315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 panose="020B0603020102020204" pitchFamily="34" charset="0"/>
                <a:hlinkClick r:id="rId2"/>
              </a:rPr>
              <a:t>www.AttendanceWorks.org</a:t>
            </a:r>
            <a:endParaRPr lang="en-US" sz="2800" dirty="0" smtClean="0">
              <a:latin typeface="Franklin Gothic Medium" panose="020B06030201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¡Gracias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aprender</a:t>
            </a:r>
            <a:r>
              <a:rPr lang="en-US" dirty="0" smtClean="0"/>
              <a:t> con </a:t>
            </a:r>
            <a:r>
              <a:rPr lang="en-US" dirty="0" err="1" smtClean="0"/>
              <a:t>nosotros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 err="1" smtClean="0"/>
              <a:t>Por</a:t>
            </a:r>
            <a:r>
              <a:rPr lang="en-US" dirty="0" smtClean="0"/>
              <a:t> mayor </a:t>
            </a:r>
            <a:r>
              <a:rPr lang="en-US" dirty="0" err="1" smtClean="0"/>
              <a:t>información</a:t>
            </a:r>
            <a:r>
              <a:rPr lang="en-US" dirty="0" smtClean="0"/>
              <a:t>, </a:t>
            </a:r>
            <a:r>
              <a:rPr lang="en-US" dirty="0" err="1" smtClean="0"/>
              <a:t>contactar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7546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Franklin Gothic Heavy" panose="020B0903020102020204" pitchFamily="34" charset="0"/>
              </a:rPr>
              <a:t>Qué</a:t>
            </a:r>
            <a:r>
              <a:rPr lang="en-US" dirty="0" smtClean="0">
                <a:latin typeface="Franklin Gothic Heavy" panose="020B0903020102020204" pitchFamily="34" charset="0"/>
              </a:rPr>
              <a:t> </a:t>
            </a:r>
            <a:r>
              <a:rPr lang="en-US" dirty="0" err="1" smtClean="0">
                <a:latin typeface="Franklin Gothic Heavy" panose="020B0903020102020204" pitchFamily="34" charset="0"/>
              </a:rPr>
              <a:t>Aprenderemos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066800"/>
            <a:ext cx="6400800" cy="5181600"/>
          </a:xfrm>
        </p:spPr>
        <p:txBody>
          <a:bodyPr/>
          <a:lstStyle/>
          <a:p>
            <a:pPr algn="ctr"/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Por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qué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es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importante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la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asistencia</a:t>
            </a:r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Cuando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las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ausencias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se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convierten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en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un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problema</a:t>
            </a:r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Qué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puede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hacer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respecto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a </a:t>
            </a:r>
          </a:p>
          <a:p>
            <a:pPr marL="0" indent="0" algn="ctr"/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la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asistencia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de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su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hijo</a:t>
            </a:r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algn="ctr"/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¿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es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Importante</a:t>
            </a:r>
            <a:r>
              <a:rPr lang="en-US" sz="4000" dirty="0" smtClean="0">
                <a:latin typeface="Franklin Gothic Heavy" panose="020B0903020102020204" pitchFamily="34" charset="0"/>
              </a:rPr>
              <a:t> la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Asistencia</a:t>
            </a:r>
            <a:r>
              <a:rPr lang="en-US" sz="4000" dirty="0" smtClean="0">
                <a:latin typeface="Franklin Gothic Heavy" panose="020B0903020102020204" pitchFamily="34" charset="0"/>
              </a:rPr>
              <a:t>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Franklin Gothic Medium" panose="020B0603020102020204" pitchFamily="34" charset="0"/>
              </a:rPr>
              <a:t>Asistir</a:t>
            </a:r>
            <a:r>
              <a:rPr lang="en-US" sz="3600" dirty="0" smtClean="0">
                <a:latin typeface="Franklin Gothic Medium" panose="020B0603020102020204" pitchFamily="34" charset="0"/>
              </a:rPr>
              <a:t> a la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3600" dirty="0" smtClean="0">
                <a:latin typeface="Franklin Gothic Medium" panose="020B0603020102020204" pitchFamily="34" charset="0"/>
              </a:rPr>
              <a:t>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es</a:t>
            </a:r>
            <a:r>
              <a:rPr lang="en-US" sz="3600" dirty="0" smtClean="0">
                <a:latin typeface="Franklin Gothic Medium" panose="020B0603020102020204" pitchFamily="34" charset="0"/>
              </a:rPr>
              <a:t> fundamental para que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3600" dirty="0" smtClean="0">
                <a:latin typeface="Franklin Gothic Medium" panose="020B0603020102020204" pitchFamily="34" charset="0"/>
              </a:rPr>
              <a:t>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niños</a:t>
            </a:r>
            <a:r>
              <a:rPr lang="en-US" sz="3600" dirty="0" smtClean="0">
                <a:latin typeface="Franklin Gothic Medium" panose="020B0603020102020204" pitchFamily="34" charset="0"/>
              </a:rPr>
              <a:t>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aprendan</a:t>
            </a:r>
            <a:r>
              <a:rPr lang="en-US" sz="3600" dirty="0" smtClean="0">
                <a:latin typeface="Franklin Gothic Medium" panose="020B0603020102020204" pitchFamily="34" charset="0"/>
              </a:rPr>
              <a:t> las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habilidades</a:t>
            </a:r>
            <a:r>
              <a:rPr lang="en-US" sz="3600" dirty="0" smtClean="0">
                <a:latin typeface="Franklin Gothic Medium" panose="020B0603020102020204" pitchFamily="34" charset="0"/>
              </a:rPr>
              <a:t>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académicas</a:t>
            </a:r>
            <a:r>
              <a:rPr lang="en-US" sz="3600" dirty="0" smtClean="0">
                <a:latin typeface="Franklin Gothic Medium" panose="020B0603020102020204" pitchFamily="34" charset="0"/>
              </a:rPr>
              <a:t> y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sociales</a:t>
            </a:r>
            <a:r>
              <a:rPr lang="en-US" sz="3600" dirty="0" smtClean="0">
                <a:latin typeface="Franklin Gothic Medium" panose="020B0603020102020204" pitchFamily="34" charset="0"/>
              </a:rPr>
              <a:t> que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necesitan</a:t>
            </a:r>
            <a:r>
              <a:rPr lang="en-US" sz="3600" dirty="0" smtClean="0">
                <a:latin typeface="Franklin Gothic Medium" panose="020B0603020102020204" pitchFamily="34" charset="0"/>
              </a:rPr>
              <a:t> para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tener</a:t>
            </a:r>
            <a:r>
              <a:rPr lang="en-US" sz="3600" dirty="0" smtClean="0">
                <a:latin typeface="Franklin Gothic Medium" panose="020B0603020102020204" pitchFamily="34" charset="0"/>
              </a:rPr>
              <a:t>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éxito</a:t>
            </a:r>
            <a:endParaRPr lang="en-US" sz="3600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¿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Cuándo</a:t>
            </a:r>
            <a:r>
              <a:rPr lang="en-US" sz="4000" dirty="0" smtClean="0">
                <a:latin typeface="Franklin Gothic Heavy" panose="020B0903020102020204" pitchFamily="34" charset="0"/>
              </a:rPr>
              <a:t> se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convierten</a:t>
            </a:r>
            <a:r>
              <a:rPr lang="en-US" sz="4000" dirty="0">
                <a:latin typeface="Franklin Gothic Heavy" panose="020B0903020102020204" pitchFamily="34" charset="0"/>
              </a:rPr>
              <a:t> las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Ausencias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en</a:t>
            </a:r>
            <a:r>
              <a:rPr lang="en-US" sz="4000" dirty="0" smtClean="0">
                <a:latin typeface="Franklin Gothic Heavy" panose="020B0903020102020204" pitchFamily="34" charset="0"/>
              </a:rPr>
              <a:t> un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Problema</a:t>
            </a:r>
            <a:r>
              <a:rPr lang="en-US" sz="4000" dirty="0" smtClean="0">
                <a:latin typeface="Franklin Gothic Heavy" panose="020B0903020102020204" pitchFamily="34" charset="0"/>
              </a:rPr>
              <a:t>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752600"/>
            <a:ext cx="678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Se define la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ausencia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crónica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como</a:t>
            </a:r>
            <a:r>
              <a:rPr lang="en-US" sz="2200" dirty="0" smtClean="0">
                <a:latin typeface="Franklin Gothic Medium" panose="020B0603020102020204" pitchFamily="34" charset="0"/>
              </a:rPr>
              <a:t> 18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200" dirty="0" smtClean="0">
                <a:latin typeface="Franklin Gothic Medium" panose="020B0603020102020204" pitchFamily="34" charset="0"/>
              </a:rPr>
              <a:t> 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clase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año</a:t>
            </a:r>
            <a:r>
              <a:rPr lang="en-US" sz="2200" dirty="0" smtClean="0">
                <a:latin typeface="Franklin Gothic Medium" panose="020B0603020102020204" pitchFamily="34" charset="0"/>
              </a:rPr>
              <a:t> o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como</a:t>
            </a:r>
            <a:r>
              <a:rPr lang="en-US" sz="2200" dirty="0" smtClean="0">
                <a:latin typeface="Franklin Gothic Medium" panose="020B0603020102020204" pitchFamily="34" charset="0"/>
              </a:rPr>
              <a:t> solo 2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días</a:t>
            </a:r>
            <a:r>
              <a:rPr lang="en-US" sz="2200" dirty="0" smtClean="0">
                <a:latin typeface="Franklin Gothic Medium" panose="020B0603020102020204" pitchFamily="34" charset="0"/>
              </a:rPr>
              <a:t> de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200" dirty="0" smtClean="0">
                <a:latin typeface="Franklin Gothic Medium" panose="020B0603020102020204" pitchFamily="34" charset="0"/>
              </a:rPr>
              <a:t> al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mes</a:t>
            </a:r>
            <a:r>
              <a:rPr lang="en-US" sz="2200" dirty="0" smtClean="0">
                <a:latin typeface="Franklin Gothic Medium" panose="020B0603020102020204" pitchFamily="34" charset="0"/>
              </a:rPr>
              <a:t>.</a:t>
            </a:r>
          </a:p>
          <a:p>
            <a:pPr algn="ctr"/>
            <a:endParaRPr lang="en-US" sz="22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err="1" smtClean="0">
                <a:latin typeface="Franklin Gothic Medium" panose="020B0603020102020204" pitchFamily="34" charset="0"/>
              </a:rPr>
              <a:t>Asistencia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riesgo</a:t>
            </a:r>
            <a:r>
              <a:rPr lang="en-US" sz="2200" dirty="0" smtClean="0">
                <a:latin typeface="Franklin Gothic Medium" panose="020B0603020102020204" pitchFamily="34" charset="0"/>
              </a:rPr>
              <a:t> se define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cuando</a:t>
            </a:r>
            <a:r>
              <a:rPr lang="en-US" sz="2200" dirty="0" smtClean="0">
                <a:latin typeface="Franklin Gothic Medium" panose="020B0603020102020204" pitchFamily="34" charset="0"/>
              </a:rPr>
              <a:t> se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tienen</a:t>
            </a:r>
            <a:r>
              <a:rPr lang="en-US" sz="2200" dirty="0" smtClean="0">
                <a:latin typeface="Franklin Gothic Medium" panose="020B0603020102020204" pitchFamily="34" charset="0"/>
              </a:rPr>
              <a:t>  entre 10-17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año</a:t>
            </a:r>
            <a:r>
              <a:rPr lang="en-US" sz="2200" dirty="0" smtClean="0">
                <a:latin typeface="Franklin Gothic Medium" panose="020B0603020102020204" pitchFamily="34" charset="0"/>
              </a:rPr>
              <a:t>.</a:t>
            </a:r>
          </a:p>
          <a:p>
            <a:pPr algn="ctr"/>
            <a:endParaRPr lang="en-US" sz="22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Una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asistencia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satisfactoria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es</a:t>
            </a:r>
            <a:r>
              <a:rPr lang="en-US" sz="2200" dirty="0" smtClean="0">
                <a:latin typeface="Franklin Gothic Medium" panose="020B0603020102020204" pitchFamily="34" charset="0"/>
              </a:rPr>
              <a:t> la que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registra</a:t>
            </a:r>
            <a:r>
              <a:rPr lang="en-US" sz="2200" dirty="0" smtClean="0">
                <a:latin typeface="Franklin Gothic Medium" panose="020B0603020102020204" pitchFamily="34" charset="0"/>
              </a:rPr>
              <a:t> 9 </a:t>
            </a: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o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menos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días</a:t>
            </a:r>
            <a:r>
              <a:rPr lang="en-US" sz="2200" dirty="0" smtClean="0">
                <a:latin typeface="Franklin Gothic Medium" panose="020B0603020102020204" pitchFamily="34" charset="0"/>
              </a:rPr>
              <a:t> de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200" dirty="0" smtClean="0">
                <a:latin typeface="Franklin Gothic Medium" panose="020B0603020102020204" pitchFamily="34" charset="0"/>
              </a:rPr>
              <a:t> el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año</a:t>
            </a:r>
            <a:r>
              <a:rPr lang="en-US" sz="2200" dirty="0" smtClean="0">
                <a:latin typeface="Franklin Gothic Medium" panose="020B0603020102020204" pitchFamily="34" charset="0"/>
              </a:rPr>
              <a:t> escolar.</a:t>
            </a:r>
            <a:endParaRPr lang="en-US" sz="22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0085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Franklin Gothic Heavy" panose="020B0903020102020204" pitchFamily="34" charset="0"/>
              </a:rPr>
              <a:t>¿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3600" dirty="0" smtClean="0">
                <a:latin typeface="Franklin Gothic Heavy" panose="020B0903020102020204" pitchFamily="34" charset="0"/>
              </a:rPr>
              <a:t> 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3600" dirty="0" smtClean="0">
                <a:latin typeface="Franklin Gothic Heavy" panose="020B0903020102020204" pitchFamily="34" charset="0"/>
              </a:rPr>
              <a:t> </a:t>
            </a:r>
            <a:r>
              <a:rPr lang="en-US" sz="3600" dirty="0" err="1">
                <a:latin typeface="Franklin Gothic Heavy" panose="020B0903020102020204" pitchFamily="34" charset="0"/>
              </a:rPr>
              <a:t>es</a:t>
            </a:r>
            <a:r>
              <a:rPr lang="en-US" sz="3600" dirty="0">
                <a:latin typeface="Franklin Gothic Heavy" panose="020B0903020102020204" pitchFamily="34" charset="0"/>
              </a:rPr>
              <a:t> </a:t>
            </a:r>
            <a:r>
              <a:rPr lang="en-US" sz="3600" dirty="0" err="1">
                <a:latin typeface="Franklin Gothic Heavy" panose="020B0903020102020204" pitchFamily="34" charset="0"/>
              </a:rPr>
              <a:t>Importante</a:t>
            </a:r>
            <a:r>
              <a:rPr lang="en-US" sz="3600" dirty="0">
                <a:latin typeface="Franklin Gothic Heavy" panose="020B0903020102020204" pitchFamily="34" charset="0"/>
              </a:rPr>
              <a:t> la 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Asistencia</a:t>
            </a:r>
            <a:r>
              <a:rPr lang="en-US" sz="3600" dirty="0" smtClean="0">
                <a:latin typeface="Franklin Gothic Heavy" panose="020B0903020102020204" pitchFamily="34" charset="0"/>
              </a:rPr>
              <a:t>?</a:t>
            </a:r>
            <a:endParaRPr lang="en-US" sz="36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00329"/>
            <a:ext cx="72390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 err="1" smtClean="0">
                <a:latin typeface="Franklin Gothic Medium" panose="020B0603020102020204" pitchFamily="34" charset="0"/>
              </a:rPr>
              <a:t>Ausentarse</a:t>
            </a:r>
            <a:r>
              <a:rPr lang="en-US" sz="2400" dirty="0" smtClean="0">
                <a:latin typeface="Franklin Gothic Medium" panose="020B0603020102020204" pitchFamily="34" charset="0"/>
              </a:rPr>
              <a:t> el 10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ciento</a:t>
            </a:r>
            <a:r>
              <a:rPr lang="en-US" sz="2400" dirty="0" smtClean="0">
                <a:latin typeface="Franklin Gothic Medium" panose="020B0603020102020204" pitchFamily="34" charset="0"/>
              </a:rPr>
              <a:t> del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preescolar</a:t>
            </a:r>
            <a:r>
              <a:rPr lang="en-US" sz="2400" dirty="0" smtClean="0">
                <a:latin typeface="Franklin Gothic Medium" panose="020B0603020102020204" pitchFamily="34" charset="0"/>
              </a:rPr>
              <a:t> (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como</a:t>
            </a:r>
            <a:r>
              <a:rPr lang="en-US" sz="2400" dirty="0" smtClean="0">
                <a:latin typeface="Franklin Gothic Medium" panose="020B0603020102020204" pitchFamily="34" charset="0"/>
              </a:rPr>
              <a:t> 18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días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el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mismo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año</a:t>
            </a:r>
            <a:r>
              <a:rPr lang="en-US" sz="2400" dirty="0" smtClean="0">
                <a:latin typeface="Franklin Gothic Medium" panose="020B0603020102020204" pitchFamily="34" charset="0"/>
              </a:rPr>
              <a:t> escolar)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puede</a:t>
            </a:r>
            <a:r>
              <a:rPr lang="en-US" sz="2400" dirty="0" smtClean="0">
                <a:latin typeface="Franklin Gothic Medium" panose="020B0603020102020204" pitchFamily="34" charset="0"/>
              </a:rPr>
              <a:t>:</a:t>
            </a:r>
          </a:p>
          <a:p>
            <a:pPr algn="ctr">
              <a:spcAft>
                <a:spcPts val="600"/>
              </a:spcAft>
            </a:pPr>
            <a:endParaRPr lang="en-US" sz="1200" dirty="0" smtClean="0">
              <a:latin typeface="Franklin Gothic Medium" panose="020B0603020102020204" pitchFamily="34" charset="0"/>
            </a:endParaRPr>
          </a:p>
          <a:p>
            <a:pPr marL="342900" indent="-3429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Dificultar</a:t>
            </a:r>
            <a:r>
              <a:rPr lang="en-US" sz="2400" dirty="0" smtClean="0">
                <a:latin typeface="Franklin Gothic Medium" panose="020B0603020102020204" pitchFamily="34" charset="0"/>
              </a:rPr>
              <a:t> el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desarrollo</a:t>
            </a:r>
            <a:r>
              <a:rPr lang="en-US" sz="2400" dirty="0" smtClean="0">
                <a:latin typeface="Franklin Gothic Medium" panose="020B0603020102020204" pitchFamily="34" charset="0"/>
              </a:rPr>
              <a:t>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habilidades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tempranas</a:t>
            </a:r>
            <a:r>
              <a:rPr lang="en-US" sz="2400" dirty="0" smtClean="0">
                <a:latin typeface="Franklin Gothic Medium" panose="020B0603020102020204" pitchFamily="34" charset="0"/>
              </a:rPr>
              <a:t>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lectura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342900" indent="-3429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Dificultar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estar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listo</a:t>
            </a:r>
            <a:r>
              <a:rPr lang="en-US" sz="2400" dirty="0" smtClean="0">
                <a:latin typeface="Franklin Gothic Medium" panose="020B0603020102020204" pitchFamily="34" charset="0"/>
              </a:rPr>
              <a:t> para el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jardín</a:t>
            </a:r>
            <a:r>
              <a:rPr lang="en-US" sz="2400" dirty="0" smtClean="0">
                <a:latin typeface="Franklin Gothic Medium" panose="020B0603020102020204" pitchFamily="34" charset="0"/>
              </a:rPr>
              <a:t>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infantes</a:t>
            </a:r>
            <a:r>
              <a:rPr lang="en-US" sz="2400" dirty="0" smtClean="0">
                <a:latin typeface="Franklin Gothic Medium" panose="020B0603020102020204" pitchFamily="34" charset="0"/>
              </a:rPr>
              <a:t> y el primer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grado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342900" indent="-3429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Desarrollar</a:t>
            </a:r>
            <a:r>
              <a:rPr lang="en-US" sz="2400" dirty="0" smtClean="0">
                <a:latin typeface="Franklin Gothic Medium" panose="020B0603020102020204" pitchFamily="34" charset="0"/>
              </a:rPr>
              <a:t> un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hábito</a:t>
            </a:r>
            <a:r>
              <a:rPr lang="en-US" sz="2400" dirty="0" smtClean="0">
                <a:latin typeface="Franklin Gothic Medium" panose="020B0603020102020204" pitchFamily="34" charset="0"/>
              </a:rPr>
              <a:t>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asistencia</a:t>
            </a:r>
            <a:r>
              <a:rPr lang="en-US" sz="2400" dirty="0" smtClean="0">
                <a:latin typeface="Franklin Gothic Medium" panose="020B0603020102020204" pitchFamily="34" charset="0"/>
              </a:rPr>
              <a:t> escolar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pobre</a:t>
            </a:r>
            <a:r>
              <a:rPr lang="en-US" sz="2400" dirty="0" smtClean="0">
                <a:latin typeface="Franklin Gothic Medium" panose="020B0603020102020204" pitchFamily="34" charset="0"/>
              </a:rPr>
              <a:t> que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difícil</a:t>
            </a:r>
            <a:r>
              <a:rPr lang="en-US" sz="2400" dirty="0" smtClean="0">
                <a:latin typeface="Franklin Gothic Medium" panose="020B0603020102020204" pitchFamily="34" charset="0"/>
              </a:rPr>
              <a:t>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cambiar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244061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Franklin Gothic Heavy" panose="020B0903020102020204" pitchFamily="34" charset="0"/>
              </a:rPr>
              <a:t>¿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3600" dirty="0" smtClean="0">
                <a:latin typeface="Franklin Gothic Heavy" panose="020B0903020102020204" pitchFamily="34" charset="0"/>
              </a:rPr>
              <a:t> 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3600" dirty="0" smtClean="0">
                <a:latin typeface="Franklin Gothic Heavy" panose="020B0903020102020204" pitchFamily="34" charset="0"/>
              </a:rPr>
              <a:t> </a:t>
            </a:r>
            <a:r>
              <a:rPr lang="en-US" sz="3600" dirty="0" err="1">
                <a:latin typeface="Franklin Gothic Heavy" panose="020B0903020102020204" pitchFamily="34" charset="0"/>
              </a:rPr>
              <a:t>es</a:t>
            </a:r>
            <a:r>
              <a:rPr lang="en-US" sz="3600" dirty="0">
                <a:latin typeface="Franklin Gothic Heavy" panose="020B0903020102020204" pitchFamily="34" charset="0"/>
              </a:rPr>
              <a:t> </a:t>
            </a:r>
            <a:r>
              <a:rPr lang="en-US" sz="3600" dirty="0" err="1">
                <a:latin typeface="Franklin Gothic Heavy" panose="020B0903020102020204" pitchFamily="34" charset="0"/>
              </a:rPr>
              <a:t>Importante</a:t>
            </a:r>
            <a:r>
              <a:rPr lang="en-US" sz="3600" dirty="0">
                <a:latin typeface="Franklin Gothic Heavy" panose="020B0903020102020204" pitchFamily="34" charset="0"/>
              </a:rPr>
              <a:t> la </a:t>
            </a:r>
            <a:r>
              <a:rPr lang="en-US" sz="3600" dirty="0" err="1">
                <a:latin typeface="Franklin Gothic Heavy" panose="020B0903020102020204" pitchFamily="34" charset="0"/>
              </a:rPr>
              <a:t>Asistencia</a:t>
            </a:r>
            <a:r>
              <a:rPr lang="en-US" sz="3600" dirty="0">
                <a:latin typeface="Franklin Gothic Heavy" panose="020B0903020102020204" pitchFamily="34" charset="0"/>
              </a:rPr>
              <a:t>?</a:t>
            </a:r>
          </a:p>
          <a:p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371600"/>
            <a:ext cx="7162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600" dirty="0" err="1" smtClean="0">
                <a:latin typeface="Franklin Gothic Medium" panose="020B0603020102020204" pitchFamily="34" charset="0"/>
              </a:rPr>
              <a:t>Ausentarse</a:t>
            </a:r>
            <a:r>
              <a:rPr lang="en-US" sz="2600" dirty="0" smtClean="0">
                <a:latin typeface="Franklin Gothic Medium" panose="020B0603020102020204" pitchFamily="34" charset="0"/>
              </a:rPr>
              <a:t> el 10% del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año</a:t>
            </a:r>
            <a:r>
              <a:rPr lang="en-US" sz="2600" dirty="0" smtClean="0">
                <a:latin typeface="Franklin Gothic Medium" panose="020B0603020102020204" pitchFamily="34" charset="0"/>
              </a:rPr>
              <a:t> escolar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puede</a:t>
            </a:r>
            <a:r>
              <a:rPr lang="en-US" sz="2600" dirty="0" smtClean="0">
                <a:latin typeface="Franklin Gothic Medium" panose="020B0603020102020204" pitchFamily="34" charset="0"/>
              </a:rPr>
              <a:t>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hacer</a:t>
            </a:r>
            <a:r>
              <a:rPr lang="en-US" sz="2600" dirty="0" smtClean="0">
                <a:latin typeface="Franklin Gothic Medium" panose="020B0603020102020204" pitchFamily="34" charset="0"/>
              </a:rPr>
              <a:t> que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600" dirty="0" smtClean="0">
                <a:latin typeface="Franklin Gothic Medium" panose="020B0603020102020204" pitchFamily="34" charset="0"/>
              </a:rPr>
              <a:t>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estudiantes</a:t>
            </a:r>
            <a:r>
              <a:rPr lang="en-US" sz="2600" dirty="0" smtClean="0">
                <a:latin typeface="Franklin Gothic Medium" panose="020B0603020102020204" pitchFamily="34" charset="0"/>
              </a:rPr>
              <a:t> de 3er.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grado</a:t>
            </a:r>
            <a:r>
              <a:rPr lang="en-US" sz="2600" dirty="0" smtClean="0">
                <a:latin typeface="Franklin Gothic Medium" panose="020B0603020102020204" pitchFamily="34" charset="0"/>
              </a:rPr>
              <a:t> no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puedan</a:t>
            </a:r>
            <a:r>
              <a:rPr lang="en-US" sz="2600" dirty="0" smtClean="0">
                <a:latin typeface="Franklin Gothic Medium" panose="020B0603020102020204" pitchFamily="34" charset="0"/>
              </a:rPr>
              <a:t> leer con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fluidez</a:t>
            </a:r>
            <a:r>
              <a:rPr lang="en-US" sz="2600" dirty="0" smtClean="0">
                <a:latin typeface="Franklin Gothic Medium" panose="020B0603020102020204" pitchFamily="34" charset="0"/>
              </a:rPr>
              <a:t>,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600" dirty="0" smtClean="0">
                <a:latin typeface="Franklin Gothic Medium" panose="020B0603020102020204" pitchFamily="34" charset="0"/>
              </a:rPr>
              <a:t> de 6to.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grado</a:t>
            </a:r>
            <a:r>
              <a:rPr lang="en-US" sz="2600" dirty="0" smtClean="0">
                <a:latin typeface="Franklin Gothic Medium" panose="020B0603020102020204" pitchFamily="34" charset="0"/>
              </a:rPr>
              <a:t>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presenten</a:t>
            </a:r>
            <a:r>
              <a:rPr lang="en-US" sz="2600" dirty="0" smtClean="0">
                <a:latin typeface="Franklin Gothic Medium" panose="020B0603020102020204" pitchFamily="34" charset="0"/>
              </a:rPr>
              <a:t>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problemas</a:t>
            </a:r>
            <a:r>
              <a:rPr lang="en-US" sz="2600" dirty="0" smtClean="0">
                <a:latin typeface="Franklin Gothic Medium" panose="020B0603020102020204" pitchFamily="34" charset="0"/>
              </a:rPr>
              <a:t> con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600" dirty="0" smtClean="0">
                <a:latin typeface="Franklin Gothic Medium" panose="020B0603020102020204" pitchFamily="34" charset="0"/>
              </a:rPr>
              <a:t>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rendimiento</a:t>
            </a:r>
            <a:r>
              <a:rPr lang="en-US" sz="2600" dirty="0" smtClean="0">
                <a:latin typeface="Franklin Gothic Medium" panose="020B0603020102020204" pitchFamily="34" charset="0"/>
              </a:rPr>
              <a:t> y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600" dirty="0" smtClean="0">
                <a:latin typeface="Franklin Gothic Medium" panose="020B0603020102020204" pitchFamily="34" charset="0"/>
              </a:rPr>
              <a:t> de la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secundaria</a:t>
            </a:r>
            <a:r>
              <a:rPr lang="en-US" sz="2600" dirty="0" smtClean="0">
                <a:latin typeface="Franklin Gothic Medium" panose="020B0603020102020204" pitchFamily="34" charset="0"/>
              </a:rPr>
              <a:t> no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logren</a:t>
            </a:r>
            <a:r>
              <a:rPr lang="en-US" sz="2600" dirty="0" smtClean="0">
                <a:latin typeface="Franklin Gothic Medium" panose="020B0603020102020204" pitchFamily="34" charset="0"/>
              </a:rPr>
              <a:t>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estar</a:t>
            </a:r>
            <a:r>
              <a:rPr lang="en-US" sz="2600" dirty="0" smtClean="0">
                <a:latin typeface="Franklin Gothic Medium" panose="020B0603020102020204" pitchFamily="34" charset="0"/>
              </a:rPr>
              <a:t> al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día</a:t>
            </a:r>
            <a:r>
              <a:rPr lang="en-US" sz="2600" dirty="0" smtClean="0">
                <a:latin typeface="Franklin Gothic Medium" panose="020B0603020102020204" pitchFamily="34" charset="0"/>
              </a:rPr>
              <a:t> con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600" dirty="0" smtClean="0">
                <a:latin typeface="Franklin Gothic Medium" panose="020B0603020102020204" pitchFamily="34" charset="0"/>
              </a:rPr>
              <a:t> plan de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cursos</a:t>
            </a:r>
            <a:r>
              <a:rPr lang="en-US" sz="2600" dirty="0" smtClean="0">
                <a:latin typeface="Franklin Gothic Medium" panose="020B0603020102020204" pitchFamily="34" charset="0"/>
              </a:rPr>
              <a:t> para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600" dirty="0" smtClean="0">
                <a:latin typeface="Franklin Gothic Medium" panose="020B0603020102020204" pitchFamily="34" charset="0"/>
              </a:rPr>
              <a:t> </a:t>
            </a:r>
            <a:r>
              <a:rPr lang="en-US" sz="2600" dirty="0" err="1" smtClean="0">
                <a:latin typeface="Franklin Gothic Medium" panose="020B0603020102020204" pitchFamily="34" charset="0"/>
              </a:rPr>
              <a:t>graduación</a:t>
            </a:r>
            <a:r>
              <a:rPr lang="en-US" sz="2600" dirty="0" smtClean="0">
                <a:latin typeface="Franklin Gothic Medium" panose="020B0603020102020204" pitchFamily="34" charset="0"/>
              </a:rPr>
              <a:t>.</a:t>
            </a:r>
            <a:endParaRPr lang="en-US" sz="26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70302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35059"/>
            <a:ext cx="746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Franklin Gothic Heavy" panose="020B0903020102020204" pitchFamily="34" charset="0"/>
              </a:rPr>
              <a:t>¿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3600" dirty="0" smtClean="0">
                <a:latin typeface="Franklin Gothic Heavy" panose="020B0903020102020204" pitchFamily="34" charset="0"/>
              </a:rPr>
              <a:t> 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3600" dirty="0" smtClean="0">
                <a:latin typeface="Franklin Gothic Heavy" panose="020B0903020102020204" pitchFamily="34" charset="0"/>
              </a:rPr>
              <a:t> </a:t>
            </a:r>
            <a:r>
              <a:rPr lang="en-US" sz="3600" dirty="0" err="1">
                <a:latin typeface="Franklin Gothic Heavy" panose="020B0903020102020204" pitchFamily="34" charset="0"/>
              </a:rPr>
              <a:t>es</a:t>
            </a:r>
            <a:r>
              <a:rPr lang="en-US" sz="3600" dirty="0">
                <a:latin typeface="Franklin Gothic Heavy" panose="020B0903020102020204" pitchFamily="34" charset="0"/>
              </a:rPr>
              <a:t> </a:t>
            </a:r>
            <a:r>
              <a:rPr lang="en-US" sz="3600" dirty="0" err="1">
                <a:latin typeface="Franklin Gothic Heavy" panose="020B0903020102020204" pitchFamily="34" charset="0"/>
              </a:rPr>
              <a:t>Importante</a:t>
            </a:r>
            <a:r>
              <a:rPr lang="en-US" sz="3600" dirty="0">
                <a:latin typeface="Franklin Gothic Heavy" panose="020B0903020102020204" pitchFamily="34" charset="0"/>
              </a:rPr>
              <a:t> la </a:t>
            </a:r>
            <a:r>
              <a:rPr lang="en-US" sz="3600" dirty="0" err="1">
                <a:latin typeface="Franklin Gothic Heavy" panose="020B0903020102020204" pitchFamily="34" charset="0"/>
              </a:rPr>
              <a:t>Asistencia</a:t>
            </a:r>
            <a:r>
              <a:rPr lang="en-US" sz="3600" dirty="0">
                <a:latin typeface="Franklin Gothic Heavy" panose="020B0903020102020204" pitchFamily="34" charset="0"/>
              </a:rPr>
              <a:t>?</a:t>
            </a:r>
          </a:p>
          <a:p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716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err="1" smtClean="0">
                <a:latin typeface="Franklin Gothic Medium" panose="020B0603020102020204" pitchFamily="34" charset="0"/>
              </a:rPr>
              <a:t>Llegar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tarde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puede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conducir</a:t>
            </a:r>
            <a:r>
              <a:rPr lang="en-US" sz="2800" dirty="0" smtClean="0">
                <a:latin typeface="Franklin Gothic Medium" panose="020B0603020102020204" pitchFamily="34" charset="0"/>
              </a:rPr>
              <a:t> 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una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asistencia</a:t>
            </a:r>
            <a:r>
              <a:rPr lang="en-US" sz="2800" dirty="0" smtClean="0">
                <a:latin typeface="Franklin Gothic Medium" panose="020B0603020102020204" pitchFamily="34" charset="0"/>
              </a:rPr>
              <a:t> irregular y con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escasez</a:t>
            </a:r>
            <a:r>
              <a:rPr lang="en-US" sz="2800" dirty="0" smtClean="0">
                <a:latin typeface="Franklin Gothic Medium" panose="020B0603020102020204" pitchFamily="34" charset="0"/>
              </a:rPr>
              <a:t> de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asistencia</a:t>
            </a:r>
            <a:r>
              <a:rPr lang="en-US" sz="2800" dirty="0" smtClean="0">
                <a:latin typeface="Franklin Gothic Medium" panose="020B0603020102020204" pitchFamily="34" charset="0"/>
              </a:rPr>
              <a:t>.</a:t>
            </a:r>
          </a:p>
          <a:p>
            <a:pPr algn="ctr"/>
            <a:endParaRPr lang="en-US" sz="28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latin typeface="Franklin Gothic Medium" panose="020B0603020102020204" pitchFamily="34" charset="0"/>
              </a:rPr>
              <a:t>Las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pueden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afectar</a:t>
            </a:r>
            <a:r>
              <a:rPr lang="en-US" sz="2800" dirty="0" smtClean="0">
                <a:latin typeface="Franklin Gothic Medium" panose="020B0603020102020204" pitchFamily="34" charset="0"/>
              </a:rPr>
              <a:t> 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toda</a:t>
            </a:r>
            <a:r>
              <a:rPr lang="en-US" sz="2800" dirty="0" smtClean="0">
                <a:latin typeface="Franklin Gothic Medium" panose="020B0603020102020204" pitchFamily="34" charset="0"/>
              </a:rPr>
              <a:t> la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clase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si</a:t>
            </a:r>
            <a:r>
              <a:rPr lang="en-US" sz="2800" dirty="0" smtClean="0">
                <a:latin typeface="Franklin Gothic Medium" panose="020B0603020102020204" pitchFamily="34" charset="0"/>
              </a:rPr>
              <a:t> la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maestra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tiene</a:t>
            </a:r>
            <a:r>
              <a:rPr lang="en-US" sz="2800" dirty="0" smtClean="0">
                <a:latin typeface="Franklin Gothic Medium" panose="020B0603020102020204" pitchFamily="34" charset="0"/>
              </a:rPr>
              <a:t> que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ir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más</a:t>
            </a:r>
            <a:r>
              <a:rPr lang="en-US" sz="2800" dirty="0" smtClean="0">
                <a:latin typeface="Franklin Gothic Medium" panose="020B0603020102020204" pitchFamily="34" charset="0"/>
              </a:rPr>
              <a:t> lento para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ayudar</a:t>
            </a:r>
            <a:r>
              <a:rPr lang="en-US" sz="2800" dirty="0" smtClean="0">
                <a:latin typeface="Franklin Gothic Medium" panose="020B0603020102020204" pitchFamily="34" charset="0"/>
              </a:rPr>
              <a:t> 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niños</a:t>
            </a:r>
            <a:r>
              <a:rPr lang="en-US" sz="2800" dirty="0" smtClean="0">
                <a:latin typeface="Franklin Gothic Medium" panose="020B0603020102020204" pitchFamily="34" charset="0"/>
              </a:rPr>
              <a:t> que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faltaron</a:t>
            </a:r>
            <a:r>
              <a:rPr lang="en-US" sz="2800" dirty="0" smtClean="0">
                <a:latin typeface="Franklin Gothic Medium" panose="020B0603020102020204" pitchFamily="34" charset="0"/>
              </a:rPr>
              <a:t>.</a:t>
            </a:r>
            <a:endParaRPr lang="en-US" sz="2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3423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Franklin Gothic Heavy" panose="020B0903020102020204" pitchFamily="34" charset="0"/>
              </a:rPr>
              <a:t>Actividad</a:t>
            </a:r>
            <a:r>
              <a:rPr lang="en-US" sz="4000" dirty="0" smtClean="0">
                <a:latin typeface="Franklin Gothic Heavy" panose="020B0903020102020204" pitchFamily="34" charset="0"/>
              </a:rPr>
              <a:t>: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60286"/>
            <a:ext cx="6477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Nos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dividimos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grupos</a:t>
            </a:r>
            <a:r>
              <a:rPr lang="en-US" sz="2200" dirty="0" smtClean="0">
                <a:latin typeface="Franklin Gothic Medium" panose="020B0603020102020204" pitchFamily="34" charset="0"/>
              </a:rPr>
              <a:t> de 2 o 3 y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conversamos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sobre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estas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preguntas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unos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minutos</a:t>
            </a:r>
            <a:r>
              <a:rPr lang="en-US" sz="2200" dirty="0" smtClean="0">
                <a:latin typeface="Franklin Gothic Medium" panose="020B0603020102020204" pitchFamily="34" charset="0"/>
              </a:rPr>
              <a:t>:</a:t>
            </a:r>
          </a:p>
          <a:p>
            <a:pPr algn="ctr"/>
            <a:endParaRPr lang="en-US" sz="22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¿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Cuáles</a:t>
            </a:r>
            <a:r>
              <a:rPr lang="en-US" sz="2200" dirty="0" smtClean="0">
                <a:latin typeface="Franklin Gothic Medium" panose="020B0603020102020204" pitchFamily="34" charset="0"/>
              </a:rPr>
              <a:t> son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 smtClean="0">
                <a:latin typeface="Franklin Gothic Medium" panose="020B0603020102020204" pitchFamily="34" charset="0"/>
              </a:rPr>
              <a:t> que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200" dirty="0" smtClean="0">
                <a:latin typeface="Franklin Gothic Medium" panose="020B0603020102020204" pitchFamily="34" charset="0"/>
              </a:rPr>
              <a:t> padres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encuentran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tratando</a:t>
            </a:r>
            <a:r>
              <a:rPr lang="en-US" sz="2200" dirty="0" smtClean="0">
                <a:latin typeface="Franklin Gothic Medium" panose="020B0603020102020204" pitchFamily="34" charset="0"/>
              </a:rPr>
              <a:t> de que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sus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hijos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concurran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diariamente</a:t>
            </a:r>
            <a:r>
              <a:rPr lang="en-US" sz="2200" dirty="0" smtClean="0">
                <a:latin typeface="Franklin Gothic Medium" panose="020B0603020102020204" pitchFamily="34" charset="0"/>
              </a:rPr>
              <a:t> a la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200" dirty="0" smtClean="0">
                <a:latin typeface="Franklin Gothic Medium" panose="020B0603020102020204" pitchFamily="34" charset="0"/>
              </a:rPr>
              <a:t> ?</a:t>
            </a:r>
          </a:p>
          <a:p>
            <a:pPr algn="ctr"/>
            <a:endParaRPr lang="en-US" sz="22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¿De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qué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manera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pueden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200" dirty="0" smtClean="0">
                <a:latin typeface="Franklin Gothic Medium" panose="020B0603020102020204" pitchFamily="34" charset="0"/>
              </a:rPr>
              <a:t> padres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superar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esos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 smtClean="0">
                <a:latin typeface="Franklin Gothic Medium" panose="020B0603020102020204" pitchFamily="34" charset="0"/>
              </a:rPr>
              <a:t>?  ¿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cómo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puede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usted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ayudar</a:t>
            </a:r>
            <a:r>
              <a:rPr lang="en-US" sz="2200" dirty="0" smtClean="0">
                <a:latin typeface="Franklin Gothic Medium" panose="020B0603020102020204" pitchFamily="34" charset="0"/>
              </a:rPr>
              <a:t> 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otros</a:t>
            </a:r>
            <a:r>
              <a:rPr lang="en-US" sz="2200" dirty="0" smtClean="0">
                <a:latin typeface="Franklin Gothic Medium" panose="020B0603020102020204" pitchFamily="34" charset="0"/>
              </a:rPr>
              <a:t> padres 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superar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esos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 smtClean="0">
                <a:latin typeface="Franklin Gothic Medium" panose="020B0603020102020204" pitchFamily="34" charset="0"/>
              </a:rPr>
              <a:t>?</a:t>
            </a:r>
            <a:endParaRPr lang="en-US" sz="22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3823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Franklin Gothic Heavy" panose="020B0903020102020204" pitchFamily="34" charset="0"/>
              </a:rPr>
              <a:t>Actividad</a:t>
            </a:r>
            <a:r>
              <a:rPr lang="en-US" sz="4000" dirty="0" smtClean="0">
                <a:latin typeface="Franklin Gothic Heavy" panose="020B0903020102020204" pitchFamily="34" charset="0"/>
              </a:rPr>
              <a:t>: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85800"/>
            <a:ext cx="6477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err="1" smtClean="0">
                <a:latin typeface="Franklin Gothic Medium" panose="020B0603020102020204" pitchFamily="34" charset="0"/>
              </a:rPr>
              <a:t>Reporte</a:t>
            </a:r>
            <a:r>
              <a:rPr lang="en-US" sz="2200" dirty="0" smtClean="0">
                <a:latin typeface="Franklin Gothic Medium" panose="020B0603020102020204" pitchFamily="34" charset="0"/>
              </a:rPr>
              <a:t> y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Puesta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común</a:t>
            </a:r>
            <a:r>
              <a:rPr lang="en-US" sz="2200" dirty="0" smtClean="0">
                <a:latin typeface="Franklin Gothic Medium" panose="020B0603020102020204" pitchFamily="34" charset="0"/>
              </a:rPr>
              <a:t>: </a:t>
            </a:r>
          </a:p>
          <a:p>
            <a:pPr algn="ctr"/>
            <a:endParaRPr lang="en-US" sz="22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¿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Cuáles</a:t>
            </a:r>
            <a:r>
              <a:rPr lang="en-US" sz="2200" dirty="0" smtClean="0">
                <a:latin typeface="Franklin Gothic Medium" panose="020B0603020102020204" pitchFamily="34" charset="0"/>
              </a:rPr>
              <a:t> son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algunos</a:t>
            </a:r>
            <a:r>
              <a:rPr lang="en-US" sz="2200" dirty="0" smtClean="0">
                <a:latin typeface="Franklin Gothic Medium" panose="020B0603020102020204" pitchFamily="34" charset="0"/>
              </a:rPr>
              <a:t> de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 smtClean="0">
                <a:latin typeface="Franklin Gothic Medium" panose="020B0603020102020204" pitchFamily="34" charset="0"/>
              </a:rPr>
              <a:t> que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grupo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identificó</a:t>
            </a:r>
            <a:r>
              <a:rPr lang="en-US" sz="2200" dirty="0" smtClean="0">
                <a:latin typeface="Franklin Gothic Medium" panose="020B0603020102020204" pitchFamily="34" charset="0"/>
              </a:rPr>
              <a:t> que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200" dirty="0" smtClean="0">
                <a:latin typeface="Franklin Gothic Medium" panose="020B0603020102020204" pitchFamily="34" charset="0"/>
              </a:rPr>
              <a:t> padres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encuentran</a:t>
            </a:r>
            <a:r>
              <a:rPr lang="en-US" sz="2200" dirty="0">
                <a:latin typeface="Franklin Gothic Medium" panose="020B0603020102020204" pitchFamily="34" charset="0"/>
              </a:rPr>
              <a:t>  </a:t>
            </a:r>
            <a:r>
              <a:rPr lang="en-US" sz="2200" dirty="0" err="1">
                <a:latin typeface="Franklin Gothic Medium" panose="020B0603020102020204" pitchFamily="34" charset="0"/>
              </a:rPr>
              <a:t>tratando</a:t>
            </a:r>
            <a:r>
              <a:rPr lang="en-US" sz="2200" dirty="0">
                <a:latin typeface="Franklin Gothic Medium" panose="020B0603020102020204" pitchFamily="34" charset="0"/>
              </a:rPr>
              <a:t> de que </a:t>
            </a:r>
            <a:r>
              <a:rPr lang="en-US" sz="2200" dirty="0" err="1">
                <a:latin typeface="Franklin Gothic Medium" panose="020B0603020102020204" pitchFamily="34" charset="0"/>
              </a:rPr>
              <a:t>sus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hijos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concurran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diariamente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>
                <a:latin typeface="Franklin Gothic Medium" panose="020B0603020102020204" pitchFamily="34" charset="0"/>
              </a:rPr>
              <a:t>a la </a:t>
            </a:r>
            <a:r>
              <a:rPr lang="en-US" sz="2200" dirty="0" err="1">
                <a:latin typeface="Franklin Gothic Medium" panose="020B0603020102020204" pitchFamily="34" charset="0"/>
              </a:rPr>
              <a:t>escuela</a:t>
            </a:r>
            <a:r>
              <a:rPr lang="en-US" sz="2200" dirty="0">
                <a:latin typeface="Franklin Gothic Medium" panose="020B0603020102020204" pitchFamily="34" charset="0"/>
              </a:rPr>
              <a:t> ?</a:t>
            </a:r>
          </a:p>
          <a:p>
            <a:endParaRPr lang="en-US" sz="2200" dirty="0" smtClean="0">
              <a:latin typeface="Franklin Gothic Medium" panose="020B0603020102020204" pitchFamily="34" charset="0"/>
            </a:endParaRPr>
          </a:p>
          <a:p>
            <a:r>
              <a:rPr lang="en-US" sz="2200" dirty="0" smtClean="0">
                <a:latin typeface="Franklin Gothic Medium" panose="020B0603020102020204" pitchFamily="34" charset="0"/>
              </a:rPr>
              <a:t>¿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Cúales</a:t>
            </a:r>
            <a:r>
              <a:rPr lang="en-US" sz="2200" dirty="0" smtClean="0">
                <a:latin typeface="Franklin Gothic Medium" panose="020B0603020102020204" pitchFamily="34" charset="0"/>
              </a:rPr>
              <a:t> son las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cosas</a:t>
            </a:r>
            <a:r>
              <a:rPr lang="en-US" sz="2200" dirty="0" smtClean="0">
                <a:latin typeface="Franklin Gothic Medium" panose="020B0603020102020204" pitchFamily="34" charset="0"/>
              </a:rPr>
              <a:t> que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identificaron</a:t>
            </a:r>
            <a:r>
              <a:rPr lang="en-US" sz="2200" dirty="0" smtClean="0">
                <a:latin typeface="Franklin Gothic Medium" panose="020B0603020102020204" pitchFamily="34" charset="0"/>
              </a:rPr>
              <a:t> que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padren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puede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hacer</a:t>
            </a:r>
            <a:r>
              <a:rPr lang="en-US" sz="2200" dirty="0" smtClean="0">
                <a:latin typeface="Franklin Gothic Medium" panose="020B0603020102020204" pitchFamily="34" charset="0"/>
              </a:rPr>
              <a:t> para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superar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esos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 smtClean="0">
                <a:latin typeface="Franklin Gothic Medium" panose="020B0603020102020204" pitchFamily="34" charset="0"/>
              </a:rPr>
              <a:t>?  </a:t>
            </a:r>
          </a:p>
          <a:p>
            <a:endParaRPr lang="en-US" sz="22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Y, ¿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han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podido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identificar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algo</a:t>
            </a:r>
            <a:r>
              <a:rPr lang="en-US" sz="2200" dirty="0" smtClean="0">
                <a:latin typeface="Franklin Gothic Medium" panose="020B0603020102020204" pitchFamily="34" charset="0"/>
              </a:rPr>
              <a:t> que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ustedes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puedan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hacer</a:t>
            </a:r>
            <a:r>
              <a:rPr lang="en-US" sz="2200" dirty="0" smtClean="0">
                <a:latin typeface="Franklin Gothic Medium" panose="020B0603020102020204" pitchFamily="34" charset="0"/>
              </a:rPr>
              <a:t> para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ayudar</a:t>
            </a:r>
            <a:r>
              <a:rPr lang="en-US" sz="2200" dirty="0" smtClean="0">
                <a:latin typeface="Franklin Gothic Medium" panose="020B0603020102020204" pitchFamily="34" charset="0"/>
              </a:rPr>
              <a:t> 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otros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>
                <a:latin typeface="Franklin Gothic Medium" panose="020B0603020102020204" pitchFamily="34" charset="0"/>
              </a:rPr>
              <a:t>padres </a:t>
            </a:r>
            <a:r>
              <a:rPr lang="en-US" sz="2200" dirty="0" smtClean="0">
                <a:latin typeface="Franklin Gothic Medium" panose="020B0603020102020204" pitchFamily="34" charset="0"/>
              </a:rPr>
              <a:t>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superar</a:t>
            </a:r>
            <a:endParaRPr lang="en-US" sz="22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smtClean="0">
                <a:latin typeface="Franklin Gothic Medium" panose="020B0603020102020204" pitchFamily="34" charset="0"/>
              </a:rPr>
              <a:t>  </a:t>
            </a:r>
            <a:r>
              <a:rPr lang="en-US" sz="2200" dirty="0" err="1">
                <a:latin typeface="Franklin Gothic Medium" panose="020B0603020102020204" pitchFamily="34" charset="0"/>
              </a:rPr>
              <a:t>esos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>
                <a:latin typeface="Franklin Gothic Medium" panose="020B0603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3585638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 supplies design 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usiness_flight">
      <a:majorFont>
        <a:latin typeface="Impac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_fl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fligh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fligh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fligh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fligh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fligh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fligh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fligh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fligh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fligh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fligh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fligh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 supplies design template</Template>
  <TotalTime>1761</TotalTime>
  <Words>610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School supplies design template</vt:lpstr>
      <vt:lpstr>Asistencia</vt:lpstr>
      <vt:lpstr>Qué Aprenderemos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Video: Bringing Attendance Home https://vimeo.com/240840053</vt:lpstr>
      <vt:lpstr> Las rutinas que su hijo desarrolle en el preescolar, jardín de infantes y los primeros grado continuarán durante su vida escolar.    ¡Aproveche estos primeros años y aliente a su hijo a que concurra todos los días a la escuela!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Supplies</dc:title>
  <dc:creator>Stephanie Moss</dc:creator>
  <cp:lastModifiedBy>Jane Grillo</cp:lastModifiedBy>
  <cp:revision>35</cp:revision>
  <dcterms:created xsi:type="dcterms:W3CDTF">2009-09-01T16:51:20Z</dcterms:created>
  <dcterms:modified xsi:type="dcterms:W3CDTF">2018-08-24T16:05:04Z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TC103368121033</vt:lpwstr>
  </property>
</Properties>
</file>