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notesMasterIdLst>
    <p:notesMasterId r:id="rId17"/>
  </p:notesMasterIdLst>
  <p:sldIdLst>
    <p:sldId id="368" r:id="rId2"/>
    <p:sldId id="369" r:id="rId3"/>
    <p:sldId id="370" r:id="rId4"/>
    <p:sldId id="371" r:id="rId5"/>
    <p:sldId id="38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1139" autoAdjust="0"/>
  </p:normalViewPr>
  <p:slideViewPr>
    <p:cSldViewPr snapToGrid="0">
      <p:cViewPr>
        <p:scale>
          <a:sx n="25" d="100"/>
          <a:sy n="25" d="100"/>
        </p:scale>
        <p:origin x="-72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10/2/2017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238" y="1699022"/>
            <a:ext cx="8235779" cy="1790700"/>
          </a:xfrm>
        </p:spPr>
        <p:txBody>
          <a:bodyPr>
            <a:normAutofit/>
          </a:bodyPr>
          <a:lstStyle/>
          <a:p>
            <a:r>
              <a:rPr lang="en-US" dirty="0" smtClean="0"/>
              <a:t>Hats off to Student Success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Zelphine Smith-Dixon, State Director </a:t>
            </a:r>
          </a:p>
          <a:p>
            <a:r>
              <a:rPr lang="en-US" dirty="0" smtClean="0"/>
              <a:t>Georgia Department of Education </a:t>
            </a:r>
          </a:p>
          <a:p>
            <a:r>
              <a:rPr lang="en-US" dirty="0" smtClean="0"/>
              <a:t>Division for Special Education Services and Supports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869" y="819965"/>
            <a:ext cx="4417903" cy="4435229"/>
          </a:xfrm>
        </p:spPr>
      </p:pic>
    </p:spTree>
    <p:extLst>
      <p:ext uri="{BB962C8B-B14F-4D97-AF65-F5344CB8AC3E}">
        <p14:creationId xmlns:p14="http://schemas.microsoft.com/office/powerpoint/2010/main" val="24062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9412" y="1423103"/>
            <a:ext cx="87717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If Every Student Succeeds…this is not an act</a:t>
            </a:r>
            <a:endParaRPr lang="en-US" sz="1500" b="1" dirty="0">
              <a:latin typeface="Matura MT Script Capitals" panose="0302080206060207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9412" y="1423103"/>
            <a:ext cx="8771708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If Every Student Succeeds, then All Students </a:t>
            </a:r>
          </a:p>
          <a:p>
            <a:pPr algn="ctr"/>
            <a:r>
              <a:rPr lang="en-US" sz="5400" b="1" dirty="0"/>
              <a:t>Must Matter!</a:t>
            </a:r>
          </a:p>
          <a:p>
            <a:pPr algn="ctr"/>
            <a:r>
              <a:rPr lang="en-US" sz="1500" b="1" dirty="0">
                <a:latin typeface="Matura MT Script Capitals" panose="03020802060602070202" pitchFamily="66" charset="0"/>
              </a:rPr>
              <a:t>Zelphine Smith-Dixon</a:t>
            </a:r>
          </a:p>
        </p:txBody>
      </p:sp>
    </p:spTree>
    <p:extLst>
      <p:ext uri="{BB962C8B-B14F-4D97-AF65-F5344CB8AC3E}">
        <p14:creationId xmlns:p14="http://schemas.microsoft.com/office/powerpoint/2010/main" val="27971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9412" y="1423103"/>
            <a:ext cx="877170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If All Students </a:t>
            </a:r>
          </a:p>
          <a:p>
            <a:pPr algn="ctr"/>
            <a:r>
              <a:rPr lang="en-US" sz="5400" b="1" dirty="0"/>
              <a:t>matter, then we must give each student the tools necessary to run the race!</a:t>
            </a:r>
          </a:p>
          <a:p>
            <a:pPr algn="ctr"/>
            <a:r>
              <a:rPr lang="en-US" sz="1500" b="1" dirty="0">
                <a:latin typeface="Matura MT Script Capitals" panose="03020802060602070202" pitchFamily="66" charset="0"/>
              </a:rPr>
              <a:t>Zelphine Smith-Dixon</a:t>
            </a:r>
          </a:p>
        </p:txBody>
      </p:sp>
    </p:spTree>
    <p:extLst>
      <p:ext uri="{BB962C8B-B14F-4D97-AF65-F5344CB8AC3E}">
        <p14:creationId xmlns:p14="http://schemas.microsoft.com/office/powerpoint/2010/main" val="197632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/>
              <a:t>More importantly, we must shift the </a:t>
            </a:r>
            <a:r>
              <a:rPr lang="en-US" sz="5400" b="1" dirty="0" smtClean="0"/>
              <a:t>competition </a:t>
            </a:r>
            <a:r>
              <a:rPr lang="en-US" sz="5400" b="1" dirty="0"/>
              <a:t>of the </a:t>
            </a:r>
            <a:r>
              <a:rPr lang="en-US" sz="5400" b="1" dirty="0" smtClean="0"/>
              <a:t>race </a:t>
            </a:r>
            <a:r>
              <a:rPr lang="en-US" sz="5400" b="1" dirty="0"/>
              <a:t>and embrace </a:t>
            </a:r>
            <a:r>
              <a:rPr lang="en-US" sz="5400" b="1" dirty="0" smtClean="0"/>
              <a:t>a culture of a relay</a:t>
            </a:r>
            <a:r>
              <a:rPr lang="en-US" sz="54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05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of a Relay implies…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of Strengths</a:t>
            </a:r>
          </a:p>
          <a:p>
            <a:r>
              <a:rPr lang="en-US" dirty="0" smtClean="0"/>
              <a:t>Collaboration of Efforts</a:t>
            </a:r>
          </a:p>
          <a:p>
            <a:r>
              <a:rPr lang="en-US" dirty="0" smtClean="0"/>
              <a:t>Commitment of Resources</a:t>
            </a:r>
          </a:p>
          <a:p>
            <a:r>
              <a:rPr lang="en-US" dirty="0" smtClean="0"/>
              <a:t>Consensus of Purpose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10/2/2017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723" y="1458278"/>
            <a:ext cx="845445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Hats off to Student Success…</a:t>
            </a:r>
            <a:br>
              <a:rPr lang="en-US" dirty="0" smtClean="0"/>
            </a:br>
            <a:r>
              <a:rPr lang="en-US" dirty="0" smtClean="0"/>
              <a:t>Less like a </a:t>
            </a:r>
            <a:r>
              <a:rPr lang="en-US" b="1" i="1" dirty="0" smtClean="0">
                <a:solidFill>
                  <a:srgbClr val="FF0000"/>
                </a:solidFill>
              </a:rPr>
              <a:t>relay </a:t>
            </a:r>
            <a:r>
              <a:rPr lang="en-US" dirty="0" smtClean="0"/>
              <a:t>more like a </a:t>
            </a:r>
            <a:r>
              <a:rPr lang="en-US" b="1" i="1" dirty="0" smtClean="0">
                <a:solidFill>
                  <a:srgbClr val="FF0000"/>
                </a:solidFill>
              </a:rPr>
              <a:t>race</a:t>
            </a:r>
            <a:r>
              <a:rPr lang="en-US" dirty="0" smtClean="0"/>
              <a:t>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335" y="2928711"/>
            <a:ext cx="3994381" cy="26642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24655" y="5737802"/>
            <a:ext cx="74800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/>
              <a:t>DO ALL STUDENTS REALLY HAVE THE SAME ADVANTAGE?</a:t>
            </a:r>
          </a:p>
        </p:txBody>
      </p:sp>
    </p:spTree>
    <p:extLst>
      <p:ext uri="{BB962C8B-B14F-4D97-AF65-F5344CB8AC3E}">
        <p14:creationId xmlns:p14="http://schemas.microsoft.com/office/powerpoint/2010/main" val="244504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79" y="1217751"/>
            <a:ext cx="8193506" cy="4411888"/>
          </a:xfrm>
        </p:spPr>
      </p:pic>
      <p:sp>
        <p:nvSpPr>
          <p:cNvPr id="5" name="TextBox 4"/>
          <p:cNvSpPr txBox="1"/>
          <p:nvPr/>
        </p:nvSpPr>
        <p:spPr>
          <a:xfrm>
            <a:off x="6839953" y="2698081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Asian/Pacific Islander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1" y="5014297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White Students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96853" y="2000250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Multi-Racial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8721" y="4875797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Black Students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057" y="4405108"/>
            <a:ext cx="1840832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Economically Disadvantaged Students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268" y="3952464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Hispanic Students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77916" y="1470501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ELL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67263" y="1108825"/>
            <a:ext cx="238826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Students with Disabilities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9732" y="1735376"/>
            <a:ext cx="18408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All Students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9450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532" y="2430898"/>
            <a:ext cx="6536594" cy="313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83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79" y="1187014"/>
            <a:ext cx="8193506" cy="4411888"/>
          </a:xfrm>
        </p:spPr>
      </p:pic>
      <p:sp>
        <p:nvSpPr>
          <p:cNvPr id="5" name="TextBox 4"/>
          <p:cNvSpPr txBox="1"/>
          <p:nvPr/>
        </p:nvSpPr>
        <p:spPr>
          <a:xfrm>
            <a:off x="6339328" y="2698081"/>
            <a:ext cx="2341457" cy="30008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Asian/Pacific </a:t>
            </a:r>
            <a:r>
              <a:rPr lang="en-US" sz="1350" dirty="0" smtClean="0"/>
              <a:t>Islander (91.2%)</a:t>
            </a:r>
            <a:endParaRPr lang="en-US" sz="1350" dirty="0"/>
          </a:p>
        </p:txBody>
      </p:sp>
      <p:sp>
        <p:nvSpPr>
          <p:cNvPr id="6" name="TextBox 5"/>
          <p:cNvSpPr txBox="1"/>
          <p:nvPr/>
        </p:nvSpPr>
        <p:spPr>
          <a:xfrm>
            <a:off x="4114801" y="5014297"/>
            <a:ext cx="1840832" cy="3000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White </a:t>
            </a:r>
            <a:r>
              <a:rPr lang="en-US" sz="1350" dirty="0" smtClean="0"/>
              <a:t>Students (84%)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4896853" y="2000250"/>
            <a:ext cx="1840832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 smtClean="0"/>
              <a:t>Multi-Racial (81.5%)</a:t>
            </a:r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1798721" y="4875797"/>
            <a:ext cx="1840832" cy="3000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Black </a:t>
            </a:r>
            <a:r>
              <a:rPr lang="en-US" sz="1350" dirty="0" smtClean="0"/>
              <a:t>Students (77.8%)</a:t>
            </a:r>
            <a:endParaRPr lang="en-US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240681" y="4251094"/>
            <a:ext cx="2478456" cy="5078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Economically Disadvantaged </a:t>
            </a:r>
            <a:r>
              <a:rPr lang="en-US" sz="1350" dirty="0" smtClean="0"/>
              <a:t>Students (76.4%) </a:t>
            </a:r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56163" y="3742535"/>
            <a:ext cx="2141621" cy="3000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Hispanic </a:t>
            </a:r>
            <a:r>
              <a:rPr lang="en-US" sz="1350" dirty="0" smtClean="0"/>
              <a:t>Students (73.6%)</a:t>
            </a:r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3777916" y="1470501"/>
            <a:ext cx="1840832" cy="3000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 smtClean="0"/>
              <a:t>ELL (59%)</a:t>
            </a:r>
            <a:endParaRPr 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2767263" y="1108825"/>
            <a:ext cx="2780609" cy="3000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/>
              <a:t>Students with </a:t>
            </a:r>
            <a:r>
              <a:rPr lang="en-US" sz="1350" dirty="0" smtClean="0"/>
              <a:t>Disabilities (58.9%)</a:t>
            </a:r>
            <a:endParaRPr lang="en-US" sz="1350" dirty="0"/>
          </a:p>
        </p:txBody>
      </p:sp>
      <p:sp>
        <p:nvSpPr>
          <p:cNvPr id="13" name="TextBox 12"/>
          <p:cNvSpPr txBox="1"/>
          <p:nvPr/>
        </p:nvSpPr>
        <p:spPr>
          <a:xfrm>
            <a:off x="4308316" y="1770583"/>
            <a:ext cx="1840832" cy="3000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350" dirty="0" smtClean="0"/>
              <a:t>All Students (80.6%)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4560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771"/>
          <a:stretch/>
        </p:blipFill>
        <p:spPr>
          <a:xfrm>
            <a:off x="1768991" y="2226469"/>
            <a:ext cx="2759761" cy="3263504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1"/>
          <a:stretch/>
        </p:blipFill>
        <p:spPr>
          <a:xfrm>
            <a:off x="4602892" y="2226469"/>
            <a:ext cx="2772117" cy="326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03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002" y="1818042"/>
            <a:ext cx="775303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Injustice anywhere is a threat to justice everywhere. MLK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985" y="3617162"/>
            <a:ext cx="2636625" cy="1905562"/>
          </a:xfrm>
        </p:spPr>
      </p:pic>
    </p:spTree>
    <p:extLst>
      <p:ext uri="{BB962C8B-B14F-4D97-AF65-F5344CB8AC3E}">
        <p14:creationId xmlns:p14="http://schemas.microsoft.com/office/powerpoint/2010/main" val="163539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179" y="1546205"/>
            <a:ext cx="3913850" cy="3913850"/>
          </a:xfrm>
        </p:spPr>
      </p:pic>
    </p:spTree>
    <p:extLst>
      <p:ext uri="{BB962C8B-B14F-4D97-AF65-F5344CB8AC3E}">
        <p14:creationId xmlns:p14="http://schemas.microsoft.com/office/powerpoint/2010/main" val="132314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476" y="1821832"/>
            <a:ext cx="4105326" cy="4105326"/>
          </a:xfrm>
        </p:spPr>
      </p:pic>
    </p:spTree>
    <p:extLst>
      <p:ext uri="{BB962C8B-B14F-4D97-AF65-F5344CB8AC3E}">
        <p14:creationId xmlns:p14="http://schemas.microsoft.com/office/powerpoint/2010/main" val="148492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6872</TotalTime>
  <Words>192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GaDOE-PowerPoint-Template</vt:lpstr>
      <vt:lpstr>Hats off to Student Success</vt:lpstr>
      <vt:lpstr>Hats off to Student Success… Less like a relay more like a race!</vt:lpstr>
      <vt:lpstr>PowerPoint Presentation</vt:lpstr>
      <vt:lpstr>PowerPoint Presentation</vt:lpstr>
      <vt:lpstr>PowerPoint Presentation</vt:lpstr>
      <vt:lpstr>PowerPoint Presentation</vt:lpstr>
      <vt:lpstr>Injustice anywhere is a threat to justice everywhere. MLK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Culture of a Relay implies…</vt:lpstr>
    </vt:vector>
  </TitlesOfParts>
  <Company>GADOE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Brozovic</dc:creator>
  <cp:lastModifiedBy>Jane Grillo</cp:lastModifiedBy>
  <cp:revision>205</cp:revision>
  <dcterms:created xsi:type="dcterms:W3CDTF">2015-02-23T15:22:06Z</dcterms:created>
  <dcterms:modified xsi:type="dcterms:W3CDTF">2017-10-02T19:43:14Z</dcterms:modified>
</cp:coreProperties>
</file>