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18"/>
  </p:handoutMasterIdLst>
  <p:sldIdLst>
    <p:sldId id="258" r:id="rId3"/>
    <p:sldId id="257" r:id="rId4"/>
    <p:sldId id="259" r:id="rId5"/>
    <p:sldId id="260" r:id="rId6"/>
    <p:sldId id="274" r:id="rId7"/>
    <p:sldId id="261" r:id="rId8"/>
    <p:sldId id="267" r:id="rId9"/>
    <p:sldId id="268" r:id="rId10"/>
    <p:sldId id="269" r:id="rId11"/>
    <p:sldId id="270" r:id="rId12"/>
    <p:sldId id="271" r:id="rId13"/>
    <p:sldId id="272" r:id="rId14"/>
    <p:sldId id="273" r:id="rId15"/>
    <p:sldId id="275" r:id="rId16"/>
    <p:sldId id="26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98" autoAdjust="0"/>
    <p:restoredTop sz="94660"/>
  </p:normalViewPr>
  <p:slideViewPr>
    <p:cSldViewPr snapToGrid="0">
      <p:cViewPr>
        <p:scale>
          <a:sx n="77" d="100"/>
          <a:sy n="77" d="100"/>
        </p:scale>
        <p:origin x="-688"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658AC7C-3349-EE4E-AF7A-B9D716E4A669}" type="datetimeFigureOut">
              <a:rPr lang="en-US" smtClean="0"/>
              <a:t>8/23/2017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FBA8A19-1E2A-2A44-9F70-6002264F9E64}" type="slidenum">
              <a:rPr lang="en-US" smtClean="0"/>
              <a:t>‹#›</a:t>
            </a:fld>
            <a:endParaRPr lang="en-US"/>
          </a:p>
        </p:txBody>
      </p:sp>
    </p:spTree>
    <p:extLst>
      <p:ext uri="{BB962C8B-B14F-4D97-AF65-F5344CB8AC3E}">
        <p14:creationId xmlns:p14="http://schemas.microsoft.com/office/powerpoint/2010/main" val="2624171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8BFDF6-A3A2-4D57-88EE-9C3E1B2C4E33}"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367782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8BFDF6-A3A2-4D57-88EE-9C3E1B2C4E33}"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415981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8BFDF6-A3A2-4D57-88EE-9C3E1B2C4E33}"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2125930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8BFDF6-A3A2-4D57-88EE-9C3E1B2C4E33}" type="datetimeFigureOut">
              <a:rPr lang="en-US" smtClean="0">
                <a:solidFill>
                  <a:prstClr val="black">
                    <a:tint val="75000"/>
                  </a:prstClr>
                </a:solidFill>
              </a:rPr>
              <a:pPr/>
              <a:t>8/23/2017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BE43-9AAD-40E5-B13E-C9A46A52A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211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8BFDF6-A3A2-4D57-88EE-9C3E1B2C4E33}" type="datetimeFigureOut">
              <a:rPr lang="en-US" smtClean="0">
                <a:solidFill>
                  <a:prstClr val="black">
                    <a:tint val="75000"/>
                  </a:prstClr>
                </a:solidFill>
              </a:rPr>
              <a:pPr/>
              <a:t>8/23/2017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BE43-9AAD-40E5-B13E-C9A46A52A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64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BFDF6-A3A2-4D57-88EE-9C3E1B2C4E33}" type="datetimeFigureOut">
              <a:rPr lang="en-US" smtClean="0">
                <a:solidFill>
                  <a:prstClr val="black">
                    <a:tint val="75000"/>
                  </a:prstClr>
                </a:solidFill>
              </a:rPr>
              <a:pPr/>
              <a:t>8/23/2017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BE43-9AAD-40E5-B13E-C9A46A52A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197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8BFDF6-A3A2-4D57-88EE-9C3E1B2C4E33}" type="datetimeFigureOut">
              <a:rPr lang="en-US" smtClean="0">
                <a:solidFill>
                  <a:prstClr val="black">
                    <a:tint val="75000"/>
                  </a:prstClr>
                </a:solidFill>
              </a:rPr>
              <a:pPr/>
              <a:t>8/23/2017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BE43-9AAD-40E5-B13E-C9A46A52A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99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8BFDF6-A3A2-4D57-88EE-9C3E1B2C4E33}" type="datetimeFigureOut">
              <a:rPr lang="en-US" smtClean="0">
                <a:solidFill>
                  <a:prstClr val="black">
                    <a:tint val="75000"/>
                  </a:prstClr>
                </a:solidFill>
              </a:rPr>
              <a:pPr/>
              <a:t>8/23/2017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74BE43-9AAD-40E5-B13E-C9A46A52A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507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8BFDF6-A3A2-4D57-88EE-9C3E1B2C4E33}" type="datetimeFigureOut">
              <a:rPr lang="en-US" smtClean="0">
                <a:solidFill>
                  <a:prstClr val="black">
                    <a:tint val="75000"/>
                  </a:prstClr>
                </a:solidFill>
              </a:rPr>
              <a:pPr/>
              <a:t>8/23/2017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74BE43-9AAD-40E5-B13E-C9A46A52A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0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BFDF6-A3A2-4D57-88EE-9C3E1B2C4E33}" type="datetimeFigureOut">
              <a:rPr lang="en-US" smtClean="0">
                <a:solidFill>
                  <a:prstClr val="black">
                    <a:tint val="75000"/>
                  </a:prstClr>
                </a:solidFill>
              </a:rPr>
              <a:pPr/>
              <a:t>8/23/2017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74BE43-9AAD-40E5-B13E-C9A46A52A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567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BFDF6-A3A2-4D57-88EE-9C3E1B2C4E33}" type="datetimeFigureOut">
              <a:rPr lang="en-US" smtClean="0">
                <a:solidFill>
                  <a:prstClr val="black">
                    <a:tint val="75000"/>
                  </a:prstClr>
                </a:solidFill>
              </a:rPr>
              <a:pPr/>
              <a:t>8/23/2017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BE43-9AAD-40E5-B13E-C9A46A52A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97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8BFDF6-A3A2-4D57-88EE-9C3E1B2C4E33}"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3511997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BFDF6-A3A2-4D57-88EE-9C3E1B2C4E33}" type="datetimeFigureOut">
              <a:rPr lang="en-US" smtClean="0">
                <a:solidFill>
                  <a:prstClr val="black">
                    <a:tint val="75000"/>
                  </a:prstClr>
                </a:solidFill>
              </a:rPr>
              <a:pPr/>
              <a:t>8/23/2017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BE43-9AAD-40E5-B13E-C9A46A52A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784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8BFDF6-A3A2-4D57-88EE-9C3E1B2C4E33}" type="datetimeFigureOut">
              <a:rPr lang="en-US" smtClean="0">
                <a:solidFill>
                  <a:prstClr val="black">
                    <a:tint val="75000"/>
                  </a:prstClr>
                </a:solidFill>
              </a:rPr>
              <a:pPr/>
              <a:t>8/23/2017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BE43-9AAD-40E5-B13E-C9A46A52A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76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8BFDF6-A3A2-4D57-88EE-9C3E1B2C4E33}" type="datetimeFigureOut">
              <a:rPr lang="en-US" smtClean="0">
                <a:solidFill>
                  <a:prstClr val="black">
                    <a:tint val="75000"/>
                  </a:prstClr>
                </a:solidFill>
              </a:rPr>
              <a:pPr/>
              <a:t>8/23/2017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BE43-9AAD-40E5-B13E-C9A46A52A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810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0" descr="9.jpg"/>
          <p:cNvPicPr>
            <a:picLocks noChangeAspect="1"/>
          </p:cNvPicPr>
          <p:nvPr userDrawn="1"/>
        </p:nvPicPr>
        <p:blipFill>
          <a:blip r:embed="rId2" cstate="print"/>
          <a:srcRect/>
          <a:stretch>
            <a:fillRect/>
          </a:stretch>
        </p:blipFill>
        <p:spPr bwMode="auto">
          <a:xfrm>
            <a:off x="6934200" y="0"/>
            <a:ext cx="2209800" cy="2209800"/>
          </a:xfrm>
          <a:prstGeom prst="rect">
            <a:avLst/>
          </a:prstGeom>
          <a:noFill/>
          <a:ln w="9525">
            <a:noFill/>
            <a:miter lim="800000"/>
            <a:headEnd/>
            <a:tailEnd/>
          </a:ln>
        </p:spPr>
      </p:pic>
      <p:pic>
        <p:nvPicPr>
          <p:cNvPr id="3" name="Picture 13" descr="8.jpg"/>
          <p:cNvPicPr>
            <a:picLocks noChangeAspect="1"/>
          </p:cNvPicPr>
          <p:nvPr userDrawn="1"/>
        </p:nvPicPr>
        <p:blipFill>
          <a:blip r:embed="rId3" cstate="print"/>
          <a:srcRect/>
          <a:stretch>
            <a:fillRect/>
          </a:stretch>
        </p:blipFill>
        <p:spPr bwMode="auto">
          <a:xfrm>
            <a:off x="6858000" y="4572000"/>
            <a:ext cx="2286000" cy="2286000"/>
          </a:xfrm>
          <a:prstGeom prst="rect">
            <a:avLst/>
          </a:prstGeom>
          <a:noFill/>
          <a:ln w="9525">
            <a:noFill/>
            <a:miter lim="800000"/>
            <a:headEnd/>
            <a:tailEnd/>
          </a:ln>
        </p:spPr>
      </p:pic>
      <p:pic>
        <p:nvPicPr>
          <p:cNvPr id="4" name="Picture 11" descr="6.jpg"/>
          <p:cNvPicPr>
            <a:picLocks noChangeAspect="1"/>
          </p:cNvPicPr>
          <p:nvPr userDrawn="1"/>
        </p:nvPicPr>
        <p:blipFill>
          <a:blip r:embed="rId4" cstate="print"/>
          <a:srcRect/>
          <a:stretch>
            <a:fillRect/>
          </a:stretch>
        </p:blipFill>
        <p:spPr bwMode="auto">
          <a:xfrm>
            <a:off x="6781800" y="2209800"/>
            <a:ext cx="2362200" cy="2362200"/>
          </a:xfrm>
          <a:prstGeom prst="rect">
            <a:avLst/>
          </a:prstGeom>
          <a:noFill/>
          <a:ln w="9525">
            <a:noFill/>
            <a:miter lim="800000"/>
            <a:headEnd/>
            <a:tailEnd/>
          </a:ln>
        </p:spPr>
      </p:pic>
      <p:sp>
        <p:nvSpPr>
          <p:cNvPr id="5" name="Rectangle 52"/>
          <p:cNvSpPr>
            <a:spLocks noChangeArrowheads="1"/>
          </p:cNvSpPr>
          <p:nvPr userDrawn="1"/>
        </p:nvSpPr>
        <p:spPr bwMode="auto">
          <a:xfrm>
            <a:off x="0" y="0"/>
            <a:ext cx="6948488" cy="6858000"/>
          </a:xfrm>
          <a:prstGeom prst="rect">
            <a:avLst/>
          </a:prstGeom>
          <a:gradFill rotWithShape="1">
            <a:gsLst>
              <a:gs pos="0">
                <a:srgbClr val="14736B"/>
              </a:gs>
              <a:gs pos="50000">
                <a:srgbClr val="22A79C"/>
              </a:gs>
              <a:gs pos="100000">
                <a:srgbClr val="2BC7BB"/>
              </a:gs>
            </a:gsLst>
            <a:lin ang="0" scaled="1"/>
          </a:gradFill>
          <a:ln w="9525">
            <a:noFill/>
            <a:miter lim="800000"/>
            <a:headEnd/>
            <a:tailEnd/>
          </a:ln>
        </p:spPr>
        <p:txBody>
          <a:bodyPr wrap="none" anchor="ctr"/>
          <a:lstStyle/>
          <a:p>
            <a:pPr fontAlgn="base">
              <a:spcBef>
                <a:spcPct val="0"/>
              </a:spcBef>
              <a:spcAft>
                <a:spcPct val="0"/>
              </a:spcAft>
              <a:defRPr/>
            </a:pPr>
            <a:endParaRPr lang="en-US" dirty="0">
              <a:solidFill>
                <a:prstClr val="black"/>
              </a:solidFill>
            </a:endParaRPr>
          </a:p>
        </p:txBody>
      </p:sp>
      <p:sp>
        <p:nvSpPr>
          <p:cNvPr id="6" name="Rectangle 55"/>
          <p:cNvSpPr>
            <a:spLocks noChangeArrowheads="1"/>
          </p:cNvSpPr>
          <p:nvPr userDrawn="1"/>
        </p:nvSpPr>
        <p:spPr bwMode="auto">
          <a:xfrm>
            <a:off x="-14288" y="1600200"/>
            <a:ext cx="6962776" cy="152400"/>
          </a:xfrm>
          <a:prstGeom prst="rect">
            <a:avLst/>
          </a:prstGeom>
          <a:solidFill>
            <a:srgbClr val="8DDFD9"/>
          </a:solidFill>
          <a:ln w="9525">
            <a:noFill/>
            <a:miter lim="800000"/>
            <a:headEnd/>
            <a:tailEnd/>
          </a:ln>
        </p:spPr>
        <p:txBody>
          <a:bodyPr wrap="none" anchor="ctr"/>
          <a:lstStyle/>
          <a:p>
            <a:pPr fontAlgn="base">
              <a:spcBef>
                <a:spcPct val="0"/>
              </a:spcBef>
              <a:spcAft>
                <a:spcPct val="0"/>
              </a:spcAft>
              <a:defRPr/>
            </a:pPr>
            <a:endParaRPr lang="en-US" dirty="0">
              <a:solidFill>
                <a:prstClr val="black"/>
              </a:solidFill>
            </a:endParaRPr>
          </a:p>
        </p:txBody>
      </p:sp>
      <p:sp>
        <p:nvSpPr>
          <p:cNvPr id="7" name="Rectangle 55"/>
          <p:cNvSpPr>
            <a:spLocks noChangeArrowheads="1"/>
          </p:cNvSpPr>
          <p:nvPr userDrawn="1"/>
        </p:nvSpPr>
        <p:spPr bwMode="auto">
          <a:xfrm>
            <a:off x="-14288" y="5715000"/>
            <a:ext cx="6962776" cy="152400"/>
          </a:xfrm>
          <a:prstGeom prst="rect">
            <a:avLst/>
          </a:prstGeom>
          <a:solidFill>
            <a:srgbClr val="8DDFD9"/>
          </a:solidFill>
          <a:ln w="9525">
            <a:noFill/>
            <a:miter lim="800000"/>
            <a:headEnd/>
            <a:tailEnd/>
          </a:ln>
        </p:spPr>
        <p:txBody>
          <a:bodyPr wrap="none" anchor="ctr"/>
          <a:lstStyle/>
          <a:p>
            <a:pPr fontAlgn="base">
              <a:spcBef>
                <a:spcPct val="0"/>
              </a:spcBef>
              <a:spcAft>
                <a:spcPct val="0"/>
              </a:spcAft>
              <a:defRPr/>
            </a:pPr>
            <a:endParaRPr lang="en-US" dirty="0">
              <a:solidFill>
                <a:prstClr val="black"/>
              </a:solidFill>
            </a:endParaRPr>
          </a:p>
        </p:txBody>
      </p:sp>
      <p:pic>
        <p:nvPicPr>
          <p:cNvPr id="8" name="Picture 13" descr="logoRWS-wHITE copy.gif"/>
          <p:cNvPicPr>
            <a:picLocks noChangeAspect="1"/>
          </p:cNvPicPr>
          <p:nvPr userDrawn="1"/>
        </p:nvPicPr>
        <p:blipFill>
          <a:blip r:embed="rId5" cstate="print"/>
          <a:srcRect/>
          <a:stretch>
            <a:fillRect/>
          </a:stretch>
        </p:blipFill>
        <p:spPr bwMode="auto">
          <a:xfrm>
            <a:off x="4114800" y="6088063"/>
            <a:ext cx="2590800" cy="566737"/>
          </a:xfrm>
          <a:prstGeom prst="rect">
            <a:avLst/>
          </a:prstGeom>
          <a:noFill/>
          <a:ln w="9525">
            <a:noFill/>
            <a:miter lim="800000"/>
            <a:headEnd/>
            <a:tailEnd/>
          </a:ln>
        </p:spPr>
      </p:pic>
      <p:pic>
        <p:nvPicPr>
          <p:cNvPr id="9" name="Picture 6" descr="C:\Documents and Settings\ad2269\Desktop\GIB Logo 2013.tif"/>
          <p:cNvPicPr>
            <a:picLocks noChangeAspect="1" noChangeArrowheads="1"/>
          </p:cNvPicPr>
          <p:nvPr userDrawn="1"/>
        </p:nvPicPr>
        <p:blipFill>
          <a:blip r:embed="rId6" cstate="print"/>
          <a:srcRect/>
          <a:stretch>
            <a:fillRect/>
          </a:stretch>
        </p:blipFill>
        <p:spPr bwMode="auto">
          <a:xfrm>
            <a:off x="0" y="5867400"/>
            <a:ext cx="1676400" cy="990600"/>
          </a:xfrm>
          <a:prstGeom prst="rect">
            <a:avLst/>
          </a:prstGeom>
          <a:noFill/>
          <a:ln w="9525">
            <a:noFill/>
            <a:miter lim="800000"/>
            <a:headEnd/>
            <a:tailEnd/>
          </a:ln>
        </p:spPr>
      </p:pic>
    </p:spTree>
    <p:extLst>
      <p:ext uri="{BB962C8B-B14F-4D97-AF65-F5344CB8AC3E}">
        <p14:creationId xmlns:p14="http://schemas.microsoft.com/office/powerpoint/2010/main" val="1093984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47"/>
          <p:cNvSpPr>
            <a:spLocks noChangeArrowheads="1"/>
          </p:cNvSpPr>
          <p:nvPr userDrawn="1"/>
        </p:nvSpPr>
        <p:spPr bwMode="auto">
          <a:xfrm>
            <a:off x="-17463" y="5943600"/>
            <a:ext cx="9161463" cy="914400"/>
          </a:xfrm>
          <a:prstGeom prst="rect">
            <a:avLst/>
          </a:prstGeom>
          <a:gradFill rotWithShape="1">
            <a:gsLst>
              <a:gs pos="0">
                <a:srgbClr val="14736B"/>
              </a:gs>
              <a:gs pos="50000">
                <a:srgbClr val="22A79C"/>
              </a:gs>
              <a:gs pos="100000">
                <a:srgbClr val="2BC7BB"/>
              </a:gs>
            </a:gsLst>
            <a:lin ang="10800000" scaled="1"/>
          </a:gradFill>
          <a:ln w="9525">
            <a:noFill/>
            <a:miter lim="800000"/>
            <a:headEnd/>
            <a:tailEnd/>
          </a:ln>
        </p:spPr>
        <p:txBody>
          <a:bodyPr wrap="none" anchor="ctr"/>
          <a:lstStyle/>
          <a:p>
            <a:pPr fontAlgn="base">
              <a:spcBef>
                <a:spcPct val="0"/>
              </a:spcBef>
              <a:spcAft>
                <a:spcPct val="0"/>
              </a:spcAft>
              <a:defRPr/>
            </a:pPr>
            <a:endParaRPr lang="en-US" dirty="0">
              <a:solidFill>
                <a:prstClr val="black"/>
              </a:solidFill>
            </a:endParaRPr>
          </a:p>
        </p:txBody>
      </p:sp>
      <p:sp>
        <p:nvSpPr>
          <p:cNvPr id="3" name="Rectangle 11"/>
          <p:cNvSpPr>
            <a:spLocks noChangeArrowheads="1"/>
          </p:cNvSpPr>
          <p:nvPr userDrawn="1"/>
        </p:nvSpPr>
        <p:spPr bwMode="auto">
          <a:xfrm>
            <a:off x="0" y="0"/>
            <a:ext cx="9144000" cy="838200"/>
          </a:xfrm>
          <a:prstGeom prst="rect">
            <a:avLst/>
          </a:prstGeom>
          <a:gradFill rotWithShape="1">
            <a:gsLst>
              <a:gs pos="0">
                <a:srgbClr val="14736B"/>
              </a:gs>
              <a:gs pos="50000">
                <a:srgbClr val="22A79C"/>
              </a:gs>
              <a:gs pos="100000">
                <a:srgbClr val="2BC7BB"/>
              </a:gs>
            </a:gsLst>
            <a:lin ang="2700000" scaled="1"/>
          </a:gradFill>
          <a:ln w="9525">
            <a:noFill/>
            <a:miter lim="800000"/>
            <a:headEnd/>
            <a:tailEnd/>
          </a:ln>
        </p:spPr>
        <p:txBody>
          <a:bodyPr wrap="none" anchor="ctr"/>
          <a:lstStyle/>
          <a:p>
            <a:pPr fontAlgn="base">
              <a:spcBef>
                <a:spcPct val="0"/>
              </a:spcBef>
              <a:spcAft>
                <a:spcPct val="0"/>
              </a:spcAft>
              <a:defRPr/>
            </a:pPr>
            <a:endParaRPr lang="en-US" dirty="0">
              <a:solidFill>
                <a:prstClr val="black"/>
              </a:solidFill>
              <a:latin typeface="Arial" charset="0"/>
            </a:endParaRPr>
          </a:p>
        </p:txBody>
      </p:sp>
      <p:pic>
        <p:nvPicPr>
          <p:cNvPr id="4" name="Picture 9" descr="logoRWS-wHITE copy.gif"/>
          <p:cNvPicPr>
            <a:picLocks noChangeAspect="1"/>
          </p:cNvPicPr>
          <p:nvPr userDrawn="1"/>
        </p:nvPicPr>
        <p:blipFill>
          <a:blip r:embed="rId2" cstate="print"/>
          <a:srcRect/>
          <a:stretch>
            <a:fillRect/>
          </a:stretch>
        </p:blipFill>
        <p:spPr bwMode="auto">
          <a:xfrm>
            <a:off x="6400800" y="6096000"/>
            <a:ext cx="2438400" cy="533400"/>
          </a:xfrm>
          <a:prstGeom prst="rect">
            <a:avLst/>
          </a:prstGeom>
          <a:noFill/>
          <a:ln w="9525">
            <a:noFill/>
            <a:miter lim="800000"/>
            <a:headEnd/>
            <a:tailEnd/>
          </a:ln>
        </p:spPr>
      </p:pic>
      <p:pic>
        <p:nvPicPr>
          <p:cNvPr id="5" name="Picture 6" descr="C:\Documents and Settings\ad2269\Desktop\GIB Logo 2013.tif"/>
          <p:cNvPicPr>
            <a:picLocks noChangeAspect="1" noChangeArrowheads="1"/>
          </p:cNvPicPr>
          <p:nvPr userDrawn="1"/>
        </p:nvPicPr>
        <p:blipFill>
          <a:blip r:embed="rId3" cstate="print"/>
          <a:srcRect/>
          <a:stretch>
            <a:fillRect/>
          </a:stretch>
        </p:blipFill>
        <p:spPr bwMode="auto">
          <a:xfrm>
            <a:off x="0" y="5943600"/>
            <a:ext cx="1905000" cy="914400"/>
          </a:xfrm>
          <a:prstGeom prst="rect">
            <a:avLst/>
          </a:prstGeom>
          <a:noFill/>
          <a:ln w="9525">
            <a:noFill/>
            <a:miter lim="800000"/>
            <a:headEnd/>
            <a:tailEnd/>
          </a:ln>
        </p:spPr>
      </p:pic>
    </p:spTree>
    <p:extLst>
      <p:ext uri="{BB962C8B-B14F-4D97-AF65-F5344CB8AC3E}">
        <p14:creationId xmlns:p14="http://schemas.microsoft.com/office/powerpoint/2010/main" val="341148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BFDF6-A3A2-4D57-88EE-9C3E1B2C4E33}"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9916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8BFDF6-A3A2-4D57-88EE-9C3E1B2C4E33}"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167989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8BFDF6-A3A2-4D57-88EE-9C3E1B2C4E33}" type="datetimeFigureOut">
              <a:rPr lang="en-US" smtClean="0"/>
              <a:t>8/23/2017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154926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8BFDF6-A3A2-4D57-88EE-9C3E1B2C4E33}" type="datetimeFigureOut">
              <a:rPr lang="en-US" smtClean="0"/>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412905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BFDF6-A3A2-4D57-88EE-9C3E1B2C4E33}" type="datetimeFigureOut">
              <a:rPr lang="en-US" smtClean="0"/>
              <a:t>8/23/2017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6375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BFDF6-A3A2-4D57-88EE-9C3E1B2C4E33}"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337902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BFDF6-A3A2-4D57-88EE-9C3E1B2C4E33}"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264026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BFDF6-A3A2-4D57-88EE-9C3E1B2C4E33}" type="datetimeFigureOut">
              <a:rPr lang="en-US" smtClean="0"/>
              <a:t>8/23/2017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4BE43-9AAD-40E5-B13E-C9A46A52A912}" type="slidenum">
              <a:rPr lang="en-US" smtClean="0"/>
              <a:t>‹#›</a:t>
            </a:fld>
            <a:endParaRPr lang="en-US"/>
          </a:p>
        </p:txBody>
      </p:sp>
    </p:spTree>
    <p:extLst>
      <p:ext uri="{BB962C8B-B14F-4D97-AF65-F5344CB8AC3E}">
        <p14:creationId xmlns:p14="http://schemas.microsoft.com/office/powerpoint/2010/main" val="2105984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BFDF6-A3A2-4D57-88EE-9C3E1B2C4E33}" type="datetimeFigureOut">
              <a:rPr lang="en-US" smtClean="0">
                <a:solidFill>
                  <a:prstClr val="black">
                    <a:tint val="75000"/>
                  </a:prstClr>
                </a:solidFill>
              </a:rPr>
              <a:pPr/>
              <a:t>8/23/2017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4BE43-9AAD-40E5-B13E-C9A46A52A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4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eorgiacap.com/"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mailto:GVRAcustomer-service@gvra.ga.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gvs.georgia.gov/"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p:txBody>
          <a:bodyPr>
            <a:normAutofit fontScale="90000"/>
          </a:bodyPr>
          <a:lstStyle/>
          <a:p>
            <a:r>
              <a:rPr lang="en-US" sz="3200" b="1" dirty="0" smtClean="0">
                <a:solidFill>
                  <a:schemeClr val="tx2">
                    <a:lumMod val="75000"/>
                  </a:schemeClr>
                </a:solidFill>
                <a:latin typeface="Cambria" pitchFamily="18" charset="0"/>
              </a:rPr>
              <a:t/>
            </a:r>
            <a:br>
              <a:rPr lang="en-US" sz="3200" b="1" dirty="0" smtClean="0">
                <a:solidFill>
                  <a:schemeClr val="tx2">
                    <a:lumMod val="75000"/>
                  </a:schemeClr>
                </a:solidFill>
                <a:latin typeface="Cambria" pitchFamily="18" charset="0"/>
              </a:rPr>
            </a:br>
            <a:r>
              <a:rPr lang="en-US" sz="3200" dirty="0" smtClean="0">
                <a:latin typeface="Cambria" pitchFamily="18" charset="0"/>
              </a:rPr>
              <a:t> </a:t>
            </a:r>
            <a:br>
              <a:rPr lang="en-US" sz="3200" dirty="0" smtClean="0">
                <a:latin typeface="Cambria" pitchFamily="18" charset="0"/>
              </a:rPr>
            </a:br>
            <a:r>
              <a:rPr lang="en-US" sz="3200" dirty="0">
                <a:latin typeface="Cambria" pitchFamily="18" charset="0"/>
              </a:rPr>
              <a:t/>
            </a:r>
            <a:br>
              <a:rPr lang="en-US" sz="3200" dirty="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a:latin typeface="Cambria" pitchFamily="18" charset="0"/>
              </a:rPr>
              <a:t/>
            </a:r>
            <a:br>
              <a:rPr lang="en-US" sz="3200" dirty="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smtClean="0">
                <a:latin typeface="Cambria" pitchFamily="18" charset="0"/>
              </a:rPr>
              <a:t/>
            </a:r>
            <a:br>
              <a:rPr lang="en-US" sz="3200" dirty="0" smtClean="0">
                <a:latin typeface="Cambria" pitchFamily="18" charset="0"/>
              </a:rPr>
            </a:br>
            <a:r>
              <a:rPr lang="en-US" sz="3200" dirty="0">
                <a:latin typeface="Cambria" pitchFamily="18" charset="0"/>
              </a:rPr>
              <a:t/>
            </a:r>
            <a:br>
              <a:rPr lang="en-US" sz="3200" dirty="0">
                <a:latin typeface="Cambria" pitchFamily="18" charset="0"/>
              </a:rPr>
            </a:br>
            <a:r>
              <a:rPr lang="en-US" sz="3200" dirty="0">
                <a:latin typeface="Cambria" pitchFamily="18" charset="0"/>
              </a:rPr>
              <a:t/>
            </a:r>
            <a:br>
              <a:rPr lang="en-US" sz="3200" dirty="0">
                <a:latin typeface="Cambria" pitchFamily="18" charset="0"/>
              </a:rPr>
            </a:br>
            <a:r>
              <a:rPr lang="en-US" sz="3200" b="1" dirty="0" smtClean="0">
                <a:solidFill>
                  <a:schemeClr val="tx2"/>
                </a:solidFill>
                <a:effectLst>
                  <a:outerShdw blurRad="38100" dist="38100" dir="2700000" algn="tl">
                    <a:srgbClr val="000000">
                      <a:alpha val="43137"/>
                    </a:srgbClr>
                  </a:outerShdw>
                </a:effectLst>
                <a:latin typeface="Cambria" pitchFamily="18" charset="0"/>
              </a:rPr>
              <a:t/>
            </a:r>
            <a:br>
              <a:rPr lang="en-US" sz="3200" b="1" dirty="0" smtClean="0">
                <a:solidFill>
                  <a:schemeClr val="tx2"/>
                </a:solidFill>
                <a:effectLst>
                  <a:outerShdw blurRad="38100" dist="38100" dir="2700000" algn="tl">
                    <a:srgbClr val="000000">
                      <a:alpha val="43137"/>
                    </a:srgbClr>
                  </a:outerShdw>
                </a:effectLst>
                <a:latin typeface="Cambria" pitchFamily="18" charset="0"/>
              </a:rPr>
            </a:br>
            <a:r>
              <a:rPr lang="en-US" sz="3200" b="1" dirty="0">
                <a:effectLst>
                  <a:outerShdw blurRad="38100" dist="38100" dir="2700000" algn="tl">
                    <a:srgbClr val="000000">
                      <a:alpha val="43137"/>
                    </a:srgbClr>
                  </a:outerShdw>
                </a:effectLst>
                <a:latin typeface="Cambria" pitchFamily="18" charset="0"/>
              </a:rPr>
              <a:t/>
            </a:r>
            <a:br>
              <a:rPr lang="en-US" sz="3200" b="1" dirty="0">
                <a:effectLst>
                  <a:outerShdw blurRad="38100" dist="38100" dir="2700000" algn="tl">
                    <a:srgbClr val="000000">
                      <a:alpha val="43137"/>
                    </a:srgbClr>
                  </a:outerShdw>
                </a:effectLst>
                <a:latin typeface="Cambria" pitchFamily="18" charset="0"/>
              </a:rPr>
            </a:br>
            <a:r>
              <a:rPr lang="en-US" sz="1200" dirty="0" smtClean="0">
                <a:effectLst>
                  <a:outerShdw blurRad="38100" dist="38100" dir="2700000" algn="tl">
                    <a:srgbClr val="000000">
                      <a:alpha val="43137"/>
                    </a:srgbClr>
                  </a:outerShdw>
                </a:effectLst>
                <a:latin typeface="Cambria" pitchFamily="18" charset="0"/>
              </a:rPr>
              <a:t/>
            </a:r>
            <a:br>
              <a:rPr lang="en-US" sz="1200" dirty="0" smtClean="0">
                <a:effectLst>
                  <a:outerShdw blurRad="38100" dist="38100" dir="2700000" algn="tl">
                    <a:srgbClr val="000000">
                      <a:alpha val="43137"/>
                    </a:srgbClr>
                  </a:outerShdw>
                </a:effectLst>
                <a:latin typeface="Cambria" pitchFamily="18" charset="0"/>
              </a:rPr>
            </a:br>
            <a:r>
              <a:rPr lang="en-US" sz="1200" b="1" dirty="0" smtClean="0">
                <a:effectLst>
                  <a:outerShdw blurRad="38100" dist="38100" dir="2700000" algn="tl">
                    <a:srgbClr val="000000">
                      <a:alpha val="43137"/>
                    </a:srgbClr>
                  </a:outerShdw>
                </a:effectLst>
                <a:latin typeface="Cambria" pitchFamily="18" charset="0"/>
              </a:rPr>
              <a:t/>
            </a:r>
            <a:br>
              <a:rPr lang="en-US" sz="1200" b="1" dirty="0" smtClean="0">
                <a:effectLst>
                  <a:outerShdw blurRad="38100" dist="38100" dir="2700000" algn="tl">
                    <a:srgbClr val="000000">
                      <a:alpha val="43137"/>
                    </a:srgbClr>
                  </a:outerShdw>
                </a:effectLst>
                <a:latin typeface="Cambria" pitchFamily="18" charset="0"/>
              </a:rPr>
            </a:br>
            <a:r>
              <a:rPr lang="en-US" sz="3200" b="1" dirty="0" smtClean="0">
                <a:effectLst>
                  <a:outerShdw blurRad="38100" dist="38100" dir="2700000" algn="tl">
                    <a:srgbClr val="000000">
                      <a:alpha val="43137"/>
                    </a:srgbClr>
                  </a:outerShdw>
                </a:effectLst>
                <a:latin typeface="Cambria" pitchFamily="18" charset="0"/>
              </a:rPr>
              <a:t/>
            </a:r>
            <a:br>
              <a:rPr lang="en-US" sz="3200" b="1" dirty="0" smtClean="0">
                <a:effectLst>
                  <a:outerShdw blurRad="38100" dist="38100" dir="2700000" algn="tl">
                    <a:srgbClr val="000000">
                      <a:alpha val="43137"/>
                    </a:srgbClr>
                  </a:outerShdw>
                </a:effectLst>
                <a:latin typeface="Cambria" pitchFamily="18" charset="0"/>
              </a:rPr>
            </a:br>
            <a:r>
              <a:rPr lang="en-US" sz="3200" dirty="0"/>
              <a:t/>
            </a:r>
            <a:br>
              <a:rPr lang="en-US" sz="3200" dirty="0"/>
            </a:br>
            <a:r>
              <a:rPr lang="en-US" sz="3200" dirty="0"/>
              <a:t> </a:t>
            </a:r>
            <a:r>
              <a:rPr lang="en-US" sz="3200" b="1" dirty="0"/>
              <a:t/>
            </a:r>
            <a:br>
              <a:rPr lang="en-US" sz="3200" b="1" dirty="0"/>
            </a:br>
            <a:r>
              <a:rPr lang="en-US" sz="3200" b="1" dirty="0" smtClean="0">
                <a:latin typeface="Cambria" pitchFamily="18" charset="0"/>
              </a:rPr>
              <a:t/>
            </a:r>
            <a:br>
              <a:rPr lang="en-US" sz="3200" b="1" dirty="0" smtClean="0">
                <a:latin typeface="Cambria" pitchFamily="18" charset="0"/>
              </a:rPr>
            </a:br>
            <a:r>
              <a:rPr lang="en-US" sz="2400" b="1" dirty="0" smtClean="0">
                <a:solidFill>
                  <a:schemeClr val="tx2">
                    <a:lumMod val="75000"/>
                  </a:schemeClr>
                </a:solidFill>
                <a:latin typeface="Cambria" pitchFamily="18" charset="0"/>
              </a:rPr>
              <a:t/>
            </a:r>
            <a:br>
              <a:rPr lang="en-US" sz="2400" b="1" dirty="0" smtClean="0">
                <a:solidFill>
                  <a:schemeClr val="tx2">
                    <a:lumMod val="75000"/>
                  </a:schemeClr>
                </a:solidFill>
                <a:latin typeface="Cambria" pitchFamily="18" charset="0"/>
              </a:rPr>
            </a:br>
            <a:r>
              <a:rPr lang="en-US" sz="1800" b="1" dirty="0" smtClean="0">
                <a:solidFill>
                  <a:schemeClr val="tx2">
                    <a:lumMod val="75000"/>
                  </a:schemeClr>
                </a:solidFill>
                <a:latin typeface="Cambria" pitchFamily="18" charset="0"/>
              </a:rPr>
              <a:t/>
            </a:r>
            <a:br>
              <a:rPr lang="en-US" sz="1800" b="1" dirty="0" smtClean="0">
                <a:solidFill>
                  <a:schemeClr val="tx2">
                    <a:lumMod val="75000"/>
                  </a:schemeClr>
                </a:solidFill>
                <a:latin typeface="Cambria" pitchFamily="18" charset="0"/>
              </a:rPr>
            </a:br>
            <a:endParaRPr lang="en-US" sz="2400" b="1" dirty="0">
              <a:solidFill>
                <a:schemeClr val="tx2">
                  <a:lumMod val="75000"/>
                </a:schemeClr>
              </a:solidFill>
              <a:latin typeface="Cambria" pitchFamily="18" charset="0"/>
            </a:endParaRPr>
          </a:p>
        </p:txBody>
      </p:sp>
      <p:sp>
        <p:nvSpPr>
          <p:cNvPr id="3" name="Subtitle 2"/>
          <p:cNvSpPr>
            <a:spLocks noGrp="1"/>
          </p:cNvSpPr>
          <p:nvPr>
            <p:ph type="subTitle" idx="1"/>
          </p:nvPr>
        </p:nvSpPr>
        <p:spPr>
          <a:xfrm>
            <a:off x="1111626" y="1546698"/>
            <a:ext cx="6858000" cy="3750013"/>
          </a:xfrm>
        </p:spPr>
        <p:txBody>
          <a:bodyPr/>
          <a:lstStyle/>
          <a:p>
            <a:r>
              <a:rPr lang="en-US" sz="3200" dirty="0" smtClean="0"/>
              <a:t>The Vocational Rehabilitation Process</a:t>
            </a:r>
          </a:p>
          <a:p>
            <a:r>
              <a:rPr lang="en-US" sz="3200" dirty="0" smtClean="0"/>
              <a:t>Step by Step</a:t>
            </a:r>
          </a:p>
          <a:p>
            <a:r>
              <a:rPr lang="en-US" sz="3200" dirty="0" smtClean="0"/>
              <a:t>Developed for the </a:t>
            </a:r>
          </a:p>
          <a:p>
            <a:r>
              <a:rPr lang="en-US" sz="3200" dirty="0" smtClean="0"/>
              <a:t>Parent Mentor Network</a:t>
            </a:r>
          </a:p>
          <a:p>
            <a:r>
              <a:rPr lang="en-US" sz="3200" dirty="0" smtClean="0"/>
              <a:t>August 2017</a:t>
            </a:r>
          </a:p>
          <a:p>
            <a:endParaRPr lang="en-US" dirty="0"/>
          </a:p>
        </p:txBody>
      </p:sp>
      <p:sp>
        <p:nvSpPr>
          <p:cNvPr id="17" name="Line 59"/>
          <p:cNvSpPr>
            <a:spLocks noChangeShapeType="1"/>
          </p:cNvSpPr>
          <p:nvPr/>
        </p:nvSpPr>
        <p:spPr bwMode="auto">
          <a:xfrm>
            <a:off x="298032" y="5173085"/>
            <a:ext cx="8485188" cy="0"/>
          </a:xfrm>
          <a:prstGeom prst="line">
            <a:avLst/>
          </a:prstGeom>
          <a:noFill/>
          <a:ln w="76200">
            <a:solidFill>
              <a:schemeClr val="tx2"/>
            </a:solidFill>
            <a:round/>
            <a:headEnd/>
            <a:tailEnd/>
          </a:ln>
        </p:spPr>
        <p:txBody>
          <a:bodyPr/>
          <a:lstStyle/>
          <a:p>
            <a:endParaRPr lang="en-US">
              <a:solidFill>
                <a:prstClr val="black"/>
              </a:solidFill>
            </a:endParaRPr>
          </a:p>
        </p:txBody>
      </p:sp>
    </p:spTree>
    <p:extLst>
      <p:ext uri="{BB962C8B-B14F-4D97-AF65-F5344CB8AC3E}">
        <p14:creationId xmlns:p14="http://schemas.microsoft.com/office/powerpoint/2010/main" val="3450788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12150"/>
            <a:ext cx="7886700" cy="1325563"/>
          </a:xfrm>
        </p:spPr>
        <p:txBody>
          <a:bodyPr>
            <a:normAutofit fontScale="90000"/>
          </a:bodyPr>
          <a:lstStyle/>
          <a:p>
            <a:r>
              <a:rPr lang="en-US" dirty="0" smtClean="0"/>
              <a:t/>
            </a:r>
            <a:br>
              <a:rPr lang="en-US" dirty="0" smtClean="0"/>
            </a:br>
            <a:r>
              <a:rPr lang="en-US" dirty="0" smtClean="0"/>
              <a:t>Step </a:t>
            </a:r>
            <a:r>
              <a:rPr lang="en-US" sz="3600" dirty="0" smtClean="0"/>
              <a:t>5:</a:t>
            </a:r>
            <a:r>
              <a:rPr lang="en-US" sz="3600" smtClean="0"/>
              <a:t/>
            </a:r>
            <a:br>
              <a:rPr lang="en-US" sz="3600" smtClean="0"/>
            </a:br>
            <a:r>
              <a:rPr lang="en-US" sz="3600" smtClean="0"/>
              <a:t>Individual </a:t>
            </a:r>
            <a:r>
              <a:rPr lang="en-US" sz="3600" dirty="0" smtClean="0"/>
              <a:t>Plan for Employment</a:t>
            </a:r>
            <a:endParaRPr lang="en-US" sz="3600" dirty="0"/>
          </a:p>
        </p:txBody>
      </p:sp>
      <p:sp>
        <p:nvSpPr>
          <p:cNvPr id="3" name="Content Placeholder 2"/>
          <p:cNvSpPr>
            <a:spLocks noGrp="1"/>
          </p:cNvSpPr>
          <p:nvPr>
            <p:ph idx="1"/>
          </p:nvPr>
        </p:nvSpPr>
        <p:spPr>
          <a:xfrm>
            <a:off x="628650" y="2217905"/>
            <a:ext cx="7886700" cy="3959057"/>
          </a:xfrm>
        </p:spPr>
        <p:txBody>
          <a:bodyPr>
            <a:normAutofit fontScale="92500" lnSpcReduction="20000"/>
          </a:bodyPr>
          <a:lstStyle/>
          <a:p>
            <a:pPr marL="0" indent="0">
              <a:buNone/>
            </a:pPr>
            <a:r>
              <a:rPr lang="en-US" dirty="0" smtClean="0"/>
              <a:t>Who helps develop the Individual Plan for Employment?</a:t>
            </a:r>
          </a:p>
          <a:p>
            <a:r>
              <a:rPr lang="en-US" i="1" dirty="0"/>
              <a:t>T</a:t>
            </a:r>
            <a:r>
              <a:rPr lang="en-US" i="1" dirty="0" smtClean="0"/>
              <a:t>he student, VR staff and the VR counselor are all mandatory participants and </a:t>
            </a:r>
            <a:r>
              <a:rPr lang="en-US" i="1" dirty="0"/>
              <a:t>i</a:t>
            </a:r>
            <a:r>
              <a:rPr lang="en-US" i="1" dirty="0" smtClean="0"/>
              <a:t>t is recommended that the parent(s) or caregivers of the student also attend.</a:t>
            </a:r>
            <a:r>
              <a:rPr lang="en-US" dirty="0"/>
              <a:t> </a:t>
            </a:r>
            <a:r>
              <a:rPr lang="en-US" i="1" dirty="0" smtClean="0"/>
              <a:t> </a:t>
            </a:r>
          </a:p>
          <a:p>
            <a:r>
              <a:rPr lang="en-US" i="1" dirty="0" smtClean="0"/>
              <a:t>The components of the plan include the students vocational goal and the services needed to help the student reach that goal.  </a:t>
            </a:r>
          </a:p>
          <a:p>
            <a:pPr marL="0" indent="0">
              <a:buNone/>
            </a:pPr>
            <a:r>
              <a:rPr lang="en-US" dirty="0" smtClean="0"/>
              <a:t>Is there a timeline for the plan?</a:t>
            </a:r>
          </a:p>
          <a:p>
            <a:r>
              <a:rPr lang="en-US" i="1" dirty="0" smtClean="0"/>
              <a:t>The work plan is developed within 90 days after the determination of eligibility and priority category assignment are completed.</a:t>
            </a:r>
          </a:p>
        </p:txBody>
      </p:sp>
      <p:sp>
        <p:nvSpPr>
          <p:cNvPr id="6" name="Slide Number Placeholder 8"/>
          <p:cNvSpPr>
            <a:spLocks noGrp="1"/>
          </p:cNvSpPr>
          <p:nvPr>
            <p:ph type="sldNum" sz="quarter" idx="12"/>
          </p:nvPr>
        </p:nvSpPr>
        <p:spPr/>
        <p:txBody>
          <a:bodyPr/>
          <a:lstStyle/>
          <a:p>
            <a:fld id="{267F0869-FA1F-4961-8AA9-5582FE3AC60B}" type="slidenum">
              <a:rPr lang="en-US" smtClean="0"/>
              <a:pPr/>
              <a:t>10</a:t>
            </a:fld>
            <a:endParaRPr lang="en-US"/>
          </a:p>
        </p:txBody>
      </p:sp>
      <p:sp>
        <p:nvSpPr>
          <p:cNvPr id="8" name="Rectangle 3"/>
          <p:cNvSpPr txBox="1">
            <a:spLocks noChangeArrowheads="1"/>
          </p:cNvSpPr>
          <p:nvPr/>
        </p:nvSpPr>
        <p:spPr bwMode="auto">
          <a:xfrm>
            <a:off x="2667000" y="5051393"/>
            <a:ext cx="6324600" cy="1122365"/>
          </a:xfrm>
          <a:prstGeom prst="rect">
            <a:avLst/>
          </a:prstGeom>
          <a:noFill/>
          <a:ln w="3175">
            <a:noFill/>
            <a:miter lim="800000"/>
            <a:headEnd/>
            <a:tailEnd/>
          </a:ln>
        </p:spPr>
        <p:txBody>
          <a:bodyPr/>
          <a:lstStyle/>
          <a:p>
            <a:pPr>
              <a:buClr>
                <a:schemeClr val="tx2"/>
              </a:buClr>
              <a:buSzPct val="75000"/>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p:txBody>
      </p:sp>
      <p:sp>
        <p:nvSpPr>
          <p:cNvPr id="11" name="Rectangle 2"/>
          <p:cNvSpPr txBox="1">
            <a:spLocks noChangeArrowheads="1"/>
          </p:cNvSpPr>
          <p:nvPr/>
        </p:nvSpPr>
        <p:spPr bwMode="auto">
          <a:xfrm>
            <a:off x="194553" y="230190"/>
            <a:ext cx="9144000" cy="855047"/>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mbria" pitchFamily="18" charset="0"/>
              </a:rPr>
              <a:t> </a:t>
            </a:r>
          </a:p>
          <a:p>
            <a:pPr algn="ctr" eaLnBrk="0" hangingPunct="0">
              <a:defRPr/>
            </a:pPr>
            <a:endParaRPr lang="en-US" sz="2000" b="1" dirty="0" smtClean="0">
              <a:solidFill>
                <a:schemeClr val="tx2"/>
              </a:solidFill>
              <a:latin typeface="Cambria" pitchFamily="18" charset="0"/>
            </a:endParaRPr>
          </a:p>
        </p:txBody>
      </p:sp>
    </p:spTree>
    <p:extLst>
      <p:ext uri="{BB962C8B-B14F-4D97-AF65-F5344CB8AC3E}">
        <p14:creationId xmlns:p14="http://schemas.microsoft.com/office/powerpoint/2010/main" val="13350317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Step 6:Provision of Vocational Services</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pPr marL="0" indent="0">
              <a:buNone/>
            </a:pPr>
            <a:r>
              <a:rPr lang="en-US" sz="2900" dirty="0" smtClean="0"/>
              <a:t>What are examples of job placement services?</a:t>
            </a:r>
          </a:p>
          <a:p>
            <a:r>
              <a:rPr lang="en-US" sz="2900" i="1" dirty="0" smtClean="0"/>
              <a:t>Work readiness, resume support, interview skills, career exploration, transition services, work adjustment, social/soft skills development.</a:t>
            </a:r>
          </a:p>
          <a:p>
            <a:pPr marL="0" indent="0">
              <a:buNone/>
            </a:pPr>
            <a:r>
              <a:rPr lang="en-US" sz="2900" dirty="0" smtClean="0"/>
              <a:t>Who provides the services?</a:t>
            </a:r>
          </a:p>
          <a:p>
            <a:r>
              <a:rPr lang="en-US" sz="2900" i="1" dirty="0" smtClean="0"/>
              <a:t>Services are provided in a variety of ways. It might be VR staff or a community provider.</a:t>
            </a:r>
          </a:p>
          <a:p>
            <a:pPr marL="0" indent="0">
              <a:buNone/>
            </a:pPr>
            <a:r>
              <a:rPr lang="en-US" sz="2900" dirty="0" smtClean="0"/>
              <a:t>What if my son or daughter does not have transportation to get to services?</a:t>
            </a:r>
          </a:p>
          <a:p>
            <a:r>
              <a:rPr lang="en-US" sz="2900" i="1" dirty="0" smtClean="0"/>
              <a:t>VR encourages individuals to plan for transportation and can provide short-term support such as mileage reimbursement in some situations for a specified period of time.</a:t>
            </a:r>
            <a:endParaRPr lang="en-US" sz="2900" i="1" dirty="0"/>
          </a:p>
          <a:p>
            <a:pPr marL="0" indent="0">
              <a:buNone/>
            </a:pPr>
            <a:r>
              <a:rPr lang="en-US" sz="2900" dirty="0" smtClean="0"/>
              <a:t>How does VR connect my student to employers?</a:t>
            </a:r>
          </a:p>
          <a:p>
            <a:r>
              <a:rPr lang="en-US" sz="2900" i="1" dirty="0" smtClean="0"/>
              <a:t>VR has staff (Employment Consultants) who develop relationships with employers that result in work experiences and/or employment for students.  The Employment Consultant will work directly with the student to connect them with employers.  VR may also refer a student to a job placement provider in the community to provide this service.</a:t>
            </a:r>
            <a:endParaRPr lang="en-US" sz="2900" i="1" dirty="0"/>
          </a:p>
        </p:txBody>
      </p:sp>
      <p:sp>
        <p:nvSpPr>
          <p:cNvPr id="6" name="Slide Number Placeholder 8"/>
          <p:cNvSpPr>
            <a:spLocks noGrp="1"/>
          </p:cNvSpPr>
          <p:nvPr>
            <p:ph type="sldNum" sz="quarter" idx="12"/>
          </p:nvPr>
        </p:nvSpPr>
        <p:spPr/>
        <p:txBody>
          <a:bodyPr/>
          <a:lstStyle/>
          <a:p>
            <a:fld id="{267F0869-FA1F-4961-8AA9-5582FE3AC60B}" type="slidenum">
              <a:rPr lang="en-US" smtClean="0"/>
              <a:pPr/>
              <a:t>11</a:t>
            </a:fld>
            <a:endParaRPr lang="en-US"/>
          </a:p>
        </p:txBody>
      </p:sp>
      <p:sp>
        <p:nvSpPr>
          <p:cNvPr id="8" name="Rectangle 3"/>
          <p:cNvSpPr txBox="1">
            <a:spLocks noChangeArrowheads="1"/>
          </p:cNvSpPr>
          <p:nvPr/>
        </p:nvSpPr>
        <p:spPr bwMode="auto">
          <a:xfrm>
            <a:off x="2744821" y="5054598"/>
            <a:ext cx="6324600" cy="1122365"/>
          </a:xfrm>
          <a:prstGeom prst="rect">
            <a:avLst/>
          </a:prstGeom>
          <a:noFill/>
          <a:ln w="3175">
            <a:noFill/>
            <a:miter lim="800000"/>
            <a:headEnd/>
            <a:tailEnd/>
          </a:ln>
        </p:spPr>
        <p:txBody>
          <a:bodyPr/>
          <a:lstStyle/>
          <a:p>
            <a:pPr>
              <a:buClr>
                <a:schemeClr val="tx2"/>
              </a:buClr>
              <a:buSzPct val="75000"/>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p:txBody>
      </p:sp>
      <p:sp>
        <p:nvSpPr>
          <p:cNvPr id="11" name="Rectangle 2"/>
          <p:cNvSpPr txBox="1">
            <a:spLocks noChangeArrowheads="1"/>
          </p:cNvSpPr>
          <p:nvPr/>
        </p:nvSpPr>
        <p:spPr bwMode="auto">
          <a:xfrm>
            <a:off x="0" y="1137199"/>
            <a:ext cx="9144000" cy="855047"/>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mbria" pitchFamily="18" charset="0"/>
              </a:rPr>
              <a:t> </a:t>
            </a:r>
          </a:p>
          <a:p>
            <a:pPr algn="ctr" eaLnBrk="0" hangingPunct="0">
              <a:defRPr/>
            </a:pPr>
            <a:endParaRPr lang="en-US" sz="2000" b="1" dirty="0" smtClean="0">
              <a:solidFill>
                <a:schemeClr val="tx2"/>
              </a:solidFill>
              <a:latin typeface="Cambria" pitchFamily="18" charset="0"/>
            </a:endParaRPr>
          </a:p>
        </p:txBody>
      </p:sp>
    </p:spTree>
    <p:extLst>
      <p:ext uri="{BB962C8B-B14F-4D97-AF65-F5344CB8AC3E}">
        <p14:creationId xmlns:p14="http://schemas.microsoft.com/office/powerpoint/2010/main" val="195896059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Step 7: Case Closure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How will someone know if the case is closed?</a:t>
            </a:r>
          </a:p>
          <a:p>
            <a:pPr marL="0" indent="0">
              <a:buNone/>
            </a:pPr>
            <a:r>
              <a:rPr lang="en-US" sz="2400" dirty="0" smtClean="0"/>
              <a:t>The student will receive a “Notice of Change” letter in the mail stating the case is closed and giving the reason for closure</a:t>
            </a:r>
          </a:p>
          <a:p>
            <a:r>
              <a:rPr lang="en-US" dirty="0" smtClean="0"/>
              <a:t>Here are some of the most common reasons a case may close:</a:t>
            </a:r>
          </a:p>
          <a:p>
            <a:pPr lvl="1"/>
            <a:r>
              <a:rPr lang="en-US" i="1" dirty="0" smtClean="0"/>
              <a:t>A student is no longer interested in services and requests closure</a:t>
            </a:r>
          </a:p>
          <a:p>
            <a:pPr lvl="1"/>
            <a:r>
              <a:rPr lang="en-US" i="1" dirty="0" smtClean="0"/>
              <a:t>The student has gone to work, is doing well and working for 90 days or more</a:t>
            </a:r>
          </a:p>
          <a:p>
            <a:pPr lvl="1"/>
            <a:r>
              <a:rPr lang="en-US" i="1" dirty="0" smtClean="0"/>
              <a:t>The student moves out of state</a:t>
            </a:r>
          </a:p>
          <a:p>
            <a:pPr lvl="1"/>
            <a:r>
              <a:rPr lang="en-US" i="1" dirty="0" smtClean="0"/>
              <a:t>Student’s residence is unknown by VR</a:t>
            </a:r>
          </a:p>
          <a:p>
            <a:pPr lvl="1"/>
            <a:r>
              <a:rPr lang="en-US" i="1" dirty="0" smtClean="0"/>
              <a:t>Student fails to respond to efforts to contact</a:t>
            </a:r>
          </a:p>
          <a:p>
            <a:pPr marL="0" indent="0">
              <a:buNone/>
            </a:pPr>
            <a:r>
              <a:rPr lang="en-US" dirty="0"/>
              <a:t>O</a:t>
            </a:r>
            <a:r>
              <a:rPr lang="en-US" dirty="0" smtClean="0"/>
              <a:t>nce a case is closed can it be reopened?</a:t>
            </a:r>
          </a:p>
          <a:p>
            <a:r>
              <a:rPr lang="en-US" i="1" dirty="0" smtClean="0"/>
              <a:t>Cases can be reopened if a job loss occurs and/or if a person requests services again. </a:t>
            </a:r>
          </a:p>
          <a:p>
            <a:pPr marL="0" indent="0">
              <a:buNone/>
            </a:pPr>
            <a:r>
              <a:rPr lang="en-US" dirty="0" smtClean="0"/>
              <a:t> </a:t>
            </a:r>
            <a:endParaRPr lang="en-US" dirty="0"/>
          </a:p>
        </p:txBody>
      </p:sp>
      <p:sp>
        <p:nvSpPr>
          <p:cNvPr id="6" name="Slide Number Placeholder 8"/>
          <p:cNvSpPr>
            <a:spLocks noGrp="1"/>
          </p:cNvSpPr>
          <p:nvPr>
            <p:ph type="sldNum" sz="quarter" idx="12"/>
          </p:nvPr>
        </p:nvSpPr>
        <p:spPr/>
        <p:txBody>
          <a:bodyPr/>
          <a:lstStyle/>
          <a:p>
            <a:fld id="{267F0869-FA1F-4961-8AA9-5582FE3AC60B}" type="slidenum">
              <a:rPr lang="en-US" smtClean="0"/>
              <a:pPr/>
              <a:t>12</a:t>
            </a:fld>
            <a:endParaRPr lang="en-US"/>
          </a:p>
        </p:txBody>
      </p:sp>
      <p:sp>
        <p:nvSpPr>
          <p:cNvPr id="8" name="Rectangle 3"/>
          <p:cNvSpPr txBox="1">
            <a:spLocks noChangeArrowheads="1"/>
          </p:cNvSpPr>
          <p:nvPr/>
        </p:nvSpPr>
        <p:spPr bwMode="auto">
          <a:xfrm>
            <a:off x="2637816" y="5054598"/>
            <a:ext cx="6324600" cy="1122365"/>
          </a:xfrm>
          <a:prstGeom prst="rect">
            <a:avLst/>
          </a:prstGeom>
          <a:noFill/>
          <a:ln w="3175">
            <a:noFill/>
            <a:miter lim="800000"/>
            <a:headEnd/>
            <a:tailEnd/>
          </a:ln>
        </p:spPr>
        <p:txBody>
          <a:bodyPr/>
          <a:lstStyle/>
          <a:p>
            <a:pPr>
              <a:buClr>
                <a:schemeClr val="tx2"/>
              </a:buClr>
              <a:buSzPct val="75000"/>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p:txBody>
      </p:sp>
      <p:sp>
        <p:nvSpPr>
          <p:cNvPr id="11" name="Rectangle 2"/>
          <p:cNvSpPr txBox="1">
            <a:spLocks noChangeArrowheads="1"/>
          </p:cNvSpPr>
          <p:nvPr/>
        </p:nvSpPr>
        <p:spPr bwMode="auto">
          <a:xfrm>
            <a:off x="0" y="262647"/>
            <a:ext cx="9144000" cy="855047"/>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mbria" pitchFamily="18" charset="0"/>
              </a:rPr>
              <a:t> </a:t>
            </a:r>
          </a:p>
          <a:p>
            <a:pPr algn="ctr" eaLnBrk="0" hangingPunct="0">
              <a:defRPr/>
            </a:pPr>
            <a:endParaRPr lang="en-US" sz="2000" b="1" dirty="0" smtClean="0">
              <a:solidFill>
                <a:schemeClr val="tx2"/>
              </a:solidFill>
              <a:latin typeface="Cambria" pitchFamily="18" charset="0"/>
            </a:endParaRPr>
          </a:p>
        </p:txBody>
      </p:sp>
    </p:spTree>
    <p:extLst>
      <p:ext uri="{BB962C8B-B14F-4D97-AF65-F5344CB8AC3E}">
        <p14:creationId xmlns:p14="http://schemas.microsoft.com/office/powerpoint/2010/main" val="58650822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Step 8: Post Employment Services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What are examples of post employment services and how long can a person receive?</a:t>
            </a:r>
          </a:p>
          <a:p>
            <a:r>
              <a:rPr lang="en-US" i="1" dirty="0" smtClean="0"/>
              <a:t>Post employment services help a person keep their job after their case is closed successfully. The length of time a person receives post-employment services depends on their needs.</a:t>
            </a:r>
          </a:p>
          <a:p>
            <a:r>
              <a:rPr lang="en-US" i="1" dirty="0" smtClean="0"/>
              <a:t>Examples:</a:t>
            </a:r>
          </a:p>
          <a:p>
            <a:pPr lvl="1"/>
            <a:r>
              <a:rPr lang="en-US" i="1" dirty="0" smtClean="0"/>
              <a:t>Personal social adjustment- soft skills training or coaching.</a:t>
            </a:r>
          </a:p>
          <a:p>
            <a:pPr lvl="1"/>
            <a:r>
              <a:rPr lang="en-US" i="1" dirty="0" smtClean="0"/>
              <a:t>Assistive Work Technology- recommendations for the individual or employer how technology can help a person perform at their best.</a:t>
            </a:r>
            <a:endParaRPr lang="en-US" i="1" dirty="0"/>
          </a:p>
        </p:txBody>
      </p:sp>
      <p:sp>
        <p:nvSpPr>
          <p:cNvPr id="6" name="Slide Number Placeholder 8"/>
          <p:cNvSpPr>
            <a:spLocks noGrp="1"/>
          </p:cNvSpPr>
          <p:nvPr>
            <p:ph type="sldNum" sz="quarter" idx="12"/>
          </p:nvPr>
        </p:nvSpPr>
        <p:spPr/>
        <p:txBody>
          <a:bodyPr/>
          <a:lstStyle/>
          <a:p>
            <a:fld id="{267F0869-FA1F-4961-8AA9-5582FE3AC60B}" type="slidenum">
              <a:rPr lang="en-US" smtClean="0"/>
              <a:pPr/>
              <a:t>13</a:t>
            </a:fld>
            <a:endParaRPr lang="en-US"/>
          </a:p>
        </p:txBody>
      </p:sp>
      <p:sp>
        <p:nvSpPr>
          <p:cNvPr id="8" name="Rectangle 3"/>
          <p:cNvSpPr txBox="1">
            <a:spLocks noChangeArrowheads="1"/>
          </p:cNvSpPr>
          <p:nvPr/>
        </p:nvSpPr>
        <p:spPr bwMode="auto">
          <a:xfrm>
            <a:off x="2667000" y="5051393"/>
            <a:ext cx="6324600" cy="1122365"/>
          </a:xfrm>
          <a:prstGeom prst="rect">
            <a:avLst/>
          </a:prstGeom>
          <a:noFill/>
          <a:ln w="3175">
            <a:noFill/>
            <a:miter lim="800000"/>
            <a:headEnd/>
            <a:tailEnd/>
          </a:ln>
        </p:spPr>
        <p:txBody>
          <a:bodyPr/>
          <a:lstStyle/>
          <a:p>
            <a:pPr>
              <a:buClr>
                <a:schemeClr val="tx2"/>
              </a:buClr>
              <a:buSzPct val="75000"/>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p:txBody>
      </p:sp>
      <p:sp>
        <p:nvSpPr>
          <p:cNvPr id="11" name="Rectangle 2"/>
          <p:cNvSpPr txBox="1">
            <a:spLocks noChangeArrowheads="1"/>
          </p:cNvSpPr>
          <p:nvPr/>
        </p:nvSpPr>
        <p:spPr bwMode="auto">
          <a:xfrm>
            <a:off x="0" y="262647"/>
            <a:ext cx="9144000" cy="855047"/>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mbria" pitchFamily="18" charset="0"/>
              </a:rPr>
              <a:t> </a:t>
            </a:r>
          </a:p>
          <a:p>
            <a:pPr algn="ctr" eaLnBrk="0" hangingPunct="0">
              <a:defRPr/>
            </a:pPr>
            <a:endParaRPr lang="en-US" sz="2000" b="1" dirty="0" smtClean="0">
              <a:solidFill>
                <a:schemeClr val="tx2"/>
              </a:solidFill>
              <a:latin typeface="Cambria" pitchFamily="18" charset="0"/>
            </a:endParaRPr>
          </a:p>
        </p:txBody>
      </p:sp>
    </p:spTree>
    <p:extLst>
      <p:ext uri="{BB962C8B-B14F-4D97-AF65-F5344CB8AC3E}">
        <p14:creationId xmlns:p14="http://schemas.microsoft.com/office/powerpoint/2010/main" val="165450317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Concerns?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Start locally and contact the assigned </a:t>
            </a:r>
            <a:r>
              <a:rPr lang="en-US" b="1" dirty="0" smtClean="0"/>
              <a:t>VR</a:t>
            </a:r>
            <a:r>
              <a:rPr lang="en-US" dirty="0" smtClean="0"/>
              <a:t> </a:t>
            </a:r>
            <a:r>
              <a:rPr lang="en-US" b="1" dirty="0" smtClean="0"/>
              <a:t>Counselor</a:t>
            </a:r>
            <a:r>
              <a:rPr lang="en-US" dirty="0" smtClean="0"/>
              <a:t> or the </a:t>
            </a:r>
            <a:r>
              <a:rPr lang="en-US" b="1" dirty="0" smtClean="0"/>
              <a:t>Team Lead</a:t>
            </a:r>
            <a:r>
              <a:rPr lang="en-US" dirty="0" smtClean="0"/>
              <a:t>.</a:t>
            </a:r>
          </a:p>
          <a:p>
            <a:pPr marL="514350" indent="-514350">
              <a:buFont typeface="+mj-lt"/>
              <a:buAutoNum type="arabicPeriod"/>
            </a:pPr>
            <a:r>
              <a:rPr lang="en-US" dirty="0" smtClean="0"/>
              <a:t>The </a:t>
            </a:r>
            <a:r>
              <a:rPr lang="en-US" b="1" dirty="0" smtClean="0"/>
              <a:t>Client Assistant Program(CAP) </a:t>
            </a:r>
            <a:r>
              <a:rPr lang="en-US" dirty="0" smtClean="0"/>
              <a:t>will help explain rights regarding the Federal Rehabilitation Act. 1-800-822-9727 or </a:t>
            </a:r>
          </a:p>
          <a:p>
            <a:pPr marL="457200" lvl="1" indent="0">
              <a:buNone/>
            </a:pPr>
            <a:r>
              <a:rPr lang="en-US" dirty="0" smtClean="0">
                <a:hlinkClick r:id="rId3"/>
              </a:rPr>
              <a:t>www.georgiacap.com</a:t>
            </a:r>
            <a:endParaRPr lang="en-US" dirty="0" smtClean="0"/>
          </a:p>
          <a:p>
            <a:pPr marL="514350" indent="-514350">
              <a:buFont typeface="+mj-lt"/>
              <a:buAutoNum type="arabicPeriod"/>
            </a:pPr>
            <a:r>
              <a:rPr lang="en-US" dirty="0" smtClean="0"/>
              <a:t>Contact</a:t>
            </a:r>
            <a:r>
              <a:rPr lang="en-US" b="1" dirty="0" smtClean="0"/>
              <a:t> GVRA Constituent Services </a:t>
            </a:r>
            <a:r>
              <a:rPr lang="en-US" dirty="0" smtClean="0"/>
              <a:t>at 1-866-489-0001 or </a:t>
            </a:r>
            <a:r>
              <a:rPr lang="en-US" dirty="0" smtClean="0">
                <a:hlinkClick r:id="rId4"/>
              </a:rPr>
              <a:t>GVRAcustomer-service@gvra.ga.gov</a:t>
            </a:r>
            <a:endParaRPr lang="en-US" dirty="0" smtClean="0"/>
          </a:p>
          <a:p>
            <a:pPr marL="514350" indent="-514350">
              <a:buFont typeface="+mj-lt"/>
              <a:buAutoNum type="arabicPeriod"/>
            </a:pPr>
            <a:endParaRPr lang="en-US" dirty="0" smtClean="0"/>
          </a:p>
        </p:txBody>
      </p:sp>
      <p:sp>
        <p:nvSpPr>
          <p:cNvPr id="6" name="Slide Number Placeholder 8"/>
          <p:cNvSpPr>
            <a:spLocks noGrp="1"/>
          </p:cNvSpPr>
          <p:nvPr>
            <p:ph type="sldNum" sz="quarter" idx="12"/>
          </p:nvPr>
        </p:nvSpPr>
        <p:spPr/>
        <p:txBody>
          <a:bodyPr/>
          <a:lstStyle/>
          <a:p>
            <a:fld id="{267F0869-FA1F-4961-8AA9-5582FE3AC60B}" type="slidenum">
              <a:rPr lang="en-US" smtClean="0"/>
              <a:pPr/>
              <a:t>14</a:t>
            </a:fld>
            <a:endParaRPr lang="en-US"/>
          </a:p>
        </p:txBody>
      </p:sp>
      <p:sp>
        <p:nvSpPr>
          <p:cNvPr id="8" name="Rectangle 3"/>
          <p:cNvSpPr txBox="1">
            <a:spLocks noChangeArrowheads="1"/>
          </p:cNvSpPr>
          <p:nvPr/>
        </p:nvSpPr>
        <p:spPr bwMode="auto">
          <a:xfrm>
            <a:off x="2336259" y="5054598"/>
            <a:ext cx="6324600" cy="1122365"/>
          </a:xfrm>
          <a:prstGeom prst="rect">
            <a:avLst/>
          </a:prstGeom>
          <a:noFill/>
          <a:ln w="3175">
            <a:noFill/>
            <a:miter lim="800000"/>
            <a:headEnd/>
            <a:tailEnd/>
          </a:ln>
        </p:spPr>
        <p:txBody>
          <a:bodyPr/>
          <a:lstStyle/>
          <a:p>
            <a:pPr>
              <a:buClr>
                <a:schemeClr val="tx2"/>
              </a:buClr>
              <a:buSzPct val="75000"/>
            </a:pPr>
            <a:endParaRPr lang="en-US" sz="1600" i="1" dirty="0">
              <a:latin typeface="Cambria" panose="02040503050406030204" pitchFamily="18" charset="0"/>
            </a:endParaRPr>
          </a:p>
          <a:p>
            <a:pPr marL="742950" lvl="1"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p:txBody>
      </p:sp>
      <p:sp>
        <p:nvSpPr>
          <p:cNvPr id="11" name="Rectangle 2"/>
          <p:cNvSpPr txBox="1">
            <a:spLocks noChangeArrowheads="1"/>
          </p:cNvSpPr>
          <p:nvPr/>
        </p:nvSpPr>
        <p:spPr bwMode="auto">
          <a:xfrm>
            <a:off x="0" y="262647"/>
            <a:ext cx="9144000" cy="855047"/>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mbria" pitchFamily="18" charset="0"/>
              </a:rPr>
              <a:t> </a:t>
            </a:r>
          </a:p>
          <a:p>
            <a:pPr algn="ctr" eaLnBrk="0" hangingPunct="0">
              <a:defRPr/>
            </a:pPr>
            <a:endParaRPr lang="en-US" sz="2000" b="1" dirty="0" smtClean="0">
              <a:solidFill>
                <a:schemeClr val="tx2"/>
              </a:solidFill>
              <a:latin typeface="Cambria" pitchFamily="18" charset="0"/>
            </a:endParaRPr>
          </a:p>
        </p:txBody>
      </p:sp>
    </p:spTree>
    <p:extLst>
      <p:ext uri="{BB962C8B-B14F-4D97-AF65-F5344CB8AC3E}">
        <p14:creationId xmlns:p14="http://schemas.microsoft.com/office/powerpoint/2010/main" val="112697535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22F95C-01AE-4825-8252-24083F556D31}" type="slidenum">
              <a:rPr lang="en-US" altLang="en-US" sz="1200" smtClean="0">
                <a:solidFill>
                  <a:srgbClr val="898989"/>
                </a:solidFill>
                <a:latin typeface="Theano Modern" pitchFamily="18" charset="0"/>
                <a:ea typeface="Theano Modern" pitchFamily="18" charset="0"/>
                <a:cs typeface="Theano Modern" pitchFamily="18" charset="0"/>
              </a:rPr>
              <a:pPr>
                <a:spcBef>
                  <a:spcPct val="0"/>
                </a:spcBef>
                <a:buFontTx/>
                <a:buNone/>
              </a:pPr>
              <a:t>15</a:t>
            </a:fld>
            <a:endParaRPr lang="en-US" altLang="en-US" sz="1200" smtClean="0">
              <a:solidFill>
                <a:srgbClr val="898989"/>
              </a:solidFill>
              <a:latin typeface="Theano Modern" pitchFamily="18" charset="0"/>
              <a:ea typeface="Theano Modern" pitchFamily="18" charset="0"/>
              <a:cs typeface="Theano Modern" pitchFamily="18" charset="0"/>
            </a:endParaRPr>
          </a:p>
        </p:txBody>
      </p:sp>
      <p:sp>
        <p:nvSpPr>
          <p:cNvPr id="17" name="Content Placeholder 16"/>
          <p:cNvSpPr>
            <a:spLocks noGrp="1"/>
          </p:cNvSpPr>
          <p:nvPr>
            <p:ph idx="4294967295"/>
          </p:nvPr>
        </p:nvSpPr>
        <p:spPr>
          <a:xfrm>
            <a:off x="0" y="1825625"/>
            <a:ext cx="7886700" cy="4351338"/>
          </a:xfrm>
        </p:spPr>
        <p:txBody>
          <a:bodyPr/>
          <a:lstStyle/>
          <a:p>
            <a:pPr marL="0" indent="0">
              <a:buNone/>
            </a:pPr>
            <a:r>
              <a:rPr lang="en-US" b="1" dirty="0" smtClean="0"/>
              <a:t>Work Incentives, Planning and Assistant Program </a:t>
            </a:r>
          </a:p>
          <a:p>
            <a:pPr marL="0" indent="0">
              <a:buNone/>
            </a:pPr>
            <a:r>
              <a:rPr lang="en-US" i="1" dirty="0" smtClean="0"/>
              <a:t>Available for Social Security recipients with disabilities. Information can be provided on how employment will impact an individual’s disability benefits.  1-866- 489-0001</a:t>
            </a:r>
            <a:endParaRPr lang="en-US" i="1" dirty="0"/>
          </a:p>
          <a:p>
            <a:pPr marL="0" indent="0">
              <a:buNone/>
            </a:pPr>
            <a:endParaRPr lang="en-US" dirty="0" smtClean="0"/>
          </a:p>
          <a:p>
            <a:pPr marL="0" indent="0">
              <a:buNone/>
            </a:pPr>
            <a:r>
              <a:rPr lang="en-US" b="1" dirty="0" smtClean="0"/>
              <a:t>VR Policy Manual- Client Services Handbook</a:t>
            </a:r>
          </a:p>
          <a:p>
            <a:pPr lvl="1"/>
            <a:r>
              <a:rPr lang="en-US" dirty="0" smtClean="0">
                <a:hlinkClick r:id="rId3"/>
              </a:rPr>
              <a:t>http://gvs.georgia.gov</a:t>
            </a:r>
            <a:r>
              <a:rPr lang="en-US" dirty="0" smtClean="0"/>
              <a:t> click Policy Manual link</a:t>
            </a:r>
          </a:p>
          <a:p>
            <a:pPr lvl="1"/>
            <a:endParaRPr lang="en-US" dirty="0" smtClean="0"/>
          </a:p>
          <a:p>
            <a:pPr lvl="1"/>
            <a:endParaRPr lang="en-US" dirty="0" smtClean="0"/>
          </a:p>
        </p:txBody>
      </p:sp>
      <p:sp>
        <p:nvSpPr>
          <p:cNvPr id="4" name="Rectangle 2"/>
          <p:cNvSpPr txBox="1">
            <a:spLocks noChangeArrowheads="1"/>
          </p:cNvSpPr>
          <p:nvPr/>
        </p:nvSpPr>
        <p:spPr bwMode="auto">
          <a:xfrm>
            <a:off x="71742" y="1005616"/>
            <a:ext cx="9144000" cy="868363"/>
          </a:xfrm>
          <a:prstGeom prst="rect">
            <a:avLst/>
          </a:prstGeom>
          <a:noFill/>
          <a:ln w="9525">
            <a:noFill/>
            <a:miter lim="800000"/>
            <a:headEnd/>
            <a:tailEnd/>
          </a:ln>
        </p:spPr>
        <p:txBody>
          <a:bodyPr anchor="ctr"/>
          <a:lstStyle/>
          <a:p>
            <a:pPr algn="ctr">
              <a:defRPr/>
            </a:pPr>
            <a:r>
              <a:rPr lang="en-US" sz="4400" b="1" dirty="0" smtClean="0">
                <a:solidFill>
                  <a:schemeClr val="tx2">
                    <a:lumMod val="75000"/>
                  </a:schemeClr>
                </a:solidFill>
                <a:latin typeface="Theano Modern" pitchFamily="18" charset="0"/>
                <a:ea typeface="Theano Modern" pitchFamily="18" charset="0"/>
              </a:rPr>
              <a:t>Additional Resources</a:t>
            </a:r>
            <a:endParaRPr lang="en-US" sz="4400" b="1" dirty="0">
              <a:solidFill>
                <a:schemeClr val="tx2">
                  <a:lumMod val="75000"/>
                </a:schemeClr>
              </a:solidFill>
              <a:latin typeface="Theano Modern" pitchFamily="18" charset="0"/>
              <a:ea typeface="Theano Modern" pitchFamily="18" charset="0"/>
            </a:endParaRPr>
          </a:p>
        </p:txBody>
      </p:sp>
    </p:spTree>
    <p:extLst>
      <p:ext uri="{BB962C8B-B14F-4D97-AF65-F5344CB8AC3E}">
        <p14:creationId xmlns:p14="http://schemas.microsoft.com/office/powerpoint/2010/main" val="15677441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5698" y="950012"/>
            <a:ext cx="7886700" cy="1325563"/>
          </a:xfrm>
        </p:spPr>
        <p:txBody>
          <a:bodyPr/>
          <a:lstStyle/>
          <a:p>
            <a:r>
              <a:rPr lang="en-US" dirty="0" smtClean="0"/>
              <a:t>Slide Title</a:t>
            </a:r>
            <a:endParaRPr lang="en-US" dirty="0"/>
          </a:p>
        </p:txBody>
      </p:sp>
      <p:sp>
        <p:nvSpPr>
          <p:cNvPr id="3" name="Content Placeholder 2"/>
          <p:cNvSpPr>
            <a:spLocks noGrp="1"/>
          </p:cNvSpPr>
          <p:nvPr>
            <p:ph idx="1"/>
          </p:nvPr>
        </p:nvSpPr>
        <p:spPr>
          <a:xfrm>
            <a:off x="595698" y="2410511"/>
            <a:ext cx="7886700" cy="4351338"/>
          </a:xfrm>
        </p:spPr>
        <p:txBody>
          <a:bodyPr/>
          <a:lstStyle/>
          <a:p>
            <a:pPr marL="0" indent="0">
              <a:buNone/>
            </a:pPr>
            <a:endParaRPr lang="en-US" dirty="0"/>
          </a:p>
        </p:txBody>
      </p:sp>
      <p:sp>
        <p:nvSpPr>
          <p:cNvPr id="12" name="Rectangle 3"/>
          <p:cNvSpPr txBox="1">
            <a:spLocks noChangeArrowheads="1"/>
          </p:cNvSpPr>
          <p:nvPr/>
        </p:nvSpPr>
        <p:spPr bwMode="auto">
          <a:xfrm>
            <a:off x="4953000" y="1371600"/>
            <a:ext cx="3352800" cy="2590800"/>
          </a:xfrm>
          <a:prstGeom prst="rect">
            <a:avLst/>
          </a:prstGeom>
          <a:noFill/>
          <a:ln w="9525">
            <a:noFill/>
            <a:miter lim="800000"/>
            <a:headEnd/>
            <a:tailEnd/>
          </a:ln>
        </p:spPr>
        <p:txBody>
          <a:bodyPr/>
          <a:lstStyle/>
          <a:p>
            <a:pPr algn="ctr">
              <a:buClr>
                <a:schemeClr val="tx1"/>
              </a:buClr>
              <a:buFont typeface="Wingdings" pitchFamily="2" charset="2"/>
              <a:buNone/>
              <a:defRPr/>
            </a:pPr>
            <a:endParaRPr lang="en-US" sz="4000" b="1" dirty="0" smtClean="0">
              <a:solidFill>
                <a:schemeClr val="tx2">
                  <a:lumMod val="75000"/>
                </a:schemeClr>
              </a:solidFill>
              <a:latin typeface="Cambria" pitchFamily="18" charset="0"/>
            </a:endParaRPr>
          </a:p>
        </p:txBody>
      </p:sp>
      <p:sp>
        <p:nvSpPr>
          <p:cNvPr id="13" name="Slide Number Placeholder 8"/>
          <p:cNvSpPr>
            <a:spLocks noGrp="1"/>
          </p:cNvSpPr>
          <p:nvPr>
            <p:ph type="sldNum" sz="quarter" idx="12"/>
          </p:nvPr>
        </p:nvSpPr>
        <p:spPr>
          <a:xfrm>
            <a:off x="6457950" y="6356351"/>
            <a:ext cx="2057400" cy="365125"/>
          </a:xfrm>
        </p:spPr>
        <p:txBody>
          <a:bodyPr/>
          <a:lstStyle/>
          <a:p>
            <a:fld id="{267F0869-FA1F-4961-8AA9-5582FE3AC60B}" type="slidenum">
              <a:rPr lang="en-US" smtClean="0"/>
              <a:pPr/>
              <a:t>2</a:t>
            </a:fld>
            <a:endParaRPr lang="en-US"/>
          </a:p>
        </p:txBody>
      </p:sp>
      <p:sp>
        <p:nvSpPr>
          <p:cNvPr id="14" name="TextBox 13"/>
          <p:cNvSpPr txBox="1"/>
          <p:nvPr/>
        </p:nvSpPr>
        <p:spPr>
          <a:xfrm>
            <a:off x="3501736" y="1335300"/>
            <a:ext cx="5486400" cy="1815882"/>
          </a:xfrm>
          <a:prstGeom prst="rect">
            <a:avLst/>
          </a:prstGeom>
          <a:noFill/>
          <a:ln>
            <a:noFill/>
          </a:ln>
        </p:spPr>
        <p:txBody>
          <a:bodyPr wrap="square" rtlCol="0">
            <a:spAutoFit/>
          </a:bodyPr>
          <a:lstStyle/>
          <a:p>
            <a:r>
              <a:rPr lang="en-US" sz="1600" b="1" i="1" dirty="0" smtClean="0">
                <a:latin typeface="Cambria" panose="02040503050406030204" pitchFamily="18" charset="0"/>
              </a:rPr>
              <a:t>5 </a:t>
            </a:r>
            <a:r>
              <a:rPr lang="en-US" sz="1600" b="1" i="1" dirty="0">
                <a:latin typeface="Cambria" panose="02040503050406030204" pitchFamily="18" charset="0"/>
              </a:rPr>
              <a:t>Programs &amp; 1,500 </a:t>
            </a:r>
            <a:r>
              <a:rPr lang="en-US" sz="1600" b="1" i="1" dirty="0" smtClean="0">
                <a:latin typeface="Cambria" panose="02040503050406030204" pitchFamily="18" charset="0"/>
              </a:rPr>
              <a:t>Employees:</a:t>
            </a:r>
            <a:endParaRPr lang="en-US" sz="1600" b="1" i="1" dirty="0">
              <a:latin typeface="Cambria" panose="02040503050406030204" pitchFamily="18" charset="0"/>
            </a:endParaRPr>
          </a:p>
          <a:p>
            <a:pPr marL="285750" indent="-285750">
              <a:buClr>
                <a:schemeClr val="tx2"/>
              </a:buClr>
              <a:buSzPct val="75000"/>
              <a:buFont typeface="Wingdings" panose="05000000000000000000" pitchFamily="2" charset="2"/>
              <a:buChar char="q"/>
            </a:pPr>
            <a:r>
              <a:rPr lang="en-US" sz="1600" i="1" dirty="0">
                <a:latin typeface="Cambria" panose="02040503050406030204" pitchFamily="18" charset="0"/>
              </a:rPr>
              <a:t>Vocational Rehabilitation (VR)</a:t>
            </a:r>
          </a:p>
          <a:p>
            <a:pPr marL="285750" indent="-285750">
              <a:buClr>
                <a:schemeClr val="tx2"/>
              </a:buClr>
              <a:buSzPct val="75000"/>
              <a:buFont typeface="Wingdings" panose="05000000000000000000" pitchFamily="2" charset="2"/>
              <a:buChar char="q"/>
            </a:pPr>
            <a:r>
              <a:rPr lang="en-US" sz="1600" i="1" dirty="0">
                <a:latin typeface="Cambria" panose="02040503050406030204" pitchFamily="18" charset="0"/>
              </a:rPr>
              <a:t>Roosevelt Warm Springs Institute for Rehabilitation (RWS)</a:t>
            </a:r>
          </a:p>
          <a:p>
            <a:pPr marL="285750" indent="-285750">
              <a:buClr>
                <a:schemeClr val="tx2"/>
              </a:buClr>
              <a:buSzPct val="75000"/>
              <a:buFont typeface="Wingdings" panose="05000000000000000000" pitchFamily="2" charset="2"/>
              <a:buChar char="q"/>
            </a:pPr>
            <a:r>
              <a:rPr lang="en-US" sz="1600" i="1" dirty="0">
                <a:latin typeface="Cambria" panose="02040503050406030204" pitchFamily="18" charset="0"/>
              </a:rPr>
              <a:t>Business Enterprise Program (BEP)</a:t>
            </a:r>
          </a:p>
          <a:p>
            <a:pPr marL="285750" indent="-285750">
              <a:buClr>
                <a:schemeClr val="tx2"/>
              </a:buClr>
              <a:buSzPct val="75000"/>
              <a:buFont typeface="Wingdings" panose="05000000000000000000" pitchFamily="2" charset="2"/>
              <a:buChar char="q"/>
            </a:pPr>
            <a:r>
              <a:rPr lang="en-US" sz="1600" i="1" dirty="0">
                <a:latin typeface="Cambria" panose="02040503050406030204" pitchFamily="18" charset="0"/>
              </a:rPr>
              <a:t>Georgia Industries for the Blind (GIB)</a:t>
            </a:r>
          </a:p>
          <a:p>
            <a:pPr marL="285750" indent="-285750">
              <a:buClr>
                <a:schemeClr val="tx2"/>
              </a:buClr>
              <a:buSzPct val="75000"/>
              <a:buFont typeface="Wingdings" panose="05000000000000000000" pitchFamily="2" charset="2"/>
              <a:buChar char="q"/>
            </a:pPr>
            <a:r>
              <a:rPr lang="en-US" sz="1600" i="1" dirty="0">
                <a:latin typeface="Cambria" panose="02040503050406030204" pitchFamily="18" charset="0"/>
              </a:rPr>
              <a:t>Disability Adjudication Services (DAS)</a:t>
            </a: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p:txBody>
      </p:sp>
      <p:sp>
        <p:nvSpPr>
          <p:cNvPr id="15" name="TextBox 14"/>
          <p:cNvSpPr txBox="1"/>
          <p:nvPr/>
        </p:nvSpPr>
        <p:spPr>
          <a:xfrm>
            <a:off x="582757" y="3445557"/>
            <a:ext cx="5437043" cy="1323439"/>
          </a:xfrm>
          <a:prstGeom prst="rect">
            <a:avLst/>
          </a:prstGeom>
          <a:noFill/>
          <a:ln>
            <a:noFill/>
          </a:ln>
        </p:spPr>
        <p:txBody>
          <a:bodyPr wrap="square" rtlCol="0">
            <a:spAutoFit/>
          </a:bodyPr>
          <a:lstStyle/>
          <a:p>
            <a:r>
              <a:rPr lang="en-US" sz="1600" b="1" i="1" dirty="0" smtClean="0">
                <a:latin typeface="Cambria" panose="02040503050406030204" pitchFamily="18" charset="0"/>
              </a:rPr>
              <a:t>Funding:</a:t>
            </a:r>
            <a:endParaRPr lang="en-US" sz="1600" b="1" i="1" dirty="0">
              <a:latin typeface="Cambria" panose="02040503050406030204" pitchFamily="18" charset="0"/>
            </a:endParaRPr>
          </a:p>
          <a:p>
            <a:pPr marL="285750" indent="-285750">
              <a:buClr>
                <a:schemeClr val="tx2"/>
              </a:buClr>
              <a:buSzPct val="75000"/>
              <a:buFont typeface="Wingdings" panose="05000000000000000000" pitchFamily="2" charset="2"/>
              <a:buChar char="q"/>
            </a:pPr>
            <a:r>
              <a:rPr lang="en-US" sz="1600" i="1" dirty="0" smtClean="0">
                <a:latin typeface="Cambria" panose="02040503050406030204" pitchFamily="18" charset="0"/>
              </a:rPr>
              <a:t>$20M state funds &amp; $80M federal VR funds (VR, RWS, BEP)</a:t>
            </a: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r>
              <a:rPr lang="en-US" sz="1600" i="1" dirty="0" smtClean="0">
                <a:latin typeface="Cambria" panose="02040503050406030204" pitchFamily="18" charset="0"/>
              </a:rPr>
              <a:t>$77M federal SSA funds (DAS)</a:t>
            </a: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r>
              <a:rPr lang="en-US" sz="1600" i="1" dirty="0" smtClean="0">
                <a:latin typeface="Cambria" panose="02040503050406030204" pitchFamily="18" charset="0"/>
              </a:rPr>
              <a:t>$10M state &amp; federal contract funds (GIB</a:t>
            </a:r>
            <a:r>
              <a:rPr lang="en-US" sz="1600" i="1" dirty="0">
                <a:latin typeface="Cambria" panose="02040503050406030204" pitchFamily="18" charset="0"/>
              </a:rPr>
              <a:t>)</a:t>
            </a:r>
          </a:p>
          <a:p>
            <a:pPr marL="285750" indent="-285750">
              <a:buClr>
                <a:schemeClr val="tx2"/>
              </a:buClr>
              <a:buSzPct val="75000"/>
              <a:buFont typeface="Wingdings" panose="05000000000000000000" pitchFamily="2" charset="2"/>
              <a:buChar char="q"/>
            </a:pPr>
            <a:r>
              <a:rPr lang="en-US" sz="1600" i="1" dirty="0" smtClean="0">
                <a:latin typeface="Cambria" panose="02040503050406030204" pitchFamily="18" charset="0"/>
              </a:rPr>
              <a:t>$15M other funds </a:t>
            </a:r>
            <a:endParaRPr lang="en-US" sz="1600" i="1" dirty="0">
              <a:latin typeface="Cambria" panose="02040503050406030204" pitchFamily="18" charset="0"/>
            </a:endParaRPr>
          </a:p>
        </p:txBody>
      </p:sp>
      <p:sp>
        <p:nvSpPr>
          <p:cNvPr id="16" name="TextBox 15"/>
          <p:cNvSpPr txBox="1"/>
          <p:nvPr/>
        </p:nvSpPr>
        <p:spPr>
          <a:xfrm>
            <a:off x="3762249" y="4906808"/>
            <a:ext cx="5225887" cy="1569660"/>
          </a:xfrm>
          <a:prstGeom prst="rect">
            <a:avLst/>
          </a:prstGeom>
          <a:noFill/>
          <a:ln>
            <a:noFill/>
          </a:ln>
        </p:spPr>
        <p:txBody>
          <a:bodyPr wrap="square" rtlCol="0">
            <a:spAutoFit/>
          </a:bodyPr>
          <a:lstStyle/>
          <a:p>
            <a:pPr>
              <a:buClr>
                <a:schemeClr val="tx2"/>
              </a:buClr>
              <a:buSzPct val="75000"/>
            </a:pPr>
            <a:r>
              <a:rPr lang="en-US" sz="1600" b="1" i="1" dirty="0" smtClean="0">
                <a:latin typeface="Cambria" panose="02040503050406030204" pitchFamily="18" charset="0"/>
              </a:rPr>
              <a:t>Data:</a:t>
            </a:r>
          </a:p>
          <a:p>
            <a:pPr marL="285750" indent="-285750">
              <a:buClr>
                <a:schemeClr val="tx2"/>
              </a:buClr>
              <a:buSzPct val="75000"/>
              <a:buFont typeface="Wingdings" panose="05000000000000000000" pitchFamily="2" charset="2"/>
              <a:buChar char="q"/>
            </a:pPr>
            <a:r>
              <a:rPr lang="en-US" sz="1600" i="1" dirty="0" smtClean="0">
                <a:latin typeface="Cambria" panose="02040503050406030204" pitchFamily="18" charset="0"/>
              </a:rPr>
              <a:t>National </a:t>
            </a:r>
            <a:r>
              <a:rPr lang="en-US" sz="1600" i="1" dirty="0">
                <a:latin typeface="Cambria" panose="02040503050406030204" pitchFamily="18" charset="0"/>
              </a:rPr>
              <a:t>unemployment rate for PwD = 70%</a:t>
            </a:r>
          </a:p>
          <a:p>
            <a:pPr marL="285750" indent="-285750">
              <a:buClr>
                <a:schemeClr val="tx2"/>
              </a:buClr>
              <a:buSzPct val="75000"/>
              <a:buFont typeface="Wingdings" panose="05000000000000000000" pitchFamily="2" charset="2"/>
              <a:buChar char="q"/>
            </a:pPr>
            <a:r>
              <a:rPr lang="en-US" sz="1600" i="1" dirty="0">
                <a:latin typeface="Cambria" panose="02040503050406030204" pitchFamily="18" charset="0"/>
              </a:rPr>
              <a:t>1.2 million Georgia </a:t>
            </a:r>
            <a:r>
              <a:rPr lang="en-US" sz="1600" i="1" dirty="0" smtClean="0">
                <a:latin typeface="Cambria" panose="02040503050406030204" pitchFamily="18" charset="0"/>
              </a:rPr>
              <a:t>PwD</a:t>
            </a:r>
          </a:p>
          <a:p>
            <a:pPr marL="285750" indent="-285750">
              <a:buClr>
                <a:schemeClr val="tx2"/>
              </a:buClr>
              <a:buSzPct val="75000"/>
              <a:buFont typeface="Wingdings" panose="05000000000000000000" pitchFamily="2" charset="2"/>
              <a:buChar char="q"/>
            </a:pPr>
            <a:r>
              <a:rPr lang="en-US" sz="1600" i="1" dirty="0" smtClean="0">
                <a:latin typeface="Cambria" panose="02040503050406030204" pitchFamily="18" charset="0"/>
              </a:rPr>
              <a:t>650,000 </a:t>
            </a:r>
            <a:r>
              <a:rPr lang="en-US" sz="1600" i="1" dirty="0">
                <a:latin typeface="Cambria" panose="02040503050406030204" pitchFamily="18" charset="0"/>
              </a:rPr>
              <a:t>of working age</a:t>
            </a:r>
          </a:p>
          <a:p>
            <a:pPr marL="285750" indent="-285750">
              <a:buClr>
                <a:schemeClr val="tx2"/>
              </a:buClr>
              <a:buSzPct val="75000"/>
              <a:buFont typeface="Wingdings" panose="05000000000000000000" pitchFamily="2" charset="2"/>
              <a:buChar char="q"/>
            </a:pPr>
            <a:r>
              <a:rPr lang="en-US" sz="1600" i="1" dirty="0">
                <a:latin typeface="Cambria" panose="02040503050406030204" pitchFamily="18" charset="0"/>
              </a:rPr>
              <a:t>Georgia VR’s </a:t>
            </a:r>
            <a:r>
              <a:rPr lang="en-US" sz="1600" i="1" dirty="0" smtClean="0">
                <a:latin typeface="Cambria" panose="02040503050406030204" pitchFamily="18" charset="0"/>
              </a:rPr>
              <a:t>serves 30,000 </a:t>
            </a:r>
            <a:r>
              <a:rPr lang="en-US" sz="1600" i="1" dirty="0">
                <a:latin typeface="Cambria" panose="02040503050406030204" pitchFamily="18" charset="0"/>
              </a:rPr>
              <a:t>&amp; 5,000 </a:t>
            </a:r>
            <a:r>
              <a:rPr lang="en-US" sz="1600" i="1" dirty="0" smtClean="0">
                <a:latin typeface="Cambria" panose="02040503050406030204" pitchFamily="18" charset="0"/>
              </a:rPr>
              <a:t>employed</a:t>
            </a:r>
          </a:p>
          <a:p>
            <a:pPr marL="285750" indent="-285750">
              <a:buClr>
                <a:schemeClr val="tx2"/>
              </a:buClr>
              <a:buSzPct val="75000"/>
              <a:buFont typeface="Wingdings" panose="05000000000000000000" pitchFamily="2" charset="2"/>
              <a:buChar char="q"/>
            </a:pPr>
            <a:r>
              <a:rPr lang="en-US" sz="1600" i="1" dirty="0" smtClean="0">
                <a:latin typeface="Cambria" panose="02040503050406030204" pitchFamily="18" charset="0"/>
              </a:rPr>
              <a:t>National VR decreased 11% in total served &amp; employed </a:t>
            </a:r>
            <a:endParaRPr lang="en-US" sz="1600" i="1" dirty="0">
              <a:latin typeface="Cambria" panose="02040503050406030204" pitchFamily="18"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77" y="1178983"/>
            <a:ext cx="2989118" cy="207395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0774" y="2677028"/>
            <a:ext cx="2464126" cy="2170667"/>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713" y="5016575"/>
            <a:ext cx="3009900" cy="1504950"/>
          </a:xfrm>
          <a:prstGeom prst="rect">
            <a:avLst/>
          </a:prstGeom>
        </p:spPr>
      </p:pic>
      <p:sp>
        <p:nvSpPr>
          <p:cNvPr id="20" name="Rectangle 2"/>
          <p:cNvSpPr txBox="1">
            <a:spLocks noChangeArrowheads="1"/>
          </p:cNvSpPr>
          <p:nvPr/>
        </p:nvSpPr>
        <p:spPr bwMode="auto">
          <a:xfrm>
            <a:off x="38100" y="884608"/>
            <a:ext cx="9144000" cy="124974"/>
          </a:xfrm>
          <a:prstGeom prst="rect">
            <a:avLst/>
          </a:prstGeom>
          <a:noFill/>
          <a:ln w="9525">
            <a:noFill/>
            <a:miter lim="800000"/>
            <a:headEnd/>
            <a:tailEnd/>
          </a:ln>
        </p:spPr>
        <p:txBody>
          <a:bodyPr anchor="ctr"/>
          <a:lstStyle/>
          <a:p>
            <a:pPr algn="ctr" eaLnBrk="0" hangingPunct="0">
              <a:defRPr/>
            </a:pPr>
            <a:endParaRPr lang="en-US" sz="4000" b="1" dirty="0" smtClean="0">
              <a:solidFill>
                <a:schemeClr val="tx2"/>
              </a:solidFill>
              <a:latin typeface="Cambria" pitchFamily="18" charset="0"/>
            </a:endParaRPr>
          </a:p>
          <a:p>
            <a:pPr algn="ctr" eaLnBrk="0" hangingPunct="0">
              <a:defRPr/>
            </a:pPr>
            <a:r>
              <a:rPr lang="en-US" sz="2000" b="1" dirty="0" smtClean="0">
                <a:solidFill>
                  <a:schemeClr val="tx2"/>
                </a:solidFill>
                <a:latin typeface="Cambria" pitchFamily="18" charset="0"/>
              </a:rPr>
              <a:t>Mission: Employment &amp; independence for Georgians with disabilities</a:t>
            </a:r>
            <a:endParaRPr lang="en-US" sz="1600" i="1" dirty="0">
              <a:latin typeface="Cambria" pitchFamily="18" charset="0"/>
            </a:endParaRPr>
          </a:p>
          <a:p>
            <a:pPr algn="ctr" eaLnBrk="0" hangingPunct="0">
              <a:defRPr/>
            </a:pPr>
            <a:endParaRPr lang="en-US" sz="2000" b="1" dirty="0" smtClean="0">
              <a:solidFill>
                <a:schemeClr val="tx2"/>
              </a:solidFill>
              <a:latin typeface="Cambria" pitchFamily="18" charset="0"/>
            </a:endParaRPr>
          </a:p>
        </p:txBody>
      </p:sp>
    </p:spTree>
    <p:extLst>
      <p:ext uri="{BB962C8B-B14F-4D97-AF65-F5344CB8AC3E}">
        <p14:creationId xmlns:p14="http://schemas.microsoft.com/office/powerpoint/2010/main" val="29176304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914400" y="1371600"/>
            <a:ext cx="7391400" cy="4800600"/>
          </a:xfrm>
          <a:prstGeom prst="rect">
            <a:avLst/>
          </a:prstGeom>
          <a:noFill/>
          <a:ln w="9525">
            <a:noFill/>
            <a:miter lim="800000"/>
            <a:headEnd/>
            <a:tailEnd/>
          </a:ln>
        </p:spPr>
        <p:txBody>
          <a:bodyPr/>
          <a:lstStyle/>
          <a:p>
            <a:pPr algn="ctr">
              <a:buClr>
                <a:schemeClr val="tx1"/>
              </a:buClr>
              <a:buFont typeface="Wingdings" pitchFamily="2" charset="2"/>
              <a:buNone/>
              <a:defRPr/>
            </a:pPr>
            <a:endParaRPr lang="en-US" sz="4000" b="1" dirty="0" smtClean="0">
              <a:solidFill>
                <a:schemeClr val="tx2">
                  <a:lumMod val="75000"/>
                </a:schemeClr>
              </a:solidFill>
              <a:latin typeface="Cambria" pitchFamily="18" charset="0"/>
            </a:endParaRPr>
          </a:p>
        </p:txBody>
      </p:sp>
      <p:sp>
        <p:nvSpPr>
          <p:cNvPr id="11" name="Slide Number Placeholder 8"/>
          <p:cNvSpPr>
            <a:spLocks noGrp="1"/>
          </p:cNvSpPr>
          <p:nvPr>
            <p:ph type="sldNum" sz="quarter" idx="12"/>
          </p:nvPr>
        </p:nvSpPr>
        <p:spPr>
          <a:xfrm>
            <a:off x="6457950" y="6356351"/>
            <a:ext cx="2057400" cy="365125"/>
          </a:xfrm>
        </p:spPr>
        <p:txBody>
          <a:bodyPr/>
          <a:lstStyle/>
          <a:p>
            <a:fld id="{267F0869-FA1F-4961-8AA9-5582FE3AC60B}" type="slidenum">
              <a:rPr lang="en-US" smtClean="0"/>
              <a:pPr/>
              <a:t>3</a:t>
            </a:fld>
            <a:endParaRPr lang="en-US"/>
          </a:p>
        </p:txBody>
      </p:sp>
      <p:sp>
        <p:nvSpPr>
          <p:cNvPr id="12" name="TextBox 11"/>
          <p:cNvSpPr txBox="1"/>
          <p:nvPr/>
        </p:nvSpPr>
        <p:spPr>
          <a:xfrm>
            <a:off x="3962400" y="1340427"/>
            <a:ext cx="4953000" cy="1077218"/>
          </a:xfrm>
          <a:prstGeom prst="rect">
            <a:avLst/>
          </a:prstGeom>
          <a:noFill/>
          <a:ln>
            <a:noFill/>
            <a:prstDash val="solid"/>
          </a:ln>
        </p:spPr>
        <p:txBody>
          <a:bodyPr wrap="square" rtlCol="0">
            <a:spAutoFit/>
          </a:bodyPr>
          <a:lstStyle/>
          <a:p>
            <a:pPr lvl="1">
              <a:buClr>
                <a:schemeClr val="tx2"/>
              </a:buClr>
              <a:buSzPct val="75000"/>
            </a:pPr>
            <a:r>
              <a:rPr lang="en-US" sz="1600" b="1" i="1" dirty="0" smtClean="0">
                <a:latin typeface="Cambria" panose="02040503050406030204" pitchFamily="18" charset="0"/>
              </a:rPr>
              <a:t>Vision:</a:t>
            </a:r>
          </a:p>
          <a:p>
            <a:pPr lvl="1">
              <a:buClr>
                <a:schemeClr val="tx2"/>
              </a:buClr>
              <a:buSzPct val="75000"/>
            </a:pPr>
            <a:endParaRPr lang="en-US" sz="1600" b="1" i="1" dirty="0" smtClean="0">
              <a:latin typeface="Cambria" panose="02040503050406030204" pitchFamily="18" charset="0"/>
            </a:endParaRPr>
          </a:p>
          <a:p>
            <a:pPr lvl="1">
              <a:buClr>
                <a:schemeClr val="tx2"/>
              </a:buClr>
              <a:buSzPct val="75000"/>
            </a:pPr>
            <a:r>
              <a:rPr lang="en-US" sz="1600" i="1" dirty="0" smtClean="0">
                <a:latin typeface="Cambria" panose="02040503050406030204" pitchFamily="18" charset="0"/>
              </a:rPr>
              <a:t>Every Georgian with a disability can work </a:t>
            </a:r>
          </a:p>
          <a:p>
            <a:pPr lvl="1">
              <a:buClr>
                <a:schemeClr val="tx2"/>
              </a:buClr>
              <a:buSzPct val="75000"/>
            </a:pPr>
            <a:r>
              <a:rPr lang="en-US" sz="1600" i="1" dirty="0" smtClean="0">
                <a:latin typeface="Cambria" panose="02040503050406030204" pitchFamily="18" charset="0"/>
              </a:rPr>
              <a:t>and live independently</a:t>
            </a:r>
            <a:endParaRPr lang="en-US" sz="1600" i="1" dirty="0">
              <a:latin typeface="Cambria" panose="02040503050406030204" pitchFamily="18" charset="0"/>
            </a:endParaRPr>
          </a:p>
        </p:txBody>
      </p:sp>
      <p:sp>
        <p:nvSpPr>
          <p:cNvPr id="13" name="TextBox 12"/>
          <p:cNvSpPr txBox="1"/>
          <p:nvPr/>
        </p:nvSpPr>
        <p:spPr>
          <a:xfrm>
            <a:off x="381000" y="3922090"/>
            <a:ext cx="5791200" cy="2062103"/>
          </a:xfrm>
          <a:prstGeom prst="rect">
            <a:avLst/>
          </a:prstGeom>
          <a:noFill/>
          <a:ln>
            <a:noFill/>
            <a:prstDash val="solid"/>
          </a:ln>
        </p:spPr>
        <p:txBody>
          <a:bodyPr wrap="square" rtlCol="0">
            <a:spAutoFit/>
          </a:bodyPr>
          <a:lstStyle/>
          <a:p>
            <a:r>
              <a:rPr lang="en-US" sz="1600" b="1" i="1" dirty="0" smtClean="0">
                <a:latin typeface="Cambria" panose="02040503050406030204" pitchFamily="18" charset="0"/>
              </a:rPr>
              <a:t>Opportunities:</a:t>
            </a:r>
          </a:p>
          <a:p>
            <a:pPr marL="285750" indent="-285750">
              <a:buClr>
                <a:schemeClr val="tx2"/>
              </a:buClr>
              <a:buSzPct val="75000"/>
              <a:buFont typeface="Wingdings" panose="05000000000000000000" pitchFamily="2" charset="2"/>
              <a:buChar char="q"/>
            </a:pPr>
            <a:r>
              <a:rPr lang="en-US" sz="1600" i="1" dirty="0" smtClean="0">
                <a:latin typeface="Cambria" panose="02040503050406030204" pitchFamily="18" charset="0"/>
              </a:rPr>
              <a:t>Georgia’s low graduation rate for HS students with disabilities</a:t>
            </a: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r>
              <a:rPr lang="en-US" sz="1600" i="1" dirty="0" smtClean="0">
                <a:latin typeface="Cambria" panose="02040503050406030204" pitchFamily="18" charset="0"/>
              </a:rPr>
              <a:t>W.I.O.A. – students &amp; youth with disabilities (in/out of school)</a:t>
            </a:r>
          </a:p>
          <a:p>
            <a:pPr marL="285750" indent="-285750">
              <a:buClr>
                <a:schemeClr val="tx2"/>
              </a:buClr>
              <a:buSzPct val="75000"/>
              <a:buFont typeface="Wingdings" panose="05000000000000000000" pitchFamily="2" charset="2"/>
              <a:buChar char="q"/>
            </a:pPr>
            <a:r>
              <a:rPr lang="en-US" sz="1600" i="1" dirty="0" smtClean="0">
                <a:latin typeface="Cambria" panose="02040503050406030204" pitchFamily="18" charset="0"/>
              </a:rPr>
              <a:t>W.I.O.A. – Pre Employment Transition Services mandate (15%)</a:t>
            </a: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r>
              <a:rPr lang="en-US" sz="1600" i="1" dirty="0" smtClean="0">
                <a:latin typeface="Cambria" panose="02040503050406030204" pitchFamily="18" charset="0"/>
              </a:rPr>
              <a:t>Governor’s “Go Build Georgia”  initiative</a:t>
            </a:r>
          </a:p>
          <a:p>
            <a:pPr marL="285750" indent="-285750">
              <a:buClr>
                <a:schemeClr val="tx2"/>
              </a:buClr>
              <a:buSzPct val="75000"/>
              <a:buFont typeface="Wingdings" panose="05000000000000000000" pitchFamily="2" charset="2"/>
              <a:buChar char="q"/>
            </a:pPr>
            <a:r>
              <a:rPr lang="en-US" sz="1600" i="1" dirty="0" smtClean="0">
                <a:latin typeface="Cambria" panose="02040503050406030204" pitchFamily="18" charset="0"/>
              </a:rPr>
              <a:t>Governor’s “High Demand Career” initiative</a:t>
            </a:r>
          </a:p>
          <a:p>
            <a:pPr marL="285750" indent="-285750">
              <a:buClr>
                <a:schemeClr val="tx2"/>
              </a:buClr>
              <a:buSzPct val="75000"/>
              <a:buFont typeface="Wingdings" panose="05000000000000000000" pitchFamily="2" charset="2"/>
              <a:buChar char="q"/>
            </a:pPr>
            <a:r>
              <a:rPr lang="en-US" sz="1600" i="1" dirty="0" smtClean="0">
                <a:latin typeface="Cambria" panose="02040503050406030204" pitchFamily="18" charset="0"/>
              </a:rPr>
              <a:t>Federal Career Pathways demonstration grant</a:t>
            </a:r>
            <a:endParaRPr lang="en-US" sz="1600" i="1" dirty="0">
              <a:latin typeface="Cambria" panose="02040503050406030204" pitchFamily="18" charset="0"/>
            </a:endParaRPr>
          </a:p>
          <a:p>
            <a:endParaRPr lang="en-US" sz="1600" b="1" i="1" dirty="0">
              <a:latin typeface="Cambria" panose="020405030504060302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52" y="1128386"/>
            <a:ext cx="3303771" cy="237681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900" y="3678473"/>
            <a:ext cx="2730500" cy="2730500"/>
          </a:xfrm>
          <a:prstGeom prst="rect">
            <a:avLst/>
          </a:prstGeom>
        </p:spPr>
      </p:pic>
      <p:sp>
        <p:nvSpPr>
          <p:cNvPr id="16" name="Rectangle 2"/>
          <p:cNvSpPr txBox="1">
            <a:spLocks noChangeArrowheads="1"/>
          </p:cNvSpPr>
          <p:nvPr/>
        </p:nvSpPr>
        <p:spPr bwMode="auto">
          <a:xfrm>
            <a:off x="10391" y="0"/>
            <a:ext cx="9133609" cy="855047"/>
          </a:xfrm>
          <a:prstGeom prst="rect">
            <a:avLst/>
          </a:prstGeom>
          <a:noFill/>
          <a:ln w="9525">
            <a:noFill/>
            <a:miter lim="800000"/>
            <a:headEnd/>
            <a:tailEnd/>
          </a:ln>
        </p:spPr>
        <p:txBody>
          <a:bodyPr anchor="ctr"/>
          <a:lstStyle/>
          <a:p>
            <a:pPr algn="ctr" eaLnBrk="0" hangingPunct="0">
              <a:defRPr/>
            </a:pPr>
            <a:endParaRPr lang="en-US" sz="4000" b="1" dirty="0" smtClean="0">
              <a:solidFill>
                <a:schemeClr val="tx2"/>
              </a:solidFill>
              <a:latin typeface="Cambria" pitchFamily="18" charset="0"/>
            </a:endParaRPr>
          </a:p>
        </p:txBody>
      </p:sp>
    </p:spTree>
    <p:extLst>
      <p:ext uri="{BB962C8B-B14F-4D97-AF65-F5344CB8AC3E}">
        <p14:creationId xmlns:p14="http://schemas.microsoft.com/office/powerpoint/2010/main" val="89615851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8"/>
          <p:cNvSpPr>
            <a:spLocks noGrp="1"/>
          </p:cNvSpPr>
          <p:nvPr>
            <p:ph type="sldNum" sz="quarter" idx="12"/>
          </p:nvPr>
        </p:nvSpPr>
        <p:spPr>
          <a:xfrm>
            <a:off x="6457950" y="6356351"/>
            <a:ext cx="2057400" cy="365125"/>
          </a:xfrm>
        </p:spPr>
        <p:txBody>
          <a:bodyPr/>
          <a:lstStyle/>
          <a:p>
            <a:fld id="{267F0869-FA1F-4961-8AA9-5582FE3AC60B}" type="slidenum">
              <a:rPr lang="en-US" smtClean="0"/>
              <a:pPr/>
              <a:t>4</a:t>
            </a:fld>
            <a:endParaRPr lang="en-US"/>
          </a:p>
        </p:txBody>
      </p:sp>
      <p:sp>
        <p:nvSpPr>
          <p:cNvPr id="6" name="Rectangle 5"/>
          <p:cNvSpPr/>
          <p:nvPr/>
        </p:nvSpPr>
        <p:spPr>
          <a:xfrm>
            <a:off x="457200" y="1143000"/>
            <a:ext cx="6019800" cy="5109091"/>
          </a:xfrm>
          <a:prstGeom prst="rect">
            <a:avLst/>
          </a:prstGeom>
        </p:spPr>
        <p:txBody>
          <a:bodyPr wrap="square">
            <a:spAutoFit/>
          </a:bodyPr>
          <a:lstStyle/>
          <a:p>
            <a:r>
              <a:rPr lang="en-US" sz="2400" b="1" dirty="0" smtClean="0">
                <a:solidFill>
                  <a:schemeClr val="tx2"/>
                </a:solidFill>
                <a:latin typeface="Cambria" pitchFamily="18" charset="0"/>
              </a:rPr>
              <a:t>GVRA’s Belief</a:t>
            </a:r>
            <a:r>
              <a:rPr lang="en-US" sz="2400" i="1" dirty="0" smtClean="0">
                <a:latin typeface="Cambria" pitchFamily="18" charset="0"/>
              </a:rPr>
              <a:t> </a:t>
            </a:r>
            <a:r>
              <a:rPr lang="en-US" i="1" dirty="0" smtClean="0">
                <a:latin typeface="Cambria" pitchFamily="18" charset="0"/>
              </a:rPr>
              <a:t>we believe…</a:t>
            </a:r>
          </a:p>
          <a:p>
            <a:r>
              <a:rPr lang="en-US" sz="2000" i="1" dirty="0" smtClean="0">
                <a:latin typeface="Cambria" pitchFamily="18" charset="0"/>
              </a:rPr>
              <a:t>     </a:t>
            </a:r>
            <a:r>
              <a:rPr lang="en-US" i="1" dirty="0" smtClean="0">
                <a:latin typeface="Cambria" pitchFamily="18" charset="0"/>
              </a:rPr>
              <a:t>Everyone can work!</a:t>
            </a:r>
          </a:p>
          <a:p>
            <a:endParaRPr lang="en-US" i="1" dirty="0" smtClean="0">
              <a:latin typeface="Cambria" pitchFamily="18" charset="0"/>
            </a:endParaRPr>
          </a:p>
          <a:p>
            <a:r>
              <a:rPr lang="en-US" sz="2400" b="1" dirty="0" smtClean="0">
                <a:solidFill>
                  <a:schemeClr val="tx2"/>
                </a:solidFill>
                <a:latin typeface="Cambria" pitchFamily="18" charset="0"/>
              </a:rPr>
              <a:t>GVRA’s Values</a:t>
            </a:r>
            <a:r>
              <a:rPr lang="en-US" sz="2400" dirty="0" smtClean="0">
                <a:solidFill>
                  <a:schemeClr val="tx2"/>
                </a:solidFill>
                <a:latin typeface="Cambria" pitchFamily="18" charset="0"/>
              </a:rPr>
              <a:t> </a:t>
            </a:r>
            <a:r>
              <a:rPr lang="en-US" i="1" dirty="0" smtClean="0">
                <a:latin typeface="Cambria" pitchFamily="18" charset="0"/>
              </a:rPr>
              <a:t>we value…</a:t>
            </a:r>
            <a:endParaRPr lang="en-US" b="1" u="sng" dirty="0" smtClean="0">
              <a:solidFill>
                <a:schemeClr val="tx2"/>
              </a:solidFill>
              <a:latin typeface="Cambria" pitchFamily="18" charset="0"/>
            </a:endParaRPr>
          </a:p>
          <a:p>
            <a:pPr marL="914400" lvl="1" indent="-457200">
              <a:buSzPct val="80000"/>
              <a:buFont typeface="Wingdings" pitchFamily="2" charset="2"/>
              <a:buChar char="§"/>
            </a:pPr>
            <a:r>
              <a:rPr lang="en-US" i="1" dirty="0" smtClean="0">
                <a:latin typeface="Cambria" charset="0"/>
                <a:ea typeface="Cambria" charset="0"/>
                <a:cs typeface="Cambria" charset="0"/>
              </a:rPr>
              <a:t>Teamwork</a:t>
            </a:r>
          </a:p>
          <a:p>
            <a:pPr marL="914400" lvl="1" indent="-457200">
              <a:buSzPct val="80000"/>
              <a:buFont typeface="Wingdings" pitchFamily="2" charset="2"/>
              <a:buChar char="§"/>
            </a:pPr>
            <a:r>
              <a:rPr lang="en-US" i="1" dirty="0" smtClean="0">
                <a:latin typeface="Cambria" charset="0"/>
                <a:ea typeface="Cambria" charset="0"/>
                <a:cs typeface="Cambria" charset="0"/>
              </a:rPr>
              <a:t>Differences</a:t>
            </a:r>
          </a:p>
          <a:p>
            <a:pPr marL="914400" lvl="1" indent="-457200">
              <a:buSzPct val="80000"/>
              <a:buFont typeface="Wingdings" pitchFamily="2" charset="2"/>
              <a:buChar char="§"/>
            </a:pPr>
            <a:r>
              <a:rPr lang="en-US" i="1" dirty="0" smtClean="0">
                <a:latin typeface="Cambria" charset="0"/>
                <a:ea typeface="Cambria" charset="0"/>
                <a:cs typeface="Cambria" charset="0"/>
              </a:rPr>
              <a:t>Innovation</a:t>
            </a:r>
          </a:p>
          <a:p>
            <a:pPr marL="914400" lvl="1" indent="-457200">
              <a:buSzPct val="80000"/>
              <a:buFont typeface="Wingdings" pitchFamily="2" charset="2"/>
              <a:buChar char="§"/>
            </a:pPr>
            <a:r>
              <a:rPr lang="en-US" i="1" dirty="0" smtClean="0">
                <a:latin typeface="Cambria" charset="0"/>
                <a:ea typeface="Cambria" charset="0"/>
                <a:cs typeface="Cambria" charset="0"/>
              </a:rPr>
              <a:t>Communication</a:t>
            </a:r>
          </a:p>
          <a:p>
            <a:pPr marL="914400" lvl="1" indent="-457200">
              <a:buSzPct val="80000"/>
              <a:buFont typeface="Wingdings" pitchFamily="2" charset="2"/>
              <a:buChar char="§"/>
            </a:pPr>
            <a:r>
              <a:rPr lang="en-US" i="1" dirty="0" smtClean="0">
                <a:latin typeface="Cambria" charset="0"/>
                <a:ea typeface="Cambria" charset="0"/>
                <a:cs typeface="Cambria" charset="0"/>
              </a:rPr>
              <a:t>Performance</a:t>
            </a:r>
          </a:p>
          <a:p>
            <a:pPr marL="914400" lvl="1" indent="-457200">
              <a:buSzPct val="80000"/>
              <a:buFont typeface="Wingdings" pitchFamily="2" charset="2"/>
              <a:buChar char="§"/>
            </a:pPr>
            <a:r>
              <a:rPr lang="en-US" i="1" dirty="0" smtClean="0">
                <a:latin typeface="Cambria" charset="0"/>
                <a:ea typeface="Cambria" charset="0"/>
                <a:cs typeface="Cambria" charset="0"/>
              </a:rPr>
              <a:t>Our clients, our people and our partners</a:t>
            </a:r>
          </a:p>
          <a:p>
            <a:pPr marL="1371600" lvl="2" indent="-457200">
              <a:buSzPct val="80000"/>
            </a:pPr>
            <a:endParaRPr lang="en-US" i="1" dirty="0" smtClean="0">
              <a:latin typeface="Cambria" charset="0"/>
              <a:ea typeface="Cambria" charset="0"/>
              <a:cs typeface="Cambria" charset="0"/>
            </a:endParaRPr>
          </a:p>
          <a:p>
            <a:pPr marL="457200" indent="-457200">
              <a:buSzPct val="80000"/>
            </a:pPr>
            <a:r>
              <a:rPr lang="en-US" sz="2400" b="1" dirty="0" smtClean="0">
                <a:solidFill>
                  <a:schemeClr val="tx2"/>
                </a:solidFill>
                <a:latin typeface="Cambria" charset="0"/>
                <a:ea typeface="Cambria" charset="0"/>
                <a:cs typeface="Cambria" charset="0"/>
              </a:rPr>
              <a:t>GVRA’s Strategic Themes</a:t>
            </a:r>
          </a:p>
          <a:p>
            <a:pPr marL="914400" lvl="1" indent="-457200">
              <a:buSzPct val="80000"/>
              <a:buFont typeface="+mj-lt"/>
              <a:buAutoNum type="arabicPeriod"/>
            </a:pPr>
            <a:r>
              <a:rPr lang="en-US" i="1" dirty="0" smtClean="0">
                <a:latin typeface="Cambria" charset="0"/>
                <a:ea typeface="Cambria" charset="0"/>
                <a:cs typeface="Cambria" charset="0"/>
              </a:rPr>
              <a:t>Employment focused, client-driven organization.</a:t>
            </a:r>
          </a:p>
          <a:p>
            <a:pPr marL="914400" lvl="1" indent="-457200">
              <a:buSzPct val="80000"/>
              <a:buFont typeface="+mj-lt"/>
              <a:buAutoNum type="arabicPeriod"/>
            </a:pPr>
            <a:r>
              <a:rPr lang="en-US" i="1" dirty="0" smtClean="0">
                <a:latin typeface="Cambria" charset="0"/>
                <a:ea typeface="Cambria" charset="0"/>
                <a:cs typeface="Cambria" charset="0"/>
              </a:rPr>
              <a:t>Client-driven, employment focused processes.</a:t>
            </a:r>
          </a:p>
          <a:p>
            <a:pPr marL="914400" lvl="1" indent="-457200">
              <a:buSzPct val="80000"/>
              <a:buFont typeface="+mj-lt"/>
              <a:buAutoNum type="arabicPeriod"/>
            </a:pPr>
            <a:r>
              <a:rPr lang="en-US" i="1" dirty="0" smtClean="0">
                <a:latin typeface="Cambria" charset="0"/>
                <a:ea typeface="Cambria" charset="0"/>
                <a:cs typeface="Cambria" charset="0"/>
              </a:rPr>
              <a:t>Employment focused, client-driven providers.</a:t>
            </a:r>
          </a:p>
          <a:p>
            <a:pPr marL="914400" lvl="1" indent="-457200">
              <a:buSzPct val="80000"/>
              <a:buFont typeface="+mj-lt"/>
              <a:buAutoNum type="arabicPeriod"/>
            </a:pPr>
            <a:r>
              <a:rPr lang="en-US" i="1" dirty="0" smtClean="0">
                <a:latin typeface="Cambria" charset="0"/>
                <a:ea typeface="Cambria" charset="0"/>
                <a:cs typeface="Cambria" charset="0"/>
              </a:rPr>
              <a:t>High performance.</a:t>
            </a:r>
          </a:p>
          <a:p>
            <a:pPr marL="914400" lvl="1" indent="-457200">
              <a:buSzPct val="80000"/>
              <a:buFont typeface="+mj-lt"/>
              <a:buAutoNum type="arabicPeriod"/>
            </a:pPr>
            <a:r>
              <a:rPr lang="en-US" i="1" dirty="0" smtClean="0">
                <a:latin typeface="Cambria" charset="0"/>
                <a:ea typeface="Cambria" charset="0"/>
                <a:cs typeface="Cambria" charset="0"/>
              </a:rPr>
              <a:t>Invest in our people.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360" y="786298"/>
            <a:ext cx="4164945" cy="2819400"/>
          </a:xfrm>
          <a:prstGeom prst="rect">
            <a:avLst/>
          </a:prstGeom>
        </p:spPr>
      </p:pic>
      <p:sp>
        <p:nvSpPr>
          <p:cNvPr id="8" name="Rectangle 2"/>
          <p:cNvSpPr txBox="1">
            <a:spLocks noChangeArrowheads="1"/>
          </p:cNvSpPr>
          <p:nvPr/>
        </p:nvSpPr>
        <p:spPr bwMode="auto">
          <a:xfrm>
            <a:off x="38100" y="0"/>
            <a:ext cx="9144000" cy="855047"/>
          </a:xfrm>
          <a:prstGeom prst="rect">
            <a:avLst/>
          </a:prstGeom>
          <a:noFill/>
          <a:ln w="9525">
            <a:noFill/>
            <a:miter lim="800000"/>
            <a:headEnd/>
            <a:tailEnd/>
          </a:ln>
        </p:spPr>
        <p:txBody>
          <a:bodyPr anchor="ctr"/>
          <a:lstStyle/>
          <a:p>
            <a:pPr algn="ctr" eaLnBrk="0" hangingPunct="0">
              <a:defRPr/>
            </a:pPr>
            <a:endParaRPr lang="en-US" sz="4000" b="1" dirty="0" smtClean="0">
              <a:solidFill>
                <a:schemeClr val="tx2"/>
              </a:solidFill>
              <a:latin typeface="Cambria" pitchFamily="18" charset="0"/>
            </a:endParaRPr>
          </a:p>
        </p:txBody>
      </p:sp>
    </p:spTree>
    <p:extLst>
      <p:ext uri="{BB962C8B-B14F-4D97-AF65-F5344CB8AC3E}">
        <p14:creationId xmlns:p14="http://schemas.microsoft.com/office/powerpoint/2010/main" val="79560399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a:bodyPr>
          <a:lstStyle/>
          <a:p>
            <a:r>
              <a:rPr lang="en-US" dirty="0" smtClean="0"/>
              <a:t/>
            </a:r>
            <a:br>
              <a:rPr lang="en-US" dirty="0" smtClean="0"/>
            </a:br>
            <a:r>
              <a:rPr lang="en-US" dirty="0" smtClean="0"/>
              <a:t>Preparation for VR Services</a:t>
            </a:r>
            <a:endParaRPr lang="en-US" dirty="0"/>
          </a:p>
        </p:txBody>
      </p:sp>
      <p:sp>
        <p:nvSpPr>
          <p:cNvPr id="18" name="Content Placeholder 17"/>
          <p:cNvSpPr>
            <a:spLocks noGrp="1"/>
          </p:cNvSpPr>
          <p:nvPr>
            <p:ph idx="1"/>
          </p:nvPr>
        </p:nvSpPr>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When can a student begin receiving VR services?</a:t>
            </a:r>
          </a:p>
          <a:p>
            <a:pPr>
              <a:lnSpc>
                <a:spcPct val="100000"/>
              </a:lnSpc>
              <a:spcBef>
                <a:spcPts val="0"/>
              </a:spcBef>
              <a:defRPr/>
            </a:pPr>
            <a:r>
              <a:rPr lang="en-US" sz="2400" i="1" dirty="0" smtClean="0"/>
              <a:t>Services can begin when a student starts high school or younger if at risk </a:t>
            </a:r>
            <a:r>
              <a:rPr lang="en-US" sz="2400" i="1" smtClean="0"/>
              <a:t>for dropping out</a:t>
            </a:r>
            <a:endParaRPr lang="en-US" sz="2400" i="1"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What documents can parents gather for VR?</a:t>
            </a:r>
          </a:p>
          <a:p>
            <a:pPr>
              <a:lnSpc>
                <a:spcPct val="100000"/>
              </a:lnSpc>
              <a:spcBef>
                <a:spcPts val="0"/>
              </a:spcBef>
              <a:defRPr/>
            </a:pPr>
            <a:r>
              <a:rPr lang="en-US" sz="2400" i="1" dirty="0" smtClean="0"/>
              <a:t>IEP, school psychological, records from medical doctors are also helpful but, not required to begin the process.</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Is VR always a part of your student’s transition planning?</a:t>
            </a:r>
          </a:p>
          <a:p>
            <a:pPr>
              <a:lnSpc>
                <a:spcPct val="100000"/>
              </a:lnSpc>
              <a:spcBef>
                <a:spcPts val="0"/>
              </a:spcBef>
              <a:defRPr/>
            </a:pPr>
            <a:r>
              <a:rPr lang="en-US" sz="2400" i="1" dirty="0" smtClean="0"/>
              <a:t>Parents can request that a VR staff member attend the transition planning meeting.</a:t>
            </a:r>
            <a:endParaRPr lang="en-US" sz="2400" i="1" dirty="0"/>
          </a:p>
          <a:p>
            <a:pPr marL="0" indent="0">
              <a:lnSpc>
                <a:spcPct val="100000"/>
              </a:lnSpc>
              <a:spcBef>
                <a:spcPts val="0"/>
              </a:spcBef>
              <a:buNone/>
              <a:defRPr/>
            </a:pPr>
            <a:endParaRPr lang="en-US" sz="2400" i="1" dirty="0"/>
          </a:p>
          <a:p>
            <a:pPr marL="0" indent="0">
              <a:lnSpc>
                <a:spcPct val="100000"/>
              </a:lnSpc>
              <a:spcBef>
                <a:spcPts val="0"/>
              </a:spcBef>
              <a:buNone/>
              <a:defRPr/>
            </a:pPr>
            <a:r>
              <a:rPr lang="en-US" sz="2400" i="1" dirty="0" smtClean="0"/>
              <a:t>Your son or daughter must be seeking work or a post secondary opportunity that will lead to work in order receive VR services.</a:t>
            </a:r>
          </a:p>
        </p:txBody>
      </p:sp>
      <p:sp>
        <p:nvSpPr>
          <p:cNvPr id="6" name="Slide Number Placeholder 8"/>
          <p:cNvSpPr>
            <a:spLocks noGrp="1"/>
          </p:cNvSpPr>
          <p:nvPr>
            <p:ph type="sldNum" sz="quarter" idx="12"/>
          </p:nvPr>
        </p:nvSpPr>
        <p:spPr/>
        <p:txBody>
          <a:bodyPr/>
          <a:lstStyle/>
          <a:p>
            <a:fld id="{267F0869-FA1F-4961-8AA9-5582FE3AC60B}" type="slidenum">
              <a:rPr lang="en-US" smtClean="0"/>
              <a:pPr/>
              <a:t>5</a:t>
            </a:fld>
            <a:endParaRPr lang="en-US"/>
          </a:p>
        </p:txBody>
      </p:sp>
      <p:sp>
        <p:nvSpPr>
          <p:cNvPr id="8" name="Rectangle 3"/>
          <p:cNvSpPr txBox="1">
            <a:spLocks noChangeArrowheads="1"/>
          </p:cNvSpPr>
          <p:nvPr/>
        </p:nvSpPr>
        <p:spPr bwMode="auto">
          <a:xfrm>
            <a:off x="1162050" y="4495562"/>
            <a:ext cx="6324600" cy="1122365"/>
          </a:xfrm>
          <a:prstGeom prst="rect">
            <a:avLst/>
          </a:prstGeom>
          <a:noFill/>
          <a:ln w="3175">
            <a:noFill/>
            <a:miter lim="800000"/>
            <a:headEnd/>
            <a:tailEnd/>
          </a:ln>
        </p:spPr>
        <p:txBody>
          <a:bodyPr/>
          <a:lstStyle/>
          <a:p>
            <a:pPr>
              <a:buClr>
                <a:schemeClr val="tx2"/>
              </a:buClr>
              <a:buSzPct val="75000"/>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p:txBody>
      </p:sp>
    </p:spTree>
    <p:extLst>
      <p:ext uri="{BB962C8B-B14F-4D97-AF65-F5344CB8AC3E}">
        <p14:creationId xmlns:p14="http://schemas.microsoft.com/office/powerpoint/2010/main" val="154776133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
            </a:r>
            <a:br>
              <a:rPr lang="en-US" dirty="0" smtClean="0"/>
            </a:br>
            <a:r>
              <a:rPr lang="en-US" dirty="0" smtClean="0"/>
              <a:t>Step 1: Referral/Application</a:t>
            </a:r>
            <a:endParaRPr lang="en-US" dirty="0"/>
          </a:p>
        </p:txBody>
      </p:sp>
      <p:sp>
        <p:nvSpPr>
          <p:cNvPr id="18" name="Content Placeholder 17"/>
          <p:cNvSpPr>
            <a:spLocks noGrp="1"/>
          </p:cNvSpPr>
          <p:nvPr>
            <p:ph idx="1"/>
          </p:nvPr>
        </p:nvSpPr>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How are transition age students referred for VR services?</a:t>
            </a:r>
          </a:p>
          <a:p>
            <a:pPr>
              <a:lnSpc>
                <a:spcPct val="100000"/>
              </a:lnSpc>
              <a:spcBef>
                <a:spcPts val="0"/>
              </a:spcBef>
              <a:defRPr/>
            </a:pPr>
            <a:r>
              <a:rPr lang="en-US" sz="2400" i="1" dirty="0"/>
              <a:t>A</a:t>
            </a:r>
            <a:r>
              <a:rPr lang="en-US" sz="2400" i="1" dirty="0" smtClean="0"/>
              <a:t> referral form is typically sent by the school to the parent to sign. This gives VR permission to begin the application process with the student.</a:t>
            </a:r>
            <a:endParaRPr lang="en-US" sz="24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What is the role of the VR staff person in the application process?</a:t>
            </a:r>
          </a:p>
          <a:p>
            <a:pPr>
              <a:lnSpc>
                <a:spcPct val="100000"/>
              </a:lnSpc>
              <a:spcBef>
                <a:spcPts val="0"/>
              </a:spcBef>
              <a:defRPr/>
            </a:pPr>
            <a:r>
              <a:rPr lang="en-US" sz="2400" i="1" dirty="0" smtClean="0"/>
              <a:t>A VR staff person will meet with the student to discuss his/her vocational goals and complete the application process.</a:t>
            </a:r>
            <a:endParaRPr lang="en-US" sz="2400" i="1" dirty="0"/>
          </a:p>
          <a:p>
            <a:pPr>
              <a:lnSpc>
                <a:spcPct val="100000"/>
              </a:lnSpc>
              <a:spcBef>
                <a:spcPts val="0"/>
              </a:spcBef>
              <a:defRPr/>
            </a:pPr>
            <a:endParaRPr lang="en-US" sz="2400" i="1" dirty="0"/>
          </a:p>
          <a:p>
            <a:pPr marL="0" indent="0">
              <a:lnSpc>
                <a:spcPct val="100000"/>
              </a:lnSpc>
              <a:spcBef>
                <a:spcPts val="0"/>
              </a:spcBef>
              <a:buNone/>
              <a:defRPr/>
            </a:pPr>
            <a:r>
              <a:rPr lang="en-US" sz="2400" i="1" dirty="0" smtClean="0"/>
              <a:t>Parents can call the local VR office and request an application if the school does not make the referral.</a:t>
            </a:r>
            <a:endParaRPr lang="en-US" sz="2400" i="1" dirty="0"/>
          </a:p>
        </p:txBody>
      </p:sp>
      <p:sp>
        <p:nvSpPr>
          <p:cNvPr id="6" name="Slide Number Placeholder 8"/>
          <p:cNvSpPr>
            <a:spLocks noGrp="1"/>
          </p:cNvSpPr>
          <p:nvPr>
            <p:ph type="sldNum" sz="quarter" idx="12"/>
          </p:nvPr>
        </p:nvSpPr>
        <p:spPr/>
        <p:txBody>
          <a:bodyPr/>
          <a:lstStyle/>
          <a:p>
            <a:fld id="{267F0869-FA1F-4961-8AA9-5582FE3AC60B}" type="slidenum">
              <a:rPr lang="en-US" smtClean="0"/>
              <a:pPr/>
              <a:t>6</a:t>
            </a:fld>
            <a:endParaRPr lang="en-US"/>
          </a:p>
        </p:txBody>
      </p:sp>
      <p:sp>
        <p:nvSpPr>
          <p:cNvPr id="8" name="Rectangle 3"/>
          <p:cNvSpPr txBox="1">
            <a:spLocks noChangeArrowheads="1"/>
          </p:cNvSpPr>
          <p:nvPr/>
        </p:nvSpPr>
        <p:spPr bwMode="auto">
          <a:xfrm>
            <a:off x="2667000" y="5051393"/>
            <a:ext cx="6324600" cy="1122365"/>
          </a:xfrm>
          <a:prstGeom prst="rect">
            <a:avLst/>
          </a:prstGeom>
          <a:noFill/>
          <a:ln w="3175">
            <a:noFill/>
            <a:miter lim="800000"/>
            <a:headEnd/>
            <a:tailEnd/>
          </a:ln>
        </p:spPr>
        <p:txBody>
          <a:bodyPr/>
          <a:lstStyle/>
          <a:p>
            <a:pPr>
              <a:buClr>
                <a:schemeClr val="tx2"/>
              </a:buClr>
              <a:buSzPct val="75000"/>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p:txBody>
      </p:sp>
      <p:sp>
        <p:nvSpPr>
          <p:cNvPr id="11" name="Rectangle 2"/>
          <p:cNvSpPr txBox="1">
            <a:spLocks noChangeArrowheads="1"/>
          </p:cNvSpPr>
          <p:nvPr/>
        </p:nvSpPr>
        <p:spPr bwMode="auto">
          <a:xfrm>
            <a:off x="0" y="262647"/>
            <a:ext cx="9144000" cy="855047"/>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mbria" pitchFamily="18" charset="0"/>
              </a:rPr>
              <a:t> </a:t>
            </a:r>
          </a:p>
          <a:p>
            <a:pPr algn="ctr" eaLnBrk="0" hangingPunct="0">
              <a:defRPr/>
            </a:pPr>
            <a:endParaRPr lang="en-US" sz="2000" b="1" dirty="0" smtClean="0">
              <a:solidFill>
                <a:schemeClr val="tx2"/>
              </a:solidFill>
              <a:latin typeface="Cambria" pitchFamily="18" charset="0"/>
            </a:endParaRPr>
          </a:p>
        </p:txBody>
      </p:sp>
    </p:spTree>
    <p:extLst>
      <p:ext uri="{BB962C8B-B14F-4D97-AF65-F5344CB8AC3E}">
        <p14:creationId xmlns:p14="http://schemas.microsoft.com/office/powerpoint/2010/main" val="141467873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r>
            <a:br>
              <a:rPr lang="en-US" dirty="0" smtClean="0"/>
            </a:br>
            <a:r>
              <a:rPr lang="en-US" dirty="0" smtClean="0"/>
              <a:t>Step 2:Eligibilty</a:t>
            </a:r>
            <a:endParaRPr lang="en-US" dirty="0"/>
          </a:p>
        </p:txBody>
      </p:sp>
      <p:sp>
        <p:nvSpPr>
          <p:cNvPr id="7" name="Content Placeholder 6"/>
          <p:cNvSpPr>
            <a:spLocks noGrp="1"/>
          </p:cNvSpPr>
          <p:nvPr>
            <p:ph idx="1"/>
          </p:nvPr>
        </p:nvSpPr>
        <p:spPr/>
        <p:txBody>
          <a:bodyPr>
            <a:normAutofit fontScale="92500" lnSpcReduction="10000"/>
          </a:bodyPr>
          <a:lstStyle/>
          <a:p>
            <a:pPr marL="0" indent="0">
              <a:buNone/>
            </a:pPr>
            <a:r>
              <a:rPr lang="en-US" dirty="0" smtClean="0"/>
              <a:t>What is needed to satisfy eligibility requirements?</a:t>
            </a:r>
          </a:p>
          <a:p>
            <a:r>
              <a:rPr lang="en-US" i="1" dirty="0" smtClean="0"/>
              <a:t>The documentation needed will confirm the disability and originate from an appropriate specialist. Examples of documentation that </a:t>
            </a:r>
            <a:r>
              <a:rPr lang="en-US" i="1" smtClean="0"/>
              <a:t>may be utilized</a:t>
            </a:r>
            <a:r>
              <a:rPr lang="en-US" i="1" dirty="0" smtClean="0"/>
              <a:t>:  IEP</a:t>
            </a:r>
            <a:r>
              <a:rPr lang="en-US" i="1" dirty="0"/>
              <a:t>, school psychological, records from </a:t>
            </a:r>
            <a:r>
              <a:rPr lang="en-US" i="1"/>
              <a:t>medical </a:t>
            </a:r>
            <a:r>
              <a:rPr lang="en-US" i="1" smtClean="0"/>
              <a:t>doctors. </a:t>
            </a:r>
            <a:endParaRPr lang="en-US" i="1" dirty="0" smtClean="0"/>
          </a:p>
          <a:p>
            <a:pPr marL="0" indent="0">
              <a:buNone/>
            </a:pPr>
            <a:endParaRPr lang="en-US" dirty="0" smtClean="0"/>
          </a:p>
          <a:p>
            <a:pPr marL="0" indent="0">
              <a:buNone/>
            </a:pPr>
            <a:r>
              <a:rPr lang="en-US" dirty="0" smtClean="0"/>
              <a:t>How long does it take to be deemed eligible?</a:t>
            </a:r>
          </a:p>
          <a:p>
            <a:r>
              <a:rPr lang="en-US" i="1" dirty="0" smtClean="0"/>
              <a:t>VR has up to 60 days to determine eligibility. VR may ask for an extension if more time is required to gather the needed documentation but would ask permission from the student/parent to extend the deadline. </a:t>
            </a:r>
            <a:endParaRPr lang="en-US" i="1" dirty="0"/>
          </a:p>
        </p:txBody>
      </p:sp>
      <p:sp>
        <p:nvSpPr>
          <p:cNvPr id="6" name="Slide Number Placeholder 8"/>
          <p:cNvSpPr>
            <a:spLocks noGrp="1"/>
          </p:cNvSpPr>
          <p:nvPr>
            <p:ph type="sldNum" sz="quarter" idx="12"/>
          </p:nvPr>
        </p:nvSpPr>
        <p:spPr/>
        <p:txBody>
          <a:bodyPr/>
          <a:lstStyle/>
          <a:p>
            <a:fld id="{267F0869-FA1F-4961-8AA9-5582FE3AC60B}" type="slidenum">
              <a:rPr lang="en-US" smtClean="0"/>
              <a:pPr/>
              <a:t>7</a:t>
            </a:fld>
            <a:endParaRPr lang="en-US"/>
          </a:p>
        </p:txBody>
      </p:sp>
      <p:sp>
        <p:nvSpPr>
          <p:cNvPr id="8" name="Rectangle 3"/>
          <p:cNvSpPr txBox="1">
            <a:spLocks noChangeArrowheads="1"/>
          </p:cNvSpPr>
          <p:nvPr/>
        </p:nvSpPr>
        <p:spPr bwMode="auto">
          <a:xfrm>
            <a:off x="2667000" y="5144292"/>
            <a:ext cx="6324600" cy="1122365"/>
          </a:xfrm>
          <a:prstGeom prst="rect">
            <a:avLst/>
          </a:prstGeom>
          <a:noFill/>
          <a:ln w="3175">
            <a:noFill/>
            <a:miter lim="800000"/>
            <a:headEnd/>
            <a:tailEnd/>
          </a:ln>
        </p:spPr>
        <p:txBody>
          <a:bodyPr/>
          <a:lstStyle/>
          <a:p>
            <a:pPr>
              <a:buClr>
                <a:schemeClr val="tx2"/>
              </a:buClr>
              <a:buSzPct val="75000"/>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p:txBody>
      </p:sp>
      <p:sp>
        <p:nvSpPr>
          <p:cNvPr id="11" name="Rectangle 2"/>
          <p:cNvSpPr txBox="1">
            <a:spLocks noChangeArrowheads="1"/>
          </p:cNvSpPr>
          <p:nvPr/>
        </p:nvSpPr>
        <p:spPr bwMode="auto">
          <a:xfrm>
            <a:off x="0" y="282103"/>
            <a:ext cx="9144000" cy="855047"/>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mbria" pitchFamily="18" charset="0"/>
              </a:rPr>
              <a:t> </a:t>
            </a:r>
          </a:p>
          <a:p>
            <a:pPr algn="ctr" eaLnBrk="0" hangingPunct="0">
              <a:defRPr/>
            </a:pPr>
            <a:endParaRPr lang="en-US" sz="2000" b="1" dirty="0" smtClean="0">
              <a:solidFill>
                <a:schemeClr val="tx2"/>
              </a:solidFill>
              <a:latin typeface="Cambria" pitchFamily="18" charset="0"/>
            </a:endParaRPr>
          </a:p>
        </p:txBody>
      </p:sp>
    </p:spTree>
    <p:extLst>
      <p:ext uri="{BB962C8B-B14F-4D97-AF65-F5344CB8AC3E}">
        <p14:creationId xmlns:p14="http://schemas.microsoft.com/office/powerpoint/2010/main" val="147584510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Step 3: Order of Selection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What is order of selection?</a:t>
            </a:r>
          </a:p>
          <a:p>
            <a:r>
              <a:rPr lang="en-US" i="1" dirty="0" smtClean="0"/>
              <a:t>Order of selection is the 2</a:t>
            </a:r>
            <a:r>
              <a:rPr lang="en-US" i="1" baseline="30000" dirty="0" smtClean="0"/>
              <a:t>nd</a:t>
            </a:r>
            <a:r>
              <a:rPr lang="en-US" i="1" dirty="0" smtClean="0"/>
              <a:t> step in the eligibility process of qualifying a student for services.  In this step, a priority category is assigned based on the severity of the disability.  A “Notice of Change” letter is sent to the student informing the student of their priority category.</a:t>
            </a:r>
          </a:p>
          <a:p>
            <a:pPr marL="0" indent="0">
              <a:buNone/>
            </a:pPr>
            <a:r>
              <a:rPr lang="en-US" dirty="0" smtClean="0"/>
              <a:t>How does order of selection affect receiving services?</a:t>
            </a:r>
          </a:p>
          <a:p>
            <a:r>
              <a:rPr lang="en-US" i="1" dirty="0"/>
              <a:t>Order of </a:t>
            </a:r>
            <a:r>
              <a:rPr lang="en-US" i="1" dirty="0" smtClean="0"/>
              <a:t>selection is utilized when it has been determined by the GVRA Executive Director that services cannot be provided to all persons who apply and are eligible for VR services.  In the unlikely event that this occurs, a VR staff person can be contacted for more detailed information.</a:t>
            </a:r>
            <a:endParaRPr lang="en-US" i="1" dirty="0"/>
          </a:p>
          <a:p>
            <a:pPr marL="0" indent="0">
              <a:buNone/>
            </a:pPr>
            <a:endParaRPr lang="en-US" dirty="0"/>
          </a:p>
        </p:txBody>
      </p:sp>
      <p:sp>
        <p:nvSpPr>
          <p:cNvPr id="6" name="Slide Number Placeholder 8"/>
          <p:cNvSpPr>
            <a:spLocks noGrp="1"/>
          </p:cNvSpPr>
          <p:nvPr>
            <p:ph type="sldNum" sz="quarter" idx="12"/>
          </p:nvPr>
        </p:nvSpPr>
        <p:spPr/>
        <p:txBody>
          <a:bodyPr/>
          <a:lstStyle/>
          <a:p>
            <a:fld id="{267F0869-FA1F-4961-8AA9-5582FE3AC60B}" type="slidenum">
              <a:rPr lang="en-US" smtClean="0"/>
              <a:pPr/>
              <a:t>8</a:t>
            </a:fld>
            <a:endParaRPr lang="en-US"/>
          </a:p>
        </p:txBody>
      </p:sp>
      <p:sp>
        <p:nvSpPr>
          <p:cNvPr id="8" name="Rectangle 3"/>
          <p:cNvSpPr txBox="1">
            <a:spLocks noChangeArrowheads="1"/>
          </p:cNvSpPr>
          <p:nvPr/>
        </p:nvSpPr>
        <p:spPr bwMode="auto">
          <a:xfrm>
            <a:off x="2667000" y="5051393"/>
            <a:ext cx="6324600" cy="1122365"/>
          </a:xfrm>
          <a:prstGeom prst="rect">
            <a:avLst/>
          </a:prstGeom>
          <a:noFill/>
          <a:ln w="3175">
            <a:noFill/>
            <a:miter lim="800000"/>
            <a:headEnd/>
            <a:tailEnd/>
          </a:ln>
        </p:spPr>
        <p:txBody>
          <a:bodyPr/>
          <a:lstStyle/>
          <a:p>
            <a:pPr>
              <a:buClr>
                <a:schemeClr val="tx2"/>
              </a:buClr>
              <a:buSzPct val="75000"/>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p:txBody>
      </p:sp>
      <p:sp>
        <p:nvSpPr>
          <p:cNvPr id="11" name="Rectangle 2"/>
          <p:cNvSpPr txBox="1">
            <a:spLocks noChangeArrowheads="1"/>
          </p:cNvSpPr>
          <p:nvPr/>
        </p:nvSpPr>
        <p:spPr bwMode="auto">
          <a:xfrm>
            <a:off x="0" y="262647"/>
            <a:ext cx="9144000" cy="855047"/>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mbria" pitchFamily="18" charset="0"/>
              </a:rPr>
              <a:t> </a:t>
            </a:r>
          </a:p>
          <a:p>
            <a:pPr algn="ctr" eaLnBrk="0" hangingPunct="0">
              <a:defRPr/>
            </a:pPr>
            <a:endParaRPr lang="en-US" sz="2000" b="1" dirty="0" smtClean="0">
              <a:solidFill>
                <a:schemeClr val="tx2"/>
              </a:solidFill>
              <a:latin typeface="Cambria" pitchFamily="18" charset="0"/>
            </a:endParaRPr>
          </a:p>
        </p:txBody>
      </p:sp>
    </p:spTree>
    <p:extLst>
      <p:ext uri="{BB962C8B-B14F-4D97-AF65-F5344CB8AC3E}">
        <p14:creationId xmlns:p14="http://schemas.microsoft.com/office/powerpoint/2010/main" val="109260730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Step 4: Work Needs Assessment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Who completes the work needs assessment?</a:t>
            </a:r>
          </a:p>
          <a:p>
            <a:r>
              <a:rPr lang="en-US" i="1" dirty="0" smtClean="0"/>
              <a:t>An Assigned Professional, under the guidance of a VR Counselor, will gather relevant information- IEP, interviews with student, interests inventories, and begin to develop the </a:t>
            </a:r>
            <a:r>
              <a:rPr lang="en-US" b="1" i="1" dirty="0" smtClean="0"/>
              <a:t>Individual Plan for Employment </a:t>
            </a:r>
            <a:r>
              <a:rPr lang="en-US" i="1" dirty="0" smtClean="0"/>
              <a:t>with input from the student.</a:t>
            </a:r>
            <a:r>
              <a:rPr lang="en-US" b="1" i="1" dirty="0" smtClean="0"/>
              <a:t> </a:t>
            </a:r>
            <a:r>
              <a:rPr lang="en-US" i="1" dirty="0" smtClean="0"/>
              <a:t>The student participates in the decision making on his/her career goals.</a:t>
            </a:r>
            <a:endParaRPr lang="en-US" i="1" dirty="0"/>
          </a:p>
          <a:p>
            <a:pPr marL="0" indent="0">
              <a:buNone/>
            </a:pPr>
            <a:r>
              <a:rPr lang="en-US" dirty="0" smtClean="0"/>
              <a:t>What if my child is deemed “unemployable”?</a:t>
            </a:r>
          </a:p>
          <a:p>
            <a:r>
              <a:rPr lang="en-US" i="1" dirty="0" smtClean="0"/>
              <a:t>If a students says they want to work, VR will provide services to assist the student in determining an appropriate career goal based on their abilities.</a:t>
            </a:r>
            <a:endParaRPr lang="en-US" i="1" dirty="0"/>
          </a:p>
        </p:txBody>
      </p:sp>
      <p:sp>
        <p:nvSpPr>
          <p:cNvPr id="6" name="Slide Number Placeholder 8"/>
          <p:cNvSpPr>
            <a:spLocks noGrp="1"/>
          </p:cNvSpPr>
          <p:nvPr>
            <p:ph type="sldNum" sz="quarter" idx="12"/>
          </p:nvPr>
        </p:nvSpPr>
        <p:spPr/>
        <p:txBody>
          <a:bodyPr/>
          <a:lstStyle/>
          <a:p>
            <a:fld id="{267F0869-FA1F-4961-8AA9-5582FE3AC60B}" type="slidenum">
              <a:rPr lang="en-US" smtClean="0"/>
              <a:pPr/>
              <a:t>9</a:t>
            </a:fld>
            <a:endParaRPr lang="en-US"/>
          </a:p>
        </p:txBody>
      </p:sp>
      <p:sp>
        <p:nvSpPr>
          <p:cNvPr id="8" name="Rectangle 3"/>
          <p:cNvSpPr txBox="1">
            <a:spLocks noChangeArrowheads="1"/>
          </p:cNvSpPr>
          <p:nvPr/>
        </p:nvSpPr>
        <p:spPr bwMode="auto">
          <a:xfrm>
            <a:off x="-87550" y="2762655"/>
            <a:ext cx="9231549" cy="4319081"/>
          </a:xfrm>
          <a:prstGeom prst="rect">
            <a:avLst/>
          </a:prstGeom>
          <a:noFill/>
          <a:ln w="3175">
            <a:noFill/>
            <a:miter lim="800000"/>
            <a:headEnd/>
            <a:tailEnd/>
          </a:ln>
        </p:spPr>
        <p:txBody>
          <a:bodyPr/>
          <a:lstStyle/>
          <a:p>
            <a:pPr>
              <a:buClr>
                <a:schemeClr val="tx2"/>
              </a:buClr>
              <a:buSzPct val="75000"/>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smtClean="0">
              <a:latin typeface="Cambria" panose="02040503050406030204" pitchFamily="18" charset="0"/>
            </a:endParaRPr>
          </a:p>
          <a:p>
            <a:pPr marL="285750" indent="-285750">
              <a:buClr>
                <a:schemeClr val="tx2"/>
              </a:buClr>
              <a:buSzPct val="75000"/>
              <a:buFont typeface="Wingdings" panose="05000000000000000000" pitchFamily="2" charset="2"/>
              <a:buChar char="q"/>
            </a:pPr>
            <a:endParaRPr lang="en-US" sz="1600" i="1" dirty="0">
              <a:latin typeface="Cambria" panose="02040503050406030204" pitchFamily="18" charset="0"/>
            </a:endParaRPr>
          </a:p>
        </p:txBody>
      </p:sp>
      <p:sp>
        <p:nvSpPr>
          <p:cNvPr id="11" name="Rectangle 2"/>
          <p:cNvSpPr txBox="1">
            <a:spLocks noChangeArrowheads="1"/>
          </p:cNvSpPr>
          <p:nvPr/>
        </p:nvSpPr>
        <p:spPr bwMode="auto">
          <a:xfrm>
            <a:off x="0" y="262647"/>
            <a:ext cx="9144000" cy="855047"/>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mbria" pitchFamily="18" charset="0"/>
              </a:rPr>
              <a:t> </a:t>
            </a:r>
          </a:p>
          <a:p>
            <a:pPr algn="ctr" eaLnBrk="0" hangingPunct="0">
              <a:defRPr/>
            </a:pPr>
            <a:endParaRPr lang="en-US" sz="2000" b="1" dirty="0" smtClean="0">
              <a:solidFill>
                <a:schemeClr val="tx2"/>
              </a:solidFill>
              <a:latin typeface="Cambria" pitchFamily="18" charset="0"/>
            </a:endParaRPr>
          </a:p>
        </p:txBody>
      </p:sp>
    </p:spTree>
    <p:extLst>
      <p:ext uri="{BB962C8B-B14F-4D97-AF65-F5344CB8AC3E}">
        <p14:creationId xmlns:p14="http://schemas.microsoft.com/office/powerpoint/2010/main" val="31832644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VRA PowerPoint Template 2-14-17 (002) [Read-Only]" id="{41976E2F-C1F7-458E-9F60-294EFAEC44F6}" vid="{A4781ECB-B745-4B97-9385-C27E41565599}"/>
    </a:ext>
  </a:extLst>
</a:theme>
</file>

<file path=ppt/theme/theme2.xml><?xml version="1.0" encoding="utf-8"?>
<a:theme xmlns:a="http://schemas.openxmlformats.org/drawingml/2006/main" name="GVRA PowerPoint Template 2-14-17 (00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VRA PowerPoint Template 2-14-17 (002) [Read-Only]" id="{41976E2F-C1F7-458E-9F60-294EFAEC44F6}" vid="{A4781ECB-B745-4B97-9385-C27E415655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GVRA PowerPoint Template 2-14-17 (002)</Template>
  <TotalTime>421</TotalTime>
  <Words>1323</Words>
  <Application>Microsoft Office PowerPoint</Application>
  <PresentationFormat>On-screen Show (4:3)</PresentationFormat>
  <Paragraphs>207</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GVRA PowerPoint Template 2-14-17 (002)</vt:lpstr>
      <vt:lpstr>                     </vt:lpstr>
      <vt:lpstr>Slide Title</vt:lpstr>
      <vt:lpstr>PowerPoint Presentation</vt:lpstr>
      <vt:lpstr>PowerPoint Presentation</vt:lpstr>
      <vt:lpstr> Preparation for VR Services</vt:lpstr>
      <vt:lpstr> Step 1: Referral/Application</vt:lpstr>
      <vt:lpstr> Step 2:Eligibilty</vt:lpstr>
      <vt:lpstr> Step 3: Order of Selection</vt:lpstr>
      <vt:lpstr> Step 4: Work Needs Assessment</vt:lpstr>
      <vt:lpstr> Step 5: Individual Plan for Employment</vt:lpstr>
      <vt:lpstr>  Step 6:Provision of Vocational Services</vt:lpstr>
      <vt:lpstr> Step 7: Case Closure</vt:lpstr>
      <vt:lpstr> Step 8: Post Employment Services</vt:lpstr>
      <vt:lpstr> Concerns?</vt:lpstr>
      <vt:lpstr>PowerPoint Presentation</vt:lpstr>
    </vt:vector>
  </TitlesOfParts>
  <Company>GVRA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Vocational Rehabilitation Agency Georgia Career Pathways Grant  Explore, Engage, Employ (E3)      P2P Webinar  Tuesday, November 15, 2016</dc:title>
  <dc:creator>Wise, Tanya</dc:creator>
  <cp:lastModifiedBy>Jane Grillo</cp:lastModifiedBy>
  <cp:revision>56</cp:revision>
  <cp:lastPrinted>2017-07-25T13:20:44Z</cp:lastPrinted>
  <dcterms:created xsi:type="dcterms:W3CDTF">2017-07-12T13:24:14Z</dcterms:created>
  <dcterms:modified xsi:type="dcterms:W3CDTF">2017-08-23T11:55:16Z</dcterms:modified>
</cp:coreProperties>
</file>