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0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B5BF-1FC1-40A4-9C81-90B2B97E14B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F825-D87A-4D56-939C-02D3829D3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B5BF-1FC1-40A4-9C81-90B2B97E14B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F825-D87A-4D56-939C-02D3829D3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6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B5BF-1FC1-40A4-9C81-90B2B97E14B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F825-D87A-4D56-939C-02D3829D3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8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B5BF-1FC1-40A4-9C81-90B2B97E14B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F825-D87A-4D56-939C-02D3829D3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8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B5BF-1FC1-40A4-9C81-90B2B97E14B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F825-D87A-4D56-939C-02D3829D3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B5BF-1FC1-40A4-9C81-90B2B97E14B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F825-D87A-4D56-939C-02D3829D3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B5BF-1FC1-40A4-9C81-90B2B97E14B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F825-D87A-4D56-939C-02D3829D3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6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B5BF-1FC1-40A4-9C81-90B2B97E14B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F825-D87A-4D56-939C-02D3829D3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1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B5BF-1FC1-40A4-9C81-90B2B97E14B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F825-D87A-4D56-939C-02D3829D3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B5BF-1FC1-40A4-9C81-90B2B97E14B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F825-D87A-4D56-939C-02D3829D3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5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B5BF-1FC1-40A4-9C81-90B2B97E14B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F825-D87A-4D56-939C-02D3829D3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6B5BF-1FC1-40A4-9C81-90B2B97E14B5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F825-D87A-4D56-939C-02D3829D3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0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4009" y="1067122"/>
            <a:ext cx="7772400" cy="1470025"/>
          </a:xfrm>
        </p:spPr>
        <p:txBody>
          <a:bodyPr/>
          <a:lstStyle/>
          <a:p>
            <a:r>
              <a:rPr lang="en-US" dirty="0" smtClean="0"/>
              <a:t>Hats Off To Family Engagement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txBody>
          <a:bodyPr/>
          <a:lstStyle/>
          <a:p>
            <a:r>
              <a:rPr lang="en-US" dirty="0" smtClean="0"/>
              <a:t>Session Selection Guide </a:t>
            </a:r>
            <a:endParaRPr lang="en-US" dirty="0"/>
          </a:p>
        </p:txBody>
      </p:sp>
      <p:pic>
        <p:nvPicPr>
          <p:cNvPr id="1026" name="Picture 2" descr="C:\Users\jane.grillo\AppData\Local\Microsoft\Windows\Temporary Internet Files\Content.IE5\KL88498B\cat_hat_by_2hello2-d32lil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728856"/>
            <a:ext cx="685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171" y="2882426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ane.grillo\AppData\Local\Microsoft\Windows\Temporary Internet Files\Content.IE5\WCDZG8GZ\Hard-Hat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082" y="4911002"/>
            <a:ext cx="533400" cy="67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jane.grillo\AppData\Local\Microsoft\Windows\Temporary Internet Files\Content.IE5\KL88498B\large-Women-Hat-66.6-17781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835" y="4633154"/>
            <a:ext cx="6096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jane.grillo\AppData\Local\Microsoft\Windows\Temporary Internet Files\Content.IE5\WCDZG8GZ\16248-illustration-of-a-graduation-cap-pv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535" y="5606256"/>
            <a:ext cx="838200" cy="54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jane.grillo\AppData\Local\Microsoft\Windows\Temporary Internet Files\Content.IE5\KL88498B\15483-illustration-of-a-4th-of-july-hat-pv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235" y="3645326"/>
            <a:ext cx="914400" cy="87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jane.grillo\AppData\Local\Microsoft\Windows\Temporary Internet Files\Content.IE5\JRALWKTU\rarity__s_art_hat___vector_by_grendopony-d4im6lw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921" y="3777844"/>
            <a:ext cx="609600" cy="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63285" y="2882426"/>
            <a:ext cx="2916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Attendance, Behavior and  Academic Achievement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3886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ASPIRE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4800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C.A.F.E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560625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Graduation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51482" y="3109856"/>
            <a:ext cx="2101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Literacy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407086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Partnerships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4985266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 Secondary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15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P2P &amp; Me  </a:t>
            </a:r>
          </a:p>
          <a:p>
            <a:r>
              <a:rPr lang="en-US" dirty="0" smtClean="0"/>
              <a:t>Authentic Stakeholder Engagement</a:t>
            </a:r>
          </a:p>
          <a:p>
            <a:r>
              <a:rPr lang="en-US" dirty="0" smtClean="0"/>
              <a:t>E3 &amp; Me</a:t>
            </a:r>
          </a:p>
          <a:p>
            <a:r>
              <a:rPr lang="en-US" dirty="0" smtClean="0"/>
              <a:t>Students for LIFE</a:t>
            </a:r>
          </a:p>
          <a:p>
            <a:r>
              <a:rPr lang="en-US" dirty="0" smtClean="0"/>
              <a:t>What Every Parent Should Know about FBA</a:t>
            </a:r>
          </a:p>
          <a:p>
            <a:endParaRPr lang="en-US" dirty="0" smtClean="0"/>
          </a:p>
          <a:p>
            <a:r>
              <a:rPr lang="en-US" dirty="0" smtClean="0"/>
              <a:t>Self Esteem and Self Advocacy Through Exceptional Athletics</a:t>
            </a:r>
            <a:endParaRPr lang="en-US" dirty="0"/>
          </a:p>
        </p:txBody>
      </p:sp>
      <p:pic>
        <p:nvPicPr>
          <p:cNvPr id="4" name="Picture 8" descr="C:\Users\jane.grillo\AppData\Local\Microsoft\Windows\Temporary Internet Files\Content.IE5\KL88498B\15483-illustration-of-a-4th-of-july-hat-pv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47800"/>
            <a:ext cx="914400" cy="87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jane.grillo\AppData\Local\Microsoft\Windows\Temporary Internet Files\Content.IE5\KL88498B\large-Women-Hat-66.6-17781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057400"/>
            <a:ext cx="6096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C:\Users\jane.grillo\AppData\Local\Microsoft\Windows\Temporary Internet Files\Content.IE5\JRALWKTU\rarity__s_art_hat___vector_by_grendopony-d4im6lw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098410"/>
            <a:ext cx="609600" cy="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76600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:\Users\jane.grillo\AppData\Local\Microsoft\Windows\Temporary Internet Files\Content.IE5\JRALWKTU\rarity__s_art_hat___vector_by_grendopony-d4im6lw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93929"/>
            <a:ext cx="609600" cy="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jane.grillo\AppData\Local\Microsoft\Windows\Temporary Internet Files\Content.IE5\KL88498B\large-Women-Hat-66.6-17781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276600"/>
            <a:ext cx="6096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jane.grillo\AppData\Local\Microsoft\Windows\Temporary Internet Files\Content.IE5\WCDZG8GZ\Hard-Hat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3275096"/>
            <a:ext cx="533400" cy="67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jane.grillo\AppData\Local\Microsoft\Windows\Temporary Internet Files\Content.IE5\WCDZG8GZ\16248-illustration-of-a-graduation-cap-pv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97432"/>
            <a:ext cx="838200" cy="54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879" y="4147344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C:\Users\jane.grillo\AppData\Local\Microsoft\Windows\Temporary Internet Files\Content.IE5\WCDZG8GZ\16248-illustration-of-a-graduation-cap-pv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214680"/>
            <a:ext cx="838200" cy="54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C:\Users\jane.grillo\AppData\Local\Microsoft\Windows\Temporary Internet Files\Content.IE5\JRALWKTU\rarity__s_art_hat___vector_by_grendopony-d4im6lw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902" y="4182004"/>
            <a:ext cx="609600" cy="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715000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9" descr="C:\Users\jane.grillo\AppData\Local\Microsoft\Windows\Temporary Internet Files\Content.IE5\JRALWKTU\rarity__s_art_hat___vector_by_grendopony-d4im6lw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60" y="5777391"/>
            <a:ext cx="609600" cy="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C:\Users\jane.grillo\AppData\Local\Microsoft\Windows\Temporary Internet Files\Content.IE5\KL88498B\15483-illustration-of-a-4th-of-july-hat-pv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376" y="5715000"/>
            <a:ext cx="914400" cy="87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13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How to Build A Champion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IEP Facilitation Update</a:t>
            </a:r>
          </a:p>
          <a:p>
            <a:r>
              <a:rPr lang="en-US" dirty="0" smtClean="0"/>
              <a:t>Resolving Special Education Disputes</a:t>
            </a:r>
          </a:p>
          <a:p>
            <a:r>
              <a:rPr lang="en-US" dirty="0" smtClean="0"/>
              <a:t>Super Couper!</a:t>
            </a:r>
          </a:p>
          <a:p>
            <a:r>
              <a:rPr lang="en-US" dirty="0" smtClean="0"/>
              <a:t>Let’s Make Something Together</a:t>
            </a:r>
          </a:p>
          <a:p>
            <a:r>
              <a:rPr lang="en-US" dirty="0" smtClean="0"/>
              <a:t>Being Trauma Informed</a:t>
            </a:r>
            <a:endParaRPr lang="en-US" dirty="0"/>
          </a:p>
        </p:txBody>
      </p:sp>
      <p:pic>
        <p:nvPicPr>
          <p:cNvPr id="4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85800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C:\Users\jane.grillo\AppData\Local\Microsoft\Windows\Temporary Internet Files\Content.IE5\JRALWKTU\rarity__s_art_hat___vector_by_grendopony-d4im6lw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45216"/>
            <a:ext cx="609600" cy="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jane.grillo\AppData\Local\Microsoft\Windows\Temporary Internet Files\Content.IE5\KL88498B\large-Women-Hat-66.6-17781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79450"/>
            <a:ext cx="6096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jane.grillo\AppData\Local\Microsoft\Windows\Temporary Internet Files\Content.IE5\WCDZG8GZ\16248-illustration-of-a-graduation-cap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732631"/>
            <a:ext cx="838200" cy="54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:\Users\jane.grillo\AppData\Local\Microsoft\Windows\Temporary Internet Files\Content.IE5\KL88498B\15483-illustration-of-a-4th-of-july-hat-pv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77143"/>
            <a:ext cx="914400" cy="87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jane.grillo\AppData\Local\Microsoft\Windows\Temporary Internet Files\Content.IE5\WCDZG8GZ\Hard-Hat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1330325"/>
            <a:ext cx="533400" cy="67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62200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jane.grillo\AppData\Local\Microsoft\Windows\Temporary Internet Files\Content.IE5\WCDZG8GZ\16248-illustration-of-a-graduation-cap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2462213"/>
            <a:ext cx="838200" cy="54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882425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C:\Users\jane.grillo\AppData\Local\Microsoft\Windows\Temporary Internet Files\Content.IE5\WCDZG8GZ\16248-illustration-of-a-graduation-cap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932431"/>
            <a:ext cx="838200" cy="54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C:\Users\jane.grillo\AppData\Local\Microsoft\Windows\Temporary Internet Files\Content.IE5\JRALWKTU\rarity__s_art_hat___vector_by_grendopony-d4im6lw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81400"/>
            <a:ext cx="609600" cy="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038600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C:\Users\jane.grillo\AppData\Local\Microsoft\Windows\Temporary Internet Files\Content.IE5\KL88498B\15483-illustration-of-a-4th-of-july-hat-pv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923411"/>
            <a:ext cx="914400" cy="87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C:\Users\jane.grillo\AppData\Local\Microsoft\Windows\Temporary Internet Files\Content.IE5\WCDZG8GZ\Hard-Hat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4075721"/>
            <a:ext cx="533400" cy="67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C:\Users\jane.grillo\AppData\Local\Microsoft\Windows\Temporary Internet Files\Content.IE5\WCDZG8GZ\Hard-Hat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4735442"/>
            <a:ext cx="533400" cy="67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C:\Users\jane.grillo\AppData\Local\Microsoft\Windows\Temporary Internet Files\Content.IE5\KL88498B\15483-illustration-of-a-4th-of-july-hat-pv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139" y="4584540"/>
            <a:ext cx="914400" cy="87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766" y="4699729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28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Successful Partnerships:</a:t>
            </a:r>
          </a:p>
          <a:p>
            <a:pPr marL="0" indent="0">
              <a:buNone/>
            </a:pPr>
            <a:r>
              <a:rPr lang="en-US" dirty="0" smtClean="0"/>
              <a:t>Assisting SWD to successfully transition</a:t>
            </a:r>
          </a:p>
          <a:p>
            <a:r>
              <a:rPr lang="en-US" dirty="0" smtClean="0"/>
              <a:t>Reading Writing AT Tools </a:t>
            </a:r>
            <a:r>
              <a:rPr lang="en-US" dirty="0" err="1" smtClean="0"/>
              <a:t>Smackdown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IEP Facilitation Update</a:t>
            </a:r>
          </a:p>
          <a:p>
            <a:endParaRPr lang="en-US" dirty="0" smtClean="0"/>
          </a:p>
          <a:p>
            <a:r>
              <a:rPr lang="en-US" dirty="0" smtClean="0"/>
              <a:t>Deciding if Read Aloud Accommodations are the Right Choice </a:t>
            </a:r>
          </a:p>
          <a:p>
            <a:r>
              <a:rPr lang="en-US" dirty="0" smtClean="0"/>
              <a:t>Cultural Competency! </a:t>
            </a:r>
          </a:p>
          <a:p>
            <a:r>
              <a:rPr lang="en-US" dirty="0" smtClean="0"/>
              <a:t>From Where I Sit </a:t>
            </a:r>
            <a:endParaRPr lang="en-US" dirty="0"/>
          </a:p>
        </p:txBody>
      </p:sp>
      <p:pic>
        <p:nvPicPr>
          <p:cNvPr id="4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737" y="543996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C:\Users\jane.grillo\AppData\Local\Microsoft\Windows\Temporary Internet Files\Content.IE5\JRALWKTU\rarity__s_art_hat___vector_by_grendopony-d4im6lw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170" y="561325"/>
            <a:ext cx="609600" cy="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jane.grillo\AppData\Local\Microsoft\Windows\Temporary Internet Files\Content.IE5\KL88498B\large-Women-Hat-66.6-17781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7646"/>
            <a:ext cx="6096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jane.grillo\AppData\Local\Microsoft\Windows\Temporary Internet Files\Content.IE5\WCDZG8GZ\16248-illustration-of-a-graduation-cap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801" y="561325"/>
            <a:ext cx="838200" cy="54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:\Users\jane.grillo\AppData\Local\Microsoft\Windows\Temporary Internet Files\Content.IE5\KL88498B\15483-illustration-of-a-4th-of-july-hat-pv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221" y="948912"/>
            <a:ext cx="914400" cy="87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jane.grillo\AppData\Local\Microsoft\Windows\Temporary Internet Files\Content.IE5\WCDZG8GZ\Hard-Hat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301" y="1078283"/>
            <a:ext cx="533400" cy="67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305" y="2209800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jane.grillo\AppData\Local\Microsoft\Windows\Temporary Internet Files\Content.IE5\WCDZG8GZ\16248-illustration-of-a-graduation-cap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964" y="2235883"/>
            <a:ext cx="838200" cy="54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564" y="5334000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C:\Users\jane.grillo\AppData\Local\Microsoft\Windows\Temporary Internet Files\Content.IE5\WCDZG8GZ\16248-illustration-of-a-graduation-cap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960" y="4271878"/>
            <a:ext cx="838200" cy="54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C:\Users\jane.grillo\AppData\Local\Microsoft\Windows\Temporary Internet Files\Content.IE5\JRALWKTU\rarity__s_art_hat___vector_by_grendopony-d4im6lw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239201"/>
            <a:ext cx="609600" cy="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254232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C:\Users\jane.grillo\AppData\Local\Microsoft\Windows\Temporary Internet Files\Content.IE5\KL88498B\15483-illustration-of-a-4th-of-july-hat-pv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94611"/>
            <a:ext cx="914400" cy="87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9" descr="C:\Users\jane.grillo\AppData\Local\Microsoft\Windows\Temporary Internet Files\Content.IE5\JRALWKTU\rarity__s_art_hat___vector_by_grendopony-d4im6lw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01018"/>
            <a:ext cx="609600" cy="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C:\Users\jane.grillo\AppData\Local\Microsoft\Windows\Temporary Internet Files\Content.IE5\KL88498B\large-Women-Hat-66.6-17781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27589"/>
            <a:ext cx="6096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jane.grillo\AppData\Local\Microsoft\Windows\Temporary Internet Files\Content.IE5\KL88498B\cat_hat_by_2hello2-d32lile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846" y="2172027"/>
            <a:ext cx="685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jane.grillo\AppData\Local\Microsoft\Windows\Temporary Internet Files\Content.IE5\WCDZG8GZ\Hard-Hat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321" y="2235883"/>
            <a:ext cx="533400" cy="67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C:\Users\jane.grillo\AppData\Local\Microsoft\Windows\Temporary Internet Files\Content.IE5\KL88498B\large-Women-Hat-66.6-17781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83125"/>
            <a:ext cx="6096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9" descr="C:\Users\jane.grillo\AppData\Local\Microsoft\Windows\Temporary Internet Files\Content.IE5\JRALWKTU\rarity__s_art_hat___vector_by_grendopony-d4im6lw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514" y="5334000"/>
            <a:ext cx="609600" cy="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576" y="3200400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9" descr="C:\Users\jane.grillo\AppData\Local\Microsoft\Windows\Temporary Internet Files\Content.IE5\JRALWKTU\rarity__s_art_hat___vector_by_grendopony-d4im6lw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176" y="2248095"/>
            <a:ext cx="609600" cy="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C:\Users\jane.grillo\AppData\Local\Microsoft\Windows\Temporary Internet Files\Content.IE5\KL88498B\15483-illustration-of-a-4th-of-july-hat-pv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111301"/>
            <a:ext cx="914400" cy="87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96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Engaging Parents to child’s educational records via SLDS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Discipline with Love and Logic</a:t>
            </a:r>
          </a:p>
          <a:p>
            <a:r>
              <a:rPr lang="en-US" dirty="0" smtClean="0"/>
              <a:t>Recognizing &amp; Reducing Parent/Caregiver Exhaustion</a:t>
            </a:r>
            <a:endParaRPr lang="en-US" dirty="0"/>
          </a:p>
        </p:txBody>
      </p:sp>
      <p:pic>
        <p:nvPicPr>
          <p:cNvPr id="4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74552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C:\Users\jane.grillo\AppData\Local\Microsoft\Windows\Temporary Internet Files\Content.IE5\JRALWKTU\rarity__s_art_hat___vector_by_grendopony-d4im6lw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08169"/>
            <a:ext cx="609600" cy="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jane.grillo\AppData\Local\Microsoft\Windows\Temporary Internet Files\Content.IE5\KL88498B\large-Women-Hat-66.6-17781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3522167"/>
            <a:ext cx="6096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jane.grillo\AppData\Local\Microsoft\Windows\Temporary Internet Files\Content.IE5\WCDZG8GZ\16248-illustration-of-a-graduation-cap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621" y="1273522"/>
            <a:ext cx="838200" cy="54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:\Users\jane.grillo\AppData\Local\Microsoft\Windows\Temporary Internet Files\Content.IE5\KL88498B\15483-illustration-of-a-4th-of-july-hat-pv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061" y="1096454"/>
            <a:ext cx="914400" cy="87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jane.grillo\AppData\Local\Microsoft\Windows\Temporary Internet Files\Content.IE5\WCDZG8GZ\Hard-Hat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208169"/>
            <a:ext cx="533400" cy="67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2237900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jane.grillo\AppData\Local\Microsoft\Windows\Temporary Internet Files\Content.IE5\WCDZG8GZ\16248-illustration-of-a-graduation-cap-pv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256835"/>
            <a:ext cx="838200" cy="54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C:\Users\jane.grillo\AppData\Local\Microsoft\Windows\Temporary Internet Files\Content.IE5\JRALWKTU\rarity__s_art_hat___vector_by_grendopony-d4im6lw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63177"/>
            <a:ext cx="609600" cy="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jane.grillo\AppData\Local\Microsoft\Windows\Temporary Internet Files\Content.IE5\KL88498B\cowboy-ha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94075"/>
            <a:ext cx="609600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C:\Users\jane.grillo\AppData\Local\Microsoft\Windows\Temporary Internet Files\Content.IE5\KL88498B\15483-illustration-of-a-4th-of-july-hat-pv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027" y="3394075"/>
            <a:ext cx="914400" cy="87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9" descr="C:\Users\jane.grillo\AppData\Local\Microsoft\Windows\Temporary Internet Files\Content.IE5\JRALWKTU\rarity__s_art_hat___vector_by_grendopony-d4im6lw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01265"/>
            <a:ext cx="609600" cy="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:\Users\jane.grillo\AppData\Local\Microsoft\Windows\Temporary Internet Files\Content.IE5\WCDZG8GZ\Hard-Hat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493644"/>
            <a:ext cx="533400" cy="67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C:\Users\jane.grillo\AppData\Local\Microsoft\Windows\Temporary Internet Files\Content.IE5\KL88498B\large-Women-Hat-66.6-17781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220340"/>
            <a:ext cx="6096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962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123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Hats Off To Family Engagement</vt:lpstr>
      <vt:lpstr>The Sessions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Grillo</dc:creator>
  <cp:lastModifiedBy>Jane Grillo</cp:lastModifiedBy>
  <cp:revision>8</cp:revision>
  <dcterms:created xsi:type="dcterms:W3CDTF">2017-09-04T10:13:30Z</dcterms:created>
  <dcterms:modified xsi:type="dcterms:W3CDTF">2017-09-04T12:27:53Z</dcterms:modified>
</cp:coreProperties>
</file>