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handoutMasterIdLst>
    <p:handoutMasterId r:id="rId18"/>
  </p:handoutMasterIdLst>
  <p:sldIdLst>
    <p:sldId id="256" r:id="rId2"/>
    <p:sldId id="284" r:id="rId3"/>
    <p:sldId id="268" r:id="rId4"/>
    <p:sldId id="266" r:id="rId5"/>
    <p:sldId id="281" r:id="rId6"/>
    <p:sldId id="280" r:id="rId7"/>
    <p:sldId id="278" r:id="rId8"/>
    <p:sldId id="277" r:id="rId9"/>
    <p:sldId id="259" r:id="rId10"/>
    <p:sldId id="261" r:id="rId11"/>
    <p:sldId id="285" r:id="rId12"/>
    <p:sldId id="263" r:id="rId13"/>
    <p:sldId id="264" r:id="rId14"/>
    <p:sldId id="265"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660"/>
  </p:normalViewPr>
  <p:slideViewPr>
    <p:cSldViewPr>
      <p:cViewPr>
        <p:scale>
          <a:sx n="49" d="100"/>
          <a:sy n="49" d="100"/>
        </p:scale>
        <p:origin x="-1756" y="-376"/>
      </p:cViewPr>
      <p:guideLst>
        <p:guide orient="horz" pos="2160"/>
        <p:guide pos="2880"/>
      </p:guideLst>
    </p:cSldViewPr>
  </p:slideViewPr>
  <p:notesTextViewPr>
    <p:cViewPr>
      <p:scale>
        <a:sx n="1" d="1"/>
        <a:sy n="1" d="1"/>
      </p:scale>
      <p:origin x="0" y="0"/>
    </p:cViewPr>
  </p:notesTextViewPr>
  <p:notesViewPr>
    <p:cSldViewPr>
      <p:cViewPr varScale="1">
        <p:scale>
          <a:sx n="59" d="100"/>
          <a:sy n="59" d="100"/>
        </p:scale>
        <p:origin x="-255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smtClean="0">
                <a:latin typeface="+mj-lt"/>
              </a:rPr>
              <a:t>Percentage</a:t>
            </a:r>
            <a:r>
              <a:rPr lang="en-US" sz="2400" baseline="0" dirty="0" smtClean="0">
                <a:latin typeface="+mj-lt"/>
              </a:rPr>
              <a:t> of Parents Who Indicated Strong Levels of Satisfaction</a:t>
            </a:r>
            <a:endParaRPr lang="en-US" sz="2400" dirty="0">
              <a:latin typeface="+mj-lt"/>
            </a:endParaRPr>
          </a:p>
        </c:rich>
      </c:tx>
      <c:layout>
        <c:manualLayout>
          <c:xMode val="edge"/>
          <c:yMode val="edge"/>
          <c:x val="0.13593658164524305"/>
          <c:y val="1.1764705882352941E-2"/>
        </c:manualLayout>
      </c:layout>
      <c:overlay val="0"/>
    </c:title>
    <c:autoTitleDeleted val="0"/>
    <c:plotArea>
      <c:layout>
        <c:manualLayout>
          <c:layoutTarget val="inner"/>
          <c:xMode val="edge"/>
          <c:yMode val="edge"/>
          <c:x val="0.10729068241469816"/>
          <c:y val="0.23332633420822393"/>
          <c:w val="0.87882042869641297"/>
          <c:h val="0.71482181393992417"/>
        </c:manualLayout>
      </c:layout>
      <c:barChart>
        <c:barDir val="bar"/>
        <c:grouping val="clustered"/>
        <c:varyColors val="0"/>
        <c:ser>
          <c:idx val="0"/>
          <c:order val="0"/>
          <c:tx>
            <c:strRef>
              <c:f>Sheet1!$B$1</c:f>
              <c:strCache>
                <c:ptCount val="1"/>
                <c:pt idx="0">
                  <c:v>Georgia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Sheet1!$B$2:$B$3</c:f>
              <c:numCache>
                <c:formatCode>0%</c:formatCode>
                <c:ptCount val="2"/>
                <c:pt idx="0">
                  <c:v>0.44</c:v>
                </c:pt>
                <c:pt idx="1">
                  <c:v>0.46</c:v>
                </c:pt>
              </c:numCache>
            </c:numRef>
          </c:val>
        </c:ser>
        <c:ser>
          <c:idx val="1"/>
          <c:order val="1"/>
          <c:tx>
            <c:strRef>
              <c:f>Sheet1!$C$1</c:f>
              <c:strCache>
                <c:ptCount val="1"/>
                <c:pt idx="0">
                  <c:v>Douglas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Sheet1!$C$2:$C$3</c:f>
              <c:numCache>
                <c:formatCode>0%</c:formatCode>
                <c:ptCount val="2"/>
                <c:pt idx="0">
                  <c:v>0.41</c:v>
                </c:pt>
                <c:pt idx="1">
                  <c:v>0.52</c:v>
                </c:pt>
              </c:numCache>
            </c:numRef>
          </c:val>
        </c:ser>
        <c:dLbls>
          <c:showLegendKey val="0"/>
          <c:showVal val="1"/>
          <c:showCatName val="0"/>
          <c:showSerName val="0"/>
          <c:showPercent val="0"/>
          <c:showBubbleSize val="0"/>
        </c:dLbls>
        <c:gapWidth val="150"/>
        <c:overlap val="-25"/>
        <c:axId val="39858688"/>
        <c:axId val="34864448"/>
      </c:barChart>
      <c:catAx>
        <c:axId val="39858688"/>
        <c:scaling>
          <c:orientation val="minMax"/>
        </c:scaling>
        <c:delete val="0"/>
        <c:axPos val="l"/>
        <c:numFmt formatCode="General" sourceLinked="1"/>
        <c:majorTickMark val="none"/>
        <c:minorTickMark val="none"/>
        <c:tickLblPos val="nextTo"/>
        <c:crossAx val="34864448"/>
        <c:crosses val="autoZero"/>
        <c:auto val="1"/>
        <c:lblAlgn val="ctr"/>
        <c:lblOffset val="100"/>
        <c:noMultiLvlLbl val="0"/>
      </c:catAx>
      <c:valAx>
        <c:axId val="34864448"/>
        <c:scaling>
          <c:orientation val="minMax"/>
        </c:scaling>
        <c:delete val="1"/>
        <c:axPos val="b"/>
        <c:numFmt formatCode="0%" sourceLinked="1"/>
        <c:majorTickMark val="out"/>
        <c:minorTickMark val="none"/>
        <c:tickLblPos val="nextTo"/>
        <c:crossAx val="39858688"/>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smtClean="0">
                <a:latin typeface="+mj-lt"/>
              </a:rPr>
              <a:t>Percentage</a:t>
            </a:r>
            <a:r>
              <a:rPr lang="en-US" sz="2400" baseline="0" dirty="0" smtClean="0">
                <a:latin typeface="+mj-lt"/>
              </a:rPr>
              <a:t> Return Rate</a:t>
            </a:r>
            <a:endParaRPr lang="en-US" sz="2400" dirty="0">
              <a:latin typeface="+mj-lt"/>
            </a:endParaRPr>
          </a:p>
        </c:rich>
      </c:tx>
      <c:layout/>
      <c:overlay val="0"/>
    </c:title>
    <c:autoTitleDeleted val="0"/>
    <c:plotArea>
      <c:layout>
        <c:manualLayout>
          <c:layoutTarget val="inner"/>
          <c:xMode val="edge"/>
          <c:yMode val="edge"/>
          <c:x val="0.10751467131326747"/>
          <c:y val="0.23301151939340919"/>
          <c:w val="0.88552638644595305"/>
          <c:h val="0.71143292505103528"/>
        </c:manualLayout>
      </c:layout>
      <c:barChart>
        <c:barDir val="bar"/>
        <c:grouping val="clustered"/>
        <c:varyColors val="0"/>
        <c:ser>
          <c:idx val="0"/>
          <c:order val="0"/>
          <c:tx>
            <c:strRef>
              <c:f>Sheet1!$B$1</c:f>
              <c:strCache>
                <c:ptCount val="1"/>
                <c:pt idx="0">
                  <c:v>Georgia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Sheet1!$B$2:$B$3</c:f>
              <c:numCache>
                <c:formatCode>0%</c:formatCode>
                <c:ptCount val="2"/>
                <c:pt idx="0">
                  <c:v>0.27</c:v>
                </c:pt>
                <c:pt idx="1">
                  <c:v>0.3</c:v>
                </c:pt>
              </c:numCache>
            </c:numRef>
          </c:val>
        </c:ser>
        <c:ser>
          <c:idx val="1"/>
          <c:order val="1"/>
          <c:tx>
            <c:strRef>
              <c:f>Sheet1!$C$1</c:f>
              <c:strCache>
                <c:ptCount val="1"/>
                <c:pt idx="0">
                  <c:v>Douglas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Sheet1!$C$2:$C$3</c:f>
              <c:numCache>
                <c:formatCode>0%</c:formatCode>
                <c:ptCount val="2"/>
                <c:pt idx="0">
                  <c:v>0.09</c:v>
                </c:pt>
                <c:pt idx="1">
                  <c:v>0.31</c:v>
                </c:pt>
              </c:numCache>
            </c:numRef>
          </c:val>
        </c:ser>
        <c:dLbls>
          <c:showLegendKey val="0"/>
          <c:showVal val="1"/>
          <c:showCatName val="0"/>
          <c:showSerName val="0"/>
          <c:showPercent val="0"/>
          <c:showBubbleSize val="0"/>
        </c:dLbls>
        <c:gapWidth val="150"/>
        <c:overlap val="-25"/>
        <c:axId val="39859200"/>
        <c:axId val="34817728"/>
      </c:barChart>
      <c:catAx>
        <c:axId val="39859200"/>
        <c:scaling>
          <c:orientation val="minMax"/>
        </c:scaling>
        <c:delete val="0"/>
        <c:axPos val="l"/>
        <c:numFmt formatCode="General" sourceLinked="1"/>
        <c:majorTickMark val="none"/>
        <c:minorTickMark val="none"/>
        <c:tickLblPos val="nextTo"/>
        <c:crossAx val="34817728"/>
        <c:crosses val="autoZero"/>
        <c:auto val="1"/>
        <c:lblAlgn val="ctr"/>
        <c:lblOffset val="100"/>
        <c:noMultiLvlLbl val="0"/>
      </c:catAx>
      <c:valAx>
        <c:axId val="34817728"/>
        <c:scaling>
          <c:orientation val="minMax"/>
        </c:scaling>
        <c:delete val="1"/>
        <c:axPos val="b"/>
        <c:numFmt formatCode="0%" sourceLinked="1"/>
        <c:majorTickMark val="out"/>
        <c:minorTickMark val="none"/>
        <c:tickLblPos val="nextTo"/>
        <c:crossAx val="39859200"/>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en-US" sz="2400" dirty="0">
                <a:latin typeface="+mj-lt"/>
              </a:rPr>
              <a:t>Exceptionality</a:t>
            </a:r>
            <a:r>
              <a:rPr lang="en-US" dirty="0"/>
              <a:t> </a:t>
            </a:r>
          </a:p>
        </c:rich>
      </c:tx>
      <c:layout/>
      <c:overlay val="0"/>
    </c:title>
    <c:autoTitleDeleted val="0"/>
    <c:plotArea>
      <c:layout/>
      <c:barChart>
        <c:barDir val="col"/>
        <c:grouping val="clustered"/>
        <c:varyColors val="0"/>
        <c:ser>
          <c:idx val="0"/>
          <c:order val="0"/>
          <c:tx>
            <c:strRef>
              <c:f>Sheet1!$B$1</c:f>
              <c:strCache>
                <c:ptCount val="1"/>
                <c:pt idx="0">
                  <c:v>2014</c:v>
                </c:pt>
              </c:strCache>
            </c:strRef>
          </c:tx>
          <c:invertIfNegative val="0"/>
          <c:cat>
            <c:strRef>
              <c:f>Sheet1!$A$2:$A$15</c:f>
              <c:strCache>
                <c:ptCount val="14"/>
                <c:pt idx="0">
                  <c:v>AUT</c:v>
                </c:pt>
                <c:pt idx="1">
                  <c:v>DB</c:v>
                </c:pt>
                <c:pt idx="2">
                  <c:v>D/HH</c:v>
                </c:pt>
                <c:pt idx="3">
                  <c:v>SDD</c:v>
                </c:pt>
                <c:pt idx="4">
                  <c:v>EBD</c:v>
                </c:pt>
                <c:pt idx="5">
                  <c:v>ID</c:v>
                </c:pt>
                <c:pt idx="6">
                  <c:v>OI</c:v>
                </c:pt>
                <c:pt idx="7">
                  <c:v>OHI</c:v>
                </c:pt>
                <c:pt idx="8">
                  <c:v>SLD</c:v>
                </c:pt>
                <c:pt idx="9">
                  <c:v>SL</c:v>
                </c:pt>
                <c:pt idx="10">
                  <c:v>TBI</c:v>
                </c:pt>
                <c:pt idx="11">
                  <c:v>VI</c:v>
                </c:pt>
                <c:pt idx="12">
                  <c:v>MTOD</c:v>
                </c:pt>
                <c:pt idx="13">
                  <c:v>UNK</c:v>
                </c:pt>
              </c:strCache>
            </c:strRef>
          </c:cat>
          <c:val>
            <c:numRef>
              <c:f>Sheet1!$B$2:$B$15</c:f>
              <c:numCache>
                <c:formatCode>0%</c:formatCode>
                <c:ptCount val="14"/>
                <c:pt idx="0">
                  <c:v>0.09</c:v>
                </c:pt>
                <c:pt idx="1">
                  <c:v>0</c:v>
                </c:pt>
                <c:pt idx="2">
                  <c:v>0</c:v>
                </c:pt>
                <c:pt idx="3">
                  <c:v>0.11</c:v>
                </c:pt>
                <c:pt idx="4">
                  <c:v>6.8000000000000005E-2</c:v>
                </c:pt>
                <c:pt idx="5">
                  <c:v>0.02</c:v>
                </c:pt>
                <c:pt idx="6">
                  <c:v>0</c:v>
                </c:pt>
                <c:pt idx="7">
                  <c:v>0.05</c:v>
                </c:pt>
                <c:pt idx="8">
                  <c:v>0.23</c:v>
                </c:pt>
                <c:pt idx="9">
                  <c:v>0.23</c:v>
                </c:pt>
                <c:pt idx="10">
                  <c:v>0</c:v>
                </c:pt>
                <c:pt idx="11">
                  <c:v>0</c:v>
                </c:pt>
                <c:pt idx="12">
                  <c:v>0.05</c:v>
                </c:pt>
                <c:pt idx="13">
                  <c:v>0.14000000000000001</c:v>
                </c:pt>
              </c:numCache>
            </c:numRef>
          </c:val>
        </c:ser>
        <c:ser>
          <c:idx val="1"/>
          <c:order val="1"/>
          <c:tx>
            <c:strRef>
              <c:f>Sheet1!$C$1</c:f>
              <c:strCache>
                <c:ptCount val="1"/>
                <c:pt idx="0">
                  <c:v>2015</c:v>
                </c:pt>
              </c:strCache>
            </c:strRef>
          </c:tx>
          <c:invertIfNegative val="0"/>
          <c:cat>
            <c:strRef>
              <c:f>Sheet1!$A$2:$A$15</c:f>
              <c:strCache>
                <c:ptCount val="14"/>
                <c:pt idx="0">
                  <c:v>AUT</c:v>
                </c:pt>
                <c:pt idx="1">
                  <c:v>DB</c:v>
                </c:pt>
                <c:pt idx="2">
                  <c:v>D/HH</c:v>
                </c:pt>
                <c:pt idx="3">
                  <c:v>SDD</c:v>
                </c:pt>
                <c:pt idx="4">
                  <c:v>EBD</c:v>
                </c:pt>
                <c:pt idx="5">
                  <c:v>ID</c:v>
                </c:pt>
                <c:pt idx="6">
                  <c:v>OI</c:v>
                </c:pt>
                <c:pt idx="7">
                  <c:v>OHI</c:v>
                </c:pt>
                <c:pt idx="8">
                  <c:v>SLD</c:v>
                </c:pt>
                <c:pt idx="9">
                  <c:v>SL</c:v>
                </c:pt>
                <c:pt idx="10">
                  <c:v>TBI</c:v>
                </c:pt>
                <c:pt idx="11">
                  <c:v>VI</c:v>
                </c:pt>
                <c:pt idx="12">
                  <c:v>MTOD</c:v>
                </c:pt>
                <c:pt idx="13">
                  <c:v>UNK</c:v>
                </c:pt>
              </c:strCache>
            </c:strRef>
          </c:cat>
          <c:val>
            <c:numRef>
              <c:f>Sheet1!$C$2:$C$15</c:f>
              <c:numCache>
                <c:formatCode>0%</c:formatCode>
                <c:ptCount val="14"/>
                <c:pt idx="0">
                  <c:v>0.1</c:v>
                </c:pt>
                <c:pt idx="1">
                  <c:v>0</c:v>
                </c:pt>
                <c:pt idx="2">
                  <c:v>0.03</c:v>
                </c:pt>
                <c:pt idx="3">
                  <c:v>0.09</c:v>
                </c:pt>
                <c:pt idx="4">
                  <c:v>0.1</c:v>
                </c:pt>
                <c:pt idx="5">
                  <c:v>0.04</c:v>
                </c:pt>
                <c:pt idx="6">
                  <c:v>6.0000000000000001E-3</c:v>
                </c:pt>
                <c:pt idx="7">
                  <c:v>7.0000000000000007E-2</c:v>
                </c:pt>
                <c:pt idx="8">
                  <c:v>0.17</c:v>
                </c:pt>
                <c:pt idx="9">
                  <c:v>0.19600000000000001</c:v>
                </c:pt>
                <c:pt idx="10">
                  <c:v>0</c:v>
                </c:pt>
                <c:pt idx="11">
                  <c:v>0</c:v>
                </c:pt>
                <c:pt idx="12">
                  <c:v>5.6000000000000001E-2</c:v>
                </c:pt>
                <c:pt idx="13">
                  <c:v>0.17</c:v>
                </c:pt>
              </c:numCache>
            </c:numRef>
          </c:val>
        </c:ser>
        <c:dLbls>
          <c:showLegendKey val="0"/>
          <c:showVal val="0"/>
          <c:showCatName val="0"/>
          <c:showSerName val="0"/>
          <c:showPercent val="0"/>
          <c:showBubbleSize val="0"/>
        </c:dLbls>
        <c:gapWidth val="150"/>
        <c:axId val="90145792"/>
        <c:axId val="34820032"/>
      </c:barChart>
      <c:catAx>
        <c:axId val="90145792"/>
        <c:scaling>
          <c:orientation val="minMax"/>
        </c:scaling>
        <c:delete val="0"/>
        <c:axPos val="b"/>
        <c:numFmt formatCode="General" sourceLinked="0"/>
        <c:majorTickMark val="out"/>
        <c:minorTickMark val="none"/>
        <c:tickLblPos val="nextTo"/>
        <c:crossAx val="34820032"/>
        <c:crosses val="autoZero"/>
        <c:auto val="1"/>
        <c:lblAlgn val="ctr"/>
        <c:lblOffset val="100"/>
        <c:noMultiLvlLbl val="0"/>
      </c:catAx>
      <c:valAx>
        <c:axId val="34820032"/>
        <c:scaling>
          <c:orientation val="minMax"/>
        </c:scaling>
        <c:delete val="0"/>
        <c:axPos val="l"/>
        <c:majorGridlines/>
        <c:numFmt formatCode="0%" sourceLinked="1"/>
        <c:majorTickMark val="out"/>
        <c:minorTickMark val="none"/>
        <c:tickLblPos val="nextTo"/>
        <c:crossAx val="9014579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8E8963-667D-471B-B7AE-1BB98C773048}" type="datetimeFigureOut">
              <a:rPr lang="en-US" smtClean="0"/>
              <a:t>2/11/2017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9BCB24D-62BD-4657-9424-C9D787A8CE7A}" type="slidenum">
              <a:rPr lang="en-US" smtClean="0"/>
              <a:t>‹#›</a:t>
            </a:fld>
            <a:endParaRPr lang="en-US"/>
          </a:p>
        </p:txBody>
      </p:sp>
    </p:spTree>
    <p:extLst>
      <p:ext uri="{BB962C8B-B14F-4D97-AF65-F5344CB8AC3E}">
        <p14:creationId xmlns:p14="http://schemas.microsoft.com/office/powerpoint/2010/main" val="1097916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256D5A7-7DE4-4707-BD79-0D43E24D3C94}" type="datetimeFigureOut">
              <a:rPr lang="en-US" smtClean="0"/>
              <a:t>2/11/2017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DDFF87-A8AC-4012-A811-4BDAE12BC259}" type="slidenum">
              <a:rPr lang="en-US" smtClean="0"/>
              <a:t>‹#›</a:t>
            </a:fld>
            <a:endParaRPr lang="en-US"/>
          </a:p>
        </p:txBody>
      </p:sp>
    </p:spTree>
    <p:extLst>
      <p:ext uri="{BB962C8B-B14F-4D97-AF65-F5344CB8AC3E}">
        <p14:creationId xmlns:p14="http://schemas.microsoft.com/office/powerpoint/2010/main" val="333498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3" y="3307356"/>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3" y="4777380"/>
            <a:ext cx="7117180" cy="861420"/>
          </a:xfrm>
        </p:spPr>
        <p:txBody>
          <a:bodyPr anchor="t">
            <a:normAutofit/>
          </a:bodyPr>
          <a:lstStyle>
            <a:lvl1pPr marL="0" indent="0" algn="l">
              <a:buNone/>
              <a:defRPr sz="2000">
                <a:solidFill>
                  <a:schemeClr val="tx2"/>
                </a:solidFill>
              </a:defRPr>
            </a:lvl1pPr>
            <a:lvl2pPr marL="457198" indent="0" algn="ctr">
              <a:buNone/>
              <a:defRPr>
                <a:solidFill>
                  <a:schemeClr val="tx1">
                    <a:tint val="75000"/>
                  </a:schemeClr>
                </a:solidFill>
              </a:defRPr>
            </a:lvl2pPr>
            <a:lvl3pPr marL="914396" indent="0" algn="ctr">
              <a:buNone/>
              <a:defRPr>
                <a:solidFill>
                  <a:schemeClr val="tx1">
                    <a:tint val="75000"/>
                  </a:schemeClr>
                </a:solidFill>
              </a:defRPr>
            </a:lvl3pPr>
            <a:lvl4pPr marL="1371595" indent="0" algn="ctr">
              <a:buNone/>
              <a:defRPr>
                <a:solidFill>
                  <a:schemeClr val="tx1">
                    <a:tint val="75000"/>
                  </a:schemeClr>
                </a:solidFill>
              </a:defRPr>
            </a:lvl4pPr>
            <a:lvl5pPr marL="1828793" indent="0" algn="ctr">
              <a:buNone/>
              <a:defRPr>
                <a:solidFill>
                  <a:schemeClr val="tx1">
                    <a:tint val="75000"/>
                  </a:schemeClr>
                </a:solidFill>
              </a:defRPr>
            </a:lvl5pPr>
            <a:lvl6pPr marL="2285991" indent="0" algn="ctr">
              <a:buNone/>
              <a:defRPr>
                <a:solidFill>
                  <a:schemeClr val="tx1">
                    <a:tint val="75000"/>
                  </a:schemeClr>
                </a:solidFill>
              </a:defRPr>
            </a:lvl6pPr>
            <a:lvl7pPr marL="2743189" indent="0" algn="ctr">
              <a:buNone/>
              <a:defRPr>
                <a:solidFill>
                  <a:schemeClr val="tx1">
                    <a:tint val="75000"/>
                  </a:schemeClr>
                </a:solidFill>
              </a:defRPr>
            </a:lvl7pPr>
            <a:lvl8pPr marL="3200388" indent="0" algn="ctr">
              <a:buNone/>
              <a:defRPr>
                <a:solidFill>
                  <a:schemeClr val="tx1">
                    <a:tint val="75000"/>
                  </a:schemeClr>
                </a:solidFill>
              </a:defRPr>
            </a:lvl8pPr>
            <a:lvl9pPr marL="365758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4" y="1807362"/>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675723"/>
            <a:ext cx="5467556"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4"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4" y="4777381"/>
            <a:ext cx="7117178" cy="860400"/>
          </a:xfrm>
        </p:spPr>
        <p:txBody>
          <a:bodyPr anchor="t">
            <a:normAutofit/>
          </a:bodyPr>
          <a:lstStyle>
            <a:lvl1pPr marL="0" indent="0" algn="r">
              <a:buNone/>
              <a:defRPr sz="1800">
                <a:solidFill>
                  <a:schemeClr val="tx2"/>
                </a:solidFill>
              </a:defRPr>
            </a:lvl1pPr>
            <a:lvl2pPr marL="457198" indent="0">
              <a:buNone/>
              <a:defRPr sz="1800">
                <a:solidFill>
                  <a:schemeClr val="tx1">
                    <a:tint val="75000"/>
                  </a:schemeClr>
                </a:solidFill>
              </a:defRPr>
            </a:lvl2pPr>
            <a:lvl3pPr marL="914396" indent="0">
              <a:buNone/>
              <a:defRPr sz="1600">
                <a:solidFill>
                  <a:schemeClr val="tx1">
                    <a:tint val="75000"/>
                  </a:schemeClr>
                </a:solidFill>
              </a:defRPr>
            </a:lvl3pPr>
            <a:lvl4pPr marL="1371595" indent="0">
              <a:buNone/>
              <a:defRPr sz="1400">
                <a:solidFill>
                  <a:schemeClr val="tx1">
                    <a:tint val="75000"/>
                  </a:schemeClr>
                </a:solidFill>
              </a:defRPr>
            </a:lvl4pPr>
            <a:lvl5pPr marL="1828793" indent="0">
              <a:buNone/>
              <a:defRPr sz="1400">
                <a:solidFill>
                  <a:schemeClr val="tx1">
                    <a:tint val="75000"/>
                  </a:schemeClr>
                </a:solidFill>
              </a:defRPr>
            </a:lvl5pPr>
            <a:lvl6pPr marL="2285991" indent="0">
              <a:buNone/>
              <a:defRPr sz="1400">
                <a:solidFill>
                  <a:schemeClr val="tx1">
                    <a:tint val="75000"/>
                  </a:schemeClr>
                </a:solidFill>
              </a:defRPr>
            </a:lvl6pPr>
            <a:lvl7pPr marL="2743189" indent="0">
              <a:buNone/>
              <a:defRPr sz="1400">
                <a:solidFill>
                  <a:schemeClr val="tx1">
                    <a:tint val="75000"/>
                  </a:schemeClr>
                </a:solidFill>
              </a:defRPr>
            </a:lvl7pPr>
            <a:lvl8pPr marL="3200388" indent="0">
              <a:buNone/>
              <a:defRPr sz="1400">
                <a:solidFill>
                  <a:schemeClr val="tx1">
                    <a:tint val="75000"/>
                  </a:schemeClr>
                </a:solidFill>
              </a:defRPr>
            </a:lvl8pPr>
            <a:lvl9pPr marL="365758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9A094-BD0D-4CCA-9441-CBBBBDF01AF2}" type="datetimeFigureOut">
              <a:rPr lang="en-US" smtClean="0"/>
              <a:t>2/11/2017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4" y="675725"/>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3" y="1809749"/>
            <a:ext cx="3471276" cy="405130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9A094-BD0D-4CCA-9441-CBBBBDF01AF2}"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5" y="1812927"/>
            <a:ext cx="3132495" cy="576262"/>
          </a:xfrm>
        </p:spPr>
        <p:txBody>
          <a:bodyPr anchor="b">
            <a:noAutofit/>
          </a:bodyPr>
          <a:lstStyle>
            <a:lvl1pPr marL="0" indent="0">
              <a:buNone/>
              <a:defRPr sz="2400" b="0"/>
            </a:lvl1pPr>
            <a:lvl2pPr marL="457198" indent="0">
              <a:buNone/>
              <a:defRPr sz="2000" b="1"/>
            </a:lvl2pPr>
            <a:lvl3pPr marL="914396" indent="0">
              <a:buNone/>
              <a:defRPr sz="1800" b="1"/>
            </a:lvl3pPr>
            <a:lvl4pPr marL="1371595" indent="0">
              <a:buNone/>
              <a:defRPr sz="1600" b="1"/>
            </a:lvl4pPr>
            <a:lvl5pPr marL="1828793" indent="0">
              <a:buNone/>
              <a:defRPr sz="1600" b="1"/>
            </a:lvl5pPr>
            <a:lvl6pPr marL="2285991" indent="0">
              <a:buNone/>
              <a:defRPr sz="1600" b="1"/>
            </a:lvl6pPr>
            <a:lvl7pPr marL="2743189" indent="0">
              <a:buNone/>
              <a:defRPr sz="1600" b="1"/>
            </a:lvl7pPr>
            <a:lvl8pPr marL="3200388" indent="0">
              <a:buNone/>
              <a:defRPr sz="1600" b="1"/>
            </a:lvl8pPr>
            <a:lvl9pPr marL="365758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3" y="2389190"/>
            <a:ext cx="3471276" cy="347186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198" indent="0">
              <a:buNone/>
              <a:defRPr sz="2000" b="1"/>
            </a:lvl2pPr>
            <a:lvl3pPr marL="914396" indent="0">
              <a:buNone/>
              <a:defRPr sz="1800" b="1"/>
            </a:lvl3pPr>
            <a:lvl4pPr marL="1371595" indent="0">
              <a:buNone/>
              <a:defRPr sz="1600" b="1"/>
            </a:lvl4pPr>
            <a:lvl5pPr marL="1828793" indent="0">
              <a:buNone/>
              <a:defRPr sz="1600" b="1"/>
            </a:lvl5pPr>
            <a:lvl6pPr marL="2285991" indent="0">
              <a:buNone/>
              <a:defRPr sz="1600" b="1"/>
            </a:lvl6pPr>
            <a:lvl7pPr marL="2743189" indent="0">
              <a:buNone/>
              <a:defRPr sz="1600" b="1"/>
            </a:lvl7pPr>
            <a:lvl8pPr marL="3200388" indent="0">
              <a:buNone/>
              <a:defRPr sz="1600" b="1"/>
            </a:lvl8pPr>
            <a:lvl9pPr marL="365758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90"/>
            <a:ext cx="3471275" cy="347186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A9A094-BD0D-4CCA-9441-CBBBBDF01AF2}" type="datetimeFigureOut">
              <a:rPr lang="en-US" smtClean="0"/>
              <a:t>2/11/2017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A9A094-BD0D-4CCA-9441-CBBBBDF01AF2}" type="datetimeFigureOut">
              <a:rPr lang="en-US" smtClean="0"/>
              <a:t>2/11/2017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9A094-BD0D-4CCA-9441-CBBBBDF01AF2}" type="datetimeFigureOut">
              <a:rPr lang="en-US" smtClean="0"/>
              <a:t>2/11/2017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8"/>
            <a:ext cx="2660651"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5" y="446088"/>
            <a:ext cx="4279869" cy="5414963"/>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50"/>
            <a:ext cx="2660651" cy="4229099"/>
          </a:xfrm>
        </p:spPr>
        <p:txBody>
          <a:bodyPr anchor="t">
            <a:normAutofit/>
          </a:bodyPr>
          <a:lstStyle>
            <a:lvl1pPr marL="0" indent="0">
              <a:buNone/>
              <a:defRPr sz="1200"/>
            </a:lvl1pPr>
            <a:lvl2pPr marL="457198" indent="0">
              <a:buNone/>
              <a:defRPr sz="1200"/>
            </a:lvl2pPr>
            <a:lvl3pPr marL="914396" indent="0">
              <a:buNone/>
              <a:defRPr sz="1000"/>
            </a:lvl3pPr>
            <a:lvl4pPr marL="1371595" indent="0">
              <a:buNone/>
              <a:defRPr sz="900"/>
            </a:lvl4pPr>
            <a:lvl5pPr marL="1828793" indent="0">
              <a:buNone/>
              <a:defRPr sz="900"/>
            </a:lvl5pPr>
            <a:lvl6pPr marL="2285991" indent="0">
              <a:buNone/>
              <a:defRPr sz="900"/>
            </a:lvl6pPr>
            <a:lvl7pPr marL="2743189" indent="0">
              <a:buNone/>
              <a:defRPr sz="900"/>
            </a:lvl7pPr>
            <a:lvl8pPr marL="3200388" indent="0">
              <a:buNone/>
              <a:defRPr sz="900"/>
            </a:lvl8pPr>
            <a:lvl9pPr marL="365758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9A094-BD0D-4CCA-9441-CBBBBDF01AF2}"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9"/>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481387" cy="2530200"/>
          </a:xfrm>
        </p:spPr>
        <p:txBody>
          <a:bodyPr anchor="t">
            <a:normAutofit/>
          </a:bodyPr>
          <a:lstStyle>
            <a:lvl1pPr marL="0" indent="0">
              <a:buNone/>
              <a:defRPr sz="1200"/>
            </a:lvl1pPr>
            <a:lvl2pPr marL="457198" indent="0">
              <a:buNone/>
              <a:defRPr sz="1200"/>
            </a:lvl2pPr>
            <a:lvl3pPr marL="914396" indent="0">
              <a:buNone/>
              <a:defRPr sz="1000"/>
            </a:lvl3pPr>
            <a:lvl4pPr marL="1371595" indent="0">
              <a:buNone/>
              <a:defRPr sz="900"/>
            </a:lvl4pPr>
            <a:lvl5pPr marL="1828793" indent="0">
              <a:buNone/>
              <a:defRPr sz="900"/>
            </a:lvl5pPr>
            <a:lvl6pPr marL="2285991" indent="0">
              <a:buNone/>
              <a:defRPr sz="900"/>
            </a:lvl6pPr>
            <a:lvl7pPr marL="2743189" indent="0">
              <a:buNone/>
              <a:defRPr sz="900"/>
            </a:lvl7pPr>
            <a:lvl8pPr marL="3200388" indent="0">
              <a:buNone/>
              <a:defRPr sz="900"/>
            </a:lvl8pPr>
            <a:lvl9pPr marL="365758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9A094-BD0D-4CCA-9441-CBBBBDF01AF2}" type="datetimeFigureOut">
              <a:rPr lang="en-US" smtClean="0"/>
              <a:t>2/11/2017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
        <p:nvSpPr>
          <p:cNvPr id="32" name="Oval 31"/>
          <p:cNvSpPr/>
          <p:nvPr/>
        </p:nvSpPr>
        <p:spPr>
          <a:xfrm>
            <a:off x="5479248" y="1436862"/>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Oval 32"/>
          <p:cNvSpPr/>
          <p:nvPr/>
        </p:nvSpPr>
        <p:spPr>
          <a:xfrm>
            <a:off x="5650541" y="1411792"/>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9" name="Oval 28"/>
          <p:cNvSpPr/>
          <p:nvPr/>
        </p:nvSpPr>
        <p:spPr>
          <a:xfrm>
            <a:off x="5256185" y="1894455"/>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Oval 27"/>
          <p:cNvSpPr/>
          <p:nvPr/>
        </p:nvSpPr>
        <p:spPr>
          <a:xfrm>
            <a:off x="4718763"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0" name="Oval 29"/>
          <p:cNvSpPr/>
          <p:nvPr/>
        </p:nvSpPr>
        <p:spPr>
          <a:xfrm>
            <a:off x="6132092" y="99307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4" name="Oval 33"/>
          <p:cNvSpPr/>
          <p:nvPr/>
        </p:nvSpPr>
        <p:spPr>
          <a:xfrm>
            <a:off x="5059597" y="1894455"/>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5" name="Oval 34"/>
          <p:cNvSpPr/>
          <p:nvPr/>
        </p:nvSpPr>
        <p:spPr>
          <a:xfrm>
            <a:off x="6148802" y="106059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5"/>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4" y="1807362"/>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1"/>
            <a:ext cx="2133600" cy="365125"/>
          </a:xfrm>
          <a:prstGeom prst="rect">
            <a:avLst/>
          </a:prstGeom>
        </p:spPr>
        <p:txBody>
          <a:bodyPr vert="horz" lIns="91440" tIns="45720" rIns="91440" bIns="45720" rtlCol="0" anchor="b"/>
          <a:lstStyle>
            <a:lvl1pPr algn="r">
              <a:defRPr sz="900">
                <a:solidFill>
                  <a:schemeClr val="tx2"/>
                </a:solidFill>
              </a:defRPr>
            </a:lvl1pPr>
          </a:lstStyle>
          <a:p>
            <a:fld id="{8CA9A094-BD0D-4CCA-9441-CBBBBDF01AF2}" type="datetimeFigureOut">
              <a:rPr lang="en-US" smtClean="0"/>
              <a:t>2/11/2017</a:t>
            </a:fld>
            <a:endParaRPr lang="en-US"/>
          </a:p>
        </p:txBody>
      </p:sp>
      <p:sp>
        <p:nvSpPr>
          <p:cNvPr id="5" name="Footer Placeholder 4"/>
          <p:cNvSpPr>
            <a:spLocks noGrp="1"/>
          </p:cNvSpPr>
          <p:nvPr>
            <p:ph type="ftr" sz="quarter" idx="3"/>
          </p:nvPr>
        </p:nvSpPr>
        <p:spPr>
          <a:xfrm>
            <a:off x="1180946" y="5951811"/>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9" y="5951811"/>
            <a:ext cx="608287" cy="365125"/>
          </a:xfrm>
          <a:prstGeom prst="rect">
            <a:avLst/>
          </a:prstGeom>
        </p:spPr>
        <p:txBody>
          <a:bodyPr vert="horz" lIns="91440" tIns="45720" rIns="91440" bIns="45720" rtlCol="0" anchor="b"/>
          <a:lstStyle>
            <a:lvl1pPr algn="l">
              <a:defRPr sz="1800">
                <a:solidFill>
                  <a:schemeClr val="tx2"/>
                </a:solidFill>
              </a:defRPr>
            </a:lvl1pPr>
          </a:lstStyle>
          <a:p>
            <a:fld id="{E2074B90-FD62-4990-B3E1-19F53C2D1E3F}" type="slidenum">
              <a:rPr lang="en-US" smtClean="0"/>
              <a:t>‹#›</a:t>
            </a:fld>
            <a:endParaRPr lang="en-US"/>
          </a:p>
        </p:txBody>
      </p:sp>
      <p:grpSp>
        <p:nvGrpSpPr>
          <p:cNvPr id="61" name="Group 60"/>
          <p:cNvGrpSpPr/>
          <p:nvPr/>
        </p:nvGrpSpPr>
        <p:grpSpPr>
          <a:xfrm>
            <a:off x="-33594" y="1"/>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sz="1800"/>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sz="1800"/>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gr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198"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8" indent="-342898" algn="l" defTabSz="457198"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47" indent="-285749" algn="l" defTabSz="457198"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2995" indent="-228599" algn="l" defTabSz="457198"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193" indent="-228599" algn="l" defTabSz="457198"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392" indent="-228599" algn="l" defTabSz="457198"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590" indent="-228599" algn="l" defTabSz="457198" rtl="0" eaLnBrk="1" latinLnBrk="0" hangingPunct="1">
        <a:spcBef>
          <a:spcPct val="20000"/>
        </a:spcBef>
        <a:buFont typeface="Arial"/>
        <a:buChar char="•"/>
        <a:defRPr sz="2000" kern="1200">
          <a:solidFill>
            <a:schemeClr val="tx1"/>
          </a:solidFill>
          <a:latin typeface="+mn-lt"/>
          <a:ea typeface="+mn-ea"/>
          <a:cs typeface="+mn-cs"/>
        </a:defRPr>
      </a:lvl6pPr>
      <a:lvl7pPr marL="2971788" indent="-228599" algn="l" defTabSz="457198" rtl="0" eaLnBrk="1" latinLnBrk="0" hangingPunct="1">
        <a:spcBef>
          <a:spcPct val="20000"/>
        </a:spcBef>
        <a:buFont typeface="Arial"/>
        <a:buChar char="•"/>
        <a:defRPr sz="2000" kern="1200">
          <a:solidFill>
            <a:schemeClr val="tx1"/>
          </a:solidFill>
          <a:latin typeface="+mn-lt"/>
          <a:ea typeface="+mn-ea"/>
          <a:cs typeface="+mn-cs"/>
        </a:defRPr>
      </a:lvl7pPr>
      <a:lvl8pPr marL="3428986" indent="-228599" algn="l" defTabSz="457198" rtl="0" eaLnBrk="1" latinLnBrk="0" hangingPunct="1">
        <a:spcBef>
          <a:spcPct val="20000"/>
        </a:spcBef>
        <a:buFont typeface="Arial"/>
        <a:buChar char="•"/>
        <a:defRPr sz="2000" kern="1200">
          <a:solidFill>
            <a:schemeClr val="tx1"/>
          </a:solidFill>
          <a:latin typeface="+mn-lt"/>
          <a:ea typeface="+mn-ea"/>
          <a:cs typeface="+mn-cs"/>
        </a:defRPr>
      </a:lvl8pPr>
      <a:lvl9pPr marL="3886185" indent="-228599" algn="l" defTabSz="45719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98" rtl="0" eaLnBrk="1" latinLnBrk="0" hangingPunct="1">
        <a:defRPr sz="1800" kern="1200">
          <a:solidFill>
            <a:schemeClr val="tx1"/>
          </a:solidFill>
          <a:latin typeface="+mn-lt"/>
          <a:ea typeface="+mn-ea"/>
          <a:cs typeface="+mn-cs"/>
        </a:defRPr>
      </a:lvl1pPr>
      <a:lvl2pPr marL="457198" algn="l" defTabSz="457198" rtl="0" eaLnBrk="1" latinLnBrk="0" hangingPunct="1">
        <a:defRPr sz="1800" kern="1200">
          <a:solidFill>
            <a:schemeClr val="tx1"/>
          </a:solidFill>
          <a:latin typeface="+mn-lt"/>
          <a:ea typeface="+mn-ea"/>
          <a:cs typeface="+mn-cs"/>
        </a:defRPr>
      </a:lvl2pPr>
      <a:lvl3pPr marL="914396" algn="l" defTabSz="457198" rtl="0" eaLnBrk="1" latinLnBrk="0" hangingPunct="1">
        <a:defRPr sz="1800" kern="1200">
          <a:solidFill>
            <a:schemeClr val="tx1"/>
          </a:solidFill>
          <a:latin typeface="+mn-lt"/>
          <a:ea typeface="+mn-ea"/>
          <a:cs typeface="+mn-cs"/>
        </a:defRPr>
      </a:lvl3pPr>
      <a:lvl4pPr marL="1371595" algn="l" defTabSz="457198" rtl="0" eaLnBrk="1" latinLnBrk="0" hangingPunct="1">
        <a:defRPr sz="1800" kern="1200">
          <a:solidFill>
            <a:schemeClr val="tx1"/>
          </a:solidFill>
          <a:latin typeface="+mn-lt"/>
          <a:ea typeface="+mn-ea"/>
          <a:cs typeface="+mn-cs"/>
        </a:defRPr>
      </a:lvl4pPr>
      <a:lvl5pPr marL="1828793" algn="l" defTabSz="457198" rtl="0" eaLnBrk="1" latinLnBrk="0" hangingPunct="1">
        <a:defRPr sz="1800" kern="1200">
          <a:solidFill>
            <a:schemeClr val="tx1"/>
          </a:solidFill>
          <a:latin typeface="+mn-lt"/>
          <a:ea typeface="+mn-ea"/>
          <a:cs typeface="+mn-cs"/>
        </a:defRPr>
      </a:lvl5pPr>
      <a:lvl6pPr marL="2285991" algn="l" defTabSz="457198" rtl="0" eaLnBrk="1" latinLnBrk="0" hangingPunct="1">
        <a:defRPr sz="1800" kern="1200">
          <a:solidFill>
            <a:schemeClr val="tx1"/>
          </a:solidFill>
          <a:latin typeface="+mn-lt"/>
          <a:ea typeface="+mn-ea"/>
          <a:cs typeface="+mn-cs"/>
        </a:defRPr>
      </a:lvl6pPr>
      <a:lvl7pPr marL="2743189" algn="l" defTabSz="457198" rtl="0" eaLnBrk="1" latinLnBrk="0" hangingPunct="1">
        <a:defRPr sz="1800" kern="1200">
          <a:solidFill>
            <a:schemeClr val="tx1"/>
          </a:solidFill>
          <a:latin typeface="+mn-lt"/>
          <a:ea typeface="+mn-ea"/>
          <a:cs typeface="+mn-cs"/>
        </a:defRPr>
      </a:lvl7pPr>
      <a:lvl8pPr marL="3200388" algn="l" defTabSz="457198" rtl="0" eaLnBrk="1" latinLnBrk="0" hangingPunct="1">
        <a:defRPr sz="1800" kern="1200">
          <a:solidFill>
            <a:schemeClr val="tx1"/>
          </a:solidFill>
          <a:latin typeface="+mn-lt"/>
          <a:ea typeface="+mn-ea"/>
          <a:cs typeface="+mn-cs"/>
        </a:defRPr>
      </a:lvl8pPr>
      <a:lvl9pPr marL="3657586" algn="l" defTabSz="4571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honda.r.davis@douglas.k12.ga.us" TargetMode="External"/><Relationship Id="rId2" Type="http://schemas.openxmlformats.org/officeDocument/2006/relationships/hyperlink" Target="http://www.parentmentor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ado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0"/>
            <a:ext cx="9144000" cy="1600200"/>
          </a:xfrm>
        </p:spPr>
        <p:txBody>
          <a:bodyPr/>
          <a:lstStyle/>
          <a:p>
            <a:pPr algn="ctr"/>
            <a:r>
              <a:rPr lang="en-US" sz="4400" b="1" dirty="0">
                <a:solidFill>
                  <a:schemeClr val="accent2"/>
                </a:solidFill>
              </a:rPr>
              <a:t>Parent Satisfaction Surveys</a:t>
            </a:r>
            <a:r>
              <a:rPr lang="en-US" sz="7200" dirty="0">
                <a:latin typeface="Gabriola" pitchFamily="82" charset="0"/>
              </a:rPr>
              <a:t/>
            </a:r>
            <a:br>
              <a:rPr lang="en-US" sz="7200" dirty="0">
                <a:latin typeface="Gabriola" pitchFamily="82" charset="0"/>
              </a:rPr>
            </a:br>
            <a:r>
              <a:rPr lang="en-US" sz="2400" dirty="0"/>
              <a:t>November 2015</a:t>
            </a:r>
          </a:p>
        </p:txBody>
      </p:sp>
    </p:spTree>
    <p:extLst>
      <p:ext uri="{BB962C8B-B14F-4D97-AF65-F5344CB8AC3E}">
        <p14:creationId xmlns:p14="http://schemas.microsoft.com/office/powerpoint/2010/main" val="50399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66800"/>
          </a:xfrm>
        </p:spPr>
        <p:txBody>
          <a:bodyPr/>
          <a:lstStyle/>
          <a:p>
            <a:pPr algn="ctr"/>
            <a:r>
              <a:rPr lang="en-US" sz="3600" u="sng" dirty="0">
                <a:solidFill>
                  <a:schemeClr val="accent2"/>
                </a:solidFill>
              </a:rPr>
              <a:t>Standard 2</a:t>
            </a:r>
            <a:r>
              <a:rPr lang="en-US" sz="3600" dirty="0">
                <a:solidFill>
                  <a:schemeClr val="accent2"/>
                </a:solidFill>
              </a:rPr>
              <a:t>:</a:t>
            </a:r>
            <a:r>
              <a:rPr lang="en-US" sz="3600" b="1" dirty="0">
                <a:solidFill>
                  <a:schemeClr val="accent2"/>
                </a:solidFill>
              </a:rPr>
              <a:t>  Communicating Effectively</a:t>
            </a:r>
          </a:p>
        </p:txBody>
      </p:sp>
      <p:sp>
        <p:nvSpPr>
          <p:cNvPr id="3" name="Content Placeholder 2"/>
          <p:cNvSpPr>
            <a:spLocks noGrp="1"/>
          </p:cNvSpPr>
          <p:nvPr>
            <p:ph idx="1"/>
          </p:nvPr>
        </p:nvSpPr>
        <p:spPr>
          <a:xfrm>
            <a:off x="228600" y="1447800"/>
            <a:ext cx="8686800" cy="5334000"/>
          </a:xfrm>
        </p:spPr>
        <p:txBody>
          <a:bodyPr>
            <a:noAutofit/>
          </a:bodyPr>
          <a:lstStyle/>
          <a:p>
            <a:r>
              <a:rPr lang="en-US" sz="2000" i="1" dirty="0"/>
              <a:t>Families and school staff engage in regular two-way, meaningful communication about student learning.</a:t>
            </a:r>
          </a:p>
          <a:p>
            <a:endParaRPr lang="en-US" sz="800" i="1" dirty="0"/>
          </a:p>
          <a:p>
            <a:pPr marL="0" indent="0">
              <a:buNone/>
            </a:pPr>
            <a:r>
              <a:rPr lang="en-US" sz="2000" b="1" i="1" u="sng" dirty="0">
                <a:solidFill>
                  <a:schemeClr val="accent2"/>
                </a:solidFill>
              </a:rPr>
              <a:t>High-Ranking Items on Survey</a:t>
            </a:r>
            <a:r>
              <a:rPr lang="en-US" sz="2000" b="1" i="1" dirty="0">
                <a:solidFill>
                  <a:schemeClr val="accent2"/>
                </a:solidFill>
              </a:rPr>
              <a:t>:</a:t>
            </a:r>
            <a:r>
              <a:rPr lang="en-US" sz="2000" b="1" dirty="0">
                <a:solidFill>
                  <a:schemeClr val="accent2"/>
                </a:solidFill>
              </a:rPr>
              <a:t> </a:t>
            </a:r>
            <a:r>
              <a:rPr lang="en-US" sz="2000" b="1" dirty="0"/>
              <a:t>                                            </a:t>
            </a:r>
            <a:r>
              <a:rPr lang="en-US" sz="2000" dirty="0"/>
              <a:t>The school communicates regularly with me regarding my child’s progress on IEP goals.</a:t>
            </a:r>
          </a:p>
          <a:p>
            <a:r>
              <a:rPr lang="en-US" sz="2000" b="1" i="1" dirty="0"/>
              <a:t>2015:</a:t>
            </a:r>
            <a:r>
              <a:rPr lang="en-US" sz="2000" b="1" dirty="0"/>
              <a:t>  69%</a:t>
            </a:r>
          </a:p>
          <a:p>
            <a:pPr marL="0" indent="0">
              <a:buNone/>
            </a:pPr>
            <a:r>
              <a:rPr lang="en-US" sz="2000" dirty="0"/>
              <a:t>My child’s evaluation report and other written information are written in terms I understand.</a:t>
            </a:r>
          </a:p>
          <a:p>
            <a:r>
              <a:rPr lang="en-US" sz="2000" b="1" i="1" dirty="0"/>
              <a:t>2015:</a:t>
            </a:r>
            <a:r>
              <a:rPr lang="en-US" sz="2000" b="1" dirty="0"/>
              <a:t>  69%</a:t>
            </a:r>
          </a:p>
          <a:p>
            <a:endParaRPr lang="en-US" sz="800" dirty="0"/>
          </a:p>
          <a:p>
            <a:pPr marL="0" indent="0">
              <a:buNone/>
            </a:pPr>
            <a:r>
              <a:rPr lang="en-US" sz="2000" b="1" i="1" u="sng" dirty="0">
                <a:solidFill>
                  <a:schemeClr val="accent2"/>
                </a:solidFill>
              </a:rPr>
              <a:t>Low-Ranking Item on Survey</a:t>
            </a:r>
            <a:r>
              <a:rPr lang="en-US" sz="2000" b="1" i="1" dirty="0">
                <a:solidFill>
                  <a:schemeClr val="accent2"/>
                </a:solidFill>
              </a:rPr>
              <a:t>:</a:t>
            </a:r>
            <a:r>
              <a:rPr lang="en-US" sz="2000" b="1" dirty="0">
                <a:solidFill>
                  <a:schemeClr val="accent2"/>
                </a:solidFill>
              </a:rPr>
              <a:t>                                           </a:t>
            </a:r>
            <a:r>
              <a:rPr lang="en-US" sz="2000" dirty="0"/>
              <a:t>Written justification was given for the extent that my child would not receive services in the regular classroom.</a:t>
            </a:r>
          </a:p>
          <a:p>
            <a:r>
              <a:rPr lang="en-US" sz="2000" b="1" i="1" dirty="0"/>
              <a:t>2015:</a:t>
            </a:r>
            <a:r>
              <a:rPr lang="en-US" sz="2000" b="1" dirty="0"/>
              <a:t>  56%</a:t>
            </a:r>
          </a:p>
        </p:txBody>
      </p:sp>
    </p:spTree>
    <p:extLst>
      <p:ext uri="{BB962C8B-B14F-4D97-AF65-F5344CB8AC3E}">
        <p14:creationId xmlns:p14="http://schemas.microsoft.com/office/powerpoint/2010/main" val="1370020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pPr algn="ctr"/>
            <a:r>
              <a:rPr lang="en-US" sz="3600" u="sng" dirty="0">
                <a:solidFill>
                  <a:schemeClr val="accent2"/>
                </a:solidFill>
              </a:rPr>
              <a:t>Standard 3</a:t>
            </a:r>
            <a:r>
              <a:rPr lang="en-US" sz="3600" dirty="0">
                <a:solidFill>
                  <a:schemeClr val="accent2"/>
                </a:solidFill>
              </a:rPr>
              <a:t>:</a:t>
            </a:r>
            <a:r>
              <a:rPr lang="en-US" sz="3600" b="1" dirty="0">
                <a:solidFill>
                  <a:schemeClr val="accent2"/>
                </a:solidFill>
              </a:rPr>
              <a:t>  Supporting Student Success</a:t>
            </a:r>
          </a:p>
        </p:txBody>
      </p:sp>
      <p:sp>
        <p:nvSpPr>
          <p:cNvPr id="3" name="Content Placeholder 2"/>
          <p:cNvSpPr>
            <a:spLocks noGrp="1"/>
          </p:cNvSpPr>
          <p:nvPr>
            <p:ph idx="1"/>
          </p:nvPr>
        </p:nvSpPr>
        <p:spPr>
          <a:xfrm>
            <a:off x="228600" y="1447800"/>
            <a:ext cx="8686800" cy="5410200"/>
          </a:xfrm>
        </p:spPr>
        <p:txBody>
          <a:bodyPr>
            <a:noAutofit/>
          </a:bodyPr>
          <a:lstStyle/>
          <a:p>
            <a:r>
              <a:rPr lang="en-US" sz="2400" i="1" dirty="0"/>
              <a:t>Families and school staff continuously collaborate to support students’ learning and healthy development both at home and at school, and have regular opportunities to strengthen their knowledge and skills to do so effectively.</a:t>
            </a:r>
          </a:p>
          <a:p>
            <a:endParaRPr lang="en-US" sz="800" i="1"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Teachers treat me as a team member.</a:t>
            </a:r>
          </a:p>
          <a:p>
            <a:r>
              <a:rPr lang="en-US" sz="2400" b="1" i="1" dirty="0"/>
              <a:t>2015:</a:t>
            </a:r>
            <a:r>
              <a:rPr lang="en-US" sz="2400" b="1" dirty="0"/>
              <a:t>  74%</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dirty="0"/>
              <a:t>The school offers parents training about special education issues.</a:t>
            </a:r>
          </a:p>
          <a:p>
            <a:r>
              <a:rPr lang="en-US" sz="2400" b="1" i="1" dirty="0"/>
              <a:t>2015:</a:t>
            </a:r>
            <a:r>
              <a:rPr lang="en-US" sz="2400" b="1" dirty="0"/>
              <a:t>  38%</a:t>
            </a:r>
          </a:p>
        </p:txBody>
      </p:sp>
    </p:spTree>
    <p:extLst>
      <p:ext uri="{BB962C8B-B14F-4D97-AF65-F5344CB8AC3E}">
        <p14:creationId xmlns:p14="http://schemas.microsoft.com/office/powerpoint/2010/main" val="3950121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1" y="228600"/>
            <a:ext cx="9144000" cy="990600"/>
          </a:xfrm>
        </p:spPr>
        <p:txBody>
          <a:bodyPr/>
          <a:lstStyle/>
          <a:p>
            <a:pPr algn="ctr"/>
            <a:r>
              <a:rPr lang="en-US" sz="3600" u="sng" dirty="0">
                <a:solidFill>
                  <a:schemeClr val="accent2"/>
                </a:solidFill>
              </a:rPr>
              <a:t>Standard 4</a:t>
            </a:r>
            <a:r>
              <a:rPr lang="en-US" sz="3600" dirty="0">
                <a:solidFill>
                  <a:schemeClr val="accent2"/>
                </a:solidFill>
              </a:rPr>
              <a:t>:</a:t>
            </a:r>
            <a:r>
              <a:rPr lang="en-US" sz="3600" b="1" dirty="0">
                <a:solidFill>
                  <a:schemeClr val="accent2"/>
                </a:solidFill>
              </a:rPr>
              <a:t>  Speaking Up for Every Child</a:t>
            </a:r>
          </a:p>
        </p:txBody>
      </p:sp>
      <p:sp>
        <p:nvSpPr>
          <p:cNvPr id="3" name="Content Placeholder 2"/>
          <p:cNvSpPr>
            <a:spLocks noGrp="1"/>
          </p:cNvSpPr>
          <p:nvPr>
            <p:ph idx="1"/>
          </p:nvPr>
        </p:nvSpPr>
        <p:spPr>
          <a:xfrm>
            <a:off x="152400" y="1371600"/>
            <a:ext cx="8839200" cy="5486400"/>
          </a:xfrm>
        </p:spPr>
        <p:txBody>
          <a:bodyPr>
            <a:noAutofit/>
          </a:bodyPr>
          <a:lstStyle/>
          <a:p>
            <a:r>
              <a:rPr lang="en-US" sz="2400" i="1" dirty="0"/>
              <a:t>Families are empowered to be advocates for their own and other children, to ensure that students are treated fairly and have access to learning opportunities that will support their success</a:t>
            </a:r>
            <a:r>
              <a:rPr lang="en-US" sz="2400" dirty="0"/>
              <a:t>.</a:t>
            </a:r>
          </a:p>
          <a:p>
            <a:endParaRPr lang="en-US" sz="800"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At the IEP meeting, we discussed accommodations and modifications that my child would need.</a:t>
            </a:r>
          </a:p>
          <a:p>
            <a:r>
              <a:rPr lang="en-US" sz="2400" b="1" i="1" dirty="0"/>
              <a:t>2015:</a:t>
            </a:r>
            <a:r>
              <a:rPr lang="en-US" sz="2400" b="1" dirty="0"/>
              <a:t>  73%</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b="1" i="1" dirty="0"/>
              <a:t>                                      </a:t>
            </a:r>
            <a:r>
              <a:rPr lang="en-US" sz="2400" dirty="0"/>
              <a:t>I was given information about organizations that offer support for parents of students with disabilities.</a:t>
            </a:r>
          </a:p>
          <a:p>
            <a:r>
              <a:rPr lang="en-US" sz="2400" b="1" i="1" dirty="0"/>
              <a:t>2015:</a:t>
            </a:r>
            <a:r>
              <a:rPr lang="en-US" sz="2400" b="1" dirty="0"/>
              <a:t>  46%</a:t>
            </a:r>
          </a:p>
        </p:txBody>
      </p:sp>
    </p:spTree>
    <p:extLst>
      <p:ext uri="{BB962C8B-B14F-4D97-AF65-F5344CB8AC3E}">
        <p14:creationId xmlns:p14="http://schemas.microsoft.com/office/powerpoint/2010/main" val="4138278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8"/>
            <a:ext cx="9144000" cy="1033463"/>
          </a:xfrm>
        </p:spPr>
        <p:txBody>
          <a:bodyPr/>
          <a:lstStyle/>
          <a:p>
            <a:pPr algn="ctr"/>
            <a:r>
              <a:rPr lang="en-US" sz="3600" u="sng" dirty="0">
                <a:solidFill>
                  <a:schemeClr val="accent2"/>
                </a:solidFill>
                <a:cs typeface="JasmineUPC" panose="02020603050405020304" pitchFamily="18" charset="-34"/>
              </a:rPr>
              <a:t>Standard 5</a:t>
            </a:r>
            <a:r>
              <a:rPr lang="en-US" sz="3600" dirty="0">
                <a:solidFill>
                  <a:schemeClr val="accent2"/>
                </a:solidFill>
                <a:cs typeface="JasmineUPC" panose="02020603050405020304" pitchFamily="18" charset="-34"/>
              </a:rPr>
              <a:t>:</a:t>
            </a:r>
            <a:r>
              <a:rPr lang="en-US" sz="3600" b="1" dirty="0">
                <a:solidFill>
                  <a:schemeClr val="accent2"/>
                </a:solidFill>
                <a:cs typeface="JasmineUPC" panose="02020603050405020304" pitchFamily="18" charset="-34"/>
              </a:rPr>
              <a:t>  Sharing Power</a:t>
            </a:r>
          </a:p>
        </p:txBody>
      </p:sp>
      <p:sp>
        <p:nvSpPr>
          <p:cNvPr id="3" name="Content Placeholder 2"/>
          <p:cNvSpPr>
            <a:spLocks noGrp="1"/>
          </p:cNvSpPr>
          <p:nvPr>
            <p:ph idx="1"/>
          </p:nvPr>
        </p:nvSpPr>
        <p:spPr>
          <a:xfrm>
            <a:off x="228600" y="1371600"/>
            <a:ext cx="8686800" cy="5334000"/>
          </a:xfrm>
        </p:spPr>
        <p:txBody>
          <a:bodyPr>
            <a:noAutofit/>
          </a:bodyPr>
          <a:lstStyle/>
          <a:p>
            <a:r>
              <a:rPr lang="en-US" sz="2400" i="1" dirty="0"/>
              <a:t>Families and school staff are equal partners in decisions that affect children and families and together inform, influence, and create policies, practices, and programs.</a:t>
            </a:r>
          </a:p>
          <a:p>
            <a:endParaRPr lang="en-US" sz="800" i="1" dirty="0"/>
          </a:p>
          <a:p>
            <a:pPr marL="0" indent="0">
              <a:buNone/>
            </a:pPr>
            <a:r>
              <a:rPr lang="en-US" sz="2400" b="1" i="1" u="sng" dirty="0">
                <a:solidFill>
                  <a:schemeClr val="accent2"/>
                </a:solidFill>
              </a:rPr>
              <a:t>High-Ranking Item on Survey (Repeat)</a:t>
            </a:r>
            <a:r>
              <a:rPr lang="en-US" sz="2400" b="1" i="1" dirty="0">
                <a:solidFill>
                  <a:schemeClr val="accent2"/>
                </a:solidFill>
              </a:rPr>
              <a:t>: </a:t>
            </a:r>
            <a:r>
              <a:rPr lang="en-US" sz="2400" b="1" dirty="0">
                <a:solidFill>
                  <a:schemeClr val="accent2"/>
                </a:solidFill>
              </a:rPr>
              <a:t>         </a:t>
            </a:r>
            <a:r>
              <a:rPr lang="en-US" sz="2400" dirty="0"/>
              <a:t>Teachers treat me as a team member.</a:t>
            </a:r>
          </a:p>
          <a:p>
            <a:r>
              <a:rPr lang="en-US" sz="2400" b="1" i="1" dirty="0"/>
              <a:t>2015: </a:t>
            </a:r>
            <a:r>
              <a:rPr lang="en-US" sz="2400" b="1" dirty="0"/>
              <a:t> 74%</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b="1" dirty="0">
                <a:solidFill>
                  <a:schemeClr val="accent2"/>
                </a:solidFill>
              </a:rPr>
              <a:t>                              </a:t>
            </a:r>
            <a:r>
              <a:rPr lang="en-US" sz="2400" dirty="0"/>
              <a:t>The school gives me choices with regard to services that address my child’s needs.</a:t>
            </a:r>
          </a:p>
          <a:p>
            <a:r>
              <a:rPr lang="en-US" sz="2400" b="1" i="1" dirty="0"/>
              <a:t>2015: </a:t>
            </a:r>
            <a:r>
              <a:rPr lang="en-US" sz="2400" b="1" dirty="0"/>
              <a:t> 59%</a:t>
            </a:r>
          </a:p>
        </p:txBody>
      </p:sp>
    </p:spTree>
    <p:extLst>
      <p:ext uri="{BB962C8B-B14F-4D97-AF65-F5344CB8AC3E}">
        <p14:creationId xmlns:p14="http://schemas.microsoft.com/office/powerpoint/2010/main" val="1361485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pPr algn="ctr"/>
            <a:r>
              <a:rPr lang="en-US" sz="3600" u="sng" dirty="0">
                <a:solidFill>
                  <a:schemeClr val="accent2"/>
                </a:solidFill>
                <a:cs typeface="JasmineUPC" panose="02020603050405020304" pitchFamily="18" charset="-34"/>
              </a:rPr>
              <a:t>Standard 6</a:t>
            </a:r>
            <a:r>
              <a:rPr lang="en-US" sz="3600" dirty="0">
                <a:solidFill>
                  <a:schemeClr val="accent2"/>
                </a:solidFill>
                <a:cs typeface="JasmineUPC" panose="02020603050405020304" pitchFamily="18" charset="-34"/>
              </a:rPr>
              <a:t>:</a:t>
            </a:r>
            <a:r>
              <a:rPr lang="en-US" sz="3600" b="1" dirty="0">
                <a:solidFill>
                  <a:schemeClr val="accent2"/>
                </a:solidFill>
                <a:cs typeface="JasmineUPC" panose="02020603050405020304" pitchFamily="18" charset="-34"/>
              </a:rPr>
              <a:t>  Collaborating with Community</a:t>
            </a:r>
          </a:p>
        </p:txBody>
      </p:sp>
      <p:sp>
        <p:nvSpPr>
          <p:cNvPr id="3" name="Content Placeholder 2"/>
          <p:cNvSpPr>
            <a:spLocks noGrp="1"/>
          </p:cNvSpPr>
          <p:nvPr>
            <p:ph idx="1"/>
          </p:nvPr>
        </p:nvSpPr>
        <p:spPr>
          <a:xfrm>
            <a:off x="228600" y="1600200"/>
            <a:ext cx="8686800" cy="5257800"/>
          </a:xfrm>
        </p:spPr>
        <p:txBody>
          <a:bodyPr>
            <a:noAutofit/>
          </a:bodyPr>
          <a:lstStyle/>
          <a:p>
            <a:r>
              <a:rPr lang="en-US" sz="2400" i="1" dirty="0"/>
              <a:t>Families and school staff collaborate with community members to connect students, families, and staff to expanded learning opportunities, community services, and civic participation.</a:t>
            </a:r>
          </a:p>
          <a:p>
            <a:endParaRPr lang="en-US" sz="800" i="1"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N/A</a:t>
            </a:r>
          </a:p>
          <a:p>
            <a:r>
              <a:rPr lang="en-US" sz="2400" b="1" i="1" dirty="0"/>
              <a:t>2015:</a:t>
            </a:r>
            <a:r>
              <a:rPr lang="en-US" sz="2400" b="1" dirty="0"/>
              <a:t>  N/A</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a:t>
            </a:r>
            <a:r>
              <a:rPr lang="en-US" sz="2400" b="1" i="1" dirty="0"/>
              <a:t>                                                      </a:t>
            </a:r>
            <a:r>
              <a:rPr lang="en-US" sz="2400" dirty="0"/>
              <a:t>The school provides information on agencies that can assist my child in the transition from school.</a:t>
            </a:r>
          </a:p>
          <a:p>
            <a:r>
              <a:rPr lang="en-US" sz="2400" b="1" i="1" dirty="0"/>
              <a:t>2015:</a:t>
            </a:r>
            <a:r>
              <a:rPr lang="en-US" sz="2400" b="1" dirty="0"/>
              <a:t>  48%</a:t>
            </a:r>
          </a:p>
        </p:txBody>
      </p:sp>
    </p:spTree>
    <p:extLst>
      <p:ext uri="{BB962C8B-B14F-4D97-AF65-F5344CB8AC3E}">
        <p14:creationId xmlns:p14="http://schemas.microsoft.com/office/powerpoint/2010/main" val="724930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125113" cy="838200"/>
          </a:xfrm>
        </p:spPr>
        <p:txBody>
          <a:bodyPr/>
          <a:lstStyle/>
          <a:p>
            <a:pPr algn="ctr"/>
            <a:r>
              <a:rPr lang="en-US" sz="3600" b="1" dirty="0">
                <a:solidFill>
                  <a:schemeClr val="accent2"/>
                </a:solidFill>
              </a:rPr>
              <a:t>Questions?</a:t>
            </a:r>
          </a:p>
        </p:txBody>
      </p:sp>
      <p:sp>
        <p:nvSpPr>
          <p:cNvPr id="3" name="Content Placeholder 2"/>
          <p:cNvSpPr>
            <a:spLocks noGrp="1"/>
          </p:cNvSpPr>
          <p:nvPr>
            <p:ph idx="1"/>
          </p:nvPr>
        </p:nvSpPr>
        <p:spPr>
          <a:xfrm>
            <a:off x="685800" y="1524001"/>
            <a:ext cx="7924800" cy="4051437"/>
          </a:xfrm>
        </p:spPr>
        <p:txBody>
          <a:bodyPr>
            <a:normAutofit/>
          </a:bodyPr>
          <a:lstStyle/>
          <a:p>
            <a:r>
              <a:rPr lang="en-US" sz="2800" dirty="0"/>
              <a:t>Parent Mentor Website:</a:t>
            </a:r>
          </a:p>
          <a:p>
            <a:pPr marL="0" indent="0">
              <a:buNone/>
            </a:pPr>
            <a:r>
              <a:rPr lang="en-US" sz="2800" dirty="0">
                <a:hlinkClick r:id="rId2"/>
              </a:rPr>
              <a:t>www.parentmentors.org</a:t>
            </a:r>
            <a:endParaRPr lang="en-US" sz="2800" dirty="0"/>
          </a:p>
          <a:p>
            <a:pPr marL="0" indent="0">
              <a:buNone/>
            </a:pPr>
            <a:endParaRPr lang="en-US" sz="2800" dirty="0"/>
          </a:p>
          <a:p>
            <a:r>
              <a:rPr lang="en-US" sz="2800" dirty="0"/>
              <a:t>Renee Davis, Parent Mentor</a:t>
            </a:r>
          </a:p>
          <a:p>
            <a:pPr marL="0" indent="0">
              <a:buNone/>
            </a:pPr>
            <a:r>
              <a:rPr lang="en-US" sz="2800" dirty="0"/>
              <a:t>770-651-2081</a:t>
            </a:r>
          </a:p>
          <a:p>
            <a:pPr marL="0" indent="0">
              <a:buNone/>
            </a:pPr>
            <a:r>
              <a:rPr lang="en-US" sz="2800" dirty="0">
                <a:hlinkClick r:id="rId3"/>
              </a:rPr>
              <a:t>rhonda.r.davis@douglas.k12.ga.us</a:t>
            </a:r>
            <a:endParaRPr lang="en-US" sz="2800" dirty="0"/>
          </a:p>
        </p:txBody>
      </p:sp>
    </p:spTree>
    <p:extLst>
      <p:ext uri="{BB962C8B-B14F-4D97-AF65-F5344CB8AC3E}">
        <p14:creationId xmlns:p14="http://schemas.microsoft.com/office/powerpoint/2010/main" val="2555043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76"/>
            <a:ext cx="9144000" cy="1066800"/>
          </a:xfrm>
        </p:spPr>
        <p:txBody>
          <a:bodyPr/>
          <a:lstStyle/>
          <a:p>
            <a:pPr algn="ctr"/>
            <a:r>
              <a:rPr lang="en-US" sz="3600" b="1" dirty="0">
                <a:solidFill>
                  <a:schemeClr val="accent2"/>
                </a:solidFill>
              </a:rPr>
              <a:t>What is the </a:t>
            </a:r>
            <a:r>
              <a:rPr lang="en-US" sz="3600" b="1" dirty="0" smtClean="0">
                <a:solidFill>
                  <a:schemeClr val="accent2"/>
                </a:solidFill>
              </a:rPr>
              <a:t>Parent </a:t>
            </a:r>
            <a:r>
              <a:rPr lang="en-US" sz="3600" b="1" dirty="0">
                <a:solidFill>
                  <a:schemeClr val="accent2"/>
                </a:solidFill>
              </a:rPr>
              <a:t>Satisfaction Survey?</a:t>
            </a:r>
          </a:p>
        </p:txBody>
      </p:sp>
      <p:sp>
        <p:nvSpPr>
          <p:cNvPr id="12" name="Content Placeholder 11"/>
          <p:cNvSpPr>
            <a:spLocks noGrp="1"/>
          </p:cNvSpPr>
          <p:nvPr>
            <p:ph idx="1"/>
          </p:nvPr>
        </p:nvSpPr>
        <p:spPr>
          <a:xfrm>
            <a:off x="228600" y="1295400"/>
            <a:ext cx="8686800" cy="5029200"/>
          </a:xfrm>
        </p:spPr>
        <p:txBody>
          <a:bodyPr>
            <a:noAutofit/>
          </a:bodyPr>
          <a:lstStyle/>
          <a:p>
            <a:r>
              <a:rPr lang="en-US" sz="2200" dirty="0"/>
              <a:t>The survey consists of </a:t>
            </a:r>
            <a:r>
              <a:rPr lang="en-US" sz="2200" u="sng" dirty="0"/>
              <a:t>18 questions</a:t>
            </a:r>
            <a:r>
              <a:rPr lang="en-US" sz="2200" dirty="0"/>
              <a:t> that examine schools’ efforts to partner with parents.</a:t>
            </a:r>
          </a:p>
          <a:p>
            <a:r>
              <a:rPr lang="en-US" sz="2200" dirty="0"/>
              <a:t>It is completed by parents of children receiving special education services </a:t>
            </a:r>
            <a:r>
              <a:rPr lang="en-US" sz="2200" b="1" dirty="0"/>
              <a:t>(Grades Pre-K and up) </a:t>
            </a:r>
            <a:r>
              <a:rPr lang="en-US" sz="2200" dirty="0"/>
              <a:t>and is available in print form and online at the </a:t>
            </a:r>
            <a:r>
              <a:rPr lang="en-US" sz="2200" dirty="0" err="1"/>
              <a:t>GaDOE</a:t>
            </a:r>
            <a:r>
              <a:rPr lang="en-US" sz="2200" dirty="0"/>
              <a:t> website in English and Spanish.  </a:t>
            </a:r>
            <a:r>
              <a:rPr lang="en-US" sz="2200" dirty="0">
                <a:solidFill>
                  <a:schemeClr val="accent2"/>
                </a:solidFill>
                <a:hlinkClick r:id="rId2"/>
              </a:rPr>
              <a:t>www.gadoe.org</a:t>
            </a:r>
            <a:r>
              <a:rPr lang="en-US" sz="2200" dirty="0"/>
              <a:t> </a:t>
            </a:r>
          </a:p>
          <a:p>
            <a:r>
              <a:rPr lang="en-US" sz="2200" dirty="0"/>
              <a:t>Once all surveys are returned, the responses </a:t>
            </a:r>
            <a:r>
              <a:rPr lang="en-US" sz="2200" dirty="0" smtClean="0"/>
              <a:t>are ranked </a:t>
            </a:r>
            <a:r>
              <a:rPr lang="en-US" sz="2200" dirty="0"/>
              <a:t>from highest to lowest.</a:t>
            </a:r>
          </a:p>
          <a:p>
            <a:r>
              <a:rPr lang="en-US" sz="2200" dirty="0"/>
              <a:t>The results </a:t>
            </a:r>
            <a:r>
              <a:rPr lang="en-US" sz="2200" dirty="0" smtClean="0"/>
              <a:t>are </a:t>
            </a:r>
            <a:r>
              <a:rPr lang="en-US" sz="2200" dirty="0"/>
              <a:t>reported as percentages in </a:t>
            </a:r>
            <a:r>
              <a:rPr lang="en-US" sz="2200" i="1" dirty="0"/>
              <a:t>Return Rate </a:t>
            </a:r>
            <a:r>
              <a:rPr lang="en-US" sz="2200" dirty="0"/>
              <a:t>and </a:t>
            </a:r>
            <a:r>
              <a:rPr lang="en-US" sz="2200" i="1" dirty="0"/>
              <a:t>Parent Satisfaction </a:t>
            </a:r>
            <a:r>
              <a:rPr lang="en-US" sz="2200" dirty="0"/>
              <a:t>and </a:t>
            </a:r>
            <a:r>
              <a:rPr lang="en-US" sz="2200" dirty="0" smtClean="0"/>
              <a:t>are </a:t>
            </a:r>
            <a:r>
              <a:rPr lang="en-US" sz="2200" dirty="0"/>
              <a:t>included in each school district’s </a:t>
            </a:r>
            <a:r>
              <a:rPr lang="en-US" sz="2200" b="1" dirty="0"/>
              <a:t>Annual Report Card for Special Education</a:t>
            </a:r>
            <a:r>
              <a:rPr lang="en-US" sz="2200" dirty="0"/>
              <a:t>.</a:t>
            </a:r>
          </a:p>
        </p:txBody>
      </p:sp>
    </p:spTree>
    <p:extLst>
      <p:ext uri="{BB962C8B-B14F-4D97-AF65-F5344CB8AC3E}">
        <p14:creationId xmlns:p14="http://schemas.microsoft.com/office/powerpoint/2010/main" val="143211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63230856"/>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4457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19919"/>
              </p:ext>
            </p:extLst>
          </p:nvPr>
        </p:nvGraphicFramePr>
        <p:xfrm>
          <a:off x="0" y="0"/>
          <a:ext cx="912495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7358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3580537058"/>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6011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0"/>
            <a:ext cx="8686800" cy="990600"/>
          </a:xfrm>
        </p:spPr>
        <p:txBody>
          <a:bodyPr/>
          <a:lstStyle/>
          <a:p>
            <a:pPr algn="ctr"/>
            <a:r>
              <a:rPr lang="en-US" sz="3600" b="1" dirty="0">
                <a:solidFill>
                  <a:schemeClr val="accent2"/>
                </a:solidFill>
              </a:rPr>
              <a:t>Five Highest Ranked Items</a:t>
            </a:r>
          </a:p>
        </p:txBody>
      </p:sp>
      <p:sp>
        <p:nvSpPr>
          <p:cNvPr id="8" name="Content Placeholder 7"/>
          <p:cNvSpPr>
            <a:spLocks noGrp="1"/>
          </p:cNvSpPr>
          <p:nvPr>
            <p:ph idx="1"/>
          </p:nvPr>
        </p:nvSpPr>
        <p:spPr>
          <a:xfrm>
            <a:off x="152400" y="1143000"/>
            <a:ext cx="8839200" cy="5410200"/>
          </a:xfrm>
        </p:spPr>
        <p:txBody>
          <a:bodyPr>
            <a:noAutofit/>
          </a:bodyPr>
          <a:lstStyle/>
          <a:p>
            <a:r>
              <a:rPr lang="en-US" sz="2000" dirty="0"/>
              <a:t>Teachers are available to speak with me.</a:t>
            </a:r>
          </a:p>
          <a:p>
            <a:endParaRPr lang="en-US" sz="2000" dirty="0"/>
          </a:p>
          <a:p>
            <a:pPr lvl="0">
              <a:buClr>
                <a:srgbClr val="FF9000"/>
              </a:buClr>
            </a:pPr>
            <a:r>
              <a:rPr lang="en-US" sz="2000" dirty="0">
                <a:solidFill>
                  <a:prstClr val="white"/>
                </a:solidFill>
              </a:rPr>
              <a:t>Teachers treat me as a team member.</a:t>
            </a:r>
          </a:p>
          <a:p>
            <a:endParaRPr lang="en-US" sz="2000" dirty="0"/>
          </a:p>
          <a:p>
            <a:pPr lvl="0">
              <a:buClr>
                <a:srgbClr val="FF9000"/>
              </a:buClr>
            </a:pPr>
            <a:r>
              <a:rPr lang="en-US" sz="2000" dirty="0">
                <a:solidFill>
                  <a:prstClr val="white"/>
                </a:solidFill>
              </a:rPr>
              <a:t>At the IEP meeting, we discussed accommodations and modifications that my child would need.</a:t>
            </a:r>
          </a:p>
          <a:p>
            <a:endParaRPr lang="en-US" sz="2000" dirty="0"/>
          </a:p>
          <a:p>
            <a:pPr lvl="0">
              <a:buClr>
                <a:srgbClr val="FF9000"/>
              </a:buClr>
            </a:pPr>
            <a:r>
              <a:rPr lang="en-US" sz="2000" dirty="0">
                <a:solidFill>
                  <a:prstClr val="white"/>
                </a:solidFill>
              </a:rPr>
              <a:t>My child’s evaluation report and other written information are written in terms I understand.</a:t>
            </a:r>
          </a:p>
          <a:p>
            <a:pPr lvl="0">
              <a:buClr>
                <a:srgbClr val="FF9000"/>
              </a:buClr>
            </a:pPr>
            <a:endParaRPr lang="en-US" sz="2000" dirty="0">
              <a:solidFill>
                <a:prstClr val="white"/>
              </a:solidFill>
            </a:endParaRPr>
          </a:p>
          <a:p>
            <a:pPr lvl="0">
              <a:buClr>
                <a:srgbClr val="FF9000"/>
              </a:buClr>
            </a:pPr>
            <a:r>
              <a:rPr lang="en-US" sz="2000" dirty="0">
                <a:solidFill>
                  <a:prstClr val="white"/>
                </a:solidFill>
              </a:rPr>
              <a:t>The school communicates regularly with me regarding my child’s progress on IEP goals.</a:t>
            </a:r>
            <a:endParaRPr lang="en-US" sz="2000" dirty="0"/>
          </a:p>
        </p:txBody>
      </p:sp>
    </p:spTree>
    <p:extLst>
      <p:ext uri="{BB962C8B-B14F-4D97-AF65-F5344CB8AC3E}">
        <p14:creationId xmlns:p14="http://schemas.microsoft.com/office/powerpoint/2010/main" val="99979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04800" y="1143000"/>
            <a:ext cx="8610600" cy="5509200"/>
          </a:xfrm>
          <a:prstGeom prst="rect">
            <a:avLst/>
          </a:prstGeom>
        </p:spPr>
        <p:txBody>
          <a:bodyPr wrap="square">
            <a:spAutoFit/>
          </a:bodyPr>
          <a:lstStyle/>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gives me choices with regard to services that address my child’s needs.</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Written justification was given for the extent that my child would not receive services in the regular classroom.</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provides information on agencies that can assist my child in the transition from school.</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I was given information about organizations that offer support for parents of students with disabilities.</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offers parents training about special education issues.</a:t>
            </a:r>
          </a:p>
        </p:txBody>
      </p:sp>
      <p:sp>
        <p:nvSpPr>
          <p:cNvPr id="3" name="Title 6"/>
          <p:cNvSpPr>
            <a:spLocks noGrp="1"/>
          </p:cNvSpPr>
          <p:nvPr>
            <p:ph type="title"/>
          </p:nvPr>
        </p:nvSpPr>
        <p:spPr>
          <a:xfrm>
            <a:off x="228600" y="0"/>
            <a:ext cx="8686800" cy="990600"/>
          </a:xfrm>
        </p:spPr>
        <p:txBody>
          <a:bodyPr/>
          <a:lstStyle/>
          <a:p>
            <a:pPr algn="ctr"/>
            <a:r>
              <a:rPr lang="en-US" sz="3600" b="1" dirty="0">
                <a:solidFill>
                  <a:schemeClr val="accent2"/>
                </a:solidFill>
              </a:rPr>
              <a:t>Five Lowest Ranked Items</a:t>
            </a:r>
          </a:p>
        </p:txBody>
      </p:sp>
    </p:spTree>
    <p:extLst>
      <p:ext uri="{BB962C8B-B14F-4D97-AF65-F5344CB8AC3E}">
        <p14:creationId xmlns:p14="http://schemas.microsoft.com/office/powerpoint/2010/main" val="2474010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lstStyle/>
          <a:p>
            <a:pPr algn="ctr"/>
            <a:r>
              <a:rPr lang="en-US" sz="3600" b="1" dirty="0">
                <a:solidFill>
                  <a:schemeClr val="accent2"/>
                </a:solidFill>
              </a:rPr>
              <a:t>Linking National Standards to Parent Satisfaction Results</a:t>
            </a:r>
          </a:p>
        </p:txBody>
      </p:sp>
      <p:sp>
        <p:nvSpPr>
          <p:cNvPr id="4" name="Text Placeholder 3"/>
          <p:cNvSpPr>
            <a:spLocks noGrp="1"/>
          </p:cNvSpPr>
          <p:nvPr>
            <p:ph type="body" idx="1"/>
          </p:nvPr>
        </p:nvSpPr>
        <p:spPr>
          <a:xfrm>
            <a:off x="395824" y="1856232"/>
            <a:ext cx="3352800" cy="1219200"/>
          </a:xfrm>
        </p:spPr>
        <p:txBody>
          <a:bodyPr/>
          <a:lstStyle/>
          <a:p>
            <a:r>
              <a:rPr lang="en-US" sz="2600" dirty="0"/>
              <a:t>National Standards for Family School Partnerships</a:t>
            </a:r>
          </a:p>
        </p:txBody>
      </p:sp>
      <p:sp>
        <p:nvSpPr>
          <p:cNvPr id="7" name="Content Placeholder 6"/>
          <p:cNvSpPr>
            <a:spLocks noGrp="1"/>
          </p:cNvSpPr>
          <p:nvPr>
            <p:ph sz="quarter" idx="4"/>
          </p:nvPr>
        </p:nvSpPr>
        <p:spPr>
          <a:xfrm>
            <a:off x="4953000" y="3214831"/>
            <a:ext cx="3886200" cy="3630168"/>
          </a:xfrm>
        </p:spPr>
        <p:txBody>
          <a:bodyPr>
            <a:noAutofit/>
          </a:bodyPr>
          <a:lstStyle/>
          <a:p>
            <a:r>
              <a:rPr lang="en-US" sz="2400" dirty="0"/>
              <a:t>Five highest and lowest ranked items based on % of parents answering either </a:t>
            </a:r>
            <a:r>
              <a:rPr lang="en-US" sz="2400" b="1" i="1" u="sng" dirty="0"/>
              <a:t>Strongly Agree</a:t>
            </a:r>
            <a:r>
              <a:rPr lang="en-US" sz="2400" b="1" i="1" dirty="0"/>
              <a:t> </a:t>
            </a:r>
            <a:r>
              <a:rPr lang="en-US" sz="2400" b="1" dirty="0">
                <a:solidFill>
                  <a:schemeClr val="accent2"/>
                </a:solidFill>
              </a:rPr>
              <a:t>OR</a:t>
            </a:r>
            <a:r>
              <a:rPr lang="en-US" sz="2400" b="1" dirty="0"/>
              <a:t> </a:t>
            </a:r>
            <a:r>
              <a:rPr lang="en-US" sz="2400" b="1" i="1" u="sng" dirty="0"/>
              <a:t>Very Strongly Agree</a:t>
            </a:r>
            <a:r>
              <a:rPr lang="en-US" sz="2400" i="1" dirty="0"/>
              <a:t> </a:t>
            </a:r>
            <a:r>
              <a:rPr lang="en-US" sz="2400" dirty="0"/>
              <a:t>for a particular item.</a:t>
            </a:r>
          </a:p>
        </p:txBody>
      </p:sp>
      <p:sp>
        <p:nvSpPr>
          <p:cNvPr id="10" name="Text Placeholder 3"/>
          <p:cNvSpPr>
            <a:spLocks noGrp="1"/>
          </p:cNvSpPr>
          <p:nvPr>
            <p:ph type="body" idx="1"/>
          </p:nvPr>
        </p:nvSpPr>
        <p:spPr>
          <a:xfrm>
            <a:off x="5196424" y="2468942"/>
            <a:ext cx="3124200" cy="609600"/>
          </a:xfrm>
        </p:spPr>
        <p:txBody>
          <a:bodyPr/>
          <a:lstStyle/>
          <a:p>
            <a:r>
              <a:rPr lang="en-US" sz="2600" dirty="0"/>
              <a:t>Survey Results</a:t>
            </a:r>
          </a:p>
        </p:txBody>
      </p:sp>
      <p:sp>
        <p:nvSpPr>
          <p:cNvPr id="11" name="Left-Right Arrow 10"/>
          <p:cNvSpPr/>
          <p:nvPr/>
        </p:nvSpPr>
        <p:spPr>
          <a:xfrm>
            <a:off x="3748625" y="2590800"/>
            <a:ext cx="1013321"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32" y="3800669"/>
            <a:ext cx="4572000" cy="2590800"/>
          </a:xfrm>
          <a:prstGeom prst="rect">
            <a:avLst/>
          </a:prstGeom>
        </p:spPr>
      </p:pic>
    </p:spTree>
    <p:extLst>
      <p:ext uri="{BB962C8B-B14F-4D97-AF65-F5344CB8AC3E}">
        <p14:creationId xmlns:p14="http://schemas.microsoft.com/office/powerpoint/2010/main" val="89536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 calcmode="lin" valueType="num">
                                      <p:cBhvr>
                                        <p:cTn id="20"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p:cTn id="28"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30"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3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P spid="10" grpId="0" build="p"/>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2401"/>
            <a:ext cx="9144000" cy="1585913"/>
          </a:xfrm>
        </p:spPr>
        <p:txBody>
          <a:bodyPr/>
          <a:lstStyle/>
          <a:p>
            <a:pPr algn="ctr"/>
            <a:r>
              <a:rPr lang="en-US" sz="3600" u="sng" dirty="0">
                <a:solidFill>
                  <a:schemeClr val="accent2"/>
                </a:solidFill>
              </a:rPr>
              <a:t>Standard 1</a:t>
            </a:r>
            <a:r>
              <a:rPr lang="en-US" sz="3600" dirty="0">
                <a:solidFill>
                  <a:schemeClr val="accent2"/>
                </a:solidFill>
              </a:rPr>
              <a:t>:</a:t>
            </a:r>
            <a:r>
              <a:rPr lang="en-US" sz="3600" b="1" dirty="0">
                <a:solidFill>
                  <a:schemeClr val="accent2"/>
                </a:solidFill>
              </a:rPr>
              <a:t>  Welcoming All Families into the School Community</a:t>
            </a:r>
          </a:p>
        </p:txBody>
      </p:sp>
      <p:sp>
        <p:nvSpPr>
          <p:cNvPr id="8" name="Content Placeholder 7"/>
          <p:cNvSpPr>
            <a:spLocks noGrp="1"/>
          </p:cNvSpPr>
          <p:nvPr>
            <p:ph idx="1"/>
          </p:nvPr>
        </p:nvSpPr>
        <p:spPr>
          <a:xfrm>
            <a:off x="266700" y="1905000"/>
            <a:ext cx="8610600" cy="4953000"/>
          </a:xfrm>
        </p:spPr>
        <p:txBody>
          <a:bodyPr>
            <a:noAutofit/>
          </a:bodyPr>
          <a:lstStyle/>
          <a:p>
            <a:r>
              <a:rPr lang="en-US" sz="2400" i="1" dirty="0"/>
              <a:t>Families are active participants in the life of the school, and feel welcomed, valued, and connected to each other, to school staff, and to what students are learning and doing in class.</a:t>
            </a:r>
          </a:p>
          <a:p>
            <a:endParaRPr lang="en-US" sz="800" i="1" dirty="0"/>
          </a:p>
          <a:p>
            <a:pPr marL="0" indent="0">
              <a:buNone/>
            </a:pPr>
            <a:r>
              <a:rPr lang="en-US" sz="2600" b="1" i="1" u="sng" dirty="0">
                <a:solidFill>
                  <a:schemeClr val="accent2"/>
                </a:solidFill>
              </a:rPr>
              <a:t>High-Ranking Item on Survey</a:t>
            </a:r>
            <a:r>
              <a:rPr lang="en-US" sz="2600" b="1" i="1" dirty="0">
                <a:solidFill>
                  <a:schemeClr val="accent2"/>
                </a:solidFill>
              </a:rPr>
              <a:t>:</a:t>
            </a:r>
            <a:r>
              <a:rPr lang="en-US" sz="2600" b="1" dirty="0">
                <a:solidFill>
                  <a:schemeClr val="accent2"/>
                </a:solidFill>
              </a:rPr>
              <a:t>                         </a:t>
            </a:r>
            <a:r>
              <a:rPr lang="en-US" sz="2600" dirty="0"/>
              <a:t>Teachers are available to speak with me.</a:t>
            </a:r>
          </a:p>
          <a:p>
            <a:r>
              <a:rPr lang="en-US" sz="2600" b="1" i="1" dirty="0"/>
              <a:t>2015:</a:t>
            </a:r>
            <a:r>
              <a:rPr lang="en-US" sz="2600" b="1" dirty="0"/>
              <a:t>  75%</a:t>
            </a:r>
          </a:p>
          <a:p>
            <a:endParaRPr lang="en-US" sz="800" dirty="0"/>
          </a:p>
          <a:p>
            <a:pPr marL="0" indent="0">
              <a:buNone/>
            </a:pPr>
            <a:r>
              <a:rPr lang="en-US" sz="2600" b="1" i="1" u="sng" dirty="0">
                <a:solidFill>
                  <a:schemeClr val="accent2"/>
                </a:solidFill>
              </a:rPr>
              <a:t>Low-Ranking Item on Survey</a:t>
            </a:r>
            <a:r>
              <a:rPr lang="en-US" sz="2600" b="1" i="1" dirty="0">
                <a:solidFill>
                  <a:schemeClr val="accent2"/>
                </a:solidFill>
              </a:rPr>
              <a:t>:</a:t>
            </a:r>
            <a:r>
              <a:rPr lang="en-US" sz="2600" dirty="0">
                <a:solidFill>
                  <a:schemeClr val="accent2"/>
                </a:solidFill>
              </a:rPr>
              <a:t>                         </a:t>
            </a:r>
            <a:r>
              <a:rPr lang="en-US" sz="2600" dirty="0"/>
              <a:t>N/A</a:t>
            </a:r>
          </a:p>
          <a:p>
            <a:r>
              <a:rPr lang="en-US" sz="2600" b="1" i="1" dirty="0"/>
              <a:t>2015:</a:t>
            </a:r>
            <a:r>
              <a:rPr lang="en-US" sz="2600" b="1" dirty="0"/>
              <a:t>  N/A</a:t>
            </a:r>
          </a:p>
        </p:txBody>
      </p:sp>
    </p:spTree>
    <p:extLst>
      <p:ext uri="{BB962C8B-B14F-4D97-AF65-F5344CB8AC3E}">
        <p14:creationId xmlns:p14="http://schemas.microsoft.com/office/powerpoint/2010/main" val="3132515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845</TotalTime>
  <Words>792</Words>
  <Application>Microsoft Office PowerPoint</Application>
  <PresentationFormat>On-screen Show (4:3)</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Autumn</vt:lpstr>
      <vt:lpstr>Parent Satisfaction Surveys November 2015</vt:lpstr>
      <vt:lpstr>What is the Parent Satisfaction Survey?</vt:lpstr>
      <vt:lpstr>PowerPoint Presentation</vt:lpstr>
      <vt:lpstr>PowerPoint Presentation</vt:lpstr>
      <vt:lpstr>PowerPoint Presentation</vt:lpstr>
      <vt:lpstr>Five Highest Ranked Items</vt:lpstr>
      <vt:lpstr>Five Lowest Ranked Items</vt:lpstr>
      <vt:lpstr>Linking National Standards to Parent Satisfaction Results</vt:lpstr>
      <vt:lpstr>Standard 1:  Welcoming All Families into the School Community</vt:lpstr>
      <vt:lpstr>Standard 2:  Communicating Effectively</vt:lpstr>
      <vt:lpstr>Standard 3:  Supporting Student Success</vt:lpstr>
      <vt:lpstr>Standard 4:  Speaking Up for Every Child</vt:lpstr>
      <vt:lpstr>Standard 5:  Sharing Power</vt:lpstr>
      <vt:lpstr>Standard 6:  Collaborating with Community</vt:lpstr>
      <vt:lpstr>Questions?</vt:lpstr>
    </vt:vector>
  </TitlesOfParts>
  <Company>DCBE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Satisfaction Surveys 2011-2012</dc:title>
  <dc:creator>rhonda r davis</dc:creator>
  <cp:lastModifiedBy>Jane Grillo</cp:lastModifiedBy>
  <cp:revision>85</cp:revision>
  <cp:lastPrinted>2014-11-12T16:40:48Z</cp:lastPrinted>
  <dcterms:created xsi:type="dcterms:W3CDTF">2011-10-13T15:16:48Z</dcterms:created>
  <dcterms:modified xsi:type="dcterms:W3CDTF">2017-02-11T14:27:46Z</dcterms:modified>
</cp:coreProperties>
</file>