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2"/>
  </p:sldMasterIdLst>
  <p:notesMasterIdLst>
    <p:notesMasterId r:id="rId35"/>
  </p:notesMasterIdLst>
  <p:handoutMasterIdLst>
    <p:handoutMasterId r:id="rId36"/>
  </p:handoutMasterIdLst>
  <p:sldIdLst>
    <p:sldId id="310" r:id="rId3"/>
    <p:sldId id="262" r:id="rId4"/>
    <p:sldId id="266" r:id="rId5"/>
    <p:sldId id="273" r:id="rId6"/>
    <p:sldId id="311" r:id="rId7"/>
    <p:sldId id="265" r:id="rId8"/>
    <p:sldId id="267" r:id="rId9"/>
    <p:sldId id="268" r:id="rId10"/>
    <p:sldId id="275" r:id="rId11"/>
    <p:sldId id="269" r:id="rId12"/>
    <p:sldId id="276" r:id="rId13"/>
    <p:sldId id="277" r:id="rId14"/>
    <p:sldId id="278" r:id="rId15"/>
    <p:sldId id="279" r:id="rId16"/>
    <p:sldId id="280" r:id="rId17"/>
    <p:sldId id="281" r:id="rId18"/>
    <p:sldId id="298" r:id="rId19"/>
    <p:sldId id="282" r:id="rId20"/>
    <p:sldId id="283" r:id="rId21"/>
    <p:sldId id="304" r:id="rId22"/>
    <p:sldId id="285" r:id="rId23"/>
    <p:sldId id="307" r:id="rId24"/>
    <p:sldId id="299" r:id="rId25"/>
    <p:sldId id="291" r:id="rId26"/>
    <p:sldId id="295" r:id="rId27"/>
    <p:sldId id="292" r:id="rId28"/>
    <p:sldId id="293" r:id="rId29"/>
    <p:sldId id="296" r:id="rId30"/>
    <p:sldId id="297" r:id="rId31"/>
    <p:sldId id="294" r:id="rId32"/>
    <p:sldId id="300" r:id="rId33"/>
    <p:sldId id="302" r:id="rId34"/>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howGuides="1">
      <p:cViewPr>
        <p:scale>
          <a:sx n="77" d="100"/>
          <a:sy n="77" d="100"/>
        </p:scale>
        <p:origin x="-124" y="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9/17/2016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9/17/2016</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9/17/2016</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dirty="0"/>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69A895-DC24-4A80-9E4B-77E8C98B8261}" type="datetime1">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611491E-4104-40E9-885C-6629BDFE1DBB}" type="datetime1">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19F328-D78C-4AE3-9BD5-6819CFE7241A}" type="datetime1">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9/17/2016</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smtClean="0"/>
              <a:t>Click to edit Master title style</a:t>
            </a:r>
            <a:endParaRPr/>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095541-7853-4DCC-906F-39CE0BB88B8E}" type="datetime1">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DD790FE-2B5A-46A8-B4F6-76CB6FDA68AC}" type="datetime1">
              <a:rPr lang="en-US" smtClean="0"/>
              <a:t>9/17/2016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93436" y="177800"/>
            <a:ext cx="9782801" cy="1239837"/>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C2738-2C3A-4E5B-A4DB-9708318E767B}" type="datetime1">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9/17/2016</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8F57B2-B504-486D-85D3-4C584AEF2C6C}" type="datetime1">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smtClean="0"/>
              <a:t>Click to edit Master title style</a:t>
            </a:r>
            <a:endParaRPr dirty="0"/>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xmlns="">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5" name="Date Placeholder 4"/>
          <p:cNvSpPr>
            <a:spLocks noGrp="1"/>
          </p:cNvSpPr>
          <p:nvPr>
            <p:ph type="dt" sz="half" idx="10"/>
          </p:nvPr>
        </p:nvSpPr>
        <p:spPr/>
        <p:txBody>
          <a:bodyPr/>
          <a:lstStyle/>
          <a:p>
            <a:fld id="{C675C8C5-A9A9-4B3A-B134-0E3A713D185C}" type="datetime1">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Picture Placeholder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smtClean="0"/>
              <a:t>Click to edit Master title style</a:t>
            </a:r>
            <a:endParaRPr/>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t>9/17/2016</a:t>
            </a:fld>
            <a:endParaRPr lang="en-US"/>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endParaRPr lang="en-US"/>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smtClean="0"/>
              <a:t>Click to edit Master title style</a:t>
            </a:r>
            <a:endParaRPr dirty="0"/>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8013" y="914400"/>
            <a:ext cx="10762344" cy="5257800"/>
          </a:xfrm>
        </p:spPr>
        <p:txBody>
          <a:bodyPr>
            <a:normAutofit lnSpcReduction="10000"/>
          </a:bodyPr>
          <a:lstStyle/>
          <a:p>
            <a:pPr algn="ctr"/>
            <a:r>
              <a:rPr lang="en-US" sz="2400" dirty="0" smtClean="0"/>
              <a:t>Ms. Smith is holding an IEP meeting for her student, John.  John has Down’s Syndrome and has good days and bad days.  Ms. Smith is concerned because she has only met John’s parents once.  She concludes, based on John’s behavior in class and failing grades, his parents must not care very much.  At the meeting, Ms. Smith informs them that John isn’t making much progress in reading this year.  She recommends changing his placement from team taught class to IRR.  Ms. Smith tells his parents she believes John has autism and they need to have him tested.  She says John would be doing better academically and behaviorally if mom volunteered more at school.  John’s parents are upset.  As two working parents, they work hard to pay the mortgage and put food on the table for their four kids while taking care of an ailing grandfather.  John is reading well at home so why are they just now hearing about reading problems from Ms. Smith?  Change his placement?  And behavior issues?  They had no idea.  And autism?  What is Ms. Smith talking about?</a:t>
            </a:r>
            <a:endParaRPr lang="en-US" sz="2400" dirty="0"/>
          </a:p>
        </p:txBody>
      </p:sp>
      <p:sp>
        <p:nvSpPr>
          <p:cNvPr id="3" name="Title 2"/>
          <p:cNvSpPr>
            <a:spLocks noGrp="1"/>
          </p:cNvSpPr>
          <p:nvPr>
            <p:ph type="title"/>
          </p:nvPr>
        </p:nvSpPr>
        <p:spPr>
          <a:xfrm>
            <a:off x="1593436" y="177800"/>
            <a:ext cx="9782801" cy="507999"/>
          </a:xfrm>
        </p:spPr>
        <p:txBody>
          <a:bodyPr>
            <a:normAutofit fontScale="90000"/>
          </a:bodyPr>
          <a:lstStyle/>
          <a:p>
            <a:pPr algn="ctr"/>
            <a:r>
              <a:rPr lang="en-US" dirty="0" smtClean="0"/>
              <a:t>IEP Scenario</a:t>
            </a:r>
            <a:endParaRPr lang="en-US" dirty="0"/>
          </a:p>
        </p:txBody>
      </p:sp>
    </p:spTree>
    <p:extLst>
      <p:ext uri="{BB962C8B-B14F-4D97-AF65-F5344CB8AC3E}">
        <p14:creationId xmlns:p14="http://schemas.microsoft.com/office/powerpoint/2010/main" val="2966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6012" y="1828800"/>
            <a:ext cx="5029200" cy="1421928"/>
          </a:xfrm>
          <a:prstGeom prst="rect">
            <a:avLst/>
          </a:prstGeom>
          <a:noFill/>
        </p:spPr>
        <p:txBody>
          <a:bodyPr wrap="square" rtlCol="0">
            <a:spAutoFit/>
          </a:bodyPr>
          <a:lstStyle/>
          <a:p>
            <a:pPr>
              <a:lnSpc>
                <a:spcPct val="90000"/>
              </a:lnSpc>
            </a:pPr>
            <a:r>
              <a:rPr lang="en-US" sz="9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askerville Old Face" panose="02020602080505020303" pitchFamily="18" charset="0"/>
              </a:rPr>
              <a:t>Empathy</a:t>
            </a:r>
            <a:endParaRPr lang="en-US" sz="9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Baskerville Old Face" panose="02020602080505020303" pitchFamily="18" charset="0"/>
            </a:endParaRPr>
          </a:p>
        </p:txBody>
      </p:sp>
      <p:sp>
        <p:nvSpPr>
          <p:cNvPr id="3" name="TextBox 2"/>
          <p:cNvSpPr txBox="1"/>
          <p:nvPr/>
        </p:nvSpPr>
        <p:spPr>
          <a:xfrm>
            <a:off x="2436812" y="4114800"/>
            <a:ext cx="7696200" cy="1643527"/>
          </a:xfrm>
          <a:prstGeom prst="rect">
            <a:avLst/>
          </a:prstGeom>
          <a:noFill/>
        </p:spPr>
        <p:txBody>
          <a:bodyPr wrap="square" rtlCol="0">
            <a:spAutoFit/>
          </a:bodyPr>
          <a:lstStyle/>
          <a:p>
            <a:pPr>
              <a:lnSpc>
                <a:spcPct val="90000"/>
              </a:lnSpc>
            </a:pPr>
            <a:r>
              <a:rPr lang="en-US" sz="2800" dirty="0" smtClean="0"/>
              <a:t>“The action of understanding, being aware of, being sensitive to the feelings, thoughts, and experience of another” – Merriam Webster</a:t>
            </a:r>
            <a:endParaRPr lang="en-US" sz="2800" dirty="0"/>
          </a:p>
        </p:txBody>
      </p:sp>
    </p:spTree>
    <p:extLst>
      <p:ext uri="{BB962C8B-B14F-4D97-AF65-F5344CB8AC3E}">
        <p14:creationId xmlns:p14="http://schemas.microsoft.com/office/powerpoint/2010/main" val="360832874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Remain calm</a:t>
            </a:r>
          </a:p>
          <a:p>
            <a:r>
              <a:rPr lang="en-US" dirty="0" smtClean="0"/>
              <a:t>Be specific</a:t>
            </a:r>
          </a:p>
          <a:p>
            <a:r>
              <a:rPr lang="en-US" dirty="0" smtClean="0"/>
              <a:t>Agree</a:t>
            </a:r>
          </a:p>
          <a:p>
            <a:r>
              <a:rPr lang="en-US" dirty="0" smtClean="0"/>
              <a:t>Be kind</a:t>
            </a:r>
            <a:endParaRPr lang="en-US" dirty="0"/>
          </a:p>
        </p:txBody>
      </p:sp>
      <p:sp>
        <p:nvSpPr>
          <p:cNvPr id="3" name="Title 2"/>
          <p:cNvSpPr>
            <a:spLocks noGrp="1"/>
          </p:cNvSpPr>
          <p:nvPr>
            <p:ph type="title"/>
          </p:nvPr>
        </p:nvSpPr>
        <p:spPr/>
        <p:txBody>
          <a:bodyPr/>
          <a:lstStyle/>
          <a:p>
            <a:pPr algn="ctr"/>
            <a:r>
              <a:rPr lang="en-US" dirty="0" smtClean="0"/>
              <a:t>Main Principles of dealing with anger</a:t>
            </a:r>
            <a:endParaRPr lang="en-US" dirty="0"/>
          </a:p>
        </p:txBody>
      </p:sp>
    </p:spTree>
    <p:extLst>
      <p:ext uri="{BB962C8B-B14F-4D97-AF65-F5344CB8AC3E}">
        <p14:creationId xmlns:p14="http://schemas.microsoft.com/office/powerpoint/2010/main" val="385039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t>Anger</a:t>
            </a:r>
          </a:p>
          <a:p>
            <a:r>
              <a:rPr lang="en-US" dirty="0" smtClean="0">
                <a:solidFill>
                  <a:srgbClr val="FF0000"/>
                </a:solidFill>
              </a:rPr>
              <a:t>Denial</a:t>
            </a:r>
          </a:p>
          <a:p>
            <a:r>
              <a:rPr lang="en-US" dirty="0" smtClean="0"/>
              <a:t>Dissatisfaction</a:t>
            </a:r>
          </a:p>
          <a:p>
            <a:r>
              <a:rPr lang="en-US" dirty="0" smtClean="0"/>
              <a:t>Nonparticipation</a:t>
            </a:r>
          </a:p>
          <a:p>
            <a:r>
              <a:rPr lang="en-US" dirty="0" smtClean="0"/>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4412" y="2147887"/>
            <a:ext cx="3695700" cy="3476625"/>
          </a:xfrm>
          <a:prstGeom prst="rect">
            <a:avLst/>
          </a:prstGeom>
        </p:spPr>
      </p:pic>
    </p:spTree>
    <p:extLst>
      <p:ext uri="{BB962C8B-B14F-4D97-AF65-F5344CB8AC3E}">
        <p14:creationId xmlns:p14="http://schemas.microsoft.com/office/powerpoint/2010/main" val="2125884617"/>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Wait</a:t>
            </a:r>
          </a:p>
          <a:p>
            <a:r>
              <a:rPr lang="en-US" dirty="0" smtClean="0"/>
              <a:t>Ask why</a:t>
            </a:r>
          </a:p>
          <a:p>
            <a:r>
              <a:rPr lang="en-US" dirty="0" smtClean="0"/>
              <a:t>Encourage and exhort</a:t>
            </a:r>
            <a:endParaRPr lang="en-US" dirty="0"/>
          </a:p>
        </p:txBody>
      </p:sp>
      <p:sp>
        <p:nvSpPr>
          <p:cNvPr id="3" name="Title 2"/>
          <p:cNvSpPr>
            <a:spLocks noGrp="1"/>
          </p:cNvSpPr>
          <p:nvPr>
            <p:ph type="title"/>
          </p:nvPr>
        </p:nvSpPr>
        <p:spPr/>
        <p:txBody>
          <a:bodyPr/>
          <a:lstStyle/>
          <a:p>
            <a:pPr algn="ctr"/>
            <a:r>
              <a:rPr lang="en-US" dirty="0" smtClean="0"/>
              <a:t>Principles for dealing with denial</a:t>
            </a:r>
            <a:endParaRPr lang="en-US" dirty="0"/>
          </a:p>
        </p:txBody>
      </p:sp>
    </p:spTree>
    <p:extLst>
      <p:ext uri="{BB962C8B-B14F-4D97-AF65-F5344CB8AC3E}">
        <p14:creationId xmlns:p14="http://schemas.microsoft.com/office/powerpoint/2010/main" val="354772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t>Anger</a:t>
            </a:r>
          </a:p>
          <a:p>
            <a:r>
              <a:rPr lang="en-US" dirty="0" smtClean="0"/>
              <a:t>Denial</a:t>
            </a:r>
          </a:p>
          <a:p>
            <a:r>
              <a:rPr lang="en-US" dirty="0" smtClean="0">
                <a:solidFill>
                  <a:srgbClr val="FF0000"/>
                </a:solidFill>
              </a:rPr>
              <a:t>Dissatisfaction</a:t>
            </a:r>
          </a:p>
          <a:p>
            <a:r>
              <a:rPr lang="en-US" dirty="0" smtClean="0"/>
              <a:t>Nonparticipation</a:t>
            </a:r>
          </a:p>
          <a:p>
            <a:r>
              <a:rPr lang="en-US" dirty="0" smtClean="0"/>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6812" y="1752600"/>
            <a:ext cx="3238500" cy="3644900"/>
          </a:xfrm>
          <a:prstGeom prst="rect">
            <a:avLst/>
          </a:prstGeom>
        </p:spPr>
      </p:pic>
    </p:spTree>
    <p:extLst>
      <p:ext uri="{BB962C8B-B14F-4D97-AF65-F5344CB8AC3E}">
        <p14:creationId xmlns:p14="http://schemas.microsoft.com/office/powerpoint/2010/main" val="233113914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Focus on the problem, not the person</a:t>
            </a:r>
          </a:p>
          <a:p>
            <a:r>
              <a:rPr lang="en-US" dirty="0" smtClean="0"/>
              <a:t>Ask for parents’ solutions</a:t>
            </a:r>
          </a:p>
          <a:p>
            <a:r>
              <a:rPr lang="en-US" dirty="0" smtClean="0"/>
              <a:t>Stay focused on the end goal</a:t>
            </a:r>
            <a:endParaRPr lang="en-US" dirty="0"/>
          </a:p>
        </p:txBody>
      </p:sp>
      <p:sp>
        <p:nvSpPr>
          <p:cNvPr id="3" name="Title 2"/>
          <p:cNvSpPr>
            <a:spLocks noGrp="1"/>
          </p:cNvSpPr>
          <p:nvPr>
            <p:ph type="title"/>
          </p:nvPr>
        </p:nvSpPr>
        <p:spPr/>
        <p:txBody>
          <a:bodyPr/>
          <a:lstStyle/>
          <a:p>
            <a:r>
              <a:rPr lang="en-US" dirty="0" smtClean="0"/>
              <a:t>Principles for dealing with dissatisfaction</a:t>
            </a:r>
            <a:endParaRPr lang="en-US" dirty="0"/>
          </a:p>
        </p:txBody>
      </p:sp>
    </p:spTree>
    <p:extLst>
      <p:ext uri="{BB962C8B-B14F-4D97-AF65-F5344CB8AC3E}">
        <p14:creationId xmlns:p14="http://schemas.microsoft.com/office/powerpoint/2010/main" val="330175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t>Anger</a:t>
            </a:r>
          </a:p>
          <a:p>
            <a:r>
              <a:rPr lang="en-US" dirty="0" smtClean="0"/>
              <a:t>Denial</a:t>
            </a:r>
          </a:p>
          <a:p>
            <a:r>
              <a:rPr lang="en-US" dirty="0" smtClean="0"/>
              <a:t>Dissatisfaction</a:t>
            </a:r>
          </a:p>
          <a:p>
            <a:r>
              <a:rPr lang="en-US" dirty="0" smtClean="0">
                <a:solidFill>
                  <a:srgbClr val="FF0000"/>
                </a:solidFill>
              </a:rPr>
              <a:t>Nonparticipation</a:t>
            </a:r>
          </a:p>
          <a:p>
            <a:r>
              <a:rPr lang="en-US" dirty="0" smtClean="0"/>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8212" y="1981200"/>
            <a:ext cx="3810000" cy="3638550"/>
          </a:xfrm>
          <a:prstGeom prst="rect">
            <a:avLst/>
          </a:prstGeom>
        </p:spPr>
      </p:pic>
    </p:spTree>
    <p:extLst>
      <p:ext uri="{BB962C8B-B14F-4D97-AF65-F5344CB8AC3E}">
        <p14:creationId xmlns:p14="http://schemas.microsoft.com/office/powerpoint/2010/main" val="205048668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962" y="2967335"/>
            <a:ext cx="11206914" cy="861774"/>
          </a:xfrm>
          <a:prstGeom prst="rect">
            <a:avLst/>
          </a:prstGeom>
          <a:noFill/>
        </p:spPr>
        <p:txBody>
          <a:bodyPr wrap="none" lIns="91440" tIns="45720" rIns="91440" bIns="45720">
            <a:spAutoFit/>
          </a:bodyPr>
          <a:lstStyle/>
          <a:p>
            <a:pPr algn="ctr"/>
            <a:r>
              <a:rPr lang="en-US" sz="5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Nonparticipation ≠ Noninvolvement</a:t>
            </a:r>
            <a:endParaRPr lang="en-US" sz="5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402426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107937" y="4244606"/>
            <a:ext cx="7264623" cy="1150203"/>
          </a:xfrm>
        </p:spPr>
        <p:txBody>
          <a:bodyPr/>
          <a:lstStyle/>
          <a:p>
            <a:pPr algn="ctr"/>
            <a:r>
              <a:rPr lang="en-US" dirty="0" smtClean="0"/>
              <a:t>How do you encourage parents to participate in your classroom?</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Discussion: How does your school encourage parents to participate?</a:t>
            </a:r>
            <a:endParaRPr lang="en-US" dirty="0"/>
          </a:p>
        </p:txBody>
      </p:sp>
    </p:spTree>
    <p:extLst>
      <p:ext uri="{BB962C8B-B14F-4D97-AF65-F5344CB8AC3E}">
        <p14:creationId xmlns:p14="http://schemas.microsoft.com/office/powerpoint/2010/main" val="233954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t>Anger</a:t>
            </a:r>
          </a:p>
          <a:p>
            <a:r>
              <a:rPr lang="en-US" dirty="0" smtClean="0"/>
              <a:t>Denial</a:t>
            </a:r>
          </a:p>
          <a:p>
            <a:r>
              <a:rPr lang="en-US" dirty="0" smtClean="0"/>
              <a:t>Dissatisfaction</a:t>
            </a:r>
          </a:p>
          <a:p>
            <a:r>
              <a:rPr lang="en-US" dirty="0" smtClean="0"/>
              <a:t>Nonparticipation</a:t>
            </a:r>
          </a:p>
          <a:p>
            <a:r>
              <a:rPr lang="en-US" dirty="0" smtClean="0">
                <a:solidFill>
                  <a:srgbClr val="FF0000"/>
                </a:solidFill>
              </a:rPr>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2012" y="2286000"/>
            <a:ext cx="3276600" cy="2457450"/>
          </a:xfrm>
          <a:prstGeom prst="rect">
            <a:avLst/>
          </a:prstGeom>
        </p:spPr>
      </p:pic>
    </p:spTree>
    <p:extLst>
      <p:ext uri="{BB962C8B-B14F-4D97-AF65-F5344CB8AC3E}">
        <p14:creationId xmlns:p14="http://schemas.microsoft.com/office/powerpoint/2010/main" val="340963259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pPr algn="ctr"/>
            <a:r>
              <a:rPr lang="en-US" dirty="0" smtClean="0"/>
              <a:t>Presented by </a:t>
            </a:r>
          </a:p>
          <a:p>
            <a:pPr algn="ctr"/>
            <a:r>
              <a:rPr lang="en-US" dirty="0" smtClean="0"/>
              <a:t>Patti Grayson, Parent Mentor</a:t>
            </a:r>
          </a:p>
          <a:p>
            <a:pPr algn="ctr"/>
            <a:r>
              <a:rPr lang="en-US" dirty="0" smtClean="0"/>
              <a:t>graysonp@fultonschools.org</a:t>
            </a:r>
          </a:p>
        </p:txBody>
      </p:sp>
      <p:sp>
        <p:nvSpPr>
          <p:cNvPr id="3" name="Title 2"/>
          <p:cNvSpPr>
            <a:spLocks noGrp="1"/>
          </p:cNvSpPr>
          <p:nvPr>
            <p:ph type="ctrTitle"/>
          </p:nvPr>
        </p:nvSpPr>
        <p:spPr>
          <a:xfrm>
            <a:off x="2428669" y="1600201"/>
            <a:ext cx="8329031" cy="1600200"/>
          </a:xfrm>
        </p:spPr>
        <p:txBody>
          <a:bodyPr/>
          <a:lstStyle/>
          <a:p>
            <a:pPr algn="ctr"/>
            <a:r>
              <a:rPr lang="en-US" dirty="0" smtClean="0"/>
              <a:t>What do you mean?</a:t>
            </a:r>
            <a:endParaRPr lang="en-US" dirty="0"/>
          </a:p>
        </p:txBody>
      </p:sp>
    </p:spTree>
    <p:extLst>
      <p:ext uri="{BB962C8B-B14F-4D97-AF65-F5344CB8AC3E}">
        <p14:creationId xmlns:p14="http://schemas.microsoft.com/office/powerpoint/2010/main" val="258981889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Minority overrepresentation in special education</a:t>
            </a:r>
          </a:p>
          <a:p>
            <a:r>
              <a:rPr lang="en-US" dirty="0" smtClean="0"/>
              <a:t>Bureaucracy &amp; hierarchy</a:t>
            </a:r>
          </a:p>
          <a:p>
            <a:r>
              <a:rPr lang="en-US" dirty="0" smtClean="0"/>
              <a:t>Denied services for financial reasons</a:t>
            </a:r>
          </a:p>
          <a:p>
            <a:r>
              <a:rPr lang="en-US" dirty="0" smtClean="0"/>
              <a:t>Perceived narrow-minded teachers</a:t>
            </a:r>
          </a:p>
          <a:p>
            <a:r>
              <a:rPr lang="en-US" dirty="0" smtClean="0"/>
              <a:t>Teachers blaming home life</a:t>
            </a:r>
          </a:p>
          <a:p>
            <a:r>
              <a:rPr lang="en-US" dirty="0" smtClean="0"/>
              <a:t>Transition planning</a:t>
            </a:r>
          </a:p>
          <a:p>
            <a:pPr lvl="1"/>
            <a:r>
              <a:rPr lang="en-US" dirty="0" smtClean="0"/>
              <a:t>Resent school staff planning child’s future</a:t>
            </a:r>
            <a:endParaRPr lang="en-US" dirty="0"/>
          </a:p>
        </p:txBody>
      </p:sp>
      <p:sp>
        <p:nvSpPr>
          <p:cNvPr id="3" name="Title 2"/>
          <p:cNvSpPr>
            <a:spLocks noGrp="1"/>
          </p:cNvSpPr>
          <p:nvPr>
            <p:ph type="title"/>
          </p:nvPr>
        </p:nvSpPr>
        <p:spPr/>
        <p:txBody>
          <a:bodyPr/>
          <a:lstStyle/>
          <a:p>
            <a:pPr algn="ctr"/>
            <a:r>
              <a:rPr lang="en-US" dirty="0" smtClean="0"/>
              <a:t>Causes of mistrust</a:t>
            </a:r>
            <a:endParaRPr lang="en-US" dirty="0"/>
          </a:p>
        </p:txBody>
      </p:sp>
    </p:spTree>
    <p:extLst>
      <p:ext uri="{BB962C8B-B14F-4D97-AF65-F5344CB8AC3E}">
        <p14:creationId xmlns:p14="http://schemas.microsoft.com/office/powerpoint/2010/main" val="195002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7212" y="2133600"/>
            <a:ext cx="8283272" cy="1828799"/>
          </a:xfrm>
        </p:spPr>
        <p:txBody>
          <a:bodyPr>
            <a:normAutofit fontScale="90000"/>
          </a:bodyPr>
          <a:lstStyle/>
          <a:p>
            <a:pPr algn="ctr"/>
            <a:r>
              <a:rPr lang="en-US" dirty="0" smtClean="0"/>
              <a:t/>
            </a:r>
            <a:br>
              <a:rPr lang="en-US" dirty="0" smtClean="0"/>
            </a:br>
            <a:r>
              <a:rPr lang="en-US" dirty="0"/>
              <a:t/>
            </a:r>
            <a:br>
              <a:rPr lang="en-US" dirty="0"/>
            </a:br>
            <a:r>
              <a:rPr lang="en-US" dirty="0" smtClean="0"/>
              <a:t>Discussion: How can you prevent mistrust?</a:t>
            </a:r>
            <a:endParaRPr lang="en-US" dirty="0"/>
          </a:p>
        </p:txBody>
      </p:sp>
    </p:spTree>
    <p:extLst>
      <p:ext uri="{BB962C8B-B14F-4D97-AF65-F5344CB8AC3E}">
        <p14:creationId xmlns:p14="http://schemas.microsoft.com/office/powerpoint/2010/main" val="174902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Parents are respected and valued</a:t>
            </a:r>
          </a:p>
          <a:p>
            <a:r>
              <a:rPr lang="en-US" dirty="0" smtClean="0"/>
              <a:t>Try to understand parents’ perspective</a:t>
            </a:r>
          </a:p>
          <a:p>
            <a:r>
              <a:rPr lang="en-US" dirty="0" smtClean="0"/>
              <a:t>Be honest as much as possible</a:t>
            </a:r>
          </a:p>
          <a:p>
            <a:r>
              <a:rPr lang="en-US" dirty="0" smtClean="0"/>
              <a:t>Be upfront</a:t>
            </a:r>
          </a:p>
          <a:p>
            <a:r>
              <a:rPr lang="en-US" dirty="0" smtClean="0"/>
              <a:t>Communicate often and clearly</a:t>
            </a:r>
          </a:p>
          <a:p>
            <a:r>
              <a:rPr lang="en-US" dirty="0" smtClean="0"/>
              <a:t>Avoid using jargon</a:t>
            </a:r>
          </a:p>
          <a:p>
            <a:r>
              <a:rPr lang="en-US" dirty="0" smtClean="0"/>
              <a:t>Be confident in your teaching and </a:t>
            </a:r>
            <a:r>
              <a:rPr lang="en-US" i="1" dirty="0" smtClean="0"/>
              <a:t>explain</a:t>
            </a:r>
            <a:r>
              <a:rPr lang="en-US" dirty="0" smtClean="0"/>
              <a:t> it</a:t>
            </a:r>
            <a:endParaRPr lang="en-US" dirty="0"/>
          </a:p>
        </p:txBody>
      </p:sp>
      <p:sp>
        <p:nvSpPr>
          <p:cNvPr id="3" name="Title 2"/>
          <p:cNvSpPr>
            <a:spLocks noGrp="1"/>
          </p:cNvSpPr>
          <p:nvPr>
            <p:ph type="title"/>
          </p:nvPr>
        </p:nvSpPr>
        <p:spPr/>
        <p:txBody>
          <a:bodyPr/>
          <a:lstStyle/>
          <a:p>
            <a:pPr algn="ctr"/>
            <a:r>
              <a:rPr lang="en-US" dirty="0" smtClean="0"/>
              <a:t>Ways to prevent mistrust</a:t>
            </a:r>
            <a:endParaRPr lang="en-US" dirty="0"/>
          </a:p>
        </p:txBody>
      </p:sp>
    </p:spTree>
    <p:extLst>
      <p:ext uri="{BB962C8B-B14F-4D97-AF65-F5344CB8AC3E}">
        <p14:creationId xmlns:p14="http://schemas.microsoft.com/office/powerpoint/2010/main" val="94102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273" y="2967335"/>
            <a:ext cx="8528296" cy="1754326"/>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solidFill>
                  <a:srgbClr val="92D050"/>
                </a:solidFill>
                <a:effectLst>
                  <a:outerShdw dist="38100" dir="2640000" algn="bl" rotWithShape="0">
                    <a:schemeClr val="tx2">
                      <a:lumMod val="75000"/>
                    </a:schemeClr>
                  </a:outerShdw>
                </a:effectLst>
              </a:rPr>
              <a:t>Cultivating Collaborative</a:t>
            </a:r>
          </a:p>
          <a:p>
            <a:pPr algn="ctr"/>
            <a:r>
              <a:rPr lang="en-US" sz="5400" b="1" dirty="0" smtClean="0">
                <a:ln w="12700">
                  <a:solidFill>
                    <a:schemeClr val="tx2">
                      <a:lumMod val="75000"/>
                    </a:schemeClr>
                  </a:solidFill>
                  <a:prstDash val="solid"/>
                </a:ln>
                <a:solidFill>
                  <a:srgbClr val="92D050"/>
                </a:solidFill>
                <a:effectLst>
                  <a:outerShdw dist="38100" dir="2640000" algn="bl" rotWithShape="0">
                    <a:schemeClr val="tx2">
                      <a:lumMod val="75000"/>
                    </a:schemeClr>
                  </a:outerShdw>
                </a:effectLst>
              </a:rPr>
              <a:t>Relationships</a:t>
            </a:r>
            <a:endParaRPr lang="en-US" sz="5400" b="1" cap="none" spc="0" dirty="0">
              <a:ln w="12700">
                <a:solidFill>
                  <a:schemeClr val="tx2">
                    <a:lumMod val="75000"/>
                  </a:schemeClr>
                </a:solidFill>
                <a:prstDash val="solid"/>
              </a:ln>
              <a:solidFill>
                <a:srgbClr val="92D050"/>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9969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dirty="0" smtClean="0"/>
              <a:t>“You don’t get a second chance to make a first impression”</a:t>
            </a:r>
            <a:endParaRPr lang="en-US" dirty="0"/>
          </a:p>
        </p:txBody>
      </p:sp>
      <p:sp>
        <p:nvSpPr>
          <p:cNvPr id="3" name="Title 2"/>
          <p:cNvSpPr>
            <a:spLocks noGrp="1"/>
          </p:cNvSpPr>
          <p:nvPr>
            <p:ph type="ctrTitle"/>
          </p:nvPr>
        </p:nvSpPr>
        <p:spPr>
          <a:xfrm>
            <a:off x="2428669" y="1600201"/>
            <a:ext cx="8329031" cy="1981200"/>
          </a:xfrm>
        </p:spPr>
        <p:txBody>
          <a:bodyPr/>
          <a:lstStyle/>
          <a:p>
            <a:r>
              <a:rPr lang="en-US" dirty="0" smtClean="0"/>
              <a:t>Start at the beginning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9012" y="718267"/>
            <a:ext cx="2466975" cy="1847850"/>
          </a:xfrm>
          <a:prstGeom prst="rect">
            <a:avLst/>
          </a:prstGeom>
        </p:spPr>
      </p:pic>
    </p:spTree>
    <p:extLst>
      <p:ext uri="{BB962C8B-B14F-4D97-AF65-F5344CB8AC3E}">
        <p14:creationId xmlns:p14="http://schemas.microsoft.com/office/powerpoint/2010/main" val="262584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 credibility as a competent, caring educator</a:t>
            </a:r>
          </a:p>
          <a:p>
            <a:r>
              <a:rPr lang="en-US" dirty="0" smtClean="0"/>
              <a:t>Be sensitive to parents’ cultural views and values</a:t>
            </a:r>
          </a:p>
          <a:p>
            <a:r>
              <a:rPr lang="en-US" dirty="0" smtClean="0"/>
              <a:t>Motivate parents to desire collaboration</a:t>
            </a:r>
          </a:p>
          <a:p>
            <a:r>
              <a:rPr lang="en-US" dirty="0" smtClean="0"/>
              <a:t>Define specific roles and responsibilities for teacher and parents</a:t>
            </a:r>
            <a:endParaRPr lang="en-US" dirty="0"/>
          </a:p>
        </p:txBody>
      </p:sp>
      <p:sp>
        <p:nvSpPr>
          <p:cNvPr id="3" name="Title 2"/>
          <p:cNvSpPr>
            <a:spLocks noGrp="1"/>
          </p:cNvSpPr>
          <p:nvPr>
            <p:ph type="title"/>
          </p:nvPr>
        </p:nvSpPr>
        <p:spPr/>
        <p:txBody>
          <a:bodyPr/>
          <a:lstStyle/>
          <a:p>
            <a:pPr algn="ctr"/>
            <a:r>
              <a:rPr lang="en-US" dirty="0" smtClean="0"/>
              <a:t>In the beginning</a:t>
            </a:r>
            <a:endParaRPr lang="en-US" dirty="0"/>
          </a:p>
        </p:txBody>
      </p:sp>
    </p:spTree>
    <p:extLst>
      <p:ext uri="{BB962C8B-B14F-4D97-AF65-F5344CB8AC3E}">
        <p14:creationId xmlns:p14="http://schemas.microsoft.com/office/powerpoint/2010/main" val="267361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Friendliness</a:t>
            </a:r>
          </a:p>
          <a:p>
            <a:r>
              <a:rPr lang="en-US" dirty="0" smtClean="0"/>
              <a:t>Optimism</a:t>
            </a:r>
          </a:p>
          <a:p>
            <a:r>
              <a:rPr lang="en-US" dirty="0" smtClean="0"/>
              <a:t>Patience</a:t>
            </a:r>
          </a:p>
          <a:p>
            <a:r>
              <a:rPr lang="en-US" dirty="0" smtClean="0"/>
              <a:t>Sincerity</a:t>
            </a:r>
          </a:p>
          <a:p>
            <a:r>
              <a:rPr lang="en-US" dirty="0" smtClean="0"/>
              <a:t>Honesty</a:t>
            </a:r>
          </a:p>
          <a:p>
            <a:r>
              <a:rPr lang="en-US" dirty="0" smtClean="0"/>
              <a:t>Tact</a:t>
            </a:r>
          </a:p>
          <a:p>
            <a:r>
              <a:rPr lang="en-US" dirty="0" smtClean="0"/>
              <a:t>Responsiveness</a:t>
            </a:r>
          </a:p>
          <a:p>
            <a:r>
              <a:rPr lang="en-US" dirty="0" smtClean="0"/>
              <a:t>Openness to suggestions</a:t>
            </a:r>
          </a:p>
          <a:p>
            <a:r>
              <a:rPr lang="en-US" dirty="0" smtClean="0"/>
              <a:t>Respect for parents</a:t>
            </a:r>
            <a:endParaRPr lang="en-US" dirty="0"/>
          </a:p>
        </p:txBody>
      </p:sp>
      <p:sp>
        <p:nvSpPr>
          <p:cNvPr id="3" name="Title 2"/>
          <p:cNvSpPr>
            <a:spLocks noGrp="1"/>
          </p:cNvSpPr>
          <p:nvPr>
            <p:ph type="title"/>
          </p:nvPr>
        </p:nvSpPr>
        <p:spPr/>
        <p:txBody>
          <a:bodyPr>
            <a:normAutofit/>
          </a:bodyPr>
          <a:lstStyle/>
          <a:p>
            <a:pPr algn="ctr"/>
            <a:r>
              <a:rPr lang="en-US" dirty="0" smtClean="0"/>
              <a:t>Helpful interpersonal skills for collaboration with parents of child with a disability</a:t>
            </a:r>
            <a:endParaRPr lang="en-US" dirty="0"/>
          </a:p>
        </p:txBody>
      </p:sp>
    </p:spTree>
    <p:extLst>
      <p:ext uri="{BB962C8B-B14F-4D97-AF65-F5344CB8AC3E}">
        <p14:creationId xmlns:p14="http://schemas.microsoft.com/office/powerpoint/2010/main" val="51743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down)">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Communication is the key</a:t>
            </a:r>
          </a:p>
          <a:p>
            <a:endParaRPr lang="en-US" dirty="0"/>
          </a:p>
        </p:txBody>
      </p:sp>
      <p:sp>
        <p:nvSpPr>
          <p:cNvPr id="3" name="Title 2"/>
          <p:cNvSpPr>
            <a:spLocks noGrp="1"/>
          </p:cNvSpPr>
          <p:nvPr>
            <p:ph type="title"/>
          </p:nvPr>
        </p:nvSpPr>
        <p:spPr/>
        <p:txBody>
          <a:bodyPr/>
          <a:lstStyle/>
          <a:p>
            <a:pPr algn="ctr"/>
            <a:r>
              <a:rPr lang="en-US" dirty="0" smtClean="0"/>
              <a:t>Maintaining the Relationship</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2212" y="2438400"/>
            <a:ext cx="4444444" cy="3174603"/>
          </a:xfrm>
          <a:prstGeom prst="rect">
            <a:avLst/>
          </a:prstGeom>
        </p:spPr>
      </p:pic>
    </p:spTree>
    <p:extLst>
      <p:ext uri="{BB962C8B-B14F-4D97-AF65-F5344CB8AC3E}">
        <p14:creationId xmlns:p14="http://schemas.microsoft.com/office/powerpoint/2010/main" val="388927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Listen to the parent</a:t>
            </a:r>
          </a:p>
          <a:p>
            <a:r>
              <a:rPr lang="en-US" dirty="0" smtClean="0"/>
              <a:t>Share specific information</a:t>
            </a:r>
          </a:p>
          <a:p>
            <a:r>
              <a:rPr lang="en-US" dirty="0" smtClean="0"/>
              <a:t>Tell parents what they are doing right</a:t>
            </a:r>
          </a:p>
          <a:p>
            <a:r>
              <a:rPr lang="en-US" dirty="0" smtClean="0"/>
              <a:t>Give specific examples of what parent can do to help child</a:t>
            </a:r>
          </a:p>
          <a:p>
            <a:r>
              <a:rPr lang="en-US" dirty="0" smtClean="0"/>
              <a:t>Collaborate</a:t>
            </a:r>
            <a:endParaRPr lang="en-US" dirty="0"/>
          </a:p>
        </p:txBody>
      </p:sp>
      <p:sp>
        <p:nvSpPr>
          <p:cNvPr id="3" name="Title 2"/>
          <p:cNvSpPr>
            <a:spLocks noGrp="1"/>
          </p:cNvSpPr>
          <p:nvPr>
            <p:ph type="title"/>
          </p:nvPr>
        </p:nvSpPr>
        <p:spPr/>
        <p:txBody>
          <a:bodyPr/>
          <a:lstStyle/>
          <a:p>
            <a:pPr algn="ctr"/>
            <a:r>
              <a:rPr lang="en-US" dirty="0" smtClean="0"/>
              <a:t>Parent-teacher conferences</a:t>
            </a:r>
            <a:endParaRPr lang="en-US" dirty="0"/>
          </a:p>
        </p:txBody>
      </p:sp>
    </p:spTree>
    <p:extLst>
      <p:ext uri="{BB962C8B-B14F-4D97-AF65-F5344CB8AC3E}">
        <p14:creationId xmlns:p14="http://schemas.microsoft.com/office/powerpoint/2010/main" val="223830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parents with positive feedback</a:t>
            </a:r>
          </a:p>
          <a:p>
            <a:r>
              <a:rPr lang="en-US" dirty="0" smtClean="0"/>
              <a:t>Enlist parents as mentors for other parents</a:t>
            </a:r>
            <a:endParaRPr lang="en-US" dirty="0"/>
          </a:p>
        </p:txBody>
      </p:sp>
      <p:sp>
        <p:nvSpPr>
          <p:cNvPr id="3" name="Title 2"/>
          <p:cNvSpPr>
            <a:spLocks noGrp="1"/>
          </p:cNvSpPr>
          <p:nvPr>
            <p:ph type="title"/>
          </p:nvPr>
        </p:nvSpPr>
        <p:spPr/>
        <p:txBody>
          <a:bodyPr/>
          <a:lstStyle/>
          <a:p>
            <a:pPr algn="ctr"/>
            <a:r>
              <a:rPr lang="en-US" dirty="0" smtClean="0"/>
              <a:t>Ending the relationship</a:t>
            </a:r>
            <a:endParaRPr lang="en-US" dirty="0"/>
          </a:p>
        </p:txBody>
      </p:sp>
    </p:spTree>
    <p:extLst>
      <p:ext uri="{BB962C8B-B14F-4D97-AF65-F5344CB8AC3E}">
        <p14:creationId xmlns:p14="http://schemas.microsoft.com/office/powerpoint/2010/main" val="4214719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277118" y="1445694"/>
            <a:ext cx="5939388" cy="3962401"/>
          </a:xfrm>
          <a:prstGeom prst="rect">
            <a:avLst/>
          </a:prstGeom>
        </p:spPr>
      </p:pic>
    </p:spTree>
    <p:extLst>
      <p:ext uri="{BB962C8B-B14F-4D97-AF65-F5344CB8AC3E}">
        <p14:creationId xmlns:p14="http://schemas.microsoft.com/office/powerpoint/2010/main" val="273382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98613" y="4724400"/>
            <a:ext cx="7264623" cy="685799"/>
          </a:xfrm>
        </p:spPr>
        <p:txBody>
          <a:bodyPr/>
          <a:lstStyle/>
          <a:p>
            <a:endParaRPr lang="en-US" dirty="0"/>
          </a:p>
        </p:txBody>
      </p:sp>
      <p:sp>
        <p:nvSpPr>
          <p:cNvPr id="3" name="Title 2"/>
          <p:cNvSpPr>
            <a:spLocks noGrp="1"/>
          </p:cNvSpPr>
          <p:nvPr>
            <p:ph type="title"/>
          </p:nvPr>
        </p:nvSpPr>
        <p:spPr>
          <a:xfrm>
            <a:off x="1626002" y="2047798"/>
            <a:ext cx="8283272" cy="2654064"/>
          </a:xfrm>
        </p:spPr>
        <p:txBody>
          <a:bodyPr>
            <a:normAutofit fontScale="90000"/>
          </a:bodyPr>
          <a:lstStyle/>
          <a:p>
            <a:pPr algn="ctr"/>
            <a:r>
              <a:rPr lang="en-US" dirty="0" smtClean="0"/>
              <a:t>Discussion: How do you create and maintain a positive relationship with the parents of your students?</a:t>
            </a:r>
            <a:endParaRPr lang="en-US" dirty="0"/>
          </a:p>
        </p:txBody>
      </p:sp>
    </p:spTree>
    <p:extLst>
      <p:ext uri="{BB962C8B-B14F-4D97-AF65-F5344CB8AC3E}">
        <p14:creationId xmlns:p14="http://schemas.microsoft.com/office/powerpoint/2010/main" val="1705685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a:t>
            </a:r>
            <a:r>
              <a:rPr lang="en-US" dirty="0" smtClean="0"/>
              <a:t>.  Integrate three techniques to improve parent participation at school.</a:t>
            </a:r>
          </a:p>
          <a:p>
            <a:pPr marL="0" indent="0">
              <a:buNone/>
            </a:pPr>
            <a:r>
              <a:rPr lang="en-US" dirty="0"/>
              <a:t>2</a:t>
            </a:r>
            <a:r>
              <a:rPr lang="en-US" dirty="0" smtClean="0"/>
              <a:t>.  Identify three ways to prevent mistrust.</a:t>
            </a:r>
          </a:p>
          <a:p>
            <a:pPr marL="0" indent="0">
              <a:buNone/>
            </a:pPr>
            <a:r>
              <a:rPr lang="en-US" dirty="0" smtClean="0"/>
              <a:t>3.  List three ways to establish a positive working relationship with parents.</a:t>
            </a:r>
          </a:p>
          <a:p>
            <a:endParaRPr lang="en-US" dirty="0"/>
          </a:p>
        </p:txBody>
      </p:sp>
      <p:sp>
        <p:nvSpPr>
          <p:cNvPr id="3" name="Title 2"/>
          <p:cNvSpPr>
            <a:spLocks noGrp="1"/>
          </p:cNvSpPr>
          <p:nvPr>
            <p:ph type="title"/>
          </p:nvPr>
        </p:nvSpPr>
        <p:spPr>
          <a:xfrm>
            <a:off x="1293812" y="177800"/>
            <a:ext cx="10082425" cy="1239837"/>
          </a:xfrm>
        </p:spPr>
        <p:txBody>
          <a:bodyPr/>
          <a:lstStyle/>
          <a:p>
            <a:r>
              <a:rPr lang="en-US" dirty="0" smtClean="0"/>
              <a:t>At the end of this session, you will be able to</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8012" y="4038601"/>
            <a:ext cx="1679090" cy="2590800"/>
          </a:xfrm>
          <a:prstGeom prst="rect">
            <a:avLst/>
          </a:prstGeom>
        </p:spPr>
      </p:pic>
    </p:spTree>
    <p:extLst>
      <p:ext uri="{BB962C8B-B14F-4D97-AF65-F5344CB8AC3E}">
        <p14:creationId xmlns:p14="http://schemas.microsoft.com/office/powerpoint/2010/main" val="358556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dirty="0" smtClean="0"/>
              <a:t>graysonp@fultonschools.org</a:t>
            </a:r>
            <a:endParaRPr lang="en-US" dirty="0"/>
          </a:p>
        </p:txBody>
      </p:sp>
      <p:sp>
        <p:nvSpPr>
          <p:cNvPr id="3" name="Title 2"/>
          <p:cNvSpPr>
            <a:spLocks noGrp="1"/>
          </p:cNvSpPr>
          <p:nvPr>
            <p:ph type="ctrTitle"/>
          </p:nvPr>
        </p:nvSpPr>
        <p:spPr>
          <a:xfrm>
            <a:off x="2022374" y="1664788"/>
            <a:ext cx="8329031" cy="2680127"/>
          </a:xfrm>
        </p:spPr>
        <p:txBody>
          <a:bodyPr/>
          <a:lstStyle/>
          <a:p>
            <a:pPr algn="ctr"/>
            <a:r>
              <a:rPr lang="en-US" dirty="0" smtClean="0"/>
              <a:t>Patti Grayson </a:t>
            </a:r>
            <a:br>
              <a:rPr lang="en-US" dirty="0" smtClean="0"/>
            </a:br>
            <a:r>
              <a:rPr lang="en-US" dirty="0" smtClean="0"/>
              <a:t>Parent Mentor</a:t>
            </a:r>
            <a:endParaRPr lang="en-US" dirty="0"/>
          </a:p>
        </p:txBody>
      </p:sp>
    </p:spTree>
    <p:extLst>
      <p:ext uri="{BB962C8B-B14F-4D97-AF65-F5344CB8AC3E}">
        <p14:creationId xmlns:p14="http://schemas.microsoft.com/office/powerpoint/2010/main" val="285408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a:t>
            </a:r>
            <a:r>
              <a:rPr lang="en-US" dirty="0" smtClean="0"/>
              <a:t>.  Integrate three techniques to improve parent participation at school.</a:t>
            </a:r>
          </a:p>
          <a:p>
            <a:pPr marL="0" indent="0">
              <a:buNone/>
            </a:pPr>
            <a:r>
              <a:rPr lang="en-US" dirty="0"/>
              <a:t>2</a:t>
            </a:r>
            <a:r>
              <a:rPr lang="en-US" dirty="0" smtClean="0"/>
              <a:t>.  Identify three ways to prevent mistrust.</a:t>
            </a:r>
          </a:p>
          <a:p>
            <a:pPr marL="0" indent="0">
              <a:buNone/>
            </a:pPr>
            <a:r>
              <a:rPr lang="en-US" dirty="0" smtClean="0"/>
              <a:t>3.  List three ways to establish a positive working relationship with parents.</a:t>
            </a:r>
          </a:p>
          <a:p>
            <a:endParaRPr lang="en-US" dirty="0"/>
          </a:p>
        </p:txBody>
      </p:sp>
      <p:sp>
        <p:nvSpPr>
          <p:cNvPr id="3" name="Title 2"/>
          <p:cNvSpPr>
            <a:spLocks noGrp="1"/>
          </p:cNvSpPr>
          <p:nvPr>
            <p:ph type="title"/>
          </p:nvPr>
        </p:nvSpPr>
        <p:spPr>
          <a:xfrm>
            <a:off x="1293812" y="177800"/>
            <a:ext cx="10082425" cy="1239837"/>
          </a:xfrm>
        </p:spPr>
        <p:txBody>
          <a:bodyPr/>
          <a:lstStyle/>
          <a:p>
            <a:r>
              <a:rPr lang="en-US" dirty="0" smtClean="0"/>
              <a:t>At the end of this session, you will be able to</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8012" y="4038601"/>
            <a:ext cx="1679090" cy="2590800"/>
          </a:xfrm>
          <a:prstGeom prst="rect">
            <a:avLst/>
          </a:prstGeom>
        </p:spPr>
      </p:pic>
    </p:spTree>
    <p:extLst>
      <p:ext uri="{BB962C8B-B14F-4D97-AF65-F5344CB8AC3E}">
        <p14:creationId xmlns:p14="http://schemas.microsoft.com/office/powerpoint/2010/main" val="370254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a:xfrm>
            <a:off x="2428669" y="1600201"/>
            <a:ext cx="8329031" cy="2057400"/>
          </a:xfrm>
        </p:spPr>
        <p:txBody>
          <a:bodyPr/>
          <a:lstStyle/>
          <a:p>
            <a:pPr algn="ctr"/>
            <a:r>
              <a:rPr lang="en-US" dirty="0" smtClean="0"/>
              <a:t>Communication</a:t>
            </a:r>
            <a:endParaRPr lang="en-US" dirty="0"/>
          </a:p>
        </p:txBody>
      </p:sp>
    </p:spTree>
    <p:extLst>
      <p:ext uri="{BB962C8B-B14F-4D97-AF65-F5344CB8AC3E}">
        <p14:creationId xmlns:p14="http://schemas.microsoft.com/office/powerpoint/2010/main" val="665878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t>Anger</a:t>
            </a:r>
          </a:p>
          <a:p>
            <a:r>
              <a:rPr lang="en-US" dirty="0" smtClean="0"/>
              <a:t>Denial</a:t>
            </a:r>
          </a:p>
          <a:p>
            <a:r>
              <a:rPr lang="en-US" dirty="0" smtClean="0"/>
              <a:t>Dissatisfaction</a:t>
            </a:r>
          </a:p>
          <a:p>
            <a:r>
              <a:rPr lang="en-US" dirty="0" smtClean="0"/>
              <a:t>Nonparticipation</a:t>
            </a:r>
          </a:p>
          <a:p>
            <a:r>
              <a:rPr lang="en-US" dirty="0" smtClean="0"/>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spTree>
    <p:extLst>
      <p:ext uri="{BB962C8B-B14F-4D97-AF65-F5344CB8AC3E}">
        <p14:creationId xmlns:p14="http://schemas.microsoft.com/office/powerpoint/2010/main" val="39722994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Merriam Webster definition: “An association to further the common interests of the members”</a:t>
            </a:r>
          </a:p>
          <a:p>
            <a:pPr marL="0" indent="0" algn="ctr">
              <a:buNone/>
            </a:pPr>
            <a:endParaRPr lang="en-US" dirty="0"/>
          </a:p>
        </p:txBody>
      </p:sp>
      <p:sp>
        <p:nvSpPr>
          <p:cNvPr id="3" name="Title 2"/>
          <p:cNvSpPr>
            <a:spLocks noGrp="1"/>
          </p:cNvSpPr>
          <p:nvPr>
            <p:ph type="title"/>
          </p:nvPr>
        </p:nvSpPr>
        <p:spPr/>
        <p:txBody>
          <a:bodyPr/>
          <a:lstStyle/>
          <a:p>
            <a:pPr algn="ctr"/>
            <a:r>
              <a:rPr lang="en-US" dirty="0" smtClean="0"/>
              <a:t>Alliances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5612" y="2438400"/>
            <a:ext cx="3886200" cy="3555873"/>
          </a:xfrm>
          <a:prstGeom prst="rect">
            <a:avLst/>
          </a:prstGeom>
        </p:spPr>
      </p:pic>
    </p:spTree>
    <p:extLst>
      <p:ext uri="{BB962C8B-B14F-4D97-AF65-F5344CB8AC3E}">
        <p14:creationId xmlns:p14="http://schemas.microsoft.com/office/powerpoint/2010/main" val="30338505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Mutual respect</a:t>
            </a:r>
          </a:p>
          <a:p>
            <a:r>
              <a:rPr lang="en-US" dirty="0" smtClean="0"/>
              <a:t>Clear understanding of your role</a:t>
            </a:r>
          </a:p>
          <a:p>
            <a:r>
              <a:rPr lang="en-US" dirty="0" smtClean="0"/>
              <a:t>Clear understanding of other’s role</a:t>
            </a:r>
          </a:p>
          <a:p>
            <a:r>
              <a:rPr lang="en-US" dirty="0" smtClean="0"/>
              <a:t>Opportunity for feedback</a:t>
            </a:r>
          </a:p>
          <a:p>
            <a:r>
              <a:rPr lang="en-US" dirty="0" smtClean="0"/>
              <a:t>Openness to change or adjustments</a:t>
            </a:r>
          </a:p>
          <a:p>
            <a:r>
              <a:rPr lang="en-US" dirty="0" smtClean="0"/>
              <a:t>Similar expectations</a:t>
            </a:r>
          </a:p>
          <a:p>
            <a:r>
              <a:rPr lang="en-US" dirty="0" smtClean="0"/>
              <a:t>Defined common goals</a:t>
            </a:r>
            <a:endParaRPr lang="en-US" dirty="0"/>
          </a:p>
        </p:txBody>
      </p:sp>
      <p:sp>
        <p:nvSpPr>
          <p:cNvPr id="3" name="Title 2"/>
          <p:cNvSpPr>
            <a:spLocks noGrp="1"/>
          </p:cNvSpPr>
          <p:nvPr>
            <p:ph type="title"/>
          </p:nvPr>
        </p:nvSpPr>
        <p:spPr/>
        <p:txBody>
          <a:bodyPr/>
          <a:lstStyle/>
          <a:p>
            <a:pPr algn="ctr"/>
            <a:r>
              <a:rPr lang="en-US" dirty="0" smtClean="0"/>
              <a:t>Characteristics of effective parent-teacher alliances</a:t>
            </a:r>
            <a:endParaRPr lang="en-US" dirty="0"/>
          </a:p>
        </p:txBody>
      </p:sp>
    </p:spTree>
    <p:extLst>
      <p:ext uri="{BB962C8B-B14F-4D97-AF65-F5344CB8AC3E}">
        <p14:creationId xmlns:p14="http://schemas.microsoft.com/office/powerpoint/2010/main" val="26593155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Alliances</a:t>
            </a:r>
          </a:p>
          <a:p>
            <a:r>
              <a:rPr lang="en-US" dirty="0" smtClean="0">
                <a:solidFill>
                  <a:srgbClr val="FF0000"/>
                </a:solidFill>
              </a:rPr>
              <a:t>Anger</a:t>
            </a:r>
          </a:p>
          <a:p>
            <a:r>
              <a:rPr lang="en-US" dirty="0" smtClean="0"/>
              <a:t>Denial</a:t>
            </a:r>
          </a:p>
          <a:p>
            <a:r>
              <a:rPr lang="en-US" dirty="0" smtClean="0"/>
              <a:t>Dissatisfaction</a:t>
            </a:r>
          </a:p>
          <a:p>
            <a:r>
              <a:rPr lang="en-US" dirty="0" smtClean="0"/>
              <a:t>Nonparticipation</a:t>
            </a:r>
          </a:p>
          <a:p>
            <a:r>
              <a:rPr lang="en-US" dirty="0" smtClean="0"/>
              <a:t>Mistrust</a:t>
            </a:r>
          </a:p>
        </p:txBody>
      </p:sp>
      <p:sp>
        <p:nvSpPr>
          <p:cNvPr id="3" name="Title 2"/>
          <p:cNvSpPr>
            <a:spLocks noGrp="1"/>
          </p:cNvSpPr>
          <p:nvPr>
            <p:ph type="title"/>
          </p:nvPr>
        </p:nvSpPr>
        <p:spPr/>
        <p:txBody>
          <a:bodyPr/>
          <a:lstStyle/>
          <a:p>
            <a:pPr algn="ctr"/>
            <a:r>
              <a:rPr lang="en-US" dirty="0" smtClean="0"/>
              <a:t>Factors affecting successful parent-teacher communication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3012" y="2113942"/>
            <a:ext cx="2095500" cy="3544516"/>
          </a:xfrm>
          <a:prstGeom prst="rect">
            <a:avLst/>
          </a:prstGeom>
        </p:spPr>
      </p:pic>
    </p:spTree>
    <p:extLst>
      <p:ext uri="{BB962C8B-B14F-4D97-AF65-F5344CB8AC3E}">
        <p14:creationId xmlns:p14="http://schemas.microsoft.com/office/powerpoint/2010/main" val="266224671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xmlns="" name="Jigsaw design template" id="{14C4544E-5D6E-4A0E-A4F6-43B5568F88FA}" vid="{794A1C51-6A02-405C-B010-53747BB716D8}"/>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2232B-9DED-49EA-BCCA-813199E056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Jigsaw design slides</Template>
  <TotalTime>0</TotalTime>
  <Words>740</Words>
  <Application>Microsoft Office PowerPoint</Application>
  <PresentationFormat>Custom</PresentationFormat>
  <Paragraphs>135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Jigsaw design template</vt:lpstr>
      <vt:lpstr>IEP Scenario</vt:lpstr>
      <vt:lpstr>What do you mean?</vt:lpstr>
      <vt:lpstr>PowerPoint Presentation</vt:lpstr>
      <vt:lpstr>At the end of this session, you will be able to</vt:lpstr>
      <vt:lpstr>Communication</vt:lpstr>
      <vt:lpstr>Factors affecting successful parent-teacher communication</vt:lpstr>
      <vt:lpstr>Alliances</vt:lpstr>
      <vt:lpstr>Characteristics of effective parent-teacher alliances</vt:lpstr>
      <vt:lpstr>Factors affecting successful parent-teacher communication</vt:lpstr>
      <vt:lpstr>PowerPoint Presentation</vt:lpstr>
      <vt:lpstr>Main Principles of dealing with anger</vt:lpstr>
      <vt:lpstr>Factors affecting successful parent-teacher communication</vt:lpstr>
      <vt:lpstr>Principles for dealing with denial</vt:lpstr>
      <vt:lpstr>Factors affecting successful parent-teacher communication</vt:lpstr>
      <vt:lpstr>Principles for dealing with dissatisfaction</vt:lpstr>
      <vt:lpstr>Factors affecting successful parent-teacher communication</vt:lpstr>
      <vt:lpstr>PowerPoint Presentation</vt:lpstr>
      <vt:lpstr> Discussion: How does your school encourage parents to participate?</vt:lpstr>
      <vt:lpstr>Factors affecting successful parent-teacher communication</vt:lpstr>
      <vt:lpstr>Causes of mistrust</vt:lpstr>
      <vt:lpstr>  Discussion: How can you prevent mistrust?</vt:lpstr>
      <vt:lpstr>Ways to prevent mistrust</vt:lpstr>
      <vt:lpstr>PowerPoint Presentation</vt:lpstr>
      <vt:lpstr>Start at the beginning</vt:lpstr>
      <vt:lpstr>In the beginning</vt:lpstr>
      <vt:lpstr>Helpful interpersonal skills for collaboration with parents of child with a disability</vt:lpstr>
      <vt:lpstr>Maintaining the Relationship</vt:lpstr>
      <vt:lpstr>Parent-teacher conferences</vt:lpstr>
      <vt:lpstr>Ending the relationship</vt:lpstr>
      <vt:lpstr>Discussion: How do you create and maintain a positive relationship with the parents of your students?</vt:lpstr>
      <vt:lpstr>At the end of this session, you will be able to</vt:lpstr>
      <vt:lpstr>Patti Grayson  Parent Mentor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2016-01-26T14:38:40Z</dcterms:created>
  <dcterms:modified xsi:type="dcterms:W3CDTF">2016-09-17T12:09:59Z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TC034605279991</vt:lpwstr>
  </property>
</Properties>
</file>