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 id="281" r:id="rId26"/>
    <p:sldId id="282" r:id="rId27"/>
    <p:sldId id="283" r:id="rId28"/>
    <p:sldId id="284" r:id="rId29"/>
    <p:sldId id="279"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3" d="100"/>
          <a:sy n="73" d="100"/>
        </p:scale>
        <p:origin x="-376"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36307D-3BB7-4ED2-B6B6-1DCFD2FAFCB7}" type="datetimeFigureOut">
              <a:rPr lang="en-US"/>
              <a:t>9/12/2016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A6243D-0125-497C-92DE-4E6D2D0A6CBD}" type="slidenum">
              <a:rPr lang="en-US"/>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2</a:t>
            </a:fld>
            <a:endParaRPr lang="en-US"/>
          </a:p>
        </p:txBody>
      </p:sp>
    </p:spTree>
    <p:extLst>
      <p:ext uri="{BB962C8B-B14F-4D97-AF65-F5344CB8AC3E}">
        <p14:creationId xmlns:p14="http://schemas.microsoft.com/office/powerpoint/2010/main" val="2065464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11</a:t>
            </a:fld>
            <a:endParaRPr lang="en-US"/>
          </a:p>
        </p:txBody>
      </p:sp>
    </p:spTree>
    <p:extLst>
      <p:ext uri="{BB962C8B-B14F-4D97-AF65-F5344CB8AC3E}">
        <p14:creationId xmlns:p14="http://schemas.microsoft.com/office/powerpoint/2010/main" val="3813364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Nothing is impossible if I will hold onto that it might be possible somehow, someway, and with someone's help.</a:t>
            </a:r>
          </a:p>
        </p:txBody>
      </p:sp>
      <p:sp>
        <p:nvSpPr>
          <p:cNvPr id="4" name="Slide Number Placeholder 3"/>
          <p:cNvSpPr>
            <a:spLocks noGrp="1"/>
          </p:cNvSpPr>
          <p:nvPr>
            <p:ph type="sldNum" sz="quarter" idx="10"/>
          </p:nvPr>
        </p:nvSpPr>
        <p:spPr/>
        <p:txBody>
          <a:bodyPr/>
          <a:lstStyle/>
          <a:p>
            <a:fld id="{7FA6243D-0125-497C-92DE-4E6D2D0A6CBD}" type="slidenum">
              <a:rPr lang="en-US"/>
              <a:t>12</a:t>
            </a:fld>
            <a:endParaRPr lang="en-US"/>
          </a:p>
        </p:txBody>
      </p:sp>
    </p:spTree>
    <p:extLst>
      <p:ext uri="{BB962C8B-B14F-4D97-AF65-F5344CB8AC3E}">
        <p14:creationId xmlns:p14="http://schemas.microsoft.com/office/powerpoint/2010/main" val="3754403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Tremendous things can be accomplished through the person who does not care who gets the credit.  Decisions must be made on human needs!</a:t>
            </a:r>
          </a:p>
        </p:txBody>
      </p:sp>
      <p:sp>
        <p:nvSpPr>
          <p:cNvPr id="4" name="Slide Number Placeholder 3"/>
          <p:cNvSpPr>
            <a:spLocks noGrp="1"/>
          </p:cNvSpPr>
          <p:nvPr>
            <p:ph type="sldNum" sz="quarter" idx="10"/>
          </p:nvPr>
        </p:nvSpPr>
        <p:spPr/>
        <p:txBody>
          <a:bodyPr/>
          <a:lstStyle/>
          <a:p>
            <a:fld id="{7FA6243D-0125-497C-92DE-4E6D2D0A6CBD}" type="slidenum">
              <a:rPr lang="en-US"/>
              <a:t>13</a:t>
            </a:fld>
            <a:endParaRPr lang="en-US"/>
          </a:p>
        </p:txBody>
      </p:sp>
    </p:spTree>
    <p:extLst>
      <p:ext uri="{BB962C8B-B14F-4D97-AF65-F5344CB8AC3E}">
        <p14:creationId xmlns:p14="http://schemas.microsoft.com/office/powerpoint/2010/main" val="37498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Our goals should be based upon whether it would be a sensational thing to accomplish.</a:t>
            </a:r>
          </a:p>
        </p:txBody>
      </p:sp>
      <p:sp>
        <p:nvSpPr>
          <p:cNvPr id="4" name="Slide Number Placeholder 3"/>
          <p:cNvSpPr>
            <a:spLocks noGrp="1"/>
          </p:cNvSpPr>
          <p:nvPr>
            <p:ph type="sldNum" sz="quarter" idx="10"/>
          </p:nvPr>
        </p:nvSpPr>
        <p:spPr/>
        <p:txBody>
          <a:bodyPr/>
          <a:lstStyle/>
          <a:p>
            <a:fld id="{7FA6243D-0125-497C-92DE-4E6D2D0A6CBD}" type="slidenum">
              <a:rPr lang="en-US"/>
              <a:t>14</a:t>
            </a:fld>
            <a:endParaRPr lang="en-US"/>
          </a:p>
        </p:txBody>
      </p:sp>
    </p:spTree>
    <p:extLst>
      <p:ext uri="{BB962C8B-B14F-4D97-AF65-F5344CB8AC3E}">
        <p14:creationId xmlns:p14="http://schemas.microsoft.com/office/powerpoint/2010/main" val="3785524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People who never change their minds are either perfect or stubborn.</a:t>
            </a:r>
          </a:p>
        </p:txBody>
      </p:sp>
      <p:sp>
        <p:nvSpPr>
          <p:cNvPr id="4" name="Slide Number Placeholder 3"/>
          <p:cNvSpPr>
            <a:spLocks noGrp="1"/>
          </p:cNvSpPr>
          <p:nvPr>
            <p:ph type="sldNum" sz="quarter" idx="10"/>
          </p:nvPr>
        </p:nvSpPr>
        <p:spPr/>
        <p:txBody>
          <a:bodyPr/>
          <a:lstStyle/>
          <a:p>
            <a:fld id="{7FA6243D-0125-497C-92DE-4E6D2D0A6CBD}" type="slidenum">
              <a:rPr lang="en-US"/>
              <a:t>15</a:t>
            </a:fld>
            <a:endParaRPr lang="en-US"/>
          </a:p>
        </p:txBody>
      </p:sp>
    </p:spTree>
    <p:extLst>
      <p:ext uri="{BB962C8B-B14F-4D97-AF65-F5344CB8AC3E}">
        <p14:creationId xmlns:p14="http://schemas.microsoft.com/office/powerpoint/2010/main" val="2060504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Listen carefully, and don't misinterpret.  You should never violate the law, but don't reject an idea because it is illegal... you might get the law changed.  Georgia citizens worked hard to pass the cannibas bill so that many people might have better seizure and pain control.</a:t>
            </a:r>
          </a:p>
        </p:txBody>
      </p:sp>
      <p:sp>
        <p:nvSpPr>
          <p:cNvPr id="4" name="Slide Number Placeholder 3"/>
          <p:cNvSpPr>
            <a:spLocks noGrp="1"/>
          </p:cNvSpPr>
          <p:nvPr>
            <p:ph type="sldNum" sz="quarter" idx="10"/>
          </p:nvPr>
        </p:nvSpPr>
        <p:spPr/>
        <p:txBody>
          <a:bodyPr/>
          <a:lstStyle/>
          <a:p>
            <a:fld id="{7FA6243D-0125-497C-92DE-4E6D2D0A6CBD}" type="slidenum">
              <a:rPr lang="en-US"/>
              <a:t>16</a:t>
            </a:fld>
            <a:endParaRPr lang="en-US"/>
          </a:p>
        </p:txBody>
      </p:sp>
    </p:spTree>
    <p:extLst>
      <p:ext uri="{BB962C8B-B14F-4D97-AF65-F5344CB8AC3E}">
        <p14:creationId xmlns:p14="http://schemas.microsoft.com/office/powerpoint/2010/main" val="4026883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17</a:t>
            </a:fld>
            <a:endParaRPr lang="en-US"/>
          </a:p>
        </p:txBody>
      </p:sp>
    </p:spTree>
    <p:extLst>
      <p:ext uri="{BB962C8B-B14F-4D97-AF65-F5344CB8AC3E}">
        <p14:creationId xmlns:p14="http://schemas.microsoft.com/office/powerpoint/2010/main" val="3929991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I love vigorous, respectful debate. Out of this will come the best possible ideas and solutions!</a:t>
            </a:r>
          </a:p>
        </p:txBody>
      </p:sp>
      <p:sp>
        <p:nvSpPr>
          <p:cNvPr id="4" name="Slide Number Placeholder 3"/>
          <p:cNvSpPr>
            <a:spLocks noGrp="1"/>
          </p:cNvSpPr>
          <p:nvPr>
            <p:ph type="sldNum" sz="quarter" idx="10"/>
          </p:nvPr>
        </p:nvSpPr>
        <p:spPr/>
        <p:txBody>
          <a:bodyPr/>
          <a:lstStyle/>
          <a:p>
            <a:fld id="{7FA6243D-0125-497C-92DE-4E6D2D0A6CBD}" type="slidenum">
              <a:rPr lang="en-US"/>
              <a:t>18</a:t>
            </a:fld>
            <a:endParaRPr lang="en-US"/>
          </a:p>
        </p:txBody>
      </p:sp>
    </p:spTree>
    <p:extLst>
      <p:ext uri="{BB962C8B-B14F-4D97-AF65-F5344CB8AC3E}">
        <p14:creationId xmlns:p14="http://schemas.microsoft.com/office/powerpoint/2010/main" val="4120138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It is always better to "do the right thing" than to "be right all of the time".</a:t>
            </a:r>
          </a:p>
        </p:txBody>
      </p:sp>
      <p:sp>
        <p:nvSpPr>
          <p:cNvPr id="4" name="Slide Number Placeholder 3"/>
          <p:cNvSpPr>
            <a:spLocks noGrp="1"/>
          </p:cNvSpPr>
          <p:nvPr>
            <p:ph type="sldNum" sz="quarter" idx="10"/>
          </p:nvPr>
        </p:nvSpPr>
        <p:spPr/>
        <p:txBody>
          <a:bodyPr/>
          <a:lstStyle/>
          <a:p>
            <a:fld id="{7FA6243D-0125-497C-92DE-4E6D2D0A6CBD}" type="slidenum">
              <a:rPr lang="en-US"/>
              <a:t>19</a:t>
            </a:fld>
            <a:endParaRPr lang="en-US"/>
          </a:p>
        </p:txBody>
      </p:sp>
    </p:spTree>
    <p:extLst>
      <p:ext uri="{BB962C8B-B14F-4D97-AF65-F5344CB8AC3E}">
        <p14:creationId xmlns:p14="http://schemas.microsoft.com/office/powerpoint/2010/main" val="2889352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Winston  Churchill said, "Success is the ability to go from one failure to another with no loss of enthusiasm.</a:t>
            </a:r>
          </a:p>
        </p:txBody>
      </p:sp>
      <p:sp>
        <p:nvSpPr>
          <p:cNvPr id="4" name="Slide Number Placeholder 3"/>
          <p:cNvSpPr>
            <a:spLocks noGrp="1"/>
          </p:cNvSpPr>
          <p:nvPr>
            <p:ph type="sldNum" sz="quarter" idx="10"/>
          </p:nvPr>
        </p:nvSpPr>
        <p:spPr/>
        <p:txBody>
          <a:bodyPr/>
          <a:lstStyle/>
          <a:p>
            <a:fld id="{7FA6243D-0125-497C-92DE-4E6D2D0A6CBD}" type="slidenum">
              <a:rPr lang="en-US"/>
              <a:t>20</a:t>
            </a:fld>
            <a:endParaRPr lang="en-US"/>
          </a:p>
        </p:txBody>
      </p:sp>
    </p:spTree>
    <p:extLst>
      <p:ext uri="{BB962C8B-B14F-4D97-AF65-F5344CB8AC3E}">
        <p14:creationId xmlns:p14="http://schemas.microsoft.com/office/powerpoint/2010/main" val="2108608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There is now a new fad activity going around that a lot of folks are enjoying and participating in.  Wine and paint parties!  This is a party where a bunch of friends gather, drink a little (or a lot) of wine and paint a picture... some do call this art!  I am not quite sure where the painting ends and the art begins, but, the one thing I do is that there is a difference in the outcome of a wine paint party and a true artist painting a real picture.</a:t>
            </a:r>
          </a:p>
        </p:txBody>
      </p:sp>
      <p:sp>
        <p:nvSpPr>
          <p:cNvPr id="4" name="Slide Number Placeholder 3"/>
          <p:cNvSpPr>
            <a:spLocks noGrp="1"/>
          </p:cNvSpPr>
          <p:nvPr>
            <p:ph type="sldNum" sz="quarter" idx="10"/>
          </p:nvPr>
        </p:nvSpPr>
        <p:spPr/>
        <p:txBody>
          <a:bodyPr/>
          <a:lstStyle/>
          <a:p>
            <a:fld id="{7FA6243D-0125-497C-92DE-4E6D2D0A6CBD}" type="slidenum">
              <a:rPr lang="en-US"/>
              <a:t>3</a:t>
            </a:fld>
            <a:endParaRPr lang="en-US"/>
          </a:p>
        </p:txBody>
      </p:sp>
    </p:spTree>
    <p:extLst>
      <p:ext uri="{BB962C8B-B14F-4D97-AF65-F5344CB8AC3E}">
        <p14:creationId xmlns:p14="http://schemas.microsoft.com/office/powerpoint/2010/main" val="1590925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One of my favorite phrases has always been "what if it works"  said with amazement and in a whisper!!  Always twitch your nose and gaze into the stars and say in a magical whisper..... "what if it works??? what if it works??"  I did this when we started our business in 1999... what if it works... and we can keep other families from going through the things we went through... what if others do not have to send their loved one hundreds of miles away to live with strangers just because there is no one and no way to fund someone to provide 2 hours of supports 5 days a week when parents must work to have health insurance for an uncertain future.. .what if it works????</a:t>
            </a:r>
          </a:p>
        </p:txBody>
      </p:sp>
      <p:sp>
        <p:nvSpPr>
          <p:cNvPr id="4" name="Slide Number Placeholder 3"/>
          <p:cNvSpPr>
            <a:spLocks noGrp="1"/>
          </p:cNvSpPr>
          <p:nvPr>
            <p:ph type="sldNum" sz="quarter" idx="10"/>
          </p:nvPr>
        </p:nvSpPr>
        <p:spPr/>
        <p:txBody>
          <a:bodyPr/>
          <a:lstStyle/>
          <a:p>
            <a:fld id="{7FA6243D-0125-497C-92DE-4E6D2D0A6CBD}" type="slidenum">
              <a:rPr lang="en-US"/>
              <a:t>21</a:t>
            </a:fld>
            <a:endParaRPr lang="en-US"/>
          </a:p>
        </p:txBody>
      </p:sp>
    </p:spTree>
    <p:extLst>
      <p:ext uri="{BB962C8B-B14F-4D97-AF65-F5344CB8AC3E}">
        <p14:creationId xmlns:p14="http://schemas.microsoft.com/office/powerpoint/2010/main" val="4127151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22</a:t>
            </a:fld>
            <a:endParaRPr lang="en-US"/>
          </a:p>
        </p:txBody>
      </p:sp>
    </p:spTree>
    <p:extLst>
      <p:ext uri="{BB962C8B-B14F-4D97-AF65-F5344CB8AC3E}">
        <p14:creationId xmlns:p14="http://schemas.microsoft.com/office/powerpoint/2010/main" val="2922819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23</a:t>
            </a:fld>
            <a:endParaRPr lang="en-US"/>
          </a:p>
        </p:txBody>
      </p:sp>
    </p:spTree>
    <p:extLst>
      <p:ext uri="{BB962C8B-B14F-4D97-AF65-F5344CB8AC3E}">
        <p14:creationId xmlns:p14="http://schemas.microsoft.com/office/powerpoint/2010/main" val="1928784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24</a:t>
            </a:fld>
            <a:endParaRPr lang="en-US"/>
          </a:p>
        </p:txBody>
      </p:sp>
    </p:spTree>
    <p:extLst>
      <p:ext uri="{BB962C8B-B14F-4D97-AF65-F5344CB8AC3E}">
        <p14:creationId xmlns:p14="http://schemas.microsoft.com/office/powerpoint/2010/main" val="2994779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25</a:t>
            </a:fld>
            <a:endParaRPr lang="en-US"/>
          </a:p>
        </p:txBody>
      </p:sp>
    </p:spTree>
    <p:extLst>
      <p:ext uri="{BB962C8B-B14F-4D97-AF65-F5344CB8AC3E}">
        <p14:creationId xmlns:p14="http://schemas.microsoft.com/office/powerpoint/2010/main" val="648713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26</a:t>
            </a:fld>
            <a:endParaRPr lang="en-US"/>
          </a:p>
        </p:txBody>
      </p:sp>
    </p:spTree>
    <p:extLst>
      <p:ext uri="{BB962C8B-B14F-4D97-AF65-F5344CB8AC3E}">
        <p14:creationId xmlns:p14="http://schemas.microsoft.com/office/powerpoint/2010/main" val="3450080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27</a:t>
            </a:fld>
            <a:endParaRPr lang="en-US"/>
          </a:p>
        </p:txBody>
      </p:sp>
    </p:spTree>
    <p:extLst>
      <p:ext uri="{BB962C8B-B14F-4D97-AF65-F5344CB8AC3E}">
        <p14:creationId xmlns:p14="http://schemas.microsoft.com/office/powerpoint/2010/main" val="2309877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28</a:t>
            </a:fld>
            <a:endParaRPr lang="en-US"/>
          </a:p>
        </p:txBody>
      </p:sp>
    </p:spTree>
    <p:extLst>
      <p:ext uri="{BB962C8B-B14F-4D97-AF65-F5344CB8AC3E}">
        <p14:creationId xmlns:p14="http://schemas.microsoft.com/office/powerpoint/2010/main" val="2677766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29</a:t>
            </a:fld>
            <a:endParaRPr lang="en-US"/>
          </a:p>
        </p:txBody>
      </p:sp>
    </p:spTree>
    <p:extLst>
      <p:ext uri="{BB962C8B-B14F-4D97-AF65-F5344CB8AC3E}">
        <p14:creationId xmlns:p14="http://schemas.microsoft.com/office/powerpoint/2010/main" val="2748007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30</a:t>
            </a:fld>
            <a:endParaRPr lang="en-US"/>
          </a:p>
        </p:txBody>
      </p:sp>
    </p:spTree>
    <p:extLst>
      <p:ext uri="{BB962C8B-B14F-4D97-AF65-F5344CB8AC3E}">
        <p14:creationId xmlns:p14="http://schemas.microsoft.com/office/powerpoint/2010/main" val="1342389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4</a:t>
            </a:fld>
            <a:endParaRPr lang="en-US"/>
          </a:p>
        </p:txBody>
      </p:sp>
    </p:spTree>
    <p:extLst>
      <p:ext uri="{BB962C8B-B14F-4D97-AF65-F5344CB8AC3E}">
        <p14:creationId xmlns:p14="http://schemas.microsoft.com/office/powerpoint/2010/main" val="941564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31</a:t>
            </a:fld>
            <a:endParaRPr lang="en-US"/>
          </a:p>
        </p:txBody>
      </p:sp>
    </p:spTree>
    <p:extLst>
      <p:ext uri="{BB962C8B-B14F-4D97-AF65-F5344CB8AC3E}">
        <p14:creationId xmlns:p14="http://schemas.microsoft.com/office/powerpoint/2010/main" val="164063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32</a:t>
            </a:fld>
            <a:endParaRPr lang="en-US"/>
          </a:p>
        </p:txBody>
      </p:sp>
    </p:spTree>
    <p:extLst>
      <p:ext uri="{BB962C8B-B14F-4D97-AF65-F5344CB8AC3E}">
        <p14:creationId xmlns:p14="http://schemas.microsoft.com/office/powerpoint/2010/main" val="4982467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33</a:t>
            </a:fld>
            <a:endParaRPr lang="en-US"/>
          </a:p>
        </p:txBody>
      </p:sp>
    </p:spTree>
    <p:extLst>
      <p:ext uri="{BB962C8B-B14F-4D97-AF65-F5344CB8AC3E}">
        <p14:creationId xmlns:p14="http://schemas.microsoft.com/office/powerpoint/2010/main" val="144911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34</a:t>
            </a:fld>
            <a:endParaRPr lang="en-US"/>
          </a:p>
        </p:txBody>
      </p:sp>
    </p:spTree>
    <p:extLst>
      <p:ext uri="{BB962C8B-B14F-4D97-AF65-F5344CB8AC3E}">
        <p14:creationId xmlns:p14="http://schemas.microsoft.com/office/powerpoint/2010/main" val="31670141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35</a:t>
            </a:fld>
            <a:endParaRPr lang="en-US"/>
          </a:p>
        </p:txBody>
      </p:sp>
    </p:spTree>
    <p:extLst>
      <p:ext uri="{BB962C8B-B14F-4D97-AF65-F5344CB8AC3E}">
        <p14:creationId xmlns:p14="http://schemas.microsoft.com/office/powerpoint/2010/main" val="40278522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36</a:t>
            </a:fld>
            <a:endParaRPr lang="en-US"/>
          </a:p>
        </p:txBody>
      </p:sp>
    </p:spTree>
    <p:extLst>
      <p:ext uri="{BB962C8B-B14F-4D97-AF65-F5344CB8AC3E}">
        <p14:creationId xmlns:p14="http://schemas.microsoft.com/office/powerpoint/2010/main" val="1821325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37</a:t>
            </a:fld>
            <a:endParaRPr lang="en-US"/>
          </a:p>
        </p:txBody>
      </p:sp>
    </p:spTree>
    <p:extLst>
      <p:ext uri="{BB962C8B-B14F-4D97-AF65-F5344CB8AC3E}">
        <p14:creationId xmlns:p14="http://schemas.microsoft.com/office/powerpoint/2010/main" val="19508108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38</a:t>
            </a:fld>
            <a:endParaRPr lang="en-US"/>
          </a:p>
        </p:txBody>
      </p:sp>
    </p:spTree>
    <p:extLst>
      <p:ext uri="{BB962C8B-B14F-4D97-AF65-F5344CB8AC3E}">
        <p14:creationId xmlns:p14="http://schemas.microsoft.com/office/powerpoint/2010/main" val="7250090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39</a:t>
            </a:fld>
            <a:endParaRPr lang="en-US"/>
          </a:p>
        </p:txBody>
      </p:sp>
    </p:spTree>
    <p:extLst>
      <p:ext uri="{BB962C8B-B14F-4D97-AF65-F5344CB8AC3E}">
        <p14:creationId xmlns:p14="http://schemas.microsoft.com/office/powerpoint/2010/main" val="2136678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40</a:t>
            </a:fld>
            <a:endParaRPr lang="en-US"/>
          </a:p>
        </p:txBody>
      </p:sp>
    </p:spTree>
    <p:extLst>
      <p:ext uri="{BB962C8B-B14F-4D97-AF65-F5344CB8AC3E}">
        <p14:creationId xmlns:p14="http://schemas.microsoft.com/office/powerpoint/2010/main" val="2347202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5</a:t>
            </a:fld>
            <a:endParaRPr lang="en-US"/>
          </a:p>
        </p:txBody>
      </p:sp>
    </p:spTree>
    <p:extLst>
      <p:ext uri="{BB962C8B-B14F-4D97-AF65-F5344CB8AC3E}">
        <p14:creationId xmlns:p14="http://schemas.microsoft.com/office/powerpoint/2010/main" val="17222795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41</a:t>
            </a:fld>
            <a:endParaRPr lang="en-US"/>
          </a:p>
        </p:txBody>
      </p:sp>
    </p:spTree>
    <p:extLst>
      <p:ext uri="{BB962C8B-B14F-4D97-AF65-F5344CB8AC3E}">
        <p14:creationId xmlns:p14="http://schemas.microsoft.com/office/powerpoint/2010/main" val="28398693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42</a:t>
            </a:fld>
            <a:endParaRPr lang="en-US"/>
          </a:p>
        </p:txBody>
      </p:sp>
    </p:spTree>
    <p:extLst>
      <p:ext uri="{BB962C8B-B14F-4D97-AF65-F5344CB8AC3E}">
        <p14:creationId xmlns:p14="http://schemas.microsoft.com/office/powerpoint/2010/main" val="7777973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43</a:t>
            </a:fld>
            <a:endParaRPr lang="en-US"/>
          </a:p>
        </p:txBody>
      </p:sp>
    </p:spTree>
    <p:extLst>
      <p:ext uri="{BB962C8B-B14F-4D97-AF65-F5344CB8AC3E}">
        <p14:creationId xmlns:p14="http://schemas.microsoft.com/office/powerpoint/2010/main" val="30327248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44</a:t>
            </a:fld>
            <a:endParaRPr lang="en-US"/>
          </a:p>
        </p:txBody>
      </p:sp>
    </p:spTree>
    <p:extLst>
      <p:ext uri="{BB962C8B-B14F-4D97-AF65-F5344CB8AC3E}">
        <p14:creationId xmlns:p14="http://schemas.microsoft.com/office/powerpoint/2010/main" val="20231130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45</a:t>
            </a:fld>
            <a:endParaRPr lang="en-US"/>
          </a:p>
        </p:txBody>
      </p:sp>
    </p:spTree>
    <p:extLst>
      <p:ext uri="{BB962C8B-B14F-4D97-AF65-F5344CB8AC3E}">
        <p14:creationId xmlns:p14="http://schemas.microsoft.com/office/powerpoint/2010/main" val="10219629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46</a:t>
            </a:fld>
            <a:endParaRPr lang="en-US"/>
          </a:p>
        </p:txBody>
      </p:sp>
    </p:spTree>
    <p:extLst>
      <p:ext uri="{BB962C8B-B14F-4D97-AF65-F5344CB8AC3E}">
        <p14:creationId xmlns:p14="http://schemas.microsoft.com/office/powerpoint/2010/main" val="26112893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47</a:t>
            </a:fld>
            <a:endParaRPr lang="en-US"/>
          </a:p>
        </p:txBody>
      </p:sp>
    </p:spTree>
    <p:extLst>
      <p:ext uri="{BB962C8B-B14F-4D97-AF65-F5344CB8AC3E}">
        <p14:creationId xmlns:p14="http://schemas.microsoft.com/office/powerpoint/2010/main" val="35210011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48</a:t>
            </a:fld>
            <a:endParaRPr lang="en-US"/>
          </a:p>
        </p:txBody>
      </p:sp>
    </p:spTree>
    <p:extLst>
      <p:ext uri="{BB962C8B-B14F-4D97-AF65-F5344CB8AC3E}">
        <p14:creationId xmlns:p14="http://schemas.microsoft.com/office/powerpoint/2010/main" val="26267808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49</a:t>
            </a:fld>
            <a:endParaRPr lang="en-US"/>
          </a:p>
        </p:txBody>
      </p:sp>
    </p:spTree>
    <p:extLst>
      <p:ext uri="{BB962C8B-B14F-4D97-AF65-F5344CB8AC3E}">
        <p14:creationId xmlns:p14="http://schemas.microsoft.com/office/powerpoint/2010/main" val="8885842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50</a:t>
            </a:fld>
            <a:endParaRPr lang="en-US"/>
          </a:p>
        </p:txBody>
      </p:sp>
    </p:spTree>
    <p:extLst>
      <p:ext uri="{BB962C8B-B14F-4D97-AF65-F5344CB8AC3E}">
        <p14:creationId xmlns:p14="http://schemas.microsoft.com/office/powerpoint/2010/main" val="211679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All art begins with a vision of the end product.  We begin with a blank canvas.. then .. We sit, we meditate, we contemplate.. we form a vision of what the end product will be.  We begin to think about.. what would a perfect world look like.</a:t>
            </a:r>
          </a:p>
        </p:txBody>
      </p:sp>
      <p:sp>
        <p:nvSpPr>
          <p:cNvPr id="4" name="Slide Number Placeholder 3"/>
          <p:cNvSpPr>
            <a:spLocks noGrp="1"/>
          </p:cNvSpPr>
          <p:nvPr>
            <p:ph type="sldNum" sz="quarter" idx="10"/>
          </p:nvPr>
        </p:nvSpPr>
        <p:spPr/>
        <p:txBody>
          <a:bodyPr/>
          <a:lstStyle/>
          <a:p>
            <a:fld id="{7FA6243D-0125-497C-92DE-4E6D2D0A6CBD}" type="slidenum">
              <a:rPr lang="en-US"/>
              <a:t>6</a:t>
            </a:fld>
            <a:endParaRPr lang="en-US"/>
          </a:p>
        </p:txBody>
      </p:sp>
    </p:spTree>
    <p:extLst>
      <p:ext uri="{BB962C8B-B14F-4D97-AF65-F5344CB8AC3E}">
        <p14:creationId xmlns:p14="http://schemas.microsoft.com/office/powerpoint/2010/main" val="9816269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51</a:t>
            </a:fld>
            <a:endParaRPr lang="en-US"/>
          </a:p>
        </p:txBody>
      </p:sp>
    </p:spTree>
    <p:extLst>
      <p:ext uri="{BB962C8B-B14F-4D97-AF65-F5344CB8AC3E}">
        <p14:creationId xmlns:p14="http://schemas.microsoft.com/office/powerpoint/2010/main" val="129217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52</a:t>
            </a:fld>
            <a:endParaRPr lang="en-US"/>
          </a:p>
        </p:txBody>
      </p:sp>
    </p:spTree>
    <p:extLst>
      <p:ext uri="{BB962C8B-B14F-4D97-AF65-F5344CB8AC3E}">
        <p14:creationId xmlns:p14="http://schemas.microsoft.com/office/powerpoint/2010/main" val="24594050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53</a:t>
            </a:fld>
            <a:endParaRPr lang="en-US"/>
          </a:p>
        </p:txBody>
      </p:sp>
    </p:spTree>
    <p:extLst>
      <p:ext uri="{BB962C8B-B14F-4D97-AF65-F5344CB8AC3E}">
        <p14:creationId xmlns:p14="http://schemas.microsoft.com/office/powerpoint/2010/main" val="25188833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54</a:t>
            </a:fld>
            <a:endParaRPr lang="en-US"/>
          </a:p>
        </p:txBody>
      </p:sp>
    </p:spTree>
    <p:extLst>
      <p:ext uri="{BB962C8B-B14F-4D97-AF65-F5344CB8AC3E}">
        <p14:creationId xmlns:p14="http://schemas.microsoft.com/office/powerpoint/2010/main" val="5224395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55</a:t>
            </a:fld>
            <a:endParaRPr lang="en-US"/>
          </a:p>
        </p:txBody>
      </p:sp>
    </p:spTree>
    <p:extLst>
      <p:ext uri="{BB962C8B-B14F-4D97-AF65-F5344CB8AC3E}">
        <p14:creationId xmlns:p14="http://schemas.microsoft.com/office/powerpoint/2010/main" val="40261432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56</a:t>
            </a:fld>
            <a:endParaRPr lang="en-US"/>
          </a:p>
        </p:txBody>
      </p:sp>
    </p:spTree>
    <p:extLst>
      <p:ext uri="{BB962C8B-B14F-4D97-AF65-F5344CB8AC3E}">
        <p14:creationId xmlns:p14="http://schemas.microsoft.com/office/powerpoint/2010/main" val="40274194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57</a:t>
            </a:fld>
            <a:endParaRPr lang="en-US"/>
          </a:p>
        </p:txBody>
      </p:sp>
    </p:spTree>
    <p:extLst>
      <p:ext uri="{BB962C8B-B14F-4D97-AF65-F5344CB8AC3E}">
        <p14:creationId xmlns:p14="http://schemas.microsoft.com/office/powerpoint/2010/main" val="25982233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58</a:t>
            </a:fld>
            <a:endParaRPr lang="en-US"/>
          </a:p>
        </p:txBody>
      </p:sp>
    </p:spTree>
    <p:extLst>
      <p:ext uri="{BB962C8B-B14F-4D97-AF65-F5344CB8AC3E}">
        <p14:creationId xmlns:p14="http://schemas.microsoft.com/office/powerpoint/2010/main" val="1527969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59</a:t>
            </a:fld>
            <a:endParaRPr lang="en-US"/>
          </a:p>
        </p:txBody>
      </p:sp>
    </p:spTree>
    <p:extLst>
      <p:ext uri="{BB962C8B-B14F-4D97-AF65-F5344CB8AC3E}">
        <p14:creationId xmlns:p14="http://schemas.microsoft.com/office/powerpoint/2010/main" val="28870312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60</a:t>
            </a:fld>
            <a:endParaRPr lang="en-US"/>
          </a:p>
        </p:txBody>
      </p:sp>
    </p:spTree>
    <p:extLst>
      <p:ext uri="{BB962C8B-B14F-4D97-AF65-F5344CB8AC3E}">
        <p14:creationId xmlns:p14="http://schemas.microsoft.com/office/powerpoint/2010/main" val="681997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7</a:t>
            </a:fld>
            <a:endParaRPr lang="en-US"/>
          </a:p>
        </p:txBody>
      </p:sp>
    </p:spTree>
    <p:extLst>
      <p:ext uri="{BB962C8B-B14F-4D97-AF65-F5344CB8AC3E}">
        <p14:creationId xmlns:p14="http://schemas.microsoft.com/office/powerpoint/2010/main" val="34335335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61</a:t>
            </a:fld>
            <a:endParaRPr lang="en-US"/>
          </a:p>
        </p:txBody>
      </p:sp>
    </p:spTree>
    <p:extLst>
      <p:ext uri="{BB962C8B-B14F-4D97-AF65-F5344CB8AC3E}">
        <p14:creationId xmlns:p14="http://schemas.microsoft.com/office/powerpoint/2010/main" val="25146179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62</a:t>
            </a:fld>
            <a:endParaRPr lang="en-US"/>
          </a:p>
        </p:txBody>
      </p:sp>
    </p:spTree>
    <p:extLst>
      <p:ext uri="{BB962C8B-B14F-4D97-AF65-F5344CB8AC3E}">
        <p14:creationId xmlns:p14="http://schemas.microsoft.com/office/powerpoint/2010/main" val="27786007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63</a:t>
            </a:fld>
            <a:endParaRPr lang="en-US"/>
          </a:p>
        </p:txBody>
      </p:sp>
    </p:spTree>
    <p:extLst>
      <p:ext uri="{BB962C8B-B14F-4D97-AF65-F5344CB8AC3E}">
        <p14:creationId xmlns:p14="http://schemas.microsoft.com/office/powerpoint/2010/main" val="13934980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64</a:t>
            </a:fld>
            <a:endParaRPr lang="en-US"/>
          </a:p>
        </p:txBody>
      </p:sp>
    </p:spTree>
    <p:extLst>
      <p:ext uri="{BB962C8B-B14F-4D97-AF65-F5344CB8AC3E}">
        <p14:creationId xmlns:p14="http://schemas.microsoft.com/office/powerpoint/2010/main" val="16987021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65</a:t>
            </a:fld>
            <a:endParaRPr lang="en-US"/>
          </a:p>
        </p:txBody>
      </p:sp>
    </p:spTree>
    <p:extLst>
      <p:ext uri="{BB962C8B-B14F-4D97-AF65-F5344CB8AC3E}">
        <p14:creationId xmlns:p14="http://schemas.microsoft.com/office/powerpoint/2010/main" val="22089150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66</a:t>
            </a:fld>
            <a:endParaRPr lang="en-US"/>
          </a:p>
        </p:txBody>
      </p:sp>
    </p:spTree>
    <p:extLst>
      <p:ext uri="{BB962C8B-B14F-4D97-AF65-F5344CB8AC3E}">
        <p14:creationId xmlns:p14="http://schemas.microsoft.com/office/powerpoint/2010/main" val="39311655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67</a:t>
            </a:fld>
            <a:endParaRPr lang="en-US"/>
          </a:p>
        </p:txBody>
      </p:sp>
    </p:spTree>
    <p:extLst>
      <p:ext uri="{BB962C8B-B14F-4D97-AF65-F5344CB8AC3E}">
        <p14:creationId xmlns:p14="http://schemas.microsoft.com/office/powerpoint/2010/main" val="1243983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68</a:t>
            </a:fld>
            <a:endParaRPr lang="en-US"/>
          </a:p>
        </p:txBody>
      </p:sp>
    </p:spTree>
    <p:extLst>
      <p:ext uri="{BB962C8B-B14F-4D97-AF65-F5344CB8AC3E}">
        <p14:creationId xmlns:p14="http://schemas.microsoft.com/office/powerpoint/2010/main" val="25461119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69</a:t>
            </a:fld>
            <a:endParaRPr lang="en-US"/>
          </a:p>
        </p:txBody>
      </p:sp>
    </p:spTree>
    <p:extLst>
      <p:ext uri="{BB962C8B-B14F-4D97-AF65-F5344CB8AC3E}">
        <p14:creationId xmlns:p14="http://schemas.microsoft.com/office/powerpoint/2010/main" val="3629129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From a distance, all families look perfect... all children are cute and precious, animals are all house trained.  All relationships are loving and all members are supported and devoted to each other and to caring for the family.</a:t>
            </a:r>
          </a:p>
        </p:txBody>
      </p:sp>
      <p:sp>
        <p:nvSpPr>
          <p:cNvPr id="4" name="Slide Number Placeholder 3"/>
          <p:cNvSpPr>
            <a:spLocks noGrp="1"/>
          </p:cNvSpPr>
          <p:nvPr>
            <p:ph type="sldNum" sz="quarter" idx="10"/>
          </p:nvPr>
        </p:nvSpPr>
        <p:spPr/>
        <p:txBody>
          <a:bodyPr/>
          <a:lstStyle/>
          <a:p>
            <a:fld id="{7FA6243D-0125-497C-92DE-4E6D2D0A6CBD}" type="slidenum">
              <a:rPr lang="en-US"/>
              <a:t>8</a:t>
            </a:fld>
            <a:endParaRPr lang="en-US"/>
          </a:p>
        </p:txBody>
      </p:sp>
    </p:spTree>
    <p:extLst>
      <p:ext uri="{BB962C8B-B14F-4D97-AF65-F5344CB8AC3E}">
        <p14:creationId xmlns:p14="http://schemas.microsoft.com/office/powerpoint/2010/main" val="990388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9</a:t>
            </a:fld>
            <a:endParaRPr lang="en-US"/>
          </a:p>
        </p:txBody>
      </p:sp>
    </p:spTree>
    <p:extLst>
      <p:ext uri="{BB962C8B-B14F-4D97-AF65-F5344CB8AC3E}">
        <p14:creationId xmlns:p14="http://schemas.microsoft.com/office/powerpoint/2010/main" val="3055387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A6243D-0125-497C-92DE-4E6D2D0A6CBD}" type="slidenum">
              <a:rPr lang="en-US"/>
              <a:t>10</a:t>
            </a:fld>
            <a:endParaRPr lang="en-US"/>
          </a:p>
        </p:txBody>
      </p:sp>
    </p:spTree>
    <p:extLst>
      <p:ext uri="{BB962C8B-B14F-4D97-AF65-F5344CB8AC3E}">
        <p14:creationId xmlns:p14="http://schemas.microsoft.com/office/powerpoint/2010/main" val="1777216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a:t>Click to edit Master title style</a:t>
            </a:r>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3C633830-2244-49AE-BC4A-47F415C177C6}" type="datetimeFigureOut">
              <a:rPr lang="en-US" dirty="0"/>
              <a:pPr/>
              <a:t>9/12/2016</a:t>
            </a:fld>
            <a:endParaRPr lang="en-US"/>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bg2"/>
                </a:solidFill>
              </a:defRPr>
            </a:lvl1pPr>
          </a:lstStyle>
          <a:p>
            <a:fld id="{2AC27A5A-7290-4DE1-BA94-4BE8A8E57DCF}" type="slidenum">
              <a:rPr lang="en-US" dirty="0"/>
              <a:pPr/>
              <a:t>‹#›</a:t>
            </a:fld>
            <a:endParaRPr lang="en-US"/>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633830-2244-49AE-BC4A-47F415C177C6}" type="datetimeFigureOut">
              <a:rPr lang="en-US" dirty="0"/>
              <a:t>9/12/2016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27A5A-7290-4DE1-BA94-4BE8A8E57DCF}"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536187" y="5927131"/>
            <a:ext cx="3814856" cy="365125"/>
          </a:xfrm>
        </p:spPr>
        <p:txBody>
          <a:bodyPr/>
          <a:lstStyle/>
          <a:p>
            <a:fld id="{3C633830-2244-49AE-BC4A-47F415C177C6}" type="datetimeFigureOut">
              <a:rPr lang="en-US" dirty="0"/>
              <a:t>9/12/2016</a:t>
            </a:fld>
            <a:endParaRPr lang="en-US"/>
          </a:p>
        </p:txBody>
      </p:sp>
      <p:sp>
        <p:nvSpPr>
          <p:cNvPr id="5" name="Footer Placeholder 4"/>
          <p:cNvSpPr>
            <a:spLocks noGrp="1"/>
          </p:cNvSpPr>
          <p:nvPr>
            <p:ph type="ftr" sz="quarter" idx="11"/>
          </p:nvPr>
        </p:nvSpPr>
        <p:spPr>
          <a:xfrm>
            <a:off x="6536187" y="6315949"/>
            <a:ext cx="3814856" cy="365125"/>
          </a:xfrm>
        </p:spPr>
        <p:txBody>
          <a:bodyPr/>
          <a:lstStyle/>
          <a:p>
            <a:endParaRPr lang="en-US"/>
          </a:p>
        </p:txBody>
      </p:sp>
      <p:sp>
        <p:nvSpPr>
          <p:cNvPr id="6" name="Slide Number Placeholder 5"/>
          <p:cNvSpPr>
            <a:spLocks noGrp="1"/>
          </p:cNvSpPr>
          <p:nvPr>
            <p:ph type="sldNum" sz="quarter" idx="12"/>
          </p:nvPr>
        </p:nvSpPr>
        <p:spPr>
          <a:xfrm>
            <a:off x="11784011" y="5607592"/>
            <a:ext cx="407988" cy="365125"/>
          </a:xfrm>
        </p:spPr>
        <p:txBody>
          <a:bodyPr/>
          <a:lstStyle/>
          <a:p>
            <a:fld id="{2AC27A5A-7290-4DE1-BA94-4BE8A8E57DCF}" type="slidenum">
              <a:rPr lang="en-US" dirty="0"/>
              <a:t>‹#›</a:t>
            </a:fld>
            <a:endParaRPr lang="en-US"/>
          </a:p>
        </p:txBody>
      </p:sp>
      <p:cxnSp>
        <p:nvCxnSpPr>
          <p:cNvPr id="13" name="Straight Connector 12" title="Horizontal Rule Line"/>
          <p:cNvCxnSpPr/>
          <p:nvPr/>
        </p:nvCxnSpPr>
        <p:spPr>
          <a:xfrm>
            <a:off x="0"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mod="1">
    <p:ext uri="{DCECCB84-F9BA-43D5-87BE-67443E8EF086}">
      <p15:sldGuideLst xmlns:p15="http://schemas.microsoft.com/office/powerpoint/2012/main" xmlns="">
        <p15:guide id="1" pos="64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633830-2244-49AE-BC4A-47F415C177C6}" type="datetimeFigureOut">
              <a:rPr lang="en-US" dirty="0"/>
              <a:t>9/12/2016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C27A5A-7290-4DE1-BA94-4BE8A8E57DCF}"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fld id="{3C633830-2244-49AE-BC4A-47F415C177C6}" type="datetimeFigureOut">
              <a:rPr lang="en-US" dirty="0"/>
              <a:pPr/>
              <a:t>9/12/2016</a:t>
            </a:fld>
            <a:endParaRPr lang="en-US"/>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2AC27A5A-7290-4DE1-BA94-4BE8A8E57DCF}" type="slidenum">
              <a:rPr lang="en-US" dirty="0"/>
              <a:pPr/>
              <a:t>‹#›</a:t>
            </a:fld>
            <a:endParaRPr lang="en-US"/>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mod="1">
    <p:ext uri="{DCECCB84-F9BA-43D5-87BE-67443E8EF086}">
      <p15:sldGuideLst xmlns:p15="http://schemas.microsoft.com/office/powerpoint/2012/main" xmlns="">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81600" y="540628"/>
            <a:ext cx="6248400" cy="2488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3712467"/>
            <a:ext cx="6248400" cy="2482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633830-2244-49AE-BC4A-47F415C177C6}" type="datetimeFigureOut">
              <a:rPr lang="en-US" dirty="0"/>
              <a:t>9/12/2016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a:t>Click to edit Master title style</a:t>
            </a:r>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633830-2244-49AE-BC4A-47F415C177C6}" type="datetimeFigureOut">
              <a:rPr lang="en-US" dirty="0"/>
              <a:t>9/12/2016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C27A5A-7290-4DE1-BA94-4BE8A8E57DCF}"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633830-2244-49AE-BC4A-47F415C177C6}" type="datetimeFigureOut">
              <a:rPr lang="en-US" dirty="0"/>
              <a:t>9/12/2016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C27A5A-7290-4DE1-BA94-4BE8A8E57DCF}"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633830-2244-49AE-BC4A-47F415C177C6}" type="datetimeFigureOut">
              <a:rPr lang="en-US" dirty="0"/>
              <a:t>9/12/2016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C27A5A-7290-4DE1-BA94-4BE8A8E57DCF}"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a:t>Click to edit Master title style</a:t>
            </a:r>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633830-2244-49AE-BC4A-47F415C177C6}" type="datetimeFigureOut">
              <a:rPr lang="en-US" dirty="0"/>
              <a:t>9/12/2016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a:t>Click to edit Master title style</a:t>
            </a:r>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633830-2244-49AE-BC4A-47F415C177C6}" type="datetimeFigureOut">
              <a:rPr lang="en-US" dirty="0"/>
              <a:t>9/12/2016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3C633830-2244-49AE-BC4A-47F415C177C6}" type="datetimeFigureOut">
              <a:rPr lang="en-US" dirty="0"/>
              <a:pPr/>
              <a:t>9/12/2016</a:t>
            </a:fld>
            <a:endParaRPr lang="en-US"/>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US"/>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2AC27A5A-7290-4DE1-BA94-4BE8A8E57DCF}" type="slidenum">
              <a:rPr lang="en-US" dirty="0"/>
              <a:pPr/>
              <a:t>‹#›</a:t>
            </a:fld>
            <a:endParaRPr lang="en-US"/>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gif"/></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9.xml"/><Relationship Id="rId5" Type="http://schemas.openxmlformats.org/officeDocument/2006/relationships/image" Target="../media/image56.jpeg"/><Relationship Id="rId4" Type="http://schemas.openxmlformats.org/officeDocument/2006/relationships/image" Target="../media/image55.jpe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image" Target="../media/image54.jpeg"/></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9.xml"/><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gif"/></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9.xml"/><Relationship Id="rId4" Type="http://schemas.openxmlformats.org/officeDocument/2006/relationships/image" Target="../media/image62.jpeg"/></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vert="horz" lIns="91440" tIns="45720" rIns="91440" bIns="45720" rtlCol="0" anchor="t">
            <a:normAutofit fontScale="62500" lnSpcReduction="20000"/>
          </a:bodyPr>
          <a:lstStyle/>
          <a:p>
            <a:pPr algn="ctr">
              <a:lnSpc>
                <a:spcPct val="113999"/>
              </a:lnSpc>
            </a:pPr>
            <a:r>
              <a:rPr lang="en-US" sz="3200" b="1">
                <a:solidFill>
                  <a:srgbClr val="F5F5F5"/>
                </a:solidFill>
              </a:rPr>
              <a:t>The Art of Family Support</a:t>
            </a:r>
            <a:endParaRPr lang="en-US" sz="3200" b="1">
              <a:solidFill>
                <a:schemeClr val="tx1"/>
              </a:solidFill>
            </a:endParaRPr>
          </a:p>
          <a:p>
            <a:pPr algn="ctr">
              <a:lnSpc>
                <a:spcPct val="113999"/>
              </a:lnSpc>
            </a:pPr>
            <a:r>
              <a:rPr lang="en-US" sz="3200" b="1">
                <a:solidFill>
                  <a:srgbClr val="F5F5F5"/>
                </a:solidFill>
              </a:rPr>
              <a:t>Lynnette Bragg</a:t>
            </a:r>
            <a:endParaRPr lang="en-US" sz="3200" b="1">
              <a:solidFill>
                <a:schemeClr val="tx1"/>
              </a:solidFill>
            </a:endParaRPr>
          </a:p>
        </p:txBody>
      </p:sp>
      <p:pic>
        <p:nvPicPr>
          <p:cNvPr id="4" name="Picture 3" descr="B&amp;B Logo.jpeg.jpg"/>
          <p:cNvPicPr>
            <a:picLocks noChangeAspect="1"/>
          </p:cNvPicPr>
          <p:nvPr/>
        </p:nvPicPr>
        <p:blipFill>
          <a:blip r:embed="rId2"/>
          <a:stretch>
            <a:fillRect/>
          </a:stretch>
        </p:blipFill>
        <p:spPr>
          <a:xfrm>
            <a:off x="3616678" y="2324878"/>
            <a:ext cx="1685925" cy="2428875"/>
          </a:xfrm>
          <a:prstGeom prst="rect">
            <a:avLst/>
          </a:prstGeom>
        </p:spPr>
      </p:pic>
    </p:spTree>
    <p:extLst>
      <p:ext uri="{BB962C8B-B14F-4D97-AF65-F5344CB8AC3E}">
        <p14:creationId xmlns:p14="http://schemas.microsoft.com/office/powerpoint/2010/main" val="2027558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rilling Thursday is ZumbAtomic at 4 pm. (Check out the pictures of ..."/>
          <p:cNvPicPr>
            <a:picLocks noChangeAspect="1"/>
          </p:cNvPicPr>
          <p:nvPr/>
        </p:nvPicPr>
        <p:blipFill>
          <a:blip r:embed="rId3"/>
          <a:stretch>
            <a:fillRect/>
          </a:stretch>
        </p:blipFill>
        <p:spPr>
          <a:xfrm>
            <a:off x="-90791" y="1613085"/>
            <a:ext cx="2743200" cy="2589580"/>
          </a:xfrm>
          <a:prstGeom prst="rect">
            <a:avLst/>
          </a:prstGeom>
        </p:spPr>
      </p:pic>
      <p:pic>
        <p:nvPicPr>
          <p:cNvPr id="3" name="Picture 2" descr="art-easel-clipart~s600x600.jpg"/>
          <p:cNvPicPr>
            <a:picLocks noChangeAspect="1"/>
          </p:cNvPicPr>
          <p:nvPr/>
        </p:nvPicPr>
        <p:blipFill>
          <a:blip r:embed="rId4"/>
          <a:stretch>
            <a:fillRect/>
          </a:stretch>
        </p:blipFill>
        <p:spPr>
          <a:xfrm>
            <a:off x="5098085" y="1613085"/>
            <a:ext cx="2120900" cy="2108200"/>
          </a:xfrm>
          <a:prstGeom prst="rect">
            <a:avLst/>
          </a:prstGeom>
        </p:spPr>
      </p:pic>
      <p:pic>
        <p:nvPicPr>
          <p:cNvPr id="4" name="Picture 3" descr="During the first term, we will be learning about living and non living ..."/>
          <p:cNvPicPr>
            <a:picLocks noChangeAspect="1"/>
          </p:cNvPicPr>
          <p:nvPr/>
        </p:nvPicPr>
        <p:blipFill>
          <a:blip r:embed="rId5"/>
          <a:stretch>
            <a:fillRect/>
          </a:stretch>
        </p:blipFill>
        <p:spPr>
          <a:xfrm>
            <a:off x="9122692" y="1341524"/>
            <a:ext cx="2743200" cy="2799183"/>
          </a:xfrm>
          <a:prstGeom prst="rect">
            <a:avLst/>
          </a:prstGeom>
        </p:spPr>
      </p:pic>
      <p:sp>
        <p:nvSpPr>
          <p:cNvPr id="5" name="Plus Sign 4"/>
          <p:cNvSpPr/>
          <p:nvPr/>
        </p:nvSpPr>
        <p:spPr>
          <a:xfrm>
            <a:off x="3366697" y="2089122"/>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quals 5"/>
          <p:cNvSpPr/>
          <p:nvPr/>
        </p:nvSpPr>
        <p:spPr>
          <a:xfrm>
            <a:off x="7709664" y="2001274"/>
            <a:ext cx="914400"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632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a:solidFill>
                  <a:srgbClr val="F5F5F5"/>
                </a:solidFill>
              </a:rPr>
              <a:t>POSSIBILITY</a:t>
            </a:r>
            <a:r>
              <a:rPr lang="en-US">
                <a:solidFill>
                  <a:schemeClr val="tx1"/>
                </a:solidFill>
              </a:rPr>
              <a:t/>
            </a:r>
            <a:br>
              <a:rPr lang="en-US">
                <a:solidFill>
                  <a:schemeClr val="tx1"/>
                </a:solidFill>
              </a:rPr>
            </a:br>
            <a:r>
              <a:rPr lang="en-US">
                <a:solidFill>
                  <a:srgbClr val="F5F5F5"/>
                </a:solidFill>
                <a:latin typeface="Century Schoolbook"/>
              </a:rPr>
              <a:t>THINKING</a:t>
            </a:r>
            <a:endParaRPr lang="en-US">
              <a:solidFill>
                <a:schemeClr val="tx1"/>
              </a:solidFill>
              <a:latin typeface="Century Schoolbook"/>
            </a:endParaRPr>
          </a:p>
        </p:txBody>
      </p:sp>
      <p:sp>
        <p:nvSpPr>
          <p:cNvPr id="3" name="Subtitle 2"/>
          <p:cNvSpPr>
            <a:spLocks noGrp="1"/>
          </p:cNvSpPr>
          <p:nvPr>
            <p:ph type="subTitle" idx="1"/>
          </p:nvPr>
        </p:nvSpPr>
        <p:spPr/>
        <p:txBody>
          <a:bodyPr vert="horz" lIns="91440" tIns="45720" rIns="91440" bIns="45720" rtlCol="0" anchor="t">
            <a:normAutofit/>
          </a:bodyPr>
          <a:lstStyle/>
          <a:p>
            <a:pPr algn="ctr">
              <a:lnSpc>
                <a:spcPct val="113999"/>
              </a:lnSpc>
            </a:pPr>
            <a:r>
              <a:rPr lang="en-US">
                <a:solidFill>
                  <a:srgbClr val="F5F5F5"/>
                </a:solidFill>
              </a:rPr>
              <a:t>By:     Robert </a:t>
            </a:r>
            <a:r>
              <a:rPr lang="en-US" err="1">
                <a:solidFill>
                  <a:srgbClr val="F5F5F5"/>
                </a:solidFill>
              </a:rPr>
              <a:t>Schueller</a:t>
            </a:r>
            <a:endParaRPr lang="en-US">
              <a:solidFill>
                <a:schemeClr val="tx1"/>
              </a:solidFill>
            </a:endParaRPr>
          </a:p>
        </p:txBody>
      </p:sp>
    </p:spTree>
    <p:extLst>
      <p:ext uri="{BB962C8B-B14F-4D97-AF65-F5344CB8AC3E}">
        <p14:creationId xmlns:p14="http://schemas.microsoft.com/office/powerpoint/2010/main" val="173849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7131" y="2245875"/>
            <a:ext cx="9537700" cy="1323439"/>
          </a:xfrm>
          <a:prstGeom prst="rect">
            <a:avLst/>
          </a:prstGeom>
        </p:spPr>
        <p:txBody>
          <a:bodyPr rtlCol="0">
            <a:spAutoFit/>
          </a:bodyPr>
          <a:lstStyle/>
          <a:p>
            <a:pPr algn="ctr"/>
            <a:r>
              <a:rPr lang="en-US" sz="4000" b="1"/>
              <a:t>Never reject a possibility because you see something wrong with it!</a:t>
            </a:r>
          </a:p>
        </p:txBody>
      </p:sp>
    </p:spTree>
    <p:extLst>
      <p:ext uri="{BB962C8B-B14F-4D97-AF65-F5344CB8AC3E}">
        <p14:creationId xmlns:p14="http://schemas.microsoft.com/office/powerpoint/2010/main" val="499303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7525" y="2436813"/>
            <a:ext cx="8643938" cy="1323439"/>
          </a:xfrm>
          <a:prstGeom prst="rect">
            <a:avLst/>
          </a:prstGeom>
        </p:spPr>
        <p:txBody>
          <a:bodyPr rtlCol="0">
            <a:spAutoFit/>
          </a:bodyPr>
          <a:lstStyle/>
          <a:p>
            <a:pPr algn="ctr"/>
            <a:r>
              <a:rPr lang="en-US" sz="4000" b="1"/>
              <a:t>Never reject a possibility because you won't get the credit!</a:t>
            </a:r>
          </a:p>
        </p:txBody>
      </p:sp>
    </p:spTree>
    <p:extLst>
      <p:ext uri="{BB962C8B-B14F-4D97-AF65-F5344CB8AC3E}">
        <p14:creationId xmlns:p14="http://schemas.microsoft.com/office/powerpoint/2010/main" val="2292818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28940" y="2254031"/>
            <a:ext cx="9328150" cy="1323439"/>
          </a:xfrm>
          <a:prstGeom prst="rect">
            <a:avLst/>
          </a:prstGeom>
        </p:spPr>
        <p:txBody>
          <a:bodyPr rtlCol="0">
            <a:spAutoFit/>
          </a:bodyPr>
          <a:lstStyle/>
          <a:p>
            <a:pPr algn="ctr"/>
            <a:r>
              <a:rPr lang="en-US" sz="4000" b="1"/>
              <a:t>Never reject an idea because it is impossible!</a:t>
            </a:r>
          </a:p>
        </p:txBody>
      </p:sp>
    </p:spTree>
    <p:extLst>
      <p:ext uri="{BB962C8B-B14F-4D97-AF65-F5344CB8AC3E}">
        <p14:creationId xmlns:p14="http://schemas.microsoft.com/office/powerpoint/2010/main" val="3196481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41978" y="2436813"/>
            <a:ext cx="6699250" cy="1938992"/>
          </a:xfrm>
          <a:prstGeom prst="rect">
            <a:avLst/>
          </a:prstGeom>
        </p:spPr>
        <p:txBody>
          <a:bodyPr rtlCol="0" anchor="t">
            <a:spAutoFit/>
          </a:bodyPr>
          <a:lstStyle/>
          <a:p>
            <a:pPr algn="ctr"/>
            <a:r>
              <a:rPr lang="en-US" sz="4000" b="1"/>
              <a:t>Never reject a possibility because your mind is already made up!</a:t>
            </a:r>
          </a:p>
        </p:txBody>
      </p:sp>
    </p:spTree>
    <p:extLst>
      <p:ext uri="{BB962C8B-B14F-4D97-AF65-F5344CB8AC3E}">
        <p14:creationId xmlns:p14="http://schemas.microsoft.com/office/powerpoint/2010/main" val="1848950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7988" y="1679575"/>
            <a:ext cx="8550275" cy="1323439"/>
          </a:xfrm>
          <a:prstGeom prst="rect">
            <a:avLst/>
          </a:prstGeom>
        </p:spPr>
        <p:txBody>
          <a:bodyPr rtlCol="0">
            <a:spAutoFit/>
          </a:bodyPr>
          <a:lstStyle/>
          <a:p>
            <a:pPr algn="ctr"/>
            <a:r>
              <a:rPr lang="en-US" sz="4000" b="1">
                <a:latin typeface="Corbel"/>
              </a:rPr>
              <a:t>Never reject an idea because it is illegal!</a:t>
            </a:r>
          </a:p>
        </p:txBody>
      </p:sp>
    </p:spTree>
    <p:extLst>
      <p:ext uri="{BB962C8B-B14F-4D97-AF65-F5344CB8AC3E}">
        <p14:creationId xmlns:p14="http://schemas.microsoft.com/office/powerpoint/2010/main" val="3043972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1497" y="1568743"/>
            <a:ext cx="8921240" cy="1938992"/>
          </a:xfrm>
          <a:prstGeom prst="rect">
            <a:avLst/>
          </a:prstGeom>
        </p:spPr>
        <p:txBody>
          <a:bodyPr wrap="square" rtlCol="0">
            <a:spAutoFit/>
          </a:bodyPr>
          <a:lstStyle/>
          <a:p>
            <a:pPr algn="ctr"/>
            <a:r>
              <a:rPr lang="en-US" sz="4000" b="1"/>
              <a:t>Never reject an idea because you don't have the money, manpower, muscle, or months to achieve it!</a:t>
            </a:r>
          </a:p>
        </p:txBody>
      </p:sp>
    </p:spTree>
    <p:extLst>
      <p:ext uri="{BB962C8B-B14F-4D97-AF65-F5344CB8AC3E}">
        <p14:creationId xmlns:p14="http://schemas.microsoft.com/office/powerpoint/2010/main" val="542772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4763" y="3014663"/>
            <a:ext cx="7750175" cy="1323439"/>
          </a:xfrm>
          <a:prstGeom prst="rect">
            <a:avLst/>
          </a:prstGeom>
        </p:spPr>
        <p:txBody>
          <a:bodyPr rtlCol="0">
            <a:spAutoFit/>
          </a:bodyPr>
          <a:lstStyle/>
          <a:p>
            <a:pPr algn="ctr"/>
            <a:r>
              <a:rPr lang="en-US" sz="4000" b="1"/>
              <a:t>Never reject an idea because it will create conflict!</a:t>
            </a:r>
          </a:p>
        </p:txBody>
      </p:sp>
    </p:spTree>
    <p:extLst>
      <p:ext uri="{BB962C8B-B14F-4D97-AF65-F5344CB8AC3E}">
        <p14:creationId xmlns:p14="http://schemas.microsoft.com/office/powerpoint/2010/main" val="2806326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8152" y="2994025"/>
            <a:ext cx="9658373" cy="1323439"/>
          </a:xfrm>
          <a:prstGeom prst="rect">
            <a:avLst/>
          </a:prstGeom>
        </p:spPr>
        <p:txBody>
          <a:bodyPr rtlCol="0">
            <a:spAutoFit/>
          </a:bodyPr>
          <a:lstStyle/>
          <a:p>
            <a:pPr algn="ctr"/>
            <a:r>
              <a:rPr lang="en-US" sz="4000" b="1"/>
              <a:t>Never reject and idea because it is not your way of doing things!</a:t>
            </a:r>
            <a:endParaRPr lang="en-US"/>
          </a:p>
        </p:txBody>
      </p:sp>
    </p:spTree>
    <p:extLst>
      <p:ext uri="{BB962C8B-B14F-4D97-AF65-F5344CB8AC3E}">
        <p14:creationId xmlns:p14="http://schemas.microsoft.com/office/powerpoint/2010/main" val="274867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vert="horz" lIns="91440" tIns="45720" rIns="91440" bIns="45720" rtlCol="0" anchor="t">
            <a:normAutofit/>
          </a:bodyPr>
          <a:lstStyle/>
          <a:p>
            <a:pPr algn="ctr">
              <a:lnSpc>
                <a:spcPct val="113999"/>
              </a:lnSpc>
            </a:pPr>
            <a:r>
              <a:rPr lang="en-US" sz="2800" b="1">
                <a:solidFill>
                  <a:srgbClr val="F5F5F5"/>
                </a:solidFill>
              </a:rPr>
              <a:t>Scott and Matthew Bragg</a:t>
            </a:r>
            <a:endParaRPr lang="en-US" sz="2800" b="1">
              <a:solidFill>
                <a:schemeClr val="tx1"/>
              </a:solidFill>
            </a:endParaRPr>
          </a:p>
        </p:txBody>
      </p:sp>
      <p:pic>
        <p:nvPicPr>
          <p:cNvPr id="4" name="Picture 3" descr="Scott_&amp;_Matt (1).bmp"/>
          <p:cNvPicPr>
            <a:picLocks noChangeAspect="1"/>
          </p:cNvPicPr>
          <p:nvPr/>
        </p:nvPicPr>
        <p:blipFill>
          <a:blip r:embed="rId3"/>
          <a:stretch>
            <a:fillRect/>
          </a:stretch>
        </p:blipFill>
        <p:spPr>
          <a:xfrm>
            <a:off x="3308673" y="1264257"/>
            <a:ext cx="2743200" cy="3903555"/>
          </a:xfrm>
          <a:prstGeom prst="rect">
            <a:avLst/>
          </a:prstGeom>
        </p:spPr>
      </p:pic>
    </p:spTree>
    <p:extLst>
      <p:ext uri="{BB962C8B-B14F-4D97-AF65-F5344CB8AC3E}">
        <p14:creationId xmlns:p14="http://schemas.microsoft.com/office/powerpoint/2010/main" val="1247835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4577" y="1245235"/>
            <a:ext cx="8502650" cy="1323439"/>
          </a:xfrm>
          <a:prstGeom prst="rect">
            <a:avLst/>
          </a:prstGeom>
        </p:spPr>
        <p:txBody>
          <a:bodyPr rtlCol="0">
            <a:spAutoFit/>
          </a:bodyPr>
          <a:lstStyle/>
          <a:p>
            <a:pPr algn="ctr"/>
            <a:r>
              <a:rPr lang="en-US" sz="4000" b="1"/>
              <a:t>Never reject an idea because it might fail!</a:t>
            </a:r>
          </a:p>
        </p:txBody>
      </p:sp>
      <p:sp>
        <p:nvSpPr>
          <p:cNvPr id="3" name="TextBox 2"/>
          <p:cNvSpPr txBox="1"/>
          <p:nvPr/>
        </p:nvSpPr>
        <p:spPr>
          <a:xfrm>
            <a:off x="1199219" y="4515803"/>
            <a:ext cx="9944100" cy="830997"/>
          </a:xfrm>
          <a:prstGeom prst="rect">
            <a:avLst/>
          </a:prstGeom>
        </p:spPr>
        <p:txBody>
          <a:bodyPr rtlCol="0">
            <a:spAutoFit/>
          </a:bodyPr>
          <a:lstStyle/>
          <a:p>
            <a:pPr algn="ctr"/>
            <a:r>
              <a:rPr lang="en-US" sz="2400" b="1" i="1"/>
              <a:t>Winston Churchill said "Success is the ability to go from one failure to another with no loss of enthusiasm!"</a:t>
            </a:r>
          </a:p>
        </p:txBody>
      </p:sp>
    </p:spTree>
    <p:extLst>
      <p:ext uri="{BB962C8B-B14F-4D97-AF65-F5344CB8AC3E}">
        <p14:creationId xmlns:p14="http://schemas.microsoft.com/office/powerpoint/2010/main" val="3451290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603" y="811213"/>
            <a:ext cx="10263385" cy="707886"/>
          </a:xfrm>
          <a:prstGeom prst="rect">
            <a:avLst/>
          </a:prstGeom>
        </p:spPr>
        <p:txBody>
          <a:bodyPr rtlCol="0">
            <a:spAutoFit/>
          </a:bodyPr>
          <a:lstStyle/>
          <a:p>
            <a:pPr algn="ctr"/>
            <a:r>
              <a:rPr lang="en-US" sz="4000" b="1"/>
              <a:t>Never reject an idea because it might succeed!</a:t>
            </a:r>
          </a:p>
        </p:txBody>
      </p:sp>
    </p:spTree>
    <p:extLst>
      <p:ext uri="{BB962C8B-B14F-4D97-AF65-F5344CB8AC3E}">
        <p14:creationId xmlns:p14="http://schemas.microsoft.com/office/powerpoint/2010/main" val="3875107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086" y="374381"/>
            <a:ext cx="3840480" cy="1919239"/>
          </a:xfrm>
        </p:spPr>
        <p:txBody>
          <a:bodyPr/>
          <a:lstStyle/>
          <a:p>
            <a:pPr algn="ctr"/>
            <a:r>
              <a:rPr lang="en-US" b="1">
                <a:solidFill>
                  <a:srgbClr val="262626"/>
                </a:solidFill>
              </a:rPr>
              <a:t>Bragg Family</a:t>
            </a:r>
            <a:endParaRPr lang="en-US" b="1">
              <a:solidFill>
                <a:schemeClr val="tx1"/>
              </a:solidFill>
            </a:endParaRPr>
          </a:p>
        </p:txBody>
      </p:sp>
      <p:pic>
        <p:nvPicPr>
          <p:cNvPr id="5" name="Picture Placeholder 4" descr="Bragg Family Picture.jpg"/>
          <p:cNvPicPr>
            <a:picLocks noGrp="1" noChangeAspect="1"/>
          </p:cNvPicPr>
          <p:nvPr>
            <p:ph type="pic" idx="1"/>
          </p:nvPr>
        </p:nvPicPr>
        <p:blipFill>
          <a:blip r:embed="rId3"/>
          <a:srcRect t="8590" b="8590"/>
          <a:stretch>
            <a:fillRect/>
          </a:stretch>
        </p:blipFill>
        <p:spPr>
          <a:xfrm rot="60000">
            <a:off x="4876417" y="-241731"/>
            <a:ext cx="7183826" cy="7537450"/>
          </a:xfrm>
        </p:spPr>
      </p:pic>
      <p:sp>
        <p:nvSpPr>
          <p:cNvPr id="4" name="Text Placeholder 3"/>
          <p:cNvSpPr>
            <a:spLocks noGrp="1"/>
          </p:cNvSpPr>
          <p:nvPr>
            <p:ph type="body" sz="half" idx="2"/>
          </p:nvPr>
        </p:nvSpPr>
        <p:spPr>
          <a:xfrm>
            <a:off x="-41275" y="1752600"/>
            <a:ext cx="4902469" cy="3236913"/>
          </a:xfrm>
        </p:spPr>
        <p:txBody>
          <a:bodyPr vert="horz" lIns="91440" tIns="45720" rIns="91440" bIns="45720" rtlCol="0" anchor="t">
            <a:normAutofit/>
          </a:bodyPr>
          <a:lstStyle/>
          <a:p>
            <a:pPr algn="l"/>
            <a:r>
              <a:rPr lang="en-US">
                <a:solidFill>
                  <a:srgbClr val="262626"/>
                </a:solidFill>
              </a:rPr>
              <a:t>It is the role of the professional to instill and reinforce to all parties that the FAMILY is the one in control, that the family is the one leading!  it is up to us, as professionals, to develop leadership abilities and skills  with families.  Leadership cannot be surrendered to those who already "know everything and know what is best!"</a:t>
            </a:r>
            <a:endParaRPr lang="en-US">
              <a:solidFill>
                <a:schemeClr val="tx1"/>
              </a:solidFill>
            </a:endParaRPr>
          </a:p>
        </p:txBody>
      </p:sp>
    </p:spTree>
    <p:extLst>
      <p:ext uri="{BB962C8B-B14F-4D97-AF65-F5344CB8AC3E}">
        <p14:creationId xmlns:p14="http://schemas.microsoft.com/office/powerpoint/2010/main" val="3116482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Right 1"/>
          <p:cNvSpPr/>
          <p:nvPr/>
        </p:nvSpPr>
        <p:spPr>
          <a:xfrm>
            <a:off x="9361785" y="618704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93775" y="363538"/>
            <a:ext cx="10845800" cy="707886"/>
          </a:xfrm>
          <a:prstGeom prst="rect">
            <a:avLst/>
          </a:prstGeom>
        </p:spPr>
        <p:txBody>
          <a:bodyPr rtlCol="0">
            <a:spAutoFit/>
          </a:bodyPr>
          <a:lstStyle/>
          <a:p>
            <a:pPr algn="ctr"/>
            <a:r>
              <a:rPr lang="en-US" sz="4000" b="1"/>
              <a:t>Don't surrender leadership to outside </a:t>
            </a:r>
            <a:r>
              <a:rPr lang="en-US" sz="4000" b="1" i="1"/>
              <a:t>forces</a:t>
            </a:r>
            <a:r>
              <a:rPr lang="en-US" sz="4000" b="1"/>
              <a:t>!</a:t>
            </a:r>
          </a:p>
        </p:txBody>
      </p:sp>
      <p:sp>
        <p:nvSpPr>
          <p:cNvPr id="4" name="TextBox 3"/>
          <p:cNvSpPr txBox="1"/>
          <p:nvPr/>
        </p:nvSpPr>
        <p:spPr>
          <a:xfrm>
            <a:off x="514142" y="1212533"/>
            <a:ext cx="11074608" cy="707886"/>
          </a:xfrm>
          <a:prstGeom prst="rect">
            <a:avLst/>
          </a:prstGeom>
        </p:spPr>
        <p:txBody>
          <a:bodyPr rtlCol="0">
            <a:spAutoFit/>
          </a:bodyPr>
          <a:lstStyle/>
          <a:p>
            <a:pPr algn="ctr"/>
            <a:r>
              <a:rPr lang="en-US" sz="4000" b="1"/>
              <a:t>Don't surrender leadership to </a:t>
            </a:r>
            <a:r>
              <a:rPr lang="en-US" sz="4000" b="1" i="1"/>
              <a:t>faces</a:t>
            </a:r>
            <a:r>
              <a:rPr lang="en-US" sz="4000" b="1"/>
              <a:t>!</a:t>
            </a:r>
          </a:p>
        </p:txBody>
      </p:sp>
      <p:sp>
        <p:nvSpPr>
          <p:cNvPr id="5" name="TextBox 4"/>
          <p:cNvSpPr txBox="1"/>
          <p:nvPr/>
        </p:nvSpPr>
        <p:spPr>
          <a:xfrm>
            <a:off x="1142691" y="2022476"/>
            <a:ext cx="9668184" cy="707886"/>
          </a:xfrm>
          <a:prstGeom prst="rect">
            <a:avLst/>
          </a:prstGeom>
        </p:spPr>
        <p:txBody>
          <a:bodyPr rtlCol="0">
            <a:spAutoFit/>
          </a:bodyPr>
          <a:lstStyle/>
          <a:p>
            <a:pPr algn="ctr"/>
            <a:r>
              <a:rPr lang="en-US" sz="4000" b="1"/>
              <a:t>Don't surrender leadership to </a:t>
            </a:r>
            <a:r>
              <a:rPr lang="en-US" sz="4000" b="1" i="1"/>
              <a:t>farces</a:t>
            </a:r>
            <a:r>
              <a:rPr lang="en-US" sz="4000" b="1"/>
              <a:t>!</a:t>
            </a:r>
          </a:p>
        </p:txBody>
      </p:sp>
      <p:sp>
        <p:nvSpPr>
          <p:cNvPr id="6" name="TextBox 5"/>
          <p:cNvSpPr txBox="1"/>
          <p:nvPr/>
        </p:nvSpPr>
        <p:spPr>
          <a:xfrm rot="-10800000" flipV="1">
            <a:off x="1142691" y="3585691"/>
            <a:ext cx="9234487" cy="1323439"/>
          </a:xfrm>
          <a:prstGeom prst="rect">
            <a:avLst/>
          </a:prstGeom>
        </p:spPr>
        <p:txBody>
          <a:bodyPr rtlCol="0">
            <a:spAutoFit/>
          </a:bodyPr>
          <a:lstStyle/>
          <a:p>
            <a:pPr algn="ctr"/>
            <a:r>
              <a:rPr lang="en-US" sz="4000" b="1"/>
              <a:t>Don't surrender leadership to </a:t>
            </a:r>
            <a:r>
              <a:rPr lang="en-US" sz="4000" b="1" i="1"/>
              <a:t>frustrations</a:t>
            </a:r>
            <a:r>
              <a:rPr lang="en-US" sz="4000" b="1"/>
              <a:t>!</a:t>
            </a:r>
          </a:p>
        </p:txBody>
      </p:sp>
      <p:sp>
        <p:nvSpPr>
          <p:cNvPr id="7" name="TextBox 6"/>
          <p:cNvSpPr txBox="1"/>
          <p:nvPr/>
        </p:nvSpPr>
        <p:spPr>
          <a:xfrm>
            <a:off x="571500" y="2813050"/>
            <a:ext cx="11039970" cy="708025"/>
          </a:xfrm>
          <a:prstGeom prst="rect">
            <a:avLst/>
          </a:prstGeom>
        </p:spPr>
        <p:txBody>
          <a:bodyPr rtlCol="0">
            <a:spAutoFit/>
          </a:bodyPr>
          <a:lstStyle/>
          <a:p>
            <a:pPr algn="ctr"/>
            <a:r>
              <a:rPr lang="en-US" sz="4000" b="1"/>
              <a:t>Don't surrender leadership to</a:t>
            </a:r>
            <a:r>
              <a:rPr lang="en-US" sz="4000" b="1" i="1"/>
              <a:t> fences</a:t>
            </a:r>
            <a:r>
              <a:rPr lang="en-US" sz="4000" b="1"/>
              <a:t>!</a:t>
            </a:r>
          </a:p>
        </p:txBody>
      </p:sp>
      <p:sp>
        <p:nvSpPr>
          <p:cNvPr id="8" name="TextBox 7"/>
          <p:cNvSpPr txBox="1"/>
          <p:nvPr/>
        </p:nvSpPr>
        <p:spPr>
          <a:xfrm>
            <a:off x="1176338" y="5203825"/>
            <a:ext cx="9680575" cy="1323439"/>
          </a:xfrm>
          <a:prstGeom prst="rect">
            <a:avLst/>
          </a:prstGeom>
        </p:spPr>
        <p:txBody>
          <a:bodyPr rtlCol="0">
            <a:spAutoFit/>
          </a:bodyPr>
          <a:lstStyle/>
          <a:p>
            <a:pPr algn="ctr"/>
            <a:r>
              <a:rPr lang="en-US" sz="4000" b="1"/>
              <a:t>Don't surrender leadership to your </a:t>
            </a:r>
            <a:r>
              <a:rPr lang="en-US" sz="4000" b="1" i="1"/>
              <a:t>fantasies </a:t>
            </a:r>
            <a:r>
              <a:rPr lang="en-US" sz="4000" b="1"/>
              <a:t>!</a:t>
            </a:r>
          </a:p>
        </p:txBody>
      </p:sp>
    </p:spTree>
    <p:extLst>
      <p:ext uri="{BB962C8B-B14F-4D97-AF65-F5344CB8AC3E}">
        <p14:creationId xmlns:p14="http://schemas.microsoft.com/office/powerpoint/2010/main" val="4008519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646" y="40957"/>
            <a:ext cx="12069762" cy="707886"/>
          </a:xfrm>
          <a:prstGeom prst="rect">
            <a:avLst/>
          </a:prstGeom>
        </p:spPr>
        <p:txBody>
          <a:bodyPr rtlCol="0">
            <a:spAutoFit/>
          </a:bodyPr>
          <a:lstStyle/>
          <a:p>
            <a:pPr algn="ctr"/>
            <a:r>
              <a:rPr lang="en-US" sz="4000" b="1"/>
              <a:t>Don't surrender leadership to </a:t>
            </a:r>
            <a:r>
              <a:rPr lang="en-US" sz="4000" b="1" i="1"/>
              <a:t>fears</a:t>
            </a:r>
            <a:r>
              <a:rPr lang="en-US" sz="4000" b="1"/>
              <a:t>!</a:t>
            </a:r>
          </a:p>
        </p:txBody>
      </p:sp>
      <p:sp>
        <p:nvSpPr>
          <p:cNvPr id="3" name="TextBox 2"/>
          <p:cNvSpPr txBox="1"/>
          <p:nvPr/>
        </p:nvSpPr>
        <p:spPr>
          <a:xfrm>
            <a:off x="11113" y="826454"/>
            <a:ext cx="12103100" cy="707886"/>
          </a:xfrm>
          <a:prstGeom prst="rect">
            <a:avLst/>
          </a:prstGeom>
        </p:spPr>
        <p:txBody>
          <a:bodyPr rtlCol="0">
            <a:spAutoFit/>
          </a:bodyPr>
          <a:lstStyle/>
          <a:p>
            <a:pPr algn="ctr"/>
            <a:r>
              <a:rPr lang="en-US" sz="4000" b="1"/>
              <a:t>Don't surrender leadership to </a:t>
            </a:r>
            <a:r>
              <a:rPr lang="en-US" sz="4000" b="1" i="1"/>
              <a:t>fatigue</a:t>
            </a:r>
            <a:r>
              <a:rPr lang="en-US" sz="4000" b="1"/>
              <a:t>!</a:t>
            </a:r>
          </a:p>
        </p:txBody>
      </p:sp>
      <p:sp>
        <p:nvSpPr>
          <p:cNvPr id="4" name="TextBox 3"/>
          <p:cNvSpPr txBox="1"/>
          <p:nvPr/>
        </p:nvSpPr>
        <p:spPr>
          <a:xfrm>
            <a:off x="125413" y="1851979"/>
            <a:ext cx="11966575" cy="707886"/>
          </a:xfrm>
          <a:prstGeom prst="rect">
            <a:avLst/>
          </a:prstGeom>
        </p:spPr>
        <p:txBody>
          <a:bodyPr rtlCol="0">
            <a:spAutoFit/>
          </a:bodyPr>
          <a:lstStyle/>
          <a:p>
            <a:pPr algn="ctr"/>
            <a:r>
              <a:rPr lang="en-US" sz="4000" b="1"/>
              <a:t>Don't surrender leadership to </a:t>
            </a:r>
            <a:r>
              <a:rPr lang="en-US" sz="4000" b="1" i="1"/>
              <a:t>faults</a:t>
            </a:r>
            <a:r>
              <a:rPr lang="en-US" sz="4000" b="1"/>
              <a:t>!</a:t>
            </a:r>
          </a:p>
        </p:txBody>
      </p:sp>
      <p:sp>
        <p:nvSpPr>
          <p:cNvPr id="5" name="TextBox 4"/>
          <p:cNvSpPr txBox="1"/>
          <p:nvPr/>
        </p:nvSpPr>
        <p:spPr>
          <a:xfrm>
            <a:off x="136525" y="2989263"/>
            <a:ext cx="11954495" cy="708025"/>
          </a:xfrm>
          <a:prstGeom prst="rect">
            <a:avLst/>
          </a:prstGeom>
        </p:spPr>
        <p:txBody>
          <a:bodyPr rtlCol="0">
            <a:spAutoFit/>
          </a:bodyPr>
          <a:lstStyle/>
          <a:p>
            <a:pPr algn="ctr"/>
            <a:r>
              <a:rPr lang="en-US" sz="4000" b="1"/>
              <a:t>Don't surrender leadership to facts!</a:t>
            </a:r>
          </a:p>
        </p:txBody>
      </p:sp>
      <p:sp>
        <p:nvSpPr>
          <p:cNvPr id="6" name="TextBox 5"/>
          <p:cNvSpPr txBox="1"/>
          <p:nvPr/>
        </p:nvSpPr>
        <p:spPr>
          <a:xfrm>
            <a:off x="44450" y="3783965"/>
            <a:ext cx="12047538" cy="707886"/>
          </a:xfrm>
          <a:prstGeom prst="rect">
            <a:avLst/>
          </a:prstGeom>
        </p:spPr>
        <p:txBody>
          <a:bodyPr rtlCol="0">
            <a:spAutoFit/>
          </a:bodyPr>
          <a:lstStyle/>
          <a:p>
            <a:pPr algn="ctr"/>
            <a:r>
              <a:rPr lang="en-US" sz="4000" b="1"/>
              <a:t>Don't surrender leadership to </a:t>
            </a:r>
            <a:r>
              <a:rPr lang="en-US" sz="4000" b="1" i="1"/>
              <a:t>frenzies</a:t>
            </a:r>
            <a:r>
              <a:rPr lang="en-US" sz="4000" b="1"/>
              <a:t>!</a:t>
            </a:r>
          </a:p>
        </p:txBody>
      </p:sp>
      <p:sp>
        <p:nvSpPr>
          <p:cNvPr id="7" name="TextBox 6"/>
          <p:cNvSpPr txBox="1"/>
          <p:nvPr/>
        </p:nvSpPr>
        <p:spPr>
          <a:xfrm>
            <a:off x="115888" y="4543107"/>
            <a:ext cx="11817350" cy="707886"/>
          </a:xfrm>
          <a:prstGeom prst="rect">
            <a:avLst/>
          </a:prstGeom>
        </p:spPr>
        <p:txBody>
          <a:bodyPr rtlCol="0">
            <a:spAutoFit/>
          </a:bodyPr>
          <a:lstStyle/>
          <a:p>
            <a:pPr algn="ctr"/>
            <a:r>
              <a:rPr lang="en-US" sz="4000" b="1"/>
              <a:t>Don't surrender leadership to </a:t>
            </a:r>
            <a:r>
              <a:rPr lang="en-US" sz="4000" b="1" i="1"/>
              <a:t>fates</a:t>
            </a:r>
            <a:r>
              <a:rPr lang="en-US" sz="4000" b="1"/>
              <a:t>!</a:t>
            </a:r>
          </a:p>
        </p:txBody>
      </p:sp>
      <p:sp>
        <p:nvSpPr>
          <p:cNvPr id="8" name="Arrow: Right 7"/>
          <p:cNvSpPr/>
          <p:nvPr/>
        </p:nvSpPr>
        <p:spPr>
          <a:xfrm>
            <a:off x="9672187" y="573156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921465" y="4196804"/>
            <a:ext cx="2743200" cy="369332"/>
          </a:xfrm>
          <a:prstGeom prst="rect">
            <a:avLst/>
          </a:prstGeom>
        </p:spPr>
        <p:txBody>
          <a:bodyPr rtlCol="0">
            <a:spAutoFit/>
          </a:bodyPr>
          <a:lstStyle/>
          <a:p>
            <a:pPr algn="ctr"/>
            <a:endParaRPr lang="en-US"/>
          </a:p>
        </p:txBody>
      </p:sp>
    </p:spTree>
    <p:extLst>
      <p:ext uri="{BB962C8B-B14F-4D97-AF65-F5344CB8AC3E}">
        <p14:creationId xmlns:p14="http://schemas.microsoft.com/office/powerpoint/2010/main" val="1118841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338" y="262255"/>
            <a:ext cx="12033250" cy="707886"/>
          </a:xfrm>
          <a:prstGeom prst="rect">
            <a:avLst/>
          </a:prstGeom>
        </p:spPr>
        <p:txBody>
          <a:bodyPr rtlCol="0">
            <a:spAutoFit/>
          </a:bodyPr>
          <a:lstStyle/>
          <a:p>
            <a:pPr algn="ctr"/>
            <a:r>
              <a:rPr lang="en-US" sz="4000" b="1"/>
              <a:t>Don't surrender leadership to </a:t>
            </a:r>
            <a:r>
              <a:rPr lang="en-US" sz="4000" b="1" i="1"/>
              <a:t>forecasts</a:t>
            </a:r>
            <a:r>
              <a:rPr lang="en-US" sz="4000" b="1"/>
              <a:t>!</a:t>
            </a:r>
          </a:p>
        </p:txBody>
      </p:sp>
      <p:sp>
        <p:nvSpPr>
          <p:cNvPr id="3" name="TextBox 2"/>
          <p:cNvSpPr txBox="1"/>
          <p:nvPr/>
        </p:nvSpPr>
        <p:spPr>
          <a:xfrm>
            <a:off x="22225" y="1212533"/>
            <a:ext cx="12149138" cy="707886"/>
          </a:xfrm>
          <a:prstGeom prst="rect">
            <a:avLst/>
          </a:prstGeom>
        </p:spPr>
        <p:txBody>
          <a:bodyPr rtlCol="0">
            <a:spAutoFit/>
          </a:bodyPr>
          <a:lstStyle/>
          <a:p>
            <a:pPr algn="ctr"/>
            <a:r>
              <a:rPr lang="en-US" sz="4000" b="1"/>
              <a:t>Don't surrender leadership to your </a:t>
            </a:r>
            <a:r>
              <a:rPr lang="en-US" sz="4000" b="1" i="1"/>
              <a:t>foes</a:t>
            </a:r>
            <a:r>
              <a:rPr lang="en-US" sz="4000" b="1"/>
              <a:t>!</a:t>
            </a:r>
          </a:p>
        </p:txBody>
      </p:sp>
      <p:sp>
        <p:nvSpPr>
          <p:cNvPr id="4" name="TextBox 3"/>
          <p:cNvSpPr txBox="1"/>
          <p:nvPr/>
        </p:nvSpPr>
        <p:spPr>
          <a:xfrm>
            <a:off x="79375" y="2206943"/>
            <a:ext cx="11977688" cy="707886"/>
          </a:xfrm>
          <a:prstGeom prst="rect">
            <a:avLst/>
          </a:prstGeom>
        </p:spPr>
        <p:txBody>
          <a:bodyPr rtlCol="0">
            <a:spAutoFit/>
          </a:bodyPr>
          <a:lstStyle/>
          <a:p>
            <a:pPr algn="ctr"/>
            <a:r>
              <a:rPr lang="en-US" sz="4000" b="1"/>
              <a:t>Don't surrender leadership to your </a:t>
            </a:r>
            <a:r>
              <a:rPr lang="en-US" sz="4000" b="1" i="1"/>
              <a:t>friends</a:t>
            </a:r>
            <a:r>
              <a:rPr lang="en-US" sz="4000" b="1"/>
              <a:t>!</a:t>
            </a:r>
          </a:p>
        </p:txBody>
      </p:sp>
      <p:sp>
        <p:nvSpPr>
          <p:cNvPr id="5" name="TextBox 4"/>
          <p:cNvSpPr txBox="1"/>
          <p:nvPr/>
        </p:nvSpPr>
        <p:spPr>
          <a:xfrm>
            <a:off x="90488" y="3109914"/>
            <a:ext cx="12069762" cy="1323439"/>
          </a:xfrm>
          <a:prstGeom prst="rect">
            <a:avLst/>
          </a:prstGeom>
        </p:spPr>
        <p:txBody>
          <a:bodyPr rtlCol="0">
            <a:spAutoFit/>
          </a:bodyPr>
          <a:lstStyle/>
          <a:p>
            <a:pPr algn="ctr"/>
            <a:r>
              <a:rPr lang="en-US" sz="4000" b="1"/>
              <a:t>Don't surrender leadership to the fracturing experiences of </a:t>
            </a:r>
            <a:r>
              <a:rPr lang="en-US" sz="4000" b="1" i="1"/>
              <a:t>life</a:t>
            </a:r>
            <a:r>
              <a:rPr lang="en-US" sz="4000" b="1"/>
              <a:t>!</a:t>
            </a:r>
          </a:p>
        </p:txBody>
      </p:sp>
      <p:sp>
        <p:nvSpPr>
          <p:cNvPr id="6" name="TextBox 5"/>
          <p:cNvSpPr txBox="1"/>
          <p:nvPr/>
        </p:nvSpPr>
        <p:spPr>
          <a:xfrm>
            <a:off x="171444" y="4618355"/>
            <a:ext cx="11898319" cy="1323439"/>
          </a:xfrm>
          <a:prstGeom prst="rect">
            <a:avLst/>
          </a:prstGeom>
        </p:spPr>
        <p:txBody>
          <a:bodyPr rtlCol="0">
            <a:spAutoFit/>
          </a:bodyPr>
          <a:lstStyle/>
          <a:p>
            <a:pPr algn="ctr"/>
            <a:r>
              <a:rPr lang="en-US" sz="4000" b="1"/>
              <a:t>Don't surrender leadership to the flattening experiences of </a:t>
            </a:r>
            <a:r>
              <a:rPr lang="en-US" sz="4000" b="1" i="1"/>
              <a:t>life</a:t>
            </a:r>
            <a:r>
              <a:rPr lang="en-US" sz="4000" b="1"/>
              <a:t>!</a:t>
            </a:r>
          </a:p>
        </p:txBody>
      </p:sp>
      <p:sp>
        <p:nvSpPr>
          <p:cNvPr id="7" name="Arrow: Right 6"/>
          <p:cNvSpPr/>
          <p:nvPr/>
        </p:nvSpPr>
        <p:spPr>
          <a:xfrm>
            <a:off x="9683312" y="613054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4129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521" y="3896995"/>
            <a:ext cx="12217400" cy="2123658"/>
          </a:xfrm>
          <a:prstGeom prst="rect">
            <a:avLst/>
          </a:prstGeom>
        </p:spPr>
        <p:txBody>
          <a:bodyPr rtlCol="0">
            <a:spAutoFit/>
          </a:bodyPr>
          <a:lstStyle/>
          <a:p>
            <a:pPr algn="ctr"/>
            <a:r>
              <a:rPr lang="en-US" sz="6000" b="1"/>
              <a:t>Do surrender leadership to one thing </a:t>
            </a:r>
            <a:r>
              <a:rPr lang="en-US" sz="7200" b="1" i="1"/>
              <a:t>FAITH!!!!</a:t>
            </a:r>
          </a:p>
        </p:txBody>
      </p:sp>
      <p:pic>
        <p:nvPicPr>
          <p:cNvPr id="3" name="Picture 2" descr="Faith Picture Quotes | Krexy Living"/>
          <p:cNvPicPr>
            <a:picLocks noChangeAspect="1"/>
          </p:cNvPicPr>
          <p:nvPr/>
        </p:nvPicPr>
        <p:blipFill>
          <a:blip r:embed="rId3"/>
          <a:stretch>
            <a:fillRect/>
          </a:stretch>
        </p:blipFill>
        <p:spPr>
          <a:xfrm>
            <a:off x="4952976" y="0"/>
            <a:ext cx="2743200" cy="3415165"/>
          </a:xfrm>
          <a:prstGeom prst="rect">
            <a:avLst/>
          </a:prstGeom>
        </p:spPr>
      </p:pic>
    </p:spTree>
    <p:extLst>
      <p:ext uri="{BB962C8B-B14F-4D97-AF65-F5344CB8AC3E}">
        <p14:creationId xmlns:p14="http://schemas.microsoft.com/office/powerpoint/2010/main" val="3631650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038" y="68263"/>
            <a:ext cx="12182612" cy="707886"/>
          </a:xfrm>
          <a:prstGeom prst="rect">
            <a:avLst/>
          </a:prstGeom>
        </p:spPr>
        <p:txBody>
          <a:bodyPr rtlCol="0">
            <a:spAutoFit/>
          </a:bodyPr>
          <a:lstStyle/>
          <a:p>
            <a:pPr algn="ctr"/>
            <a:r>
              <a:rPr lang="en-US" sz="4000" b="1"/>
              <a:t>SIX POINTS TO UNDERSTAND AND KEEP IN MIND...</a:t>
            </a:r>
          </a:p>
        </p:txBody>
      </p:sp>
      <p:sp>
        <p:nvSpPr>
          <p:cNvPr id="3" name="TextBox 2"/>
          <p:cNvSpPr txBox="1"/>
          <p:nvPr/>
        </p:nvSpPr>
        <p:spPr>
          <a:xfrm>
            <a:off x="79375" y="995363"/>
            <a:ext cx="12103100" cy="584775"/>
          </a:xfrm>
          <a:prstGeom prst="rect">
            <a:avLst/>
          </a:prstGeom>
        </p:spPr>
        <p:txBody>
          <a:bodyPr rtlCol="0">
            <a:spAutoFit/>
          </a:bodyPr>
          <a:lstStyle/>
          <a:p>
            <a:r>
              <a:rPr lang="en-US" sz="3200" b="1"/>
              <a:t>1.  Every living human being has problems</a:t>
            </a:r>
          </a:p>
        </p:txBody>
      </p:sp>
      <p:sp>
        <p:nvSpPr>
          <p:cNvPr id="4" name="TextBox 3"/>
          <p:cNvSpPr txBox="1"/>
          <p:nvPr/>
        </p:nvSpPr>
        <p:spPr>
          <a:xfrm>
            <a:off x="57150" y="1578294"/>
            <a:ext cx="12091988" cy="584775"/>
          </a:xfrm>
          <a:prstGeom prst="rect">
            <a:avLst/>
          </a:prstGeom>
        </p:spPr>
        <p:txBody>
          <a:bodyPr rtlCol="0">
            <a:spAutoFit/>
          </a:bodyPr>
          <a:lstStyle/>
          <a:p>
            <a:r>
              <a:rPr lang="en-US" sz="3200" b="1"/>
              <a:t>2.  Every problem has a limited life span</a:t>
            </a:r>
          </a:p>
        </p:txBody>
      </p:sp>
      <p:sp>
        <p:nvSpPr>
          <p:cNvPr id="5" name="TextBox 4"/>
          <p:cNvSpPr txBox="1"/>
          <p:nvPr/>
        </p:nvSpPr>
        <p:spPr>
          <a:xfrm>
            <a:off x="22225" y="2264094"/>
            <a:ext cx="12138025" cy="584775"/>
          </a:xfrm>
          <a:prstGeom prst="rect">
            <a:avLst/>
          </a:prstGeom>
        </p:spPr>
        <p:txBody>
          <a:bodyPr rtlCol="0">
            <a:spAutoFit/>
          </a:bodyPr>
          <a:lstStyle/>
          <a:p>
            <a:r>
              <a:rPr lang="en-US" sz="3200" b="1"/>
              <a:t>3.  Every problem will change you</a:t>
            </a:r>
          </a:p>
        </p:txBody>
      </p:sp>
      <p:sp>
        <p:nvSpPr>
          <p:cNvPr id="6" name="TextBox 5"/>
          <p:cNvSpPr txBox="1"/>
          <p:nvPr/>
        </p:nvSpPr>
        <p:spPr>
          <a:xfrm>
            <a:off x="23813" y="2949894"/>
            <a:ext cx="12230100" cy="584775"/>
          </a:xfrm>
          <a:prstGeom prst="rect">
            <a:avLst/>
          </a:prstGeom>
        </p:spPr>
        <p:txBody>
          <a:bodyPr rtlCol="0">
            <a:spAutoFit/>
          </a:bodyPr>
          <a:lstStyle/>
          <a:p>
            <a:r>
              <a:rPr lang="en-US" sz="3200" b="1"/>
              <a:t>4.  You can choose what your problem will do to you</a:t>
            </a:r>
          </a:p>
        </p:txBody>
      </p:sp>
      <p:sp>
        <p:nvSpPr>
          <p:cNvPr id="7" name="TextBox 6"/>
          <p:cNvSpPr txBox="1"/>
          <p:nvPr/>
        </p:nvSpPr>
        <p:spPr>
          <a:xfrm>
            <a:off x="35874" y="3669983"/>
            <a:ext cx="12103739" cy="584775"/>
          </a:xfrm>
          <a:prstGeom prst="rect">
            <a:avLst/>
          </a:prstGeom>
        </p:spPr>
        <p:txBody>
          <a:bodyPr rtlCol="0">
            <a:spAutoFit/>
          </a:bodyPr>
          <a:lstStyle/>
          <a:p>
            <a:r>
              <a:rPr lang="en-US" sz="3200" b="1"/>
              <a:t>5.  Every problem holds positive possibilities</a:t>
            </a:r>
          </a:p>
        </p:txBody>
      </p:sp>
      <p:sp>
        <p:nvSpPr>
          <p:cNvPr id="8" name="TextBox 7"/>
          <p:cNvSpPr txBox="1"/>
          <p:nvPr/>
        </p:nvSpPr>
        <p:spPr>
          <a:xfrm>
            <a:off x="69535" y="4361181"/>
            <a:ext cx="12127228" cy="584775"/>
          </a:xfrm>
          <a:prstGeom prst="rect">
            <a:avLst/>
          </a:prstGeom>
        </p:spPr>
        <p:txBody>
          <a:bodyPr rtlCol="0">
            <a:spAutoFit/>
          </a:bodyPr>
          <a:lstStyle/>
          <a:p>
            <a:r>
              <a:rPr lang="en-US" sz="3200" b="1"/>
              <a:t>6.  There is a negative and a positive reaction to every problem</a:t>
            </a:r>
          </a:p>
        </p:txBody>
      </p:sp>
      <p:sp>
        <p:nvSpPr>
          <p:cNvPr id="9" name="TextBox 8"/>
          <p:cNvSpPr txBox="1"/>
          <p:nvPr/>
        </p:nvSpPr>
        <p:spPr>
          <a:xfrm>
            <a:off x="5931539" y="5676900"/>
            <a:ext cx="5773099" cy="369332"/>
          </a:xfrm>
          <a:prstGeom prst="rect">
            <a:avLst/>
          </a:prstGeom>
        </p:spPr>
        <p:txBody>
          <a:bodyPr rtlCol="0">
            <a:spAutoFit/>
          </a:bodyPr>
          <a:lstStyle/>
          <a:p>
            <a:pPr algn="ctr"/>
            <a:r>
              <a:rPr lang="en-US"/>
              <a:t>Robert Schueller</a:t>
            </a:r>
          </a:p>
        </p:txBody>
      </p:sp>
    </p:spTree>
    <p:extLst>
      <p:ext uri="{BB962C8B-B14F-4D97-AF65-F5344CB8AC3E}">
        <p14:creationId xmlns:p14="http://schemas.microsoft.com/office/powerpoint/2010/main" val="3222770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263" y="159385"/>
            <a:ext cx="12103100" cy="1323439"/>
          </a:xfrm>
          <a:prstGeom prst="rect">
            <a:avLst/>
          </a:prstGeom>
        </p:spPr>
        <p:txBody>
          <a:bodyPr rtlCol="0">
            <a:spAutoFit/>
          </a:bodyPr>
          <a:lstStyle/>
          <a:p>
            <a:pPr algn="ctr"/>
            <a:r>
              <a:rPr lang="en-US" sz="4000" b="1" err="1"/>
              <a:t>Schueller's</a:t>
            </a:r>
            <a:r>
              <a:rPr lang="en-US" sz="4000" b="1"/>
              <a:t> Twelve Principles for Managing Problems Positively</a:t>
            </a:r>
          </a:p>
        </p:txBody>
      </p:sp>
      <p:sp>
        <p:nvSpPr>
          <p:cNvPr id="3" name="TextBox 2"/>
          <p:cNvSpPr txBox="1"/>
          <p:nvPr/>
        </p:nvSpPr>
        <p:spPr>
          <a:xfrm>
            <a:off x="163513" y="1350963"/>
            <a:ext cx="5542488" cy="4892675"/>
          </a:xfrm>
          <a:prstGeom prst="rect">
            <a:avLst/>
          </a:prstGeom>
        </p:spPr>
        <p:txBody>
          <a:bodyPr rtlCol="0">
            <a:spAutoFit/>
          </a:bodyPr>
          <a:lstStyle/>
          <a:p>
            <a:pPr marL="342900" indent="-342900">
              <a:buFont typeface="+mj-lt"/>
              <a:buAutoNum type="arabicPeriod"/>
            </a:pPr>
            <a:r>
              <a:rPr lang="en-US" sz="2400" b="1"/>
              <a:t>Don't underestimate</a:t>
            </a:r>
          </a:p>
          <a:p>
            <a:pPr marL="342900" indent="-342900">
              <a:buFont typeface="+mj-lt"/>
              <a:buAutoNum type="arabicPeriod"/>
            </a:pPr>
            <a:r>
              <a:rPr lang="en-US" sz="2400" b="1"/>
              <a:t>Don't exaggerate</a:t>
            </a:r>
          </a:p>
          <a:p>
            <a:pPr marL="342900" indent="-342900">
              <a:buFont typeface="+mj-lt"/>
              <a:buAutoNum type="arabicPeriod"/>
            </a:pPr>
            <a:r>
              <a:rPr lang="en-US" sz="2400" b="1"/>
              <a:t>Don't wait</a:t>
            </a:r>
          </a:p>
          <a:p>
            <a:pPr marL="342900" indent="-342900">
              <a:buFont typeface="+mj-lt"/>
              <a:buAutoNum type="arabicPeriod"/>
            </a:pPr>
            <a:r>
              <a:rPr lang="en-US" sz="2400" b="1"/>
              <a:t>Don't aggravate</a:t>
            </a:r>
          </a:p>
          <a:p>
            <a:pPr marL="342900" indent="-342900">
              <a:buFont typeface="+mj-lt"/>
              <a:buAutoNum type="arabicPeriod"/>
            </a:pPr>
            <a:r>
              <a:rPr lang="en-US" sz="2400" b="1"/>
              <a:t>Illuminate</a:t>
            </a:r>
          </a:p>
          <a:p>
            <a:pPr marL="342900" indent="-342900">
              <a:buFont typeface="+mj-lt"/>
              <a:buAutoNum type="arabicPeriod"/>
            </a:pPr>
            <a:r>
              <a:rPr lang="en-US" sz="2400" b="1"/>
              <a:t>Motivate</a:t>
            </a:r>
          </a:p>
          <a:p>
            <a:pPr marL="342900" indent="-342900">
              <a:buFont typeface="+mj-lt"/>
              <a:buAutoNum type="arabicPeriod"/>
            </a:pPr>
            <a:r>
              <a:rPr lang="en-US" sz="2400" b="1"/>
              <a:t>Bait</a:t>
            </a:r>
          </a:p>
          <a:p>
            <a:pPr marL="342900" indent="-342900">
              <a:buFont typeface="+mj-lt"/>
              <a:buAutoNum type="arabicPeriod"/>
            </a:pPr>
            <a:r>
              <a:rPr lang="en-US" sz="2400" b="1"/>
              <a:t>Date</a:t>
            </a:r>
          </a:p>
          <a:p>
            <a:pPr marL="342900" indent="-342900">
              <a:buFont typeface="+mj-lt"/>
              <a:buAutoNum type="arabicPeriod"/>
            </a:pPr>
            <a:r>
              <a:rPr lang="en-US" sz="2400" b="1"/>
              <a:t>Sublimate</a:t>
            </a:r>
          </a:p>
          <a:p>
            <a:pPr marL="342900" indent="-342900">
              <a:buFont typeface="+mj-lt"/>
              <a:buAutoNum type="arabicPeriod"/>
            </a:pPr>
            <a:r>
              <a:rPr lang="en-US" sz="2400" b="1"/>
              <a:t>Dedicate</a:t>
            </a:r>
          </a:p>
          <a:p>
            <a:pPr marL="342900" indent="-342900">
              <a:buFont typeface="+mj-lt"/>
              <a:buAutoNum type="arabicPeriod"/>
            </a:pPr>
            <a:r>
              <a:rPr lang="en-US" sz="2400" b="1"/>
              <a:t>Communicate</a:t>
            </a:r>
          </a:p>
          <a:p>
            <a:pPr marL="342900" indent="-342900">
              <a:buFont typeface="+mj-lt"/>
              <a:buAutoNum type="arabicPeriod"/>
            </a:pPr>
            <a:r>
              <a:rPr lang="en-US" sz="2400" b="1"/>
              <a:t>Insulate</a:t>
            </a:r>
          </a:p>
          <a:p>
            <a:pPr marL="342900" indent="-342900">
              <a:buFont typeface="+mj-lt"/>
              <a:buAutoNum type="arabicPeriod"/>
            </a:pPr>
            <a:endParaRPr lang="en-US" sz="2400" b="1"/>
          </a:p>
        </p:txBody>
      </p:sp>
      <p:pic>
        <p:nvPicPr>
          <p:cNvPr id="4" name="Picture 3" descr="November | 2014 | What is Project Management?"/>
          <p:cNvPicPr>
            <a:picLocks noChangeAspect="1"/>
          </p:cNvPicPr>
          <p:nvPr/>
        </p:nvPicPr>
        <p:blipFill>
          <a:blip r:embed="rId3"/>
          <a:stretch>
            <a:fillRect/>
          </a:stretch>
        </p:blipFill>
        <p:spPr>
          <a:xfrm>
            <a:off x="5197475" y="1581150"/>
            <a:ext cx="6540500" cy="4746943"/>
          </a:xfrm>
          <a:prstGeom prst="rect">
            <a:avLst/>
          </a:prstGeom>
        </p:spPr>
      </p:pic>
    </p:spTree>
    <p:extLst>
      <p:ext uri="{BB962C8B-B14F-4D97-AF65-F5344CB8AC3E}">
        <p14:creationId xmlns:p14="http://schemas.microsoft.com/office/powerpoint/2010/main" val="239971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413" y="409575"/>
            <a:ext cx="11909425" cy="4401205"/>
          </a:xfrm>
          <a:prstGeom prst="rect">
            <a:avLst/>
          </a:prstGeom>
        </p:spPr>
        <p:txBody>
          <a:bodyPr rtlCol="0">
            <a:spAutoFit/>
          </a:bodyPr>
          <a:lstStyle/>
          <a:p>
            <a:pPr algn="ctr"/>
            <a:r>
              <a:rPr lang="en-US" sz="4000" b="1"/>
              <a:t>Impossibility thinkers are people who make swift, sweeping passes over a proposed idea, scanning it with a sharp negative eye, looking only for the distasteful aspects.  They look for a reasons why something won't work instead of visualizing ways in which it could work.  So they are inclined to say "no" to a proposal, never giving the idea a fair hearing.</a:t>
            </a:r>
          </a:p>
        </p:txBody>
      </p:sp>
      <p:sp>
        <p:nvSpPr>
          <p:cNvPr id="3" name="TextBox 2"/>
          <p:cNvSpPr txBox="1"/>
          <p:nvPr/>
        </p:nvSpPr>
        <p:spPr>
          <a:xfrm>
            <a:off x="8159064" y="5516245"/>
            <a:ext cx="4092575" cy="369332"/>
          </a:xfrm>
          <a:prstGeom prst="rect">
            <a:avLst/>
          </a:prstGeom>
        </p:spPr>
        <p:txBody>
          <a:bodyPr rtlCol="0">
            <a:spAutoFit/>
          </a:bodyPr>
          <a:lstStyle/>
          <a:p>
            <a:pPr algn="ctr"/>
            <a:r>
              <a:rPr lang="en-US"/>
              <a:t>Robert  </a:t>
            </a:r>
            <a:r>
              <a:rPr lang="en-US" err="1"/>
              <a:t>Schueller</a:t>
            </a:r>
            <a:endParaRPr lang="en-US"/>
          </a:p>
        </p:txBody>
      </p:sp>
      <p:pic>
        <p:nvPicPr>
          <p:cNvPr id="4" name="Picture 3" descr="Autor: Dwight Eisenhower. En inglés existe un término, naysayer ..."/>
          <p:cNvPicPr>
            <a:picLocks noChangeAspect="1"/>
          </p:cNvPicPr>
          <p:nvPr/>
        </p:nvPicPr>
        <p:blipFill>
          <a:blip r:embed="rId3"/>
          <a:stretch>
            <a:fillRect/>
          </a:stretch>
        </p:blipFill>
        <p:spPr>
          <a:xfrm>
            <a:off x="4630738" y="4651375"/>
            <a:ext cx="2419661" cy="2236788"/>
          </a:xfrm>
          <a:prstGeom prst="rect">
            <a:avLst/>
          </a:prstGeom>
        </p:spPr>
      </p:pic>
    </p:spTree>
    <p:extLst>
      <p:ext uri="{BB962C8B-B14F-4D97-AF65-F5344CB8AC3E}">
        <p14:creationId xmlns:p14="http://schemas.microsoft.com/office/powerpoint/2010/main" val="62652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 a wonderful summer. Now where did I put my flip flops?"/>
          <p:cNvPicPr>
            <a:picLocks noChangeAspect="1"/>
          </p:cNvPicPr>
          <p:nvPr/>
        </p:nvPicPr>
        <p:blipFill>
          <a:blip r:embed="rId3"/>
          <a:stretch>
            <a:fillRect/>
          </a:stretch>
        </p:blipFill>
        <p:spPr>
          <a:xfrm>
            <a:off x="7095782" y="1333934"/>
            <a:ext cx="4232470" cy="3638550"/>
          </a:xfrm>
          <a:prstGeom prst="rect">
            <a:avLst/>
          </a:prstGeom>
        </p:spPr>
      </p:pic>
      <p:pic>
        <p:nvPicPr>
          <p:cNvPr id="3" name="Picture 2" descr="My Favorite Posts SHOW OFF Weekend Blog Party | Epic Mommy Adventures"/>
          <p:cNvPicPr>
            <a:picLocks noChangeAspect="1"/>
          </p:cNvPicPr>
          <p:nvPr/>
        </p:nvPicPr>
        <p:blipFill>
          <a:blip r:embed="rId4"/>
          <a:stretch>
            <a:fillRect/>
          </a:stretch>
        </p:blipFill>
        <p:spPr>
          <a:xfrm>
            <a:off x="1543050" y="1169988"/>
            <a:ext cx="3810000" cy="3874964"/>
          </a:xfrm>
          <a:prstGeom prst="rect">
            <a:avLst/>
          </a:prstGeom>
        </p:spPr>
      </p:pic>
    </p:spTree>
    <p:extLst>
      <p:ext uri="{BB962C8B-B14F-4D97-AF65-F5344CB8AC3E}">
        <p14:creationId xmlns:p14="http://schemas.microsoft.com/office/powerpoint/2010/main" val="306410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075" y="422275"/>
            <a:ext cx="12034605" cy="2862263"/>
          </a:xfrm>
          <a:prstGeom prst="rect">
            <a:avLst/>
          </a:prstGeom>
        </p:spPr>
        <p:txBody>
          <a:bodyPr rtlCol="0">
            <a:spAutoFit/>
          </a:bodyPr>
          <a:lstStyle/>
          <a:p>
            <a:pPr algn="ctr"/>
            <a:r>
              <a:rPr lang="en-US" sz="6000" b="1" i="1"/>
              <a:t>Remember. When you have exhausted all possibilities:  Remember this, you haven't!</a:t>
            </a:r>
          </a:p>
        </p:txBody>
      </p:sp>
      <p:pic>
        <p:nvPicPr>
          <p:cNvPr id="3" name="Picture 2" descr="عکس an examination consisting of a few short questions . examine ..."/>
          <p:cNvPicPr>
            <a:picLocks noChangeAspect="1"/>
          </p:cNvPicPr>
          <p:nvPr/>
        </p:nvPicPr>
        <p:blipFill>
          <a:blip r:embed="rId3"/>
          <a:stretch>
            <a:fillRect/>
          </a:stretch>
        </p:blipFill>
        <p:spPr>
          <a:xfrm>
            <a:off x="678662" y="3284545"/>
            <a:ext cx="1600200" cy="1955800"/>
          </a:xfrm>
          <a:prstGeom prst="rect">
            <a:avLst/>
          </a:prstGeom>
        </p:spPr>
      </p:pic>
      <p:pic>
        <p:nvPicPr>
          <p:cNvPr id="4" name="Picture 3" descr="Eavesdrop Writer Blog. Read What I Hear."/>
          <p:cNvPicPr>
            <a:picLocks noChangeAspect="1"/>
          </p:cNvPicPr>
          <p:nvPr/>
        </p:nvPicPr>
        <p:blipFill>
          <a:blip r:embed="rId4"/>
          <a:stretch>
            <a:fillRect/>
          </a:stretch>
        </p:blipFill>
        <p:spPr>
          <a:xfrm>
            <a:off x="9063581" y="3341790"/>
            <a:ext cx="1905000" cy="1905000"/>
          </a:xfrm>
          <a:prstGeom prst="rect">
            <a:avLst/>
          </a:prstGeom>
        </p:spPr>
      </p:pic>
      <p:pic>
        <p:nvPicPr>
          <p:cNvPr id="5" name="Picture 4" descr="outplacement Archivos - Personal Branding - Historias de Cracks"/>
          <p:cNvPicPr>
            <a:picLocks noChangeAspect="1"/>
          </p:cNvPicPr>
          <p:nvPr/>
        </p:nvPicPr>
        <p:blipFill>
          <a:blip r:embed="rId5"/>
          <a:stretch>
            <a:fillRect/>
          </a:stretch>
        </p:blipFill>
        <p:spPr>
          <a:xfrm>
            <a:off x="5007309" y="3341790"/>
            <a:ext cx="1857375" cy="2466975"/>
          </a:xfrm>
          <a:prstGeom prst="rect">
            <a:avLst/>
          </a:prstGeom>
        </p:spPr>
      </p:pic>
    </p:spTree>
    <p:extLst>
      <p:ext uri="{BB962C8B-B14F-4D97-AF65-F5344CB8AC3E}">
        <p14:creationId xmlns:p14="http://schemas.microsoft.com/office/powerpoint/2010/main" val="236131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rgbClr val="262626"/>
                </a:solidFill>
              </a:rPr>
              <a:t>John Donne</a:t>
            </a:r>
            <a:endParaRPr lang="en-US">
              <a:solidFill>
                <a:schemeClr val="tx1"/>
              </a:solidFill>
            </a:endParaRPr>
          </a:p>
        </p:txBody>
      </p:sp>
      <p:pic>
        <p:nvPicPr>
          <p:cNvPr id="5" name="Picture Placeholder 4" descr="external image 12883_watermark.jpg"/>
          <p:cNvPicPr>
            <a:picLocks noGrp="1" noChangeAspect="1"/>
          </p:cNvPicPr>
          <p:nvPr>
            <p:ph type="pic" idx="1"/>
          </p:nvPr>
        </p:nvPicPr>
        <p:blipFill>
          <a:blip r:embed="rId3"/>
          <a:srcRect l="5000" r="5000"/>
          <a:stretch>
            <a:fillRect/>
          </a:stretch>
        </p:blipFill>
        <p:spPr>
          <a:xfrm>
            <a:off x="4822825" y="0"/>
            <a:ext cx="7407191" cy="6858000"/>
          </a:xfrm>
        </p:spPr>
      </p:pic>
      <p:sp>
        <p:nvSpPr>
          <p:cNvPr id="4" name="Text Placeholder 3"/>
          <p:cNvSpPr>
            <a:spLocks noGrp="1"/>
          </p:cNvSpPr>
          <p:nvPr>
            <p:ph type="body" sz="half" idx="2"/>
          </p:nvPr>
        </p:nvSpPr>
        <p:spPr/>
        <p:txBody>
          <a:bodyPr vert="horz" lIns="91440" tIns="45720" rIns="91440" bIns="45720" rtlCol="0" anchor="t">
            <a:normAutofit/>
          </a:bodyPr>
          <a:lstStyle/>
          <a:p>
            <a:r>
              <a:rPr lang="en-US" b="1">
                <a:solidFill>
                  <a:srgbClr val="262626"/>
                </a:solidFill>
              </a:rPr>
              <a:t>No man is an island, entire of itself; every man is a piece of the continent, a part of the main.  If a clod be washed away by the sea, Europe is the less, as well as if a promontory were, as well as if a manor of thy friend's or of thine own were:  any man's death diminishes me, because I am involved in mankind, and therefore never send to know for whom the bell tolls; it tolls for thee.</a:t>
            </a:r>
            <a:endParaRPr lang="en-US" b="1">
              <a:solidFill>
                <a:schemeClr val="tx1"/>
              </a:solidFill>
            </a:endParaRPr>
          </a:p>
        </p:txBody>
      </p:sp>
    </p:spTree>
    <p:extLst>
      <p:ext uri="{BB962C8B-B14F-4D97-AF65-F5344CB8AC3E}">
        <p14:creationId xmlns:p14="http://schemas.microsoft.com/office/powerpoint/2010/main" val="3567209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rPr>
              <a:t>Toolbox</a:t>
            </a:r>
            <a:endParaRPr lang="en-US">
              <a:solidFill>
                <a:schemeClr val="tx1"/>
              </a:solidFill>
            </a:endParaRPr>
          </a:p>
        </p:txBody>
      </p:sp>
      <p:pic>
        <p:nvPicPr>
          <p:cNvPr id="5" name="Picture Placeholder 4" descr="Scott Matt Fishing 11.jpeg"/>
          <p:cNvPicPr>
            <a:picLocks noGrp="1" noChangeAspect="1"/>
          </p:cNvPicPr>
          <p:nvPr>
            <p:ph type="pic" idx="1"/>
          </p:nvPr>
        </p:nvPicPr>
        <p:blipFill>
          <a:blip r:embed="rId3"/>
          <a:srcRect t="14066" b="14066"/>
          <a:stretch>
            <a:fillRect/>
          </a:stretch>
        </p:blipFill>
        <p:spPr/>
      </p:pic>
      <p:sp>
        <p:nvSpPr>
          <p:cNvPr id="4" name="Text Placeholder 3"/>
          <p:cNvSpPr>
            <a:spLocks noGrp="1"/>
          </p:cNvSpPr>
          <p:nvPr>
            <p:ph type="body" sz="half" idx="2"/>
          </p:nvPr>
        </p:nvSpPr>
        <p:spPr/>
        <p:txBody>
          <a:bodyPr vert="horz" lIns="91440" tIns="45720" rIns="91440" bIns="45720" rtlCol="0" anchor="t">
            <a:normAutofit fontScale="85000" lnSpcReduction="20000"/>
          </a:bodyPr>
          <a:lstStyle/>
          <a:p>
            <a:pPr algn="ctr"/>
            <a:r>
              <a:rPr lang="en-US" sz="3600">
                <a:solidFill>
                  <a:srgbClr val="262626"/>
                </a:solidFill>
              </a:rPr>
              <a:t>One of the many items in the toolbox of support to families is a magical program known as FAMILY SUPPORT</a:t>
            </a:r>
            <a:endParaRPr lang="en-US">
              <a:solidFill>
                <a:schemeClr val="tx1"/>
              </a:solidFill>
            </a:endParaRPr>
          </a:p>
        </p:txBody>
      </p:sp>
    </p:spTree>
    <p:extLst>
      <p:ext uri="{BB962C8B-B14F-4D97-AF65-F5344CB8AC3E}">
        <p14:creationId xmlns:p14="http://schemas.microsoft.com/office/powerpoint/2010/main" val="326423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rPr>
              <a:t>Family Support Priorities</a:t>
            </a:r>
            <a:endParaRPr lang="en-US" b="1">
              <a:solidFill>
                <a:schemeClr val="tx1"/>
              </a:solidFill>
            </a:endParaRPr>
          </a:p>
        </p:txBody>
      </p:sp>
      <p:pic>
        <p:nvPicPr>
          <p:cNvPr id="5" name="Picture Placeholder 4" descr="Kenny Rogers and Scott Bragg 001.jpg"/>
          <p:cNvPicPr>
            <a:picLocks noGrp="1" noChangeAspect="1"/>
          </p:cNvPicPr>
          <p:nvPr>
            <p:ph type="pic" idx="1"/>
          </p:nvPr>
        </p:nvPicPr>
        <p:blipFill>
          <a:blip r:embed="rId3"/>
          <a:srcRect l="14000" r="14000"/>
          <a:stretch>
            <a:fillRect/>
          </a:stretch>
        </p:blipFill>
        <p:spPr/>
      </p:pic>
      <p:sp>
        <p:nvSpPr>
          <p:cNvPr id="4" name="Text Placeholder 3"/>
          <p:cNvSpPr>
            <a:spLocks noGrp="1"/>
          </p:cNvSpPr>
          <p:nvPr>
            <p:ph type="body" sz="half" idx="2"/>
          </p:nvPr>
        </p:nvSpPr>
        <p:spPr>
          <a:xfrm>
            <a:off x="758952" y="2690092"/>
            <a:ext cx="3840480" cy="3236976"/>
          </a:xfrm>
        </p:spPr>
        <p:txBody>
          <a:bodyPr vert="horz" lIns="91440" tIns="45720" rIns="91440" bIns="45720" rtlCol="0" anchor="t">
            <a:normAutofit/>
          </a:bodyPr>
          <a:lstStyle/>
          <a:p>
            <a:pPr marL="342900" indent="-342900" algn="l">
              <a:buFont typeface="+mj-lt"/>
              <a:buAutoNum type="arabicPeriod"/>
            </a:pPr>
            <a:r>
              <a:rPr lang="en-US">
                <a:solidFill>
                  <a:srgbClr val="262626"/>
                </a:solidFill>
              </a:rPr>
              <a:t>Bridge for individuals on the planning list for DD Waiver Services</a:t>
            </a:r>
            <a:endParaRPr lang="en-US">
              <a:solidFill>
                <a:schemeClr val="tx1"/>
              </a:solidFill>
            </a:endParaRPr>
          </a:p>
          <a:p>
            <a:pPr marL="342900" indent="-342900" algn="l">
              <a:buFont typeface="+mj-lt"/>
              <a:buAutoNum type="arabicPeriod"/>
            </a:pPr>
            <a:r>
              <a:rPr lang="en-US">
                <a:solidFill>
                  <a:srgbClr val="262626"/>
                </a:solidFill>
              </a:rPr>
              <a:t>Individuals who meet DD Family Support Services eligibility but are not Medicaid eligible and documented absence of other supports</a:t>
            </a:r>
            <a:endParaRPr lang="en-US">
              <a:solidFill>
                <a:schemeClr val="tx1"/>
              </a:solidFill>
            </a:endParaRPr>
          </a:p>
          <a:p>
            <a:pPr marL="342900" indent="-342900" algn="l">
              <a:buFont typeface="+mj-lt"/>
              <a:buAutoNum type="arabicPeriod"/>
            </a:pPr>
            <a:r>
              <a:rPr lang="en-US">
                <a:solidFill>
                  <a:srgbClr val="262626"/>
                </a:solidFill>
              </a:rPr>
              <a:t>Eligible individuals with urgent, complex support needs and documented absence of other supports</a:t>
            </a:r>
            <a:endParaRPr lang="en-US">
              <a:solidFill>
                <a:schemeClr val="tx1"/>
              </a:solidFill>
            </a:endParaRPr>
          </a:p>
        </p:txBody>
      </p:sp>
    </p:spTree>
    <p:extLst>
      <p:ext uri="{BB962C8B-B14F-4D97-AF65-F5344CB8AC3E}">
        <p14:creationId xmlns:p14="http://schemas.microsoft.com/office/powerpoint/2010/main" val="1302915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rPr>
              <a:t>FAMILY SUPPORT SERVICES</a:t>
            </a:r>
            <a:endParaRPr lang="en-US" b="1">
              <a:solidFill>
                <a:schemeClr val="tx1"/>
              </a:solidFill>
            </a:endParaRPr>
          </a:p>
        </p:txBody>
      </p:sp>
      <p:pic>
        <p:nvPicPr>
          <p:cNvPr id="5" name="Picture Placeholder 4" descr="Illinois Department of Children and Family Services (DCFS ..."/>
          <p:cNvPicPr>
            <a:picLocks noGrp="1" noChangeAspect="1"/>
          </p:cNvPicPr>
          <p:nvPr>
            <p:ph type="pic" idx="1"/>
          </p:nvPr>
        </p:nvPicPr>
        <p:blipFill>
          <a:blip r:embed="rId3"/>
          <a:srcRect l="6994" r="6994"/>
          <a:stretch>
            <a:fillRect/>
          </a:stretch>
        </p:blipFill>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Respite</a:t>
            </a:r>
            <a:endParaRPr lang="en-US" sz="4000" b="1">
              <a:solidFill>
                <a:schemeClr val="tx1"/>
              </a:solidFill>
            </a:endParaRPr>
          </a:p>
          <a:p>
            <a:pPr marL="571500" indent="-571500" algn="ctr">
              <a:buFont typeface="Arial" panose="020B0604020202020204" pitchFamily="34" charset="0"/>
              <a:buChar char="•"/>
            </a:pPr>
            <a:r>
              <a:rPr lang="en-US" sz="2400" b="1">
                <a:solidFill>
                  <a:srgbClr val="262626"/>
                </a:solidFill>
              </a:rPr>
              <a:t>Maintenance</a:t>
            </a:r>
            <a:endParaRPr lang="en-US" sz="2400" b="1">
              <a:solidFill>
                <a:schemeClr val="tx1"/>
              </a:solidFill>
            </a:endParaRPr>
          </a:p>
          <a:p>
            <a:pPr marL="342900" indent="-342900" algn="ctr">
              <a:buFont typeface="Arial" panose="020B0604020202020204" pitchFamily="34" charset="0"/>
              <a:buChar char="•"/>
            </a:pPr>
            <a:r>
              <a:rPr lang="en-US" sz="2400" b="1">
                <a:solidFill>
                  <a:srgbClr val="262626"/>
                </a:solidFill>
              </a:rPr>
              <a:t>Emergency</a:t>
            </a:r>
            <a:endParaRPr lang="en-US" sz="2400" b="1">
              <a:solidFill>
                <a:schemeClr val="tx1"/>
              </a:solidFill>
            </a:endParaRPr>
          </a:p>
        </p:txBody>
      </p:sp>
    </p:spTree>
    <p:extLst>
      <p:ext uri="{BB962C8B-B14F-4D97-AF65-F5344CB8AC3E}">
        <p14:creationId xmlns:p14="http://schemas.microsoft.com/office/powerpoint/2010/main" val="22788083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Daily Routines in English"/>
          <p:cNvPicPr>
            <a:picLocks noGrp="1" noChangeAspect="1"/>
          </p:cNvPicPr>
          <p:nvPr>
            <p:ph type="pic" idx="1"/>
          </p:nvPr>
        </p:nvPicPr>
        <p:blipFill>
          <a:blip r:embed="rId3"/>
          <a:srcRect t="7729" b="7729"/>
          <a:stretch>
            <a:fillRect/>
          </a:stretch>
        </p:blipFill>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Community Living Support</a:t>
            </a:r>
            <a:endParaRPr lang="en-US" sz="4000" b="1">
              <a:solidFill>
                <a:schemeClr val="tx1"/>
              </a:solidFill>
            </a:endParaRPr>
          </a:p>
        </p:txBody>
      </p:sp>
    </p:spTree>
    <p:extLst>
      <p:ext uri="{BB962C8B-B14F-4D97-AF65-F5344CB8AC3E}">
        <p14:creationId xmlns:p14="http://schemas.microsoft.com/office/powerpoint/2010/main" val="2002857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Download Small PNG Medium PNG Large PNG SVG Edit Clipart"/>
          <p:cNvPicPr>
            <a:picLocks noGrp="1" noChangeAspect="1"/>
          </p:cNvPicPr>
          <p:nvPr>
            <p:ph type="pic" idx="1"/>
          </p:nvPr>
        </p:nvPicPr>
        <p:blipFill>
          <a:blip r:embed="rId3"/>
          <a:srcRect l="16775" r="16775"/>
          <a:stretch>
            <a:fillRect/>
          </a:stretch>
        </p:blipFill>
        <p:spPr/>
      </p:pic>
      <p:sp>
        <p:nvSpPr>
          <p:cNvPr id="4" name="Text Placeholder 3"/>
          <p:cNvSpPr>
            <a:spLocks noGrp="1"/>
          </p:cNvSpPr>
          <p:nvPr>
            <p:ph type="body" sz="half" idx="2"/>
          </p:nvPr>
        </p:nvSpPr>
        <p:spPr>
          <a:xfrm>
            <a:off x="758825" y="2411300"/>
            <a:ext cx="3840163" cy="3789475"/>
          </a:xfrm>
        </p:spPr>
        <p:txBody>
          <a:bodyPr vert="horz" lIns="91440" tIns="45720" rIns="91440" bIns="45720" rtlCol="0" anchor="t">
            <a:normAutofit lnSpcReduction="10000"/>
          </a:bodyPr>
          <a:lstStyle/>
          <a:p>
            <a:pPr algn="ctr"/>
            <a:r>
              <a:rPr lang="en-US" sz="4000" b="1">
                <a:solidFill>
                  <a:srgbClr val="262626"/>
                </a:solidFill>
              </a:rPr>
              <a:t>Accompanying individuals and facilitating participation in community</a:t>
            </a:r>
            <a:endParaRPr lang="en-US" sz="4000" b="1">
              <a:solidFill>
                <a:schemeClr val="tx1"/>
              </a:solidFill>
            </a:endParaRPr>
          </a:p>
        </p:txBody>
      </p:sp>
    </p:spTree>
    <p:extLst>
      <p:ext uri="{BB962C8B-B14F-4D97-AF65-F5344CB8AC3E}">
        <p14:creationId xmlns:p14="http://schemas.microsoft.com/office/powerpoint/2010/main" val="3399512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Chore Charts - The Idea Room"/>
          <p:cNvPicPr>
            <a:picLocks noGrp="1" noChangeAspect="1"/>
          </p:cNvPicPr>
          <p:nvPr>
            <p:ph type="pic" idx="1"/>
          </p:nvPr>
        </p:nvPicPr>
        <p:blipFill>
          <a:blip r:embed="rId3"/>
          <a:srcRect l="17213" r="17213"/>
          <a:stretch>
            <a:fillRect/>
          </a:stretch>
        </p:blipFill>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Training and assistance in household duties</a:t>
            </a:r>
            <a:endParaRPr lang="en-US" sz="4000" b="1">
              <a:solidFill>
                <a:schemeClr val="tx1"/>
              </a:solidFill>
            </a:endParaRPr>
          </a:p>
        </p:txBody>
      </p:sp>
    </p:spTree>
    <p:extLst>
      <p:ext uri="{BB962C8B-B14F-4D97-AF65-F5344CB8AC3E}">
        <p14:creationId xmlns:p14="http://schemas.microsoft.com/office/powerpoint/2010/main" val="4077400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Training And Development"/>
          <p:cNvPicPr>
            <a:picLocks noGrp="1" noChangeAspect="1"/>
          </p:cNvPicPr>
          <p:nvPr>
            <p:ph type="pic" idx="1"/>
          </p:nvPr>
        </p:nvPicPr>
        <p:blipFill>
          <a:blip r:embed="rId3"/>
          <a:srcRect l="19625" r="19625"/>
          <a:stretch>
            <a:fillRect/>
          </a:stretch>
        </p:blipFill>
        <p:spPr/>
      </p:pic>
      <p:sp>
        <p:nvSpPr>
          <p:cNvPr id="4" name="Text Placeholder 3"/>
          <p:cNvSpPr>
            <a:spLocks noGrp="1"/>
          </p:cNvSpPr>
          <p:nvPr>
            <p:ph type="body" sz="half" idx="2"/>
          </p:nvPr>
        </p:nvSpPr>
        <p:spPr/>
        <p:txBody>
          <a:bodyPr vert="horz" lIns="91440" tIns="45720" rIns="91440" bIns="45720" rtlCol="0" anchor="t">
            <a:normAutofit lnSpcReduction="10000"/>
          </a:bodyPr>
          <a:lstStyle/>
          <a:p>
            <a:pPr algn="ctr"/>
            <a:r>
              <a:rPr lang="en-US" sz="3200" b="1">
                <a:solidFill>
                  <a:srgbClr val="262626"/>
                </a:solidFill>
              </a:rPr>
              <a:t>Training and support in the areas of:</a:t>
            </a:r>
            <a:endParaRPr lang="en-US" sz="3200" b="1">
              <a:solidFill>
                <a:schemeClr val="tx1"/>
              </a:solidFill>
            </a:endParaRPr>
          </a:p>
          <a:p>
            <a:pPr marL="457200" indent="-457200" algn="l">
              <a:buFont typeface="Arial" panose="020B0604020202020204" pitchFamily="34" charset="0"/>
              <a:buChar char="•"/>
            </a:pPr>
            <a:r>
              <a:rPr lang="en-US" sz="2000" b="1">
                <a:solidFill>
                  <a:srgbClr val="262626"/>
                </a:solidFill>
              </a:rPr>
              <a:t>Social</a:t>
            </a:r>
            <a:endParaRPr lang="en-US" sz="2000" b="1">
              <a:solidFill>
                <a:schemeClr val="tx1"/>
              </a:solidFill>
            </a:endParaRPr>
          </a:p>
          <a:p>
            <a:pPr marL="457200" indent="-457200" algn="l">
              <a:buFont typeface="Arial" panose="020B0604020202020204" pitchFamily="34" charset="0"/>
              <a:buChar char="•"/>
            </a:pPr>
            <a:r>
              <a:rPr lang="en-US" sz="2000" b="1">
                <a:solidFill>
                  <a:srgbClr val="262626"/>
                </a:solidFill>
              </a:rPr>
              <a:t>Emotional</a:t>
            </a:r>
            <a:endParaRPr lang="en-US" sz="2000" b="1">
              <a:solidFill>
                <a:schemeClr val="tx1"/>
              </a:solidFill>
            </a:endParaRPr>
          </a:p>
          <a:p>
            <a:pPr marL="342900" indent="-342900" algn="l">
              <a:buFont typeface="Arial" panose="020B0604020202020204" pitchFamily="34" charset="0"/>
              <a:buChar char="•"/>
            </a:pPr>
            <a:r>
              <a:rPr lang="en-US" sz="2000" b="1">
                <a:solidFill>
                  <a:srgbClr val="262626"/>
                </a:solidFill>
              </a:rPr>
              <a:t>Physical</a:t>
            </a:r>
            <a:endParaRPr lang="en-US" sz="2000" b="1">
              <a:solidFill>
                <a:schemeClr val="tx1"/>
              </a:solidFill>
            </a:endParaRPr>
          </a:p>
          <a:p>
            <a:pPr marL="342900" indent="-342900" algn="l">
              <a:buFont typeface="Arial" panose="020B0604020202020204" pitchFamily="34" charset="0"/>
              <a:buChar char="•"/>
            </a:pPr>
            <a:r>
              <a:rPr lang="en-US" sz="2000" b="1">
                <a:solidFill>
                  <a:srgbClr val="262626"/>
                </a:solidFill>
              </a:rPr>
              <a:t>Intellectual Development</a:t>
            </a:r>
            <a:endParaRPr lang="en-US" sz="2000" b="1">
              <a:solidFill>
                <a:schemeClr val="tx1"/>
              </a:solidFill>
            </a:endParaRPr>
          </a:p>
          <a:p>
            <a:pPr algn="ctr"/>
            <a:endParaRPr lang="en-US" sz="3200" b="1">
              <a:solidFill>
                <a:schemeClr val="tx1"/>
              </a:solidFill>
            </a:endParaRPr>
          </a:p>
        </p:txBody>
      </p:sp>
      <p:pic>
        <p:nvPicPr>
          <p:cNvPr id="6" name="Picture 5" descr="... ways to improve your training program 2 jadi sebenernya training itu"/>
          <p:cNvPicPr>
            <a:picLocks noChangeAspect="1"/>
          </p:cNvPicPr>
          <p:nvPr/>
        </p:nvPicPr>
        <p:blipFill>
          <a:blip r:embed="rId4"/>
          <a:stretch>
            <a:fillRect/>
          </a:stretch>
        </p:blipFill>
        <p:spPr>
          <a:xfrm>
            <a:off x="5929909" y="1125538"/>
            <a:ext cx="5096866" cy="4740275"/>
          </a:xfrm>
          <a:prstGeom prst="rect">
            <a:avLst/>
          </a:prstGeom>
        </p:spPr>
      </p:pic>
    </p:spTree>
    <p:extLst>
      <p:ext uri="{BB962C8B-B14F-4D97-AF65-F5344CB8AC3E}">
        <p14:creationId xmlns:p14="http://schemas.microsoft.com/office/powerpoint/2010/main" val="807774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Sandy Beaches on Lake Erie | The sandy beaches of Presque Is ..."/>
          <p:cNvPicPr>
            <a:picLocks noGrp="1" noChangeAspect="1"/>
          </p:cNvPicPr>
          <p:nvPr>
            <p:ph type="pic" idx="1"/>
          </p:nvPr>
        </p:nvPicPr>
        <p:blipFill>
          <a:blip r:embed="rId3"/>
          <a:srcRect l="19940" r="19940"/>
          <a:stretch>
            <a:fillRect/>
          </a:stretch>
        </p:blipFill>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Community Access</a:t>
            </a:r>
            <a:endParaRPr lang="en-US" sz="4000" b="1">
              <a:solidFill>
                <a:schemeClr val="tx1"/>
              </a:solidFill>
            </a:endParaRPr>
          </a:p>
        </p:txBody>
      </p:sp>
    </p:spTree>
    <p:extLst>
      <p:ext uri="{BB962C8B-B14F-4D97-AF65-F5344CB8AC3E}">
        <p14:creationId xmlns:p14="http://schemas.microsoft.com/office/powerpoint/2010/main" val="1793202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ternal image arts_art_supplies-300x164.gif"/>
          <p:cNvPicPr>
            <a:picLocks noChangeAspect="1"/>
          </p:cNvPicPr>
          <p:nvPr/>
        </p:nvPicPr>
        <p:blipFill>
          <a:blip r:embed="rId3"/>
          <a:stretch>
            <a:fillRect/>
          </a:stretch>
        </p:blipFill>
        <p:spPr>
          <a:xfrm>
            <a:off x="458788" y="49792"/>
            <a:ext cx="11606212" cy="6703433"/>
          </a:xfrm>
          <a:prstGeom prst="rect">
            <a:avLst/>
          </a:prstGeom>
        </p:spPr>
      </p:pic>
    </p:spTree>
    <p:extLst>
      <p:ext uri="{BB962C8B-B14F-4D97-AF65-F5344CB8AC3E}">
        <p14:creationId xmlns:p14="http://schemas.microsoft.com/office/powerpoint/2010/main" val="25530815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Teacher and Student working on Art Project"/>
          <p:cNvPicPr>
            <a:picLocks noGrp="1" noChangeAspect="1"/>
          </p:cNvPicPr>
          <p:nvPr>
            <p:ph type="pic" idx="1"/>
          </p:nvPr>
        </p:nvPicPr>
        <p:blipFill>
          <a:blip r:embed="rId3"/>
          <a:srcRect l="126" r="126"/>
          <a:stretch>
            <a:fillRect/>
          </a:stretch>
        </p:blipFill>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Supported Employment</a:t>
            </a:r>
            <a:endParaRPr lang="en-US" sz="4000" b="1">
              <a:solidFill>
                <a:schemeClr val="tx1"/>
              </a:solidFill>
            </a:endParaRPr>
          </a:p>
        </p:txBody>
      </p:sp>
    </p:spTree>
    <p:extLst>
      <p:ext uri="{BB962C8B-B14F-4D97-AF65-F5344CB8AC3E}">
        <p14:creationId xmlns:p14="http://schemas.microsoft.com/office/powerpoint/2010/main" val="3610776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Dentist Clip Art"/>
          <p:cNvPicPr>
            <a:picLocks noGrp="1" noChangeAspect="1"/>
          </p:cNvPicPr>
          <p:nvPr>
            <p:ph type="pic" idx="1"/>
          </p:nvPr>
        </p:nvPicPr>
        <p:blipFill>
          <a:blip r:embed="rId3"/>
          <a:srcRect l="14609" r="14609"/>
          <a:stretch>
            <a:fillRect/>
          </a:stretch>
        </p:blipFill>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Dental Services</a:t>
            </a:r>
            <a:endParaRPr lang="en-US" sz="4000" b="1">
              <a:solidFill>
                <a:schemeClr val="tx1"/>
              </a:solidFill>
            </a:endParaRPr>
          </a:p>
          <a:p>
            <a:pPr algn="ctr"/>
            <a:endParaRPr lang="en-US" sz="4000" b="1">
              <a:solidFill>
                <a:schemeClr val="tx1"/>
              </a:solidFill>
            </a:endParaRPr>
          </a:p>
        </p:txBody>
      </p:sp>
    </p:spTree>
    <p:extLst>
      <p:ext uri="{BB962C8B-B14F-4D97-AF65-F5344CB8AC3E}">
        <p14:creationId xmlns:p14="http://schemas.microsoft.com/office/powerpoint/2010/main" val="29961924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Ayúdame Freud : Votar el 14. Construir país a partir del 15."/>
          <p:cNvPicPr>
            <a:picLocks noGrp="1" noChangeAspect="1"/>
          </p:cNvPicPr>
          <p:nvPr>
            <p:ph type="pic" idx="1"/>
          </p:nvPr>
        </p:nvPicPr>
        <p:blipFill>
          <a:blip r:embed="rId3"/>
          <a:srcRect l="14703" r="14703"/>
          <a:stretch>
            <a:fillRect/>
          </a:stretch>
        </p:blipFill>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latin typeface="Corbel"/>
              </a:rPr>
              <a:t>Medical Care</a:t>
            </a:r>
            <a:endParaRPr lang="en-US" sz="4000" b="1">
              <a:solidFill>
                <a:schemeClr val="tx1"/>
              </a:solidFill>
              <a:latin typeface="Corbel"/>
            </a:endParaRPr>
          </a:p>
        </p:txBody>
      </p:sp>
    </p:spTree>
    <p:extLst>
      <p:ext uri="{BB962C8B-B14F-4D97-AF65-F5344CB8AC3E}">
        <p14:creationId xmlns:p14="http://schemas.microsoft.com/office/powerpoint/2010/main" val="270169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 for better vision, and how you can keep your vision as you get older"/>
          <p:cNvPicPr>
            <a:picLocks noGrp="1" noChangeAspect="1"/>
          </p:cNvPicPr>
          <p:nvPr>
            <p:ph type="pic" idx="1"/>
          </p:nvPr>
        </p:nvPicPr>
        <p:blipFill>
          <a:blip r:embed="rId3"/>
          <a:srcRect l="20150" r="20150"/>
          <a:stretch>
            <a:fillRect/>
          </a:stretch>
        </p:blipFill>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Vision Care</a:t>
            </a:r>
            <a:endParaRPr lang="en-US" sz="4000" b="1">
              <a:solidFill>
                <a:schemeClr val="tx1"/>
              </a:solidFill>
            </a:endParaRPr>
          </a:p>
        </p:txBody>
      </p:sp>
    </p:spTree>
    <p:extLst>
      <p:ext uri="{BB962C8B-B14F-4D97-AF65-F5344CB8AC3E}">
        <p14:creationId xmlns:p14="http://schemas.microsoft.com/office/powerpoint/2010/main" val="2255108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13179404_10209049765296890_2448265403034658894_n.jpg"/>
          <p:cNvPicPr>
            <a:picLocks noGrp="1" noChangeAspect="1"/>
          </p:cNvPicPr>
          <p:nvPr>
            <p:ph type="pic" idx="1"/>
          </p:nvPr>
        </p:nvPicPr>
        <p:blipFill>
          <a:blip r:embed="rId3"/>
          <a:stretch>
            <a:fillRect/>
          </a:stretch>
        </p:blipFill>
        <p:spPr>
          <a:xfrm>
            <a:off x="5772150" y="0"/>
            <a:ext cx="5143499" cy="6857999"/>
          </a:xfrm>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Specialized Diagnostic</a:t>
            </a:r>
            <a:endParaRPr lang="en-US" sz="4000" b="1">
              <a:solidFill>
                <a:schemeClr val="tx1"/>
              </a:solidFill>
            </a:endParaRPr>
          </a:p>
          <a:p>
            <a:pPr algn="ctr"/>
            <a:r>
              <a:rPr lang="en-US" sz="4000" b="1">
                <a:solidFill>
                  <a:srgbClr val="262626"/>
                </a:solidFill>
              </a:rPr>
              <a:t>Services</a:t>
            </a:r>
            <a:endParaRPr lang="en-US" sz="4000" b="1">
              <a:solidFill>
                <a:schemeClr val="tx1"/>
              </a:solidFill>
            </a:endParaRPr>
          </a:p>
        </p:txBody>
      </p:sp>
    </p:spTree>
    <p:extLst>
      <p:ext uri="{BB962C8B-B14F-4D97-AF65-F5344CB8AC3E}">
        <p14:creationId xmlns:p14="http://schemas.microsoft.com/office/powerpoint/2010/main" val="2009485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p:cNvPicPr>
            <a:picLocks noGrp="1" noChangeAspect="1"/>
          </p:cNvPicPr>
          <p:nvPr>
            <p:ph type="pic" idx="1"/>
          </p:nvPr>
        </p:nvPicPr>
        <p:blipFill>
          <a:blip r:embed="rId3"/>
          <a:srcRect t="4745" b="4745"/>
          <a:stretch>
            <a:fillRect/>
          </a:stretch>
        </p:blipFill>
        <p:spPr/>
      </p:pic>
      <p:sp>
        <p:nvSpPr>
          <p:cNvPr id="4" name="Text Placeholder 3"/>
          <p:cNvSpPr>
            <a:spLocks noGrp="1"/>
          </p:cNvSpPr>
          <p:nvPr>
            <p:ph type="body" sz="half" idx="2"/>
          </p:nvPr>
        </p:nvSpPr>
        <p:spPr/>
        <p:txBody>
          <a:bodyPr vert="horz" lIns="91440" tIns="45720" rIns="91440" bIns="45720" rtlCol="0" anchor="t">
            <a:normAutofit fontScale="92500" lnSpcReduction="20000"/>
          </a:bodyPr>
          <a:lstStyle/>
          <a:p>
            <a:pPr algn="ctr"/>
            <a:r>
              <a:rPr lang="en-US" sz="4000" b="1">
                <a:solidFill>
                  <a:srgbClr val="262626"/>
                </a:solidFill>
              </a:rPr>
              <a:t>Recreation and Social Community Integration Activities</a:t>
            </a:r>
            <a:endParaRPr lang="en-US" sz="4000" b="1">
              <a:solidFill>
                <a:schemeClr val="tx1"/>
              </a:solidFill>
            </a:endParaRPr>
          </a:p>
        </p:txBody>
      </p:sp>
    </p:spTree>
    <p:extLst>
      <p:ext uri="{BB962C8B-B14F-4D97-AF65-F5344CB8AC3E}">
        <p14:creationId xmlns:p14="http://schemas.microsoft.com/office/powerpoint/2010/main" val="22355006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p:cNvPicPr>
            <a:picLocks noGrp="1" noChangeAspect="1"/>
          </p:cNvPicPr>
          <p:nvPr>
            <p:ph type="pic" idx="1"/>
          </p:nvPr>
        </p:nvPicPr>
        <p:blipFill>
          <a:blip r:embed="rId3"/>
          <a:srcRect l="5656" r="5656"/>
          <a:stretch>
            <a:fillRect/>
          </a:stretch>
        </p:blipFill>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Arts and Culture</a:t>
            </a:r>
            <a:endParaRPr lang="en-US" sz="4000" b="1">
              <a:solidFill>
                <a:schemeClr val="tx1"/>
              </a:solidFill>
            </a:endParaRPr>
          </a:p>
        </p:txBody>
      </p:sp>
    </p:spTree>
    <p:extLst>
      <p:ext uri="{BB962C8B-B14F-4D97-AF65-F5344CB8AC3E}">
        <p14:creationId xmlns:p14="http://schemas.microsoft.com/office/powerpoint/2010/main" val="3933340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p:cNvPicPr>
            <a:picLocks noGrp="1" noChangeAspect="1"/>
          </p:cNvPicPr>
          <p:nvPr>
            <p:ph type="pic" idx="1"/>
          </p:nvPr>
        </p:nvPicPr>
        <p:blipFill>
          <a:blip r:embed="rId3"/>
          <a:srcRect t="18750" b="18750"/>
          <a:stretch>
            <a:fillRect/>
          </a:stretch>
        </p:blipFill>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Sports, Fitness, and Aquatics</a:t>
            </a:r>
            <a:endParaRPr lang="en-US" sz="4000" b="1">
              <a:solidFill>
                <a:schemeClr val="tx1"/>
              </a:solidFill>
            </a:endParaRPr>
          </a:p>
        </p:txBody>
      </p:sp>
    </p:spTree>
    <p:extLst>
      <p:ext uri="{BB962C8B-B14F-4D97-AF65-F5344CB8AC3E}">
        <p14:creationId xmlns:p14="http://schemas.microsoft.com/office/powerpoint/2010/main" val="1872935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p:cNvPicPr>
            <a:picLocks noGrp="1" noChangeAspect="1"/>
          </p:cNvPicPr>
          <p:nvPr>
            <p:ph type="pic" idx="1"/>
          </p:nvPr>
        </p:nvPicPr>
        <p:blipFill>
          <a:blip r:embed="rId3"/>
          <a:srcRect t="18750" b="18750"/>
          <a:stretch>
            <a:fillRect/>
          </a:stretch>
        </p:blipFill>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Social Enrichment</a:t>
            </a:r>
            <a:endParaRPr lang="en-US" sz="4000" b="1">
              <a:solidFill>
                <a:schemeClr val="tx1"/>
              </a:solidFill>
            </a:endParaRPr>
          </a:p>
        </p:txBody>
      </p:sp>
    </p:spTree>
    <p:extLst>
      <p:ext uri="{BB962C8B-B14F-4D97-AF65-F5344CB8AC3E}">
        <p14:creationId xmlns:p14="http://schemas.microsoft.com/office/powerpoint/2010/main" val="39547223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Morgan at Karate.jpg"/>
          <p:cNvPicPr>
            <a:picLocks noGrp="1" noChangeAspect="1"/>
          </p:cNvPicPr>
          <p:nvPr>
            <p:ph type="pic" idx="1"/>
          </p:nvPr>
        </p:nvPicPr>
        <p:blipFill>
          <a:blip r:embed="rId3"/>
          <a:srcRect l="1199" r="1199"/>
          <a:stretch>
            <a:fillRect/>
          </a:stretch>
        </p:blipFill>
        <p:spPr>
          <a:xfrm>
            <a:off x="5257800" y="0"/>
            <a:ext cx="6172200" cy="6678613"/>
          </a:xfrm>
        </p:spPr>
      </p:pic>
      <p:sp>
        <p:nvSpPr>
          <p:cNvPr id="4" name="Text Placeholder 3"/>
          <p:cNvSpPr>
            <a:spLocks noGrp="1"/>
          </p:cNvSpPr>
          <p:nvPr>
            <p:ph type="body" sz="half" idx="2"/>
          </p:nvPr>
        </p:nvSpPr>
        <p:spPr/>
        <p:txBody>
          <a:bodyPr vert="horz" lIns="91440" tIns="45720" rIns="91440" bIns="45720" rtlCol="0" anchor="t">
            <a:normAutofit lnSpcReduction="10000"/>
          </a:bodyPr>
          <a:lstStyle/>
          <a:p>
            <a:pPr algn="ctr"/>
            <a:r>
              <a:rPr lang="en-US" sz="4000" b="1">
                <a:solidFill>
                  <a:srgbClr val="262626"/>
                </a:solidFill>
              </a:rPr>
              <a:t>Community Integration</a:t>
            </a:r>
            <a:endParaRPr lang="en-US" sz="4000" b="1">
              <a:solidFill>
                <a:schemeClr val="tx1"/>
              </a:solidFill>
            </a:endParaRPr>
          </a:p>
          <a:p>
            <a:pPr algn="ctr"/>
            <a:r>
              <a:rPr lang="en-US" sz="4000" b="1">
                <a:solidFill>
                  <a:srgbClr val="262626"/>
                </a:solidFill>
              </a:rPr>
              <a:t>Leisure Education</a:t>
            </a:r>
            <a:endParaRPr lang="en-US" sz="4000" b="1">
              <a:solidFill>
                <a:schemeClr val="tx1"/>
              </a:solidFill>
            </a:endParaRPr>
          </a:p>
        </p:txBody>
      </p:sp>
    </p:spTree>
    <p:extLst>
      <p:ext uri="{BB962C8B-B14F-4D97-AF65-F5344CB8AC3E}">
        <p14:creationId xmlns:p14="http://schemas.microsoft.com/office/powerpoint/2010/main" val="2172506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y Family Vocabulary | สาระ ความรู้ ..."/>
          <p:cNvPicPr>
            <a:picLocks noChangeAspect="1"/>
          </p:cNvPicPr>
          <p:nvPr/>
        </p:nvPicPr>
        <p:blipFill>
          <a:blip r:embed="rId3"/>
          <a:stretch>
            <a:fillRect/>
          </a:stretch>
        </p:blipFill>
        <p:spPr>
          <a:xfrm>
            <a:off x="844550" y="208760"/>
            <a:ext cx="10447338" cy="6458740"/>
          </a:xfrm>
          <a:prstGeom prst="rect">
            <a:avLst/>
          </a:prstGeom>
        </p:spPr>
      </p:pic>
      <p:pic>
        <p:nvPicPr>
          <p:cNvPr id="3" name="Picture 2" descr="The Family Circus - Wikipedia, the free encyclopedia"/>
          <p:cNvPicPr>
            <a:picLocks noChangeAspect="1"/>
          </p:cNvPicPr>
          <p:nvPr/>
        </p:nvPicPr>
        <p:blipFill>
          <a:blip r:embed="rId4"/>
          <a:stretch>
            <a:fillRect/>
          </a:stretch>
        </p:blipFill>
        <p:spPr>
          <a:xfrm>
            <a:off x="12680524" y="-2611080"/>
            <a:ext cx="4408488" cy="6252119"/>
          </a:xfrm>
          <a:prstGeom prst="rect">
            <a:avLst/>
          </a:prstGeom>
        </p:spPr>
      </p:pic>
    </p:spTree>
    <p:extLst>
      <p:ext uri="{BB962C8B-B14F-4D97-AF65-F5344CB8AC3E}">
        <p14:creationId xmlns:p14="http://schemas.microsoft.com/office/powerpoint/2010/main" val="24600273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12190113_10207629748957369_8080695747326444443_n.jpg"/>
          <p:cNvPicPr>
            <a:picLocks noGrp="1" noChangeAspect="1"/>
          </p:cNvPicPr>
          <p:nvPr>
            <p:ph type="pic" idx="1"/>
          </p:nvPr>
        </p:nvPicPr>
        <p:blipFill>
          <a:blip r:embed="rId3"/>
          <a:srcRect l="5000" r="5000"/>
          <a:stretch>
            <a:fillRect/>
          </a:stretch>
        </p:blipFill>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Outdoor Adventures</a:t>
            </a:r>
            <a:endParaRPr lang="en-US" sz="4000" b="1">
              <a:solidFill>
                <a:schemeClr val="tx1"/>
              </a:solidFill>
            </a:endParaRPr>
          </a:p>
        </p:txBody>
      </p:sp>
    </p:spTree>
    <p:extLst>
      <p:ext uri="{BB962C8B-B14F-4D97-AF65-F5344CB8AC3E}">
        <p14:creationId xmlns:p14="http://schemas.microsoft.com/office/powerpoint/2010/main" val="3232600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IMG_1402.JPG"/>
          <p:cNvPicPr>
            <a:picLocks noGrp="1" noChangeAspect="1"/>
          </p:cNvPicPr>
          <p:nvPr>
            <p:ph type="pic" idx="1"/>
          </p:nvPr>
        </p:nvPicPr>
        <p:blipFill>
          <a:blip r:embed="rId3"/>
          <a:srcRect l="5000" r="5000"/>
          <a:stretch>
            <a:fillRect/>
          </a:stretch>
        </p:blipFill>
        <p:spPr>
          <a:xfrm rot="5400000">
            <a:off x="5257800" y="0"/>
            <a:ext cx="6172200" cy="6857999"/>
          </a:xfrm>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Ongoing recreational opportunities</a:t>
            </a:r>
            <a:endParaRPr lang="en-US" sz="4000" b="1">
              <a:solidFill>
                <a:schemeClr val="tx1"/>
              </a:solidFill>
            </a:endParaRPr>
          </a:p>
        </p:txBody>
      </p:sp>
    </p:spTree>
    <p:extLst>
      <p:ext uri="{BB962C8B-B14F-4D97-AF65-F5344CB8AC3E}">
        <p14:creationId xmlns:p14="http://schemas.microsoft.com/office/powerpoint/2010/main" val="3971593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p:cNvPicPr>
            <a:picLocks noGrp="1" noChangeAspect="1"/>
          </p:cNvPicPr>
          <p:nvPr>
            <p:ph type="pic" idx="1"/>
          </p:nvPr>
        </p:nvPicPr>
        <p:blipFill>
          <a:blip r:embed="rId3"/>
          <a:srcRect t="8333" b="8333"/>
          <a:stretch>
            <a:fillRect/>
          </a:stretch>
        </p:blipFill>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Environmental Modifications</a:t>
            </a:r>
            <a:endParaRPr lang="en-US" sz="4000" b="1">
              <a:solidFill>
                <a:schemeClr val="tx1"/>
              </a:solidFill>
            </a:endParaRPr>
          </a:p>
        </p:txBody>
      </p:sp>
    </p:spTree>
    <p:extLst>
      <p:ext uri="{BB962C8B-B14F-4D97-AF65-F5344CB8AC3E}">
        <p14:creationId xmlns:p14="http://schemas.microsoft.com/office/powerpoint/2010/main" val="16770007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Fence.JPG"/>
          <p:cNvPicPr>
            <a:picLocks noGrp="1" noChangeAspect="1"/>
          </p:cNvPicPr>
          <p:nvPr>
            <p:ph type="pic" idx="1"/>
          </p:nvPr>
        </p:nvPicPr>
        <p:blipFill>
          <a:blip r:embed="rId3"/>
          <a:srcRect l="16250" r="16250"/>
          <a:stretch>
            <a:fillRect/>
          </a:stretch>
        </p:blipFill>
        <p:spPr>
          <a:xfrm rot="5340000">
            <a:off x="5276134" y="20172"/>
            <a:ext cx="6172200" cy="6857999"/>
          </a:xfrm>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Non Structural Environmental Modifications</a:t>
            </a:r>
            <a:endParaRPr lang="en-US" sz="4000" b="1">
              <a:solidFill>
                <a:schemeClr val="tx1"/>
              </a:solidFill>
            </a:endParaRPr>
          </a:p>
        </p:txBody>
      </p:sp>
    </p:spTree>
    <p:extLst>
      <p:ext uri="{BB962C8B-B14F-4D97-AF65-F5344CB8AC3E}">
        <p14:creationId xmlns:p14="http://schemas.microsoft.com/office/powerpoint/2010/main" val="11051602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Dakota Technology.jpg"/>
          <p:cNvPicPr>
            <a:picLocks noGrp="1" noChangeAspect="1"/>
          </p:cNvPicPr>
          <p:nvPr>
            <p:ph type="pic" idx="1"/>
          </p:nvPr>
        </p:nvPicPr>
        <p:blipFill>
          <a:blip r:embed="rId3"/>
          <a:srcRect t="8333" b="8333"/>
          <a:stretch>
            <a:fillRect/>
          </a:stretch>
        </p:blipFill>
        <p:spPr/>
      </p:pic>
      <p:sp>
        <p:nvSpPr>
          <p:cNvPr id="4" name="Text Placeholder 3"/>
          <p:cNvSpPr>
            <a:spLocks noGrp="1"/>
          </p:cNvSpPr>
          <p:nvPr>
            <p:ph type="body" sz="half" idx="2"/>
          </p:nvPr>
        </p:nvSpPr>
        <p:spPr/>
        <p:txBody>
          <a:bodyPr vert="horz" lIns="91440" tIns="45720" rIns="91440" bIns="45720" rtlCol="0" anchor="t">
            <a:normAutofit fontScale="92500" lnSpcReduction="20000"/>
          </a:bodyPr>
          <a:lstStyle/>
          <a:p>
            <a:pPr algn="ctr"/>
            <a:r>
              <a:rPr lang="en-US" sz="4000" b="1">
                <a:solidFill>
                  <a:srgbClr val="262626"/>
                </a:solidFill>
              </a:rPr>
              <a:t>Specialized Equipment</a:t>
            </a:r>
            <a:endParaRPr lang="en-US" sz="4000" b="1">
              <a:solidFill>
                <a:schemeClr val="tx1"/>
              </a:solidFill>
            </a:endParaRPr>
          </a:p>
          <a:p>
            <a:pPr algn="ctr"/>
            <a:r>
              <a:rPr lang="en-US" sz="4000" b="1">
                <a:solidFill>
                  <a:srgbClr val="262626"/>
                </a:solidFill>
              </a:rPr>
              <a:t>Assistive Technology Device</a:t>
            </a:r>
            <a:endParaRPr lang="en-US" sz="4000" b="1">
              <a:solidFill>
                <a:schemeClr val="tx1"/>
              </a:solidFill>
            </a:endParaRPr>
          </a:p>
        </p:txBody>
      </p:sp>
    </p:spTree>
    <p:extLst>
      <p:ext uri="{BB962C8B-B14F-4D97-AF65-F5344CB8AC3E}">
        <p14:creationId xmlns:p14="http://schemas.microsoft.com/office/powerpoint/2010/main" val="29650231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p:cNvPicPr>
            <a:picLocks noGrp="1" noChangeAspect="1"/>
          </p:cNvPicPr>
          <p:nvPr>
            <p:ph type="pic" idx="1"/>
          </p:nvPr>
        </p:nvPicPr>
        <p:blipFill>
          <a:blip r:embed="rId3"/>
          <a:srcRect t="18750" b="18750"/>
          <a:stretch>
            <a:fillRect/>
          </a:stretch>
        </p:blipFill>
        <p:spPr/>
      </p:pic>
      <p:sp>
        <p:nvSpPr>
          <p:cNvPr id="4" name="Text Placeholder 3"/>
          <p:cNvSpPr>
            <a:spLocks noGrp="1"/>
          </p:cNvSpPr>
          <p:nvPr>
            <p:ph type="body" sz="half" idx="2"/>
          </p:nvPr>
        </p:nvSpPr>
        <p:spPr/>
        <p:txBody>
          <a:bodyPr vert="horz" lIns="91440" tIns="45720" rIns="91440" bIns="45720" rtlCol="0" anchor="t">
            <a:normAutofit fontScale="92500" lnSpcReduction="20000"/>
          </a:bodyPr>
          <a:lstStyle/>
          <a:p>
            <a:pPr algn="l"/>
            <a:r>
              <a:rPr lang="en-US" sz="4000" b="1">
                <a:solidFill>
                  <a:srgbClr val="262626"/>
                </a:solidFill>
              </a:rPr>
              <a:t>Therapeutic Services</a:t>
            </a:r>
            <a:endParaRPr lang="en-US" sz="4000" b="1">
              <a:solidFill>
                <a:schemeClr val="tx1"/>
              </a:solidFill>
            </a:endParaRPr>
          </a:p>
          <a:p>
            <a:pPr marL="571500" indent="-571500" algn="l">
              <a:buFont typeface="Arial" panose="020B0604020202020204" pitchFamily="34" charset="0"/>
              <a:buChar char="•"/>
            </a:pPr>
            <a:r>
              <a:rPr lang="en-US" sz="2400" b="1">
                <a:solidFill>
                  <a:srgbClr val="262626"/>
                </a:solidFill>
              </a:rPr>
              <a:t>Audiology</a:t>
            </a:r>
            <a:endParaRPr lang="en-US" sz="2400" b="1">
              <a:solidFill>
                <a:schemeClr val="tx1"/>
              </a:solidFill>
            </a:endParaRPr>
          </a:p>
          <a:p>
            <a:pPr marL="571500" indent="-571500" algn="l">
              <a:buFont typeface="Arial" panose="020B0604020202020204" pitchFamily="34" charset="0"/>
              <a:buChar char="•"/>
            </a:pPr>
            <a:r>
              <a:rPr lang="en-US" sz="2400" b="1">
                <a:solidFill>
                  <a:srgbClr val="262626"/>
                </a:solidFill>
              </a:rPr>
              <a:t>Physical Therapy</a:t>
            </a:r>
            <a:endParaRPr lang="en-US" sz="2400" b="1">
              <a:solidFill>
                <a:schemeClr val="tx1"/>
              </a:solidFill>
            </a:endParaRPr>
          </a:p>
          <a:p>
            <a:pPr marL="342900" indent="-342900" algn="l">
              <a:buFont typeface="Arial" panose="020B0604020202020204" pitchFamily="34" charset="0"/>
              <a:buChar char="•"/>
            </a:pPr>
            <a:r>
              <a:rPr lang="en-US" sz="2400" b="1">
                <a:solidFill>
                  <a:srgbClr val="262626"/>
                </a:solidFill>
              </a:rPr>
              <a:t>Occupational Therapy</a:t>
            </a:r>
            <a:endParaRPr lang="en-US" sz="2400" b="1">
              <a:solidFill>
                <a:schemeClr val="tx1"/>
              </a:solidFill>
            </a:endParaRPr>
          </a:p>
          <a:p>
            <a:pPr marL="342900" indent="-342900" algn="l">
              <a:buFont typeface="Arial" panose="020B0604020202020204" pitchFamily="34" charset="0"/>
              <a:buChar char="•"/>
            </a:pPr>
            <a:r>
              <a:rPr lang="en-US" sz="2400" b="1">
                <a:solidFill>
                  <a:srgbClr val="262626"/>
                </a:solidFill>
              </a:rPr>
              <a:t>Speech Therapy</a:t>
            </a:r>
            <a:endParaRPr lang="en-US" sz="2400" b="1">
              <a:solidFill>
                <a:schemeClr val="tx1"/>
              </a:solidFill>
            </a:endParaRPr>
          </a:p>
        </p:txBody>
      </p:sp>
      <p:pic>
        <p:nvPicPr>
          <p:cNvPr id="6" name="Picture 5"/>
          <p:cNvPicPr>
            <a:picLocks noChangeAspect="1"/>
          </p:cNvPicPr>
          <p:nvPr/>
        </p:nvPicPr>
        <p:blipFill>
          <a:blip r:embed="rId3"/>
          <a:stretch>
            <a:fillRect/>
          </a:stretch>
        </p:blipFill>
        <p:spPr>
          <a:xfrm flipH="1">
            <a:off x="126762" y="192088"/>
            <a:ext cx="65326" cy="4127567"/>
          </a:xfrm>
          <a:prstGeom prst="rect">
            <a:avLst/>
          </a:prstGeom>
        </p:spPr>
      </p:pic>
    </p:spTree>
    <p:extLst>
      <p:ext uri="{BB962C8B-B14F-4D97-AF65-F5344CB8AC3E}">
        <p14:creationId xmlns:p14="http://schemas.microsoft.com/office/powerpoint/2010/main" val="4105440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Scholastic Book Orders I have made book orders available online ..."/>
          <p:cNvPicPr>
            <a:picLocks noGrp="1" noChangeAspect="1"/>
          </p:cNvPicPr>
          <p:nvPr>
            <p:ph type="pic" idx="1"/>
          </p:nvPr>
        </p:nvPicPr>
        <p:blipFill>
          <a:blip r:embed="rId3"/>
          <a:srcRect l="4006" r="4006"/>
          <a:stretch>
            <a:fillRect/>
          </a:stretch>
        </p:blipFill>
        <p:spPr>
          <a:xfrm>
            <a:off x="7970838" y="0"/>
            <a:ext cx="3459162" cy="90488"/>
          </a:xfrm>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Counseling</a:t>
            </a:r>
            <a:endParaRPr lang="en-US" sz="4000" b="1">
              <a:solidFill>
                <a:schemeClr val="tx1"/>
              </a:solidFill>
            </a:endParaRPr>
          </a:p>
        </p:txBody>
      </p:sp>
      <p:pic>
        <p:nvPicPr>
          <p:cNvPr id="6" name="Picture 5" descr="Even the Grinch Has Issues | Abby Has Issues"/>
          <p:cNvPicPr>
            <a:picLocks noChangeAspect="1"/>
          </p:cNvPicPr>
          <p:nvPr/>
        </p:nvPicPr>
        <p:blipFill>
          <a:blip r:embed="rId4"/>
          <a:stretch>
            <a:fillRect/>
          </a:stretch>
        </p:blipFill>
        <p:spPr>
          <a:xfrm>
            <a:off x="5054409" y="3340768"/>
            <a:ext cx="2743200" cy="2743200"/>
          </a:xfrm>
          <a:prstGeom prst="rect">
            <a:avLst/>
          </a:prstGeom>
        </p:spPr>
      </p:pic>
      <p:pic>
        <p:nvPicPr>
          <p:cNvPr id="7" name="Picture 6" descr="Terapia de Casal (No Final ou Recomeço da Relação) | Chega Mais"/>
          <p:cNvPicPr>
            <a:picLocks noChangeAspect="1"/>
          </p:cNvPicPr>
          <p:nvPr/>
        </p:nvPicPr>
        <p:blipFill>
          <a:blip r:embed="rId5"/>
          <a:stretch>
            <a:fillRect/>
          </a:stretch>
        </p:blipFill>
        <p:spPr>
          <a:xfrm>
            <a:off x="7800484" y="183995"/>
            <a:ext cx="4025900" cy="3025417"/>
          </a:xfrm>
          <a:prstGeom prst="rect">
            <a:avLst/>
          </a:prstGeom>
        </p:spPr>
      </p:pic>
    </p:spTree>
    <p:extLst>
      <p:ext uri="{BB962C8B-B14F-4D97-AF65-F5344CB8AC3E}">
        <p14:creationId xmlns:p14="http://schemas.microsoft.com/office/powerpoint/2010/main" val="35176420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templequoteforbday_forstory.png"/>
          <p:cNvPicPr>
            <a:picLocks noGrp="1" noChangeAspect="1"/>
          </p:cNvPicPr>
          <p:nvPr>
            <p:ph type="pic" idx="1"/>
          </p:nvPr>
        </p:nvPicPr>
        <p:blipFill>
          <a:blip r:embed="rId3"/>
          <a:srcRect l="5000" r="5000"/>
          <a:stretch>
            <a:fillRect/>
          </a:stretch>
        </p:blipFill>
        <p:spPr>
          <a:xfrm>
            <a:off x="4872038" y="2819400"/>
            <a:ext cx="7254875" cy="3961433"/>
          </a:xfrm>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Parent and Family Training</a:t>
            </a:r>
            <a:endParaRPr lang="en-US" sz="4000" b="1">
              <a:solidFill>
                <a:schemeClr val="tx1"/>
              </a:solidFill>
            </a:endParaRPr>
          </a:p>
        </p:txBody>
      </p:sp>
      <p:pic>
        <p:nvPicPr>
          <p:cNvPr id="6" name="Picture Placeholder 4" descr="Scholastic Book Orders I have made book orders available online ..."/>
          <p:cNvPicPr>
            <a:picLocks noChangeAspect="1"/>
          </p:cNvPicPr>
          <p:nvPr/>
        </p:nvPicPr>
        <p:blipFill>
          <a:blip r:embed="rId4"/>
          <a:srcRect l="4006" r="4006"/>
          <a:stretch>
            <a:fillRect/>
          </a:stretch>
        </p:blipFill>
        <p:spPr>
          <a:xfrm>
            <a:off x="7028925" y="73325"/>
            <a:ext cx="2781348" cy="2751138"/>
          </a:xfrm>
          <a:prstGeom prst="rect">
            <a:avLst/>
          </a:prstGeom>
        </p:spPr>
      </p:pic>
    </p:spTree>
    <p:extLst>
      <p:ext uri="{BB962C8B-B14F-4D97-AF65-F5344CB8AC3E}">
        <p14:creationId xmlns:p14="http://schemas.microsoft.com/office/powerpoint/2010/main" val="26589696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FACS-4-Life - Food Allergies and Food Related Diseases"/>
          <p:cNvPicPr>
            <a:picLocks noGrp="1" noChangeAspect="1"/>
          </p:cNvPicPr>
          <p:nvPr>
            <p:ph type="pic" idx="1"/>
          </p:nvPr>
        </p:nvPicPr>
        <p:blipFill>
          <a:blip r:embed="rId3"/>
          <a:srcRect t="5377" b="5377"/>
          <a:stretch>
            <a:fillRect/>
          </a:stretch>
        </p:blipFill>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Specialized Nutrition</a:t>
            </a:r>
            <a:endParaRPr lang="en-US" sz="4000" b="1">
              <a:solidFill>
                <a:schemeClr val="tx1"/>
              </a:solidFill>
            </a:endParaRPr>
          </a:p>
        </p:txBody>
      </p:sp>
    </p:spTree>
    <p:extLst>
      <p:ext uri="{BB962C8B-B14F-4D97-AF65-F5344CB8AC3E}">
        <p14:creationId xmlns:p14="http://schemas.microsoft.com/office/powerpoint/2010/main" val="13420903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Oh My Aches and Pains!: Wordless Wednesday: Beat Hepatitis C ???"/>
          <p:cNvPicPr>
            <a:picLocks noGrp="1" noChangeAspect="1"/>
          </p:cNvPicPr>
          <p:nvPr>
            <p:ph type="pic" idx="1"/>
          </p:nvPr>
        </p:nvPicPr>
        <p:blipFill>
          <a:blip r:embed="rId3"/>
          <a:srcRect l="5000" r="5000"/>
          <a:stretch>
            <a:fillRect/>
          </a:stretch>
        </p:blipFill>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Supplies</a:t>
            </a:r>
            <a:endParaRPr lang="en-US" sz="4000" b="1">
              <a:solidFill>
                <a:schemeClr val="tx1"/>
              </a:solidFill>
            </a:endParaRPr>
          </a:p>
        </p:txBody>
      </p:sp>
      <p:pic>
        <p:nvPicPr>
          <p:cNvPr id="6" name="Picture 5" descr="Irán produce internamente más del 50 % del equipamiento médico que ..."/>
          <p:cNvPicPr>
            <a:picLocks noChangeAspect="1"/>
          </p:cNvPicPr>
          <p:nvPr/>
        </p:nvPicPr>
        <p:blipFill>
          <a:blip r:embed="rId4"/>
          <a:stretch>
            <a:fillRect/>
          </a:stretch>
        </p:blipFill>
        <p:spPr>
          <a:xfrm>
            <a:off x="6815138" y="3175"/>
            <a:ext cx="4631190" cy="3589338"/>
          </a:xfrm>
          <a:prstGeom prst="rect">
            <a:avLst/>
          </a:prstGeom>
        </p:spPr>
      </p:pic>
    </p:spTree>
    <p:extLst>
      <p:ext uri="{BB962C8B-B14F-4D97-AF65-F5344CB8AC3E}">
        <p14:creationId xmlns:p14="http://schemas.microsoft.com/office/powerpoint/2010/main" val="3578332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rl_painting_at_easel.gif"/>
          <p:cNvPicPr>
            <a:picLocks noChangeAspect="1"/>
          </p:cNvPicPr>
          <p:nvPr/>
        </p:nvPicPr>
        <p:blipFill>
          <a:blip r:embed="rId3"/>
          <a:stretch>
            <a:fillRect/>
          </a:stretch>
        </p:blipFill>
        <p:spPr>
          <a:xfrm>
            <a:off x="205200" y="152644"/>
            <a:ext cx="4279900" cy="4971202"/>
          </a:xfrm>
          <a:prstGeom prst="rect">
            <a:avLst/>
          </a:prstGeom>
        </p:spPr>
      </p:pic>
      <p:pic>
        <p:nvPicPr>
          <p:cNvPr id="3" name="Picture 2" descr="Exploration! As mentioned above, many people in the crusades never ..."/>
          <p:cNvPicPr>
            <a:picLocks noChangeAspect="1"/>
          </p:cNvPicPr>
          <p:nvPr/>
        </p:nvPicPr>
        <p:blipFill>
          <a:blip r:embed="rId4"/>
          <a:stretch>
            <a:fillRect/>
          </a:stretch>
        </p:blipFill>
        <p:spPr>
          <a:xfrm>
            <a:off x="4172819" y="1920354"/>
            <a:ext cx="2743200" cy="3439235"/>
          </a:xfrm>
          <a:prstGeom prst="rect">
            <a:avLst/>
          </a:prstGeom>
        </p:spPr>
      </p:pic>
      <p:pic>
        <p:nvPicPr>
          <p:cNvPr id="4" name="Picture 3" descr="painter | Artists Legal Outreach"/>
          <p:cNvPicPr>
            <a:picLocks noChangeAspect="1"/>
          </p:cNvPicPr>
          <p:nvPr/>
        </p:nvPicPr>
        <p:blipFill>
          <a:blip r:embed="rId5"/>
          <a:stretch>
            <a:fillRect/>
          </a:stretch>
        </p:blipFill>
        <p:spPr>
          <a:xfrm>
            <a:off x="7057481" y="388938"/>
            <a:ext cx="5137694" cy="3948112"/>
          </a:xfrm>
          <a:prstGeom prst="rect">
            <a:avLst/>
          </a:prstGeom>
        </p:spPr>
      </p:pic>
    </p:spTree>
    <p:extLst>
      <p:ext uri="{BB962C8B-B14F-4D97-AF65-F5344CB8AC3E}">
        <p14:creationId xmlns:p14="http://schemas.microsoft.com/office/powerpoint/2010/main" val="3241235025"/>
      </p:ext>
    </p:extLst>
  </p:cSld>
  <p:clrMapOvr>
    <a:masterClrMapping/>
  </p:clrMapOvr>
  <p:transition spd="slow">
    <p:push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aty M's Nutrition World: Avoiding Constipation this Christmas!"/>
          <p:cNvPicPr>
            <a:picLocks noGrp="1" noChangeAspect="1"/>
          </p:cNvPicPr>
          <p:nvPr>
            <p:ph type="pic" idx="1"/>
          </p:nvPr>
        </p:nvPicPr>
        <p:blipFill>
          <a:blip r:embed="rId3"/>
          <a:srcRect t="12566" b="12566"/>
          <a:stretch>
            <a:fillRect/>
          </a:stretch>
        </p:blipFill>
        <p:spPr>
          <a:xfrm flipV="1">
            <a:off x="5257800" y="6178550"/>
            <a:ext cx="145273" cy="128336"/>
          </a:xfrm>
        </p:spPr>
      </p:pic>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Incontinent Supplies</a:t>
            </a:r>
            <a:endParaRPr lang="en-US" sz="4000" b="1">
              <a:solidFill>
                <a:schemeClr val="tx1"/>
              </a:solidFill>
            </a:endParaRPr>
          </a:p>
        </p:txBody>
      </p:sp>
      <p:pic>
        <p:nvPicPr>
          <p:cNvPr id="6" name="Picture 5" descr="Best Diaper Deals Week of July 14!"/>
          <p:cNvPicPr>
            <a:picLocks noChangeAspect="1"/>
          </p:cNvPicPr>
          <p:nvPr/>
        </p:nvPicPr>
        <p:blipFill>
          <a:blip r:embed="rId4"/>
          <a:stretch>
            <a:fillRect/>
          </a:stretch>
        </p:blipFill>
        <p:spPr>
          <a:xfrm>
            <a:off x="5588000" y="195263"/>
            <a:ext cx="6500466" cy="6467475"/>
          </a:xfrm>
          <a:prstGeom prst="rect">
            <a:avLst/>
          </a:prstGeom>
        </p:spPr>
      </p:pic>
    </p:spTree>
    <p:extLst>
      <p:ext uri="{BB962C8B-B14F-4D97-AF65-F5344CB8AC3E}">
        <p14:creationId xmlns:p14="http://schemas.microsoft.com/office/powerpoint/2010/main" val="13599910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The Family Pattern for Team Collaboration - SolutionsIQ"/>
          <p:cNvPicPr>
            <a:picLocks noGrp="1" noChangeAspect="1"/>
          </p:cNvPicPr>
          <p:nvPr>
            <p:ph type="pic" idx="1"/>
          </p:nvPr>
        </p:nvPicPr>
        <p:blipFill>
          <a:blip r:embed="rId3"/>
          <a:srcRect l="13100" r="13100"/>
          <a:stretch>
            <a:fillRect/>
          </a:stretch>
        </p:blipFill>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Behavioral Consultation and Support</a:t>
            </a:r>
            <a:endParaRPr lang="en-US" sz="4000" b="1">
              <a:solidFill>
                <a:schemeClr val="tx1"/>
              </a:solidFill>
            </a:endParaRPr>
          </a:p>
        </p:txBody>
      </p:sp>
    </p:spTree>
    <p:extLst>
      <p:ext uri="{BB962C8B-B14F-4D97-AF65-F5344CB8AC3E}">
        <p14:creationId xmlns:p14="http://schemas.microsoft.com/office/powerpoint/2010/main" val="31763682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404 (Page Not Found) Error - Ever feel like you're in the wrong place?"/>
          <p:cNvPicPr>
            <a:picLocks noGrp="1" noChangeAspect="1"/>
          </p:cNvPicPr>
          <p:nvPr>
            <p:ph type="pic" idx="1"/>
          </p:nvPr>
        </p:nvPicPr>
        <p:blipFill>
          <a:blip r:embed="rId3"/>
          <a:srcRect l="3000" r="3000"/>
          <a:stretch>
            <a:fillRect/>
          </a:stretch>
        </p:blipFill>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Financial and Life Planning Assistance</a:t>
            </a:r>
            <a:endParaRPr lang="en-US" sz="4000" b="1">
              <a:solidFill>
                <a:schemeClr val="tx1"/>
              </a:solidFill>
            </a:endParaRPr>
          </a:p>
        </p:txBody>
      </p:sp>
    </p:spTree>
    <p:extLst>
      <p:ext uri="{BB962C8B-B14F-4D97-AF65-F5344CB8AC3E}">
        <p14:creationId xmlns:p14="http://schemas.microsoft.com/office/powerpoint/2010/main" val="6980725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Here I Am !: November 2011"/>
          <p:cNvPicPr>
            <a:picLocks noGrp="1" noChangeAspect="1"/>
          </p:cNvPicPr>
          <p:nvPr>
            <p:ph type="pic" idx="1"/>
          </p:nvPr>
        </p:nvPicPr>
        <p:blipFill>
          <a:blip r:embed="rId3"/>
          <a:srcRect t="9732" b="9732"/>
          <a:stretch>
            <a:fillRect/>
          </a:stretch>
        </p:blipFill>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Exceptional Disability Related Living Costs</a:t>
            </a:r>
            <a:endParaRPr lang="en-US" sz="4000" b="1">
              <a:solidFill>
                <a:schemeClr val="tx1"/>
              </a:solidFill>
            </a:endParaRPr>
          </a:p>
        </p:txBody>
      </p:sp>
    </p:spTree>
    <p:extLst>
      <p:ext uri="{BB962C8B-B14F-4D97-AF65-F5344CB8AC3E}">
        <p14:creationId xmlns:p14="http://schemas.microsoft.com/office/powerpoint/2010/main" val="32171037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10369205_10203858531719295_375479189762714021_n (1).jpg"/>
          <p:cNvPicPr>
            <a:picLocks noGrp="1" noChangeAspect="1"/>
          </p:cNvPicPr>
          <p:nvPr>
            <p:ph type="pic" idx="1"/>
          </p:nvPr>
        </p:nvPicPr>
        <p:blipFill>
          <a:blip r:embed="rId3"/>
          <a:srcRect l="16250" r="16250"/>
          <a:stretch>
            <a:fillRect/>
          </a:stretch>
        </p:blipFill>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Transportation</a:t>
            </a:r>
            <a:endParaRPr lang="en-US" sz="4000" b="1">
              <a:solidFill>
                <a:schemeClr val="tx1"/>
              </a:solidFill>
            </a:endParaRPr>
          </a:p>
        </p:txBody>
      </p:sp>
    </p:spTree>
    <p:extLst>
      <p:ext uri="{BB962C8B-B14F-4D97-AF65-F5344CB8AC3E}">
        <p14:creationId xmlns:p14="http://schemas.microsoft.com/office/powerpoint/2010/main" val="33854187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aoe_frontpages_770x320_wheelchairlifts.jpg"/>
          <p:cNvPicPr>
            <a:picLocks noGrp="1" noChangeAspect="1"/>
          </p:cNvPicPr>
          <p:nvPr>
            <p:ph type="pic" idx="1"/>
          </p:nvPr>
        </p:nvPicPr>
        <p:blipFill>
          <a:blip r:embed="rId3"/>
          <a:stretch>
            <a:fillRect/>
          </a:stretch>
        </p:blipFill>
        <p:spPr>
          <a:xfrm>
            <a:off x="5734670" y="1887666"/>
            <a:ext cx="6355730" cy="2641342"/>
          </a:xfrm>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Vehicle Adaptations</a:t>
            </a:r>
            <a:endParaRPr lang="en-US" sz="4000" b="1">
              <a:solidFill>
                <a:schemeClr val="tx1"/>
              </a:solidFill>
            </a:endParaRPr>
          </a:p>
        </p:txBody>
      </p:sp>
    </p:spTree>
    <p:extLst>
      <p:ext uri="{BB962C8B-B14F-4D97-AF65-F5344CB8AC3E}">
        <p14:creationId xmlns:p14="http://schemas.microsoft.com/office/powerpoint/2010/main" val="1571021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http://isc.temple.edu/neighbor/ds/disabilityrightstimeline.htm"/>
          <p:cNvPicPr>
            <a:picLocks noGrp="1" noChangeAspect="1"/>
          </p:cNvPicPr>
          <p:nvPr>
            <p:ph type="pic" idx="1"/>
          </p:nvPr>
        </p:nvPicPr>
        <p:blipFill>
          <a:blip r:embed="rId3"/>
          <a:srcRect l="18050" r="18050"/>
          <a:stretch>
            <a:fillRect/>
          </a:stretch>
        </p:blipFill>
        <p:spPr/>
      </p:pic>
      <p:sp>
        <p:nvSpPr>
          <p:cNvPr id="4" name="Text Placeholder 3"/>
          <p:cNvSpPr>
            <a:spLocks noGrp="1"/>
          </p:cNvSpPr>
          <p:nvPr>
            <p:ph type="body" sz="half" idx="2"/>
          </p:nvPr>
        </p:nvSpPr>
        <p:spPr/>
        <p:txBody>
          <a:bodyPr vert="horz" lIns="91440" tIns="45720" rIns="91440" bIns="45720" rtlCol="0" anchor="t">
            <a:normAutofit/>
          </a:bodyPr>
          <a:lstStyle/>
          <a:p>
            <a:pPr algn="ctr"/>
            <a:r>
              <a:rPr lang="en-US" sz="4000" b="1">
                <a:solidFill>
                  <a:srgbClr val="262626"/>
                </a:solidFill>
              </a:rPr>
              <a:t>Child Day Care After School Services</a:t>
            </a:r>
            <a:endParaRPr lang="en-US" sz="4000" b="1">
              <a:solidFill>
                <a:schemeClr val="tx1"/>
              </a:solidFill>
            </a:endParaRPr>
          </a:p>
        </p:txBody>
      </p:sp>
    </p:spTree>
    <p:extLst>
      <p:ext uri="{BB962C8B-B14F-4D97-AF65-F5344CB8AC3E}">
        <p14:creationId xmlns:p14="http://schemas.microsoft.com/office/powerpoint/2010/main" val="30137072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descr="Tre metodi per determinare il budget"/>
          <p:cNvPicPr>
            <a:picLocks noGrp="1" noChangeAspect="1"/>
          </p:cNvPicPr>
          <p:nvPr>
            <p:ph type="pic" idx="1"/>
          </p:nvPr>
        </p:nvPicPr>
        <p:blipFill>
          <a:blip r:embed="rId3"/>
          <a:srcRect t="4410" b="4410"/>
          <a:stretch>
            <a:fillRect/>
          </a:stretch>
        </p:blipFill>
        <p:spPr>
          <a:xfrm>
            <a:off x="5291138" y="88900"/>
            <a:ext cx="6172200" cy="6858000"/>
          </a:xfrm>
        </p:spPr>
      </p:pic>
      <p:sp>
        <p:nvSpPr>
          <p:cNvPr id="4" name="Text Placeholder 3"/>
          <p:cNvSpPr>
            <a:spLocks noGrp="1"/>
          </p:cNvSpPr>
          <p:nvPr>
            <p:ph type="body" sz="half" idx="2"/>
          </p:nvPr>
        </p:nvSpPr>
        <p:spPr/>
        <p:txBody>
          <a:bodyPr vert="horz" lIns="91440" tIns="45720" rIns="91440" bIns="45720" rtlCol="0" anchor="t">
            <a:normAutofit fontScale="92500" lnSpcReduction="20000"/>
          </a:bodyPr>
          <a:lstStyle/>
          <a:p>
            <a:pPr algn="ctr"/>
            <a:r>
              <a:rPr lang="en-US" sz="4000" b="1">
                <a:solidFill>
                  <a:srgbClr val="262626"/>
                </a:solidFill>
              </a:rPr>
              <a:t>Budget Development with Prioritization of Wants and Needs</a:t>
            </a:r>
            <a:endParaRPr lang="en-US" sz="4000" b="1">
              <a:solidFill>
                <a:schemeClr val="tx1"/>
              </a:solidFill>
            </a:endParaRPr>
          </a:p>
        </p:txBody>
      </p:sp>
    </p:spTree>
    <p:extLst>
      <p:ext uri="{BB962C8B-B14F-4D97-AF65-F5344CB8AC3E}">
        <p14:creationId xmlns:p14="http://schemas.microsoft.com/office/powerpoint/2010/main" val="16862220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latin typeface="Century Schoolbook" charset="0"/>
              </a:rPr>
              <a:t>FAMILY SUPPORT SERVICES</a:t>
            </a:r>
            <a:r>
              <a:rPr lang="en-US">
                <a:solidFill>
                  <a:schemeClr val="tx1"/>
                </a:solidFill>
                <a:latin typeface="Century Schoolbook" charset="0"/>
              </a:rPr>
              <a:t>  </a:t>
            </a:r>
          </a:p>
        </p:txBody>
      </p:sp>
      <p:pic>
        <p:nvPicPr>
          <p:cNvPr id="5" name="Picture Placeholder 4"/>
          <p:cNvPicPr>
            <a:picLocks noGrp="1" noChangeAspect="1"/>
          </p:cNvPicPr>
          <p:nvPr>
            <p:ph type="pic" idx="1"/>
          </p:nvPr>
        </p:nvPicPr>
        <p:blipFill>
          <a:blip r:embed="rId3"/>
          <a:srcRect t="18750" b="18750"/>
          <a:stretch>
            <a:fillRect/>
          </a:stretch>
        </p:blipFill>
        <p:spPr/>
      </p:pic>
      <p:sp>
        <p:nvSpPr>
          <p:cNvPr id="4" name="Text Placeholder 3"/>
          <p:cNvSpPr>
            <a:spLocks noGrp="1"/>
          </p:cNvSpPr>
          <p:nvPr>
            <p:ph type="body" sz="half" idx="2"/>
          </p:nvPr>
        </p:nvSpPr>
        <p:spPr/>
        <p:txBody>
          <a:bodyPr vert="horz" lIns="91440" tIns="45720" rIns="91440" bIns="45720" rtlCol="0" anchor="t">
            <a:normAutofit fontScale="85000" lnSpcReduction="20000"/>
          </a:bodyPr>
          <a:lstStyle/>
          <a:p>
            <a:pPr algn="ctr"/>
            <a:r>
              <a:rPr lang="en-US" sz="3200" b="1">
                <a:solidFill>
                  <a:srgbClr val="262626"/>
                </a:solidFill>
              </a:rPr>
              <a:t>Life is measured by SMILES!</a:t>
            </a:r>
            <a:endParaRPr lang="en-US" sz="3200" b="1">
              <a:solidFill>
                <a:schemeClr val="tx1"/>
              </a:solidFill>
            </a:endParaRPr>
          </a:p>
          <a:p>
            <a:pPr algn="ctr"/>
            <a:endParaRPr lang="en-US" b="1">
              <a:solidFill>
                <a:schemeClr val="tx1"/>
              </a:solidFill>
            </a:endParaRPr>
          </a:p>
          <a:p>
            <a:pPr algn="ctr"/>
            <a:r>
              <a:rPr lang="en-US" sz="3200" b="1">
                <a:solidFill>
                  <a:srgbClr val="262626"/>
                </a:solidFill>
              </a:rPr>
              <a:t>FAMILY SUPPORT</a:t>
            </a:r>
            <a:endParaRPr lang="en-US" sz="3200" b="1">
              <a:solidFill>
                <a:schemeClr val="tx1"/>
              </a:solidFill>
            </a:endParaRPr>
          </a:p>
          <a:p>
            <a:pPr algn="ctr"/>
            <a:endParaRPr lang="en-US" b="1">
              <a:solidFill>
                <a:schemeClr val="tx1"/>
              </a:solidFill>
            </a:endParaRPr>
          </a:p>
          <a:p>
            <a:pPr algn="ctr"/>
            <a:r>
              <a:rPr lang="en-US" sz="3200" b="1">
                <a:solidFill>
                  <a:srgbClr val="262626"/>
                </a:solidFill>
              </a:rPr>
              <a:t>KEEPING FAMILIES TOGETHER</a:t>
            </a:r>
            <a:endParaRPr lang="en-US" b="1">
              <a:solidFill>
                <a:schemeClr val="tx1"/>
              </a:solidFill>
            </a:endParaRPr>
          </a:p>
        </p:txBody>
      </p:sp>
    </p:spTree>
    <p:extLst>
      <p:ext uri="{BB962C8B-B14F-4D97-AF65-F5344CB8AC3E}">
        <p14:creationId xmlns:p14="http://schemas.microsoft.com/office/powerpoint/2010/main" val="10711228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262626"/>
                </a:solidFill>
              </a:rPr>
              <a:t>THE ART OF FAMILY SUPPPORT</a:t>
            </a:r>
            <a:endParaRPr lang="en-US" b="1">
              <a:solidFill>
                <a:schemeClr val="tx1"/>
              </a:solidFill>
            </a:endParaRPr>
          </a:p>
        </p:txBody>
      </p:sp>
      <p:pic>
        <p:nvPicPr>
          <p:cNvPr id="5" name="Picture Placeholder 4" descr="01-15-seniors-403494d0.jpg"/>
          <p:cNvPicPr>
            <a:picLocks noGrp="1" noChangeAspect="1"/>
          </p:cNvPicPr>
          <p:nvPr>
            <p:ph type="pic" idx="1"/>
          </p:nvPr>
        </p:nvPicPr>
        <p:blipFill>
          <a:blip r:embed="rId3"/>
          <a:stretch>
            <a:fillRect/>
          </a:stretch>
        </p:blipFill>
        <p:spPr>
          <a:xfrm>
            <a:off x="6057900" y="0"/>
            <a:ext cx="4571999" cy="6857999"/>
          </a:xfrm>
        </p:spPr>
      </p:pic>
      <p:sp>
        <p:nvSpPr>
          <p:cNvPr id="4" name="Text Placeholder 3"/>
          <p:cNvSpPr>
            <a:spLocks noGrp="1"/>
          </p:cNvSpPr>
          <p:nvPr>
            <p:ph type="body" sz="half" idx="2"/>
          </p:nvPr>
        </p:nvSpPr>
        <p:spPr/>
        <p:txBody>
          <a:bodyPr vert="horz" lIns="91440" tIns="45720" rIns="91440" bIns="45720" rtlCol="0" anchor="t">
            <a:normAutofit fontScale="85000" lnSpcReduction="10000"/>
          </a:bodyPr>
          <a:lstStyle/>
          <a:p>
            <a:pPr algn="ctr"/>
            <a:r>
              <a:rPr lang="en-US" sz="2800" b="1">
                <a:solidFill>
                  <a:srgbClr val="262626"/>
                </a:solidFill>
              </a:rPr>
              <a:t>Thank you for allowing me to share my thoughts about the importance of "family first" and the concept that just a little bit of help can go a long way in keeping families together!</a:t>
            </a:r>
            <a:endParaRPr lang="en-US" sz="2800" b="1">
              <a:solidFill>
                <a:schemeClr val="tx1"/>
              </a:solidFill>
            </a:endParaRPr>
          </a:p>
        </p:txBody>
      </p:sp>
    </p:spTree>
    <p:extLst>
      <p:ext uri="{BB962C8B-B14F-4D97-AF65-F5344CB8AC3E}">
        <p14:creationId xmlns:p14="http://schemas.microsoft.com/office/powerpoint/2010/main" val="4068170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vert="horz" lIns="91440" tIns="45720" rIns="91440" bIns="45720" rtlCol="0" anchor="t">
            <a:normAutofit/>
          </a:bodyPr>
          <a:lstStyle/>
          <a:p>
            <a:pPr algn="ctr">
              <a:lnSpc>
                <a:spcPct val="113999"/>
              </a:lnSpc>
            </a:pPr>
            <a:r>
              <a:rPr lang="en-US" sz="2800">
                <a:solidFill>
                  <a:srgbClr val="F5F5F5"/>
                </a:solidFill>
              </a:rPr>
              <a:t>FROM A DISTANCE</a:t>
            </a:r>
            <a:endParaRPr lang="en-US" sz="2800">
              <a:solidFill>
                <a:schemeClr val="tx1"/>
              </a:solidFill>
            </a:endParaRPr>
          </a:p>
        </p:txBody>
      </p:sp>
      <p:pic>
        <p:nvPicPr>
          <p:cNvPr id="4" name="Picture 3" descr="Holidays Should Be About Love - Scheiss Weekly"/>
          <p:cNvPicPr>
            <a:picLocks noChangeAspect="1"/>
          </p:cNvPicPr>
          <p:nvPr/>
        </p:nvPicPr>
        <p:blipFill>
          <a:blip r:embed="rId3"/>
          <a:stretch>
            <a:fillRect/>
          </a:stretch>
        </p:blipFill>
        <p:spPr>
          <a:xfrm>
            <a:off x="3418045" y="1215180"/>
            <a:ext cx="4727159" cy="4127500"/>
          </a:xfrm>
          <a:prstGeom prst="rect">
            <a:avLst/>
          </a:prstGeom>
        </p:spPr>
      </p:pic>
    </p:spTree>
    <p:extLst>
      <p:ext uri="{BB962C8B-B14F-4D97-AF65-F5344CB8AC3E}">
        <p14:creationId xmlns:p14="http://schemas.microsoft.com/office/powerpoint/2010/main" val="1455053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 50 melhores séries de sempre | Hotvnews"/>
          <p:cNvPicPr>
            <a:picLocks noChangeAspect="1"/>
          </p:cNvPicPr>
          <p:nvPr/>
        </p:nvPicPr>
        <p:blipFill>
          <a:blip r:embed="rId3"/>
          <a:stretch>
            <a:fillRect/>
          </a:stretch>
        </p:blipFill>
        <p:spPr>
          <a:xfrm>
            <a:off x="-31750" y="-192088"/>
            <a:ext cx="12345363" cy="6500813"/>
          </a:xfrm>
          <a:prstGeom prst="rect">
            <a:avLst/>
          </a:prstGeom>
        </p:spPr>
      </p:pic>
    </p:spTree>
    <p:extLst>
      <p:ext uri="{BB962C8B-B14F-4D97-AF65-F5344CB8AC3E}">
        <p14:creationId xmlns:p14="http://schemas.microsoft.com/office/powerpoint/2010/main" val="3090554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 several different family options available for only $12."/>
          <p:cNvPicPr>
            <a:picLocks noChangeAspect="1"/>
          </p:cNvPicPr>
          <p:nvPr/>
        </p:nvPicPr>
        <p:blipFill>
          <a:blip r:embed="rId3"/>
          <a:stretch>
            <a:fillRect/>
          </a:stretch>
        </p:blipFill>
        <p:spPr>
          <a:xfrm>
            <a:off x="458835" y="353922"/>
            <a:ext cx="2743200" cy="1958133"/>
          </a:xfrm>
          <a:prstGeom prst="rect">
            <a:avLst/>
          </a:prstGeom>
        </p:spPr>
      </p:pic>
      <p:pic>
        <p:nvPicPr>
          <p:cNvPr id="3" name="Picture 2" descr="Family faces are magic mirrors. Looking at people who belong to us ..."/>
          <p:cNvPicPr>
            <a:picLocks noChangeAspect="1"/>
          </p:cNvPicPr>
          <p:nvPr/>
        </p:nvPicPr>
        <p:blipFill>
          <a:blip r:embed="rId4"/>
          <a:stretch>
            <a:fillRect/>
          </a:stretch>
        </p:blipFill>
        <p:spPr>
          <a:xfrm>
            <a:off x="274974" y="3062885"/>
            <a:ext cx="2743200" cy="2313432"/>
          </a:xfrm>
          <a:prstGeom prst="rect">
            <a:avLst/>
          </a:prstGeom>
        </p:spPr>
      </p:pic>
      <p:pic>
        <p:nvPicPr>
          <p:cNvPr id="4" name="Picture 3" descr="Families First - CAMPBELL FCCLA"/>
          <p:cNvPicPr>
            <a:picLocks noChangeAspect="1"/>
          </p:cNvPicPr>
          <p:nvPr/>
        </p:nvPicPr>
        <p:blipFill>
          <a:blip r:embed="rId5"/>
          <a:stretch>
            <a:fillRect/>
          </a:stretch>
        </p:blipFill>
        <p:spPr>
          <a:xfrm>
            <a:off x="5223564" y="573946"/>
            <a:ext cx="2286000" cy="1181100"/>
          </a:xfrm>
          <a:prstGeom prst="rect">
            <a:avLst/>
          </a:prstGeom>
        </p:spPr>
      </p:pic>
      <p:pic>
        <p:nvPicPr>
          <p:cNvPr id="5" name="Picture 4" descr="Writing difficulties are typically shown in students that are/have:"/>
          <p:cNvPicPr>
            <a:picLocks noChangeAspect="1"/>
          </p:cNvPicPr>
          <p:nvPr/>
        </p:nvPicPr>
        <p:blipFill>
          <a:blip r:embed="rId6"/>
          <a:stretch>
            <a:fillRect/>
          </a:stretch>
        </p:blipFill>
        <p:spPr>
          <a:xfrm>
            <a:off x="8989965" y="159712"/>
            <a:ext cx="2743200" cy="2589580"/>
          </a:xfrm>
          <a:prstGeom prst="rect">
            <a:avLst/>
          </a:prstGeom>
        </p:spPr>
      </p:pic>
      <p:pic>
        <p:nvPicPr>
          <p:cNvPr id="6" name="Picture 5" descr="South Korean Human Rights Monitor | social worker - South Korean Human ..."/>
          <p:cNvPicPr>
            <a:picLocks noChangeAspect="1"/>
          </p:cNvPicPr>
          <p:nvPr/>
        </p:nvPicPr>
        <p:blipFill>
          <a:blip r:embed="rId7"/>
          <a:stretch>
            <a:fillRect/>
          </a:stretch>
        </p:blipFill>
        <p:spPr>
          <a:xfrm>
            <a:off x="8879649" y="4321818"/>
            <a:ext cx="2743200" cy="1156134"/>
          </a:xfrm>
          <a:prstGeom prst="rect">
            <a:avLst/>
          </a:prstGeom>
        </p:spPr>
      </p:pic>
      <p:pic>
        <p:nvPicPr>
          <p:cNvPr id="7" name="Picture 6" descr="Thrilling Thursday is ZumbAtomic at 4 pm. (Check out the pictures of ..."/>
          <p:cNvPicPr>
            <a:picLocks noChangeAspect="1"/>
          </p:cNvPicPr>
          <p:nvPr/>
        </p:nvPicPr>
        <p:blipFill>
          <a:blip r:embed="rId8"/>
          <a:stretch>
            <a:fillRect/>
          </a:stretch>
        </p:blipFill>
        <p:spPr>
          <a:xfrm>
            <a:off x="4828625" y="2956087"/>
            <a:ext cx="2743200" cy="2589580"/>
          </a:xfrm>
          <a:prstGeom prst="rect">
            <a:avLst/>
          </a:prstGeom>
        </p:spPr>
      </p:pic>
    </p:spTree>
    <p:extLst>
      <p:ext uri="{BB962C8B-B14F-4D97-AF65-F5344CB8AC3E}">
        <p14:creationId xmlns:p14="http://schemas.microsoft.com/office/powerpoint/2010/main" val="878251010"/>
      </p:ext>
    </p:extLst>
  </p:cSld>
  <p:clrMapOvr>
    <a:masterClrMapping/>
  </p:clrMapOvr>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Headlines" id="{3841520A-25F2-4EB8-BE4C-611DB5ABEED9}" vid="{ECD25A4C-D97E-4C12-84B1-63580BFFAE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1226</Words>
  <Application>Microsoft Office PowerPoint</Application>
  <PresentationFormat>Custom</PresentationFormat>
  <Paragraphs>238</Paragraphs>
  <Slides>69</Slides>
  <Notes>68</Notes>
  <HiddenSlides>1</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Headlines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POSSIBILITY THINKING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Bragg Family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John Donne</vt:lpstr>
      <vt:lpstr>Toolbox</vt:lpstr>
      <vt:lpstr>Family Support Priorities</vt:lpstr>
      <vt:lpstr>FAMILY SUPPORT SERVICES</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FAMILY SUPPORT SERVICES  </vt:lpstr>
      <vt:lpstr>THE ART OF FAMILY SUPPPORT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Jane Grillo</cp:lastModifiedBy>
  <cp:revision>4</cp:revision>
  <dcterms:modified xsi:type="dcterms:W3CDTF">2016-09-12T11:29:55Z</dcterms:modified>
</cp:coreProperties>
</file>