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3" r:id="rId6"/>
    <p:sldId id="260" r:id="rId7"/>
    <p:sldId id="267" r:id="rId8"/>
    <p:sldId id="268" r:id="rId9"/>
    <p:sldId id="264" r:id="rId10"/>
    <p:sldId id="259" r:id="rId11"/>
    <p:sldId id="265" r:id="rId12"/>
    <p:sldId id="269" r:id="rId13"/>
    <p:sldId id="266" r:id="rId14"/>
    <p:sldId id="261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7" d="100"/>
          <a:sy n="77" d="100"/>
        </p:scale>
        <p:origin x="-16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529ED45-16A0-4629-9051-428BFF9DEA9B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2C4E574-07FB-4D89-A4B8-AE369746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274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C52F106-285D-4D9E-A672-DDC5DCA20D21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9564D2D-D699-4901-B60C-6E0D29BA8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52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64D2D-D699-4901-B60C-6E0D29BA8D8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564D2D-D699-4901-B60C-6E0D29BA8D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F7A9-D718-43D6-A476-8AA733A695C4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5B9B-38E9-47D5-B4EF-7BC331D07D66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A88B-969E-4949-9BC3-5BA6FFD0DC4E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B6FA-B889-4BE5-93CF-DC41796F0327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C2537-D987-45A6-82C5-2DBB84288696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0C32-06E6-4AC3-8D90-40E62C1A3162}" type="datetime7">
              <a:rPr lang="en-US" smtClean="0"/>
              <a:t>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E0AE-5152-42D7-AC75-DC04EE76D81A}" type="datetime7">
              <a:rPr lang="en-US" smtClean="0"/>
              <a:t>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38E7-49EC-40B8-AE0F-06B8694062FC}" type="datetime7">
              <a:rPr lang="en-US" smtClean="0"/>
              <a:t>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80F9-C3D2-442B-9AA0-C7536A6667BA}" type="datetime7">
              <a:rPr lang="en-US" smtClean="0"/>
              <a:t>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740F-E0A0-4925-874D-E4F96A6A8FB8}" type="datetime7">
              <a:rPr lang="en-US" smtClean="0"/>
              <a:t>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456C-E251-4FCE-82D5-7E82C93FEDC3}" type="datetime7">
              <a:rPr lang="en-US" smtClean="0"/>
              <a:t>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D605-8522-4416-9E8F-5A57B5F5AEE5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3218-D13F-49FB-9AF3-F1A3B98E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pta.org/Index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jp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10" Type="http://schemas.openxmlformats.org/officeDocument/2006/relationships/image" Target="../media/image22.jpeg"/><Relationship Id="rId4" Type="http://schemas.openxmlformats.org/officeDocument/2006/relationships/image" Target="../media/image16.tmp"/><Relationship Id="rId9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31" y="2335181"/>
            <a:ext cx="6711635" cy="3775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8492" y="1165978"/>
            <a:ext cx="5675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Elephant" panose="02020904090505020303" pitchFamily="18" charset="0"/>
              </a:rPr>
              <a:t>SURVEY SAYS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0467" y="335329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panose="0208090404030B020404" pitchFamily="18" charset="0"/>
              </a:rPr>
              <a:t>Let’s give them something to talk about:</a:t>
            </a:r>
            <a:endParaRPr lang="en-US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749A-F1AE-406E-9546-A1C0203CE004}" type="datetime7">
              <a:rPr lang="en-US" smtClean="0"/>
              <a:t>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r="10757"/>
          <a:stretch/>
        </p:blipFill>
        <p:spPr>
          <a:xfrm>
            <a:off x="9338908" y="99783"/>
            <a:ext cx="1737038" cy="1693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41" y="844850"/>
            <a:ext cx="1584374" cy="13029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2925" y="946450"/>
            <a:ext cx="94045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*On site visits with each selected school to be surveyed </a:t>
            </a:r>
          </a:p>
          <a:p>
            <a:r>
              <a:rPr lang="en-US" sz="2400" dirty="0" smtClean="0"/>
              <a:t>      </a:t>
            </a:r>
            <a:r>
              <a:rPr lang="en-US" sz="2000" dirty="0" smtClean="0"/>
              <a:t>(Dir/Admin/PMs met with Admin/Lead </a:t>
            </a:r>
            <a:r>
              <a:rPr lang="en-US" sz="2000" dirty="0" err="1" smtClean="0"/>
              <a:t>Fac</a:t>
            </a:r>
            <a:r>
              <a:rPr lang="en-US" sz="2000" dirty="0" smtClean="0"/>
              <a:t>/Lead Teachers)</a:t>
            </a:r>
          </a:p>
          <a:p>
            <a:endParaRPr lang="en-US" sz="1200" dirty="0" smtClean="0"/>
          </a:p>
          <a:p>
            <a:r>
              <a:rPr lang="en-US" sz="2400" dirty="0" smtClean="0"/>
              <a:t>*Provide packet of helpful materials</a:t>
            </a:r>
          </a:p>
          <a:p>
            <a:endParaRPr lang="en-US" sz="1200" dirty="0" smtClean="0"/>
          </a:p>
          <a:p>
            <a:r>
              <a:rPr lang="en-US" sz="2400" dirty="0" smtClean="0"/>
              <a:t>*Provide direct support/instruction for staff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-Parent Mentors went to Special Ed staff meetings</a:t>
            </a:r>
          </a:p>
          <a:p>
            <a:endParaRPr lang="en-US" sz="1200" dirty="0"/>
          </a:p>
          <a:p>
            <a:r>
              <a:rPr lang="en-US" sz="2400" dirty="0" smtClean="0"/>
              <a:t>*Build an individual success plan</a:t>
            </a:r>
          </a:p>
          <a:p>
            <a:endParaRPr lang="en-US" sz="1200" dirty="0" smtClean="0"/>
          </a:p>
          <a:p>
            <a:r>
              <a:rPr lang="en-US" sz="2400" dirty="0" smtClean="0"/>
              <a:t>*Thank you incentives for staff given by Special Ed Director</a:t>
            </a:r>
          </a:p>
          <a:p>
            <a:r>
              <a:rPr lang="en-US" sz="2400" dirty="0"/>
              <a:t>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42561" y="4357511"/>
            <a:ext cx="1996039" cy="1715911"/>
            <a:chOff x="838200" y="4357556"/>
            <a:chExt cx="2130778" cy="1742580"/>
          </a:xfrm>
        </p:grpSpPr>
        <p:sp>
          <p:nvSpPr>
            <p:cNvPr id="18" name="Rectangle 17"/>
            <p:cNvSpPr/>
            <p:nvPr/>
          </p:nvSpPr>
          <p:spPr>
            <a:xfrm>
              <a:off x="838200" y="4357556"/>
              <a:ext cx="2130778" cy="17425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4033" y="4473857"/>
              <a:ext cx="1919112" cy="4209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Bottom">
                <a:avLst/>
              </a:prstTxWarp>
              <a:spAutoFit/>
            </a:bodyPr>
            <a:lstStyle/>
            <a:p>
              <a:pPr algn="ctr"/>
              <a:r>
                <a:rPr lang="en-US" sz="5400" b="0" cap="none" spc="0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Greatest</a:t>
              </a:r>
              <a:r>
                <a:rPr lang="en-US" sz="5400" b="0" cap="none" spc="0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5400" b="0" cap="none" spc="0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Hits Tour</a:t>
              </a:r>
              <a:endParaRPr lang="en-US" sz="5400" b="0" cap="none" spc="0" dirty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" t="9642" r="9876" b="5865"/>
            <a:stretch/>
          </p:blipFill>
          <p:spPr>
            <a:xfrm>
              <a:off x="1299633" y="4894810"/>
              <a:ext cx="1216378" cy="8179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07911" y="5730804"/>
              <a:ext cx="168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stellar" panose="020A0402060406010301" pitchFamily="18" charset="0"/>
                </a:rPr>
                <a:t>CCSD  OSE</a:t>
              </a:r>
              <a:endParaRPr lang="en-US" dirty="0">
                <a:latin typeface="Castellar" panose="020A0402060406010301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8523" y="189841"/>
            <a:ext cx="626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So, lets go help at the source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B6FA-B889-4BE5-93CF-DC41796F0327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6" y="838059"/>
            <a:ext cx="1704622" cy="1704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" y="71595"/>
            <a:ext cx="2423936" cy="1154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2616589"/>
            <a:ext cx="1532467" cy="226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3869" y="341164"/>
            <a:ext cx="266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results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512" y="1018148"/>
            <a:ext cx="9466088" cy="523220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Satisfaction rate increased by 18% in just the first year!!!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56" y="3211028"/>
            <a:ext cx="503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Sustaining the results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16986"/>
              </p:ext>
            </p:extLst>
          </p:nvPr>
        </p:nvGraphicFramePr>
        <p:xfrm>
          <a:off x="4143025" y="2715736"/>
          <a:ext cx="5892797" cy="321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3845"/>
                <a:gridCol w="2055745"/>
                <a:gridCol w="1873207"/>
              </a:tblGrid>
              <a:tr h="572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Satisfaction Rate- CCSD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Satisfaction </a:t>
                      </a:r>
                      <a:r>
                        <a:rPr lang="en-US" sz="1600" dirty="0" smtClean="0">
                          <a:effectLst/>
                        </a:rPr>
                        <a:t>Rate-State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50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50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60%</a:t>
                      </a:r>
                      <a:r>
                        <a:rPr lang="en-US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   </a:t>
                      </a:r>
                      <a:endParaRPr lang="en-US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2014**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 56%    </a:t>
                      </a:r>
                      <a:endParaRPr lang="en-US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44%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2013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40%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43025" y="2319109"/>
            <a:ext cx="318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Cherokee County School District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18937" y="2277427"/>
            <a:ext cx="1417108" cy="18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43025" y="5925587"/>
            <a:ext cx="300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</a:t>
            </a:r>
            <a:r>
              <a:rPr lang="en-US" sz="1200" dirty="0" err="1" smtClean="0"/>
              <a:t>Yr</a:t>
            </a:r>
            <a:r>
              <a:rPr lang="en-US" sz="1200" dirty="0" smtClean="0"/>
              <a:t> implemented refocused efforts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82320" y="1468573"/>
            <a:ext cx="421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nd continue upward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24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80F9-C3D2-442B-9AA0-C7536A6667BA}" type="datetime7">
              <a:rPr lang="en-US" smtClean="0"/>
              <a:t>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2015 Survey Results (County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22370" r="14597" b="40553"/>
          <a:stretch/>
        </p:blipFill>
        <p:spPr>
          <a:xfrm>
            <a:off x="4038600" y="3533536"/>
            <a:ext cx="7507111" cy="2614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001" y="150402"/>
            <a:ext cx="829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2014 - first refocus year Return rate exceeded State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2" name="Picture 11" descr="2014 results -State &amp; Count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22548" r="10662" b="41973"/>
          <a:stretch/>
        </p:blipFill>
        <p:spPr>
          <a:xfrm>
            <a:off x="597395" y="816871"/>
            <a:ext cx="7191022" cy="2257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114774"/>
            <a:ext cx="2240491" cy="19623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333" y="2956252"/>
            <a:ext cx="1019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</a:rPr>
              <a:t>However, as is common when shifting areas of focus, the Return rate did drop from the previous year. </a:t>
            </a:r>
            <a:endParaRPr lang="en-US" b="1" i="1" dirty="0">
              <a:solidFill>
                <a:srgbClr val="0033CC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4793"/>
              </p:ext>
            </p:extLst>
          </p:nvPr>
        </p:nvGraphicFramePr>
        <p:xfrm>
          <a:off x="597395" y="3325584"/>
          <a:ext cx="2784121" cy="707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842"/>
                <a:gridCol w="971261"/>
                <a:gridCol w="885018"/>
              </a:tblGrid>
              <a:tr h="45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Return </a:t>
                      </a:r>
                      <a:r>
                        <a:rPr lang="en-US" sz="1200" dirty="0" smtClean="0">
                          <a:effectLst/>
                        </a:rPr>
                        <a:t>Rate- CCSD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Return Rate-State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66.1%                             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31.2%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901628" y="5883042"/>
            <a:ext cx="5150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</a:rPr>
              <a:t>Return rates rebounded upward the following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B6FA-B889-4BE5-93CF-DC41796F0327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2016 GaDOE Parent Survey Results (1)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39223" r="2919" b="29200"/>
          <a:stretch/>
        </p:blipFill>
        <p:spPr>
          <a:xfrm>
            <a:off x="838200" y="911977"/>
            <a:ext cx="9411637" cy="225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1066" y="147534"/>
            <a:ext cx="301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Current Results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3" y="3169755"/>
            <a:ext cx="10622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Once again, we will drill down the Top 3-5 lowest satisfaction and work on ways to improve.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1" name="Picture 10" descr="2016 GaDOE Parent Survey Results (1)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29466" r="7960" b="33990"/>
          <a:stretch/>
        </p:blipFill>
        <p:spPr>
          <a:xfrm>
            <a:off x="2469443" y="3563685"/>
            <a:ext cx="8029223" cy="2392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310" y="147534"/>
            <a:ext cx="1893332" cy="1893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8822" y="5817048"/>
            <a:ext cx="412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Our return rate held strong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10860" r="47511" b="14931"/>
          <a:stretch/>
        </p:blipFill>
        <p:spPr>
          <a:xfrm>
            <a:off x="1738490" y="2954845"/>
            <a:ext cx="2235200" cy="2460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430772" y="3186452"/>
            <a:ext cx="271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Jo </a:t>
            </a:r>
            <a:r>
              <a:rPr lang="en-US" sz="2400" dirty="0"/>
              <a:t>Ellen</a:t>
            </a:r>
            <a:r>
              <a:rPr lang="en-US" sz="2800" dirty="0"/>
              <a:t> Hancock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0772" y="3538028"/>
            <a:ext cx="586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Joellen.hancock@cherokee.k12.ga.us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0772" y="383097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687-310-6198</a:t>
            </a:r>
          </a:p>
          <a:p>
            <a:r>
              <a:rPr lang="en-US" sz="2000" dirty="0"/>
              <a:t>770-721-8503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6267" y="2233426"/>
            <a:ext cx="503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My contact info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368" y="411384"/>
            <a:ext cx="8559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Power Point and all referenced materials will be posted on the PMP website under the Learning Curve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670560"/>
            <a:ext cx="7178040" cy="461771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1859-7A36-4325-91A3-22F9790460A1}" type="datetime7">
              <a:rPr lang="en-US" smtClean="0"/>
              <a:t>Sep-16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649" y="393645"/>
            <a:ext cx="869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return rates consistently exceeded the State rates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25" y="169333"/>
            <a:ext cx="2508687" cy="188151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53617"/>
              </p:ext>
            </p:extLst>
          </p:nvPr>
        </p:nvGraphicFramePr>
        <p:xfrm>
          <a:off x="1402435" y="1677759"/>
          <a:ext cx="7619999" cy="3243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9456"/>
                <a:gridCol w="2658292"/>
                <a:gridCol w="2422251"/>
              </a:tblGrid>
              <a:tr h="451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Return </a:t>
                      </a:r>
                      <a:r>
                        <a:rPr lang="en-US" sz="1600" dirty="0" smtClean="0">
                          <a:effectLst/>
                        </a:rPr>
                        <a:t>Rate- CCSD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Return Rate-State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50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2350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66.1%                             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31.2%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2012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 45.5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%                            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25.7%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0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2011*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71.9%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31.0%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3404" y="4951230"/>
            <a:ext cx="1058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efforts were focused on getting surveys returned; continuing to increase our return rate percentages.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2435" y="1221591"/>
            <a:ext cx="318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Cherokee County School District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EB8F-1D2E-421C-AAD0-B7D099D3ACC3}" type="datetime7">
              <a:rPr lang="en-US" smtClean="0"/>
              <a:t>Sep-16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5486788"/>
            <a:ext cx="604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*Indicated year Parent Mentors began limited involvement with surveys.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53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Parent Survey Result Cherokee 2013-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33876" r="11020" b="42398"/>
          <a:stretch/>
        </p:blipFill>
        <p:spPr>
          <a:xfrm>
            <a:off x="4221392" y="4476171"/>
            <a:ext cx="7441018" cy="1645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887" y="217094"/>
            <a:ext cx="955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Our Satisfaction rate usually exceeded the State rate as well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01745" y="41541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12175"/>
              </p:ext>
            </p:extLst>
          </p:nvPr>
        </p:nvGraphicFramePr>
        <p:xfrm>
          <a:off x="619477" y="1177905"/>
          <a:ext cx="4794955" cy="2740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76"/>
                <a:gridCol w="1672755"/>
                <a:gridCol w="1524224"/>
              </a:tblGrid>
              <a:tr h="36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Satisfaction Rate- CCSD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Satisfaction </a:t>
                      </a:r>
                      <a:r>
                        <a:rPr lang="en-US" sz="1600" dirty="0" smtClean="0">
                          <a:effectLst/>
                        </a:rPr>
                        <a:t>Rate-State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50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50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38%                      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6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2012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 41%    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3345" algn="l"/>
                        </a:tabLs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39%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2011*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39%</a:t>
                      </a: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9477" y="808573"/>
            <a:ext cx="318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Cherokee County School District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98930" y="4138693"/>
            <a:ext cx="779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However, they slipped slightly in 2011 &amp; 2013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BFAB-FC7F-4726-8099-E249946407CF}" type="datetime7">
              <a:rPr lang="en-US" smtClean="0"/>
              <a:t>Sep-16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7168" y="3912884"/>
            <a:ext cx="4937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*Indicated year Parent Mentors began limited involvement with surveys. </a:t>
            </a:r>
            <a:endParaRPr lang="en-US" sz="1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9730740" y="808573"/>
            <a:ext cx="1962502" cy="1979065"/>
            <a:chOff x="9422130" y="915582"/>
            <a:chExt cx="1962502" cy="197906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997" y="915582"/>
              <a:ext cx="1957635" cy="194893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9422130" y="2721598"/>
              <a:ext cx="1931670" cy="173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1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-174627"/>
            <a:ext cx="2514600" cy="1885950"/>
          </a:xfrm>
        </p:spPr>
      </p:pic>
      <p:sp>
        <p:nvSpPr>
          <p:cNvPr id="2" name="Rectangle 1"/>
          <p:cNvSpPr/>
          <p:nvPr/>
        </p:nvSpPr>
        <p:spPr>
          <a:xfrm>
            <a:off x="92930" y="275905"/>
            <a:ext cx="965329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RE</a:t>
            </a:r>
            <a:endParaRPr lang="en-US" sz="5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1" y="1854189"/>
            <a:ext cx="100583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*Brainstorming with Director/PMs/Lead </a:t>
            </a:r>
            <a:r>
              <a:rPr lang="en-US" sz="2400" dirty="0" err="1" smtClean="0"/>
              <a:t>Fac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000" dirty="0" smtClean="0"/>
              <a:t>-Have PMs more directly involved</a:t>
            </a:r>
          </a:p>
          <a:p>
            <a:endParaRPr lang="en-US" sz="1200" dirty="0" smtClean="0"/>
          </a:p>
          <a:p>
            <a:r>
              <a:rPr lang="en-US" sz="2400" dirty="0" smtClean="0"/>
              <a:t>*We are doing a better job than percentage indicates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-how do we reflect that in our Satisfaction rates </a:t>
            </a:r>
          </a:p>
          <a:p>
            <a:endParaRPr lang="en-US" sz="1200" dirty="0" smtClean="0"/>
          </a:p>
          <a:p>
            <a:r>
              <a:rPr lang="en-US" sz="2400" dirty="0" smtClean="0"/>
              <a:t>*Analyze the data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000" dirty="0" smtClean="0"/>
              <a:t>Lowest 3-5 satisfaction &gt; where improvement is needed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-Top 3-5 satisfaction &gt; where we are doing well</a:t>
            </a:r>
          </a:p>
          <a:p>
            <a:endParaRPr lang="en-US" sz="1200" dirty="0"/>
          </a:p>
          <a:p>
            <a:r>
              <a:rPr lang="en-US" sz="2400" dirty="0" smtClean="0"/>
              <a:t>*Where to concentrate efforts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</a:t>
            </a:r>
            <a:r>
              <a:rPr lang="en-US" sz="2000" dirty="0" smtClean="0"/>
              <a:t>Who/Where can we effect the most change in this area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7BC1-B586-4180-8817-36D5A0BCABA3}" type="datetime7">
              <a:rPr lang="en-US" smtClean="0"/>
              <a:t>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41800" y="1188103"/>
            <a:ext cx="401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Refocusing-drilling down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103F-895F-40D4-B03B-A6AD49823E69}" type="datetime7">
              <a:rPr lang="en-US" smtClean="0"/>
              <a:t>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1877" y="158044"/>
            <a:ext cx="2639056" cy="1749778"/>
            <a:chOff x="341211" y="259644"/>
            <a:chExt cx="2266523" cy="18513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11" y="259644"/>
              <a:ext cx="2259898" cy="18513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1212" y="1862103"/>
              <a:ext cx="2266522" cy="248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3733" y="2042142"/>
            <a:ext cx="10789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*Develop materials for schools 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-help school identify what is already in place-add missing pieces </a:t>
            </a:r>
          </a:p>
          <a:p>
            <a:endParaRPr lang="en-US" sz="1200" dirty="0"/>
          </a:p>
          <a:p>
            <a:r>
              <a:rPr lang="en-US" sz="2400" dirty="0" smtClean="0"/>
              <a:t>*Compose previous years results in easy to read document form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Tie them to the National PTA Standards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-PTA Standards are our road map</a:t>
            </a:r>
          </a:p>
          <a:p>
            <a:endParaRPr lang="en-US" sz="1200" dirty="0"/>
          </a:p>
          <a:p>
            <a:r>
              <a:rPr lang="en-US" sz="2400" dirty="0" smtClean="0"/>
              <a:t>*Define survey questions 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-wording of some questions may be misleading/not clear what is being asked</a:t>
            </a:r>
          </a:p>
          <a:p>
            <a:r>
              <a:rPr lang="en-US" sz="2400" dirty="0"/>
              <a:t>	</a:t>
            </a:r>
            <a:r>
              <a:rPr lang="en-US" sz="2000" dirty="0" smtClean="0"/>
              <a:t>-call attention/remind schools of continuing practices already established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34578" y="3381948"/>
            <a:ext cx="1207911" cy="993422"/>
            <a:chOff x="2286000" y="2286000"/>
            <a:chExt cx="4649821" cy="3886200"/>
          </a:xfrm>
        </p:grpSpPr>
        <p:pic>
          <p:nvPicPr>
            <p:cNvPr id="13" name="Picture 1" descr="http://www.pta.org/NationalStandards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286000"/>
              <a:ext cx="4649821" cy="254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PT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847963"/>
              <a:ext cx="2895600" cy="132423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406423" y="1384602"/>
            <a:ext cx="284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New Plan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B6FA-B889-4BE5-93CF-DC41796F0327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Survey questions for school mtgs w charlette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0288" r="25464" b="6099"/>
          <a:stretch/>
        </p:blipFill>
        <p:spPr>
          <a:xfrm>
            <a:off x="519289" y="1530355"/>
            <a:ext cx="4515555" cy="2816980"/>
          </a:xfrm>
          <a:prstGeom prst="rect">
            <a:avLst/>
          </a:prstGeom>
        </p:spPr>
      </p:pic>
      <p:pic>
        <p:nvPicPr>
          <p:cNvPr id="11" name="Picture 10" descr="2015 Low-Top Rank Satisfaction-Staff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9" t="23385" r="19443" b="4034"/>
          <a:stretch/>
        </p:blipFill>
        <p:spPr>
          <a:xfrm>
            <a:off x="3660421" y="3326036"/>
            <a:ext cx="4492979" cy="2623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101" y="411544"/>
            <a:ext cx="869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Examples of result comparisons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0933" y="183458"/>
            <a:ext cx="1761067" cy="1882096"/>
          </a:xfrm>
          <a:prstGeom prst="rect">
            <a:avLst/>
          </a:prstGeom>
        </p:spPr>
      </p:pic>
      <p:pic>
        <p:nvPicPr>
          <p:cNvPr id="9" name="Picture 8" descr="2014 Low-Top Rank Satisfaction-Staff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22180" r="28518" b="20546"/>
          <a:stretch/>
        </p:blipFill>
        <p:spPr>
          <a:xfrm>
            <a:off x="6250018" y="1345999"/>
            <a:ext cx="4501445" cy="28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ent Survey Info brochure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13856" r="11155" b="1703"/>
          <a:stretch/>
        </p:blipFill>
        <p:spPr>
          <a:xfrm>
            <a:off x="1640730" y="1010043"/>
            <a:ext cx="2487239" cy="235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urvey Tips -CCSD 1.13.15 [Compatibility Mode]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30264" r="28704" b="16590"/>
          <a:stretch/>
        </p:blipFill>
        <p:spPr>
          <a:xfrm>
            <a:off x="1088571" y="3622365"/>
            <a:ext cx="2223749" cy="2627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arent Survey Info brochure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13323" r="10786" b="2945"/>
          <a:stretch/>
        </p:blipFill>
        <p:spPr>
          <a:xfrm>
            <a:off x="3737131" y="914439"/>
            <a:ext cx="2529236" cy="254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urvey Q&amp;A-CCSD.1.13.15 [Compatibility Mode] -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27512" r="28518" b="3691"/>
          <a:stretch/>
        </p:blipFill>
        <p:spPr>
          <a:xfrm>
            <a:off x="3482920" y="3964129"/>
            <a:ext cx="1991786" cy="2495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arental Survey Input FormMarch 28_2012.pdf - Adobe Read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t="16338" r="2918"/>
          <a:stretch/>
        </p:blipFill>
        <p:spPr>
          <a:xfrm>
            <a:off x="8585245" y="744331"/>
            <a:ext cx="2486374" cy="2823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11" y="1956215"/>
            <a:ext cx="1566333" cy="2233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628050" y="1629260"/>
            <a:ext cx="205548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Creation of CCSD Parent Satisfaction Survey district wide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5866" y="67068"/>
            <a:ext cx="626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Examples of support materials created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8089" y="744331"/>
            <a:ext cx="1490133" cy="270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FAQ survey brochure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62574" y="1151592"/>
            <a:ext cx="1947158" cy="270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Creation of Parent Input Form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670" y="3622365"/>
            <a:ext cx="869244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Survey Tips</a:t>
            </a:r>
            <a:endParaRPr lang="en-US" sz="1100" b="1" dirty="0"/>
          </a:p>
        </p:txBody>
      </p:sp>
      <p:pic>
        <p:nvPicPr>
          <p:cNvPr id="14" name="Picture 13" descr="PM Brochure  (Updated 7 2016).pub - Publisher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t="25276" r="24075" b="8162"/>
          <a:stretch/>
        </p:blipFill>
        <p:spPr>
          <a:xfrm>
            <a:off x="8737818" y="3767106"/>
            <a:ext cx="3002641" cy="233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M Brochure  (Updated 7 2016).pub - Publisher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t="25620" r="24536" b="8334"/>
          <a:stretch/>
        </p:blipFill>
        <p:spPr>
          <a:xfrm>
            <a:off x="7048388" y="4411651"/>
            <a:ext cx="2798152" cy="219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32785" y="5988308"/>
            <a:ext cx="1624457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Parent Mentor brochure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86249" y="3855771"/>
            <a:ext cx="1831001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Q &amp; A for Admins/Parents</a:t>
            </a:r>
            <a:endParaRPr lang="en-US" sz="11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90223" y="70879"/>
            <a:ext cx="1998221" cy="1558381"/>
            <a:chOff x="144399" y="195679"/>
            <a:chExt cx="1381956" cy="10755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10" y="195679"/>
              <a:ext cx="1370845" cy="107558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44399" y="1128889"/>
              <a:ext cx="1381956" cy="133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4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B6FA-B889-4BE5-93CF-DC41796F0327}" type="datetime7">
              <a:rPr lang="en-US" smtClean="0"/>
              <a:t>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Survey Says                   Ga PMP Conf.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3218-D13F-49FB-9AF3-F1A3B98EB787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3043" y="2275199"/>
            <a:ext cx="10560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Surveys are asking:</a:t>
            </a:r>
          </a:p>
          <a:p>
            <a:endParaRPr lang="en-US" sz="2400" dirty="0" smtClean="0"/>
          </a:p>
          <a:p>
            <a:r>
              <a:rPr lang="en-US" sz="2400" dirty="0" smtClean="0"/>
              <a:t>Are </a:t>
            </a:r>
            <a:r>
              <a:rPr lang="en-US" sz="2400" i="1" u="sng" dirty="0" smtClean="0"/>
              <a:t>the schools</a:t>
            </a:r>
            <a:r>
              <a:rPr lang="en-US" sz="2400" i="1" dirty="0" smtClean="0"/>
              <a:t> </a:t>
            </a:r>
            <a:r>
              <a:rPr lang="en-US" sz="2400" dirty="0" smtClean="0"/>
              <a:t>engaging their families</a:t>
            </a:r>
          </a:p>
          <a:p>
            <a:r>
              <a:rPr lang="en-US" sz="2400" dirty="0" smtClean="0"/>
              <a:t>Are </a:t>
            </a:r>
            <a:r>
              <a:rPr lang="en-US" sz="2400" i="1" u="sng" dirty="0" smtClean="0"/>
              <a:t>the schools</a:t>
            </a:r>
            <a:r>
              <a:rPr lang="en-US" sz="2400" dirty="0" smtClean="0"/>
              <a:t> getting important information into the hands of their families  </a:t>
            </a:r>
          </a:p>
          <a:p>
            <a:r>
              <a:rPr lang="en-US" sz="2400" dirty="0" smtClean="0"/>
              <a:t>Are </a:t>
            </a:r>
            <a:r>
              <a:rPr lang="en-US" sz="2400" i="1" u="sng" dirty="0" smtClean="0"/>
              <a:t>the schools</a:t>
            </a:r>
            <a:r>
              <a:rPr lang="en-US" sz="2400" dirty="0" smtClean="0"/>
              <a:t> encouraging families to have a voice in their child’s education?  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103556" y="179442"/>
            <a:ext cx="1952977" cy="1892590"/>
            <a:chOff x="10103556" y="179442"/>
            <a:chExt cx="1759727" cy="18925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556" y="179442"/>
              <a:ext cx="1759727" cy="188155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0103556" y="1884992"/>
              <a:ext cx="1759727" cy="18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4692" y="419290"/>
            <a:ext cx="869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gradFill flip="none" rotWithShape="1">
                  <a:gsLst>
                    <a:gs pos="0">
                      <a:srgbClr val="0033CC">
                        <a:shade val="30000"/>
                        <a:satMod val="115000"/>
                      </a:srgbClr>
                    </a:gs>
                    <a:gs pos="50000">
                      <a:srgbClr val="0033CC">
                        <a:shade val="67500"/>
                        <a:satMod val="115000"/>
                      </a:srgbClr>
                    </a:gs>
                    <a:gs pos="100000">
                      <a:srgbClr val="0033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Best way to effect change</a:t>
            </a:r>
            <a:endParaRPr lang="en-US" sz="2800" dirty="0">
              <a:ln w="0"/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2794</TotalTime>
  <Words>523</Words>
  <Application>Microsoft Office PowerPoint</Application>
  <PresentationFormat>Custom</PresentationFormat>
  <Paragraphs>162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Cherokee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JoEllen Hancock</dc:creator>
  <cp:lastModifiedBy>Jane Grillo</cp:lastModifiedBy>
  <cp:revision>177</cp:revision>
  <cp:lastPrinted>2016-09-12T13:04:58Z</cp:lastPrinted>
  <dcterms:created xsi:type="dcterms:W3CDTF">2016-09-07T13:52:09Z</dcterms:created>
  <dcterms:modified xsi:type="dcterms:W3CDTF">2016-09-13T11:43:39Z</dcterms:modified>
</cp:coreProperties>
</file>